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8" r:id="rId4"/>
    <p:sldMasterId id="2147483710" r:id="rId5"/>
    <p:sldMasterId id="2147483734" r:id="rId6"/>
    <p:sldMasterId id="2147484359" r:id="rId7"/>
    <p:sldMasterId id="2147484372" r:id="rId8"/>
  </p:sldMasterIdLst>
  <p:notesMasterIdLst>
    <p:notesMasterId r:id="rId98"/>
  </p:notesMasterIdLst>
  <p:handoutMasterIdLst>
    <p:handoutMasterId r:id="rId99"/>
  </p:handoutMasterIdLst>
  <p:sldIdLst>
    <p:sldId id="360" r:id="rId9"/>
    <p:sldId id="440" r:id="rId10"/>
    <p:sldId id="556" r:id="rId11"/>
    <p:sldId id="456" r:id="rId12"/>
    <p:sldId id="462" r:id="rId13"/>
    <p:sldId id="458" r:id="rId14"/>
    <p:sldId id="459" r:id="rId15"/>
    <p:sldId id="464" r:id="rId16"/>
    <p:sldId id="465" r:id="rId17"/>
    <p:sldId id="466" r:id="rId18"/>
    <p:sldId id="468" r:id="rId19"/>
    <p:sldId id="469" r:id="rId20"/>
    <p:sldId id="470" r:id="rId21"/>
    <p:sldId id="471" r:id="rId22"/>
    <p:sldId id="472" r:id="rId23"/>
    <p:sldId id="539" r:id="rId24"/>
    <p:sldId id="543" r:id="rId25"/>
    <p:sldId id="473" r:id="rId26"/>
    <p:sldId id="474" r:id="rId27"/>
    <p:sldId id="477" r:id="rId28"/>
    <p:sldId id="478" r:id="rId29"/>
    <p:sldId id="479" r:id="rId30"/>
    <p:sldId id="481" r:id="rId31"/>
    <p:sldId id="453" r:id="rId32"/>
    <p:sldId id="545" r:id="rId33"/>
    <p:sldId id="508" r:id="rId34"/>
    <p:sldId id="483" r:id="rId35"/>
    <p:sldId id="557" r:id="rId36"/>
    <p:sldId id="520" r:id="rId37"/>
    <p:sldId id="521" r:id="rId38"/>
    <p:sldId id="522" r:id="rId39"/>
    <p:sldId id="523" r:id="rId40"/>
    <p:sldId id="524" r:id="rId41"/>
    <p:sldId id="256" r:id="rId42"/>
    <p:sldId id="412" r:id="rId43"/>
    <p:sldId id="525" r:id="rId44"/>
    <p:sldId id="488" r:id="rId45"/>
    <p:sldId id="257" r:id="rId46"/>
    <p:sldId id="489" r:id="rId47"/>
    <p:sldId id="507" r:id="rId48"/>
    <p:sldId id="484" r:id="rId49"/>
    <p:sldId id="485" r:id="rId50"/>
    <p:sldId id="371" r:id="rId51"/>
    <p:sldId id="374" r:id="rId52"/>
    <p:sldId id="376" r:id="rId53"/>
    <p:sldId id="375" r:id="rId54"/>
    <p:sldId id="490" r:id="rId55"/>
    <p:sldId id="564" r:id="rId56"/>
    <p:sldId id="300" r:id="rId57"/>
    <p:sldId id="302" r:id="rId58"/>
    <p:sldId id="303" r:id="rId59"/>
    <p:sldId id="306" r:id="rId60"/>
    <p:sldId id="307" r:id="rId61"/>
    <p:sldId id="546" r:id="rId62"/>
    <p:sldId id="547" r:id="rId63"/>
    <p:sldId id="548" r:id="rId64"/>
    <p:sldId id="309" r:id="rId65"/>
    <p:sldId id="549" r:id="rId66"/>
    <p:sldId id="379" r:id="rId67"/>
    <p:sldId id="570" r:id="rId68"/>
    <p:sldId id="382" r:id="rId69"/>
    <p:sldId id="409" r:id="rId70"/>
    <p:sldId id="383" r:id="rId71"/>
    <p:sldId id="385" r:id="rId72"/>
    <p:sldId id="404" r:id="rId73"/>
    <p:sldId id="403" r:id="rId74"/>
    <p:sldId id="391" r:id="rId75"/>
    <p:sldId id="571" r:id="rId76"/>
    <p:sldId id="565" r:id="rId77"/>
    <p:sldId id="566" r:id="rId78"/>
    <p:sldId id="568" r:id="rId79"/>
    <p:sldId id="569" r:id="rId80"/>
    <p:sldId id="394" r:id="rId81"/>
    <p:sldId id="392" r:id="rId82"/>
    <p:sldId id="509" r:id="rId83"/>
    <p:sldId id="510" r:id="rId84"/>
    <p:sldId id="513" r:id="rId85"/>
    <p:sldId id="514" r:id="rId86"/>
    <p:sldId id="400" r:id="rId87"/>
    <p:sldId id="515" r:id="rId88"/>
    <p:sldId id="516" r:id="rId89"/>
    <p:sldId id="517" r:id="rId90"/>
    <p:sldId id="518" r:id="rId91"/>
    <p:sldId id="519" r:id="rId92"/>
    <p:sldId id="572" r:id="rId93"/>
    <p:sldId id="573" r:id="rId94"/>
    <p:sldId id="574" r:id="rId95"/>
    <p:sldId id="576" r:id="rId96"/>
    <p:sldId id="575" r:id="rId9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autoAdjust="0"/>
    <p:restoredTop sz="94655" autoAdjust="0"/>
  </p:normalViewPr>
  <p:slideViewPr>
    <p:cSldViewPr snapToGrid="0">
      <p:cViewPr>
        <p:scale>
          <a:sx n="77" d="100"/>
          <a:sy n="77" d="100"/>
        </p:scale>
        <p:origin x="-348" y="-31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120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s>
</file>

<file path=ppt/_rels/viewProps.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slide" Target="slides/slide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image" Target="../media/image69.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D3713C-B7FF-4D27-81B2-7807CAFBEC06}" type="datetimeFigureOut">
              <a:rPr lang="en-US" smtClean="0"/>
              <a:t>10/9/2013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A99B0B-47E4-41BE-8A59-BE73603B8D35}" type="slidenum">
              <a:rPr lang="en-US" smtClean="0"/>
              <a:t>‹#›</a:t>
            </a:fld>
            <a:endParaRPr lang="en-US"/>
          </a:p>
        </p:txBody>
      </p:sp>
    </p:spTree>
    <p:extLst>
      <p:ext uri="{BB962C8B-B14F-4D97-AF65-F5344CB8AC3E}">
        <p14:creationId xmlns:p14="http://schemas.microsoft.com/office/powerpoint/2010/main" val="1130522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2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9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2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2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2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A6096E2-55A7-4B49-9D89-21F47F6CF9E4}" type="slidenum">
              <a:rPr lang="en-US"/>
              <a:pPr>
                <a:defRPr/>
              </a:pPr>
              <a:t>‹#›</a:t>
            </a:fld>
            <a:endParaRPr lang="en-US"/>
          </a:p>
        </p:txBody>
      </p:sp>
    </p:spTree>
    <p:extLst>
      <p:ext uri="{BB962C8B-B14F-4D97-AF65-F5344CB8AC3E}">
        <p14:creationId xmlns:p14="http://schemas.microsoft.com/office/powerpoint/2010/main" val="1592947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F97DE2D2-314A-49B3-9128-34C91AA2ED3B}" type="slidenum">
              <a:rPr lang="en-US" smtClean="0"/>
              <a:pPr/>
              <a:t>4</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65AF5BE2-9F69-4F62-9AD9-19A25E1CB644}" type="slidenum">
              <a:rPr lang="en-US" smtClean="0"/>
              <a:pPr/>
              <a:t>38</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D6CEC079-BBCD-4255-A13E-A68776DD12D4}" type="slidenum">
              <a:rPr lang="en-US" smtClean="0"/>
              <a:pPr/>
              <a:t>40</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78A678E5-9442-4B30-AF76-42BB5580EDA6}" type="slidenum">
              <a:rPr lang="en-US" smtClean="0">
                <a:solidFill>
                  <a:srgbClr val="000000"/>
                </a:solidFill>
              </a:rPr>
              <a:pPr/>
              <a:t>43</a:t>
            </a:fld>
            <a:endParaRPr lang="en-US" smtClean="0">
              <a:solidFill>
                <a:srgbClr val="000000"/>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DD4990B7-BC8F-4D66-BFB5-614238776F02}" type="slidenum">
              <a:rPr lang="en-US" smtClean="0">
                <a:solidFill>
                  <a:srgbClr val="000000"/>
                </a:solidFill>
              </a:rPr>
              <a:pPr/>
              <a:t>44</a:t>
            </a:fld>
            <a:endParaRPr lang="en-US" smtClean="0">
              <a:solidFill>
                <a:srgbClr val="000000"/>
              </a:solidFill>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2B4D1FE6-7112-4ECF-82EA-6757B361E908}" type="slidenum">
              <a:rPr lang="en-US" smtClean="0">
                <a:solidFill>
                  <a:srgbClr val="000000"/>
                </a:solidFill>
              </a:rPr>
              <a:pPr/>
              <a:t>45</a:t>
            </a:fld>
            <a:endParaRPr lang="en-US" smtClean="0">
              <a:solidFill>
                <a:srgbClr val="000000"/>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335F372C-62C7-46D8-896B-786AD414BD5C}" type="slidenum">
              <a:rPr lang="en-US" smtClean="0">
                <a:solidFill>
                  <a:srgbClr val="000000"/>
                </a:solidFill>
              </a:rPr>
              <a:pPr/>
              <a:t>46</a:t>
            </a:fld>
            <a:endParaRPr lang="en-US" smtClean="0">
              <a:solidFill>
                <a:srgbClr val="000000"/>
              </a:solidFill>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5AF57510-9E86-4960-AD7E-F2235717299D}" type="slidenum">
              <a:rPr lang="en-US" smtClean="0"/>
              <a:pPr/>
              <a:t>49</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FD57D723-F5A8-45FF-BDE2-B2D8A39BB875}" type="slidenum">
              <a:rPr lang="en-US" smtClean="0"/>
              <a:pPr/>
              <a:t>50</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AA6B10A8-9568-4C80-BA35-C081CBC60483}" type="slidenum">
              <a:rPr lang="en-US" smtClean="0"/>
              <a:pPr/>
              <a:t>51</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A2BC566C-E3C9-48A1-9C30-947F1862D053}" type="slidenum">
              <a:rPr lang="en-US" smtClean="0"/>
              <a:pPr/>
              <a:t>52</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D0A7EE4-6405-498D-A6BB-E5B63B52B8D1}" type="slidenum">
              <a:rPr lang="en-US" smtClean="0"/>
              <a:pPr/>
              <a:t>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81171FD0-4D4E-4322-9F91-62A189154587}" type="slidenum">
              <a:rPr lang="en-US" smtClean="0"/>
              <a:pPr/>
              <a:t>53</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6D4E0210-2A85-46A8-BB64-604574A103CF}" type="slidenum">
              <a:rPr lang="en-US" smtClean="0"/>
              <a:pPr/>
              <a:t>57</a:t>
            </a:fld>
            <a:endParaRPr lang="en-U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2BBD1466-9684-4FBA-A45B-44F8001922B4}" type="slidenum">
              <a:rPr lang="en-US" smtClean="0"/>
              <a:pPr/>
              <a:t>59</a:t>
            </a:fld>
            <a:endParaRPr 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DE5BBEB3-D73D-49B6-9895-498F75F5C893}" type="slidenum">
              <a:rPr lang="en-US" smtClean="0"/>
              <a:pPr/>
              <a:t>61</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A692D2B7-4E01-4B6C-9B13-CFDD341DFD64}" type="slidenum">
              <a:rPr lang="en-US" smtClean="0"/>
              <a:pPr/>
              <a:t>63</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E72D3C1A-2F7C-41A5-B1BC-3B869B3E87FE}" type="slidenum">
              <a:rPr lang="en-US" smtClean="0"/>
              <a:pPr/>
              <a:t>64</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402B9DC4-90DB-41CB-A613-547A7BC146A2}" type="slidenum">
              <a:rPr lang="en-US" smtClean="0"/>
              <a:pPr/>
              <a:t>67</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947B37A9-5C53-40F9-9219-CBE07E7813A5}" type="slidenum">
              <a:rPr lang="en-US" smtClean="0"/>
              <a:pPr/>
              <a:t>69</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HUCs are important for estimating water supply, water quality, and runoff.</a:t>
            </a:r>
            <a:r>
              <a:rPr lang="en-US" baseline="0" dirty="0" smtClean="0"/>
              <a:t> They are building blocks of water studies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A3ABF31C-7928-49D7-9B65-7644C9974049}" type="slidenum">
              <a:rPr lang="en-US" smtClean="0"/>
              <a:pPr>
                <a:defRPr/>
              </a:pPr>
              <a:t>70</a:t>
            </a:fld>
            <a:endParaRPr lang="en-US"/>
          </a:p>
        </p:txBody>
      </p:sp>
    </p:spTree>
    <p:extLst>
      <p:ext uri="{BB962C8B-B14F-4D97-AF65-F5344CB8AC3E}">
        <p14:creationId xmlns:p14="http://schemas.microsoft.com/office/powerpoint/2010/main" val="1322291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894C3548-B7F5-4BC1-B749-C419DB6F2190}" type="slidenum">
              <a:rPr lang="en-US" smtClean="0"/>
              <a:pPr/>
              <a:t>73</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9F4A4B5F-099A-40D2-A399-8EAB53ADABD4}" type="slidenum">
              <a:rPr lang="en-US" smtClean="0"/>
              <a:pPr/>
              <a:t>6</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F190093C-A776-4107-9989-73B5648E162F}" type="slidenum">
              <a:rPr lang="en-US" smtClean="0"/>
              <a:pPr/>
              <a:t>74</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08966454-CBEE-4F50-B22E-21DAF2833658}" type="slidenum">
              <a:rPr lang="en-US" smtClean="0">
                <a:solidFill>
                  <a:prstClr val="black"/>
                </a:solidFill>
              </a:rPr>
              <a:pPr/>
              <a:t>75</a:t>
            </a:fld>
            <a:endParaRPr lang="en-US" smtClean="0">
              <a:solidFill>
                <a:prstClr val="black"/>
              </a:solidFill>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DBFB4FB-5C1E-4A5C-9EE4-3EB6936C968C}" type="slidenum">
              <a:rPr lang="en-US" smtClean="0">
                <a:solidFill>
                  <a:prstClr val="black"/>
                </a:solidFill>
              </a:rPr>
              <a:pPr/>
              <a:t>76</a:t>
            </a:fld>
            <a:endParaRPr lang="en-US" smtClean="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55191E2B-65A5-4237-BFD4-F714C3122359}" type="slidenum">
              <a:rPr lang="en-US" smtClean="0"/>
              <a:pPr/>
              <a:t>79</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2C9D8822-BB95-4B65-B78F-1E842E74BC2F}" type="slidenum">
              <a:rPr lang="en-US" smtClean="0"/>
              <a:pPr/>
              <a:t>88</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C2BCF30-896C-4EB2-A4A1-24D172A44300}" type="slidenum">
              <a:rPr lang="en-US" smtClean="0"/>
              <a:pPr/>
              <a:t>15</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we then make a measurement from a third satellite and find that we're 13,000 miles from that one, that narrows our position down even further, to the two points where the 13,000 mile sphere cuts through the circle that's the intersection of the first two spheres. </a:t>
            </a:r>
          </a:p>
          <a:p>
            <a:pPr eaLnBrk="1" hangingPunct="1">
              <a:spcBef>
                <a:spcPct val="0"/>
              </a:spcBef>
            </a:pPr>
            <a:r>
              <a:rPr lang="en-US" smtClean="0"/>
              <a:t>So by ranging from three satellites we can narrow our position to just two points in space. </a:t>
            </a:r>
          </a:p>
          <a:p>
            <a:pPr eaLnBrk="1" hangingPunct="1">
              <a:spcBef>
                <a:spcPct val="0"/>
              </a:spcBef>
            </a:pPr>
            <a:r>
              <a:rPr lang="en-US" smtClean="0"/>
              <a:t>To decide which one is our true location we could make a fourth measurement. But usually one of the two points is a ridiculous answer (either too far from Earth or moving at an impossible velocity) and can be rejected without a measurement. </a:t>
            </a:r>
          </a:p>
          <a:p>
            <a:pPr eaLnBrk="1" hangingPunct="1">
              <a:spcBef>
                <a:spcPct val="0"/>
              </a:spcBef>
            </a:pPr>
            <a:r>
              <a:rPr lang="en-US" smtClean="0"/>
              <a:t>A fourth measurement does come in very handy for another reason however, but we'll tell you about that later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45BA3B27-4638-4EAF-BAE4-00367334D3C1}" type="slidenum">
              <a:rPr lang="en-US" smtClean="0"/>
              <a:pPr/>
              <a:t>24</a:t>
            </a:fld>
            <a:endParaRPr lang="en-US"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D63C797-4E38-402C-B40D-D84A1B41FD2F}" type="slidenum">
              <a:rPr lang="en-US" smtClean="0"/>
              <a:pPr/>
              <a:t>26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23F9BC37-8C8C-4BAE-8A75-AE7264C01422}" type="slidenum">
              <a:rPr lang="en-US" smtClean="0"/>
              <a:pPr/>
              <a:t>34</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E8A45795-961B-4A0A-B2E5-FE2DEAB81644}" type="slidenum">
              <a:rPr lang="en-US" smtClean="0"/>
              <a:pPr/>
              <a:t>35</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14592B9-53F5-462F-887B-C4CDC503A874}" type="slidenum">
              <a:rPr lang="en-US" smtClean="0"/>
              <a:pPr/>
              <a:t>36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194B70-0D59-43FD-9B30-518B473C50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FDD8F-3A3E-40CC-AC1C-ACC4A6055F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11D2F4-89A9-4849-9C07-C758B3BAEF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F83B88-4030-4DD0-B7C5-50774AB20B51}" type="slidenum">
              <a:rPr lang="en-US"/>
              <a:pPr>
                <a:defRPr/>
              </a:pPr>
              <a:t>‹#›</a:t>
            </a:fld>
            <a:endParaRPr lang="en-US"/>
          </a:p>
        </p:txBody>
      </p:sp>
    </p:spTree>
    <p:extLst>
      <p:ext uri="{BB962C8B-B14F-4D97-AF65-F5344CB8AC3E}">
        <p14:creationId xmlns:p14="http://schemas.microsoft.com/office/powerpoint/2010/main" val="3802301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117CD0-0794-49F7-AE6B-89C61F4BDD7F}" type="slidenum">
              <a:rPr lang="en-US"/>
              <a:pPr>
                <a:defRPr/>
              </a:pPr>
              <a:t>‹#›</a:t>
            </a:fld>
            <a:endParaRPr lang="en-US"/>
          </a:p>
        </p:txBody>
      </p:sp>
    </p:spTree>
    <p:extLst>
      <p:ext uri="{BB962C8B-B14F-4D97-AF65-F5344CB8AC3E}">
        <p14:creationId xmlns:p14="http://schemas.microsoft.com/office/powerpoint/2010/main" val="3758395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9C429822-3F39-414C-92D9-C5308ECA01C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14CB7ABD-1307-41F6-AA65-2AC67E87E8B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F6E849F-0E1B-41D7-83F6-766C314D741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732AAB8-C4F7-42E3-AF45-C943EBCFBA6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3ACA1225-4386-4499-9B45-C253FCE34C3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C63CBDC6-DC44-4CDA-B07E-9C2CB80306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9C065-086E-4E3D-918D-5011440C28A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B67721C-4BFF-45B1-9CAF-4719C569819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01CDF1E-F20B-4256-9041-994BB728338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ADF0C7D5-8A71-4BC4-913F-2ED31042661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EB69EDE-0AFE-4E4D-8A33-69DDE43AC9B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03B8D43-01DF-4718-83D4-77DBE686D70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97295A8-22DD-4739-B29D-1A4B97E394A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88A0BED-49A1-4F12-A8C8-B1AA5EA40E3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5C6AA1D-6B29-445D-9BF5-2259A1AF847A}"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73B4B91-7DF3-406E-8F03-C1AF17DB6C7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4BF23BC4-E120-42D8-844C-CE4AC30476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BB4DFD-FCB8-422D-BC40-A849F023589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BD159B33-682D-4776-9E75-108BAC8681A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5D8B2F0D-4F15-4D29-92E9-EC6706D4DBB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AAF6413F-09FB-4C50-A100-495EC15E007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A4E8E182-F766-4ACF-98D6-4489D70CE34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CB38967C-CCBE-4820-BCBF-CA59F23E9AD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F1969C8-3D10-4684-B324-882148A0825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AB32916-92E6-4D6E-8B03-C548CFB73FC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65B5865F-7613-4B7B-9E60-59C744E7978D}"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82510856-A0EE-4C54-A8B4-1922DBC6571F}"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E16D9D3-C64A-44E0-A573-4C0EE2B94EA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5FF0D-9A2D-4E86-92D0-8B759E4B28A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CEE9191E-9047-460B-8F89-A43945CAFE0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C61B0BC2-1EC4-4E56-AC97-EFC66615E047}"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5AEE586-E498-4007-8CE7-9335AC3305A4}"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Arial" charset="0"/>
              </a:defRPr>
            </a:lvl1pPr>
          </a:lstStyle>
          <a:p>
            <a:pPr>
              <a:defRPr/>
            </a:pPr>
            <a:fld id="{6EBC4F78-F061-4A27-855A-0520770D2D1B}"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177E575-8560-40D8-B65D-394938845A7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BCB8DADD-E380-4C6C-848A-08EFF24B858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E03897A2-FEBB-4378-837C-F0FC94591EA3}"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F607CB0F-0061-44BC-9534-E0E0EF077D8B}"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AA376A5-2316-40DC-B0D1-15722D024E15}"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2554D0AD-BA17-4CD6-86E7-D38D75F2B9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4299D1-FE8A-4BB3-A094-897E06DB933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2A2675F2-3AC0-4977-8E47-D659CB4A73FB}"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EF212984-36C5-4239-A520-27DB263D4D2E}"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7BB667FA-12C4-48FB-A68D-523397816CBA}"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F6821F3-ED1E-4B14-85AF-9F5A79EBA290}"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Arial" charset="0"/>
              </a:defRPr>
            </a:lvl1pPr>
          </a:lstStyle>
          <a:p>
            <a:pPr>
              <a:defRPr/>
            </a:pPr>
            <a:fld id="{94615BF6-D9F5-4CCD-9D9D-CA0183598E8D}"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88A9FAC-2CD5-4910-8FA4-15799CAE672B}"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DAB253D8-5595-40AF-8611-3A1D3516F2F4}"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DD70C2C0-0EA9-41BA-A59B-B37EC57518BC}"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F8DFB36-275B-41DA-8550-7E5D1239B75E}"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A5C3B8B-06D8-48C2-B156-4F1AAD5B70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47320F-E879-45CF-97A2-3BD4E6F92F9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06A236F-E007-4F56-A150-6085F702CE11}"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DBC1E71-49EE-4532-A327-2022F58BF39F}"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500CBE20-4922-43F4-B4A5-63B06E84824C}"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F03713F8-819D-4027-B5F0-454883E8FCEA}"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E6EF559F-613E-42D3-A1F1-128E6997E9C2}"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6728B8AC-10CE-44C8-8DDA-A99E5D71729E}"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75F0D609-012F-467F-ABE2-3BDB539DA2FC}"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56207E28-59D7-4384-9DA0-4F4CE0141A88}"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5646A46-9799-45A2-BA0C-D1B348FCA0A0}"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63107DC-AEF8-418E-950B-8062EF09A5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A7A3FF-5BAC-4EE1-86BD-8908FFC5D46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FEB4166-34EE-4DCD-947C-5E7D1C586DD0}"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49100E-5F86-4A5D-83D3-335E77474D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4052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29EF15-781B-44C2-A12D-C09931A1FE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96116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A5686D-6F3B-4AC1-854C-3E662F1751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68287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E8CBD8-BFA9-488D-BED3-4A5430189C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78938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59060FD-AE79-4DED-90AA-710902EA8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6318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844251C-F1AD-4CC8-B8C5-2796C5C74F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73213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251B67-48FD-46D7-8C17-701C94DE8F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4682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E48DE2-F64E-4E3A-99E1-263EA63FF6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78571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93319C-0D4E-49EA-AE78-1730CB86E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566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85BCA3-B509-4934-B636-767BB76B1C4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7F1202-53E3-40CF-A828-63DED22F51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25035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6F3A17-DBF5-496A-BB89-481AEADC8B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91682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8AFE34-EB36-4E17-A5B1-97DEA7ECE2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188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BFE4EE-523D-4EE5-B6D9-063EA12712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3899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1739C8-E779-4B7A-9A59-A2711C8C2A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37437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F47C7A-35BB-4051-9DD9-0E756CE83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08720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F9D950-782F-4D20-AEFD-4D352194CF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54171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5B720C-59DA-4395-8449-E7B17B6EE3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75146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CC786E-E7E8-4AF1-81A0-F61354157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73429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D5F2AF-AF4E-461E-984E-FF3C4E7A71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06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284D8E-053C-4C2F-BB3A-2C7F18305A2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725739-FC34-4236-AB6F-B013D0850D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95833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159D87-D016-44CA-BFDD-447224D57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63176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C490FF-DE45-4666-A466-306ED0ECB3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87187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789CE-5805-4D2E-87EE-67A9257874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04323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9BBFF2-ECAF-4EAF-8721-5DE1F6BE56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166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67EAA63-9534-4DF4-855F-BCC9BBAE5C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389" r:id="rId12"/>
    <p:sldLayoutId id="214748439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22736C51-C2AE-4CA9-A343-D7CD845EE5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F734D4BD-82A5-48F1-B5B8-FBAD19E8B7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a:defRPr/>
            </a:pPr>
            <a:endParaRPr lang="en-US"/>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a:defRPr/>
            </a:pPr>
            <a:endParaRPr lang="en-US"/>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defRPr>
            </a:lvl1pPr>
          </a:lstStyle>
          <a:p>
            <a:pPr>
              <a:defRPr/>
            </a:pPr>
            <a:fld id="{F1FE0627-9FB6-46CA-99C8-D45B1039ED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a:defRPr/>
            </a:pPr>
            <a:endParaRPr lang="en-US"/>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a:defRPr/>
            </a:pPr>
            <a:endParaRPr lang="en-US"/>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defRPr>
            </a:lvl1pPr>
          </a:lstStyle>
          <a:p>
            <a:pPr>
              <a:defRPr/>
            </a:pPr>
            <a:fld id="{7F05644D-4A19-4FE9-B191-9059CDFF5F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871A58DD-5086-4AA7-9A37-48A247CADF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3E3A616-615A-4405-B9D8-EECC57D6550F}"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395114883"/>
      </p:ext>
    </p:extLst>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4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solidFill>
                <a:srgbClr val="000000"/>
              </a:solidFill>
            </a:endParaRPr>
          </a:p>
        </p:txBody>
      </p:sp>
      <p:sp>
        <p:nvSpPr>
          <p:cNvPr id="464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000000"/>
              </a:solidFill>
            </a:endParaRPr>
          </a:p>
        </p:txBody>
      </p:sp>
      <p:sp>
        <p:nvSpPr>
          <p:cNvPr id="464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8BC9EB0C-E430-47C1-9CFA-B2E5CA9F53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3657912"/>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Microsoft_Word_97_-_2003_Document1.doc"/></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Layout" Target="../slideLayouts/slideLayout15.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0.xml"/><Relationship Id="rId7" Type="http://schemas.openxmlformats.org/officeDocument/2006/relationships/image" Target="../media/image63.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62.png"/><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6.wmf"/><Relationship Id="rId5" Type="http://schemas.openxmlformats.org/officeDocument/2006/relationships/oleObject" Target="../embeddings/oleObject5.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7.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70.png"/><Relationship Id="rId5" Type="http://schemas.openxmlformats.org/officeDocument/2006/relationships/oleObject" Target="../embeddings/oleObject9.bin"/><Relationship Id="rId4" Type="http://schemas.openxmlformats.org/officeDocument/2006/relationships/image" Target="../media/image69.png"/></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76.png"/><Relationship Id="rId7" Type="http://schemas.openxmlformats.org/officeDocument/2006/relationships/image" Target="../media/image73.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75.wmf"/><Relationship Id="rId5" Type="http://schemas.openxmlformats.org/officeDocument/2006/relationships/image" Target="../media/image72.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74.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81.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80.wmf"/><Relationship Id="rId4" Type="http://schemas.openxmlformats.org/officeDocument/2006/relationships/oleObject" Target="../embeddings/oleObject14.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3.xml"/><Relationship Id="rId4" Type="http://schemas.openxmlformats.org/officeDocument/2006/relationships/hyperlink" Target="http://www.soils.usda.gov/survey/geography/ssurgo/"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png"/></Relationships>
</file>

<file path=ppt/slides/_rels/slide7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2.xml"/></Relationships>
</file>

<file path=ppt/slides/_rels/slide7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83.xml"/><Relationship Id="rId5" Type="http://schemas.openxmlformats.org/officeDocument/2006/relationships/image" Target="../media/image101.png"/><Relationship Id="rId4" Type="http://schemas.openxmlformats.org/officeDocument/2006/relationships/image" Target="../media/image100.png"/></Relationships>
</file>

<file path=ppt/slides/_rels/slide7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84.xml"/><Relationship Id="rId4" Type="http://schemas.openxmlformats.org/officeDocument/2006/relationships/image" Target="../media/image104.png"/></Relationships>
</file>

<file path=ppt/slides/_rels/slide7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63.xml"/><Relationship Id="rId5" Type="http://schemas.openxmlformats.org/officeDocument/2006/relationships/image" Target="../media/image109.png"/><Relationship Id="rId4" Type="http://schemas.openxmlformats.org/officeDocument/2006/relationships/image" Target="../media/image108.png"/></Relationships>
</file>

<file path=ppt/slides/_rels/slide8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5.xml"/></Relationships>
</file>

<file path=ppt/slides/_rels/slide8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65.xml"/><Relationship Id="rId4" Type="http://schemas.openxmlformats.org/officeDocument/2006/relationships/image" Target="../media/image106.png"/></Relationships>
</file>

<file path=ppt/slides/_rels/slide8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65.xml"/></Relationships>
</file>

<file path=ppt/slides/_rels/slide8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14.png"/><Relationship Id="rId1" Type="http://schemas.openxmlformats.org/officeDocument/2006/relationships/slideLayout" Target="../slideLayouts/slideLayout6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65.xml"/></Relationships>
</file>

<file path=ppt/slides/_rels/slide8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4.xml"/><Relationship Id="rId1" Type="http://schemas.openxmlformats.org/officeDocument/2006/relationships/slideLayout" Target="../slideLayouts/slideLayout66.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5.xml"/><Relationship Id="rId1" Type="http://schemas.openxmlformats.org/officeDocument/2006/relationships/vmlDrawing" Target="../drawings/vmlDrawing8.vml"/><Relationship Id="rId4" Type="http://schemas.openxmlformats.org/officeDocument/2006/relationships/image" Target="../media/image11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ctrTitle"/>
          </p:nvPr>
        </p:nvSpPr>
        <p:spPr/>
        <p:txBody>
          <a:bodyPr/>
          <a:lstStyle/>
          <a:p>
            <a:pPr eaLnBrk="1" hangingPunct="1"/>
            <a:r>
              <a:rPr lang="en-US" dirty="0" smtClean="0"/>
              <a:t>GIS in Water Resources</a:t>
            </a:r>
            <a:br>
              <a:rPr lang="en-US" dirty="0" smtClean="0"/>
            </a:br>
            <a:r>
              <a:rPr lang="en-US" dirty="0" smtClean="0"/>
              <a:t>Midterm Review </a:t>
            </a:r>
            <a:r>
              <a:rPr lang="en-US" dirty="0" smtClean="0"/>
              <a:t>2013</a:t>
            </a:r>
            <a:endParaRPr lang="en-US" dirty="0" smtClean="0"/>
          </a:p>
        </p:txBody>
      </p:sp>
      <p:sp>
        <p:nvSpPr>
          <p:cNvPr id="101379" name="Subtitle 2"/>
          <p:cNvSpPr>
            <a:spLocks noGrp="1"/>
          </p:cNvSpPr>
          <p:nvPr>
            <p:ph type="subTitle" idx="1"/>
          </p:nvPr>
        </p:nvSpPr>
        <p:spPr>
          <a:xfrm>
            <a:off x="914400" y="3886200"/>
            <a:ext cx="7142205" cy="1752600"/>
          </a:xfrm>
        </p:spPr>
        <p:txBody>
          <a:bodyPr/>
          <a:lstStyle/>
          <a:p>
            <a:pPr eaLnBrk="1" hangingPunct="1"/>
            <a:r>
              <a:rPr lang="en-US" dirty="0" smtClean="0"/>
              <a:t>David </a:t>
            </a:r>
            <a:r>
              <a:rPr lang="en-US" dirty="0" smtClean="0"/>
              <a:t>Maidment and </a:t>
            </a:r>
            <a:r>
              <a:rPr lang="en-US" dirty="0" smtClean="0"/>
              <a:t>David </a:t>
            </a:r>
            <a:r>
              <a:rPr lang="en-US" dirty="0" err="1" smtClean="0"/>
              <a:t>Tarboton</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Ellipsoid or Spheroid</a:t>
            </a:r>
            <a:br>
              <a:rPr lang="en-US" smtClean="0"/>
            </a:br>
            <a:r>
              <a:rPr lang="en-US" sz="3200" smtClean="0"/>
              <a:t>Rotate an ellipse around an axis</a:t>
            </a:r>
            <a:endParaRPr lang="en-US" smtClean="0"/>
          </a:p>
        </p:txBody>
      </p:sp>
      <p:sp>
        <p:nvSpPr>
          <p:cNvPr id="30723" name="Oval 4"/>
          <p:cNvSpPr>
            <a:spLocks noChangeArrowheads="1"/>
          </p:cNvSpPr>
          <p:nvPr/>
        </p:nvSpPr>
        <p:spPr bwMode="auto">
          <a:xfrm>
            <a:off x="2852738" y="2682875"/>
            <a:ext cx="3054350" cy="2651125"/>
          </a:xfrm>
          <a:prstGeom prst="ellipse">
            <a:avLst/>
          </a:prstGeom>
          <a:noFill/>
          <a:ln w="12700">
            <a:solidFill>
              <a:schemeClr val="tx1"/>
            </a:solidFill>
            <a:round/>
            <a:headEnd/>
            <a:tailEnd/>
          </a:ln>
        </p:spPr>
        <p:txBody>
          <a:bodyPr wrap="none" lIns="92147" tIns="46073" rIns="92147" bIns="46073">
            <a:spAutoFit/>
          </a:bodyPr>
          <a:lstStyle/>
          <a:p>
            <a:endParaRPr lang="en-US"/>
          </a:p>
        </p:txBody>
      </p:sp>
      <p:sp>
        <p:nvSpPr>
          <p:cNvPr id="30724" name="Line 5"/>
          <p:cNvSpPr>
            <a:spLocks noChangeShapeType="1"/>
          </p:cNvSpPr>
          <p:nvPr/>
        </p:nvSpPr>
        <p:spPr bwMode="auto">
          <a:xfrm>
            <a:off x="2852738" y="4003675"/>
            <a:ext cx="1527175" cy="0"/>
          </a:xfrm>
          <a:prstGeom prst="line">
            <a:avLst/>
          </a:prstGeom>
          <a:noFill/>
          <a:ln w="9525">
            <a:solidFill>
              <a:schemeClr val="tx1"/>
            </a:solidFill>
            <a:prstDash val="dash"/>
            <a:round/>
            <a:headEnd/>
            <a:tailEnd/>
          </a:ln>
        </p:spPr>
        <p:txBody>
          <a:bodyPr wrap="none" lIns="92147" tIns="46073" rIns="92147" bIns="46073">
            <a:spAutoFit/>
          </a:bodyPr>
          <a:lstStyle/>
          <a:p>
            <a:endParaRPr lang="en-US"/>
          </a:p>
        </p:txBody>
      </p:sp>
      <p:sp>
        <p:nvSpPr>
          <p:cNvPr id="30725" name="Text Box 6"/>
          <p:cNvSpPr txBox="1">
            <a:spLocks noChangeArrowheads="1"/>
          </p:cNvSpPr>
          <p:nvPr/>
        </p:nvSpPr>
        <p:spPr bwMode="auto">
          <a:xfrm>
            <a:off x="4310063" y="3581400"/>
            <a:ext cx="460375" cy="519113"/>
          </a:xfrm>
          <a:prstGeom prst="rect">
            <a:avLst/>
          </a:prstGeom>
          <a:noFill/>
          <a:ln w="9525">
            <a:noFill/>
            <a:miter lim="800000"/>
            <a:headEnd/>
            <a:tailEnd/>
          </a:ln>
        </p:spPr>
        <p:txBody>
          <a:bodyPr wrap="none" lIns="92147" tIns="46073" rIns="92147" bIns="46073">
            <a:spAutoFit/>
          </a:bodyPr>
          <a:lstStyle/>
          <a:p>
            <a:pPr defTabSz="915988"/>
            <a:r>
              <a:rPr lang="en-US" sz="2800" b="0">
                <a:latin typeface="Arial" charset="0"/>
              </a:rPr>
              <a:t>O</a:t>
            </a:r>
            <a:endParaRPr lang="en-US" sz="2800" b="0"/>
          </a:p>
        </p:txBody>
      </p:sp>
      <p:sp>
        <p:nvSpPr>
          <p:cNvPr id="30726" name="Line 7"/>
          <p:cNvSpPr>
            <a:spLocks noChangeShapeType="1"/>
          </p:cNvSpPr>
          <p:nvPr/>
        </p:nvSpPr>
        <p:spPr bwMode="auto">
          <a:xfrm>
            <a:off x="5907088" y="4003675"/>
            <a:ext cx="355600" cy="0"/>
          </a:xfrm>
          <a:prstGeom prst="line">
            <a:avLst/>
          </a:prstGeom>
          <a:noFill/>
          <a:ln w="12700">
            <a:solidFill>
              <a:schemeClr val="accent2"/>
            </a:solidFill>
            <a:round/>
            <a:headEnd/>
            <a:tailEnd type="triangle" w="med" len="med"/>
          </a:ln>
        </p:spPr>
        <p:txBody>
          <a:bodyPr wrap="none" lIns="92147" tIns="46073" rIns="92147" bIns="46073">
            <a:spAutoFit/>
          </a:bodyPr>
          <a:lstStyle/>
          <a:p>
            <a:endParaRPr lang="en-US"/>
          </a:p>
        </p:txBody>
      </p:sp>
      <p:sp>
        <p:nvSpPr>
          <p:cNvPr id="30727" name="Line 8"/>
          <p:cNvSpPr>
            <a:spLocks noChangeShapeType="1"/>
          </p:cNvSpPr>
          <p:nvPr/>
        </p:nvSpPr>
        <p:spPr bwMode="auto">
          <a:xfrm flipV="1">
            <a:off x="4379913" y="2297113"/>
            <a:ext cx="0" cy="385762"/>
          </a:xfrm>
          <a:prstGeom prst="line">
            <a:avLst/>
          </a:prstGeom>
          <a:noFill/>
          <a:ln w="12700">
            <a:solidFill>
              <a:schemeClr val="accent2"/>
            </a:solidFill>
            <a:round/>
            <a:headEnd/>
            <a:tailEnd type="triangle" w="med" len="med"/>
          </a:ln>
        </p:spPr>
        <p:txBody>
          <a:bodyPr wrap="none" lIns="92147" tIns="46073" rIns="92147" bIns="46073">
            <a:spAutoFit/>
          </a:bodyPr>
          <a:lstStyle/>
          <a:p>
            <a:endParaRPr lang="en-US"/>
          </a:p>
        </p:txBody>
      </p:sp>
      <p:sp>
        <p:nvSpPr>
          <p:cNvPr id="30728" name="Text Box 9"/>
          <p:cNvSpPr txBox="1">
            <a:spLocks noChangeArrowheads="1"/>
          </p:cNvSpPr>
          <p:nvPr/>
        </p:nvSpPr>
        <p:spPr bwMode="auto">
          <a:xfrm>
            <a:off x="2438400" y="4362450"/>
            <a:ext cx="420688" cy="519113"/>
          </a:xfrm>
          <a:prstGeom prst="rect">
            <a:avLst/>
          </a:prstGeom>
          <a:noFill/>
          <a:ln w="9525">
            <a:noFill/>
            <a:miter lim="800000"/>
            <a:headEnd/>
            <a:tailEnd/>
          </a:ln>
        </p:spPr>
        <p:txBody>
          <a:bodyPr wrap="none" lIns="92147" tIns="46073" rIns="92147" bIns="46073">
            <a:spAutoFit/>
          </a:bodyPr>
          <a:lstStyle/>
          <a:p>
            <a:pPr defTabSz="915988"/>
            <a:r>
              <a:rPr lang="en-US" sz="2800">
                <a:solidFill>
                  <a:schemeClr val="accent2"/>
                </a:solidFill>
                <a:latin typeface="Arial" charset="0"/>
              </a:rPr>
              <a:t>X</a:t>
            </a:r>
            <a:endParaRPr lang="en-US" sz="2800" b="0"/>
          </a:p>
        </p:txBody>
      </p:sp>
      <p:sp>
        <p:nvSpPr>
          <p:cNvPr id="30729" name="Text Box 10"/>
          <p:cNvSpPr txBox="1">
            <a:spLocks noChangeArrowheads="1"/>
          </p:cNvSpPr>
          <p:nvPr/>
        </p:nvSpPr>
        <p:spPr bwMode="auto">
          <a:xfrm>
            <a:off x="4356100" y="1905000"/>
            <a:ext cx="401638" cy="519113"/>
          </a:xfrm>
          <a:prstGeom prst="rect">
            <a:avLst/>
          </a:prstGeom>
          <a:noFill/>
          <a:ln w="9525">
            <a:noFill/>
            <a:miter lim="800000"/>
            <a:headEnd/>
            <a:tailEnd/>
          </a:ln>
        </p:spPr>
        <p:txBody>
          <a:bodyPr wrap="none" lIns="92147" tIns="46073" rIns="92147" bIns="46073">
            <a:spAutoFit/>
          </a:bodyPr>
          <a:lstStyle/>
          <a:p>
            <a:pPr defTabSz="915988"/>
            <a:r>
              <a:rPr lang="en-US" sz="2800">
                <a:solidFill>
                  <a:schemeClr val="accent2"/>
                </a:solidFill>
                <a:latin typeface="Arial" charset="0"/>
              </a:rPr>
              <a:t>Z</a:t>
            </a:r>
            <a:endParaRPr lang="en-US" sz="2800" b="0"/>
          </a:p>
        </p:txBody>
      </p:sp>
      <p:sp>
        <p:nvSpPr>
          <p:cNvPr id="30730" name="Line 11"/>
          <p:cNvSpPr>
            <a:spLocks noChangeShapeType="1"/>
          </p:cNvSpPr>
          <p:nvPr/>
        </p:nvSpPr>
        <p:spPr bwMode="auto">
          <a:xfrm flipV="1">
            <a:off x="3771900" y="4003675"/>
            <a:ext cx="608013" cy="206375"/>
          </a:xfrm>
          <a:prstGeom prst="line">
            <a:avLst/>
          </a:prstGeom>
          <a:noFill/>
          <a:ln w="12700">
            <a:solidFill>
              <a:srgbClr val="FF3300"/>
            </a:solidFill>
            <a:prstDash val="dash"/>
            <a:round/>
            <a:headEnd/>
            <a:tailEnd/>
          </a:ln>
        </p:spPr>
        <p:txBody>
          <a:bodyPr lIns="92147" tIns="46073" rIns="92147" bIns="46073">
            <a:spAutoFit/>
          </a:bodyPr>
          <a:lstStyle/>
          <a:p>
            <a:endParaRPr lang="en-US"/>
          </a:p>
        </p:txBody>
      </p:sp>
      <p:sp>
        <p:nvSpPr>
          <p:cNvPr id="30731" name="Line 12"/>
          <p:cNvSpPr>
            <a:spLocks noChangeShapeType="1"/>
          </p:cNvSpPr>
          <p:nvPr/>
        </p:nvSpPr>
        <p:spPr bwMode="auto">
          <a:xfrm>
            <a:off x="4379913" y="4003675"/>
            <a:ext cx="1527175" cy="0"/>
          </a:xfrm>
          <a:prstGeom prst="line">
            <a:avLst/>
          </a:prstGeom>
          <a:noFill/>
          <a:ln w="12700">
            <a:solidFill>
              <a:srgbClr val="FF3300"/>
            </a:solidFill>
            <a:prstDash val="dash"/>
            <a:round/>
            <a:headEnd/>
            <a:tailEnd/>
          </a:ln>
        </p:spPr>
        <p:txBody>
          <a:bodyPr wrap="none" lIns="92147" tIns="46073" rIns="92147" bIns="46073">
            <a:spAutoFit/>
          </a:bodyPr>
          <a:lstStyle/>
          <a:p>
            <a:endParaRPr lang="en-US"/>
          </a:p>
        </p:txBody>
      </p:sp>
      <p:sp>
        <p:nvSpPr>
          <p:cNvPr id="30732" name="Line 13"/>
          <p:cNvSpPr>
            <a:spLocks noChangeShapeType="1"/>
          </p:cNvSpPr>
          <p:nvPr/>
        </p:nvSpPr>
        <p:spPr bwMode="auto">
          <a:xfrm>
            <a:off x="4379913" y="2682875"/>
            <a:ext cx="0" cy="1320800"/>
          </a:xfrm>
          <a:prstGeom prst="line">
            <a:avLst/>
          </a:prstGeom>
          <a:noFill/>
          <a:ln w="12700">
            <a:solidFill>
              <a:srgbClr val="FF3300"/>
            </a:solidFill>
            <a:prstDash val="dash"/>
            <a:round/>
            <a:headEnd/>
            <a:tailEnd/>
          </a:ln>
        </p:spPr>
        <p:txBody>
          <a:bodyPr wrap="none" lIns="92147" tIns="46073" rIns="92147" bIns="46073">
            <a:spAutoFit/>
          </a:bodyPr>
          <a:lstStyle/>
          <a:p>
            <a:endParaRPr lang="en-US"/>
          </a:p>
        </p:txBody>
      </p:sp>
      <p:sp>
        <p:nvSpPr>
          <p:cNvPr id="30733" name="Text Box 14"/>
          <p:cNvSpPr txBox="1">
            <a:spLocks noChangeArrowheads="1"/>
          </p:cNvSpPr>
          <p:nvPr/>
        </p:nvSpPr>
        <p:spPr bwMode="auto">
          <a:xfrm>
            <a:off x="6248400" y="3651250"/>
            <a:ext cx="420688" cy="519113"/>
          </a:xfrm>
          <a:prstGeom prst="rect">
            <a:avLst/>
          </a:prstGeom>
          <a:noFill/>
          <a:ln w="9525">
            <a:noFill/>
            <a:miter lim="800000"/>
            <a:headEnd/>
            <a:tailEnd/>
          </a:ln>
        </p:spPr>
        <p:txBody>
          <a:bodyPr wrap="none" lIns="92147" tIns="46073" rIns="92147" bIns="46073">
            <a:spAutoFit/>
          </a:bodyPr>
          <a:lstStyle/>
          <a:p>
            <a:pPr defTabSz="915988"/>
            <a:r>
              <a:rPr lang="en-US" sz="2800">
                <a:solidFill>
                  <a:schemeClr val="accent2"/>
                </a:solidFill>
                <a:latin typeface="Arial" charset="0"/>
              </a:rPr>
              <a:t>Y</a:t>
            </a:r>
            <a:endParaRPr lang="en-US" sz="2800" b="0"/>
          </a:p>
        </p:txBody>
      </p:sp>
      <p:sp>
        <p:nvSpPr>
          <p:cNvPr id="30734" name="Arc 15"/>
          <p:cNvSpPr>
            <a:spLocks/>
          </p:cNvSpPr>
          <p:nvPr/>
        </p:nvSpPr>
        <p:spPr bwMode="auto">
          <a:xfrm>
            <a:off x="2855913" y="4003675"/>
            <a:ext cx="3052762" cy="222250"/>
          </a:xfrm>
          <a:custGeom>
            <a:avLst/>
            <a:gdLst>
              <a:gd name="T0" fmla="*/ 2147483647 w 43200"/>
              <a:gd name="T1" fmla="*/ 0 h 21714"/>
              <a:gd name="T2" fmla="*/ 0 w 43200"/>
              <a:gd name="T3" fmla="*/ 219794 h 21714"/>
              <a:gd name="T4" fmla="*/ 2147483647 w 43200"/>
              <a:gd name="T5" fmla="*/ 12808311 h 21714"/>
              <a:gd name="T6" fmla="*/ 0 60000 65536"/>
              <a:gd name="T7" fmla="*/ 0 60000 65536"/>
              <a:gd name="T8" fmla="*/ 0 60000 65536"/>
              <a:gd name="T9" fmla="*/ 0 w 43200"/>
              <a:gd name="T10" fmla="*/ 0 h 21714"/>
              <a:gd name="T11" fmla="*/ 43200 w 43200"/>
              <a:gd name="T12" fmla="*/ 21714 h 21714"/>
            </a:gdLst>
            <a:ahLst/>
            <a:cxnLst>
              <a:cxn ang="T6">
                <a:pos x="T0" y="T1"/>
              </a:cxn>
              <a:cxn ang="T7">
                <a:pos x="T2" y="T3"/>
              </a:cxn>
              <a:cxn ang="T8">
                <a:pos x="T4" y="T5"/>
              </a:cxn>
            </a:cxnLst>
            <a:rect l="T9" t="T10" r="T11" b="T12"/>
            <a:pathLst>
              <a:path w="43200" h="21714" fill="none" extrusionOk="0">
                <a:moveTo>
                  <a:pt x="43199" y="0"/>
                </a:moveTo>
                <a:cubicBezTo>
                  <a:pt x="43199" y="38"/>
                  <a:pt x="43200" y="76"/>
                  <a:pt x="43200" y="114"/>
                </a:cubicBezTo>
                <a:cubicBezTo>
                  <a:pt x="43200" y="12043"/>
                  <a:pt x="33529" y="21714"/>
                  <a:pt x="21600" y="21714"/>
                </a:cubicBezTo>
                <a:cubicBezTo>
                  <a:pt x="9670" y="21714"/>
                  <a:pt x="0" y="12043"/>
                  <a:pt x="0" y="114"/>
                </a:cubicBezTo>
                <a:cubicBezTo>
                  <a:pt x="-1" y="76"/>
                  <a:pt x="0" y="39"/>
                  <a:pt x="0" y="2"/>
                </a:cubicBezTo>
              </a:path>
              <a:path w="43200" h="21714" stroke="0" extrusionOk="0">
                <a:moveTo>
                  <a:pt x="43199" y="0"/>
                </a:moveTo>
                <a:cubicBezTo>
                  <a:pt x="43199" y="38"/>
                  <a:pt x="43200" y="76"/>
                  <a:pt x="43200" y="114"/>
                </a:cubicBezTo>
                <a:cubicBezTo>
                  <a:pt x="43200" y="12043"/>
                  <a:pt x="33529" y="21714"/>
                  <a:pt x="21600" y="21714"/>
                </a:cubicBezTo>
                <a:cubicBezTo>
                  <a:pt x="9670" y="21714"/>
                  <a:pt x="0" y="12043"/>
                  <a:pt x="0" y="114"/>
                </a:cubicBezTo>
                <a:cubicBezTo>
                  <a:pt x="-1" y="76"/>
                  <a:pt x="0" y="39"/>
                  <a:pt x="0" y="2"/>
                </a:cubicBezTo>
                <a:lnTo>
                  <a:pt x="21600" y="114"/>
                </a:lnTo>
                <a:close/>
              </a:path>
            </a:pathLst>
          </a:custGeom>
          <a:noFill/>
          <a:ln w="12700">
            <a:solidFill>
              <a:schemeClr val="tx1"/>
            </a:solidFill>
            <a:round/>
            <a:headEnd/>
            <a:tailEnd/>
          </a:ln>
        </p:spPr>
        <p:txBody>
          <a:bodyPr wrap="none" lIns="92147" tIns="46073" rIns="92147" bIns="46073">
            <a:spAutoFit/>
          </a:bodyPr>
          <a:lstStyle/>
          <a:p>
            <a:endParaRPr lang="en-US"/>
          </a:p>
        </p:txBody>
      </p:sp>
      <p:sp>
        <p:nvSpPr>
          <p:cNvPr id="30735" name="Arc 16"/>
          <p:cNvSpPr>
            <a:spLocks/>
          </p:cNvSpPr>
          <p:nvPr/>
        </p:nvSpPr>
        <p:spPr bwMode="auto">
          <a:xfrm>
            <a:off x="3771900" y="2690813"/>
            <a:ext cx="619125" cy="2638425"/>
          </a:xfrm>
          <a:custGeom>
            <a:avLst/>
            <a:gdLst>
              <a:gd name="T0" fmla="*/ 2147483647 w 21939"/>
              <a:gd name="T1" fmla="*/ 2147483647 h 43194"/>
              <a:gd name="T2" fmla="*/ 2147483647 w 21939"/>
              <a:gd name="T3" fmla="*/ 0 h 43194"/>
              <a:gd name="T4" fmla="*/ 2147483647 w 21939"/>
              <a:gd name="T5" fmla="*/ 2147483647 h 43194"/>
              <a:gd name="T6" fmla="*/ 0 60000 65536"/>
              <a:gd name="T7" fmla="*/ 0 60000 65536"/>
              <a:gd name="T8" fmla="*/ 0 60000 65536"/>
              <a:gd name="T9" fmla="*/ 0 w 21939"/>
              <a:gd name="T10" fmla="*/ 0 h 43194"/>
              <a:gd name="T11" fmla="*/ 21939 w 21939"/>
              <a:gd name="T12" fmla="*/ 43194 h 43194"/>
            </a:gdLst>
            <a:ahLst/>
            <a:cxnLst>
              <a:cxn ang="T6">
                <a:pos x="T0" y="T1"/>
              </a:cxn>
              <a:cxn ang="T7">
                <a:pos x="T2" y="T3"/>
              </a:cxn>
              <a:cxn ang="T8">
                <a:pos x="T4" y="T5"/>
              </a:cxn>
            </a:cxnLst>
            <a:rect l="T9" t="T10" r="T11" b="T12"/>
            <a:pathLst>
              <a:path w="21939" h="43194" fill="none" extrusionOk="0">
                <a:moveTo>
                  <a:pt x="21939" y="43191"/>
                </a:moveTo>
                <a:cubicBezTo>
                  <a:pt x="21826" y="43193"/>
                  <a:pt x="21713" y="43193"/>
                  <a:pt x="21600" y="43194"/>
                </a:cubicBezTo>
                <a:cubicBezTo>
                  <a:pt x="9670" y="43194"/>
                  <a:pt x="0" y="33523"/>
                  <a:pt x="0" y="21594"/>
                </a:cubicBezTo>
                <a:cubicBezTo>
                  <a:pt x="-1" y="9865"/>
                  <a:pt x="9359" y="279"/>
                  <a:pt x="21085" y="0"/>
                </a:cubicBezTo>
              </a:path>
              <a:path w="21939" h="43194" stroke="0" extrusionOk="0">
                <a:moveTo>
                  <a:pt x="21939" y="43191"/>
                </a:moveTo>
                <a:cubicBezTo>
                  <a:pt x="21826" y="43193"/>
                  <a:pt x="21713" y="43193"/>
                  <a:pt x="21600" y="43194"/>
                </a:cubicBezTo>
                <a:cubicBezTo>
                  <a:pt x="9670" y="43194"/>
                  <a:pt x="0" y="33523"/>
                  <a:pt x="0" y="21594"/>
                </a:cubicBezTo>
                <a:cubicBezTo>
                  <a:pt x="-1" y="9865"/>
                  <a:pt x="9359" y="279"/>
                  <a:pt x="21085" y="0"/>
                </a:cubicBezTo>
                <a:lnTo>
                  <a:pt x="21600" y="21594"/>
                </a:lnTo>
                <a:close/>
              </a:path>
            </a:pathLst>
          </a:custGeom>
          <a:noFill/>
          <a:ln w="12700">
            <a:solidFill>
              <a:schemeClr val="tx1"/>
            </a:solidFill>
            <a:round/>
            <a:headEnd/>
            <a:tailEnd/>
          </a:ln>
        </p:spPr>
        <p:txBody>
          <a:bodyPr wrap="none" lIns="92147" tIns="46073" rIns="92147" bIns="46073">
            <a:spAutoFit/>
          </a:bodyPr>
          <a:lstStyle/>
          <a:p>
            <a:endParaRPr lang="en-US"/>
          </a:p>
        </p:txBody>
      </p:sp>
      <p:sp>
        <p:nvSpPr>
          <p:cNvPr id="30736" name="Line 17"/>
          <p:cNvSpPr>
            <a:spLocks noChangeShapeType="1"/>
          </p:cNvSpPr>
          <p:nvPr/>
        </p:nvSpPr>
        <p:spPr bwMode="auto">
          <a:xfrm flipH="1">
            <a:off x="2801938" y="4206875"/>
            <a:ext cx="979487" cy="349250"/>
          </a:xfrm>
          <a:prstGeom prst="line">
            <a:avLst/>
          </a:prstGeom>
          <a:noFill/>
          <a:ln w="12700">
            <a:solidFill>
              <a:schemeClr val="accent2"/>
            </a:solidFill>
            <a:round/>
            <a:headEnd/>
            <a:tailEnd type="triangle" w="med" len="med"/>
          </a:ln>
        </p:spPr>
        <p:txBody>
          <a:bodyPr lIns="92147" tIns="46073" rIns="92147" bIns="46073">
            <a:spAutoFit/>
          </a:bodyPr>
          <a:lstStyle/>
          <a:p>
            <a:endParaRPr lang="en-US"/>
          </a:p>
        </p:txBody>
      </p:sp>
      <p:sp>
        <p:nvSpPr>
          <p:cNvPr id="30737" name="Text Box 18"/>
          <p:cNvSpPr txBox="1">
            <a:spLocks noChangeArrowheads="1"/>
          </p:cNvSpPr>
          <p:nvPr/>
        </p:nvSpPr>
        <p:spPr bwMode="auto">
          <a:xfrm>
            <a:off x="3781425" y="3695700"/>
            <a:ext cx="382588" cy="519113"/>
          </a:xfrm>
          <a:prstGeom prst="rect">
            <a:avLst/>
          </a:prstGeom>
          <a:noFill/>
          <a:ln w="9525">
            <a:noFill/>
            <a:miter lim="800000"/>
            <a:headEnd/>
            <a:tailEnd/>
          </a:ln>
        </p:spPr>
        <p:txBody>
          <a:bodyPr wrap="none" lIns="92147" tIns="46073" rIns="92147" bIns="46073">
            <a:spAutoFit/>
          </a:bodyPr>
          <a:lstStyle/>
          <a:p>
            <a:pPr defTabSz="915988"/>
            <a:r>
              <a:rPr lang="en-US" sz="2800" b="0">
                <a:solidFill>
                  <a:srgbClr val="FF3300"/>
                </a:solidFill>
                <a:latin typeface="Arial" charset="0"/>
              </a:rPr>
              <a:t>a</a:t>
            </a:r>
            <a:endParaRPr lang="en-US" sz="2800" b="0"/>
          </a:p>
        </p:txBody>
      </p:sp>
      <p:sp>
        <p:nvSpPr>
          <p:cNvPr id="30738" name="Text Box 19"/>
          <p:cNvSpPr txBox="1">
            <a:spLocks noChangeArrowheads="1"/>
          </p:cNvSpPr>
          <p:nvPr/>
        </p:nvSpPr>
        <p:spPr bwMode="auto">
          <a:xfrm>
            <a:off x="4919663" y="3532188"/>
            <a:ext cx="382587" cy="519112"/>
          </a:xfrm>
          <a:prstGeom prst="rect">
            <a:avLst/>
          </a:prstGeom>
          <a:noFill/>
          <a:ln w="9525">
            <a:noFill/>
            <a:miter lim="800000"/>
            <a:headEnd/>
            <a:tailEnd/>
          </a:ln>
        </p:spPr>
        <p:txBody>
          <a:bodyPr wrap="none" lIns="92147" tIns="46073" rIns="92147" bIns="46073">
            <a:spAutoFit/>
          </a:bodyPr>
          <a:lstStyle/>
          <a:p>
            <a:pPr defTabSz="915988"/>
            <a:r>
              <a:rPr lang="en-US" sz="2800" b="0">
                <a:solidFill>
                  <a:srgbClr val="FF3300"/>
                </a:solidFill>
                <a:latin typeface="Arial" charset="0"/>
              </a:rPr>
              <a:t>a</a:t>
            </a:r>
            <a:endParaRPr lang="en-US" sz="2800" b="0"/>
          </a:p>
        </p:txBody>
      </p:sp>
      <p:sp>
        <p:nvSpPr>
          <p:cNvPr id="30739" name="Text Box 20"/>
          <p:cNvSpPr txBox="1">
            <a:spLocks noChangeArrowheads="1"/>
          </p:cNvSpPr>
          <p:nvPr/>
        </p:nvSpPr>
        <p:spPr bwMode="auto">
          <a:xfrm>
            <a:off x="4298950" y="3068638"/>
            <a:ext cx="382588" cy="519112"/>
          </a:xfrm>
          <a:prstGeom prst="rect">
            <a:avLst/>
          </a:prstGeom>
          <a:noFill/>
          <a:ln w="9525">
            <a:noFill/>
            <a:miter lim="800000"/>
            <a:headEnd/>
            <a:tailEnd/>
          </a:ln>
        </p:spPr>
        <p:txBody>
          <a:bodyPr wrap="none" lIns="92147" tIns="46073" rIns="92147" bIns="46073">
            <a:spAutoFit/>
          </a:bodyPr>
          <a:lstStyle/>
          <a:p>
            <a:pPr defTabSz="915988"/>
            <a:r>
              <a:rPr lang="en-US" sz="2800" b="0">
                <a:solidFill>
                  <a:srgbClr val="FF3300"/>
                </a:solidFill>
                <a:latin typeface="Arial" charset="0"/>
              </a:rPr>
              <a:t>b</a:t>
            </a:r>
            <a:endParaRPr lang="en-US" sz="2800" b="0"/>
          </a:p>
        </p:txBody>
      </p:sp>
      <p:grpSp>
        <p:nvGrpSpPr>
          <p:cNvPr id="30740" name="Group 21"/>
          <p:cNvGrpSpPr>
            <a:grpSpLocks/>
          </p:cNvGrpSpPr>
          <p:nvPr/>
        </p:nvGrpSpPr>
        <p:grpSpPr bwMode="auto">
          <a:xfrm>
            <a:off x="4125913" y="2460625"/>
            <a:ext cx="557212" cy="168275"/>
            <a:chOff x="2643" y="816"/>
            <a:chExt cx="527" cy="146"/>
          </a:xfrm>
        </p:grpSpPr>
        <p:sp>
          <p:nvSpPr>
            <p:cNvPr id="30747" name="Arc 22"/>
            <p:cNvSpPr>
              <a:spLocks/>
            </p:cNvSpPr>
            <p:nvPr/>
          </p:nvSpPr>
          <p:spPr bwMode="auto">
            <a:xfrm>
              <a:off x="2643" y="827"/>
              <a:ext cx="527" cy="135"/>
            </a:xfrm>
            <a:custGeom>
              <a:avLst/>
              <a:gdLst>
                <a:gd name="T0" fmla="*/ 0 w 43200"/>
                <a:gd name="T1" fmla="*/ 0 h 40999"/>
                <a:gd name="T2" fmla="*/ 0 w 43200"/>
                <a:gd name="T3" fmla="*/ 0 h 40999"/>
                <a:gd name="T4" fmla="*/ 0 w 43200"/>
                <a:gd name="T5" fmla="*/ 0 h 40999"/>
                <a:gd name="T6" fmla="*/ 0 60000 65536"/>
                <a:gd name="T7" fmla="*/ 0 60000 65536"/>
                <a:gd name="T8" fmla="*/ 0 60000 65536"/>
                <a:gd name="T9" fmla="*/ 0 w 43200"/>
                <a:gd name="T10" fmla="*/ 0 h 40999"/>
                <a:gd name="T11" fmla="*/ 43200 w 43200"/>
                <a:gd name="T12" fmla="*/ 40999 h 40999"/>
              </a:gdLst>
              <a:ahLst/>
              <a:cxnLst>
                <a:cxn ang="T6">
                  <a:pos x="T0" y="T1"/>
                </a:cxn>
                <a:cxn ang="T7">
                  <a:pos x="T2" y="T3"/>
                </a:cxn>
                <a:cxn ang="T8">
                  <a:pos x="T4" y="T5"/>
                </a:cxn>
              </a:cxnLst>
              <a:rect l="T9" t="T10" r="T11" b="T12"/>
              <a:pathLst>
                <a:path w="43200" h="40999" fill="none"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path>
                <a:path w="43200" h="40999" stroke="0"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lnTo>
                    <a:pt x="21600" y="19399"/>
                  </a:lnTo>
                  <a:close/>
                </a:path>
              </a:pathLst>
            </a:custGeom>
            <a:noFill/>
            <a:ln w="12700">
              <a:solidFill>
                <a:schemeClr val="accent2"/>
              </a:solidFill>
              <a:round/>
              <a:headEnd/>
              <a:tailEnd/>
            </a:ln>
          </p:spPr>
          <p:txBody>
            <a:bodyPr wrap="none" lIns="92147" tIns="46073" rIns="92147" bIns="46073">
              <a:spAutoFit/>
            </a:bodyPr>
            <a:lstStyle/>
            <a:p>
              <a:endParaRPr lang="en-US"/>
            </a:p>
          </p:txBody>
        </p:sp>
        <p:sp>
          <p:nvSpPr>
            <p:cNvPr id="30748" name="Line 23"/>
            <p:cNvSpPr>
              <a:spLocks noChangeShapeType="1"/>
            </p:cNvSpPr>
            <p:nvPr/>
          </p:nvSpPr>
          <p:spPr bwMode="auto">
            <a:xfrm rot="1466637" flipH="1">
              <a:off x="2976" y="816"/>
              <a:ext cx="96" cy="20"/>
            </a:xfrm>
            <a:prstGeom prst="line">
              <a:avLst/>
            </a:prstGeom>
            <a:noFill/>
            <a:ln w="12700">
              <a:solidFill>
                <a:schemeClr val="accent2"/>
              </a:solidFill>
              <a:round/>
              <a:headEnd/>
              <a:tailEnd type="triangle" w="med" len="lg"/>
            </a:ln>
          </p:spPr>
          <p:txBody>
            <a:bodyPr wrap="none" lIns="92147" tIns="46073" rIns="92147" bIns="46073">
              <a:spAutoFit/>
            </a:bodyPr>
            <a:lstStyle/>
            <a:p>
              <a:endParaRPr lang="en-US"/>
            </a:p>
          </p:txBody>
        </p:sp>
      </p:grpSp>
      <p:sp>
        <p:nvSpPr>
          <p:cNvPr id="30741" name="Line 24"/>
          <p:cNvSpPr>
            <a:spLocks noChangeShapeType="1"/>
          </p:cNvSpPr>
          <p:nvPr/>
        </p:nvSpPr>
        <p:spPr bwMode="auto">
          <a:xfrm>
            <a:off x="4379913" y="4003675"/>
            <a:ext cx="7937" cy="1309688"/>
          </a:xfrm>
          <a:prstGeom prst="line">
            <a:avLst/>
          </a:prstGeom>
          <a:noFill/>
          <a:ln w="9525">
            <a:solidFill>
              <a:schemeClr val="tx1"/>
            </a:solidFill>
            <a:prstDash val="dash"/>
            <a:round/>
            <a:headEnd/>
            <a:tailEnd/>
          </a:ln>
        </p:spPr>
        <p:txBody>
          <a:bodyPr wrap="none" lIns="92147" tIns="46073" rIns="92147" bIns="46073">
            <a:spAutoFit/>
          </a:bodyPr>
          <a:lstStyle/>
          <a:p>
            <a:endParaRPr lang="en-US"/>
          </a:p>
        </p:txBody>
      </p:sp>
      <p:sp>
        <p:nvSpPr>
          <p:cNvPr id="30742" name="Line 25"/>
          <p:cNvSpPr>
            <a:spLocks noChangeShapeType="1"/>
          </p:cNvSpPr>
          <p:nvPr/>
        </p:nvSpPr>
        <p:spPr bwMode="auto">
          <a:xfrm>
            <a:off x="4381500" y="5353050"/>
            <a:ext cx="0" cy="381000"/>
          </a:xfrm>
          <a:prstGeom prst="line">
            <a:avLst/>
          </a:prstGeom>
          <a:noFill/>
          <a:ln w="9525">
            <a:solidFill>
              <a:srgbClr val="0000FF"/>
            </a:solidFill>
            <a:round/>
            <a:headEnd/>
            <a:tailEnd/>
          </a:ln>
        </p:spPr>
        <p:txBody>
          <a:bodyPr wrap="none" anchor="ctr"/>
          <a:lstStyle/>
          <a:p>
            <a:endParaRPr lang="en-US"/>
          </a:p>
        </p:txBody>
      </p:sp>
      <p:grpSp>
        <p:nvGrpSpPr>
          <p:cNvPr id="30743" name="Group 26"/>
          <p:cNvGrpSpPr>
            <a:grpSpLocks/>
          </p:cNvGrpSpPr>
          <p:nvPr/>
        </p:nvGrpSpPr>
        <p:grpSpPr bwMode="auto">
          <a:xfrm>
            <a:off x="4114800" y="5410200"/>
            <a:ext cx="557213" cy="168275"/>
            <a:chOff x="2643" y="816"/>
            <a:chExt cx="527" cy="146"/>
          </a:xfrm>
        </p:grpSpPr>
        <p:sp>
          <p:nvSpPr>
            <p:cNvPr id="30745" name="Arc 27"/>
            <p:cNvSpPr>
              <a:spLocks/>
            </p:cNvSpPr>
            <p:nvPr/>
          </p:nvSpPr>
          <p:spPr bwMode="auto">
            <a:xfrm>
              <a:off x="2643" y="827"/>
              <a:ext cx="527" cy="135"/>
            </a:xfrm>
            <a:custGeom>
              <a:avLst/>
              <a:gdLst>
                <a:gd name="T0" fmla="*/ 0 w 43200"/>
                <a:gd name="T1" fmla="*/ 0 h 40999"/>
                <a:gd name="T2" fmla="*/ 0 w 43200"/>
                <a:gd name="T3" fmla="*/ 0 h 40999"/>
                <a:gd name="T4" fmla="*/ 0 w 43200"/>
                <a:gd name="T5" fmla="*/ 0 h 40999"/>
                <a:gd name="T6" fmla="*/ 0 60000 65536"/>
                <a:gd name="T7" fmla="*/ 0 60000 65536"/>
                <a:gd name="T8" fmla="*/ 0 60000 65536"/>
                <a:gd name="T9" fmla="*/ 0 w 43200"/>
                <a:gd name="T10" fmla="*/ 0 h 40999"/>
                <a:gd name="T11" fmla="*/ 43200 w 43200"/>
                <a:gd name="T12" fmla="*/ 40999 h 40999"/>
              </a:gdLst>
              <a:ahLst/>
              <a:cxnLst>
                <a:cxn ang="T6">
                  <a:pos x="T0" y="T1"/>
                </a:cxn>
                <a:cxn ang="T7">
                  <a:pos x="T2" y="T3"/>
                </a:cxn>
                <a:cxn ang="T8">
                  <a:pos x="T4" y="T5"/>
                </a:cxn>
              </a:cxnLst>
              <a:rect l="T9" t="T10" r="T11" b="T12"/>
              <a:pathLst>
                <a:path w="43200" h="40999" fill="none"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path>
                <a:path w="43200" h="40999" stroke="0"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lnTo>
                    <a:pt x="21600" y="19399"/>
                  </a:lnTo>
                  <a:close/>
                </a:path>
              </a:pathLst>
            </a:custGeom>
            <a:noFill/>
            <a:ln w="12700">
              <a:solidFill>
                <a:schemeClr val="accent2"/>
              </a:solidFill>
              <a:round/>
              <a:headEnd/>
              <a:tailEnd/>
            </a:ln>
          </p:spPr>
          <p:txBody>
            <a:bodyPr wrap="none" lIns="92147" tIns="46073" rIns="92147" bIns="46073">
              <a:spAutoFit/>
            </a:bodyPr>
            <a:lstStyle/>
            <a:p>
              <a:endParaRPr lang="en-US"/>
            </a:p>
          </p:txBody>
        </p:sp>
        <p:sp>
          <p:nvSpPr>
            <p:cNvPr id="30746" name="Line 28"/>
            <p:cNvSpPr>
              <a:spLocks noChangeShapeType="1"/>
            </p:cNvSpPr>
            <p:nvPr/>
          </p:nvSpPr>
          <p:spPr bwMode="auto">
            <a:xfrm rot="1466637" flipH="1">
              <a:off x="2976" y="816"/>
              <a:ext cx="96" cy="20"/>
            </a:xfrm>
            <a:prstGeom prst="line">
              <a:avLst/>
            </a:prstGeom>
            <a:noFill/>
            <a:ln w="12700">
              <a:solidFill>
                <a:schemeClr val="accent2"/>
              </a:solidFill>
              <a:round/>
              <a:headEnd/>
              <a:tailEnd type="triangle" w="med" len="lg"/>
            </a:ln>
          </p:spPr>
          <p:txBody>
            <a:bodyPr wrap="none" lIns="92147" tIns="46073" rIns="92147" bIns="46073">
              <a:spAutoFit/>
            </a:bodyPr>
            <a:lstStyle/>
            <a:p>
              <a:endParaRPr lang="en-US"/>
            </a:p>
          </p:txBody>
        </p:sp>
      </p:grpSp>
      <p:sp>
        <p:nvSpPr>
          <p:cNvPr id="30744" name="Text Box 29"/>
          <p:cNvSpPr txBox="1">
            <a:spLocks noChangeArrowheads="1"/>
          </p:cNvSpPr>
          <p:nvPr/>
        </p:nvSpPr>
        <p:spPr bwMode="auto">
          <a:xfrm>
            <a:off x="3581400" y="5638800"/>
            <a:ext cx="2017713" cy="457200"/>
          </a:xfrm>
          <a:prstGeom prst="rect">
            <a:avLst/>
          </a:prstGeom>
          <a:noFill/>
          <a:ln w="9525">
            <a:noFill/>
            <a:miter lim="800000"/>
            <a:headEnd/>
            <a:tailEnd/>
          </a:ln>
        </p:spPr>
        <p:txBody>
          <a:bodyPr wrap="none">
            <a:spAutoFit/>
          </a:bodyPr>
          <a:lstStyle/>
          <a:p>
            <a:r>
              <a:rPr lang="en-US" sz="2400" b="0"/>
              <a:t>Rotational axis</a:t>
            </a:r>
          </a:p>
        </p:txBody>
      </p:sp>
    </p:spTree>
    <p:extLst>
      <p:ext uri="{BB962C8B-B14F-4D97-AF65-F5344CB8AC3E}">
        <p14:creationId xmlns:p14="http://schemas.microsoft.com/office/powerpoint/2010/main" val="107455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solidFill>
                  <a:schemeClr val="tx1"/>
                </a:solidFill>
              </a:rPr>
              <a:t>Horizontal Earth Datums</a:t>
            </a:r>
            <a:endParaRPr lang="en-US" smtClean="0"/>
          </a:p>
        </p:txBody>
      </p:sp>
      <p:sp>
        <p:nvSpPr>
          <p:cNvPr id="31747" name="Rectangle 3"/>
          <p:cNvSpPr>
            <a:spLocks noGrp="1" noChangeArrowheads="1"/>
          </p:cNvSpPr>
          <p:nvPr>
            <p:ph type="body" idx="1"/>
          </p:nvPr>
        </p:nvSpPr>
        <p:spPr>
          <a:xfrm>
            <a:off x="762000" y="1752600"/>
            <a:ext cx="7848600" cy="4724400"/>
          </a:xfrm>
        </p:spPr>
        <p:txBody>
          <a:bodyPr/>
          <a:lstStyle/>
          <a:p>
            <a:r>
              <a:rPr lang="en-US" sz="2800" dirty="0" smtClean="0"/>
              <a:t>An earth datum is defined by an </a:t>
            </a:r>
            <a:r>
              <a:rPr lang="en-US" sz="2800" dirty="0" smtClean="0">
                <a:solidFill>
                  <a:srgbClr val="FF3300"/>
                </a:solidFill>
              </a:rPr>
              <a:t>ellipse</a:t>
            </a:r>
            <a:r>
              <a:rPr lang="en-US" sz="2800" dirty="0" smtClean="0"/>
              <a:t> and an </a:t>
            </a:r>
            <a:r>
              <a:rPr lang="en-US" sz="2800" dirty="0" smtClean="0">
                <a:solidFill>
                  <a:srgbClr val="FF3300"/>
                </a:solidFill>
              </a:rPr>
              <a:t>axis of rotation</a:t>
            </a:r>
            <a:endParaRPr lang="en-US" sz="2800" dirty="0" smtClean="0">
              <a:solidFill>
                <a:srgbClr val="0000FF"/>
              </a:solidFill>
            </a:endParaRPr>
          </a:p>
          <a:p>
            <a:r>
              <a:rPr lang="en-US" sz="2800" dirty="0" smtClean="0">
                <a:solidFill>
                  <a:srgbClr val="FF3300"/>
                </a:solidFill>
              </a:rPr>
              <a:t>NAD27 </a:t>
            </a:r>
            <a:r>
              <a:rPr lang="en-US" sz="2800" dirty="0" smtClean="0"/>
              <a:t>(North American Datum of 1927) uses the Clarke (1866) ellipsoid on a non geocentric axis of rotation</a:t>
            </a:r>
          </a:p>
          <a:p>
            <a:r>
              <a:rPr lang="en-US" sz="2800" dirty="0" smtClean="0">
                <a:solidFill>
                  <a:srgbClr val="FF3300"/>
                </a:solidFill>
              </a:rPr>
              <a:t>NAD83 </a:t>
            </a:r>
            <a:r>
              <a:rPr lang="en-US" sz="2800" dirty="0" smtClean="0"/>
              <a:t>(NAD,1983) uses the GRS80 ellipsoid on a geocentric axis of rotation</a:t>
            </a:r>
          </a:p>
          <a:p>
            <a:r>
              <a:rPr lang="en-US" sz="2800" dirty="0" smtClean="0">
                <a:solidFill>
                  <a:srgbClr val="FF3300"/>
                </a:solidFill>
              </a:rPr>
              <a:t>WGS84</a:t>
            </a:r>
            <a:r>
              <a:rPr lang="en-US" sz="2800" dirty="0" smtClean="0"/>
              <a:t> (World Geodetic System of 1984) uses GRS80, almost the same as NAD83</a:t>
            </a:r>
          </a:p>
        </p:txBody>
      </p:sp>
    </p:spTree>
    <p:extLst>
      <p:ext uri="{BB962C8B-B14F-4D97-AF65-F5344CB8AC3E}">
        <p14:creationId xmlns:p14="http://schemas.microsoft.com/office/powerpoint/2010/main" val="3127239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Definition of Latitude, </a:t>
            </a:r>
            <a:r>
              <a:rPr lang="en-US" smtClean="0">
                <a:latin typeface="Symbol" pitchFamily="18" charset="2"/>
              </a:rPr>
              <a:t>f</a:t>
            </a:r>
            <a:endParaRPr lang="en-US" smtClean="0"/>
          </a:p>
        </p:txBody>
      </p:sp>
      <p:sp>
        <p:nvSpPr>
          <p:cNvPr id="32771" name="Text Box 44"/>
          <p:cNvSpPr txBox="1">
            <a:spLocks noChangeArrowheads="1"/>
          </p:cNvSpPr>
          <p:nvPr/>
        </p:nvSpPr>
        <p:spPr bwMode="auto">
          <a:xfrm>
            <a:off x="1066800" y="4191000"/>
            <a:ext cx="7848600" cy="2282825"/>
          </a:xfrm>
          <a:prstGeom prst="rect">
            <a:avLst/>
          </a:prstGeom>
          <a:noFill/>
          <a:ln w="9525">
            <a:noFill/>
            <a:miter lim="800000"/>
            <a:headEnd/>
            <a:tailEnd/>
          </a:ln>
        </p:spPr>
        <p:txBody>
          <a:bodyPr>
            <a:spAutoFit/>
          </a:bodyPr>
          <a:lstStyle/>
          <a:p>
            <a:r>
              <a:rPr lang="en-US" sz="2400" b="0"/>
              <a:t>(1) Take a point </a:t>
            </a:r>
            <a:r>
              <a:rPr lang="en-US" sz="2400" b="0">
                <a:solidFill>
                  <a:srgbClr val="FF3300"/>
                </a:solidFill>
              </a:rPr>
              <a:t>S</a:t>
            </a:r>
            <a:r>
              <a:rPr lang="en-US" sz="2400" b="0"/>
              <a:t> on the surface of the ellipsoid and define there the </a:t>
            </a:r>
            <a:r>
              <a:rPr lang="en-US" sz="2400" b="0">
                <a:solidFill>
                  <a:srgbClr val="0000FF"/>
                </a:solidFill>
              </a:rPr>
              <a:t>tangent plane</a:t>
            </a:r>
            <a:r>
              <a:rPr lang="en-US" sz="2400" b="0"/>
              <a:t>, </a:t>
            </a:r>
            <a:r>
              <a:rPr lang="en-US" sz="2400" b="0">
                <a:solidFill>
                  <a:srgbClr val="0000FF"/>
                </a:solidFill>
              </a:rPr>
              <a:t>mn</a:t>
            </a:r>
            <a:endParaRPr lang="en-US" sz="2400" b="0"/>
          </a:p>
          <a:p>
            <a:r>
              <a:rPr lang="en-US" sz="2400" b="0"/>
              <a:t>(2) Define the line </a:t>
            </a:r>
            <a:r>
              <a:rPr lang="en-US" sz="2400" b="0">
                <a:solidFill>
                  <a:srgbClr val="008000"/>
                </a:solidFill>
              </a:rPr>
              <a:t>pq</a:t>
            </a:r>
            <a:r>
              <a:rPr lang="en-US" sz="2400" b="0"/>
              <a:t> through S and </a:t>
            </a:r>
            <a:r>
              <a:rPr lang="en-US" sz="2400" b="0">
                <a:solidFill>
                  <a:srgbClr val="008000"/>
                </a:solidFill>
              </a:rPr>
              <a:t>normal</a:t>
            </a:r>
            <a:r>
              <a:rPr lang="en-US" sz="2400" b="0"/>
              <a:t> to the</a:t>
            </a:r>
          </a:p>
          <a:p>
            <a:r>
              <a:rPr lang="en-US" sz="2400" b="0"/>
              <a:t>tangent plane</a:t>
            </a:r>
          </a:p>
          <a:p>
            <a:r>
              <a:rPr lang="en-US" sz="2400" b="0"/>
              <a:t>(3) </a:t>
            </a:r>
            <a:r>
              <a:rPr lang="en-US" sz="2400" b="0">
                <a:solidFill>
                  <a:srgbClr val="FF3300"/>
                </a:solidFill>
              </a:rPr>
              <a:t>Angle pqr</a:t>
            </a:r>
            <a:r>
              <a:rPr lang="en-US" sz="2400" b="0"/>
              <a:t> which this line makes with the equatorial</a:t>
            </a:r>
          </a:p>
          <a:p>
            <a:r>
              <a:rPr lang="en-US" sz="2400" b="0"/>
              <a:t>plane is the latitude </a:t>
            </a:r>
            <a:r>
              <a:rPr lang="en-US" sz="2400" b="0">
                <a:solidFill>
                  <a:srgbClr val="FF3300"/>
                </a:solidFill>
                <a:latin typeface="Symbol" pitchFamily="18" charset="2"/>
              </a:rPr>
              <a:t>f</a:t>
            </a:r>
            <a:r>
              <a:rPr lang="en-US" sz="2400" b="0"/>
              <a:t>, of point S</a:t>
            </a:r>
          </a:p>
        </p:txBody>
      </p:sp>
      <p:sp>
        <p:nvSpPr>
          <p:cNvPr id="32772" name="Oval 6"/>
          <p:cNvSpPr>
            <a:spLocks noChangeArrowheads="1"/>
          </p:cNvSpPr>
          <p:nvPr/>
        </p:nvSpPr>
        <p:spPr bwMode="auto">
          <a:xfrm>
            <a:off x="2895600" y="1914525"/>
            <a:ext cx="2774950" cy="2181225"/>
          </a:xfrm>
          <a:prstGeom prst="ellipse">
            <a:avLst/>
          </a:prstGeom>
          <a:noFill/>
          <a:ln w="12700">
            <a:solidFill>
              <a:schemeClr val="tx1"/>
            </a:solidFill>
            <a:round/>
            <a:headEnd/>
            <a:tailEnd/>
          </a:ln>
        </p:spPr>
        <p:txBody>
          <a:bodyPr wrap="none" anchor="ctr"/>
          <a:lstStyle/>
          <a:p>
            <a:endParaRPr lang="en-US"/>
          </a:p>
        </p:txBody>
      </p:sp>
      <p:sp>
        <p:nvSpPr>
          <p:cNvPr id="32773" name="Line 7"/>
          <p:cNvSpPr>
            <a:spLocks noChangeShapeType="1"/>
          </p:cNvSpPr>
          <p:nvPr/>
        </p:nvSpPr>
        <p:spPr bwMode="auto">
          <a:xfrm>
            <a:off x="2895600" y="3005138"/>
            <a:ext cx="1385888" cy="0"/>
          </a:xfrm>
          <a:prstGeom prst="line">
            <a:avLst/>
          </a:prstGeom>
          <a:noFill/>
          <a:ln w="9525">
            <a:solidFill>
              <a:schemeClr val="tx1"/>
            </a:solidFill>
            <a:prstDash val="dash"/>
            <a:round/>
            <a:headEnd/>
            <a:tailEnd/>
          </a:ln>
        </p:spPr>
        <p:txBody>
          <a:bodyPr wrap="none" anchor="ctr"/>
          <a:lstStyle/>
          <a:p>
            <a:endParaRPr lang="en-US"/>
          </a:p>
        </p:txBody>
      </p:sp>
      <p:sp>
        <p:nvSpPr>
          <p:cNvPr id="32774" name="Text Box 9"/>
          <p:cNvSpPr txBox="1">
            <a:spLocks noChangeArrowheads="1"/>
          </p:cNvSpPr>
          <p:nvPr/>
        </p:nvSpPr>
        <p:spPr bwMode="auto">
          <a:xfrm>
            <a:off x="3886200" y="2549525"/>
            <a:ext cx="460375" cy="519113"/>
          </a:xfrm>
          <a:prstGeom prst="rect">
            <a:avLst/>
          </a:prstGeom>
          <a:noFill/>
          <a:ln w="9525">
            <a:noFill/>
            <a:miter lim="800000"/>
            <a:headEnd/>
            <a:tailEnd/>
          </a:ln>
        </p:spPr>
        <p:txBody>
          <a:bodyPr wrap="none">
            <a:spAutoFit/>
          </a:bodyPr>
          <a:lstStyle/>
          <a:p>
            <a:r>
              <a:rPr lang="en-US" sz="2800" b="0">
                <a:latin typeface="Arial" charset="0"/>
              </a:rPr>
              <a:t>O</a:t>
            </a:r>
            <a:endParaRPr lang="en-US" sz="2800" b="0"/>
          </a:p>
        </p:txBody>
      </p:sp>
      <p:sp>
        <p:nvSpPr>
          <p:cNvPr id="32775" name="Line 11"/>
          <p:cNvSpPr>
            <a:spLocks noChangeShapeType="1"/>
          </p:cNvSpPr>
          <p:nvPr/>
        </p:nvSpPr>
        <p:spPr bwMode="auto">
          <a:xfrm>
            <a:off x="5670550" y="3005138"/>
            <a:ext cx="322263" cy="0"/>
          </a:xfrm>
          <a:prstGeom prst="line">
            <a:avLst/>
          </a:prstGeom>
          <a:noFill/>
          <a:ln w="12700">
            <a:solidFill>
              <a:schemeClr val="tx1"/>
            </a:solidFill>
            <a:round/>
            <a:headEnd/>
            <a:tailEnd type="triangle" w="med" len="med"/>
          </a:ln>
        </p:spPr>
        <p:txBody>
          <a:bodyPr wrap="none" anchor="ctr"/>
          <a:lstStyle/>
          <a:p>
            <a:endParaRPr lang="en-US"/>
          </a:p>
        </p:txBody>
      </p:sp>
      <p:sp>
        <p:nvSpPr>
          <p:cNvPr id="32776" name="Line 12"/>
          <p:cNvSpPr>
            <a:spLocks noChangeShapeType="1"/>
          </p:cNvSpPr>
          <p:nvPr/>
        </p:nvSpPr>
        <p:spPr bwMode="auto">
          <a:xfrm flipV="1">
            <a:off x="4281488" y="1639888"/>
            <a:ext cx="0" cy="1365250"/>
          </a:xfrm>
          <a:prstGeom prst="line">
            <a:avLst/>
          </a:prstGeom>
          <a:noFill/>
          <a:ln w="12700">
            <a:solidFill>
              <a:schemeClr val="tx1"/>
            </a:solidFill>
            <a:round/>
            <a:headEnd/>
            <a:tailEnd type="triangle" w="med" len="med"/>
          </a:ln>
        </p:spPr>
        <p:txBody>
          <a:bodyPr wrap="none" anchor="ctr"/>
          <a:lstStyle/>
          <a:p>
            <a:endParaRPr lang="en-US"/>
          </a:p>
        </p:txBody>
      </p:sp>
      <p:sp>
        <p:nvSpPr>
          <p:cNvPr id="32777" name="Line 13"/>
          <p:cNvSpPr>
            <a:spLocks noChangeShapeType="1"/>
          </p:cNvSpPr>
          <p:nvPr/>
        </p:nvSpPr>
        <p:spPr bwMode="auto">
          <a:xfrm>
            <a:off x="4281488" y="3005138"/>
            <a:ext cx="1389062" cy="0"/>
          </a:xfrm>
          <a:prstGeom prst="line">
            <a:avLst/>
          </a:prstGeom>
          <a:noFill/>
          <a:ln w="12700">
            <a:solidFill>
              <a:srgbClr val="FF3300"/>
            </a:solidFill>
            <a:round/>
            <a:headEnd/>
            <a:tailEnd/>
          </a:ln>
        </p:spPr>
        <p:txBody>
          <a:bodyPr wrap="none" anchor="ctr"/>
          <a:lstStyle/>
          <a:p>
            <a:endParaRPr lang="en-US"/>
          </a:p>
        </p:txBody>
      </p:sp>
      <p:sp>
        <p:nvSpPr>
          <p:cNvPr id="32778" name="Line 14"/>
          <p:cNvSpPr>
            <a:spLocks noChangeShapeType="1"/>
          </p:cNvSpPr>
          <p:nvPr/>
        </p:nvSpPr>
        <p:spPr bwMode="auto">
          <a:xfrm>
            <a:off x="4281488" y="1914525"/>
            <a:ext cx="0" cy="1090613"/>
          </a:xfrm>
          <a:prstGeom prst="line">
            <a:avLst/>
          </a:prstGeom>
          <a:noFill/>
          <a:ln w="12700">
            <a:solidFill>
              <a:srgbClr val="FF3300"/>
            </a:solidFill>
            <a:round/>
            <a:headEnd/>
            <a:tailEnd/>
          </a:ln>
        </p:spPr>
        <p:txBody>
          <a:bodyPr wrap="none" anchor="ctr"/>
          <a:lstStyle/>
          <a:p>
            <a:endParaRPr lang="en-US"/>
          </a:p>
        </p:txBody>
      </p:sp>
      <p:sp>
        <p:nvSpPr>
          <p:cNvPr id="32779" name="Line 25"/>
          <p:cNvSpPr>
            <a:spLocks noChangeShapeType="1"/>
          </p:cNvSpPr>
          <p:nvPr/>
        </p:nvSpPr>
        <p:spPr bwMode="auto">
          <a:xfrm>
            <a:off x="4281488" y="2987675"/>
            <a:ext cx="0" cy="1108075"/>
          </a:xfrm>
          <a:prstGeom prst="line">
            <a:avLst/>
          </a:prstGeom>
          <a:noFill/>
          <a:ln w="12700">
            <a:solidFill>
              <a:schemeClr val="tx1"/>
            </a:solidFill>
            <a:prstDash val="dash"/>
            <a:round/>
            <a:headEnd/>
            <a:tailEnd/>
          </a:ln>
        </p:spPr>
        <p:txBody>
          <a:bodyPr wrap="none" anchor="ctr"/>
          <a:lstStyle/>
          <a:p>
            <a:endParaRPr lang="en-US"/>
          </a:p>
        </p:txBody>
      </p:sp>
      <p:sp>
        <p:nvSpPr>
          <p:cNvPr id="32780" name="Line 29"/>
          <p:cNvSpPr>
            <a:spLocks noChangeShapeType="1"/>
          </p:cNvSpPr>
          <p:nvPr/>
        </p:nvSpPr>
        <p:spPr bwMode="auto">
          <a:xfrm>
            <a:off x="5022850" y="1955800"/>
            <a:ext cx="723900" cy="774700"/>
          </a:xfrm>
          <a:prstGeom prst="line">
            <a:avLst/>
          </a:prstGeom>
          <a:noFill/>
          <a:ln w="38100">
            <a:solidFill>
              <a:srgbClr val="0000FF"/>
            </a:solidFill>
            <a:round/>
            <a:headEnd/>
            <a:tailEnd/>
          </a:ln>
        </p:spPr>
        <p:txBody>
          <a:bodyPr wrap="none" anchor="ctr"/>
          <a:lstStyle/>
          <a:p>
            <a:endParaRPr lang="en-US"/>
          </a:p>
        </p:txBody>
      </p:sp>
      <p:sp>
        <p:nvSpPr>
          <p:cNvPr id="32781" name="Line 30"/>
          <p:cNvSpPr>
            <a:spLocks noChangeShapeType="1"/>
          </p:cNvSpPr>
          <p:nvPr/>
        </p:nvSpPr>
        <p:spPr bwMode="auto">
          <a:xfrm flipH="1">
            <a:off x="4594225" y="2125663"/>
            <a:ext cx="1033463" cy="881062"/>
          </a:xfrm>
          <a:prstGeom prst="line">
            <a:avLst/>
          </a:prstGeom>
          <a:noFill/>
          <a:ln w="38100">
            <a:solidFill>
              <a:srgbClr val="008000"/>
            </a:solidFill>
            <a:round/>
            <a:headEnd/>
            <a:tailEnd/>
          </a:ln>
        </p:spPr>
        <p:txBody>
          <a:bodyPr wrap="none" anchor="ctr"/>
          <a:lstStyle/>
          <a:p>
            <a:endParaRPr lang="en-US"/>
          </a:p>
        </p:txBody>
      </p:sp>
      <p:sp>
        <p:nvSpPr>
          <p:cNvPr id="32782" name="Oval 31"/>
          <p:cNvSpPr>
            <a:spLocks noChangeArrowheads="1"/>
          </p:cNvSpPr>
          <p:nvPr/>
        </p:nvSpPr>
        <p:spPr bwMode="auto">
          <a:xfrm>
            <a:off x="5349875" y="2311400"/>
            <a:ext cx="61913" cy="55563"/>
          </a:xfrm>
          <a:prstGeom prst="ellipse">
            <a:avLst/>
          </a:prstGeom>
          <a:solidFill>
            <a:srgbClr val="FF3300"/>
          </a:solidFill>
          <a:ln w="9525">
            <a:solidFill>
              <a:srgbClr val="FF3300"/>
            </a:solidFill>
            <a:round/>
            <a:headEnd/>
            <a:tailEnd/>
          </a:ln>
        </p:spPr>
        <p:txBody>
          <a:bodyPr wrap="none" anchor="ctr"/>
          <a:lstStyle/>
          <a:p>
            <a:endParaRPr lang="en-US"/>
          </a:p>
        </p:txBody>
      </p:sp>
      <p:grpSp>
        <p:nvGrpSpPr>
          <p:cNvPr id="32783" name="Group 34"/>
          <p:cNvGrpSpPr>
            <a:grpSpLocks/>
          </p:cNvGrpSpPr>
          <p:nvPr/>
        </p:nvGrpSpPr>
        <p:grpSpPr bwMode="auto">
          <a:xfrm rot="241450">
            <a:off x="5449888" y="2287588"/>
            <a:ext cx="80962" cy="128587"/>
            <a:chOff x="3777" y="1920"/>
            <a:chExt cx="63" cy="111"/>
          </a:xfrm>
        </p:grpSpPr>
        <p:sp>
          <p:nvSpPr>
            <p:cNvPr id="32792" name="Line 32"/>
            <p:cNvSpPr>
              <a:spLocks noChangeShapeType="1"/>
            </p:cNvSpPr>
            <p:nvPr/>
          </p:nvSpPr>
          <p:spPr bwMode="auto">
            <a:xfrm>
              <a:off x="3792" y="1920"/>
              <a:ext cx="48" cy="48"/>
            </a:xfrm>
            <a:prstGeom prst="line">
              <a:avLst/>
            </a:prstGeom>
            <a:noFill/>
            <a:ln w="9525">
              <a:solidFill>
                <a:schemeClr val="tx1"/>
              </a:solidFill>
              <a:round/>
              <a:headEnd/>
              <a:tailEnd/>
            </a:ln>
          </p:spPr>
          <p:txBody>
            <a:bodyPr wrap="none" anchor="ctr"/>
            <a:lstStyle/>
            <a:p>
              <a:endParaRPr lang="en-US"/>
            </a:p>
          </p:txBody>
        </p:sp>
        <p:sp>
          <p:nvSpPr>
            <p:cNvPr id="32793" name="Line 33"/>
            <p:cNvSpPr>
              <a:spLocks noChangeShapeType="1"/>
            </p:cNvSpPr>
            <p:nvPr/>
          </p:nvSpPr>
          <p:spPr bwMode="auto">
            <a:xfrm flipH="1">
              <a:off x="3777" y="1968"/>
              <a:ext cx="63" cy="63"/>
            </a:xfrm>
            <a:prstGeom prst="line">
              <a:avLst/>
            </a:prstGeom>
            <a:noFill/>
            <a:ln w="9525">
              <a:solidFill>
                <a:schemeClr val="tx1"/>
              </a:solidFill>
              <a:round/>
              <a:headEnd/>
              <a:tailEnd/>
            </a:ln>
          </p:spPr>
          <p:txBody>
            <a:bodyPr wrap="none" anchor="ctr"/>
            <a:lstStyle/>
            <a:p>
              <a:endParaRPr lang="en-US"/>
            </a:p>
          </p:txBody>
        </p:sp>
      </p:grpSp>
      <p:sp>
        <p:nvSpPr>
          <p:cNvPr id="32784" name="Arc 35"/>
          <p:cNvSpPr>
            <a:spLocks/>
          </p:cNvSpPr>
          <p:nvPr/>
        </p:nvSpPr>
        <p:spPr bwMode="auto">
          <a:xfrm rot="800161">
            <a:off x="4791075" y="2841625"/>
            <a:ext cx="136525" cy="144463"/>
          </a:xfrm>
          <a:custGeom>
            <a:avLst/>
            <a:gdLst>
              <a:gd name="T0" fmla="*/ 0 w 23961"/>
              <a:gd name="T1" fmla="*/ 1726781 h 21600"/>
              <a:gd name="T2" fmla="*/ 143893349 w 23961"/>
              <a:gd name="T3" fmla="*/ 289046495 h 21600"/>
              <a:gd name="T4" fmla="*/ 14179183 w 23961"/>
              <a:gd name="T5" fmla="*/ 289046495 h 21600"/>
              <a:gd name="T6" fmla="*/ 0 60000 65536"/>
              <a:gd name="T7" fmla="*/ 0 60000 65536"/>
              <a:gd name="T8" fmla="*/ 0 60000 65536"/>
              <a:gd name="T9" fmla="*/ 0 w 23961"/>
              <a:gd name="T10" fmla="*/ 0 h 21600"/>
              <a:gd name="T11" fmla="*/ 23961 w 23961"/>
              <a:gd name="T12" fmla="*/ 21600 h 21600"/>
            </a:gdLst>
            <a:ahLst/>
            <a:cxnLst>
              <a:cxn ang="T6">
                <a:pos x="T0" y="T1"/>
              </a:cxn>
              <a:cxn ang="T7">
                <a:pos x="T2" y="T3"/>
              </a:cxn>
              <a:cxn ang="T8">
                <a:pos x="T4" y="T5"/>
              </a:cxn>
            </a:cxnLst>
            <a:rect l="T9" t="T10" r="T11" b="T12"/>
            <a:pathLst>
              <a:path w="23961" h="21600" fill="none" extrusionOk="0">
                <a:moveTo>
                  <a:pt x="0" y="129"/>
                </a:moveTo>
                <a:cubicBezTo>
                  <a:pt x="784" y="43"/>
                  <a:pt x="1572" y="-1"/>
                  <a:pt x="2361" y="0"/>
                </a:cubicBezTo>
                <a:cubicBezTo>
                  <a:pt x="14290" y="0"/>
                  <a:pt x="23961" y="9670"/>
                  <a:pt x="23961" y="21600"/>
                </a:cubicBezTo>
              </a:path>
              <a:path w="23961" h="21600" stroke="0" extrusionOk="0">
                <a:moveTo>
                  <a:pt x="0" y="129"/>
                </a:moveTo>
                <a:cubicBezTo>
                  <a:pt x="784" y="43"/>
                  <a:pt x="1572" y="-1"/>
                  <a:pt x="2361" y="0"/>
                </a:cubicBezTo>
                <a:cubicBezTo>
                  <a:pt x="14290" y="0"/>
                  <a:pt x="23961" y="9670"/>
                  <a:pt x="23961" y="21600"/>
                </a:cubicBezTo>
                <a:lnTo>
                  <a:pt x="2361" y="21600"/>
                </a:lnTo>
                <a:close/>
              </a:path>
            </a:pathLst>
          </a:custGeom>
          <a:noFill/>
          <a:ln w="9525">
            <a:solidFill>
              <a:schemeClr val="tx1"/>
            </a:solidFill>
            <a:round/>
            <a:headEnd/>
            <a:tailEnd/>
          </a:ln>
        </p:spPr>
        <p:txBody>
          <a:bodyPr wrap="none" anchor="ctr"/>
          <a:lstStyle/>
          <a:p>
            <a:endParaRPr lang="en-US"/>
          </a:p>
        </p:txBody>
      </p:sp>
      <p:sp>
        <p:nvSpPr>
          <p:cNvPr id="32785" name="Text Box 36"/>
          <p:cNvSpPr txBox="1">
            <a:spLocks noChangeArrowheads="1"/>
          </p:cNvSpPr>
          <p:nvPr/>
        </p:nvSpPr>
        <p:spPr bwMode="auto">
          <a:xfrm>
            <a:off x="4962525" y="2644775"/>
            <a:ext cx="342900" cy="457200"/>
          </a:xfrm>
          <a:prstGeom prst="rect">
            <a:avLst/>
          </a:prstGeom>
          <a:noFill/>
          <a:ln w="9525">
            <a:noFill/>
            <a:miter lim="800000"/>
            <a:headEnd/>
            <a:tailEnd/>
          </a:ln>
        </p:spPr>
        <p:txBody>
          <a:bodyPr wrap="none">
            <a:spAutoFit/>
          </a:bodyPr>
          <a:lstStyle/>
          <a:p>
            <a:r>
              <a:rPr lang="en-US" sz="2400" b="0">
                <a:latin typeface="Symbol" pitchFamily="18" charset="2"/>
              </a:rPr>
              <a:t>f</a:t>
            </a:r>
            <a:endParaRPr lang="en-US" sz="2400" b="0"/>
          </a:p>
        </p:txBody>
      </p:sp>
      <p:sp>
        <p:nvSpPr>
          <p:cNvPr id="32786" name="Text Box 39"/>
          <p:cNvSpPr txBox="1">
            <a:spLocks noChangeArrowheads="1"/>
          </p:cNvSpPr>
          <p:nvPr/>
        </p:nvSpPr>
        <p:spPr bwMode="auto">
          <a:xfrm>
            <a:off x="5257800" y="1863725"/>
            <a:ext cx="354013" cy="457200"/>
          </a:xfrm>
          <a:prstGeom prst="rect">
            <a:avLst/>
          </a:prstGeom>
          <a:noFill/>
          <a:ln w="9525">
            <a:noFill/>
            <a:miter lim="800000"/>
            <a:headEnd/>
            <a:tailEnd/>
          </a:ln>
        </p:spPr>
        <p:txBody>
          <a:bodyPr wrap="none">
            <a:spAutoFit/>
          </a:bodyPr>
          <a:lstStyle/>
          <a:p>
            <a:r>
              <a:rPr lang="en-US" sz="2400" b="0">
                <a:solidFill>
                  <a:srgbClr val="FF3300"/>
                </a:solidFill>
              </a:rPr>
              <a:t>S</a:t>
            </a:r>
            <a:endParaRPr lang="en-US" sz="2400" b="0"/>
          </a:p>
        </p:txBody>
      </p:sp>
      <p:sp>
        <p:nvSpPr>
          <p:cNvPr id="32787" name="Text Box 40"/>
          <p:cNvSpPr txBox="1">
            <a:spLocks noChangeArrowheads="1"/>
          </p:cNvSpPr>
          <p:nvPr/>
        </p:nvSpPr>
        <p:spPr bwMode="auto">
          <a:xfrm>
            <a:off x="4860925" y="1600200"/>
            <a:ext cx="420688" cy="457200"/>
          </a:xfrm>
          <a:prstGeom prst="rect">
            <a:avLst/>
          </a:prstGeom>
          <a:noFill/>
          <a:ln w="9525">
            <a:noFill/>
            <a:miter lim="800000"/>
            <a:headEnd/>
            <a:tailEnd/>
          </a:ln>
        </p:spPr>
        <p:txBody>
          <a:bodyPr wrap="none">
            <a:spAutoFit/>
          </a:bodyPr>
          <a:lstStyle/>
          <a:p>
            <a:r>
              <a:rPr lang="en-US" sz="2400" b="0">
                <a:solidFill>
                  <a:srgbClr val="0000FF"/>
                </a:solidFill>
              </a:rPr>
              <a:t>m</a:t>
            </a:r>
            <a:endParaRPr lang="en-US" sz="2400" b="0"/>
          </a:p>
        </p:txBody>
      </p:sp>
      <p:sp>
        <p:nvSpPr>
          <p:cNvPr id="32788" name="Text Box 41"/>
          <p:cNvSpPr txBox="1">
            <a:spLocks noChangeArrowheads="1"/>
          </p:cNvSpPr>
          <p:nvPr/>
        </p:nvSpPr>
        <p:spPr bwMode="auto">
          <a:xfrm>
            <a:off x="5699125" y="2438400"/>
            <a:ext cx="336550" cy="457200"/>
          </a:xfrm>
          <a:prstGeom prst="rect">
            <a:avLst/>
          </a:prstGeom>
          <a:noFill/>
          <a:ln w="9525">
            <a:noFill/>
            <a:miter lim="800000"/>
            <a:headEnd/>
            <a:tailEnd/>
          </a:ln>
        </p:spPr>
        <p:txBody>
          <a:bodyPr wrap="none">
            <a:spAutoFit/>
          </a:bodyPr>
          <a:lstStyle/>
          <a:p>
            <a:r>
              <a:rPr lang="en-US" sz="2400" b="0">
                <a:solidFill>
                  <a:srgbClr val="0000FF"/>
                </a:solidFill>
              </a:rPr>
              <a:t>n</a:t>
            </a:r>
            <a:endParaRPr lang="en-US" sz="2400" b="0"/>
          </a:p>
        </p:txBody>
      </p:sp>
      <p:sp>
        <p:nvSpPr>
          <p:cNvPr id="32789" name="Text Box 42"/>
          <p:cNvSpPr txBox="1">
            <a:spLocks noChangeArrowheads="1"/>
          </p:cNvSpPr>
          <p:nvPr/>
        </p:nvSpPr>
        <p:spPr bwMode="auto">
          <a:xfrm>
            <a:off x="4343400" y="2854325"/>
            <a:ext cx="336550" cy="457200"/>
          </a:xfrm>
          <a:prstGeom prst="rect">
            <a:avLst/>
          </a:prstGeom>
          <a:noFill/>
          <a:ln w="9525">
            <a:noFill/>
            <a:miter lim="800000"/>
            <a:headEnd/>
            <a:tailEnd/>
          </a:ln>
        </p:spPr>
        <p:txBody>
          <a:bodyPr wrap="none">
            <a:spAutoFit/>
          </a:bodyPr>
          <a:lstStyle/>
          <a:p>
            <a:r>
              <a:rPr lang="en-US" sz="2400" b="0">
                <a:solidFill>
                  <a:srgbClr val="008000"/>
                </a:solidFill>
              </a:rPr>
              <a:t>q</a:t>
            </a:r>
            <a:endParaRPr lang="en-US" sz="2400" b="0"/>
          </a:p>
        </p:txBody>
      </p:sp>
      <p:sp>
        <p:nvSpPr>
          <p:cNvPr id="32790" name="Text Box 43"/>
          <p:cNvSpPr txBox="1">
            <a:spLocks noChangeArrowheads="1"/>
          </p:cNvSpPr>
          <p:nvPr/>
        </p:nvSpPr>
        <p:spPr bwMode="auto">
          <a:xfrm>
            <a:off x="5622925" y="1828800"/>
            <a:ext cx="336550" cy="457200"/>
          </a:xfrm>
          <a:prstGeom prst="rect">
            <a:avLst/>
          </a:prstGeom>
          <a:noFill/>
          <a:ln w="9525">
            <a:noFill/>
            <a:miter lim="800000"/>
            <a:headEnd/>
            <a:tailEnd/>
          </a:ln>
        </p:spPr>
        <p:txBody>
          <a:bodyPr wrap="none">
            <a:spAutoFit/>
          </a:bodyPr>
          <a:lstStyle/>
          <a:p>
            <a:r>
              <a:rPr lang="en-US" sz="2400" b="0">
                <a:solidFill>
                  <a:srgbClr val="008000"/>
                </a:solidFill>
              </a:rPr>
              <a:t>p</a:t>
            </a:r>
            <a:endParaRPr lang="en-US" sz="2400" b="0"/>
          </a:p>
        </p:txBody>
      </p:sp>
      <p:sp>
        <p:nvSpPr>
          <p:cNvPr id="32791" name="Text Box 45"/>
          <p:cNvSpPr txBox="1">
            <a:spLocks noChangeArrowheads="1"/>
          </p:cNvSpPr>
          <p:nvPr/>
        </p:nvSpPr>
        <p:spPr bwMode="auto">
          <a:xfrm>
            <a:off x="5410200" y="2854325"/>
            <a:ext cx="285750" cy="457200"/>
          </a:xfrm>
          <a:prstGeom prst="rect">
            <a:avLst/>
          </a:prstGeom>
          <a:noFill/>
          <a:ln w="9525">
            <a:noFill/>
            <a:miter lim="800000"/>
            <a:headEnd/>
            <a:tailEnd/>
          </a:ln>
        </p:spPr>
        <p:txBody>
          <a:bodyPr wrap="none">
            <a:spAutoFit/>
          </a:bodyPr>
          <a:lstStyle/>
          <a:p>
            <a:r>
              <a:rPr lang="en-US" sz="2400" b="0"/>
              <a:t>r</a:t>
            </a:r>
          </a:p>
        </p:txBody>
      </p:sp>
    </p:spTree>
    <p:extLst>
      <p:ext uri="{BB962C8B-B14F-4D97-AF65-F5344CB8AC3E}">
        <p14:creationId xmlns:p14="http://schemas.microsoft.com/office/powerpoint/2010/main" val="20740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Cutting Plane of a Meridian</a:t>
            </a:r>
          </a:p>
        </p:txBody>
      </p:sp>
      <p:grpSp>
        <p:nvGrpSpPr>
          <p:cNvPr id="33795" name="Group 39"/>
          <p:cNvGrpSpPr>
            <a:grpSpLocks/>
          </p:cNvGrpSpPr>
          <p:nvPr/>
        </p:nvGrpSpPr>
        <p:grpSpPr bwMode="auto">
          <a:xfrm>
            <a:off x="685800" y="1662113"/>
            <a:ext cx="7454900" cy="4419600"/>
            <a:chOff x="432" y="1047"/>
            <a:chExt cx="4696" cy="2784"/>
          </a:xfrm>
        </p:grpSpPr>
        <p:sp>
          <p:nvSpPr>
            <p:cNvPr id="33796" name="Arc 23"/>
            <p:cNvSpPr>
              <a:spLocks/>
            </p:cNvSpPr>
            <p:nvPr/>
          </p:nvSpPr>
          <p:spPr bwMode="auto">
            <a:xfrm>
              <a:off x="1920" y="2496"/>
              <a:ext cx="1246" cy="136"/>
            </a:xfrm>
            <a:custGeom>
              <a:avLst/>
              <a:gdLst>
                <a:gd name="T0" fmla="*/ 0 w 18655"/>
                <a:gd name="T1" fmla="*/ 0 h 15106"/>
                <a:gd name="T2" fmla="*/ 0 w 18655"/>
                <a:gd name="T3" fmla="*/ 0 h 15106"/>
                <a:gd name="T4" fmla="*/ 0 w 18655"/>
                <a:gd name="T5" fmla="*/ 0 h 15106"/>
                <a:gd name="T6" fmla="*/ 0 60000 65536"/>
                <a:gd name="T7" fmla="*/ 0 60000 65536"/>
                <a:gd name="T8" fmla="*/ 0 60000 65536"/>
                <a:gd name="T9" fmla="*/ 0 w 18655"/>
                <a:gd name="T10" fmla="*/ 0 h 15106"/>
                <a:gd name="T11" fmla="*/ 18655 w 18655"/>
                <a:gd name="T12" fmla="*/ 15106 h 15106"/>
              </a:gdLst>
              <a:ahLst/>
              <a:cxnLst>
                <a:cxn ang="T6">
                  <a:pos x="T0" y="T1"/>
                </a:cxn>
                <a:cxn ang="T7">
                  <a:pos x="T2" y="T3"/>
                </a:cxn>
                <a:cxn ang="T8">
                  <a:pos x="T4" y="T5"/>
                </a:cxn>
              </a:cxnLst>
              <a:rect l="T9" t="T10" r="T11" b="T12"/>
              <a:pathLst>
                <a:path w="18655" h="15106" fill="none" extrusionOk="0">
                  <a:moveTo>
                    <a:pt x="3215" y="15105"/>
                  </a:moveTo>
                  <a:cubicBezTo>
                    <a:pt x="1974" y="13837"/>
                    <a:pt x="894" y="12421"/>
                    <a:pt x="0" y="10888"/>
                  </a:cubicBezTo>
                </a:path>
                <a:path w="18655" h="15106" stroke="0" extrusionOk="0">
                  <a:moveTo>
                    <a:pt x="3215" y="15105"/>
                  </a:moveTo>
                  <a:cubicBezTo>
                    <a:pt x="1974" y="13837"/>
                    <a:pt x="894" y="12421"/>
                    <a:pt x="0" y="10888"/>
                  </a:cubicBezTo>
                  <a:lnTo>
                    <a:pt x="18655" y="0"/>
                  </a:lnTo>
                  <a:close/>
                </a:path>
              </a:pathLst>
            </a:custGeom>
            <a:noFill/>
            <a:ln w="19050">
              <a:solidFill>
                <a:schemeClr val="bg2"/>
              </a:solidFill>
              <a:prstDash val="dash"/>
              <a:round/>
              <a:headEnd/>
              <a:tailEnd/>
            </a:ln>
          </p:spPr>
          <p:txBody>
            <a:bodyPr wrap="none" anchor="ctr"/>
            <a:lstStyle/>
            <a:p>
              <a:endParaRPr lang="en-US"/>
            </a:p>
          </p:txBody>
        </p:sp>
        <p:sp>
          <p:nvSpPr>
            <p:cNvPr id="33797" name="Arc 4"/>
            <p:cNvSpPr>
              <a:spLocks/>
            </p:cNvSpPr>
            <p:nvPr/>
          </p:nvSpPr>
          <p:spPr bwMode="auto">
            <a:xfrm>
              <a:off x="1710" y="1805"/>
              <a:ext cx="1166" cy="1407"/>
            </a:xfrm>
            <a:custGeom>
              <a:avLst/>
              <a:gdLst>
                <a:gd name="T0" fmla="*/ 0 w 21600"/>
                <a:gd name="T1" fmla="*/ 0 h 29031"/>
                <a:gd name="T2" fmla="*/ 0 w 21600"/>
                <a:gd name="T3" fmla="*/ 0 h 29031"/>
                <a:gd name="T4" fmla="*/ 0 w 21600"/>
                <a:gd name="T5" fmla="*/ 0 h 29031"/>
                <a:gd name="T6" fmla="*/ 0 60000 65536"/>
                <a:gd name="T7" fmla="*/ 0 60000 65536"/>
                <a:gd name="T8" fmla="*/ 0 60000 65536"/>
                <a:gd name="T9" fmla="*/ 0 w 21600"/>
                <a:gd name="T10" fmla="*/ 0 h 29031"/>
                <a:gd name="T11" fmla="*/ 21600 w 21600"/>
                <a:gd name="T12" fmla="*/ 29031 h 29031"/>
              </a:gdLst>
              <a:ahLst/>
              <a:cxnLst>
                <a:cxn ang="T6">
                  <a:pos x="T0" y="T1"/>
                </a:cxn>
                <a:cxn ang="T7">
                  <a:pos x="T2" y="T3"/>
                </a:cxn>
                <a:cxn ang="T8">
                  <a:pos x="T4" y="T5"/>
                </a:cxn>
              </a:cxnLst>
              <a:rect l="T9" t="T10" r="T11" b="T12"/>
              <a:pathLst>
                <a:path w="21600" h="29031" fill="none" extrusionOk="0">
                  <a:moveTo>
                    <a:pt x="5565" y="29030"/>
                  </a:moveTo>
                  <a:cubicBezTo>
                    <a:pt x="1982" y="25061"/>
                    <a:pt x="0" y="19905"/>
                    <a:pt x="0" y="14559"/>
                  </a:cubicBezTo>
                  <a:cubicBezTo>
                    <a:pt x="-1" y="9171"/>
                    <a:pt x="2012" y="3979"/>
                    <a:pt x="5643" y="-1"/>
                  </a:cubicBezTo>
                </a:path>
                <a:path w="21600" h="29031" stroke="0" extrusionOk="0">
                  <a:moveTo>
                    <a:pt x="5565" y="29030"/>
                  </a:moveTo>
                  <a:cubicBezTo>
                    <a:pt x="1982" y="25061"/>
                    <a:pt x="0" y="19905"/>
                    <a:pt x="0" y="14559"/>
                  </a:cubicBezTo>
                  <a:cubicBezTo>
                    <a:pt x="-1" y="9171"/>
                    <a:pt x="2012" y="3979"/>
                    <a:pt x="5643" y="-1"/>
                  </a:cubicBezTo>
                  <a:lnTo>
                    <a:pt x="21600" y="14559"/>
                  </a:lnTo>
                  <a:close/>
                </a:path>
              </a:pathLst>
            </a:custGeom>
            <a:solidFill>
              <a:srgbClr val="C0C0C0"/>
            </a:solidFill>
            <a:ln w="12700">
              <a:solidFill>
                <a:schemeClr val="tx1"/>
              </a:solidFill>
              <a:round/>
              <a:headEnd/>
              <a:tailEnd/>
            </a:ln>
          </p:spPr>
          <p:txBody>
            <a:bodyPr wrap="none" anchor="ctr"/>
            <a:lstStyle/>
            <a:p>
              <a:endParaRPr lang="en-US"/>
            </a:p>
          </p:txBody>
        </p:sp>
        <p:sp>
          <p:nvSpPr>
            <p:cNvPr id="33798" name="Line 5"/>
            <p:cNvSpPr>
              <a:spLocks noChangeShapeType="1"/>
            </p:cNvSpPr>
            <p:nvPr/>
          </p:nvSpPr>
          <p:spPr bwMode="auto">
            <a:xfrm>
              <a:off x="3756" y="1913"/>
              <a:ext cx="0" cy="1204"/>
            </a:xfrm>
            <a:prstGeom prst="line">
              <a:avLst/>
            </a:prstGeom>
            <a:noFill/>
            <a:ln w="9525">
              <a:solidFill>
                <a:schemeClr val="folHlink"/>
              </a:solidFill>
              <a:prstDash val="dash"/>
              <a:round/>
              <a:headEnd/>
              <a:tailEnd/>
            </a:ln>
          </p:spPr>
          <p:txBody>
            <a:bodyPr wrap="none" anchor="ctr"/>
            <a:lstStyle/>
            <a:p>
              <a:endParaRPr lang="en-US"/>
            </a:p>
          </p:txBody>
        </p:sp>
        <p:sp>
          <p:nvSpPr>
            <p:cNvPr id="33799" name="AutoShape 6"/>
            <p:cNvSpPr>
              <a:spLocks noChangeArrowheads="1"/>
            </p:cNvSpPr>
            <p:nvPr/>
          </p:nvSpPr>
          <p:spPr bwMode="auto">
            <a:xfrm rot="9946861">
              <a:off x="1584" y="1453"/>
              <a:ext cx="2387" cy="2154"/>
            </a:xfrm>
            <a:prstGeom prst="parallelogram">
              <a:avLst>
                <a:gd name="adj" fmla="val 27704"/>
              </a:avLst>
            </a:prstGeom>
            <a:solidFill>
              <a:srgbClr val="C9FFE4"/>
            </a:solidFill>
            <a:ln w="19050">
              <a:solidFill>
                <a:srgbClr val="339966"/>
              </a:solidFill>
              <a:miter lim="800000"/>
              <a:headEnd/>
              <a:tailEnd/>
            </a:ln>
          </p:spPr>
          <p:txBody>
            <a:bodyPr wrap="none" anchor="ctr"/>
            <a:lstStyle/>
            <a:p>
              <a:endParaRPr lang="en-US"/>
            </a:p>
          </p:txBody>
        </p:sp>
        <p:sp>
          <p:nvSpPr>
            <p:cNvPr id="33800" name="Line 7"/>
            <p:cNvSpPr>
              <a:spLocks noChangeShapeType="1"/>
            </p:cNvSpPr>
            <p:nvPr/>
          </p:nvSpPr>
          <p:spPr bwMode="auto">
            <a:xfrm>
              <a:off x="2767" y="2040"/>
              <a:ext cx="0" cy="1141"/>
            </a:xfrm>
            <a:prstGeom prst="line">
              <a:avLst/>
            </a:prstGeom>
            <a:noFill/>
            <a:ln w="9525">
              <a:solidFill>
                <a:schemeClr val="tx1"/>
              </a:solidFill>
              <a:round/>
              <a:headEnd/>
              <a:tailEnd/>
            </a:ln>
          </p:spPr>
          <p:txBody>
            <a:bodyPr wrap="none" anchor="ctr"/>
            <a:lstStyle/>
            <a:p>
              <a:endParaRPr lang="en-US"/>
            </a:p>
          </p:txBody>
        </p:sp>
        <p:sp>
          <p:nvSpPr>
            <p:cNvPr id="33801" name="Line 8"/>
            <p:cNvSpPr>
              <a:spLocks noChangeShapeType="1"/>
            </p:cNvSpPr>
            <p:nvPr/>
          </p:nvSpPr>
          <p:spPr bwMode="auto">
            <a:xfrm>
              <a:off x="2837" y="1470"/>
              <a:ext cx="0" cy="2091"/>
            </a:xfrm>
            <a:prstGeom prst="line">
              <a:avLst/>
            </a:prstGeom>
            <a:noFill/>
            <a:ln w="9525">
              <a:solidFill>
                <a:schemeClr val="tx1"/>
              </a:solidFill>
              <a:round/>
              <a:headEnd/>
              <a:tailEnd/>
            </a:ln>
          </p:spPr>
          <p:txBody>
            <a:bodyPr wrap="none" anchor="ctr"/>
            <a:lstStyle/>
            <a:p>
              <a:endParaRPr lang="en-US"/>
            </a:p>
          </p:txBody>
        </p:sp>
        <p:sp>
          <p:nvSpPr>
            <p:cNvPr id="33802" name="Arc 9"/>
            <p:cNvSpPr>
              <a:spLocks/>
            </p:cNvSpPr>
            <p:nvPr/>
          </p:nvSpPr>
          <p:spPr bwMode="auto">
            <a:xfrm>
              <a:off x="1919" y="1467"/>
              <a:ext cx="960" cy="1052"/>
            </a:xfrm>
            <a:custGeom>
              <a:avLst/>
              <a:gdLst>
                <a:gd name="T0" fmla="*/ 0 w 17773"/>
                <a:gd name="T1" fmla="*/ 0 h 21600"/>
                <a:gd name="T2" fmla="*/ 0 w 17773"/>
                <a:gd name="T3" fmla="*/ 0 h 21600"/>
                <a:gd name="T4" fmla="*/ 0 w 17773"/>
                <a:gd name="T5" fmla="*/ 0 h 21600"/>
                <a:gd name="T6" fmla="*/ 0 60000 65536"/>
                <a:gd name="T7" fmla="*/ 0 60000 65536"/>
                <a:gd name="T8" fmla="*/ 0 60000 65536"/>
                <a:gd name="T9" fmla="*/ 0 w 17773"/>
                <a:gd name="T10" fmla="*/ 0 h 21600"/>
                <a:gd name="T11" fmla="*/ 17773 w 17773"/>
                <a:gd name="T12" fmla="*/ 21600 h 21600"/>
              </a:gdLst>
              <a:ahLst/>
              <a:cxnLst>
                <a:cxn ang="T6">
                  <a:pos x="T0" y="T1"/>
                </a:cxn>
                <a:cxn ang="T7">
                  <a:pos x="T2" y="T3"/>
                </a:cxn>
                <a:cxn ang="T8">
                  <a:pos x="T4" y="T5"/>
                </a:cxn>
              </a:cxnLst>
              <a:rect l="T9" t="T10" r="T11" b="T12"/>
              <a:pathLst>
                <a:path w="17773" h="21600" fill="none" extrusionOk="0">
                  <a:moveTo>
                    <a:pt x="-1" y="9285"/>
                  </a:moveTo>
                  <a:cubicBezTo>
                    <a:pt x="4036" y="3469"/>
                    <a:pt x="10666" y="-1"/>
                    <a:pt x="17746" y="0"/>
                  </a:cubicBezTo>
                  <a:cubicBezTo>
                    <a:pt x="17754" y="0"/>
                    <a:pt x="17763" y="0"/>
                    <a:pt x="17772" y="0"/>
                  </a:cubicBezTo>
                </a:path>
                <a:path w="17773" h="21600" stroke="0" extrusionOk="0">
                  <a:moveTo>
                    <a:pt x="-1" y="9285"/>
                  </a:moveTo>
                  <a:cubicBezTo>
                    <a:pt x="4036" y="3469"/>
                    <a:pt x="10666" y="-1"/>
                    <a:pt x="17746" y="0"/>
                  </a:cubicBezTo>
                  <a:cubicBezTo>
                    <a:pt x="17754" y="0"/>
                    <a:pt x="17763" y="0"/>
                    <a:pt x="17772" y="0"/>
                  </a:cubicBezTo>
                  <a:lnTo>
                    <a:pt x="17746" y="21600"/>
                  </a:lnTo>
                  <a:close/>
                </a:path>
              </a:pathLst>
            </a:custGeom>
            <a:noFill/>
            <a:ln w="9525">
              <a:solidFill>
                <a:schemeClr val="tx1"/>
              </a:solidFill>
              <a:prstDash val="dash"/>
              <a:round/>
              <a:headEnd/>
              <a:tailEnd/>
            </a:ln>
          </p:spPr>
          <p:txBody>
            <a:bodyPr wrap="none" anchor="ctr"/>
            <a:lstStyle/>
            <a:p>
              <a:endParaRPr lang="en-US"/>
            </a:p>
          </p:txBody>
        </p:sp>
        <p:sp>
          <p:nvSpPr>
            <p:cNvPr id="33803" name="Arc 10"/>
            <p:cNvSpPr>
              <a:spLocks/>
            </p:cNvSpPr>
            <p:nvPr/>
          </p:nvSpPr>
          <p:spPr bwMode="auto">
            <a:xfrm>
              <a:off x="1856" y="2514"/>
              <a:ext cx="1020" cy="1047"/>
            </a:xfrm>
            <a:custGeom>
              <a:avLst/>
              <a:gdLst>
                <a:gd name="T0" fmla="*/ 0 w 18890"/>
                <a:gd name="T1" fmla="*/ 0 h 21589"/>
                <a:gd name="T2" fmla="*/ 0 w 18890"/>
                <a:gd name="T3" fmla="*/ 0 h 21589"/>
                <a:gd name="T4" fmla="*/ 0 w 18890"/>
                <a:gd name="T5" fmla="*/ 0 h 21589"/>
                <a:gd name="T6" fmla="*/ 0 60000 65536"/>
                <a:gd name="T7" fmla="*/ 0 60000 65536"/>
                <a:gd name="T8" fmla="*/ 0 60000 65536"/>
                <a:gd name="T9" fmla="*/ 0 w 18890"/>
                <a:gd name="T10" fmla="*/ 0 h 21589"/>
                <a:gd name="T11" fmla="*/ 18890 w 18890"/>
                <a:gd name="T12" fmla="*/ 21589 h 21589"/>
              </a:gdLst>
              <a:ahLst/>
              <a:cxnLst>
                <a:cxn ang="T6">
                  <a:pos x="T0" y="T1"/>
                </a:cxn>
                <a:cxn ang="T7">
                  <a:pos x="T2" y="T3"/>
                </a:cxn>
                <a:cxn ang="T8">
                  <a:pos x="T4" y="T5"/>
                </a:cxn>
              </a:cxnLst>
              <a:rect l="T9" t="T10" r="T11" b="T12"/>
              <a:pathLst>
                <a:path w="18890" h="21589" fill="none" extrusionOk="0">
                  <a:moveTo>
                    <a:pt x="18187" y="21588"/>
                  </a:moveTo>
                  <a:cubicBezTo>
                    <a:pt x="10592" y="21341"/>
                    <a:pt x="3685" y="17121"/>
                    <a:pt x="0" y="10475"/>
                  </a:cubicBezTo>
                </a:path>
                <a:path w="18890" h="21589" stroke="0" extrusionOk="0">
                  <a:moveTo>
                    <a:pt x="18187" y="21588"/>
                  </a:moveTo>
                  <a:cubicBezTo>
                    <a:pt x="10592" y="21341"/>
                    <a:pt x="3685" y="17121"/>
                    <a:pt x="0" y="10475"/>
                  </a:cubicBezTo>
                  <a:lnTo>
                    <a:pt x="18890" y="0"/>
                  </a:lnTo>
                  <a:close/>
                </a:path>
              </a:pathLst>
            </a:custGeom>
            <a:noFill/>
            <a:ln w="9525">
              <a:solidFill>
                <a:schemeClr val="tx1"/>
              </a:solidFill>
              <a:prstDash val="dash"/>
              <a:round/>
              <a:headEnd/>
              <a:tailEnd/>
            </a:ln>
          </p:spPr>
          <p:txBody>
            <a:bodyPr wrap="none" anchor="ctr"/>
            <a:lstStyle/>
            <a:p>
              <a:endParaRPr lang="en-US"/>
            </a:p>
          </p:txBody>
        </p:sp>
        <p:sp>
          <p:nvSpPr>
            <p:cNvPr id="33804" name="Line 11"/>
            <p:cNvSpPr>
              <a:spLocks noChangeShapeType="1"/>
            </p:cNvSpPr>
            <p:nvPr/>
          </p:nvSpPr>
          <p:spPr bwMode="auto">
            <a:xfrm>
              <a:off x="2837" y="1470"/>
              <a:ext cx="0" cy="2091"/>
            </a:xfrm>
            <a:prstGeom prst="line">
              <a:avLst/>
            </a:prstGeom>
            <a:noFill/>
            <a:ln w="9525">
              <a:solidFill>
                <a:schemeClr val="tx1"/>
              </a:solidFill>
              <a:round/>
              <a:headEnd/>
              <a:tailEnd/>
            </a:ln>
          </p:spPr>
          <p:txBody>
            <a:bodyPr wrap="none" anchor="ctr"/>
            <a:lstStyle/>
            <a:p>
              <a:endParaRPr lang="en-US"/>
            </a:p>
          </p:txBody>
        </p:sp>
        <p:sp>
          <p:nvSpPr>
            <p:cNvPr id="33805" name="Arc 12"/>
            <p:cNvSpPr>
              <a:spLocks/>
            </p:cNvSpPr>
            <p:nvPr/>
          </p:nvSpPr>
          <p:spPr bwMode="auto">
            <a:xfrm>
              <a:off x="2792" y="1467"/>
              <a:ext cx="1211" cy="2091"/>
            </a:xfrm>
            <a:custGeom>
              <a:avLst/>
              <a:gdLst>
                <a:gd name="T0" fmla="*/ 0 w 22446"/>
                <a:gd name="T1" fmla="*/ 0 h 43189"/>
                <a:gd name="T2" fmla="*/ 0 w 22446"/>
                <a:gd name="T3" fmla="*/ 0 h 43189"/>
                <a:gd name="T4" fmla="*/ 0 w 22446"/>
                <a:gd name="T5" fmla="*/ 0 h 43189"/>
                <a:gd name="T6" fmla="*/ 0 60000 65536"/>
                <a:gd name="T7" fmla="*/ 0 60000 65536"/>
                <a:gd name="T8" fmla="*/ 0 60000 65536"/>
                <a:gd name="T9" fmla="*/ 0 w 22446"/>
                <a:gd name="T10" fmla="*/ 0 h 43189"/>
                <a:gd name="T11" fmla="*/ 22446 w 22446"/>
                <a:gd name="T12" fmla="*/ 43189 h 43189"/>
              </a:gdLst>
              <a:ahLst/>
              <a:cxnLst>
                <a:cxn ang="T6">
                  <a:pos x="T0" y="T1"/>
                </a:cxn>
                <a:cxn ang="T7">
                  <a:pos x="T2" y="T3"/>
                </a:cxn>
                <a:cxn ang="T8">
                  <a:pos x="T4" y="T5"/>
                </a:cxn>
              </a:cxnLst>
              <a:rect l="T9" t="T10" r="T11" b="T12"/>
              <a:pathLst>
                <a:path w="22446" h="43189" fill="none" extrusionOk="0">
                  <a:moveTo>
                    <a:pt x="-1" y="16"/>
                  </a:moveTo>
                  <a:cubicBezTo>
                    <a:pt x="281" y="5"/>
                    <a:pt x="563" y="-1"/>
                    <a:pt x="846" y="0"/>
                  </a:cubicBezTo>
                  <a:cubicBezTo>
                    <a:pt x="12775" y="0"/>
                    <a:pt x="22446" y="9670"/>
                    <a:pt x="22446" y="21600"/>
                  </a:cubicBezTo>
                  <a:cubicBezTo>
                    <a:pt x="22446" y="33263"/>
                    <a:pt x="13186" y="42820"/>
                    <a:pt x="1529" y="43189"/>
                  </a:cubicBezTo>
                </a:path>
                <a:path w="22446" h="43189" stroke="0" extrusionOk="0">
                  <a:moveTo>
                    <a:pt x="-1" y="16"/>
                  </a:moveTo>
                  <a:cubicBezTo>
                    <a:pt x="281" y="5"/>
                    <a:pt x="563" y="-1"/>
                    <a:pt x="846" y="0"/>
                  </a:cubicBezTo>
                  <a:cubicBezTo>
                    <a:pt x="12775" y="0"/>
                    <a:pt x="22446" y="9670"/>
                    <a:pt x="22446" y="21600"/>
                  </a:cubicBezTo>
                  <a:cubicBezTo>
                    <a:pt x="22446" y="33263"/>
                    <a:pt x="13186" y="42820"/>
                    <a:pt x="1529" y="43189"/>
                  </a:cubicBezTo>
                  <a:lnTo>
                    <a:pt x="846" y="21600"/>
                  </a:lnTo>
                  <a:close/>
                </a:path>
              </a:pathLst>
            </a:custGeom>
            <a:solidFill>
              <a:srgbClr val="DDDDDD"/>
            </a:solidFill>
            <a:ln w="12700">
              <a:solidFill>
                <a:schemeClr val="tx1"/>
              </a:solidFill>
              <a:round/>
              <a:headEnd/>
              <a:tailEnd/>
            </a:ln>
          </p:spPr>
          <p:txBody>
            <a:bodyPr wrap="none" anchor="ctr"/>
            <a:lstStyle/>
            <a:p>
              <a:pPr algn="ctr"/>
              <a:endParaRPr lang="en-US" sz="2400" b="0"/>
            </a:p>
          </p:txBody>
        </p:sp>
        <p:sp>
          <p:nvSpPr>
            <p:cNvPr id="33806" name="Arc 13"/>
            <p:cNvSpPr>
              <a:spLocks/>
            </p:cNvSpPr>
            <p:nvPr/>
          </p:nvSpPr>
          <p:spPr bwMode="auto">
            <a:xfrm>
              <a:off x="2272" y="1470"/>
              <a:ext cx="1294" cy="2091"/>
            </a:xfrm>
            <a:custGeom>
              <a:avLst/>
              <a:gdLst>
                <a:gd name="T0" fmla="*/ 0 w 43181"/>
                <a:gd name="T1" fmla="*/ 0 h 43200"/>
                <a:gd name="T2" fmla="*/ 0 w 43181"/>
                <a:gd name="T3" fmla="*/ 0 h 43200"/>
                <a:gd name="T4" fmla="*/ 0 w 43181"/>
                <a:gd name="T5" fmla="*/ 0 h 43200"/>
                <a:gd name="T6" fmla="*/ 0 60000 65536"/>
                <a:gd name="T7" fmla="*/ 0 60000 65536"/>
                <a:gd name="T8" fmla="*/ 0 60000 65536"/>
                <a:gd name="T9" fmla="*/ 0 w 43181"/>
                <a:gd name="T10" fmla="*/ 0 h 43200"/>
                <a:gd name="T11" fmla="*/ 43181 w 43181"/>
                <a:gd name="T12" fmla="*/ 43200 h 43200"/>
              </a:gdLst>
              <a:ahLst/>
              <a:cxnLst>
                <a:cxn ang="T6">
                  <a:pos x="T0" y="T1"/>
                </a:cxn>
                <a:cxn ang="T7">
                  <a:pos x="T2" y="T3"/>
                </a:cxn>
                <a:cxn ang="T8">
                  <a:pos x="T4" y="T5"/>
                </a:cxn>
              </a:cxnLst>
              <a:rect l="T9" t="T10" r="T11" b="T12"/>
              <a:pathLst>
                <a:path w="43181" h="43200" fill="none" extrusionOk="0">
                  <a:moveTo>
                    <a:pt x="4267" y="8685"/>
                  </a:moveTo>
                  <a:cubicBezTo>
                    <a:pt x="8344" y="3219"/>
                    <a:pt x="14762" y="-1"/>
                    <a:pt x="21581" y="0"/>
                  </a:cubicBezTo>
                  <a:cubicBezTo>
                    <a:pt x="33510" y="0"/>
                    <a:pt x="43181" y="9670"/>
                    <a:pt x="43181" y="21600"/>
                  </a:cubicBezTo>
                  <a:cubicBezTo>
                    <a:pt x="43181" y="33529"/>
                    <a:pt x="33510" y="43200"/>
                    <a:pt x="21581" y="43200"/>
                  </a:cubicBezTo>
                  <a:cubicBezTo>
                    <a:pt x="10004" y="43200"/>
                    <a:pt x="486" y="34073"/>
                    <a:pt x="0" y="22506"/>
                  </a:cubicBezTo>
                </a:path>
                <a:path w="43181" h="43200" stroke="0" extrusionOk="0">
                  <a:moveTo>
                    <a:pt x="4267" y="8685"/>
                  </a:moveTo>
                  <a:cubicBezTo>
                    <a:pt x="8344" y="3219"/>
                    <a:pt x="14762" y="-1"/>
                    <a:pt x="21581" y="0"/>
                  </a:cubicBezTo>
                  <a:cubicBezTo>
                    <a:pt x="33510" y="0"/>
                    <a:pt x="43181" y="9670"/>
                    <a:pt x="43181" y="21600"/>
                  </a:cubicBezTo>
                  <a:cubicBezTo>
                    <a:pt x="43181" y="33529"/>
                    <a:pt x="33510" y="43200"/>
                    <a:pt x="21581" y="43200"/>
                  </a:cubicBezTo>
                  <a:cubicBezTo>
                    <a:pt x="10004" y="43200"/>
                    <a:pt x="486" y="34073"/>
                    <a:pt x="0" y="22506"/>
                  </a:cubicBezTo>
                  <a:lnTo>
                    <a:pt x="21581" y="21600"/>
                  </a:lnTo>
                  <a:close/>
                </a:path>
              </a:pathLst>
            </a:custGeom>
            <a:solidFill>
              <a:srgbClr val="DDDDDD"/>
            </a:solidFill>
            <a:ln w="12700">
              <a:solidFill>
                <a:srgbClr val="339966"/>
              </a:solidFill>
              <a:prstDash val="dash"/>
              <a:round/>
              <a:headEnd/>
              <a:tailEnd/>
            </a:ln>
          </p:spPr>
          <p:txBody>
            <a:bodyPr wrap="none" anchor="ctr"/>
            <a:lstStyle/>
            <a:p>
              <a:pPr algn="ctr"/>
              <a:endParaRPr lang="en-US" sz="2400" b="0"/>
            </a:p>
          </p:txBody>
        </p:sp>
        <p:sp>
          <p:nvSpPr>
            <p:cNvPr id="33807" name="Arc 14"/>
            <p:cNvSpPr>
              <a:spLocks/>
            </p:cNvSpPr>
            <p:nvPr/>
          </p:nvSpPr>
          <p:spPr bwMode="auto">
            <a:xfrm>
              <a:off x="2142" y="1472"/>
              <a:ext cx="790" cy="2090"/>
            </a:xfrm>
            <a:custGeom>
              <a:avLst/>
              <a:gdLst>
                <a:gd name="T0" fmla="*/ 0 w 22859"/>
                <a:gd name="T1" fmla="*/ 0 h 43162"/>
                <a:gd name="T2" fmla="*/ 0 w 22859"/>
                <a:gd name="T3" fmla="*/ 0 h 43162"/>
                <a:gd name="T4" fmla="*/ 0 w 22859"/>
                <a:gd name="T5" fmla="*/ 0 h 43162"/>
                <a:gd name="T6" fmla="*/ 0 60000 65536"/>
                <a:gd name="T7" fmla="*/ 0 60000 65536"/>
                <a:gd name="T8" fmla="*/ 0 60000 65536"/>
                <a:gd name="T9" fmla="*/ 0 w 22859"/>
                <a:gd name="T10" fmla="*/ 0 h 43162"/>
                <a:gd name="T11" fmla="*/ 22859 w 22859"/>
                <a:gd name="T12" fmla="*/ 43162 h 43162"/>
              </a:gdLst>
              <a:ahLst/>
              <a:cxnLst>
                <a:cxn ang="T6">
                  <a:pos x="T0" y="T1"/>
                </a:cxn>
                <a:cxn ang="T7">
                  <a:pos x="T2" y="T3"/>
                </a:cxn>
                <a:cxn ang="T8">
                  <a:pos x="T4" y="T5"/>
                </a:cxn>
              </a:cxnLst>
              <a:rect l="T9" t="T10" r="T11" b="T12"/>
              <a:pathLst>
                <a:path w="22859" h="43162" fill="none" extrusionOk="0">
                  <a:moveTo>
                    <a:pt x="20317" y="43161"/>
                  </a:moveTo>
                  <a:cubicBezTo>
                    <a:pt x="8906" y="42482"/>
                    <a:pt x="0" y="33031"/>
                    <a:pt x="0" y="21600"/>
                  </a:cubicBezTo>
                  <a:cubicBezTo>
                    <a:pt x="0" y="9670"/>
                    <a:pt x="9670" y="0"/>
                    <a:pt x="21600" y="0"/>
                  </a:cubicBezTo>
                  <a:cubicBezTo>
                    <a:pt x="22019" y="-1"/>
                    <a:pt x="22439" y="12"/>
                    <a:pt x="22859" y="36"/>
                  </a:cubicBezTo>
                </a:path>
                <a:path w="22859" h="43162" stroke="0" extrusionOk="0">
                  <a:moveTo>
                    <a:pt x="20317" y="43161"/>
                  </a:moveTo>
                  <a:cubicBezTo>
                    <a:pt x="8906" y="42482"/>
                    <a:pt x="0" y="33031"/>
                    <a:pt x="0" y="21600"/>
                  </a:cubicBezTo>
                  <a:cubicBezTo>
                    <a:pt x="0" y="9670"/>
                    <a:pt x="9670" y="0"/>
                    <a:pt x="21600" y="0"/>
                  </a:cubicBezTo>
                  <a:cubicBezTo>
                    <a:pt x="22019" y="-1"/>
                    <a:pt x="22439" y="12"/>
                    <a:pt x="22859" y="36"/>
                  </a:cubicBezTo>
                  <a:lnTo>
                    <a:pt x="21600" y="21600"/>
                  </a:lnTo>
                  <a:close/>
                </a:path>
              </a:pathLst>
            </a:custGeom>
            <a:solidFill>
              <a:srgbClr val="DDDDDD"/>
            </a:solidFill>
            <a:ln w="19050">
              <a:solidFill>
                <a:srgbClr val="339966"/>
              </a:solidFill>
              <a:round/>
              <a:headEnd/>
              <a:tailEnd/>
            </a:ln>
          </p:spPr>
          <p:txBody>
            <a:bodyPr wrap="none" anchor="ctr"/>
            <a:lstStyle/>
            <a:p>
              <a:pPr algn="ctr"/>
              <a:endParaRPr lang="en-US" sz="2400" b="0">
                <a:solidFill>
                  <a:srgbClr val="339966"/>
                </a:solidFill>
              </a:endParaRPr>
            </a:p>
          </p:txBody>
        </p:sp>
        <p:sp>
          <p:nvSpPr>
            <p:cNvPr id="33808" name="Text Box 15"/>
            <p:cNvSpPr txBox="1">
              <a:spLocks noChangeArrowheads="1"/>
            </p:cNvSpPr>
            <p:nvPr/>
          </p:nvSpPr>
          <p:spPr bwMode="auto">
            <a:xfrm>
              <a:off x="2741" y="1248"/>
              <a:ext cx="201" cy="212"/>
            </a:xfrm>
            <a:prstGeom prst="rect">
              <a:avLst/>
            </a:prstGeom>
            <a:noFill/>
            <a:ln w="9525">
              <a:noFill/>
              <a:miter lim="800000"/>
              <a:headEnd/>
              <a:tailEnd/>
            </a:ln>
          </p:spPr>
          <p:txBody>
            <a:bodyPr wrap="none">
              <a:spAutoFit/>
            </a:bodyPr>
            <a:lstStyle/>
            <a:p>
              <a:r>
                <a:rPr lang="de-DE" sz="1600" b="0">
                  <a:latin typeface="Arial" charset="0"/>
                </a:rPr>
                <a:t>P</a:t>
              </a:r>
              <a:endParaRPr lang="de-DE" sz="2400" b="0"/>
            </a:p>
          </p:txBody>
        </p:sp>
        <p:grpSp>
          <p:nvGrpSpPr>
            <p:cNvPr id="33809" name="Group 16"/>
            <p:cNvGrpSpPr>
              <a:grpSpLocks/>
            </p:cNvGrpSpPr>
            <p:nvPr/>
          </p:nvGrpSpPr>
          <p:grpSpPr bwMode="auto">
            <a:xfrm>
              <a:off x="2839" y="2486"/>
              <a:ext cx="71" cy="64"/>
              <a:chOff x="2016" y="2352"/>
              <a:chExt cx="96" cy="96"/>
            </a:xfrm>
          </p:grpSpPr>
          <p:sp>
            <p:nvSpPr>
              <p:cNvPr id="33821" name="Line 17"/>
              <p:cNvSpPr>
                <a:spLocks noChangeShapeType="1"/>
              </p:cNvSpPr>
              <p:nvPr/>
            </p:nvSpPr>
            <p:spPr bwMode="auto">
              <a:xfrm>
                <a:off x="2064" y="2352"/>
                <a:ext cx="0" cy="96"/>
              </a:xfrm>
              <a:prstGeom prst="line">
                <a:avLst/>
              </a:prstGeom>
              <a:noFill/>
              <a:ln w="9525">
                <a:solidFill>
                  <a:schemeClr val="tx1"/>
                </a:solidFill>
                <a:round/>
                <a:headEnd/>
                <a:tailEnd/>
              </a:ln>
            </p:spPr>
            <p:txBody>
              <a:bodyPr wrap="none" anchor="ctr"/>
              <a:lstStyle/>
              <a:p>
                <a:endParaRPr lang="en-US"/>
              </a:p>
            </p:txBody>
          </p:sp>
          <p:sp>
            <p:nvSpPr>
              <p:cNvPr id="33822" name="Line 18"/>
              <p:cNvSpPr>
                <a:spLocks noChangeShapeType="1"/>
              </p:cNvSpPr>
              <p:nvPr/>
            </p:nvSpPr>
            <p:spPr bwMode="auto">
              <a:xfrm>
                <a:off x="2016" y="2400"/>
                <a:ext cx="96" cy="0"/>
              </a:xfrm>
              <a:prstGeom prst="line">
                <a:avLst/>
              </a:prstGeom>
              <a:noFill/>
              <a:ln w="9525">
                <a:solidFill>
                  <a:schemeClr val="tx1"/>
                </a:solidFill>
                <a:round/>
                <a:headEnd/>
                <a:tailEnd/>
              </a:ln>
            </p:spPr>
            <p:txBody>
              <a:bodyPr wrap="none" anchor="ctr"/>
              <a:lstStyle/>
              <a:p>
                <a:endParaRPr lang="en-US"/>
              </a:p>
            </p:txBody>
          </p:sp>
        </p:grpSp>
        <p:sp>
          <p:nvSpPr>
            <p:cNvPr id="33810" name="Arc 21"/>
            <p:cNvSpPr>
              <a:spLocks/>
            </p:cNvSpPr>
            <p:nvPr/>
          </p:nvSpPr>
          <p:spPr bwMode="auto">
            <a:xfrm>
              <a:off x="2150" y="2486"/>
              <a:ext cx="1855" cy="190"/>
            </a:xfrm>
            <a:custGeom>
              <a:avLst/>
              <a:gdLst>
                <a:gd name="T0" fmla="*/ 0 w 34818"/>
                <a:gd name="T1" fmla="*/ 0 h 21600"/>
                <a:gd name="T2" fmla="*/ 0 w 34818"/>
                <a:gd name="T3" fmla="*/ 0 h 21600"/>
                <a:gd name="T4" fmla="*/ 0 w 34818"/>
                <a:gd name="T5" fmla="*/ 0 h 21600"/>
                <a:gd name="T6" fmla="*/ 0 60000 65536"/>
                <a:gd name="T7" fmla="*/ 0 60000 65536"/>
                <a:gd name="T8" fmla="*/ 0 60000 65536"/>
                <a:gd name="T9" fmla="*/ 0 w 34818"/>
                <a:gd name="T10" fmla="*/ 0 h 21600"/>
                <a:gd name="T11" fmla="*/ 34818 w 34818"/>
                <a:gd name="T12" fmla="*/ 21600 h 21600"/>
              </a:gdLst>
              <a:ahLst/>
              <a:cxnLst>
                <a:cxn ang="T6">
                  <a:pos x="T0" y="T1"/>
                </a:cxn>
                <a:cxn ang="T7">
                  <a:pos x="T2" y="T3"/>
                </a:cxn>
                <a:cxn ang="T8">
                  <a:pos x="T4" y="T5"/>
                </a:cxn>
              </a:cxnLst>
              <a:rect l="T9" t="T10" r="T11" b="T12"/>
              <a:pathLst>
                <a:path w="34818" h="21600" fill="none" extrusionOk="0">
                  <a:moveTo>
                    <a:pt x="34817" y="3054"/>
                  </a:moveTo>
                  <a:cubicBezTo>
                    <a:pt x="33297" y="13696"/>
                    <a:pt x="24184" y="21599"/>
                    <a:pt x="13435" y="21600"/>
                  </a:cubicBezTo>
                  <a:cubicBezTo>
                    <a:pt x="8555" y="21600"/>
                    <a:pt x="3820" y="19948"/>
                    <a:pt x="-1" y="16913"/>
                  </a:cubicBezTo>
                </a:path>
                <a:path w="34818" h="21600" stroke="0" extrusionOk="0">
                  <a:moveTo>
                    <a:pt x="34817" y="3054"/>
                  </a:moveTo>
                  <a:cubicBezTo>
                    <a:pt x="33297" y="13696"/>
                    <a:pt x="24184" y="21599"/>
                    <a:pt x="13435" y="21600"/>
                  </a:cubicBezTo>
                  <a:cubicBezTo>
                    <a:pt x="8555" y="21600"/>
                    <a:pt x="3820" y="19948"/>
                    <a:pt x="-1" y="16913"/>
                  </a:cubicBezTo>
                  <a:lnTo>
                    <a:pt x="13435" y="0"/>
                  </a:lnTo>
                  <a:close/>
                </a:path>
              </a:pathLst>
            </a:custGeom>
            <a:noFill/>
            <a:ln w="19050">
              <a:solidFill>
                <a:schemeClr val="tx1"/>
              </a:solidFill>
              <a:round/>
              <a:headEnd/>
              <a:tailEnd/>
            </a:ln>
          </p:spPr>
          <p:txBody>
            <a:bodyPr wrap="none" anchor="ctr"/>
            <a:lstStyle/>
            <a:p>
              <a:endParaRPr lang="en-US"/>
            </a:p>
          </p:txBody>
        </p:sp>
        <p:sp>
          <p:nvSpPr>
            <p:cNvPr id="33811" name="Arc 22"/>
            <p:cNvSpPr>
              <a:spLocks/>
            </p:cNvSpPr>
            <p:nvPr/>
          </p:nvSpPr>
          <p:spPr bwMode="auto">
            <a:xfrm>
              <a:off x="1723" y="2371"/>
              <a:ext cx="2290" cy="123"/>
            </a:xfrm>
            <a:custGeom>
              <a:avLst/>
              <a:gdLst>
                <a:gd name="T0" fmla="*/ 0 w 42912"/>
                <a:gd name="T1" fmla="*/ 0 h 21600"/>
                <a:gd name="T2" fmla="*/ 0 w 42912"/>
                <a:gd name="T3" fmla="*/ 0 h 21600"/>
                <a:gd name="T4" fmla="*/ 0 w 42912"/>
                <a:gd name="T5" fmla="*/ 0 h 21600"/>
                <a:gd name="T6" fmla="*/ 0 60000 65536"/>
                <a:gd name="T7" fmla="*/ 0 60000 65536"/>
                <a:gd name="T8" fmla="*/ 0 60000 65536"/>
                <a:gd name="T9" fmla="*/ 0 w 42912"/>
                <a:gd name="T10" fmla="*/ 0 h 21600"/>
                <a:gd name="T11" fmla="*/ 42912 w 42912"/>
                <a:gd name="T12" fmla="*/ 21600 h 21600"/>
              </a:gdLst>
              <a:ahLst/>
              <a:cxnLst>
                <a:cxn ang="T6">
                  <a:pos x="T0" y="T1"/>
                </a:cxn>
                <a:cxn ang="T7">
                  <a:pos x="T2" y="T3"/>
                </a:cxn>
                <a:cxn ang="T8">
                  <a:pos x="T4" y="T5"/>
                </a:cxn>
              </a:cxnLst>
              <a:rect l="T9" t="T10" r="T11" b="T12"/>
              <a:pathLst>
                <a:path w="42912" h="21600" fill="none" extrusionOk="0">
                  <a:moveTo>
                    <a:pt x="0" y="21371"/>
                  </a:moveTo>
                  <a:cubicBezTo>
                    <a:pt x="125" y="9531"/>
                    <a:pt x="9758" y="-1"/>
                    <a:pt x="21599" y="0"/>
                  </a:cubicBezTo>
                  <a:cubicBezTo>
                    <a:pt x="32174" y="0"/>
                    <a:pt x="41195" y="7657"/>
                    <a:pt x="42912" y="18092"/>
                  </a:cubicBezTo>
                </a:path>
                <a:path w="42912" h="21600" stroke="0" extrusionOk="0">
                  <a:moveTo>
                    <a:pt x="0" y="21371"/>
                  </a:moveTo>
                  <a:cubicBezTo>
                    <a:pt x="125" y="9531"/>
                    <a:pt x="9758" y="-1"/>
                    <a:pt x="21599" y="0"/>
                  </a:cubicBezTo>
                  <a:cubicBezTo>
                    <a:pt x="32174" y="0"/>
                    <a:pt x="41195" y="7657"/>
                    <a:pt x="42912" y="18092"/>
                  </a:cubicBezTo>
                  <a:lnTo>
                    <a:pt x="21599" y="21600"/>
                  </a:lnTo>
                  <a:close/>
                </a:path>
              </a:pathLst>
            </a:custGeom>
            <a:noFill/>
            <a:ln w="19050">
              <a:solidFill>
                <a:schemeClr val="bg2"/>
              </a:solidFill>
              <a:prstDash val="dash"/>
              <a:round/>
              <a:headEnd/>
              <a:tailEnd/>
            </a:ln>
          </p:spPr>
          <p:txBody>
            <a:bodyPr wrap="none" anchor="ctr"/>
            <a:lstStyle/>
            <a:p>
              <a:endParaRPr lang="en-US"/>
            </a:p>
          </p:txBody>
        </p:sp>
        <p:sp>
          <p:nvSpPr>
            <p:cNvPr id="33812" name="Text Box 28"/>
            <p:cNvSpPr txBox="1">
              <a:spLocks noChangeArrowheads="1"/>
            </p:cNvSpPr>
            <p:nvPr/>
          </p:nvSpPr>
          <p:spPr bwMode="auto">
            <a:xfrm>
              <a:off x="432" y="2784"/>
              <a:ext cx="730" cy="250"/>
            </a:xfrm>
            <a:prstGeom prst="rect">
              <a:avLst/>
            </a:prstGeom>
            <a:noFill/>
            <a:ln w="9525">
              <a:noFill/>
              <a:miter lim="800000"/>
              <a:headEnd/>
              <a:tailEnd/>
            </a:ln>
          </p:spPr>
          <p:txBody>
            <a:bodyPr wrap="none">
              <a:spAutoFit/>
            </a:bodyPr>
            <a:lstStyle/>
            <a:p>
              <a:r>
                <a:rPr lang="de-DE" b="0">
                  <a:solidFill>
                    <a:srgbClr val="339966"/>
                  </a:solidFill>
                  <a:latin typeface="Arial" charset="0"/>
                </a:rPr>
                <a:t>Meridian</a:t>
              </a:r>
              <a:endParaRPr lang="de-DE" sz="1200" b="0">
                <a:solidFill>
                  <a:srgbClr val="339966"/>
                </a:solidFill>
                <a:latin typeface="Arial" charset="0"/>
              </a:endParaRPr>
            </a:p>
          </p:txBody>
        </p:sp>
        <p:sp>
          <p:nvSpPr>
            <p:cNvPr id="33813" name="Text Box 29"/>
            <p:cNvSpPr txBox="1">
              <a:spLocks noChangeArrowheads="1"/>
            </p:cNvSpPr>
            <p:nvPr/>
          </p:nvSpPr>
          <p:spPr bwMode="auto">
            <a:xfrm>
              <a:off x="3954" y="2107"/>
              <a:ext cx="676" cy="250"/>
            </a:xfrm>
            <a:prstGeom prst="rect">
              <a:avLst/>
            </a:prstGeom>
            <a:noFill/>
            <a:ln w="9525">
              <a:noFill/>
              <a:miter lim="800000"/>
              <a:headEnd/>
              <a:tailEnd/>
            </a:ln>
          </p:spPr>
          <p:txBody>
            <a:bodyPr wrap="none">
              <a:spAutoFit/>
            </a:bodyPr>
            <a:lstStyle/>
            <a:p>
              <a:r>
                <a:rPr lang="de-DE" b="0">
                  <a:latin typeface="Arial" charset="0"/>
                </a:rPr>
                <a:t>Equator</a:t>
              </a:r>
            </a:p>
          </p:txBody>
        </p:sp>
        <p:sp>
          <p:nvSpPr>
            <p:cNvPr id="33814" name="Line 31"/>
            <p:cNvSpPr>
              <a:spLocks noChangeShapeType="1"/>
            </p:cNvSpPr>
            <p:nvPr/>
          </p:nvSpPr>
          <p:spPr bwMode="auto">
            <a:xfrm flipV="1">
              <a:off x="1104" y="2106"/>
              <a:ext cx="1107" cy="726"/>
            </a:xfrm>
            <a:prstGeom prst="line">
              <a:avLst/>
            </a:prstGeom>
            <a:noFill/>
            <a:ln w="12700">
              <a:solidFill>
                <a:srgbClr val="339966"/>
              </a:solidFill>
              <a:round/>
              <a:headEnd/>
              <a:tailEnd type="triangle" w="med" len="med"/>
            </a:ln>
          </p:spPr>
          <p:txBody>
            <a:bodyPr wrap="none" anchor="ctr"/>
            <a:lstStyle/>
            <a:p>
              <a:endParaRPr lang="en-US"/>
            </a:p>
          </p:txBody>
        </p:sp>
        <p:sp>
          <p:nvSpPr>
            <p:cNvPr id="33815" name="Line 32"/>
            <p:cNvSpPr>
              <a:spLocks noChangeShapeType="1"/>
            </p:cNvSpPr>
            <p:nvPr/>
          </p:nvSpPr>
          <p:spPr bwMode="auto">
            <a:xfrm flipH="1">
              <a:off x="3453" y="1536"/>
              <a:ext cx="431" cy="388"/>
            </a:xfrm>
            <a:prstGeom prst="line">
              <a:avLst/>
            </a:prstGeom>
            <a:noFill/>
            <a:ln w="12700">
              <a:solidFill>
                <a:srgbClr val="339966"/>
              </a:solidFill>
              <a:round/>
              <a:headEnd/>
              <a:tailEnd type="triangle" w="med" len="med"/>
            </a:ln>
          </p:spPr>
          <p:txBody>
            <a:bodyPr wrap="none" anchor="ctr"/>
            <a:lstStyle/>
            <a:p>
              <a:endParaRPr lang="en-US"/>
            </a:p>
          </p:txBody>
        </p:sp>
        <p:sp>
          <p:nvSpPr>
            <p:cNvPr id="33816" name="Line 34"/>
            <p:cNvSpPr>
              <a:spLocks noChangeShapeType="1"/>
            </p:cNvSpPr>
            <p:nvPr/>
          </p:nvSpPr>
          <p:spPr bwMode="auto">
            <a:xfrm flipH="1">
              <a:off x="3675" y="2296"/>
              <a:ext cx="349" cy="322"/>
            </a:xfrm>
            <a:prstGeom prst="line">
              <a:avLst/>
            </a:prstGeom>
            <a:noFill/>
            <a:ln w="12700">
              <a:solidFill>
                <a:schemeClr val="tx1"/>
              </a:solidFill>
              <a:round/>
              <a:headEnd/>
              <a:tailEnd type="triangle" w="med" len="med"/>
            </a:ln>
          </p:spPr>
          <p:txBody>
            <a:bodyPr wrap="none" anchor="ctr"/>
            <a:lstStyle/>
            <a:p>
              <a:endParaRPr lang="en-US"/>
            </a:p>
          </p:txBody>
        </p:sp>
        <p:sp>
          <p:nvSpPr>
            <p:cNvPr id="33817" name="Text Box 35"/>
            <p:cNvSpPr txBox="1">
              <a:spLocks noChangeArrowheads="1"/>
            </p:cNvSpPr>
            <p:nvPr/>
          </p:nvSpPr>
          <p:spPr bwMode="auto">
            <a:xfrm rot="-848401">
              <a:off x="1927" y="3578"/>
              <a:ext cx="349" cy="173"/>
            </a:xfrm>
            <a:prstGeom prst="rect">
              <a:avLst/>
            </a:prstGeom>
            <a:noFill/>
            <a:ln w="9525">
              <a:noFill/>
              <a:miter lim="800000"/>
              <a:headEnd/>
              <a:tailEnd/>
            </a:ln>
          </p:spPr>
          <p:txBody>
            <a:bodyPr wrap="none">
              <a:spAutoFit/>
            </a:bodyPr>
            <a:lstStyle/>
            <a:p>
              <a:r>
                <a:rPr lang="de-DE" sz="1200" b="0">
                  <a:solidFill>
                    <a:srgbClr val="339966"/>
                  </a:solidFill>
                  <a:latin typeface="Arial" charset="0"/>
                </a:rPr>
                <a:t>plane</a:t>
              </a:r>
              <a:endParaRPr lang="de-DE" sz="1200" b="0">
                <a:latin typeface="Arial" charset="0"/>
              </a:endParaRPr>
            </a:p>
          </p:txBody>
        </p:sp>
        <p:sp>
          <p:nvSpPr>
            <p:cNvPr id="33818" name="Line 36"/>
            <p:cNvSpPr>
              <a:spLocks noChangeShapeType="1"/>
            </p:cNvSpPr>
            <p:nvPr/>
          </p:nvSpPr>
          <p:spPr bwMode="auto">
            <a:xfrm>
              <a:off x="2944" y="1047"/>
              <a:ext cx="0" cy="2784"/>
            </a:xfrm>
            <a:prstGeom prst="line">
              <a:avLst/>
            </a:prstGeom>
            <a:noFill/>
            <a:ln w="9525">
              <a:solidFill>
                <a:schemeClr val="tx1"/>
              </a:solidFill>
              <a:round/>
              <a:headEnd/>
              <a:tailEnd/>
            </a:ln>
          </p:spPr>
          <p:txBody>
            <a:bodyPr wrap="none" anchor="ctr"/>
            <a:lstStyle/>
            <a:p>
              <a:endParaRPr lang="en-US"/>
            </a:p>
          </p:txBody>
        </p:sp>
        <p:sp>
          <p:nvSpPr>
            <p:cNvPr id="33819" name="Arc 20"/>
            <p:cNvSpPr>
              <a:spLocks/>
            </p:cNvSpPr>
            <p:nvPr/>
          </p:nvSpPr>
          <p:spPr bwMode="auto">
            <a:xfrm>
              <a:off x="1728" y="2496"/>
              <a:ext cx="1444" cy="94"/>
            </a:xfrm>
            <a:custGeom>
              <a:avLst/>
              <a:gdLst>
                <a:gd name="T0" fmla="*/ 0 w 21529"/>
                <a:gd name="T1" fmla="*/ 0 h 10419"/>
                <a:gd name="T2" fmla="*/ 0 w 21529"/>
                <a:gd name="T3" fmla="*/ 0 h 10419"/>
                <a:gd name="T4" fmla="*/ 0 w 21529"/>
                <a:gd name="T5" fmla="*/ 0 h 10419"/>
                <a:gd name="T6" fmla="*/ 0 60000 65536"/>
                <a:gd name="T7" fmla="*/ 0 60000 65536"/>
                <a:gd name="T8" fmla="*/ 0 60000 65536"/>
                <a:gd name="T9" fmla="*/ 0 w 21529"/>
                <a:gd name="T10" fmla="*/ 0 h 10419"/>
                <a:gd name="T11" fmla="*/ 21529 w 21529"/>
                <a:gd name="T12" fmla="*/ 10419 h 10419"/>
              </a:gdLst>
              <a:ahLst/>
              <a:cxnLst>
                <a:cxn ang="T6">
                  <a:pos x="T0" y="T1"/>
                </a:cxn>
                <a:cxn ang="T7">
                  <a:pos x="T2" y="T3"/>
                </a:cxn>
                <a:cxn ang="T8">
                  <a:pos x="T4" y="T5"/>
                </a:cxn>
              </a:cxnLst>
              <a:rect l="T9" t="T10" r="T11" b="T12"/>
              <a:pathLst>
                <a:path w="21529" h="10419" fill="none" extrusionOk="0">
                  <a:moveTo>
                    <a:pt x="2607" y="10419"/>
                  </a:moveTo>
                  <a:cubicBezTo>
                    <a:pt x="1135" y="7745"/>
                    <a:pt x="247" y="4790"/>
                    <a:pt x="-1" y="1749"/>
                  </a:cubicBezTo>
                </a:path>
                <a:path w="21529" h="10419" stroke="0" extrusionOk="0">
                  <a:moveTo>
                    <a:pt x="2607" y="10419"/>
                  </a:moveTo>
                  <a:cubicBezTo>
                    <a:pt x="1135" y="7745"/>
                    <a:pt x="247" y="4790"/>
                    <a:pt x="-1" y="1749"/>
                  </a:cubicBezTo>
                  <a:lnTo>
                    <a:pt x="21529" y="0"/>
                  </a:lnTo>
                  <a:close/>
                </a:path>
              </a:pathLst>
            </a:custGeom>
            <a:noFill/>
            <a:ln w="19050">
              <a:solidFill>
                <a:schemeClr val="tx1"/>
              </a:solidFill>
              <a:round/>
              <a:headEnd/>
              <a:tailEnd/>
            </a:ln>
          </p:spPr>
          <p:txBody>
            <a:bodyPr wrap="none" anchor="ctr"/>
            <a:lstStyle/>
            <a:p>
              <a:endParaRPr lang="en-US"/>
            </a:p>
          </p:txBody>
        </p:sp>
        <p:sp>
          <p:nvSpPr>
            <p:cNvPr id="33820" name="Text Box 38"/>
            <p:cNvSpPr txBox="1">
              <a:spLocks noChangeArrowheads="1"/>
            </p:cNvSpPr>
            <p:nvPr/>
          </p:nvSpPr>
          <p:spPr bwMode="auto">
            <a:xfrm>
              <a:off x="3936" y="1440"/>
              <a:ext cx="1192" cy="250"/>
            </a:xfrm>
            <a:prstGeom prst="rect">
              <a:avLst/>
            </a:prstGeom>
            <a:noFill/>
            <a:ln w="9525">
              <a:noFill/>
              <a:miter lim="800000"/>
              <a:headEnd/>
              <a:tailEnd/>
            </a:ln>
          </p:spPr>
          <p:txBody>
            <a:bodyPr wrap="none">
              <a:spAutoFit/>
            </a:bodyPr>
            <a:lstStyle/>
            <a:p>
              <a:r>
                <a:rPr lang="de-DE" b="0">
                  <a:solidFill>
                    <a:srgbClr val="339966"/>
                  </a:solidFill>
                  <a:latin typeface="Arial" charset="0"/>
                </a:rPr>
                <a:t>Prime Meridian</a:t>
              </a:r>
              <a:endParaRPr lang="de-DE" sz="1200" b="0">
                <a:solidFill>
                  <a:srgbClr val="339966"/>
                </a:solidFill>
                <a:latin typeface="Arial" charset="0"/>
              </a:endParaRPr>
            </a:p>
          </p:txBody>
        </p:sp>
      </p:grpSp>
    </p:spTree>
    <p:extLst>
      <p:ext uri="{BB962C8B-B14F-4D97-AF65-F5344CB8AC3E}">
        <p14:creationId xmlns:p14="http://schemas.microsoft.com/office/powerpoint/2010/main" val="4205314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772400" cy="685800"/>
          </a:xfrm>
        </p:spPr>
        <p:txBody>
          <a:bodyPr/>
          <a:lstStyle/>
          <a:p>
            <a:r>
              <a:rPr lang="en-US" smtClean="0"/>
              <a:t>Definition of Longitude, </a:t>
            </a:r>
            <a:r>
              <a:rPr lang="en-US" smtClean="0">
                <a:latin typeface="Symbol" pitchFamily="18" charset="2"/>
              </a:rPr>
              <a:t>l</a:t>
            </a:r>
            <a:endParaRPr lang="en-US" smtClean="0"/>
          </a:p>
        </p:txBody>
      </p:sp>
      <p:pic>
        <p:nvPicPr>
          <p:cNvPr id="34819" name="Picture 3" descr="long"/>
          <p:cNvPicPr>
            <a:picLocks noChangeAspect="1" noChangeArrowheads="1"/>
          </p:cNvPicPr>
          <p:nvPr/>
        </p:nvPicPr>
        <p:blipFill>
          <a:blip r:embed="rId2" cstate="print"/>
          <a:srcRect/>
          <a:stretch>
            <a:fillRect/>
          </a:stretch>
        </p:blipFill>
        <p:spPr bwMode="auto">
          <a:xfrm>
            <a:off x="3152775" y="2509838"/>
            <a:ext cx="3729038" cy="3479800"/>
          </a:xfrm>
          <a:prstGeom prst="rect">
            <a:avLst/>
          </a:prstGeom>
          <a:noFill/>
          <a:ln w="9525">
            <a:noFill/>
            <a:miter lim="800000"/>
            <a:headEnd/>
            <a:tailEnd/>
          </a:ln>
        </p:spPr>
      </p:pic>
      <p:sp>
        <p:nvSpPr>
          <p:cNvPr id="34820" name="Line 4"/>
          <p:cNvSpPr>
            <a:spLocks noChangeShapeType="1"/>
          </p:cNvSpPr>
          <p:nvPr/>
        </p:nvSpPr>
        <p:spPr bwMode="auto">
          <a:xfrm flipH="1">
            <a:off x="4976813" y="4246563"/>
            <a:ext cx="9525" cy="1614487"/>
          </a:xfrm>
          <a:prstGeom prst="line">
            <a:avLst/>
          </a:prstGeom>
          <a:noFill/>
          <a:ln w="38100">
            <a:solidFill>
              <a:srgbClr val="0000FF"/>
            </a:solidFill>
            <a:round/>
            <a:headEnd/>
            <a:tailEnd/>
          </a:ln>
        </p:spPr>
        <p:txBody>
          <a:bodyPr wrap="none" anchor="ctr"/>
          <a:lstStyle/>
          <a:p>
            <a:endParaRPr lang="en-US"/>
          </a:p>
        </p:txBody>
      </p:sp>
      <p:sp>
        <p:nvSpPr>
          <p:cNvPr id="34821" name="Text Box 5"/>
          <p:cNvSpPr txBox="1">
            <a:spLocks noChangeArrowheads="1"/>
          </p:cNvSpPr>
          <p:nvPr/>
        </p:nvSpPr>
        <p:spPr bwMode="auto">
          <a:xfrm>
            <a:off x="4403725" y="6042025"/>
            <a:ext cx="935038" cy="396875"/>
          </a:xfrm>
          <a:prstGeom prst="rect">
            <a:avLst/>
          </a:prstGeom>
          <a:noFill/>
          <a:ln w="9525">
            <a:noFill/>
            <a:miter lim="800000"/>
            <a:headEnd/>
            <a:tailEnd/>
          </a:ln>
        </p:spPr>
        <p:txBody>
          <a:bodyPr wrap="none">
            <a:spAutoFit/>
          </a:bodyPr>
          <a:lstStyle/>
          <a:p>
            <a:r>
              <a:rPr lang="en-US" b="0"/>
              <a:t>0°E, W</a:t>
            </a:r>
          </a:p>
        </p:txBody>
      </p:sp>
      <p:sp>
        <p:nvSpPr>
          <p:cNvPr id="34822" name="Text Box 6"/>
          <p:cNvSpPr txBox="1">
            <a:spLocks noChangeArrowheads="1"/>
          </p:cNvSpPr>
          <p:nvPr/>
        </p:nvSpPr>
        <p:spPr bwMode="auto">
          <a:xfrm>
            <a:off x="2427288" y="4098925"/>
            <a:ext cx="855662" cy="701675"/>
          </a:xfrm>
          <a:prstGeom prst="rect">
            <a:avLst/>
          </a:prstGeom>
          <a:noFill/>
          <a:ln w="9525">
            <a:noFill/>
            <a:miter lim="800000"/>
            <a:headEnd/>
            <a:tailEnd/>
          </a:ln>
        </p:spPr>
        <p:txBody>
          <a:bodyPr wrap="none">
            <a:spAutoFit/>
          </a:bodyPr>
          <a:lstStyle/>
          <a:p>
            <a:pPr algn="ctr"/>
            <a:r>
              <a:rPr lang="en-US" b="0"/>
              <a:t>90°W</a:t>
            </a:r>
          </a:p>
          <a:p>
            <a:pPr algn="ctr"/>
            <a:r>
              <a:rPr lang="en-US" b="0"/>
              <a:t>(-90 °)</a:t>
            </a:r>
          </a:p>
        </p:txBody>
      </p:sp>
      <p:sp>
        <p:nvSpPr>
          <p:cNvPr id="34823" name="Text Box 8"/>
          <p:cNvSpPr txBox="1">
            <a:spLocks noChangeArrowheads="1"/>
          </p:cNvSpPr>
          <p:nvPr/>
        </p:nvSpPr>
        <p:spPr bwMode="auto">
          <a:xfrm>
            <a:off x="4271963" y="2281238"/>
            <a:ext cx="1189037" cy="396875"/>
          </a:xfrm>
          <a:prstGeom prst="rect">
            <a:avLst/>
          </a:prstGeom>
          <a:noFill/>
          <a:ln w="9525">
            <a:noFill/>
            <a:miter lim="800000"/>
            <a:headEnd/>
            <a:tailEnd/>
          </a:ln>
        </p:spPr>
        <p:txBody>
          <a:bodyPr wrap="none">
            <a:spAutoFit/>
          </a:bodyPr>
          <a:lstStyle/>
          <a:p>
            <a:r>
              <a:rPr lang="en-US" b="0"/>
              <a:t>180°E, W</a:t>
            </a:r>
          </a:p>
        </p:txBody>
      </p:sp>
      <p:sp>
        <p:nvSpPr>
          <p:cNvPr id="34824" name="Text Box 9"/>
          <p:cNvSpPr txBox="1">
            <a:spLocks noChangeArrowheads="1"/>
          </p:cNvSpPr>
          <p:nvPr/>
        </p:nvSpPr>
        <p:spPr bwMode="auto">
          <a:xfrm>
            <a:off x="6792913" y="4110038"/>
            <a:ext cx="914400" cy="701675"/>
          </a:xfrm>
          <a:prstGeom prst="rect">
            <a:avLst/>
          </a:prstGeom>
          <a:noFill/>
          <a:ln w="9525">
            <a:noFill/>
            <a:miter lim="800000"/>
            <a:headEnd/>
            <a:tailEnd/>
          </a:ln>
        </p:spPr>
        <p:txBody>
          <a:bodyPr wrap="none">
            <a:spAutoFit/>
          </a:bodyPr>
          <a:lstStyle/>
          <a:p>
            <a:pPr algn="ctr"/>
            <a:r>
              <a:rPr lang="en-US" b="0"/>
              <a:t>90°E</a:t>
            </a:r>
          </a:p>
          <a:p>
            <a:pPr algn="ctr"/>
            <a:r>
              <a:rPr lang="en-US" b="0"/>
              <a:t>(+90 °)</a:t>
            </a:r>
          </a:p>
        </p:txBody>
      </p:sp>
      <p:sp>
        <p:nvSpPr>
          <p:cNvPr id="34825" name="Text Box 12"/>
          <p:cNvSpPr txBox="1">
            <a:spLocks noChangeArrowheads="1"/>
          </p:cNvSpPr>
          <p:nvPr/>
        </p:nvSpPr>
        <p:spPr bwMode="auto">
          <a:xfrm>
            <a:off x="2514600" y="3073400"/>
            <a:ext cx="990600" cy="396875"/>
          </a:xfrm>
          <a:prstGeom prst="rect">
            <a:avLst/>
          </a:prstGeom>
          <a:noFill/>
          <a:ln w="9525">
            <a:noFill/>
            <a:miter lim="800000"/>
            <a:headEnd/>
            <a:tailEnd/>
          </a:ln>
        </p:spPr>
        <p:txBody>
          <a:bodyPr>
            <a:spAutoFit/>
          </a:bodyPr>
          <a:lstStyle/>
          <a:p>
            <a:pPr algn="ctr"/>
            <a:r>
              <a:rPr lang="en-US" b="0"/>
              <a:t>-120°</a:t>
            </a:r>
          </a:p>
        </p:txBody>
      </p:sp>
      <p:sp>
        <p:nvSpPr>
          <p:cNvPr id="34826" name="Text Box 13"/>
          <p:cNvSpPr txBox="1">
            <a:spLocks noChangeArrowheads="1"/>
          </p:cNvSpPr>
          <p:nvPr/>
        </p:nvSpPr>
        <p:spPr bwMode="auto">
          <a:xfrm>
            <a:off x="3284538" y="5643563"/>
            <a:ext cx="747712" cy="396875"/>
          </a:xfrm>
          <a:prstGeom prst="rect">
            <a:avLst/>
          </a:prstGeom>
          <a:noFill/>
          <a:ln w="9525">
            <a:noFill/>
            <a:miter lim="800000"/>
            <a:headEnd/>
            <a:tailEnd/>
          </a:ln>
        </p:spPr>
        <p:txBody>
          <a:bodyPr>
            <a:spAutoFit/>
          </a:bodyPr>
          <a:lstStyle/>
          <a:p>
            <a:pPr algn="ctr"/>
            <a:r>
              <a:rPr lang="en-US" b="0"/>
              <a:t>-30°</a:t>
            </a:r>
          </a:p>
        </p:txBody>
      </p:sp>
      <p:sp>
        <p:nvSpPr>
          <p:cNvPr id="34827" name="Text Box 14"/>
          <p:cNvSpPr txBox="1">
            <a:spLocks noChangeArrowheads="1"/>
          </p:cNvSpPr>
          <p:nvPr/>
        </p:nvSpPr>
        <p:spPr bwMode="auto">
          <a:xfrm>
            <a:off x="2690813" y="4954588"/>
            <a:ext cx="749300" cy="396875"/>
          </a:xfrm>
          <a:prstGeom prst="rect">
            <a:avLst/>
          </a:prstGeom>
          <a:noFill/>
          <a:ln w="9525">
            <a:noFill/>
            <a:miter lim="800000"/>
            <a:headEnd/>
            <a:tailEnd/>
          </a:ln>
        </p:spPr>
        <p:txBody>
          <a:bodyPr>
            <a:spAutoFit/>
          </a:bodyPr>
          <a:lstStyle/>
          <a:p>
            <a:pPr algn="ctr"/>
            <a:r>
              <a:rPr lang="en-US" b="0"/>
              <a:t>-60°</a:t>
            </a:r>
          </a:p>
        </p:txBody>
      </p:sp>
      <p:sp>
        <p:nvSpPr>
          <p:cNvPr id="34828" name="Text Box 16"/>
          <p:cNvSpPr txBox="1">
            <a:spLocks noChangeArrowheads="1"/>
          </p:cNvSpPr>
          <p:nvPr/>
        </p:nvSpPr>
        <p:spPr bwMode="auto">
          <a:xfrm>
            <a:off x="3429000" y="2446338"/>
            <a:ext cx="933450" cy="396875"/>
          </a:xfrm>
          <a:prstGeom prst="rect">
            <a:avLst/>
          </a:prstGeom>
          <a:noFill/>
          <a:ln w="9525">
            <a:noFill/>
            <a:miter lim="800000"/>
            <a:headEnd/>
            <a:tailEnd/>
          </a:ln>
        </p:spPr>
        <p:txBody>
          <a:bodyPr>
            <a:spAutoFit/>
          </a:bodyPr>
          <a:lstStyle/>
          <a:p>
            <a:pPr algn="ctr"/>
            <a:r>
              <a:rPr lang="en-US" b="0"/>
              <a:t>-150°</a:t>
            </a:r>
          </a:p>
        </p:txBody>
      </p:sp>
      <p:sp>
        <p:nvSpPr>
          <p:cNvPr id="34829" name="Text Box 17"/>
          <p:cNvSpPr txBox="1">
            <a:spLocks noChangeArrowheads="1"/>
          </p:cNvSpPr>
          <p:nvPr/>
        </p:nvSpPr>
        <p:spPr bwMode="auto">
          <a:xfrm>
            <a:off x="5919788" y="5705475"/>
            <a:ext cx="747712" cy="396875"/>
          </a:xfrm>
          <a:prstGeom prst="rect">
            <a:avLst/>
          </a:prstGeom>
          <a:noFill/>
          <a:ln w="9525">
            <a:noFill/>
            <a:miter lim="800000"/>
            <a:headEnd/>
            <a:tailEnd/>
          </a:ln>
        </p:spPr>
        <p:txBody>
          <a:bodyPr>
            <a:spAutoFit/>
          </a:bodyPr>
          <a:lstStyle/>
          <a:p>
            <a:pPr algn="ctr"/>
            <a:r>
              <a:rPr lang="en-US" b="0"/>
              <a:t>30°</a:t>
            </a:r>
          </a:p>
        </p:txBody>
      </p:sp>
      <p:sp>
        <p:nvSpPr>
          <p:cNvPr id="34830" name="Text Box 18"/>
          <p:cNvSpPr txBox="1">
            <a:spLocks noChangeArrowheads="1"/>
          </p:cNvSpPr>
          <p:nvPr/>
        </p:nvSpPr>
        <p:spPr bwMode="auto">
          <a:xfrm>
            <a:off x="6643688" y="5016500"/>
            <a:ext cx="747712" cy="396875"/>
          </a:xfrm>
          <a:prstGeom prst="rect">
            <a:avLst/>
          </a:prstGeom>
          <a:noFill/>
          <a:ln w="9525">
            <a:noFill/>
            <a:miter lim="800000"/>
            <a:headEnd/>
            <a:tailEnd/>
          </a:ln>
        </p:spPr>
        <p:txBody>
          <a:bodyPr>
            <a:spAutoFit/>
          </a:bodyPr>
          <a:lstStyle/>
          <a:p>
            <a:pPr algn="ctr"/>
            <a:r>
              <a:rPr lang="en-US" b="0"/>
              <a:t>-60°</a:t>
            </a:r>
          </a:p>
        </p:txBody>
      </p:sp>
      <p:sp>
        <p:nvSpPr>
          <p:cNvPr id="34831" name="Text Box 19"/>
          <p:cNvSpPr txBox="1">
            <a:spLocks noChangeArrowheads="1"/>
          </p:cNvSpPr>
          <p:nvPr/>
        </p:nvSpPr>
        <p:spPr bwMode="auto">
          <a:xfrm>
            <a:off x="6578600" y="3136900"/>
            <a:ext cx="747713" cy="396875"/>
          </a:xfrm>
          <a:prstGeom prst="rect">
            <a:avLst/>
          </a:prstGeom>
          <a:noFill/>
          <a:ln w="9525">
            <a:noFill/>
            <a:miter lim="800000"/>
            <a:headEnd/>
            <a:tailEnd/>
          </a:ln>
        </p:spPr>
        <p:txBody>
          <a:bodyPr>
            <a:spAutoFit/>
          </a:bodyPr>
          <a:lstStyle/>
          <a:p>
            <a:pPr algn="ctr"/>
            <a:r>
              <a:rPr lang="en-US" b="0"/>
              <a:t>120°</a:t>
            </a:r>
          </a:p>
        </p:txBody>
      </p:sp>
      <p:sp>
        <p:nvSpPr>
          <p:cNvPr id="34832" name="Text Box 20"/>
          <p:cNvSpPr txBox="1">
            <a:spLocks noChangeArrowheads="1"/>
          </p:cNvSpPr>
          <p:nvPr/>
        </p:nvSpPr>
        <p:spPr bwMode="auto">
          <a:xfrm>
            <a:off x="5788025" y="2446338"/>
            <a:ext cx="747713" cy="396875"/>
          </a:xfrm>
          <a:prstGeom prst="rect">
            <a:avLst/>
          </a:prstGeom>
          <a:noFill/>
          <a:ln w="9525">
            <a:noFill/>
            <a:miter lim="800000"/>
            <a:headEnd/>
            <a:tailEnd/>
          </a:ln>
        </p:spPr>
        <p:txBody>
          <a:bodyPr>
            <a:spAutoFit/>
          </a:bodyPr>
          <a:lstStyle/>
          <a:p>
            <a:pPr algn="ctr"/>
            <a:r>
              <a:rPr lang="en-US" b="0"/>
              <a:t>150°</a:t>
            </a:r>
          </a:p>
        </p:txBody>
      </p:sp>
      <p:sp>
        <p:nvSpPr>
          <p:cNvPr id="34833" name="Line 21"/>
          <p:cNvSpPr>
            <a:spLocks noChangeShapeType="1"/>
          </p:cNvSpPr>
          <p:nvPr/>
        </p:nvSpPr>
        <p:spPr bwMode="auto">
          <a:xfrm flipH="1">
            <a:off x="4098925" y="4246563"/>
            <a:ext cx="887413" cy="1452562"/>
          </a:xfrm>
          <a:prstGeom prst="line">
            <a:avLst/>
          </a:prstGeom>
          <a:noFill/>
          <a:ln w="38100">
            <a:solidFill>
              <a:srgbClr val="FF6600"/>
            </a:solidFill>
            <a:round/>
            <a:headEnd/>
            <a:tailEnd/>
          </a:ln>
        </p:spPr>
        <p:txBody>
          <a:bodyPr wrap="none" anchor="ctr"/>
          <a:lstStyle/>
          <a:p>
            <a:endParaRPr lang="en-US"/>
          </a:p>
        </p:txBody>
      </p:sp>
      <p:sp>
        <p:nvSpPr>
          <p:cNvPr id="34834" name="Freeform 26"/>
          <p:cNvSpPr>
            <a:spLocks/>
          </p:cNvSpPr>
          <p:nvPr/>
        </p:nvSpPr>
        <p:spPr bwMode="auto">
          <a:xfrm>
            <a:off x="4543425" y="4948238"/>
            <a:ext cx="460375" cy="125412"/>
          </a:xfrm>
          <a:custGeom>
            <a:avLst/>
            <a:gdLst>
              <a:gd name="T0" fmla="*/ 0 w 336"/>
              <a:gd name="T1" fmla="*/ 0 h 96"/>
              <a:gd name="T2" fmla="*/ 2147483647 w 336"/>
              <a:gd name="T3" fmla="*/ 2147483647 h 96"/>
              <a:gd name="T4" fmla="*/ 2147483647 w 336"/>
              <a:gd name="T5" fmla="*/ 2147483647 h 96"/>
              <a:gd name="T6" fmla="*/ 2147483647 w 336"/>
              <a:gd name="T7" fmla="*/ 2147483647 h 96"/>
              <a:gd name="T8" fmla="*/ 2147483647 w 336"/>
              <a:gd name="T9" fmla="*/ 2147483647 h 96"/>
              <a:gd name="T10" fmla="*/ 2147483647 w 336"/>
              <a:gd name="T11" fmla="*/ 2147483647 h 96"/>
              <a:gd name="T12" fmla="*/ 2147483647 w 336"/>
              <a:gd name="T13" fmla="*/ 2147483647 h 96"/>
              <a:gd name="T14" fmla="*/ 2147483647 w 336"/>
              <a:gd name="T15" fmla="*/ 2147483647 h 96"/>
              <a:gd name="T16" fmla="*/ 2147483647 w 336"/>
              <a:gd name="T17" fmla="*/ 2147483647 h 96"/>
              <a:gd name="T18" fmla="*/ 2147483647 w 336"/>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6"/>
              <a:gd name="T31" fmla="*/ 0 h 96"/>
              <a:gd name="T32" fmla="*/ 336 w 336"/>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6" h="96">
                <a:moveTo>
                  <a:pt x="0" y="0"/>
                </a:moveTo>
                <a:cubicBezTo>
                  <a:pt x="26" y="12"/>
                  <a:pt x="52" y="25"/>
                  <a:pt x="72" y="34"/>
                </a:cubicBezTo>
                <a:cubicBezTo>
                  <a:pt x="92" y="43"/>
                  <a:pt x="109" y="49"/>
                  <a:pt x="120" y="53"/>
                </a:cubicBezTo>
                <a:cubicBezTo>
                  <a:pt x="131" y="57"/>
                  <a:pt x="130" y="57"/>
                  <a:pt x="142" y="60"/>
                </a:cubicBezTo>
                <a:cubicBezTo>
                  <a:pt x="154" y="63"/>
                  <a:pt x="178" y="69"/>
                  <a:pt x="194" y="72"/>
                </a:cubicBezTo>
                <a:cubicBezTo>
                  <a:pt x="210" y="75"/>
                  <a:pt x="228" y="77"/>
                  <a:pt x="240" y="79"/>
                </a:cubicBezTo>
                <a:cubicBezTo>
                  <a:pt x="252" y="81"/>
                  <a:pt x="260" y="85"/>
                  <a:pt x="269" y="86"/>
                </a:cubicBezTo>
                <a:cubicBezTo>
                  <a:pt x="278" y="87"/>
                  <a:pt x="287" y="86"/>
                  <a:pt x="295" y="86"/>
                </a:cubicBezTo>
                <a:cubicBezTo>
                  <a:pt x="303" y="86"/>
                  <a:pt x="310" y="87"/>
                  <a:pt x="317" y="89"/>
                </a:cubicBezTo>
                <a:cubicBezTo>
                  <a:pt x="324" y="91"/>
                  <a:pt x="330" y="93"/>
                  <a:pt x="336" y="96"/>
                </a:cubicBezTo>
              </a:path>
            </a:pathLst>
          </a:custGeom>
          <a:noFill/>
          <a:ln w="38100">
            <a:solidFill>
              <a:schemeClr val="tx1"/>
            </a:solidFill>
            <a:round/>
            <a:headEnd/>
            <a:tailEnd/>
          </a:ln>
        </p:spPr>
        <p:txBody>
          <a:bodyPr wrap="none" anchor="ctr"/>
          <a:lstStyle/>
          <a:p>
            <a:endParaRPr lang="en-US"/>
          </a:p>
        </p:txBody>
      </p:sp>
      <p:sp>
        <p:nvSpPr>
          <p:cNvPr id="34835" name="Text Box 27"/>
          <p:cNvSpPr txBox="1">
            <a:spLocks noChangeArrowheads="1"/>
          </p:cNvSpPr>
          <p:nvPr/>
        </p:nvSpPr>
        <p:spPr bwMode="auto">
          <a:xfrm>
            <a:off x="4535488" y="4954588"/>
            <a:ext cx="442912" cy="396875"/>
          </a:xfrm>
          <a:prstGeom prst="rect">
            <a:avLst/>
          </a:prstGeom>
          <a:noFill/>
          <a:ln w="9525">
            <a:noFill/>
            <a:miter lim="800000"/>
            <a:headEnd/>
            <a:tailEnd/>
          </a:ln>
        </p:spPr>
        <p:txBody>
          <a:bodyPr>
            <a:spAutoFit/>
          </a:bodyPr>
          <a:lstStyle/>
          <a:p>
            <a:pPr>
              <a:spcBef>
                <a:spcPct val="50000"/>
              </a:spcBef>
            </a:pPr>
            <a:r>
              <a:rPr lang="en-US" b="0">
                <a:latin typeface="Symbol" pitchFamily="18" charset="2"/>
              </a:rPr>
              <a:t>l</a:t>
            </a:r>
            <a:endParaRPr lang="en-US" b="0"/>
          </a:p>
        </p:txBody>
      </p:sp>
      <p:sp>
        <p:nvSpPr>
          <p:cNvPr id="34836" name="Text Box 29"/>
          <p:cNvSpPr txBox="1">
            <a:spLocks noChangeArrowheads="1"/>
          </p:cNvSpPr>
          <p:nvPr/>
        </p:nvSpPr>
        <p:spPr bwMode="auto">
          <a:xfrm>
            <a:off x="1143000" y="1447800"/>
            <a:ext cx="7510463" cy="822325"/>
          </a:xfrm>
          <a:prstGeom prst="rect">
            <a:avLst/>
          </a:prstGeom>
          <a:noFill/>
          <a:ln w="9525">
            <a:noFill/>
            <a:miter lim="800000"/>
            <a:headEnd/>
            <a:tailEnd/>
          </a:ln>
        </p:spPr>
        <p:txBody>
          <a:bodyPr wrap="none">
            <a:spAutoFit/>
          </a:bodyPr>
          <a:lstStyle/>
          <a:p>
            <a:r>
              <a:rPr lang="en-US" sz="2400" b="0">
                <a:latin typeface="Symbol" pitchFamily="18" charset="2"/>
              </a:rPr>
              <a:t>l</a:t>
            </a:r>
            <a:r>
              <a:rPr lang="en-US" sz="2400" b="0"/>
              <a:t> = the angle between a cutting plane on the prime meridian</a:t>
            </a:r>
          </a:p>
          <a:p>
            <a:r>
              <a:rPr lang="en-US" sz="2400" b="0"/>
              <a:t>and the cutting plane on the meridian through the point, P</a:t>
            </a:r>
          </a:p>
        </p:txBody>
      </p:sp>
      <p:sp>
        <p:nvSpPr>
          <p:cNvPr id="34837" name="Oval 30"/>
          <p:cNvSpPr>
            <a:spLocks noChangeArrowheads="1"/>
          </p:cNvSpPr>
          <p:nvPr/>
        </p:nvSpPr>
        <p:spPr bwMode="auto">
          <a:xfrm>
            <a:off x="4297363" y="5287963"/>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4838" name="Text Box 31"/>
          <p:cNvSpPr txBox="1">
            <a:spLocks noChangeArrowheads="1"/>
          </p:cNvSpPr>
          <p:nvPr/>
        </p:nvSpPr>
        <p:spPr bwMode="auto">
          <a:xfrm>
            <a:off x="4098925" y="4918075"/>
            <a:ext cx="354013" cy="457200"/>
          </a:xfrm>
          <a:prstGeom prst="rect">
            <a:avLst/>
          </a:prstGeom>
          <a:noFill/>
          <a:ln w="9525">
            <a:noFill/>
            <a:miter lim="800000"/>
            <a:headEnd/>
            <a:tailEnd/>
          </a:ln>
        </p:spPr>
        <p:txBody>
          <a:bodyPr wrap="none">
            <a:spAutoFit/>
          </a:bodyPr>
          <a:lstStyle/>
          <a:p>
            <a:r>
              <a:rPr lang="en-US" sz="2400" b="0"/>
              <a:t>P</a:t>
            </a:r>
          </a:p>
        </p:txBody>
      </p:sp>
    </p:spTree>
    <p:extLst>
      <p:ext uri="{BB962C8B-B14F-4D97-AF65-F5344CB8AC3E}">
        <p14:creationId xmlns:p14="http://schemas.microsoft.com/office/powerpoint/2010/main" val="348952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885825" y="260350"/>
            <a:ext cx="7648575" cy="762000"/>
          </a:xfrm>
          <a:prstGeom prst="rect">
            <a:avLst/>
          </a:prstGeom>
          <a:noFill/>
          <a:ln w="9525">
            <a:noFill/>
            <a:miter lim="800000"/>
            <a:headEnd/>
            <a:tailEnd/>
          </a:ln>
        </p:spPr>
        <p:txBody>
          <a:bodyPr anchor="b"/>
          <a:lstStyle/>
          <a:p>
            <a:pPr eaLnBrk="1" hangingPunct="1"/>
            <a:r>
              <a:rPr lang="en-US" sz="3600" dirty="0" smtClean="0">
                <a:solidFill>
                  <a:schemeClr val="tx2"/>
                </a:solidFill>
              </a:rPr>
              <a:t>Global Positioning Systems</a:t>
            </a:r>
            <a:endParaRPr lang="en-US" sz="3600" dirty="0">
              <a:solidFill>
                <a:schemeClr val="tx2"/>
              </a:solidFill>
            </a:endParaRPr>
          </a:p>
        </p:txBody>
      </p:sp>
      <p:pic>
        <p:nvPicPr>
          <p:cNvPr id="25604" name="Picture 5"/>
          <p:cNvPicPr>
            <a:picLocks noChangeAspect="1" noChangeArrowheads="1"/>
          </p:cNvPicPr>
          <p:nvPr/>
        </p:nvPicPr>
        <p:blipFill>
          <a:blip r:embed="rId3" cstate="print"/>
          <a:srcRect/>
          <a:stretch>
            <a:fillRect/>
          </a:stretch>
        </p:blipFill>
        <p:spPr bwMode="auto">
          <a:xfrm>
            <a:off x="329397" y="3570631"/>
            <a:ext cx="2816225" cy="2527677"/>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656424" y="1022350"/>
            <a:ext cx="2489198" cy="2548281"/>
          </a:xfrm>
          <a:prstGeom prst="rect">
            <a:avLst/>
          </a:prstGeom>
          <a:noFill/>
          <a:ln w="9525">
            <a:noFill/>
            <a:miter lim="800000"/>
            <a:headEnd/>
            <a:tailEnd/>
          </a:ln>
        </p:spPr>
      </p:pic>
      <p:pic>
        <p:nvPicPr>
          <p:cNvPr id="6" name="Picture 4" descr="fig5-6"/>
          <p:cNvPicPr>
            <a:picLocks noChangeAspect="1" noChangeArrowheads="1"/>
          </p:cNvPicPr>
          <p:nvPr/>
        </p:nvPicPr>
        <p:blipFill>
          <a:blip r:embed="rId5" cstate="print"/>
          <a:srcRect/>
          <a:stretch>
            <a:fillRect/>
          </a:stretch>
        </p:blipFill>
        <p:spPr bwMode="auto">
          <a:xfrm>
            <a:off x="4288049" y="4267200"/>
            <a:ext cx="4682701" cy="1905000"/>
          </a:xfrm>
          <a:prstGeom prst="rect">
            <a:avLst/>
          </a:prstGeom>
          <a:noFill/>
          <a:ln w="9525">
            <a:noFill/>
            <a:miter lim="800000"/>
            <a:headEnd/>
            <a:tailEnd/>
          </a:ln>
        </p:spPr>
      </p:pic>
      <p:pic>
        <p:nvPicPr>
          <p:cNvPr id="7" name="Picture 9"/>
          <p:cNvPicPr>
            <a:picLocks noChangeAspect="1" noChangeArrowheads="1"/>
          </p:cNvPicPr>
          <p:nvPr/>
        </p:nvPicPr>
        <p:blipFill>
          <a:blip r:embed="rId6" cstate="print"/>
          <a:srcRect/>
          <a:stretch>
            <a:fillRect/>
          </a:stretch>
        </p:blipFill>
        <p:spPr bwMode="auto">
          <a:xfrm>
            <a:off x="6629400" y="1353453"/>
            <a:ext cx="2088265" cy="2399393"/>
          </a:xfrm>
          <a:prstGeom prst="rect">
            <a:avLst/>
          </a:prstGeom>
          <a:noFill/>
          <a:ln w="9525">
            <a:noFill/>
            <a:miter lim="800000"/>
            <a:headEnd/>
            <a:tailEnd/>
          </a:ln>
        </p:spPr>
      </p:pic>
      <p:sp>
        <p:nvSpPr>
          <p:cNvPr id="2" name="Right Arrow 1"/>
          <p:cNvSpPr/>
          <p:nvPr/>
        </p:nvSpPr>
        <p:spPr bwMode="auto">
          <a:xfrm>
            <a:off x="4114800" y="2276013"/>
            <a:ext cx="1571625" cy="54700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2017710" y="5410200"/>
            <a:ext cx="2270339" cy="1015663"/>
          </a:xfrm>
          <a:prstGeom prst="rect">
            <a:avLst/>
          </a:prstGeom>
          <a:solidFill>
            <a:schemeClr val="bg1">
              <a:lumMod val="95000"/>
            </a:schemeClr>
          </a:solidFill>
        </p:spPr>
        <p:txBody>
          <a:bodyPr wrap="square" rtlCol="0">
            <a:spAutoFit/>
          </a:bodyPr>
          <a:lstStyle/>
          <a:p>
            <a:r>
              <a:rPr lang="en-US" dirty="0" smtClean="0"/>
              <a:t>Distance to four satellites gives (</a:t>
            </a:r>
            <a:r>
              <a:rPr lang="en-US" dirty="0" err="1" smtClean="0"/>
              <a:t>x,y,z</a:t>
            </a:r>
            <a:r>
              <a:rPr lang="en-US" dirty="0" smtClean="0"/>
              <a:t>)</a:t>
            </a:r>
            <a:endParaRPr lang="en-US" dirty="0"/>
          </a:p>
        </p:txBody>
      </p:sp>
    </p:spTree>
    <p:extLst>
      <p:ext uri="{BB962C8B-B14F-4D97-AF65-F5344CB8AC3E}">
        <p14:creationId xmlns:p14="http://schemas.microsoft.com/office/powerpoint/2010/main" val="30971158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t>Revolution in Earth Measurement</a:t>
            </a:r>
            <a:endParaRPr lang="en-US" sz="3600" dirty="0"/>
          </a:p>
        </p:txBody>
      </p:sp>
      <p:pic>
        <p:nvPicPr>
          <p:cNvPr id="3" name="Picture 5" descr="bilby_tower_light"/>
          <p:cNvPicPr>
            <a:picLocks noChangeAspect="1" noChangeArrowheads="1"/>
          </p:cNvPicPr>
          <p:nvPr/>
        </p:nvPicPr>
        <p:blipFill>
          <a:blip r:embed="rId2"/>
          <a:srcRect r="24116"/>
          <a:stretch>
            <a:fillRect/>
          </a:stretch>
        </p:blipFill>
        <p:spPr>
          <a:xfrm>
            <a:off x="304800" y="1447800"/>
            <a:ext cx="1797148" cy="3200400"/>
          </a:xfrm>
          <a:prstGeom prst="rect">
            <a:avLst/>
          </a:prstGeom>
          <a:noFill/>
          <a:ln>
            <a:solidFill>
              <a:schemeClr val="tx1"/>
            </a:solidFill>
          </a:ln>
          <a:effectLst>
            <a:outerShdw blurRad="50800" dist="38100" dir="2700000" algn="tl" rotWithShape="0">
              <a:prstClr val="black">
                <a:alpha val="40000"/>
              </a:prstClr>
            </a:outerShdw>
          </a:effectLst>
        </p:spPr>
      </p:pic>
      <p:pic>
        <p:nvPicPr>
          <p:cNvPr id="4" name="Picture 4" descr="gps_sat"/>
          <p:cNvPicPr>
            <a:picLocks noChangeAspect="1" noChangeArrowheads="1"/>
          </p:cNvPicPr>
          <p:nvPr/>
        </p:nvPicPr>
        <p:blipFill>
          <a:blip r:embed="rId3"/>
          <a:srcRect/>
          <a:stretch>
            <a:fillRect/>
          </a:stretch>
        </p:blipFill>
        <p:spPr bwMode="auto">
          <a:xfrm>
            <a:off x="274443" y="4756260"/>
            <a:ext cx="1818688" cy="200834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8" descr="Corbin_VA"/>
          <p:cNvPicPr>
            <a:picLocks noChangeAspect="1" noChangeArrowheads="1"/>
          </p:cNvPicPr>
          <p:nvPr/>
        </p:nvPicPr>
        <p:blipFill>
          <a:blip r:embed="rId4"/>
          <a:srcRect l="15018" r="20513" b="5383"/>
          <a:stretch>
            <a:fillRect/>
          </a:stretch>
        </p:blipFill>
        <p:spPr>
          <a:xfrm>
            <a:off x="3733800" y="4267200"/>
            <a:ext cx="1276234" cy="2497406"/>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2" descr="C:\Survey\Control\Photographs\Monuments\FLAGSTAFF NCMN.JPG"/>
          <p:cNvPicPr>
            <a:picLocks noChangeAspect="1" noChangeArrowheads="1"/>
          </p:cNvPicPr>
          <p:nvPr/>
        </p:nvPicPr>
        <p:blipFill>
          <a:blip r:embed="rId5"/>
          <a:srcRect l="11174" t="528" r="15081" b="1928"/>
          <a:stretch>
            <a:fillRect/>
          </a:stretch>
        </p:blipFill>
        <p:spPr bwMode="auto">
          <a:xfrm>
            <a:off x="3289194" y="1828800"/>
            <a:ext cx="1940378" cy="1924962"/>
          </a:xfrm>
          <a:prstGeom prst="rect">
            <a:avLst/>
          </a:prstGeom>
          <a:noFill/>
          <a:ln>
            <a:solidFill>
              <a:schemeClr val="tx1"/>
            </a:solidFill>
          </a:ln>
          <a:effectLst>
            <a:outerShdw blurRad="50800" dist="38100" dir="2700000" algn="tl" rotWithShape="0">
              <a:prstClr val="black">
                <a:alpha val="40000"/>
              </a:prstClr>
            </a:outerShdw>
          </a:effectLst>
        </p:spPr>
      </p:pic>
      <p:sp>
        <p:nvSpPr>
          <p:cNvPr id="7" name="Left-Right Arrow 6"/>
          <p:cNvSpPr/>
          <p:nvPr/>
        </p:nvSpPr>
        <p:spPr>
          <a:xfrm>
            <a:off x="2286000" y="5515903"/>
            <a:ext cx="1219200" cy="42769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2280332" y="2583243"/>
            <a:ext cx="850794"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38800" y="2121578"/>
            <a:ext cx="2895600" cy="923330"/>
          </a:xfrm>
          <a:prstGeom prst="rect">
            <a:avLst/>
          </a:prstGeom>
          <a:noFill/>
        </p:spPr>
        <p:txBody>
          <a:bodyPr wrap="square" rtlCol="0">
            <a:spAutoFit/>
          </a:bodyPr>
          <a:lstStyle/>
          <a:p>
            <a:r>
              <a:rPr lang="en-US" dirty="0" smtClean="0"/>
              <a:t>Traditional Surveying uses </a:t>
            </a:r>
            <a:r>
              <a:rPr lang="en-US" dirty="0" smtClean="0">
                <a:solidFill>
                  <a:srgbClr val="FF0000"/>
                </a:solidFill>
              </a:rPr>
              <a:t>benchmarks </a:t>
            </a:r>
            <a:r>
              <a:rPr lang="en-US" dirty="0" smtClean="0"/>
              <a:t>as reference points</a:t>
            </a:r>
            <a:endParaRPr lang="en-US" dirty="0"/>
          </a:p>
        </p:txBody>
      </p:sp>
      <p:sp>
        <p:nvSpPr>
          <p:cNvPr id="10" name="TextBox 9"/>
          <p:cNvSpPr txBox="1"/>
          <p:nvPr/>
        </p:nvSpPr>
        <p:spPr>
          <a:xfrm>
            <a:off x="5486400" y="4756260"/>
            <a:ext cx="2895600" cy="1477328"/>
          </a:xfrm>
          <a:prstGeom prst="rect">
            <a:avLst/>
          </a:prstGeom>
          <a:noFill/>
        </p:spPr>
        <p:txBody>
          <a:bodyPr wrap="square" rtlCol="0">
            <a:spAutoFit/>
          </a:bodyPr>
          <a:lstStyle/>
          <a:p>
            <a:r>
              <a:rPr lang="en-US" dirty="0" smtClean="0"/>
              <a:t>Global Positioning uses </a:t>
            </a:r>
            <a:r>
              <a:rPr lang="en-US" dirty="0" smtClean="0">
                <a:solidFill>
                  <a:srgbClr val="FF0000"/>
                </a:solidFill>
              </a:rPr>
              <a:t>fixed GPS receivers </a:t>
            </a:r>
            <a:r>
              <a:rPr lang="en-US" dirty="0" smtClean="0"/>
              <a:t>as reference points (Continuously Operating Reference System, CORS)</a:t>
            </a:r>
            <a:endParaRPr lang="en-US" dirty="0"/>
          </a:p>
        </p:txBody>
      </p:sp>
      <p:sp>
        <p:nvSpPr>
          <p:cNvPr id="11" name="TextBox 10"/>
          <p:cNvSpPr txBox="1"/>
          <p:nvPr/>
        </p:nvSpPr>
        <p:spPr>
          <a:xfrm>
            <a:off x="990600" y="805311"/>
            <a:ext cx="7391400" cy="707886"/>
          </a:xfrm>
          <a:prstGeom prst="rect">
            <a:avLst/>
          </a:prstGeom>
          <a:noFill/>
        </p:spPr>
        <p:txBody>
          <a:bodyPr wrap="square" rtlCol="0">
            <a:spAutoFit/>
          </a:bodyPr>
          <a:lstStyle/>
          <a:p>
            <a:pPr algn="ctr"/>
            <a:r>
              <a:rPr lang="en-US" dirty="0" smtClean="0"/>
              <a:t>Some images and slides from Michael Dennis, National Geodetic Survey and Lewis </a:t>
            </a:r>
            <a:r>
              <a:rPr lang="en-US" dirty="0" err="1" smtClean="0"/>
              <a:t>Lapine</a:t>
            </a:r>
            <a:r>
              <a:rPr lang="en-US" dirty="0" smtClean="0"/>
              <a:t>, South Carolina Geodetic Survey</a:t>
            </a:r>
            <a:endParaRPr lang="en-US" dirty="0"/>
          </a:p>
        </p:txBody>
      </p:sp>
    </p:spTree>
    <p:extLst>
      <p:ext uri="{BB962C8B-B14F-4D97-AF65-F5344CB8AC3E}">
        <p14:creationId xmlns:p14="http://schemas.microsoft.com/office/powerpoint/2010/main" val="586920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TEMP\horizontal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0666"/>
            <a:ext cx="8001000" cy="714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a:xfrm>
            <a:off x="838200" y="152400"/>
            <a:ext cx="7315200" cy="1143000"/>
          </a:xfrm>
          <a:solidFill>
            <a:srgbClr val="003399"/>
          </a:solidFill>
        </p:spPr>
        <p:txBody>
          <a:bodyPr/>
          <a:lstStyle/>
          <a:p>
            <a:r>
              <a:rPr lang="en-US" sz="2800" dirty="0" smtClean="0">
                <a:solidFill>
                  <a:srgbClr val="FF9933"/>
                </a:solidFill>
                <a:latin typeface="Arial" charset="0"/>
              </a:rPr>
              <a:t>HORIZONTAL TECTONIC MOTIONS</a:t>
            </a:r>
          </a:p>
        </p:txBody>
      </p:sp>
      <p:pic>
        <p:nvPicPr>
          <p:cNvPr id="13316" name="Picture 5" descr="C:\Linda\Lews\logo final scg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375275"/>
            <a:ext cx="18288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0" y="4692134"/>
            <a:ext cx="1345240" cy="369332"/>
          </a:xfrm>
          <a:prstGeom prst="rect">
            <a:avLst/>
          </a:prstGeom>
          <a:noFill/>
        </p:spPr>
        <p:txBody>
          <a:bodyPr wrap="none" rtlCol="0">
            <a:spAutoFit/>
          </a:bodyPr>
          <a:lstStyle/>
          <a:p>
            <a:r>
              <a:rPr lang="en-US" dirty="0" smtClean="0">
                <a:solidFill>
                  <a:schemeClr val="accent2"/>
                </a:solidFill>
              </a:rPr>
              <a:t>Pacific Plate</a:t>
            </a:r>
            <a:endParaRPr lang="en-US" dirty="0">
              <a:solidFill>
                <a:schemeClr val="accent2"/>
              </a:solidFill>
            </a:endParaRPr>
          </a:p>
        </p:txBody>
      </p:sp>
      <p:sp>
        <p:nvSpPr>
          <p:cNvPr id="6" name="TextBox 5"/>
          <p:cNvSpPr txBox="1"/>
          <p:nvPr/>
        </p:nvSpPr>
        <p:spPr>
          <a:xfrm>
            <a:off x="3124200" y="2919531"/>
            <a:ext cx="2198102" cy="369332"/>
          </a:xfrm>
          <a:prstGeom prst="rect">
            <a:avLst/>
          </a:prstGeom>
          <a:noFill/>
        </p:spPr>
        <p:txBody>
          <a:bodyPr wrap="none" rtlCol="0">
            <a:spAutoFit/>
          </a:bodyPr>
          <a:lstStyle/>
          <a:p>
            <a:r>
              <a:rPr lang="en-US" dirty="0" smtClean="0">
                <a:solidFill>
                  <a:schemeClr val="accent2"/>
                </a:solidFill>
              </a:rPr>
              <a:t>North American Plate</a:t>
            </a:r>
            <a:endParaRPr lang="en-US" dirty="0">
              <a:solidFill>
                <a:schemeClr val="accent2"/>
              </a:solidFill>
            </a:endParaRPr>
          </a:p>
        </p:txBody>
      </p:sp>
      <p:sp>
        <p:nvSpPr>
          <p:cNvPr id="3" name="TextBox 2"/>
          <p:cNvSpPr txBox="1"/>
          <p:nvPr/>
        </p:nvSpPr>
        <p:spPr>
          <a:xfrm>
            <a:off x="3581400" y="1651691"/>
            <a:ext cx="1903085" cy="369332"/>
          </a:xfrm>
          <a:prstGeom prst="rect">
            <a:avLst/>
          </a:prstGeom>
          <a:noFill/>
        </p:spPr>
        <p:txBody>
          <a:bodyPr wrap="none" rtlCol="0">
            <a:spAutoFit/>
          </a:bodyPr>
          <a:lstStyle/>
          <a:p>
            <a:r>
              <a:rPr lang="en-US" dirty="0" smtClean="0">
                <a:solidFill>
                  <a:schemeClr val="accent2"/>
                </a:solidFill>
              </a:rPr>
              <a:t>Motion in cm/year</a:t>
            </a:r>
            <a:endParaRPr lang="en-US" dirty="0">
              <a:solidFill>
                <a:schemeClr val="accent2"/>
              </a:solidFill>
            </a:endParaRPr>
          </a:p>
        </p:txBody>
      </p:sp>
      <p:sp>
        <p:nvSpPr>
          <p:cNvPr id="4" name="TextBox 3"/>
          <p:cNvSpPr txBox="1"/>
          <p:nvPr/>
        </p:nvSpPr>
        <p:spPr>
          <a:xfrm>
            <a:off x="152841" y="5747305"/>
            <a:ext cx="4256358" cy="646331"/>
          </a:xfrm>
          <a:prstGeom prst="rect">
            <a:avLst/>
          </a:prstGeom>
          <a:noFill/>
        </p:spPr>
        <p:txBody>
          <a:bodyPr wrap="none" rtlCol="0">
            <a:spAutoFit/>
          </a:bodyPr>
          <a:lstStyle/>
          <a:p>
            <a:r>
              <a:rPr lang="en-US" dirty="0" smtClean="0">
                <a:solidFill>
                  <a:schemeClr val="accent2"/>
                </a:solidFill>
              </a:rPr>
              <a:t>When is California not in North America …</a:t>
            </a:r>
          </a:p>
          <a:p>
            <a:r>
              <a:rPr lang="en-US" dirty="0">
                <a:solidFill>
                  <a:schemeClr val="accent2"/>
                </a:solidFill>
              </a:rPr>
              <a:t> </a:t>
            </a:r>
            <a:r>
              <a:rPr lang="en-US" dirty="0" smtClean="0">
                <a:solidFill>
                  <a:schemeClr val="accent2"/>
                </a:solidFill>
              </a:rPr>
              <a:t>         …. when its on the Pacific Plate!</a:t>
            </a:r>
            <a:endParaRPr lang="en-US" dirty="0">
              <a:solidFill>
                <a:schemeClr val="accent2"/>
              </a:solidFill>
            </a:endParaRPr>
          </a:p>
        </p:txBody>
      </p:sp>
    </p:spTree>
    <p:extLst>
      <p:ext uri="{BB962C8B-B14F-4D97-AF65-F5344CB8AC3E}">
        <p14:creationId xmlns:p14="http://schemas.microsoft.com/office/powerpoint/2010/main" val="1488793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74688" y="304800"/>
            <a:ext cx="7772400" cy="1143000"/>
          </a:xfrm>
        </p:spPr>
        <p:txBody>
          <a:bodyPr/>
          <a:lstStyle/>
          <a:p>
            <a:r>
              <a:rPr lang="en-US" dirty="0" smtClean="0"/>
              <a:t>Representations of the Earth</a:t>
            </a:r>
          </a:p>
        </p:txBody>
      </p:sp>
      <p:grpSp>
        <p:nvGrpSpPr>
          <p:cNvPr id="38915" name="Group 16"/>
          <p:cNvGrpSpPr>
            <a:grpSpLocks/>
          </p:cNvGrpSpPr>
          <p:nvPr/>
        </p:nvGrpSpPr>
        <p:grpSpPr bwMode="auto">
          <a:xfrm>
            <a:off x="1447800" y="2286000"/>
            <a:ext cx="7175500" cy="4176713"/>
            <a:chOff x="806" y="1040"/>
            <a:chExt cx="4520" cy="2631"/>
          </a:xfrm>
        </p:grpSpPr>
        <p:sp>
          <p:nvSpPr>
            <p:cNvPr id="38917" name="Freeform 3"/>
            <p:cNvSpPr>
              <a:spLocks/>
            </p:cNvSpPr>
            <p:nvPr/>
          </p:nvSpPr>
          <p:spPr bwMode="auto">
            <a:xfrm>
              <a:off x="1046" y="1152"/>
              <a:ext cx="2948" cy="2423"/>
            </a:xfrm>
            <a:custGeom>
              <a:avLst/>
              <a:gdLst>
                <a:gd name="T0" fmla="*/ 1430 w 2064"/>
                <a:gd name="T1" fmla="*/ 2281 h 1568"/>
                <a:gd name="T2" fmla="*/ 2032 w 2064"/>
                <a:gd name="T3" fmla="*/ 2553 h 1568"/>
                <a:gd name="T4" fmla="*/ 2829 w 2064"/>
                <a:gd name="T5" fmla="*/ 2553 h 1568"/>
                <a:gd name="T6" fmla="*/ 3429 w 2064"/>
                <a:gd name="T7" fmla="*/ 1734 h 1568"/>
                <a:gd name="T8" fmla="*/ 3628 w 2064"/>
                <a:gd name="T9" fmla="*/ 912 h 1568"/>
                <a:gd name="T10" fmla="*/ 4029 w 2064"/>
                <a:gd name="T11" fmla="*/ 365 h 1568"/>
                <a:gd name="T12" fmla="*/ 4829 w 2064"/>
                <a:gd name="T13" fmla="*/ 93 h 1568"/>
                <a:gd name="T14" fmla="*/ 5829 w 2064"/>
                <a:gd name="T15" fmla="*/ 912 h 1568"/>
                <a:gd name="T16" fmla="*/ 7424 w 2064"/>
                <a:gd name="T17" fmla="*/ 1734 h 1568"/>
                <a:gd name="T18" fmla="*/ 8026 w 2064"/>
                <a:gd name="T19" fmla="*/ 3376 h 1568"/>
                <a:gd name="T20" fmla="*/ 8423 w 2064"/>
                <a:gd name="T21" fmla="*/ 5291 h 1568"/>
                <a:gd name="T22" fmla="*/ 7026 w 2064"/>
                <a:gd name="T23" fmla="*/ 7479 h 1568"/>
                <a:gd name="T24" fmla="*/ 5226 w 2064"/>
                <a:gd name="T25" fmla="*/ 8303 h 1568"/>
                <a:gd name="T26" fmla="*/ 4829 w 2064"/>
                <a:gd name="T27" fmla="*/ 7756 h 1568"/>
                <a:gd name="T28" fmla="*/ 4226 w 2064"/>
                <a:gd name="T29" fmla="*/ 8031 h 1568"/>
                <a:gd name="T30" fmla="*/ 4029 w 2064"/>
                <a:gd name="T31" fmla="*/ 8303 h 1568"/>
                <a:gd name="T32" fmla="*/ 3229 w 2064"/>
                <a:gd name="T33" fmla="*/ 8850 h 1568"/>
                <a:gd name="T34" fmla="*/ 2032 w 2064"/>
                <a:gd name="T35" fmla="*/ 7756 h 1568"/>
                <a:gd name="T36" fmla="*/ 233 w 2064"/>
                <a:gd name="T37" fmla="*/ 6388 h 1568"/>
                <a:gd name="T38" fmla="*/ 633 w 2064"/>
                <a:gd name="T39" fmla="*/ 3376 h 1568"/>
                <a:gd name="T40" fmla="*/ 633 w 2064"/>
                <a:gd name="T41" fmla="*/ 2009 h 1568"/>
                <a:gd name="T42" fmla="*/ 1430 w 2064"/>
                <a:gd name="T43" fmla="*/ 2281 h 15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64"/>
                <a:gd name="T67" fmla="*/ 0 h 1568"/>
                <a:gd name="T68" fmla="*/ 2064 w 2064"/>
                <a:gd name="T69" fmla="*/ 1568 h 15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64" h="1568">
                  <a:moveTo>
                    <a:pt x="344" y="400"/>
                  </a:moveTo>
                  <a:cubicBezTo>
                    <a:pt x="400" y="416"/>
                    <a:pt x="432" y="440"/>
                    <a:pt x="488" y="448"/>
                  </a:cubicBezTo>
                  <a:cubicBezTo>
                    <a:pt x="544" y="456"/>
                    <a:pt x="624" y="472"/>
                    <a:pt x="680" y="448"/>
                  </a:cubicBezTo>
                  <a:cubicBezTo>
                    <a:pt x="736" y="424"/>
                    <a:pt x="792" y="352"/>
                    <a:pt x="824" y="304"/>
                  </a:cubicBezTo>
                  <a:cubicBezTo>
                    <a:pt x="856" y="256"/>
                    <a:pt x="848" y="200"/>
                    <a:pt x="872" y="160"/>
                  </a:cubicBezTo>
                  <a:cubicBezTo>
                    <a:pt x="896" y="120"/>
                    <a:pt x="920" y="88"/>
                    <a:pt x="968" y="64"/>
                  </a:cubicBezTo>
                  <a:cubicBezTo>
                    <a:pt x="1016" y="40"/>
                    <a:pt x="1088" y="0"/>
                    <a:pt x="1160" y="16"/>
                  </a:cubicBezTo>
                  <a:cubicBezTo>
                    <a:pt x="1232" y="32"/>
                    <a:pt x="1296" y="112"/>
                    <a:pt x="1400" y="160"/>
                  </a:cubicBezTo>
                  <a:cubicBezTo>
                    <a:pt x="1504" y="208"/>
                    <a:pt x="1696" y="232"/>
                    <a:pt x="1784" y="304"/>
                  </a:cubicBezTo>
                  <a:cubicBezTo>
                    <a:pt x="1872" y="376"/>
                    <a:pt x="1888" y="488"/>
                    <a:pt x="1928" y="592"/>
                  </a:cubicBezTo>
                  <a:cubicBezTo>
                    <a:pt x="1968" y="696"/>
                    <a:pt x="2064" y="808"/>
                    <a:pt x="2024" y="928"/>
                  </a:cubicBezTo>
                  <a:cubicBezTo>
                    <a:pt x="1984" y="1048"/>
                    <a:pt x="1816" y="1224"/>
                    <a:pt x="1688" y="1312"/>
                  </a:cubicBezTo>
                  <a:cubicBezTo>
                    <a:pt x="1560" y="1400"/>
                    <a:pt x="1344" y="1448"/>
                    <a:pt x="1256" y="1456"/>
                  </a:cubicBezTo>
                  <a:cubicBezTo>
                    <a:pt x="1168" y="1464"/>
                    <a:pt x="1200" y="1368"/>
                    <a:pt x="1160" y="1360"/>
                  </a:cubicBezTo>
                  <a:cubicBezTo>
                    <a:pt x="1120" y="1352"/>
                    <a:pt x="1048" y="1392"/>
                    <a:pt x="1016" y="1408"/>
                  </a:cubicBezTo>
                  <a:cubicBezTo>
                    <a:pt x="984" y="1424"/>
                    <a:pt x="1008" y="1432"/>
                    <a:pt x="968" y="1456"/>
                  </a:cubicBezTo>
                  <a:cubicBezTo>
                    <a:pt x="928" y="1480"/>
                    <a:pt x="856" y="1568"/>
                    <a:pt x="776" y="1552"/>
                  </a:cubicBezTo>
                  <a:cubicBezTo>
                    <a:pt x="696" y="1536"/>
                    <a:pt x="608" y="1432"/>
                    <a:pt x="488" y="1360"/>
                  </a:cubicBezTo>
                  <a:cubicBezTo>
                    <a:pt x="368" y="1288"/>
                    <a:pt x="112" y="1248"/>
                    <a:pt x="56" y="1120"/>
                  </a:cubicBezTo>
                  <a:cubicBezTo>
                    <a:pt x="0" y="992"/>
                    <a:pt x="136" y="720"/>
                    <a:pt x="152" y="592"/>
                  </a:cubicBezTo>
                  <a:cubicBezTo>
                    <a:pt x="168" y="464"/>
                    <a:pt x="120" y="384"/>
                    <a:pt x="152" y="352"/>
                  </a:cubicBezTo>
                  <a:cubicBezTo>
                    <a:pt x="184" y="320"/>
                    <a:pt x="288" y="384"/>
                    <a:pt x="344" y="400"/>
                  </a:cubicBezTo>
                  <a:close/>
                </a:path>
              </a:pathLst>
            </a:custGeom>
            <a:noFill/>
            <a:ln w="9525">
              <a:solidFill>
                <a:srgbClr val="996633"/>
              </a:solidFill>
              <a:round/>
              <a:headEnd/>
              <a:tailEnd/>
            </a:ln>
          </p:spPr>
          <p:txBody>
            <a:bodyPr wrap="none" lIns="2724556" tIns="1362287" rIns="2724556" bIns="1362287">
              <a:spAutoFit/>
            </a:bodyPr>
            <a:lstStyle/>
            <a:p>
              <a:endParaRPr lang="en-US"/>
            </a:p>
          </p:txBody>
        </p:sp>
        <p:sp>
          <p:nvSpPr>
            <p:cNvPr id="38918" name="Oval 4"/>
            <p:cNvSpPr>
              <a:spLocks noChangeArrowheads="1"/>
            </p:cNvSpPr>
            <p:nvPr/>
          </p:nvSpPr>
          <p:spPr bwMode="auto">
            <a:xfrm>
              <a:off x="1263" y="1463"/>
              <a:ext cx="2537" cy="1944"/>
            </a:xfrm>
            <a:prstGeom prst="ellipse">
              <a:avLst/>
            </a:prstGeom>
            <a:noFill/>
            <a:ln w="28575">
              <a:solidFill>
                <a:schemeClr val="accent1"/>
              </a:solidFill>
              <a:prstDash val="dash"/>
              <a:round/>
              <a:headEnd/>
              <a:tailEnd/>
            </a:ln>
          </p:spPr>
          <p:txBody>
            <a:bodyPr wrap="none" lIns="2724556" tIns="1362287" rIns="2724556" bIns="1362287">
              <a:spAutoFit/>
            </a:bodyPr>
            <a:lstStyle/>
            <a:p>
              <a:endParaRPr lang="en-US"/>
            </a:p>
          </p:txBody>
        </p:sp>
        <p:sp>
          <p:nvSpPr>
            <p:cNvPr id="38919" name="Line 5"/>
            <p:cNvSpPr>
              <a:spLocks noChangeShapeType="1"/>
            </p:cNvSpPr>
            <p:nvPr/>
          </p:nvSpPr>
          <p:spPr bwMode="auto">
            <a:xfrm>
              <a:off x="1252" y="1295"/>
              <a:ext cx="411" cy="432"/>
            </a:xfrm>
            <a:prstGeom prst="line">
              <a:avLst/>
            </a:prstGeom>
            <a:noFill/>
            <a:ln w="19050">
              <a:solidFill>
                <a:schemeClr val="accent2"/>
              </a:solidFill>
              <a:round/>
              <a:headEnd/>
              <a:tailEnd type="triangle" w="sm" len="lg"/>
            </a:ln>
          </p:spPr>
          <p:txBody>
            <a:bodyPr wrap="none" lIns="2724556" tIns="1362287" rIns="2724556" bIns="1362287">
              <a:spAutoFit/>
            </a:bodyPr>
            <a:lstStyle/>
            <a:p>
              <a:endParaRPr lang="en-US"/>
            </a:p>
          </p:txBody>
        </p:sp>
        <p:sp>
          <p:nvSpPr>
            <p:cNvPr id="38920" name="Line 6"/>
            <p:cNvSpPr>
              <a:spLocks noChangeShapeType="1"/>
            </p:cNvSpPr>
            <p:nvPr/>
          </p:nvSpPr>
          <p:spPr bwMode="auto">
            <a:xfrm flipH="1">
              <a:off x="3377" y="1223"/>
              <a:ext cx="343" cy="504"/>
            </a:xfrm>
            <a:prstGeom prst="line">
              <a:avLst/>
            </a:prstGeom>
            <a:noFill/>
            <a:ln w="19050">
              <a:solidFill>
                <a:schemeClr val="accent2"/>
              </a:solidFill>
              <a:round/>
              <a:headEnd/>
              <a:tailEnd type="triangle" w="sm" len="lg"/>
            </a:ln>
          </p:spPr>
          <p:txBody>
            <a:bodyPr wrap="none" lIns="2724556" tIns="1362287" rIns="2724556" bIns="1362287">
              <a:spAutoFit/>
            </a:bodyPr>
            <a:lstStyle/>
            <a:p>
              <a:endParaRPr lang="en-US"/>
            </a:p>
          </p:txBody>
        </p:sp>
        <p:sp>
          <p:nvSpPr>
            <p:cNvPr id="38921" name="Line 7"/>
            <p:cNvSpPr>
              <a:spLocks noChangeShapeType="1"/>
            </p:cNvSpPr>
            <p:nvPr/>
          </p:nvSpPr>
          <p:spPr bwMode="auto">
            <a:xfrm flipH="1">
              <a:off x="3771" y="2664"/>
              <a:ext cx="343" cy="216"/>
            </a:xfrm>
            <a:prstGeom prst="line">
              <a:avLst/>
            </a:prstGeom>
            <a:noFill/>
            <a:ln w="12700">
              <a:solidFill>
                <a:srgbClr val="996633"/>
              </a:solidFill>
              <a:round/>
              <a:headEnd/>
              <a:tailEnd type="triangle" w="sm" len="lg"/>
            </a:ln>
          </p:spPr>
          <p:txBody>
            <a:bodyPr wrap="none" lIns="2724556" tIns="1362287" rIns="2724556" bIns="1362287">
              <a:spAutoFit/>
            </a:bodyPr>
            <a:lstStyle/>
            <a:p>
              <a:endParaRPr lang="en-US"/>
            </a:p>
          </p:txBody>
        </p:sp>
        <p:sp>
          <p:nvSpPr>
            <p:cNvPr id="38922" name="Freeform 8"/>
            <p:cNvSpPr>
              <a:spLocks/>
            </p:cNvSpPr>
            <p:nvPr/>
          </p:nvSpPr>
          <p:spPr bwMode="auto">
            <a:xfrm>
              <a:off x="1246" y="1440"/>
              <a:ext cx="2628" cy="1980"/>
            </a:xfrm>
            <a:custGeom>
              <a:avLst/>
              <a:gdLst>
                <a:gd name="T0" fmla="*/ 2964 w 1840"/>
                <a:gd name="T1" fmla="*/ 243 h 1320"/>
                <a:gd name="T2" fmla="*/ 3362 w 1840"/>
                <a:gd name="T3" fmla="*/ 0 h 1320"/>
                <a:gd name="T4" fmla="*/ 4162 w 1840"/>
                <a:gd name="T5" fmla="*/ 243 h 1320"/>
                <a:gd name="T6" fmla="*/ 4762 w 1840"/>
                <a:gd name="T7" fmla="*/ 243 h 1320"/>
                <a:gd name="T8" fmla="*/ 5559 w 1840"/>
                <a:gd name="T9" fmla="*/ 486 h 1320"/>
                <a:gd name="T10" fmla="*/ 5760 w 1840"/>
                <a:gd name="T11" fmla="*/ 729 h 1320"/>
                <a:gd name="T12" fmla="*/ 6559 w 1840"/>
                <a:gd name="T13" fmla="*/ 972 h 1320"/>
                <a:gd name="T14" fmla="*/ 6756 w 1840"/>
                <a:gd name="T15" fmla="*/ 1458 h 1320"/>
                <a:gd name="T16" fmla="*/ 6958 w 1840"/>
                <a:gd name="T17" fmla="*/ 1701 h 1320"/>
                <a:gd name="T18" fmla="*/ 7558 w 1840"/>
                <a:gd name="T19" fmla="*/ 2673 h 1320"/>
                <a:gd name="T20" fmla="*/ 7558 w 1840"/>
                <a:gd name="T21" fmla="*/ 3645 h 1320"/>
                <a:gd name="T22" fmla="*/ 6958 w 1840"/>
                <a:gd name="T23" fmla="*/ 5103 h 1320"/>
                <a:gd name="T24" fmla="*/ 6356 w 1840"/>
                <a:gd name="T25" fmla="*/ 6075 h 1320"/>
                <a:gd name="T26" fmla="*/ 4559 w 1840"/>
                <a:gd name="T27" fmla="*/ 6561 h 1320"/>
                <a:gd name="T28" fmla="*/ 3362 w 1840"/>
                <a:gd name="T29" fmla="*/ 6561 h 1320"/>
                <a:gd name="T30" fmla="*/ 2362 w 1840"/>
                <a:gd name="T31" fmla="*/ 6561 h 1320"/>
                <a:gd name="T32" fmla="*/ 1165 w 1840"/>
                <a:gd name="T33" fmla="*/ 5832 h 1320"/>
                <a:gd name="T34" fmla="*/ 166 w 1840"/>
                <a:gd name="T35" fmla="*/ 4860 h 1320"/>
                <a:gd name="T36" fmla="*/ 166 w 1840"/>
                <a:gd name="T37" fmla="*/ 3402 h 1320"/>
                <a:gd name="T38" fmla="*/ 367 w 1840"/>
                <a:gd name="T39" fmla="*/ 1701 h 1320"/>
                <a:gd name="T40" fmla="*/ 966 w 1840"/>
                <a:gd name="T41" fmla="*/ 1215 h 13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0"/>
                <a:gd name="T64" fmla="*/ 0 h 1320"/>
                <a:gd name="T65" fmla="*/ 1840 w 1840"/>
                <a:gd name="T66" fmla="*/ 1320 h 13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0" h="1320">
                  <a:moveTo>
                    <a:pt x="712" y="48"/>
                  </a:moveTo>
                  <a:cubicBezTo>
                    <a:pt x="736" y="24"/>
                    <a:pt x="760" y="0"/>
                    <a:pt x="808" y="0"/>
                  </a:cubicBezTo>
                  <a:cubicBezTo>
                    <a:pt x="856" y="0"/>
                    <a:pt x="944" y="40"/>
                    <a:pt x="1000" y="48"/>
                  </a:cubicBezTo>
                  <a:cubicBezTo>
                    <a:pt x="1056" y="56"/>
                    <a:pt x="1088" y="40"/>
                    <a:pt x="1144" y="48"/>
                  </a:cubicBezTo>
                  <a:cubicBezTo>
                    <a:pt x="1200" y="56"/>
                    <a:pt x="1296" y="80"/>
                    <a:pt x="1336" y="96"/>
                  </a:cubicBezTo>
                  <a:cubicBezTo>
                    <a:pt x="1376" y="112"/>
                    <a:pt x="1344" y="128"/>
                    <a:pt x="1384" y="144"/>
                  </a:cubicBezTo>
                  <a:cubicBezTo>
                    <a:pt x="1424" y="160"/>
                    <a:pt x="1536" y="168"/>
                    <a:pt x="1576" y="192"/>
                  </a:cubicBezTo>
                  <a:cubicBezTo>
                    <a:pt x="1616" y="216"/>
                    <a:pt x="1608" y="264"/>
                    <a:pt x="1624" y="288"/>
                  </a:cubicBezTo>
                  <a:cubicBezTo>
                    <a:pt x="1640" y="312"/>
                    <a:pt x="1640" y="296"/>
                    <a:pt x="1672" y="336"/>
                  </a:cubicBezTo>
                  <a:cubicBezTo>
                    <a:pt x="1704" y="376"/>
                    <a:pt x="1792" y="464"/>
                    <a:pt x="1816" y="528"/>
                  </a:cubicBezTo>
                  <a:cubicBezTo>
                    <a:pt x="1840" y="592"/>
                    <a:pt x="1840" y="640"/>
                    <a:pt x="1816" y="720"/>
                  </a:cubicBezTo>
                  <a:cubicBezTo>
                    <a:pt x="1792" y="800"/>
                    <a:pt x="1720" y="928"/>
                    <a:pt x="1672" y="1008"/>
                  </a:cubicBezTo>
                  <a:cubicBezTo>
                    <a:pt x="1624" y="1088"/>
                    <a:pt x="1624" y="1152"/>
                    <a:pt x="1528" y="1200"/>
                  </a:cubicBezTo>
                  <a:cubicBezTo>
                    <a:pt x="1432" y="1248"/>
                    <a:pt x="1216" y="1280"/>
                    <a:pt x="1096" y="1296"/>
                  </a:cubicBezTo>
                  <a:cubicBezTo>
                    <a:pt x="976" y="1312"/>
                    <a:pt x="896" y="1296"/>
                    <a:pt x="808" y="1296"/>
                  </a:cubicBezTo>
                  <a:cubicBezTo>
                    <a:pt x="720" y="1296"/>
                    <a:pt x="656" y="1320"/>
                    <a:pt x="568" y="1296"/>
                  </a:cubicBezTo>
                  <a:cubicBezTo>
                    <a:pt x="480" y="1272"/>
                    <a:pt x="368" y="1208"/>
                    <a:pt x="280" y="1152"/>
                  </a:cubicBezTo>
                  <a:cubicBezTo>
                    <a:pt x="192" y="1096"/>
                    <a:pt x="80" y="1040"/>
                    <a:pt x="40" y="960"/>
                  </a:cubicBezTo>
                  <a:cubicBezTo>
                    <a:pt x="0" y="880"/>
                    <a:pt x="32" y="776"/>
                    <a:pt x="40" y="672"/>
                  </a:cubicBezTo>
                  <a:cubicBezTo>
                    <a:pt x="48" y="568"/>
                    <a:pt x="56" y="408"/>
                    <a:pt x="88" y="336"/>
                  </a:cubicBezTo>
                  <a:cubicBezTo>
                    <a:pt x="120" y="264"/>
                    <a:pt x="176" y="252"/>
                    <a:pt x="232" y="240"/>
                  </a:cubicBezTo>
                </a:path>
              </a:pathLst>
            </a:custGeom>
            <a:noFill/>
            <a:ln w="19050">
              <a:solidFill>
                <a:srgbClr val="FF0066"/>
              </a:solidFill>
              <a:round/>
              <a:headEnd/>
              <a:tailEnd/>
            </a:ln>
          </p:spPr>
          <p:txBody>
            <a:bodyPr wrap="none" lIns="2724556" tIns="1362287" rIns="2724556" bIns="1362287">
              <a:spAutoFit/>
            </a:bodyPr>
            <a:lstStyle/>
            <a:p>
              <a:endParaRPr lang="en-US"/>
            </a:p>
          </p:txBody>
        </p:sp>
        <p:sp>
          <p:nvSpPr>
            <p:cNvPr id="38923" name="Arc 9"/>
            <p:cNvSpPr>
              <a:spLocks/>
            </p:cNvSpPr>
            <p:nvPr/>
          </p:nvSpPr>
          <p:spPr bwMode="auto">
            <a:xfrm>
              <a:off x="1609" y="1496"/>
              <a:ext cx="917" cy="951"/>
            </a:xfrm>
            <a:custGeom>
              <a:avLst/>
              <a:gdLst>
                <a:gd name="T0" fmla="*/ 0 w 15780"/>
                <a:gd name="T1" fmla="*/ 0 h 21139"/>
                <a:gd name="T2" fmla="*/ 0 w 15780"/>
                <a:gd name="T3" fmla="*/ 0 h 21139"/>
                <a:gd name="T4" fmla="*/ 0 w 15780"/>
                <a:gd name="T5" fmla="*/ 0 h 21139"/>
                <a:gd name="T6" fmla="*/ 0 60000 65536"/>
                <a:gd name="T7" fmla="*/ 0 60000 65536"/>
                <a:gd name="T8" fmla="*/ 0 60000 65536"/>
                <a:gd name="T9" fmla="*/ 0 w 15780"/>
                <a:gd name="T10" fmla="*/ 0 h 21139"/>
                <a:gd name="T11" fmla="*/ 15780 w 15780"/>
                <a:gd name="T12" fmla="*/ 21139 h 21139"/>
              </a:gdLst>
              <a:ahLst/>
              <a:cxnLst>
                <a:cxn ang="T6">
                  <a:pos x="T0" y="T1"/>
                </a:cxn>
                <a:cxn ang="T7">
                  <a:pos x="T2" y="T3"/>
                </a:cxn>
                <a:cxn ang="T8">
                  <a:pos x="T4" y="T5"/>
                </a:cxn>
              </a:cxnLst>
              <a:rect l="T9" t="T10" r="T11" b="T12"/>
              <a:pathLst>
                <a:path w="15780" h="21139" fill="none" extrusionOk="0">
                  <a:moveTo>
                    <a:pt x="0" y="6389"/>
                  </a:moveTo>
                  <a:cubicBezTo>
                    <a:pt x="3033" y="3143"/>
                    <a:pt x="6994" y="912"/>
                    <a:pt x="11341" y="-1"/>
                  </a:cubicBezTo>
                </a:path>
                <a:path w="15780" h="21139" stroke="0" extrusionOk="0">
                  <a:moveTo>
                    <a:pt x="0" y="6389"/>
                  </a:moveTo>
                  <a:cubicBezTo>
                    <a:pt x="3033" y="3143"/>
                    <a:pt x="6994" y="912"/>
                    <a:pt x="11341" y="-1"/>
                  </a:cubicBezTo>
                  <a:lnTo>
                    <a:pt x="15780" y="21139"/>
                  </a:lnTo>
                  <a:close/>
                </a:path>
              </a:pathLst>
            </a:custGeom>
            <a:noFill/>
            <a:ln w="38100">
              <a:solidFill>
                <a:schemeClr val="accent2"/>
              </a:solidFill>
              <a:round/>
              <a:headEnd/>
              <a:tailEnd/>
            </a:ln>
          </p:spPr>
          <p:txBody>
            <a:bodyPr wrap="none" lIns="2724556" tIns="1362287" rIns="2724556" bIns="1362287">
              <a:spAutoFit/>
            </a:bodyPr>
            <a:lstStyle/>
            <a:p>
              <a:endParaRPr lang="en-US"/>
            </a:p>
          </p:txBody>
        </p:sp>
        <p:sp>
          <p:nvSpPr>
            <p:cNvPr id="38924" name="Arc 10"/>
            <p:cNvSpPr>
              <a:spLocks/>
            </p:cNvSpPr>
            <p:nvPr/>
          </p:nvSpPr>
          <p:spPr bwMode="auto">
            <a:xfrm>
              <a:off x="2443" y="2432"/>
              <a:ext cx="324" cy="972"/>
            </a:xfrm>
            <a:custGeom>
              <a:avLst/>
              <a:gdLst>
                <a:gd name="T0" fmla="*/ 0 w 5567"/>
                <a:gd name="T1" fmla="*/ 0 h 21600"/>
                <a:gd name="T2" fmla="*/ 0 w 5567"/>
                <a:gd name="T3" fmla="*/ 0 h 21600"/>
                <a:gd name="T4" fmla="*/ 0 w 5567"/>
                <a:gd name="T5" fmla="*/ 0 h 21600"/>
                <a:gd name="T6" fmla="*/ 0 60000 65536"/>
                <a:gd name="T7" fmla="*/ 0 60000 65536"/>
                <a:gd name="T8" fmla="*/ 0 60000 65536"/>
                <a:gd name="T9" fmla="*/ 0 w 5567"/>
                <a:gd name="T10" fmla="*/ 0 h 21600"/>
                <a:gd name="T11" fmla="*/ 5567 w 5567"/>
                <a:gd name="T12" fmla="*/ 21600 h 21600"/>
              </a:gdLst>
              <a:ahLst/>
              <a:cxnLst>
                <a:cxn ang="T6">
                  <a:pos x="T0" y="T1"/>
                </a:cxn>
                <a:cxn ang="T7">
                  <a:pos x="T2" y="T3"/>
                </a:cxn>
                <a:cxn ang="T8">
                  <a:pos x="T4" y="T5"/>
                </a:cxn>
              </a:cxnLst>
              <a:rect l="T9" t="T10" r="T11" b="T12"/>
              <a:pathLst>
                <a:path w="5567" h="21600" fill="none" extrusionOk="0">
                  <a:moveTo>
                    <a:pt x="5567" y="21175"/>
                  </a:moveTo>
                  <a:cubicBezTo>
                    <a:pt x="4163" y="21457"/>
                    <a:pt x="2735" y="21599"/>
                    <a:pt x="1304" y="21600"/>
                  </a:cubicBezTo>
                  <a:cubicBezTo>
                    <a:pt x="869" y="21600"/>
                    <a:pt x="434" y="21586"/>
                    <a:pt x="0" y="21560"/>
                  </a:cubicBezTo>
                </a:path>
                <a:path w="5567" h="21600" stroke="0" extrusionOk="0">
                  <a:moveTo>
                    <a:pt x="5567" y="21175"/>
                  </a:moveTo>
                  <a:cubicBezTo>
                    <a:pt x="4163" y="21457"/>
                    <a:pt x="2735" y="21599"/>
                    <a:pt x="1304" y="21600"/>
                  </a:cubicBezTo>
                  <a:cubicBezTo>
                    <a:pt x="869" y="21600"/>
                    <a:pt x="434" y="21586"/>
                    <a:pt x="0" y="21560"/>
                  </a:cubicBezTo>
                  <a:lnTo>
                    <a:pt x="1304" y="0"/>
                  </a:lnTo>
                  <a:close/>
                </a:path>
              </a:pathLst>
            </a:custGeom>
            <a:noFill/>
            <a:ln w="38100">
              <a:solidFill>
                <a:schemeClr val="accent2"/>
              </a:solidFill>
              <a:round/>
              <a:headEnd/>
              <a:tailEnd/>
            </a:ln>
          </p:spPr>
          <p:txBody>
            <a:bodyPr wrap="none" lIns="2724556" tIns="1362287" rIns="2724556" bIns="1362287">
              <a:spAutoFit/>
            </a:bodyPr>
            <a:lstStyle/>
            <a:p>
              <a:endParaRPr lang="en-US"/>
            </a:p>
          </p:txBody>
        </p:sp>
        <p:sp>
          <p:nvSpPr>
            <p:cNvPr id="38925" name="Line 11"/>
            <p:cNvSpPr>
              <a:spLocks noChangeShapeType="1"/>
            </p:cNvSpPr>
            <p:nvPr/>
          </p:nvSpPr>
          <p:spPr bwMode="auto">
            <a:xfrm flipH="1">
              <a:off x="1440" y="3240"/>
              <a:ext cx="274" cy="288"/>
            </a:xfrm>
            <a:prstGeom prst="line">
              <a:avLst/>
            </a:prstGeom>
            <a:noFill/>
            <a:ln w="12700">
              <a:solidFill>
                <a:srgbClr val="FF0066"/>
              </a:solidFill>
              <a:round/>
              <a:headEnd type="triangle" w="med" len="med"/>
              <a:tailEnd type="none" w="sm" len="sm"/>
            </a:ln>
          </p:spPr>
          <p:txBody>
            <a:bodyPr wrap="none" lIns="2724556" tIns="1362287" rIns="2724556" bIns="1362287">
              <a:spAutoFit/>
            </a:bodyPr>
            <a:lstStyle/>
            <a:p>
              <a:endParaRPr lang="en-US"/>
            </a:p>
          </p:txBody>
        </p:sp>
        <p:sp>
          <p:nvSpPr>
            <p:cNvPr id="38926" name="Text Box 12"/>
            <p:cNvSpPr txBox="1">
              <a:spLocks noChangeArrowheads="1"/>
            </p:cNvSpPr>
            <p:nvPr/>
          </p:nvSpPr>
          <p:spPr bwMode="auto">
            <a:xfrm>
              <a:off x="4118" y="2480"/>
              <a:ext cx="1208" cy="279"/>
            </a:xfrm>
            <a:prstGeom prst="rect">
              <a:avLst/>
            </a:prstGeom>
            <a:noFill/>
            <a:ln w="9525">
              <a:noFill/>
              <a:miter lim="800000"/>
              <a:headEnd/>
              <a:tailEnd/>
            </a:ln>
          </p:spPr>
          <p:txBody>
            <a:bodyPr wrap="none">
              <a:spAutoFit/>
            </a:bodyPr>
            <a:lstStyle/>
            <a:p>
              <a:r>
                <a:rPr lang="en-US" sz="2300" b="0">
                  <a:solidFill>
                    <a:srgbClr val="996633"/>
                  </a:solidFill>
                  <a:latin typeface="Arial" charset="0"/>
                </a:rPr>
                <a:t>Earth surface</a:t>
              </a:r>
            </a:p>
          </p:txBody>
        </p:sp>
        <p:sp>
          <p:nvSpPr>
            <p:cNvPr id="38927" name="Text Box 13"/>
            <p:cNvSpPr txBox="1">
              <a:spLocks noChangeArrowheads="1"/>
            </p:cNvSpPr>
            <p:nvPr/>
          </p:nvSpPr>
          <p:spPr bwMode="auto">
            <a:xfrm>
              <a:off x="3734" y="1088"/>
              <a:ext cx="801" cy="279"/>
            </a:xfrm>
            <a:prstGeom prst="rect">
              <a:avLst/>
            </a:prstGeom>
            <a:noFill/>
            <a:ln w="9525">
              <a:noFill/>
              <a:miter lim="800000"/>
              <a:headEnd/>
              <a:tailEnd/>
            </a:ln>
          </p:spPr>
          <p:txBody>
            <a:bodyPr wrap="none">
              <a:spAutoFit/>
            </a:bodyPr>
            <a:lstStyle/>
            <a:p>
              <a:r>
                <a:rPr lang="en-US" sz="2300" b="0" dirty="0">
                  <a:solidFill>
                    <a:schemeClr val="accent2"/>
                  </a:solidFill>
                  <a:latin typeface="Arial" charset="0"/>
                </a:rPr>
                <a:t>Ellipsoid</a:t>
              </a:r>
            </a:p>
          </p:txBody>
        </p:sp>
        <p:sp>
          <p:nvSpPr>
            <p:cNvPr id="38928" name="Text Box 14"/>
            <p:cNvSpPr txBox="1">
              <a:spLocks noChangeArrowheads="1"/>
            </p:cNvSpPr>
            <p:nvPr/>
          </p:nvSpPr>
          <p:spPr bwMode="auto">
            <a:xfrm>
              <a:off x="806" y="1040"/>
              <a:ext cx="1265" cy="281"/>
            </a:xfrm>
            <a:prstGeom prst="rect">
              <a:avLst/>
            </a:prstGeom>
            <a:noFill/>
            <a:ln w="9525">
              <a:noFill/>
              <a:miter lim="800000"/>
              <a:headEnd/>
              <a:tailEnd/>
            </a:ln>
          </p:spPr>
          <p:txBody>
            <a:bodyPr wrap="none">
              <a:spAutoFit/>
            </a:bodyPr>
            <a:lstStyle/>
            <a:p>
              <a:r>
                <a:rPr lang="en-US" sz="2300" b="0" dirty="0" smtClean="0">
                  <a:solidFill>
                    <a:schemeClr val="accent2"/>
                  </a:solidFill>
                  <a:latin typeface="Arial" charset="0"/>
                </a:rPr>
                <a:t>~ Sea </a:t>
              </a:r>
              <a:r>
                <a:rPr lang="en-US" sz="2300" b="0" dirty="0">
                  <a:solidFill>
                    <a:schemeClr val="accent2"/>
                  </a:solidFill>
                  <a:latin typeface="Arial" charset="0"/>
                </a:rPr>
                <a:t>surface</a:t>
              </a:r>
            </a:p>
          </p:txBody>
        </p:sp>
        <p:sp>
          <p:nvSpPr>
            <p:cNvPr id="38929" name="Text Box 15"/>
            <p:cNvSpPr txBox="1">
              <a:spLocks noChangeArrowheads="1"/>
            </p:cNvSpPr>
            <p:nvPr/>
          </p:nvSpPr>
          <p:spPr bwMode="auto">
            <a:xfrm>
              <a:off x="902" y="3392"/>
              <a:ext cx="606" cy="279"/>
            </a:xfrm>
            <a:prstGeom prst="rect">
              <a:avLst/>
            </a:prstGeom>
            <a:noFill/>
            <a:ln w="9525">
              <a:noFill/>
              <a:miter lim="800000"/>
              <a:headEnd/>
              <a:tailEnd/>
            </a:ln>
          </p:spPr>
          <p:txBody>
            <a:bodyPr wrap="none">
              <a:spAutoFit/>
            </a:bodyPr>
            <a:lstStyle/>
            <a:p>
              <a:r>
                <a:rPr lang="en-US" sz="2300" b="0">
                  <a:solidFill>
                    <a:srgbClr val="FF0066"/>
                  </a:solidFill>
                  <a:latin typeface="Arial" charset="0"/>
                </a:rPr>
                <a:t>Geoid</a:t>
              </a:r>
            </a:p>
          </p:txBody>
        </p:sp>
      </p:grpSp>
      <p:sp>
        <p:nvSpPr>
          <p:cNvPr id="38916" name="Rectangle 17"/>
          <p:cNvSpPr>
            <a:spLocks noChangeArrowheads="1"/>
          </p:cNvSpPr>
          <p:nvPr/>
        </p:nvSpPr>
        <p:spPr bwMode="auto">
          <a:xfrm>
            <a:off x="2409808" y="1219200"/>
            <a:ext cx="3908442" cy="830997"/>
          </a:xfrm>
          <a:prstGeom prst="rect">
            <a:avLst/>
          </a:prstGeom>
          <a:noFill/>
          <a:ln w="9525">
            <a:noFill/>
            <a:miter lim="800000"/>
            <a:headEnd/>
            <a:tailEnd/>
          </a:ln>
        </p:spPr>
        <p:txBody>
          <a:bodyPr wrap="none">
            <a:spAutoFit/>
          </a:bodyPr>
          <a:lstStyle/>
          <a:p>
            <a:pPr algn="ctr"/>
            <a:r>
              <a:rPr lang="en-US" sz="2400" b="0" dirty="0" smtClean="0"/>
              <a:t>Geoid is </a:t>
            </a:r>
            <a:r>
              <a:rPr lang="en-US" sz="2400" b="0" dirty="0"/>
              <a:t>a surface of constant </a:t>
            </a:r>
          </a:p>
          <a:p>
            <a:pPr algn="ctr"/>
            <a:r>
              <a:rPr lang="en-US" sz="2400" b="0" dirty="0">
                <a:solidFill>
                  <a:srgbClr val="FF3300"/>
                </a:solidFill>
              </a:rPr>
              <a:t>gravitational </a:t>
            </a:r>
            <a:r>
              <a:rPr lang="en-US" sz="2400" b="0" dirty="0" smtClean="0">
                <a:solidFill>
                  <a:srgbClr val="FF3300"/>
                </a:solidFill>
              </a:rPr>
              <a:t>potential</a:t>
            </a:r>
            <a:endParaRPr lang="en-US" sz="2400" b="0" dirty="0">
              <a:solidFill>
                <a:srgbClr val="FF3300"/>
              </a:solidFill>
            </a:endParaRPr>
          </a:p>
        </p:txBody>
      </p:sp>
    </p:spTree>
    <p:extLst>
      <p:ext uri="{BB962C8B-B14F-4D97-AF65-F5344CB8AC3E}">
        <p14:creationId xmlns:p14="http://schemas.microsoft.com/office/powerpoint/2010/main" val="2963952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Definition of Elevation</a:t>
            </a:r>
          </a:p>
        </p:txBody>
      </p:sp>
      <p:sp>
        <p:nvSpPr>
          <p:cNvPr id="40963" name="Arc 14"/>
          <p:cNvSpPr>
            <a:spLocks/>
          </p:cNvSpPr>
          <p:nvPr/>
        </p:nvSpPr>
        <p:spPr bwMode="auto">
          <a:xfrm>
            <a:off x="1905000" y="3584575"/>
            <a:ext cx="3440113" cy="1208088"/>
          </a:xfrm>
          <a:custGeom>
            <a:avLst/>
            <a:gdLst>
              <a:gd name="T0" fmla="*/ 0 w 36770"/>
              <a:gd name="T1" fmla="*/ 2147483647 h 21600"/>
              <a:gd name="T2" fmla="*/ 2147483647 w 36770"/>
              <a:gd name="T3" fmla="*/ 2147483647 h 21600"/>
              <a:gd name="T4" fmla="*/ 2147483647 w 36770"/>
              <a:gd name="T5" fmla="*/ 2147483647 h 21600"/>
              <a:gd name="T6" fmla="*/ 0 60000 65536"/>
              <a:gd name="T7" fmla="*/ 0 60000 65536"/>
              <a:gd name="T8" fmla="*/ 0 60000 65536"/>
              <a:gd name="T9" fmla="*/ 0 w 36770"/>
              <a:gd name="T10" fmla="*/ 0 h 21600"/>
              <a:gd name="T11" fmla="*/ 36770 w 36770"/>
              <a:gd name="T12" fmla="*/ 21600 h 21600"/>
            </a:gdLst>
            <a:ahLst/>
            <a:cxnLst>
              <a:cxn ang="T6">
                <a:pos x="T0" y="T1"/>
              </a:cxn>
              <a:cxn ang="T7">
                <a:pos x="T2" y="T3"/>
              </a:cxn>
              <a:cxn ang="T8">
                <a:pos x="T4" y="T5"/>
              </a:cxn>
            </a:cxnLst>
            <a:rect l="T9" t="T10" r="T11" b="T12"/>
            <a:pathLst>
              <a:path w="36770" h="21600" fill="none" extrusionOk="0">
                <a:moveTo>
                  <a:pt x="0" y="10668"/>
                </a:moveTo>
                <a:cubicBezTo>
                  <a:pt x="3878" y="4059"/>
                  <a:pt x="10967" y="-1"/>
                  <a:pt x="18630" y="0"/>
                </a:cubicBezTo>
                <a:cubicBezTo>
                  <a:pt x="25960" y="0"/>
                  <a:pt x="32790" y="3717"/>
                  <a:pt x="36769" y="9873"/>
                </a:cubicBezTo>
              </a:path>
              <a:path w="36770" h="21600" stroke="0" extrusionOk="0">
                <a:moveTo>
                  <a:pt x="0" y="10668"/>
                </a:moveTo>
                <a:cubicBezTo>
                  <a:pt x="3878" y="4059"/>
                  <a:pt x="10967" y="-1"/>
                  <a:pt x="18630" y="0"/>
                </a:cubicBezTo>
                <a:cubicBezTo>
                  <a:pt x="25960" y="0"/>
                  <a:pt x="32790" y="3717"/>
                  <a:pt x="36769" y="9873"/>
                </a:cubicBezTo>
                <a:lnTo>
                  <a:pt x="18630" y="21600"/>
                </a:lnTo>
                <a:close/>
              </a:path>
            </a:pathLst>
          </a:custGeom>
          <a:noFill/>
          <a:ln w="28575">
            <a:solidFill>
              <a:srgbClr val="FF3300"/>
            </a:solidFill>
            <a:round/>
            <a:headEnd/>
            <a:tailEnd/>
          </a:ln>
        </p:spPr>
        <p:txBody>
          <a:bodyPr wrap="none" anchor="ctr"/>
          <a:lstStyle/>
          <a:p>
            <a:endParaRPr lang="en-US"/>
          </a:p>
        </p:txBody>
      </p:sp>
      <p:sp>
        <p:nvSpPr>
          <p:cNvPr id="40964" name="Line 4"/>
          <p:cNvSpPr>
            <a:spLocks noChangeShapeType="1"/>
          </p:cNvSpPr>
          <p:nvPr/>
        </p:nvSpPr>
        <p:spPr bwMode="auto">
          <a:xfrm flipH="1">
            <a:off x="3667125" y="2332038"/>
            <a:ext cx="730250" cy="536575"/>
          </a:xfrm>
          <a:prstGeom prst="line">
            <a:avLst/>
          </a:prstGeom>
          <a:noFill/>
          <a:ln w="6350">
            <a:solidFill>
              <a:schemeClr val="accent2"/>
            </a:solidFill>
            <a:round/>
            <a:headEnd/>
            <a:tailEnd type="triangle" w="sm" len="lg"/>
          </a:ln>
        </p:spPr>
        <p:txBody>
          <a:bodyPr wrap="none" anchor="ctr"/>
          <a:lstStyle/>
          <a:p>
            <a:endParaRPr lang="en-US"/>
          </a:p>
        </p:txBody>
      </p:sp>
      <p:sp>
        <p:nvSpPr>
          <p:cNvPr id="40965" name="Text Box 5"/>
          <p:cNvSpPr txBox="1">
            <a:spLocks noChangeArrowheads="1"/>
          </p:cNvSpPr>
          <p:nvPr/>
        </p:nvSpPr>
        <p:spPr bwMode="auto">
          <a:xfrm>
            <a:off x="3813175" y="1752600"/>
            <a:ext cx="1965325" cy="519113"/>
          </a:xfrm>
          <a:prstGeom prst="rect">
            <a:avLst/>
          </a:prstGeom>
          <a:noFill/>
          <a:ln w="9525">
            <a:noFill/>
            <a:miter lim="800000"/>
            <a:headEnd/>
            <a:tailEnd/>
          </a:ln>
        </p:spPr>
        <p:txBody>
          <a:bodyPr wrap="none">
            <a:spAutoFit/>
          </a:bodyPr>
          <a:lstStyle/>
          <a:p>
            <a:r>
              <a:rPr lang="en-US" sz="2800" b="0">
                <a:solidFill>
                  <a:schemeClr val="accent2"/>
                </a:solidFill>
                <a:latin typeface="Arial" charset="0"/>
              </a:rPr>
              <a:t>Elevation Z</a:t>
            </a:r>
            <a:endParaRPr lang="en-US" sz="2800" b="0">
              <a:solidFill>
                <a:schemeClr val="accent2"/>
              </a:solidFill>
            </a:endParaRPr>
          </a:p>
        </p:txBody>
      </p:sp>
      <p:sp>
        <p:nvSpPr>
          <p:cNvPr id="40966" name="Freeform 6"/>
          <p:cNvSpPr>
            <a:spLocks/>
          </p:cNvSpPr>
          <p:nvPr/>
        </p:nvSpPr>
        <p:spPr bwMode="auto">
          <a:xfrm>
            <a:off x="2057400" y="2857500"/>
            <a:ext cx="3511550" cy="1200150"/>
          </a:xfrm>
          <a:custGeom>
            <a:avLst/>
            <a:gdLst>
              <a:gd name="T0" fmla="*/ 0 w 624"/>
              <a:gd name="T1" fmla="*/ 2147483647 h 240"/>
              <a:gd name="T2" fmla="*/ 2147483647 w 624"/>
              <a:gd name="T3" fmla="*/ 2147483647 h 240"/>
              <a:gd name="T4" fmla="*/ 2147483647 w 624"/>
              <a:gd name="T5" fmla="*/ 2147483647 h 240"/>
              <a:gd name="T6" fmla="*/ 2147483647 w 624"/>
              <a:gd name="T7" fmla="*/ 2147483647 h 240"/>
              <a:gd name="T8" fmla="*/ 2147483647 w 624"/>
              <a:gd name="T9" fmla="*/ 2147483647 h 240"/>
              <a:gd name="T10" fmla="*/ 2147483647 w 624"/>
              <a:gd name="T11" fmla="*/ 0 h 240"/>
              <a:gd name="T12" fmla="*/ 2147483647 w 624"/>
              <a:gd name="T13" fmla="*/ 2147483647 h 240"/>
              <a:gd name="T14" fmla="*/ 2147483647 w 624"/>
              <a:gd name="T15" fmla="*/ 2147483647 h 240"/>
              <a:gd name="T16" fmla="*/ 2147483647 w 624"/>
              <a:gd name="T17" fmla="*/ 2147483647 h 240"/>
              <a:gd name="T18" fmla="*/ 2147483647 w 624"/>
              <a:gd name="T19" fmla="*/ 2147483647 h 240"/>
              <a:gd name="T20" fmla="*/ 2147483647 w 624"/>
              <a:gd name="T21" fmla="*/ 2147483647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4"/>
              <a:gd name="T34" fmla="*/ 0 h 240"/>
              <a:gd name="T35" fmla="*/ 624 w 624"/>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4" h="240">
                <a:moveTo>
                  <a:pt x="0" y="240"/>
                </a:moveTo>
                <a:cubicBezTo>
                  <a:pt x="16" y="200"/>
                  <a:pt x="32" y="160"/>
                  <a:pt x="48" y="144"/>
                </a:cubicBezTo>
                <a:cubicBezTo>
                  <a:pt x="64" y="128"/>
                  <a:pt x="80" y="144"/>
                  <a:pt x="96" y="144"/>
                </a:cubicBezTo>
                <a:cubicBezTo>
                  <a:pt x="112" y="144"/>
                  <a:pt x="120" y="160"/>
                  <a:pt x="144" y="144"/>
                </a:cubicBezTo>
                <a:cubicBezTo>
                  <a:pt x="168" y="128"/>
                  <a:pt x="216" y="72"/>
                  <a:pt x="240" y="48"/>
                </a:cubicBezTo>
                <a:cubicBezTo>
                  <a:pt x="264" y="24"/>
                  <a:pt x="264" y="0"/>
                  <a:pt x="288" y="0"/>
                </a:cubicBezTo>
                <a:cubicBezTo>
                  <a:pt x="312" y="0"/>
                  <a:pt x="360" y="32"/>
                  <a:pt x="384" y="48"/>
                </a:cubicBezTo>
                <a:cubicBezTo>
                  <a:pt x="408" y="64"/>
                  <a:pt x="408" y="88"/>
                  <a:pt x="432" y="96"/>
                </a:cubicBezTo>
                <a:cubicBezTo>
                  <a:pt x="456" y="104"/>
                  <a:pt x="504" y="80"/>
                  <a:pt x="528" y="96"/>
                </a:cubicBezTo>
                <a:cubicBezTo>
                  <a:pt x="552" y="112"/>
                  <a:pt x="560" y="176"/>
                  <a:pt x="576" y="192"/>
                </a:cubicBezTo>
                <a:cubicBezTo>
                  <a:pt x="592" y="208"/>
                  <a:pt x="608" y="184"/>
                  <a:pt x="624" y="192"/>
                </a:cubicBezTo>
              </a:path>
            </a:pathLst>
          </a:custGeom>
          <a:noFill/>
          <a:ln w="28575">
            <a:solidFill>
              <a:srgbClr val="996633"/>
            </a:solidFill>
            <a:round/>
            <a:headEnd/>
            <a:tailEnd/>
          </a:ln>
        </p:spPr>
        <p:txBody>
          <a:bodyPr wrap="none" anchor="ctr"/>
          <a:lstStyle/>
          <a:p>
            <a:endParaRPr lang="en-US"/>
          </a:p>
        </p:txBody>
      </p:sp>
      <p:sp>
        <p:nvSpPr>
          <p:cNvPr id="40967" name="Line 7"/>
          <p:cNvSpPr>
            <a:spLocks noChangeShapeType="1"/>
          </p:cNvSpPr>
          <p:nvPr/>
        </p:nvSpPr>
        <p:spPr bwMode="auto">
          <a:xfrm>
            <a:off x="3678238" y="2857500"/>
            <a:ext cx="0" cy="719138"/>
          </a:xfrm>
          <a:prstGeom prst="line">
            <a:avLst/>
          </a:prstGeom>
          <a:noFill/>
          <a:ln w="9525">
            <a:solidFill>
              <a:schemeClr val="accent2"/>
            </a:solidFill>
            <a:round/>
            <a:headEnd/>
            <a:tailEnd/>
          </a:ln>
        </p:spPr>
        <p:txBody>
          <a:bodyPr wrap="none" anchor="ctr"/>
          <a:lstStyle/>
          <a:p>
            <a:endParaRPr lang="en-US"/>
          </a:p>
        </p:txBody>
      </p:sp>
      <p:sp>
        <p:nvSpPr>
          <p:cNvPr id="40968" name="Text Box 9"/>
          <p:cNvSpPr txBox="1">
            <a:spLocks noChangeArrowheads="1"/>
          </p:cNvSpPr>
          <p:nvPr/>
        </p:nvSpPr>
        <p:spPr bwMode="auto">
          <a:xfrm>
            <a:off x="3521075" y="3070225"/>
            <a:ext cx="307975" cy="519113"/>
          </a:xfrm>
          <a:prstGeom prst="rect">
            <a:avLst/>
          </a:prstGeom>
          <a:noFill/>
          <a:ln w="9525">
            <a:noFill/>
            <a:miter lim="800000"/>
            <a:headEnd/>
            <a:tailEnd/>
          </a:ln>
        </p:spPr>
        <p:txBody>
          <a:bodyPr wrap="none">
            <a:spAutoFit/>
          </a:bodyPr>
          <a:lstStyle/>
          <a:p>
            <a:r>
              <a:rPr lang="en-US" sz="2800" b="0">
                <a:solidFill>
                  <a:schemeClr val="accent2"/>
                </a:solidFill>
              </a:rPr>
              <a:t>•</a:t>
            </a:r>
            <a:endParaRPr lang="en-US" sz="2800" b="0"/>
          </a:p>
        </p:txBody>
      </p:sp>
      <p:sp>
        <p:nvSpPr>
          <p:cNvPr id="40969" name="Line 10"/>
          <p:cNvSpPr>
            <a:spLocks noChangeShapeType="1"/>
          </p:cNvSpPr>
          <p:nvPr/>
        </p:nvSpPr>
        <p:spPr bwMode="auto">
          <a:xfrm>
            <a:off x="3408363" y="2857500"/>
            <a:ext cx="809625" cy="0"/>
          </a:xfrm>
          <a:prstGeom prst="line">
            <a:avLst/>
          </a:prstGeom>
          <a:noFill/>
          <a:ln w="6350">
            <a:solidFill>
              <a:schemeClr val="tx1"/>
            </a:solidFill>
            <a:prstDash val="dash"/>
            <a:round/>
            <a:headEnd/>
            <a:tailEnd/>
          </a:ln>
        </p:spPr>
        <p:txBody>
          <a:bodyPr wrap="none" anchor="ctr"/>
          <a:lstStyle/>
          <a:p>
            <a:endParaRPr lang="en-US"/>
          </a:p>
        </p:txBody>
      </p:sp>
      <p:sp>
        <p:nvSpPr>
          <p:cNvPr id="40970" name="Text Box 11"/>
          <p:cNvSpPr txBox="1">
            <a:spLocks noChangeArrowheads="1"/>
          </p:cNvSpPr>
          <p:nvPr/>
        </p:nvSpPr>
        <p:spPr bwMode="auto">
          <a:xfrm>
            <a:off x="3373438" y="2286000"/>
            <a:ext cx="420687" cy="519113"/>
          </a:xfrm>
          <a:prstGeom prst="rect">
            <a:avLst/>
          </a:prstGeom>
          <a:noFill/>
          <a:ln w="9525">
            <a:noFill/>
            <a:miter lim="800000"/>
            <a:headEnd/>
            <a:tailEnd/>
          </a:ln>
        </p:spPr>
        <p:txBody>
          <a:bodyPr wrap="none">
            <a:spAutoFit/>
          </a:bodyPr>
          <a:lstStyle/>
          <a:p>
            <a:r>
              <a:rPr lang="en-US" sz="2800" b="0">
                <a:solidFill>
                  <a:srgbClr val="996633"/>
                </a:solidFill>
                <a:latin typeface="Arial" charset="0"/>
              </a:rPr>
              <a:t>P</a:t>
            </a:r>
            <a:endParaRPr lang="en-US" sz="2800" b="0"/>
          </a:p>
        </p:txBody>
      </p:sp>
      <p:sp>
        <p:nvSpPr>
          <p:cNvPr id="40971" name="Text Box 12"/>
          <p:cNvSpPr txBox="1">
            <a:spLocks noChangeArrowheads="1"/>
          </p:cNvSpPr>
          <p:nvPr/>
        </p:nvSpPr>
        <p:spPr bwMode="auto">
          <a:xfrm>
            <a:off x="4292600" y="2544763"/>
            <a:ext cx="1076325" cy="457200"/>
          </a:xfrm>
          <a:prstGeom prst="rect">
            <a:avLst/>
          </a:prstGeom>
          <a:noFill/>
          <a:ln w="9525">
            <a:noFill/>
            <a:miter lim="800000"/>
            <a:headEnd/>
            <a:tailEnd/>
          </a:ln>
        </p:spPr>
        <p:txBody>
          <a:bodyPr>
            <a:spAutoFit/>
          </a:bodyPr>
          <a:lstStyle/>
          <a:p>
            <a:r>
              <a:rPr lang="en-US" sz="2400" b="0">
                <a:latin typeface="Arial" charset="0"/>
              </a:rPr>
              <a:t>z = z</a:t>
            </a:r>
            <a:r>
              <a:rPr lang="en-US" sz="2400" b="0" baseline="-25000">
                <a:latin typeface="Arial" charset="0"/>
              </a:rPr>
              <a:t>p</a:t>
            </a:r>
            <a:endParaRPr lang="en-US" sz="2800" b="0"/>
          </a:p>
        </p:txBody>
      </p:sp>
      <p:sp>
        <p:nvSpPr>
          <p:cNvPr id="40972" name="Text Box 13"/>
          <p:cNvSpPr txBox="1">
            <a:spLocks noChangeArrowheads="1"/>
          </p:cNvSpPr>
          <p:nvPr/>
        </p:nvSpPr>
        <p:spPr bwMode="auto">
          <a:xfrm>
            <a:off x="4114800" y="3276600"/>
            <a:ext cx="965200" cy="519113"/>
          </a:xfrm>
          <a:prstGeom prst="rect">
            <a:avLst/>
          </a:prstGeom>
          <a:noFill/>
          <a:ln w="9525">
            <a:noFill/>
            <a:miter lim="800000"/>
            <a:headEnd/>
            <a:tailEnd/>
          </a:ln>
        </p:spPr>
        <p:txBody>
          <a:bodyPr wrap="none">
            <a:spAutoFit/>
          </a:bodyPr>
          <a:lstStyle/>
          <a:p>
            <a:r>
              <a:rPr lang="en-US" sz="2800" b="0">
                <a:latin typeface="Arial" charset="0"/>
              </a:rPr>
              <a:t>z = 0</a:t>
            </a:r>
            <a:endParaRPr lang="en-US" sz="2800" b="0"/>
          </a:p>
        </p:txBody>
      </p:sp>
      <p:sp>
        <p:nvSpPr>
          <p:cNvPr id="40973" name="Line 15"/>
          <p:cNvSpPr>
            <a:spLocks noChangeShapeType="1"/>
          </p:cNvSpPr>
          <p:nvPr/>
        </p:nvSpPr>
        <p:spPr bwMode="auto">
          <a:xfrm>
            <a:off x="3408363" y="3576638"/>
            <a:ext cx="809625" cy="0"/>
          </a:xfrm>
          <a:prstGeom prst="line">
            <a:avLst/>
          </a:prstGeom>
          <a:noFill/>
          <a:ln w="6350">
            <a:solidFill>
              <a:schemeClr val="tx1"/>
            </a:solidFill>
            <a:prstDash val="dash"/>
            <a:round/>
            <a:headEnd/>
            <a:tailEnd/>
          </a:ln>
        </p:spPr>
        <p:txBody>
          <a:bodyPr wrap="none" anchor="ctr"/>
          <a:lstStyle/>
          <a:p>
            <a:endParaRPr lang="en-US"/>
          </a:p>
        </p:txBody>
      </p:sp>
      <p:sp>
        <p:nvSpPr>
          <p:cNvPr id="40974" name="Text Box 16"/>
          <p:cNvSpPr txBox="1">
            <a:spLocks noChangeArrowheads="1"/>
          </p:cNvSpPr>
          <p:nvPr/>
        </p:nvSpPr>
        <p:spPr bwMode="auto">
          <a:xfrm>
            <a:off x="2057400" y="4114800"/>
            <a:ext cx="3128963" cy="457200"/>
          </a:xfrm>
          <a:prstGeom prst="rect">
            <a:avLst/>
          </a:prstGeom>
          <a:noFill/>
          <a:ln w="9525">
            <a:noFill/>
            <a:miter lim="800000"/>
            <a:headEnd/>
            <a:tailEnd/>
          </a:ln>
        </p:spPr>
        <p:txBody>
          <a:bodyPr wrap="none">
            <a:spAutoFit/>
          </a:bodyPr>
          <a:lstStyle/>
          <a:p>
            <a:r>
              <a:rPr lang="en-US" sz="2400" b="0">
                <a:solidFill>
                  <a:srgbClr val="FF3300"/>
                </a:solidFill>
              </a:rPr>
              <a:t>Mean Sea level = Geoid</a:t>
            </a:r>
            <a:endParaRPr lang="en-US" sz="2400" b="0"/>
          </a:p>
        </p:txBody>
      </p:sp>
      <p:sp>
        <p:nvSpPr>
          <p:cNvPr id="40975" name="Text Box 17"/>
          <p:cNvSpPr txBox="1">
            <a:spLocks noChangeArrowheads="1"/>
          </p:cNvSpPr>
          <p:nvPr/>
        </p:nvSpPr>
        <p:spPr bwMode="auto">
          <a:xfrm>
            <a:off x="5248275" y="3233738"/>
            <a:ext cx="1816100" cy="457200"/>
          </a:xfrm>
          <a:prstGeom prst="rect">
            <a:avLst/>
          </a:prstGeom>
          <a:noFill/>
          <a:ln w="9525">
            <a:noFill/>
            <a:miter lim="800000"/>
            <a:headEnd/>
            <a:tailEnd/>
          </a:ln>
        </p:spPr>
        <p:txBody>
          <a:bodyPr wrap="none">
            <a:spAutoFit/>
          </a:bodyPr>
          <a:lstStyle/>
          <a:p>
            <a:r>
              <a:rPr lang="en-US" sz="2400" b="0">
                <a:solidFill>
                  <a:srgbClr val="996633"/>
                </a:solidFill>
              </a:rPr>
              <a:t>Land Surface</a:t>
            </a:r>
            <a:endParaRPr lang="en-US" sz="2400" b="0"/>
          </a:p>
        </p:txBody>
      </p:sp>
      <p:sp>
        <p:nvSpPr>
          <p:cNvPr id="40976" name="Text Box 20"/>
          <p:cNvSpPr txBox="1">
            <a:spLocks noChangeArrowheads="1"/>
          </p:cNvSpPr>
          <p:nvPr/>
        </p:nvSpPr>
        <p:spPr bwMode="auto">
          <a:xfrm>
            <a:off x="2016125" y="4856163"/>
            <a:ext cx="4808538" cy="457200"/>
          </a:xfrm>
          <a:prstGeom prst="rect">
            <a:avLst/>
          </a:prstGeom>
          <a:noFill/>
          <a:ln w="9525">
            <a:noFill/>
            <a:miter lim="800000"/>
            <a:headEnd/>
            <a:tailEnd/>
          </a:ln>
        </p:spPr>
        <p:txBody>
          <a:bodyPr wrap="none">
            <a:spAutoFit/>
          </a:bodyPr>
          <a:lstStyle/>
          <a:p>
            <a:r>
              <a:rPr lang="en-US" sz="2400" b="0"/>
              <a:t>Elevation is measured from the Geoid</a:t>
            </a:r>
          </a:p>
        </p:txBody>
      </p:sp>
      <p:sp>
        <p:nvSpPr>
          <p:cNvPr id="40977" name="Line 22"/>
          <p:cNvSpPr>
            <a:spLocks noChangeShapeType="1"/>
          </p:cNvSpPr>
          <p:nvPr/>
        </p:nvSpPr>
        <p:spPr bwMode="auto">
          <a:xfrm>
            <a:off x="3657600" y="3352800"/>
            <a:ext cx="228600" cy="0"/>
          </a:xfrm>
          <a:prstGeom prst="line">
            <a:avLst/>
          </a:prstGeom>
          <a:noFill/>
          <a:ln w="9525">
            <a:solidFill>
              <a:schemeClr val="tx1"/>
            </a:solidFill>
            <a:round/>
            <a:headEnd/>
            <a:tailEnd/>
          </a:ln>
        </p:spPr>
        <p:txBody>
          <a:bodyPr wrap="none" anchor="ctr"/>
          <a:lstStyle/>
          <a:p>
            <a:endParaRPr lang="en-US"/>
          </a:p>
        </p:txBody>
      </p:sp>
      <p:sp>
        <p:nvSpPr>
          <p:cNvPr id="40978" name="Line 23"/>
          <p:cNvSpPr>
            <a:spLocks noChangeShapeType="1"/>
          </p:cNvSpPr>
          <p:nvPr/>
        </p:nvSpPr>
        <p:spPr bwMode="auto">
          <a:xfrm>
            <a:off x="3886200" y="3352800"/>
            <a:ext cx="4763" cy="244475"/>
          </a:xfrm>
          <a:prstGeom prst="line">
            <a:avLst/>
          </a:prstGeom>
          <a:no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13187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for Midterm Exam</a:t>
            </a:r>
            <a:endParaRPr lang="en-US" dirty="0"/>
          </a:p>
        </p:txBody>
      </p:sp>
      <p:sp>
        <p:nvSpPr>
          <p:cNvPr id="3" name="Content Placeholder 2"/>
          <p:cNvSpPr>
            <a:spLocks noGrp="1"/>
          </p:cNvSpPr>
          <p:nvPr>
            <p:ph idx="1"/>
          </p:nvPr>
        </p:nvSpPr>
        <p:spPr/>
        <p:txBody>
          <a:bodyPr/>
          <a:lstStyle/>
          <a:p>
            <a:r>
              <a:rPr lang="en-US" dirty="0" smtClean="0"/>
              <a:t>Location on the Earth</a:t>
            </a:r>
          </a:p>
          <a:p>
            <a:r>
              <a:rPr lang="en-US" dirty="0" smtClean="0"/>
              <a:t>ArcGIS as a Geographic Information System</a:t>
            </a:r>
          </a:p>
          <a:p>
            <a:r>
              <a:rPr lang="en-US" dirty="0"/>
              <a:t>Working with </a:t>
            </a:r>
            <a:r>
              <a:rPr lang="en-US" dirty="0" smtClean="0"/>
              <a:t>Raster Data</a:t>
            </a:r>
          </a:p>
          <a:p>
            <a:r>
              <a:rPr lang="en-US" dirty="0" smtClean="0"/>
              <a:t>Working with Vector </a:t>
            </a:r>
            <a:r>
              <a:rPr lang="en-US" dirty="0" smtClean="0"/>
              <a:t>Data</a:t>
            </a:r>
            <a:endParaRPr lang="en-US" dirty="0" smtClean="0"/>
          </a:p>
        </p:txBody>
      </p:sp>
    </p:spTree>
    <p:extLst>
      <p:ext uri="{BB962C8B-B14F-4D97-AF65-F5344CB8AC3E}">
        <p14:creationId xmlns:p14="http://schemas.microsoft.com/office/powerpoint/2010/main" val="2259780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Vertical Earth Datums</a:t>
            </a:r>
          </a:p>
        </p:txBody>
      </p:sp>
      <p:sp>
        <p:nvSpPr>
          <p:cNvPr id="43011" name="Rectangle 3"/>
          <p:cNvSpPr>
            <a:spLocks noGrp="1" noChangeArrowheads="1"/>
          </p:cNvSpPr>
          <p:nvPr>
            <p:ph type="body" idx="1"/>
          </p:nvPr>
        </p:nvSpPr>
        <p:spPr>
          <a:xfrm>
            <a:off x="685800" y="1981200"/>
            <a:ext cx="7772400" cy="4572000"/>
          </a:xfrm>
        </p:spPr>
        <p:txBody>
          <a:bodyPr/>
          <a:lstStyle/>
          <a:p>
            <a:r>
              <a:rPr lang="en-US" dirty="0" smtClean="0"/>
              <a:t>A vertical datum defines elevation, z</a:t>
            </a:r>
          </a:p>
          <a:p>
            <a:r>
              <a:rPr lang="en-US" dirty="0" smtClean="0">
                <a:solidFill>
                  <a:srgbClr val="FF3300"/>
                </a:solidFill>
              </a:rPr>
              <a:t>NGVD29</a:t>
            </a:r>
            <a:r>
              <a:rPr lang="en-US" dirty="0" smtClean="0"/>
              <a:t> (National Geodetic Vertical Datum of 1929)</a:t>
            </a:r>
          </a:p>
          <a:p>
            <a:r>
              <a:rPr lang="en-US" dirty="0" smtClean="0">
                <a:solidFill>
                  <a:srgbClr val="FF3300"/>
                </a:solidFill>
              </a:rPr>
              <a:t>NAVD88</a:t>
            </a:r>
            <a:r>
              <a:rPr lang="en-US" dirty="0" smtClean="0"/>
              <a:t> (North American Vertical Datum of 1988)</a:t>
            </a:r>
          </a:p>
          <a:p>
            <a:r>
              <a:rPr lang="en-US" dirty="0" smtClean="0"/>
              <a:t>The </a:t>
            </a:r>
            <a:r>
              <a:rPr lang="en-US" dirty="0" smtClean="0">
                <a:solidFill>
                  <a:srgbClr val="FF0000"/>
                </a:solidFill>
              </a:rPr>
              <a:t>National Elevation Dataset </a:t>
            </a:r>
            <a:r>
              <a:rPr lang="en-US" dirty="0" smtClean="0"/>
              <a:t>is in the NAVD88 datum</a:t>
            </a:r>
          </a:p>
          <a:p>
            <a:r>
              <a:rPr lang="en-US" dirty="0" smtClean="0"/>
              <a:t>Heights are </a:t>
            </a:r>
            <a:r>
              <a:rPr lang="en-US" dirty="0" smtClean="0">
                <a:solidFill>
                  <a:srgbClr val="FF0000"/>
                </a:solidFill>
              </a:rPr>
              <a:t>“elevation above datum”</a:t>
            </a:r>
          </a:p>
        </p:txBody>
      </p:sp>
    </p:spTree>
    <p:extLst>
      <p:ext uri="{BB962C8B-B14F-4D97-AF65-F5344CB8AC3E}">
        <p14:creationId xmlns:p14="http://schemas.microsoft.com/office/powerpoint/2010/main" val="1400590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Geodesy and Map Projections</a:t>
            </a:r>
          </a:p>
        </p:txBody>
      </p:sp>
      <p:sp>
        <p:nvSpPr>
          <p:cNvPr id="45059" name="Rectangle 3"/>
          <p:cNvSpPr>
            <a:spLocks noGrp="1" noChangeArrowheads="1"/>
          </p:cNvSpPr>
          <p:nvPr>
            <p:ph type="body" idx="1"/>
          </p:nvPr>
        </p:nvSpPr>
        <p:spPr/>
        <p:txBody>
          <a:bodyPr/>
          <a:lstStyle/>
          <a:p>
            <a:r>
              <a:rPr lang="en-US" smtClean="0"/>
              <a:t>Geodesy - the shape of the earth and definition of earth datums</a:t>
            </a:r>
          </a:p>
          <a:p>
            <a:r>
              <a:rPr lang="en-US" smtClean="0">
                <a:solidFill>
                  <a:srgbClr val="FF3300"/>
                </a:solidFill>
              </a:rPr>
              <a:t>Map Projection - the transformation of a curved earth to a flat map</a:t>
            </a:r>
            <a:endParaRPr lang="en-US" smtClean="0"/>
          </a:p>
          <a:p>
            <a:r>
              <a:rPr lang="en-US" smtClean="0"/>
              <a:t>Coordinate systems - (x,y) coordinate systems for map data</a:t>
            </a:r>
          </a:p>
        </p:txBody>
      </p:sp>
    </p:spTree>
    <p:extLst>
      <p:ext uri="{BB962C8B-B14F-4D97-AF65-F5344CB8AC3E}">
        <p14:creationId xmlns:p14="http://schemas.microsoft.com/office/powerpoint/2010/main" val="2059738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609600"/>
            <a:ext cx="7772400" cy="533400"/>
          </a:xfrm>
        </p:spPr>
        <p:txBody>
          <a:bodyPr/>
          <a:lstStyle/>
          <a:p>
            <a:r>
              <a:rPr lang="en-US" dirty="0" smtClean="0"/>
              <a:t>Earth to Globe to Map</a:t>
            </a:r>
          </a:p>
        </p:txBody>
      </p:sp>
      <p:pic>
        <p:nvPicPr>
          <p:cNvPr id="46083" name="Picture 4" descr="earth"/>
          <p:cNvPicPr>
            <a:picLocks noChangeAspect="1" noChangeArrowheads="1"/>
          </p:cNvPicPr>
          <p:nvPr/>
        </p:nvPicPr>
        <p:blipFill>
          <a:blip r:embed="rId2" cstate="print"/>
          <a:srcRect/>
          <a:stretch>
            <a:fillRect/>
          </a:stretch>
        </p:blipFill>
        <p:spPr bwMode="auto">
          <a:xfrm>
            <a:off x="533400" y="1371600"/>
            <a:ext cx="2889250" cy="3048000"/>
          </a:xfrm>
          <a:prstGeom prst="rect">
            <a:avLst/>
          </a:prstGeom>
          <a:noFill/>
          <a:ln w="9525">
            <a:noFill/>
            <a:miter lim="800000"/>
            <a:headEnd/>
            <a:tailEnd/>
          </a:ln>
        </p:spPr>
      </p:pic>
      <p:pic>
        <p:nvPicPr>
          <p:cNvPr id="46084" name="Picture 5" descr="earth"/>
          <p:cNvPicPr>
            <a:picLocks noChangeAspect="1" noChangeArrowheads="1"/>
          </p:cNvPicPr>
          <p:nvPr/>
        </p:nvPicPr>
        <p:blipFill>
          <a:blip r:embed="rId2" cstate="print"/>
          <a:srcRect/>
          <a:stretch>
            <a:fillRect/>
          </a:stretch>
        </p:blipFill>
        <p:spPr bwMode="auto">
          <a:xfrm>
            <a:off x="4191000" y="2133600"/>
            <a:ext cx="1300163" cy="1371600"/>
          </a:xfrm>
          <a:prstGeom prst="rect">
            <a:avLst/>
          </a:prstGeom>
          <a:noFill/>
          <a:ln w="9525">
            <a:noFill/>
            <a:miter lim="800000"/>
            <a:headEnd/>
            <a:tailEnd/>
          </a:ln>
        </p:spPr>
      </p:pic>
      <p:sp>
        <p:nvSpPr>
          <p:cNvPr id="46085" name="Line 6"/>
          <p:cNvSpPr>
            <a:spLocks noChangeShapeType="1"/>
          </p:cNvSpPr>
          <p:nvPr/>
        </p:nvSpPr>
        <p:spPr bwMode="auto">
          <a:xfrm>
            <a:off x="1981200" y="1371600"/>
            <a:ext cx="2860675" cy="752475"/>
          </a:xfrm>
          <a:prstGeom prst="line">
            <a:avLst/>
          </a:prstGeom>
          <a:noFill/>
          <a:ln w="38100">
            <a:solidFill>
              <a:srgbClr val="0000FF"/>
            </a:solidFill>
            <a:round/>
            <a:headEnd/>
            <a:tailEnd/>
          </a:ln>
        </p:spPr>
        <p:txBody>
          <a:bodyPr wrap="none" anchor="ctr"/>
          <a:lstStyle/>
          <a:p>
            <a:endParaRPr lang="en-US"/>
          </a:p>
        </p:txBody>
      </p:sp>
      <p:sp>
        <p:nvSpPr>
          <p:cNvPr id="46086" name="Line 7"/>
          <p:cNvSpPr>
            <a:spLocks noChangeShapeType="1"/>
          </p:cNvSpPr>
          <p:nvPr/>
        </p:nvSpPr>
        <p:spPr bwMode="auto">
          <a:xfrm flipV="1">
            <a:off x="1971675" y="3413125"/>
            <a:ext cx="2890838" cy="792163"/>
          </a:xfrm>
          <a:prstGeom prst="line">
            <a:avLst/>
          </a:prstGeom>
          <a:noFill/>
          <a:ln w="38100">
            <a:solidFill>
              <a:srgbClr val="0000FF"/>
            </a:solidFill>
            <a:round/>
            <a:headEnd/>
            <a:tailEnd/>
          </a:ln>
        </p:spPr>
        <p:txBody>
          <a:bodyPr wrap="none" anchor="ctr"/>
          <a:lstStyle/>
          <a:p>
            <a:endParaRPr lang="en-US"/>
          </a:p>
        </p:txBody>
      </p:sp>
      <p:grpSp>
        <p:nvGrpSpPr>
          <p:cNvPr id="46087" name="Group 10"/>
          <p:cNvGrpSpPr>
            <a:grpSpLocks/>
          </p:cNvGrpSpPr>
          <p:nvPr/>
        </p:nvGrpSpPr>
        <p:grpSpPr bwMode="auto">
          <a:xfrm>
            <a:off x="6310313" y="2046288"/>
            <a:ext cx="2514600" cy="1447800"/>
            <a:chOff x="3792" y="1872"/>
            <a:chExt cx="1584" cy="912"/>
          </a:xfrm>
        </p:grpSpPr>
        <p:pic>
          <p:nvPicPr>
            <p:cNvPr id="46100" name="Picture 8" descr="map"/>
            <p:cNvPicPr>
              <a:picLocks noChangeAspect="1" noChangeArrowheads="1"/>
            </p:cNvPicPr>
            <p:nvPr/>
          </p:nvPicPr>
          <p:blipFill>
            <a:blip r:embed="rId3" cstate="print"/>
            <a:srcRect/>
            <a:stretch>
              <a:fillRect/>
            </a:stretch>
          </p:blipFill>
          <p:spPr bwMode="auto">
            <a:xfrm>
              <a:off x="3792" y="1872"/>
              <a:ext cx="1584" cy="912"/>
            </a:xfrm>
            <a:prstGeom prst="rect">
              <a:avLst/>
            </a:prstGeom>
            <a:noFill/>
            <a:ln w="9525">
              <a:noFill/>
              <a:miter lim="800000"/>
              <a:headEnd/>
              <a:tailEnd/>
            </a:ln>
          </p:spPr>
        </p:pic>
        <p:sp>
          <p:nvSpPr>
            <p:cNvPr id="46101" name="Rectangle 9"/>
            <p:cNvSpPr>
              <a:spLocks noChangeArrowheads="1"/>
            </p:cNvSpPr>
            <p:nvPr/>
          </p:nvSpPr>
          <p:spPr bwMode="auto">
            <a:xfrm>
              <a:off x="3792" y="1872"/>
              <a:ext cx="1584" cy="912"/>
            </a:xfrm>
            <a:prstGeom prst="rect">
              <a:avLst/>
            </a:prstGeom>
            <a:noFill/>
            <a:ln w="19050">
              <a:solidFill>
                <a:srgbClr val="996633"/>
              </a:solidFill>
              <a:miter lim="800000"/>
              <a:headEnd/>
              <a:tailEnd/>
            </a:ln>
          </p:spPr>
          <p:txBody>
            <a:bodyPr wrap="none" anchor="ctr"/>
            <a:lstStyle/>
            <a:p>
              <a:endParaRPr lang="en-US"/>
            </a:p>
          </p:txBody>
        </p:sp>
      </p:grpSp>
      <p:grpSp>
        <p:nvGrpSpPr>
          <p:cNvPr id="46088" name="Group 14"/>
          <p:cNvGrpSpPr>
            <a:grpSpLocks/>
          </p:cNvGrpSpPr>
          <p:nvPr/>
        </p:nvGrpSpPr>
        <p:grpSpPr bwMode="auto">
          <a:xfrm>
            <a:off x="1519238" y="4733925"/>
            <a:ext cx="3971925" cy="1370013"/>
            <a:chOff x="3566" y="1440"/>
            <a:chExt cx="2194" cy="863"/>
          </a:xfrm>
        </p:grpSpPr>
        <p:sp>
          <p:nvSpPr>
            <p:cNvPr id="46098" name="Text Box 12"/>
            <p:cNvSpPr txBox="1">
              <a:spLocks noChangeArrowheads="1"/>
            </p:cNvSpPr>
            <p:nvPr/>
          </p:nvSpPr>
          <p:spPr bwMode="auto">
            <a:xfrm>
              <a:off x="3566" y="1440"/>
              <a:ext cx="2194" cy="863"/>
            </a:xfrm>
            <a:prstGeom prst="rect">
              <a:avLst/>
            </a:prstGeom>
            <a:noFill/>
            <a:ln w="9525">
              <a:noFill/>
              <a:miter lim="800000"/>
              <a:headEnd/>
              <a:tailEnd/>
            </a:ln>
          </p:spPr>
          <p:txBody>
            <a:bodyPr>
              <a:spAutoFit/>
            </a:bodyPr>
            <a:lstStyle/>
            <a:p>
              <a:pPr algn="ctr">
                <a:spcBef>
                  <a:spcPct val="50000"/>
                </a:spcBef>
              </a:pPr>
              <a:r>
                <a:rPr lang="en-US" sz="2400" b="0" dirty="0">
                  <a:solidFill>
                    <a:srgbClr val="0000FF"/>
                  </a:solidFill>
                </a:rPr>
                <a:t>Representative Fraction</a:t>
              </a:r>
              <a:endParaRPr lang="en-US" sz="2400" b="0" dirty="0"/>
            </a:p>
            <a:p>
              <a:pPr algn="ctr">
                <a:spcBef>
                  <a:spcPct val="50000"/>
                </a:spcBef>
              </a:pPr>
              <a:r>
                <a:rPr lang="en-US" sz="2400" b="0" u="sng" dirty="0"/>
                <a:t>Globe distance</a:t>
              </a:r>
              <a:br>
                <a:rPr lang="en-US" sz="2400" b="0" u="sng" dirty="0"/>
              </a:br>
              <a:r>
                <a:rPr lang="en-US" sz="2400" b="0" dirty="0"/>
                <a:t>Earth distance </a:t>
              </a:r>
            </a:p>
          </p:txBody>
        </p:sp>
        <p:sp>
          <p:nvSpPr>
            <p:cNvPr id="46099" name="Text Box 13"/>
            <p:cNvSpPr txBox="1">
              <a:spLocks noChangeArrowheads="1"/>
            </p:cNvSpPr>
            <p:nvPr/>
          </p:nvSpPr>
          <p:spPr bwMode="auto">
            <a:xfrm>
              <a:off x="3859" y="1863"/>
              <a:ext cx="224" cy="288"/>
            </a:xfrm>
            <a:prstGeom prst="rect">
              <a:avLst/>
            </a:prstGeom>
            <a:noFill/>
            <a:ln w="9525">
              <a:noFill/>
              <a:miter lim="800000"/>
              <a:headEnd/>
              <a:tailEnd/>
            </a:ln>
          </p:spPr>
          <p:txBody>
            <a:bodyPr wrap="none">
              <a:spAutoFit/>
            </a:bodyPr>
            <a:lstStyle/>
            <a:p>
              <a:r>
                <a:rPr lang="en-US" sz="2400" b="0"/>
                <a:t>=</a:t>
              </a:r>
            </a:p>
          </p:txBody>
        </p:sp>
      </p:grpSp>
      <p:sp>
        <p:nvSpPr>
          <p:cNvPr id="46089" name="Text Box 15"/>
          <p:cNvSpPr txBox="1">
            <a:spLocks noChangeArrowheads="1"/>
          </p:cNvSpPr>
          <p:nvPr/>
        </p:nvSpPr>
        <p:spPr bwMode="auto">
          <a:xfrm>
            <a:off x="2357438" y="4241800"/>
            <a:ext cx="1562100" cy="457200"/>
          </a:xfrm>
          <a:prstGeom prst="rect">
            <a:avLst/>
          </a:prstGeom>
          <a:noFill/>
          <a:ln w="9525">
            <a:noFill/>
            <a:miter lim="800000"/>
            <a:headEnd/>
            <a:tailEnd/>
          </a:ln>
        </p:spPr>
        <p:txBody>
          <a:bodyPr wrap="none">
            <a:spAutoFit/>
          </a:bodyPr>
          <a:lstStyle/>
          <a:p>
            <a:r>
              <a:rPr lang="en-US" sz="2400" b="0">
                <a:solidFill>
                  <a:srgbClr val="FF3300"/>
                </a:solidFill>
              </a:rPr>
              <a:t>Map Scale:</a:t>
            </a:r>
            <a:endParaRPr lang="en-US" sz="2400" b="0"/>
          </a:p>
        </p:txBody>
      </p:sp>
      <p:sp>
        <p:nvSpPr>
          <p:cNvPr id="46090" name="AutoShape 22"/>
          <p:cNvSpPr>
            <a:spLocks noChangeArrowheads="1"/>
          </p:cNvSpPr>
          <p:nvPr/>
        </p:nvSpPr>
        <p:spPr bwMode="auto">
          <a:xfrm>
            <a:off x="3505200" y="2590800"/>
            <a:ext cx="609600" cy="4572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46091" name="AutoShape 23"/>
          <p:cNvSpPr>
            <a:spLocks noChangeArrowheads="1"/>
          </p:cNvSpPr>
          <p:nvPr/>
        </p:nvSpPr>
        <p:spPr bwMode="auto">
          <a:xfrm>
            <a:off x="5562600" y="2590800"/>
            <a:ext cx="609600" cy="4572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46092" name="Text Box 24"/>
          <p:cNvSpPr txBox="1">
            <a:spLocks noChangeArrowheads="1"/>
          </p:cNvSpPr>
          <p:nvPr/>
        </p:nvSpPr>
        <p:spPr bwMode="auto">
          <a:xfrm>
            <a:off x="6273800" y="4165600"/>
            <a:ext cx="2154238" cy="457200"/>
          </a:xfrm>
          <a:prstGeom prst="rect">
            <a:avLst/>
          </a:prstGeom>
          <a:noFill/>
          <a:ln w="9525">
            <a:noFill/>
            <a:miter lim="800000"/>
            <a:headEnd/>
            <a:tailEnd/>
          </a:ln>
        </p:spPr>
        <p:txBody>
          <a:bodyPr wrap="none">
            <a:spAutoFit/>
          </a:bodyPr>
          <a:lstStyle/>
          <a:p>
            <a:r>
              <a:rPr lang="en-US" sz="2400" b="0">
                <a:solidFill>
                  <a:srgbClr val="FF3300"/>
                </a:solidFill>
              </a:rPr>
              <a:t>Map Projection:</a:t>
            </a:r>
            <a:endParaRPr lang="en-US" sz="2400" b="0"/>
          </a:p>
        </p:txBody>
      </p:sp>
      <p:sp>
        <p:nvSpPr>
          <p:cNvPr id="46093" name="Text Box 25"/>
          <p:cNvSpPr txBox="1">
            <a:spLocks noChangeArrowheads="1"/>
          </p:cNvSpPr>
          <p:nvPr/>
        </p:nvSpPr>
        <p:spPr bwMode="auto">
          <a:xfrm>
            <a:off x="6527800" y="4705350"/>
            <a:ext cx="1697038" cy="457200"/>
          </a:xfrm>
          <a:prstGeom prst="rect">
            <a:avLst/>
          </a:prstGeom>
          <a:noFill/>
          <a:ln w="9525">
            <a:noFill/>
            <a:miter lim="800000"/>
            <a:headEnd/>
            <a:tailEnd/>
          </a:ln>
        </p:spPr>
        <p:txBody>
          <a:bodyPr wrap="none">
            <a:spAutoFit/>
          </a:bodyPr>
          <a:lstStyle/>
          <a:p>
            <a:r>
              <a:rPr lang="en-US" sz="2400" b="0">
                <a:solidFill>
                  <a:srgbClr val="0000FF"/>
                </a:solidFill>
              </a:rPr>
              <a:t>Scale Factor</a:t>
            </a:r>
            <a:endParaRPr lang="en-US" sz="2400" b="0"/>
          </a:p>
        </p:txBody>
      </p:sp>
      <p:sp>
        <p:nvSpPr>
          <p:cNvPr id="46094" name="Text Box 26"/>
          <p:cNvSpPr txBox="1">
            <a:spLocks noChangeArrowheads="1"/>
          </p:cNvSpPr>
          <p:nvPr/>
        </p:nvSpPr>
        <p:spPr bwMode="auto">
          <a:xfrm>
            <a:off x="6477000" y="5257800"/>
            <a:ext cx="2111375" cy="822325"/>
          </a:xfrm>
          <a:prstGeom prst="rect">
            <a:avLst/>
          </a:prstGeom>
          <a:noFill/>
          <a:ln w="9525">
            <a:noFill/>
            <a:miter lim="800000"/>
            <a:headEnd/>
            <a:tailEnd/>
          </a:ln>
        </p:spPr>
        <p:txBody>
          <a:bodyPr>
            <a:spAutoFit/>
          </a:bodyPr>
          <a:lstStyle/>
          <a:p>
            <a:pPr algn="ctr">
              <a:spcBef>
                <a:spcPct val="50000"/>
              </a:spcBef>
            </a:pPr>
            <a:r>
              <a:rPr lang="en-US" sz="2400" b="0" u="sng"/>
              <a:t>Map distance</a:t>
            </a:r>
            <a:r>
              <a:rPr lang="en-US" sz="2400" b="0"/>
              <a:t/>
            </a:r>
            <a:br>
              <a:rPr lang="en-US" sz="2400" b="0"/>
            </a:br>
            <a:r>
              <a:rPr lang="en-US" sz="2400" b="0"/>
              <a:t>Globe distance </a:t>
            </a:r>
          </a:p>
        </p:txBody>
      </p:sp>
      <p:sp>
        <p:nvSpPr>
          <p:cNvPr id="46095" name="Text Box 27"/>
          <p:cNvSpPr txBox="1">
            <a:spLocks noChangeArrowheads="1"/>
          </p:cNvSpPr>
          <p:nvPr/>
        </p:nvSpPr>
        <p:spPr bwMode="auto">
          <a:xfrm>
            <a:off x="6161088" y="5430838"/>
            <a:ext cx="355600" cy="457200"/>
          </a:xfrm>
          <a:prstGeom prst="rect">
            <a:avLst/>
          </a:prstGeom>
          <a:noFill/>
          <a:ln w="9525">
            <a:noFill/>
            <a:miter lim="800000"/>
            <a:headEnd/>
            <a:tailEnd/>
          </a:ln>
        </p:spPr>
        <p:txBody>
          <a:bodyPr wrap="none">
            <a:spAutoFit/>
          </a:bodyPr>
          <a:lstStyle/>
          <a:p>
            <a:r>
              <a:rPr lang="en-US" sz="2400" b="0"/>
              <a:t>=</a:t>
            </a:r>
          </a:p>
        </p:txBody>
      </p:sp>
      <p:sp>
        <p:nvSpPr>
          <p:cNvPr id="46096" name="Text Box 28"/>
          <p:cNvSpPr txBox="1">
            <a:spLocks noChangeArrowheads="1"/>
          </p:cNvSpPr>
          <p:nvPr/>
        </p:nvSpPr>
        <p:spPr bwMode="auto">
          <a:xfrm>
            <a:off x="2295525" y="5791200"/>
            <a:ext cx="1978025" cy="822325"/>
          </a:xfrm>
          <a:prstGeom prst="rect">
            <a:avLst/>
          </a:prstGeom>
          <a:noFill/>
          <a:ln w="9525">
            <a:noFill/>
            <a:miter lim="800000"/>
            <a:headEnd/>
            <a:tailEnd/>
          </a:ln>
        </p:spPr>
        <p:txBody>
          <a:bodyPr wrap="none">
            <a:spAutoFit/>
          </a:bodyPr>
          <a:lstStyle/>
          <a:p>
            <a:endParaRPr lang="en-US" sz="2400" b="0"/>
          </a:p>
          <a:p>
            <a:r>
              <a:rPr lang="en-US" sz="2400" b="0"/>
              <a:t>(e.g. 1:24,000)</a:t>
            </a:r>
          </a:p>
        </p:txBody>
      </p:sp>
      <p:sp>
        <p:nvSpPr>
          <p:cNvPr id="46097" name="Text Box 29"/>
          <p:cNvSpPr txBox="1">
            <a:spLocks noChangeArrowheads="1"/>
          </p:cNvSpPr>
          <p:nvPr/>
        </p:nvSpPr>
        <p:spPr bwMode="auto">
          <a:xfrm>
            <a:off x="6761163" y="5874830"/>
            <a:ext cx="1741487" cy="822325"/>
          </a:xfrm>
          <a:prstGeom prst="rect">
            <a:avLst/>
          </a:prstGeom>
          <a:noFill/>
          <a:ln w="9525">
            <a:noFill/>
            <a:miter lim="800000"/>
            <a:headEnd/>
            <a:tailEnd/>
          </a:ln>
        </p:spPr>
        <p:txBody>
          <a:bodyPr wrap="none">
            <a:spAutoFit/>
          </a:bodyPr>
          <a:lstStyle/>
          <a:p>
            <a:endParaRPr lang="en-US" sz="2400" b="0" dirty="0"/>
          </a:p>
          <a:p>
            <a:r>
              <a:rPr lang="en-US" sz="2400" b="0" dirty="0"/>
              <a:t>(e.g. 0.9996)</a:t>
            </a:r>
          </a:p>
        </p:txBody>
      </p:sp>
    </p:spTree>
    <p:extLst>
      <p:ext uri="{BB962C8B-B14F-4D97-AF65-F5344CB8AC3E}">
        <p14:creationId xmlns:p14="http://schemas.microsoft.com/office/powerpoint/2010/main" val="1137036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Types of Projections</a:t>
            </a:r>
          </a:p>
        </p:txBody>
      </p:sp>
      <p:sp>
        <p:nvSpPr>
          <p:cNvPr id="47107" name="Rectangle 3"/>
          <p:cNvSpPr>
            <a:spLocks noGrp="1" noChangeArrowheads="1"/>
          </p:cNvSpPr>
          <p:nvPr>
            <p:ph type="body" idx="1"/>
          </p:nvPr>
        </p:nvSpPr>
        <p:spPr/>
        <p:txBody>
          <a:bodyPr/>
          <a:lstStyle/>
          <a:p>
            <a:r>
              <a:rPr lang="en-US" smtClean="0">
                <a:solidFill>
                  <a:srgbClr val="FF3300"/>
                </a:solidFill>
              </a:rPr>
              <a:t>Conic</a:t>
            </a:r>
            <a:r>
              <a:rPr lang="en-US" smtClean="0"/>
              <a:t> (Albers Equal Area, Lambert Conformal Conic) - good for East-West land areas</a:t>
            </a:r>
          </a:p>
          <a:p>
            <a:r>
              <a:rPr lang="en-US" smtClean="0">
                <a:solidFill>
                  <a:srgbClr val="FF3300"/>
                </a:solidFill>
              </a:rPr>
              <a:t>Cylindrical</a:t>
            </a:r>
            <a:r>
              <a:rPr lang="en-US" smtClean="0"/>
              <a:t> (Transverse Mercator) - good for North-South land areas</a:t>
            </a:r>
          </a:p>
          <a:p>
            <a:r>
              <a:rPr lang="en-US" smtClean="0">
                <a:solidFill>
                  <a:srgbClr val="FF3300"/>
                </a:solidFill>
              </a:rPr>
              <a:t>Azimuthal</a:t>
            </a:r>
            <a:r>
              <a:rPr lang="en-US" smtClean="0"/>
              <a:t> (Lambert Azimuthal Equal Area) - good for global views</a:t>
            </a:r>
          </a:p>
        </p:txBody>
      </p:sp>
    </p:spTree>
    <p:extLst>
      <p:ext uri="{BB962C8B-B14F-4D97-AF65-F5344CB8AC3E}">
        <p14:creationId xmlns:p14="http://schemas.microsoft.com/office/powerpoint/2010/main" val="3833099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2800">
                <a:solidFill>
                  <a:schemeClr val="tx2"/>
                </a:solidFill>
              </a:rPr>
              <a:t>Projections Preserve Some </a:t>
            </a:r>
            <a:br>
              <a:rPr lang="en-US" sz="2800">
                <a:solidFill>
                  <a:schemeClr val="tx2"/>
                </a:solidFill>
              </a:rPr>
            </a:br>
            <a:r>
              <a:rPr lang="en-US" sz="2800">
                <a:solidFill>
                  <a:schemeClr val="tx2"/>
                </a:solidFill>
              </a:rPr>
              <a:t>Earth Properties</a:t>
            </a:r>
          </a:p>
        </p:txBody>
      </p:sp>
      <p:sp>
        <p:nvSpPr>
          <p:cNvPr id="126979" name="Rectangle 5"/>
          <p:cNvSpPr>
            <a:spLocks noChangeArrowheads="1"/>
          </p:cNvSpPr>
          <p:nvPr/>
        </p:nvSpPr>
        <p:spPr bwMode="auto">
          <a:xfrm>
            <a:off x="609600" y="1752600"/>
            <a:ext cx="7848600" cy="4876800"/>
          </a:xfrm>
          <a:prstGeom prst="rect">
            <a:avLst/>
          </a:prstGeom>
          <a:noFill/>
          <a:ln w="9525">
            <a:noFill/>
            <a:miter lim="800000"/>
            <a:headEnd/>
            <a:tailEnd/>
          </a:ln>
        </p:spPr>
        <p:txBody>
          <a:bodyPr/>
          <a:lstStyle/>
          <a:p>
            <a:pPr marL="342900" indent="-342900">
              <a:spcBef>
                <a:spcPct val="20000"/>
              </a:spcBef>
              <a:buFontTx/>
              <a:buChar char="•"/>
            </a:pPr>
            <a:r>
              <a:rPr lang="en-US" sz="2800">
                <a:solidFill>
                  <a:srgbClr val="FF3300"/>
                </a:solidFill>
              </a:rPr>
              <a:t>Area</a:t>
            </a:r>
            <a:r>
              <a:rPr lang="en-US" sz="2800"/>
              <a:t> - correct earth surface area (Albers Equal Area) important for mass balances</a:t>
            </a:r>
          </a:p>
          <a:p>
            <a:pPr marL="342900" indent="-342900">
              <a:spcBef>
                <a:spcPct val="20000"/>
              </a:spcBef>
              <a:buFontTx/>
              <a:buChar char="•"/>
            </a:pPr>
            <a:r>
              <a:rPr lang="en-US" sz="2800">
                <a:solidFill>
                  <a:srgbClr val="FF3300"/>
                </a:solidFill>
              </a:rPr>
              <a:t>Shape</a:t>
            </a:r>
            <a:r>
              <a:rPr lang="en-US" sz="2800"/>
              <a:t> - local angles are shown correctly (Lambert </a:t>
            </a:r>
            <a:r>
              <a:rPr lang="en-US" sz="2800">
                <a:solidFill>
                  <a:srgbClr val="FF3300"/>
                </a:solidFill>
              </a:rPr>
              <a:t>Conformal</a:t>
            </a:r>
            <a:r>
              <a:rPr lang="en-US" sz="2800"/>
              <a:t> Conic)</a:t>
            </a:r>
          </a:p>
          <a:p>
            <a:pPr marL="342900" indent="-342900">
              <a:spcBef>
                <a:spcPct val="20000"/>
              </a:spcBef>
              <a:buFontTx/>
              <a:buChar char="•"/>
            </a:pPr>
            <a:r>
              <a:rPr lang="en-US" sz="2800">
                <a:solidFill>
                  <a:srgbClr val="FF3300"/>
                </a:solidFill>
              </a:rPr>
              <a:t>Direction</a:t>
            </a:r>
            <a:r>
              <a:rPr lang="en-US" sz="2800"/>
              <a:t> - all directions are shown correctly relative to the center (Lambert Azimuthal Equal Area)</a:t>
            </a:r>
          </a:p>
          <a:p>
            <a:pPr marL="342900" indent="-342900">
              <a:spcBef>
                <a:spcPct val="20000"/>
              </a:spcBef>
              <a:buFontTx/>
              <a:buChar char="•"/>
            </a:pPr>
            <a:r>
              <a:rPr lang="en-US" sz="2800">
                <a:solidFill>
                  <a:srgbClr val="FF3300"/>
                </a:solidFill>
              </a:rPr>
              <a:t>Distance</a:t>
            </a:r>
            <a:r>
              <a:rPr lang="en-US" sz="2800"/>
              <a:t> - preserved along particular lines</a:t>
            </a:r>
          </a:p>
          <a:p>
            <a:pPr marL="342900" indent="-342900">
              <a:spcBef>
                <a:spcPct val="20000"/>
              </a:spcBef>
              <a:buFontTx/>
              <a:buChar char="•"/>
            </a:pPr>
            <a:r>
              <a:rPr lang="en-US" sz="2800"/>
              <a:t>Some projections preserve </a:t>
            </a:r>
            <a:r>
              <a:rPr lang="en-US" sz="2800">
                <a:solidFill>
                  <a:srgbClr val="FF3300"/>
                </a:solidFill>
              </a:rPr>
              <a:t>two</a:t>
            </a:r>
            <a:r>
              <a:rPr lang="en-US" sz="2800"/>
              <a:t> properties</a:t>
            </a:r>
          </a:p>
        </p:txBody>
      </p:sp>
    </p:spTree>
    <p:extLst>
      <p:ext uri="{BB962C8B-B14F-4D97-AF65-F5344CB8AC3E}">
        <p14:creationId xmlns:p14="http://schemas.microsoft.com/office/powerpoint/2010/main" val="2611682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327252"/>
            <a:ext cx="7772400" cy="1143000"/>
          </a:xfrm>
        </p:spPr>
        <p:txBody>
          <a:bodyPr/>
          <a:lstStyle/>
          <a:p>
            <a:r>
              <a:rPr lang="en-US" dirty="0" smtClean="0"/>
              <a:t>Web Mercator Projection</a:t>
            </a:r>
            <a:br>
              <a:rPr lang="en-US" dirty="0" smtClean="0"/>
            </a:br>
            <a:r>
              <a:rPr lang="en-US" sz="2400" dirty="0" smtClean="0"/>
              <a:t>(used for ESRI </a:t>
            </a:r>
            <a:r>
              <a:rPr lang="en-US" sz="2400" dirty="0" err="1" smtClean="0"/>
              <a:t>Basemaps</a:t>
            </a:r>
            <a:r>
              <a:rPr lang="en-US" sz="2400" dirty="0" smtClean="0"/>
              <a:t>)</a:t>
            </a:r>
            <a:endParaRPr lang="en-US" sz="2400" dirty="0"/>
          </a:p>
        </p:txBody>
      </p:sp>
      <p:sp>
        <p:nvSpPr>
          <p:cNvPr id="3" name="AutoShape 2" descr="Illustration of the Mercator proje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llustration of the Mercator projec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627289" y="4114800"/>
            <a:ext cx="3124201" cy="1938992"/>
          </a:xfrm>
          <a:prstGeom prst="rect">
            <a:avLst/>
          </a:prstGeom>
        </p:spPr>
        <p:txBody>
          <a:bodyPr wrap="square">
            <a:spAutoFit/>
          </a:bodyPr>
          <a:lstStyle/>
          <a:p>
            <a:r>
              <a:rPr lang="en-US" b="0" dirty="0" smtClean="0"/>
              <a:t>The spatial reference for the ArcGIS Online / Google Maps / Bing Maps tiling scheme is </a:t>
            </a:r>
            <a:r>
              <a:rPr lang="en-US" b="0" dirty="0" smtClean="0">
                <a:solidFill>
                  <a:srgbClr val="FF0000"/>
                </a:solidFill>
              </a:rPr>
              <a:t>WGS 1984 Web Mercator </a:t>
            </a:r>
            <a:r>
              <a:rPr lang="en-US" b="0" dirty="0" smtClean="0"/>
              <a:t>(Auxiliary Sphere).</a:t>
            </a:r>
            <a:endParaRPr lang="en-US" b="0" dirty="0"/>
          </a:p>
        </p:txBody>
      </p:sp>
      <p:sp>
        <p:nvSpPr>
          <p:cNvPr id="6" name="Rectangle 5"/>
          <p:cNvSpPr/>
          <p:nvPr/>
        </p:nvSpPr>
        <p:spPr>
          <a:xfrm>
            <a:off x="612775" y="1600200"/>
            <a:ext cx="3273426" cy="2246769"/>
          </a:xfrm>
          <a:prstGeom prst="rect">
            <a:avLst/>
          </a:prstGeom>
        </p:spPr>
        <p:txBody>
          <a:bodyPr wrap="square">
            <a:spAutoFit/>
          </a:bodyPr>
          <a:lstStyle/>
          <a:p>
            <a:r>
              <a:rPr lang="en-US" b="0" dirty="0"/>
              <a:t>Web Mercator is one of the most popular coordinate systems used in web applications because it fits the </a:t>
            </a:r>
            <a:r>
              <a:rPr lang="en-US" b="0" dirty="0">
                <a:solidFill>
                  <a:srgbClr val="FF0000"/>
                </a:solidFill>
              </a:rPr>
              <a:t>entire globe into a square area </a:t>
            </a:r>
            <a:r>
              <a:rPr lang="en-US" b="0" dirty="0"/>
              <a:t>that can be covered by </a:t>
            </a:r>
            <a:r>
              <a:rPr lang="en-US" b="0" dirty="0">
                <a:solidFill>
                  <a:srgbClr val="FF0000"/>
                </a:solidFill>
              </a:rPr>
              <a:t>256 by 256 pixel tiles</a:t>
            </a:r>
            <a:r>
              <a:rPr lang="en-US" b="0" dirty="0"/>
              <a:t>.</a:t>
            </a:r>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756229"/>
            <a:ext cx="4467225" cy="4429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a:stCxn id="12293" idx="0"/>
            <a:endCxn id="12293" idx="2"/>
          </p:cNvCxnSpPr>
          <p:nvPr/>
        </p:nvCxnSpPr>
        <p:spPr bwMode="auto">
          <a:xfrm>
            <a:off x="6272213" y="1756229"/>
            <a:ext cx="0" cy="44291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12293" idx="1"/>
            <a:endCxn id="12293" idx="3"/>
          </p:cNvCxnSpPr>
          <p:nvPr/>
        </p:nvCxnSpPr>
        <p:spPr bwMode="auto">
          <a:xfrm>
            <a:off x="4038600" y="3970792"/>
            <a:ext cx="44672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99429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Coordinate Systems</a:t>
            </a:r>
          </a:p>
        </p:txBody>
      </p:sp>
      <p:grpSp>
        <p:nvGrpSpPr>
          <p:cNvPr id="46083" name="Group 3"/>
          <p:cNvGrpSpPr>
            <a:grpSpLocks/>
          </p:cNvGrpSpPr>
          <p:nvPr/>
        </p:nvGrpSpPr>
        <p:grpSpPr bwMode="auto">
          <a:xfrm>
            <a:off x="5257800" y="3505200"/>
            <a:ext cx="2514600" cy="1447800"/>
            <a:chOff x="3792" y="1872"/>
            <a:chExt cx="1584" cy="912"/>
          </a:xfrm>
        </p:grpSpPr>
        <p:pic>
          <p:nvPicPr>
            <p:cNvPr id="46098" name="Picture 4" descr="map"/>
            <p:cNvPicPr>
              <a:picLocks noChangeAspect="1" noChangeArrowheads="1"/>
            </p:cNvPicPr>
            <p:nvPr/>
          </p:nvPicPr>
          <p:blipFill>
            <a:blip r:embed="rId3" cstate="print"/>
            <a:srcRect/>
            <a:stretch>
              <a:fillRect/>
            </a:stretch>
          </p:blipFill>
          <p:spPr bwMode="auto">
            <a:xfrm>
              <a:off x="3792" y="1872"/>
              <a:ext cx="1584" cy="912"/>
            </a:xfrm>
            <a:prstGeom prst="rect">
              <a:avLst/>
            </a:prstGeom>
            <a:noFill/>
            <a:ln w="9525">
              <a:noFill/>
              <a:miter lim="800000"/>
              <a:headEnd/>
              <a:tailEnd/>
            </a:ln>
          </p:spPr>
        </p:pic>
        <p:sp>
          <p:nvSpPr>
            <p:cNvPr id="46099" name="Rectangle 5"/>
            <p:cNvSpPr>
              <a:spLocks noChangeArrowheads="1"/>
            </p:cNvSpPr>
            <p:nvPr/>
          </p:nvSpPr>
          <p:spPr bwMode="auto">
            <a:xfrm>
              <a:off x="3792" y="1872"/>
              <a:ext cx="1584" cy="912"/>
            </a:xfrm>
            <a:prstGeom prst="rect">
              <a:avLst/>
            </a:prstGeom>
            <a:noFill/>
            <a:ln w="19050">
              <a:solidFill>
                <a:srgbClr val="996633"/>
              </a:solidFill>
              <a:miter lim="800000"/>
              <a:headEnd/>
              <a:tailEnd/>
            </a:ln>
          </p:spPr>
          <p:txBody>
            <a:bodyPr wrap="none" anchor="ctr"/>
            <a:lstStyle/>
            <a:p>
              <a:endParaRPr lang="en-US"/>
            </a:p>
          </p:txBody>
        </p:sp>
      </p:grpSp>
      <p:pic>
        <p:nvPicPr>
          <p:cNvPr id="46084" name="Picture 6" descr="earth"/>
          <p:cNvPicPr>
            <a:picLocks noChangeAspect="1" noChangeArrowheads="1"/>
          </p:cNvPicPr>
          <p:nvPr/>
        </p:nvPicPr>
        <p:blipFill>
          <a:blip r:embed="rId4" cstate="print"/>
          <a:srcRect/>
          <a:stretch>
            <a:fillRect/>
          </a:stretch>
        </p:blipFill>
        <p:spPr bwMode="auto">
          <a:xfrm>
            <a:off x="1550988" y="3205163"/>
            <a:ext cx="2095500" cy="2209800"/>
          </a:xfrm>
          <a:prstGeom prst="rect">
            <a:avLst/>
          </a:prstGeom>
          <a:noFill/>
          <a:ln w="9525">
            <a:noFill/>
            <a:miter lim="800000"/>
            <a:headEnd/>
            <a:tailEnd/>
          </a:ln>
        </p:spPr>
      </p:pic>
      <p:sp>
        <p:nvSpPr>
          <p:cNvPr id="46085" name="Oval 7"/>
          <p:cNvSpPr>
            <a:spLocks noChangeArrowheads="1"/>
          </p:cNvSpPr>
          <p:nvPr/>
        </p:nvSpPr>
        <p:spPr bwMode="auto">
          <a:xfrm>
            <a:off x="2514600" y="4678363"/>
            <a:ext cx="136525" cy="142875"/>
          </a:xfrm>
          <a:prstGeom prst="ellipse">
            <a:avLst/>
          </a:prstGeom>
          <a:solidFill>
            <a:srgbClr val="FF3300"/>
          </a:solidFill>
          <a:ln w="9525">
            <a:solidFill>
              <a:srgbClr val="FF3300"/>
            </a:solidFill>
            <a:round/>
            <a:headEnd/>
            <a:tailEnd/>
          </a:ln>
        </p:spPr>
        <p:txBody>
          <a:bodyPr wrap="none" anchor="ctr"/>
          <a:lstStyle/>
          <a:p>
            <a:endParaRPr lang="en-US"/>
          </a:p>
        </p:txBody>
      </p:sp>
      <p:sp>
        <p:nvSpPr>
          <p:cNvPr id="46086" name="Oval 8"/>
          <p:cNvSpPr>
            <a:spLocks noChangeArrowheads="1"/>
          </p:cNvSpPr>
          <p:nvPr/>
        </p:nvSpPr>
        <p:spPr bwMode="auto">
          <a:xfrm>
            <a:off x="5837238" y="4181475"/>
            <a:ext cx="136525" cy="142875"/>
          </a:xfrm>
          <a:prstGeom prst="ellipse">
            <a:avLst/>
          </a:prstGeom>
          <a:solidFill>
            <a:srgbClr val="996633"/>
          </a:solidFill>
          <a:ln w="9525">
            <a:solidFill>
              <a:srgbClr val="996633"/>
            </a:solidFill>
            <a:round/>
            <a:headEnd/>
            <a:tailEnd/>
          </a:ln>
        </p:spPr>
        <p:txBody>
          <a:bodyPr wrap="none" anchor="ctr"/>
          <a:lstStyle/>
          <a:p>
            <a:endParaRPr lang="en-US"/>
          </a:p>
        </p:txBody>
      </p:sp>
      <p:sp>
        <p:nvSpPr>
          <p:cNvPr id="46087" name="Text Box 9"/>
          <p:cNvSpPr txBox="1">
            <a:spLocks noChangeArrowheads="1"/>
          </p:cNvSpPr>
          <p:nvPr/>
        </p:nvSpPr>
        <p:spPr bwMode="auto">
          <a:xfrm>
            <a:off x="1219200" y="5410200"/>
            <a:ext cx="992188" cy="457200"/>
          </a:xfrm>
          <a:prstGeom prst="rect">
            <a:avLst/>
          </a:prstGeom>
          <a:noFill/>
          <a:ln w="9525">
            <a:noFill/>
            <a:miter lim="800000"/>
            <a:headEnd/>
            <a:tailEnd/>
          </a:ln>
        </p:spPr>
        <p:txBody>
          <a:bodyPr wrap="none">
            <a:spAutoFit/>
          </a:bodyPr>
          <a:lstStyle/>
          <a:p>
            <a:r>
              <a:rPr lang="en-US">
                <a:solidFill>
                  <a:srgbClr val="FF3300"/>
                </a:solidFill>
              </a:rPr>
              <a:t>(</a:t>
            </a:r>
            <a:r>
              <a:rPr lang="en-US">
                <a:solidFill>
                  <a:srgbClr val="FF3300"/>
                </a:solidFill>
                <a:latin typeface="Symbol" pitchFamily="18" charset="2"/>
              </a:rPr>
              <a:t>f</a:t>
            </a:r>
            <a:r>
              <a:rPr lang="en-US" baseline="-25000">
                <a:solidFill>
                  <a:srgbClr val="FF3300"/>
                </a:solidFill>
              </a:rPr>
              <a:t>o</a:t>
            </a:r>
            <a:r>
              <a:rPr lang="en-US">
                <a:solidFill>
                  <a:srgbClr val="FF3300"/>
                </a:solidFill>
              </a:rPr>
              <a:t>,</a:t>
            </a:r>
            <a:r>
              <a:rPr lang="en-US">
                <a:solidFill>
                  <a:srgbClr val="FF3300"/>
                </a:solidFill>
                <a:latin typeface="Symbol" pitchFamily="18" charset="2"/>
              </a:rPr>
              <a:t>l</a:t>
            </a:r>
            <a:r>
              <a:rPr lang="en-US" baseline="-25000">
                <a:solidFill>
                  <a:srgbClr val="FF3300"/>
                </a:solidFill>
              </a:rPr>
              <a:t>o</a:t>
            </a:r>
            <a:r>
              <a:rPr lang="en-US">
                <a:solidFill>
                  <a:srgbClr val="FF3300"/>
                </a:solidFill>
              </a:rPr>
              <a:t>)</a:t>
            </a:r>
            <a:endParaRPr lang="en-US"/>
          </a:p>
        </p:txBody>
      </p:sp>
      <p:sp>
        <p:nvSpPr>
          <p:cNvPr id="46088" name="Text Box 10"/>
          <p:cNvSpPr txBox="1">
            <a:spLocks noChangeArrowheads="1"/>
          </p:cNvSpPr>
          <p:nvPr/>
        </p:nvSpPr>
        <p:spPr bwMode="auto">
          <a:xfrm>
            <a:off x="6226175" y="5005388"/>
            <a:ext cx="971550" cy="457200"/>
          </a:xfrm>
          <a:prstGeom prst="rect">
            <a:avLst/>
          </a:prstGeom>
          <a:noFill/>
          <a:ln w="9525">
            <a:noFill/>
            <a:miter lim="800000"/>
            <a:headEnd/>
            <a:tailEnd/>
          </a:ln>
        </p:spPr>
        <p:txBody>
          <a:bodyPr wrap="none">
            <a:spAutoFit/>
          </a:bodyPr>
          <a:lstStyle/>
          <a:p>
            <a:r>
              <a:rPr lang="en-US">
                <a:solidFill>
                  <a:srgbClr val="996633"/>
                </a:solidFill>
              </a:rPr>
              <a:t>(x</a:t>
            </a:r>
            <a:r>
              <a:rPr lang="en-US" baseline="-25000">
                <a:solidFill>
                  <a:srgbClr val="996633"/>
                </a:solidFill>
              </a:rPr>
              <a:t>o</a:t>
            </a:r>
            <a:r>
              <a:rPr lang="en-US">
                <a:solidFill>
                  <a:srgbClr val="996633"/>
                </a:solidFill>
              </a:rPr>
              <a:t>,y</a:t>
            </a:r>
            <a:r>
              <a:rPr lang="en-US" baseline="-25000">
                <a:solidFill>
                  <a:srgbClr val="996633"/>
                </a:solidFill>
              </a:rPr>
              <a:t>o</a:t>
            </a:r>
            <a:r>
              <a:rPr lang="en-US">
                <a:solidFill>
                  <a:srgbClr val="996633"/>
                </a:solidFill>
              </a:rPr>
              <a:t>)</a:t>
            </a:r>
            <a:endParaRPr lang="en-US"/>
          </a:p>
        </p:txBody>
      </p:sp>
      <p:sp>
        <p:nvSpPr>
          <p:cNvPr id="46089" name="Line 11"/>
          <p:cNvSpPr>
            <a:spLocks noChangeShapeType="1"/>
          </p:cNvSpPr>
          <p:nvPr/>
        </p:nvSpPr>
        <p:spPr bwMode="auto">
          <a:xfrm>
            <a:off x="5943600" y="4343400"/>
            <a:ext cx="381000" cy="838200"/>
          </a:xfrm>
          <a:prstGeom prst="line">
            <a:avLst/>
          </a:prstGeom>
          <a:noFill/>
          <a:ln w="9525">
            <a:solidFill>
              <a:srgbClr val="996633"/>
            </a:solidFill>
            <a:round/>
            <a:headEnd type="triangle" w="med" len="med"/>
            <a:tailEnd/>
          </a:ln>
        </p:spPr>
        <p:txBody>
          <a:bodyPr wrap="none" anchor="ctr"/>
          <a:lstStyle/>
          <a:p>
            <a:endParaRPr lang="en-US"/>
          </a:p>
        </p:txBody>
      </p:sp>
      <p:sp>
        <p:nvSpPr>
          <p:cNvPr id="46090" name="Line 12"/>
          <p:cNvSpPr>
            <a:spLocks noChangeShapeType="1"/>
          </p:cNvSpPr>
          <p:nvPr/>
        </p:nvSpPr>
        <p:spPr bwMode="auto">
          <a:xfrm flipV="1">
            <a:off x="2133600" y="4876800"/>
            <a:ext cx="381000" cy="685800"/>
          </a:xfrm>
          <a:prstGeom prst="line">
            <a:avLst/>
          </a:prstGeom>
          <a:noFill/>
          <a:ln w="9525">
            <a:solidFill>
              <a:srgbClr val="FF3300"/>
            </a:solidFill>
            <a:round/>
            <a:headEnd/>
            <a:tailEnd type="triangle" w="med" len="med"/>
          </a:ln>
        </p:spPr>
        <p:txBody>
          <a:bodyPr wrap="none" anchor="ctr"/>
          <a:lstStyle/>
          <a:p>
            <a:endParaRPr lang="en-US"/>
          </a:p>
        </p:txBody>
      </p:sp>
      <p:sp>
        <p:nvSpPr>
          <p:cNvPr id="46091" name="Line 13"/>
          <p:cNvSpPr>
            <a:spLocks noChangeShapeType="1"/>
          </p:cNvSpPr>
          <p:nvPr/>
        </p:nvSpPr>
        <p:spPr bwMode="auto">
          <a:xfrm flipH="1">
            <a:off x="5943600" y="2743200"/>
            <a:ext cx="0" cy="1620838"/>
          </a:xfrm>
          <a:prstGeom prst="line">
            <a:avLst/>
          </a:prstGeom>
          <a:noFill/>
          <a:ln w="28575">
            <a:solidFill>
              <a:srgbClr val="996633"/>
            </a:solidFill>
            <a:round/>
            <a:headEnd type="triangle" w="med" len="med"/>
            <a:tailEnd/>
          </a:ln>
        </p:spPr>
        <p:txBody>
          <a:bodyPr wrap="none" anchor="ctr"/>
          <a:lstStyle/>
          <a:p>
            <a:endParaRPr lang="en-US"/>
          </a:p>
        </p:txBody>
      </p:sp>
      <p:sp>
        <p:nvSpPr>
          <p:cNvPr id="46092" name="Line 14"/>
          <p:cNvSpPr>
            <a:spLocks noChangeShapeType="1"/>
          </p:cNvSpPr>
          <p:nvPr/>
        </p:nvSpPr>
        <p:spPr bwMode="auto">
          <a:xfrm rot="5400000" flipH="1">
            <a:off x="7173119" y="3058319"/>
            <a:ext cx="0" cy="2417762"/>
          </a:xfrm>
          <a:prstGeom prst="line">
            <a:avLst/>
          </a:prstGeom>
          <a:noFill/>
          <a:ln w="28575">
            <a:solidFill>
              <a:srgbClr val="996633"/>
            </a:solidFill>
            <a:round/>
            <a:headEnd type="triangle" w="med" len="med"/>
            <a:tailEnd/>
          </a:ln>
        </p:spPr>
        <p:txBody>
          <a:bodyPr wrap="none" anchor="ctr"/>
          <a:lstStyle/>
          <a:p>
            <a:endParaRPr lang="en-US"/>
          </a:p>
        </p:txBody>
      </p:sp>
      <p:sp>
        <p:nvSpPr>
          <p:cNvPr id="46093" name="Text Box 15"/>
          <p:cNvSpPr txBox="1">
            <a:spLocks noChangeArrowheads="1"/>
          </p:cNvSpPr>
          <p:nvPr/>
        </p:nvSpPr>
        <p:spPr bwMode="auto">
          <a:xfrm>
            <a:off x="8229600" y="4343400"/>
            <a:ext cx="404813" cy="457200"/>
          </a:xfrm>
          <a:prstGeom prst="rect">
            <a:avLst/>
          </a:prstGeom>
          <a:noFill/>
          <a:ln w="9525">
            <a:noFill/>
            <a:miter lim="800000"/>
            <a:headEnd/>
            <a:tailEnd/>
          </a:ln>
        </p:spPr>
        <p:txBody>
          <a:bodyPr wrap="none">
            <a:spAutoFit/>
          </a:bodyPr>
          <a:lstStyle/>
          <a:p>
            <a:r>
              <a:rPr lang="en-US">
                <a:solidFill>
                  <a:srgbClr val="996633"/>
                </a:solidFill>
              </a:rPr>
              <a:t>X</a:t>
            </a:r>
            <a:endParaRPr lang="en-US"/>
          </a:p>
        </p:txBody>
      </p:sp>
      <p:sp>
        <p:nvSpPr>
          <p:cNvPr id="46094" name="Text Box 16"/>
          <p:cNvSpPr txBox="1">
            <a:spLocks noChangeArrowheads="1"/>
          </p:cNvSpPr>
          <p:nvPr/>
        </p:nvSpPr>
        <p:spPr bwMode="auto">
          <a:xfrm>
            <a:off x="6019800" y="2743200"/>
            <a:ext cx="404813" cy="457200"/>
          </a:xfrm>
          <a:prstGeom prst="rect">
            <a:avLst/>
          </a:prstGeom>
          <a:noFill/>
          <a:ln w="9525">
            <a:noFill/>
            <a:miter lim="800000"/>
            <a:headEnd/>
            <a:tailEnd/>
          </a:ln>
        </p:spPr>
        <p:txBody>
          <a:bodyPr wrap="none">
            <a:spAutoFit/>
          </a:bodyPr>
          <a:lstStyle/>
          <a:p>
            <a:r>
              <a:rPr lang="en-US">
                <a:solidFill>
                  <a:srgbClr val="996633"/>
                </a:solidFill>
              </a:rPr>
              <a:t>Y</a:t>
            </a:r>
            <a:endParaRPr lang="en-US"/>
          </a:p>
        </p:txBody>
      </p:sp>
      <p:sp>
        <p:nvSpPr>
          <p:cNvPr id="46095" name="Line 17"/>
          <p:cNvSpPr>
            <a:spLocks noChangeShapeType="1"/>
          </p:cNvSpPr>
          <p:nvPr/>
        </p:nvSpPr>
        <p:spPr bwMode="auto">
          <a:xfrm flipV="1">
            <a:off x="2667000" y="4276725"/>
            <a:ext cx="3144838" cy="447675"/>
          </a:xfrm>
          <a:prstGeom prst="line">
            <a:avLst/>
          </a:prstGeom>
          <a:noFill/>
          <a:ln w="9525">
            <a:solidFill>
              <a:schemeClr val="tx1"/>
            </a:solidFill>
            <a:round/>
            <a:headEnd/>
            <a:tailEnd type="triangle" w="med" len="med"/>
          </a:ln>
        </p:spPr>
        <p:txBody>
          <a:bodyPr wrap="none" anchor="ctr"/>
          <a:lstStyle/>
          <a:p>
            <a:endParaRPr lang="en-US"/>
          </a:p>
        </p:txBody>
      </p:sp>
      <p:sp>
        <p:nvSpPr>
          <p:cNvPr id="46096" name="Text Box 18"/>
          <p:cNvSpPr txBox="1">
            <a:spLocks noChangeArrowheads="1"/>
          </p:cNvSpPr>
          <p:nvPr/>
        </p:nvSpPr>
        <p:spPr bwMode="auto">
          <a:xfrm>
            <a:off x="3946525" y="4460875"/>
            <a:ext cx="979488" cy="457200"/>
          </a:xfrm>
          <a:prstGeom prst="rect">
            <a:avLst/>
          </a:prstGeom>
          <a:noFill/>
          <a:ln w="9525">
            <a:noFill/>
            <a:miter lim="800000"/>
            <a:headEnd/>
            <a:tailEnd/>
          </a:ln>
        </p:spPr>
        <p:txBody>
          <a:bodyPr wrap="none">
            <a:spAutoFit/>
          </a:bodyPr>
          <a:lstStyle/>
          <a:p>
            <a:r>
              <a:rPr lang="en-US"/>
              <a:t>Origin</a:t>
            </a:r>
          </a:p>
        </p:txBody>
      </p:sp>
      <p:sp>
        <p:nvSpPr>
          <p:cNvPr id="46097" name="Text Box 19"/>
          <p:cNvSpPr txBox="1">
            <a:spLocks noChangeArrowheads="1"/>
          </p:cNvSpPr>
          <p:nvPr/>
        </p:nvSpPr>
        <p:spPr bwMode="auto">
          <a:xfrm>
            <a:off x="1905000" y="1676400"/>
            <a:ext cx="6140450" cy="822325"/>
          </a:xfrm>
          <a:prstGeom prst="rect">
            <a:avLst/>
          </a:prstGeom>
          <a:noFill/>
          <a:ln w="9525">
            <a:noFill/>
            <a:miter lim="800000"/>
            <a:headEnd/>
            <a:tailEnd/>
          </a:ln>
        </p:spPr>
        <p:txBody>
          <a:bodyPr wrap="none">
            <a:spAutoFit/>
          </a:bodyPr>
          <a:lstStyle/>
          <a:p>
            <a:r>
              <a:rPr lang="en-US"/>
              <a:t>A planar coordinate system is defined by a pair</a:t>
            </a:r>
          </a:p>
          <a:p>
            <a:r>
              <a:rPr lang="en-US"/>
              <a:t>of orthogonal (x,y) axes drawn through an origin</a:t>
            </a:r>
          </a:p>
        </p:txBody>
      </p:sp>
    </p:spTree>
    <p:extLst>
      <p:ext uri="{BB962C8B-B14F-4D97-AF65-F5344CB8AC3E}">
        <p14:creationId xmlns:p14="http://schemas.microsoft.com/office/powerpoint/2010/main" val="1837298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State Plane Coordinate System</a:t>
            </a:r>
          </a:p>
        </p:txBody>
      </p:sp>
      <p:sp>
        <p:nvSpPr>
          <p:cNvPr id="54275" name="Rectangle 3"/>
          <p:cNvSpPr>
            <a:spLocks noGrp="1" noChangeArrowheads="1"/>
          </p:cNvSpPr>
          <p:nvPr>
            <p:ph type="body" idx="1"/>
          </p:nvPr>
        </p:nvSpPr>
        <p:spPr/>
        <p:txBody>
          <a:bodyPr/>
          <a:lstStyle/>
          <a:p>
            <a:r>
              <a:rPr lang="en-US" smtClean="0"/>
              <a:t>Defined for each </a:t>
            </a:r>
            <a:r>
              <a:rPr lang="en-US" smtClean="0">
                <a:solidFill>
                  <a:srgbClr val="FF3300"/>
                </a:solidFill>
              </a:rPr>
              <a:t>State</a:t>
            </a:r>
            <a:r>
              <a:rPr lang="en-US" smtClean="0"/>
              <a:t> in the United States</a:t>
            </a:r>
          </a:p>
          <a:p>
            <a:r>
              <a:rPr lang="en-US" smtClean="0">
                <a:solidFill>
                  <a:srgbClr val="FF3300"/>
                </a:solidFill>
              </a:rPr>
              <a:t>East-West States</a:t>
            </a:r>
            <a:r>
              <a:rPr lang="en-US" smtClean="0"/>
              <a:t> (e.g. Texas) use Lambert Conformal Conic, </a:t>
            </a:r>
            <a:r>
              <a:rPr lang="en-US" smtClean="0">
                <a:solidFill>
                  <a:srgbClr val="FF3300"/>
                </a:solidFill>
              </a:rPr>
              <a:t>North-South States</a:t>
            </a:r>
            <a:r>
              <a:rPr lang="en-US" smtClean="0"/>
              <a:t> (e.g. California) use Transverse Mercator</a:t>
            </a:r>
          </a:p>
          <a:p>
            <a:r>
              <a:rPr lang="en-US" smtClean="0"/>
              <a:t>Texas has </a:t>
            </a:r>
            <a:r>
              <a:rPr lang="en-US" smtClean="0">
                <a:solidFill>
                  <a:srgbClr val="FF3300"/>
                </a:solidFill>
              </a:rPr>
              <a:t>five zones</a:t>
            </a:r>
            <a:r>
              <a:rPr lang="en-US" smtClean="0"/>
              <a:t> (North, North Central, Central, South Central, South) to give accurate representation</a:t>
            </a:r>
          </a:p>
          <a:p>
            <a:r>
              <a:rPr lang="en-US" smtClean="0">
                <a:solidFill>
                  <a:srgbClr val="FF3300"/>
                </a:solidFill>
              </a:rPr>
              <a:t>Greatest accuracy</a:t>
            </a:r>
            <a:r>
              <a:rPr lang="en-US" smtClean="0"/>
              <a:t> for local measurements</a:t>
            </a:r>
          </a:p>
        </p:txBody>
      </p:sp>
    </p:spTree>
    <p:extLst>
      <p:ext uri="{BB962C8B-B14F-4D97-AF65-F5344CB8AC3E}">
        <p14:creationId xmlns:p14="http://schemas.microsoft.com/office/powerpoint/2010/main" val="2258375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for Midterm Exam</a:t>
            </a:r>
            <a:endParaRPr lang="en-US" dirty="0"/>
          </a:p>
        </p:txBody>
      </p:sp>
      <p:sp>
        <p:nvSpPr>
          <p:cNvPr id="3" name="Content Placeholder 2"/>
          <p:cNvSpPr>
            <a:spLocks noGrp="1"/>
          </p:cNvSpPr>
          <p:nvPr>
            <p:ph idx="1"/>
          </p:nvPr>
        </p:nvSpPr>
        <p:spPr/>
        <p:txBody>
          <a:bodyPr/>
          <a:lstStyle/>
          <a:p>
            <a:r>
              <a:rPr lang="en-US" dirty="0" smtClean="0"/>
              <a:t>Location on the Earth</a:t>
            </a:r>
          </a:p>
          <a:p>
            <a:r>
              <a:rPr lang="en-US" i="1" dirty="0" smtClean="0">
                <a:solidFill>
                  <a:srgbClr val="FF0000"/>
                </a:solidFill>
              </a:rPr>
              <a:t>ArcGIS as a Geographic Information System</a:t>
            </a:r>
          </a:p>
          <a:p>
            <a:r>
              <a:rPr lang="en-US" dirty="0"/>
              <a:t>Working with Raster </a:t>
            </a:r>
            <a:r>
              <a:rPr lang="en-US" dirty="0" smtClean="0"/>
              <a:t>Data</a:t>
            </a:r>
          </a:p>
          <a:p>
            <a:r>
              <a:rPr lang="en-US" dirty="0" smtClean="0"/>
              <a:t>Working with </a:t>
            </a:r>
            <a:r>
              <a:rPr lang="en-US" dirty="0"/>
              <a:t>Vector </a:t>
            </a:r>
            <a:r>
              <a:rPr lang="en-US" dirty="0" smtClean="0"/>
              <a:t>Data</a:t>
            </a:r>
            <a:endParaRPr lang="en-US" dirty="0" smtClean="0"/>
          </a:p>
        </p:txBody>
      </p:sp>
    </p:spTree>
    <p:extLst>
      <p:ext uri="{BB962C8B-B14F-4D97-AF65-F5344CB8AC3E}">
        <p14:creationId xmlns:p14="http://schemas.microsoft.com/office/powerpoint/2010/main" val="928617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GIS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geographic information system </a:t>
            </a:r>
            <a:r>
              <a:rPr lang="en-US" dirty="0" smtClean="0"/>
              <a:t>(GIS) is a system designed to capture, store, manipulate, analyze, manage, and present all types of geographical data. -- Wikipedia</a:t>
            </a:r>
            <a:endParaRPr lang="en-US" dirty="0"/>
          </a:p>
        </p:txBody>
      </p:sp>
      <p:pic>
        <p:nvPicPr>
          <p:cNvPr id="1026" name="Picture 2" descr="C:\Temp\icons\Map2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666391"/>
            <a:ext cx="1916723" cy="1916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Temp\icons\GeoprocessingToolbox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666391"/>
            <a:ext cx="1773115" cy="17731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Temp\icons\ArcGISAdministrator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592514"/>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Temp\icons\MapPackageMPKFile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47244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4330" y="5439506"/>
            <a:ext cx="690061"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a:rPr>
              <a:t>maps</a:t>
            </a:r>
            <a:endParaRPr lang="en-US" sz="1800" dirty="0">
              <a:solidFill>
                <a:prstClr val="black"/>
              </a:solidFill>
              <a:latin typeface="Calibri"/>
            </a:endParaRPr>
          </a:p>
        </p:txBody>
      </p:sp>
      <p:sp>
        <p:nvSpPr>
          <p:cNvPr id="12" name="TextBox 11"/>
          <p:cNvSpPr txBox="1"/>
          <p:nvPr/>
        </p:nvSpPr>
        <p:spPr>
          <a:xfrm>
            <a:off x="3091042" y="4355068"/>
            <a:ext cx="599716"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a:rPr>
              <a:t>data</a:t>
            </a:r>
            <a:endParaRPr lang="en-US" sz="1800" dirty="0">
              <a:solidFill>
                <a:prstClr val="black"/>
              </a:solidFill>
              <a:latin typeface="Calibri"/>
            </a:endParaRPr>
          </a:p>
        </p:txBody>
      </p:sp>
      <p:sp>
        <p:nvSpPr>
          <p:cNvPr id="13" name="TextBox 12"/>
          <p:cNvSpPr txBox="1"/>
          <p:nvPr/>
        </p:nvSpPr>
        <p:spPr>
          <a:xfrm>
            <a:off x="5288112" y="5439506"/>
            <a:ext cx="645690"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a:rPr>
              <a:t>tools</a:t>
            </a:r>
            <a:endParaRPr lang="en-US" sz="1800" dirty="0">
              <a:solidFill>
                <a:prstClr val="black"/>
              </a:solidFill>
              <a:latin typeface="Calibri"/>
            </a:endParaRPr>
          </a:p>
        </p:txBody>
      </p:sp>
      <p:sp>
        <p:nvSpPr>
          <p:cNvPr id="14" name="TextBox 13"/>
          <p:cNvSpPr txBox="1"/>
          <p:nvPr/>
        </p:nvSpPr>
        <p:spPr>
          <a:xfrm>
            <a:off x="7195841" y="4223182"/>
            <a:ext cx="1186159"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a:rPr>
              <a:t>computers</a:t>
            </a:r>
            <a:endParaRPr lang="en-US" sz="1800" dirty="0">
              <a:solidFill>
                <a:prstClr val="black"/>
              </a:solidFill>
              <a:latin typeface="Calibri"/>
            </a:endParaRPr>
          </a:p>
        </p:txBody>
      </p:sp>
    </p:spTree>
    <p:extLst>
      <p:ext uri="{BB962C8B-B14F-4D97-AF65-F5344CB8AC3E}">
        <p14:creationId xmlns:p14="http://schemas.microsoft.com/office/powerpoint/2010/main" val="354243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for Midterm Exam</a:t>
            </a:r>
            <a:endParaRPr lang="en-US" dirty="0"/>
          </a:p>
        </p:txBody>
      </p:sp>
      <p:sp>
        <p:nvSpPr>
          <p:cNvPr id="3" name="Content Placeholder 2"/>
          <p:cNvSpPr>
            <a:spLocks noGrp="1"/>
          </p:cNvSpPr>
          <p:nvPr>
            <p:ph idx="1"/>
          </p:nvPr>
        </p:nvSpPr>
        <p:spPr/>
        <p:txBody>
          <a:bodyPr/>
          <a:lstStyle/>
          <a:p>
            <a:r>
              <a:rPr lang="en-US" i="1" dirty="0" smtClean="0">
                <a:solidFill>
                  <a:srgbClr val="FF0000"/>
                </a:solidFill>
              </a:rPr>
              <a:t>Location on the Earth</a:t>
            </a:r>
          </a:p>
          <a:p>
            <a:r>
              <a:rPr lang="en-US" dirty="0" smtClean="0"/>
              <a:t>ArcGIS as a Geographic Information System</a:t>
            </a:r>
          </a:p>
          <a:p>
            <a:r>
              <a:rPr lang="en-US" dirty="0"/>
              <a:t>Working with Raster </a:t>
            </a:r>
            <a:r>
              <a:rPr lang="en-US" dirty="0" smtClean="0"/>
              <a:t>Data</a:t>
            </a:r>
          </a:p>
          <a:p>
            <a:r>
              <a:rPr lang="en-US" dirty="0" smtClean="0"/>
              <a:t>Working with </a:t>
            </a:r>
            <a:r>
              <a:rPr lang="en-US" dirty="0"/>
              <a:t>Vector </a:t>
            </a:r>
            <a:r>
              <a:rPr lang="en-US" dirty="0" smtClean="0"/>
              <a:t>Data</a:t>
            </a:r>
            <a:endParaRPr lang="en-US" dirty="0" smtClean="0"/>
          </a:p>
        </p:txBody>
      </p:sp>
    </p:spTree>
    <p:extLst>
      <p:ext uri="{BB962C8B-B14F-4D97-AF65-F5344CB8AC3E}">
        <p14:creationId xmlns:p14="http://schemas.microsoft.com/office/powerpoint/2010/main" val="651329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is visualized in maps</a:t>
            </a:r>
            <a:endParaRPr lang="en-US" dirty="0"/>
          </a:p>
        </p:txBody>
      </p:sp>
      <p:sp>
        <p:nvSpPr>
          <p:cNvPr id="3" name="TextBox 2"/>
          <p:cNvSpPr txBox="1"/>
          <p:nvPr/>
        </p:nvSpPr>
        <p:spPr>
          <a:xfrm>
            <a:off x="4038600" y="6248400"/>
            <a:ext cx="1047082" cy="246221"/>
          </a:xfrm>
          <a:prstGeom prst="rect">
            <a:avLst/>
          </a:prstGeom>
          <a:noFill/>
        </p:spPr>
        <p:txBody>
          <a:bodyPr wrap="none" rtlCol="0">
            <a:spAutoFit/>
          </a:bodyPr>
          <a:lstStyle/>
          <a:p>
            <a:pPr eaLnBrk="1" fontAlgn="auto" hangingPunct="1">
              <a:spcBef>
                <a:spcPts val="0"/>
              </a:spcBef>
              <a:spcAft>
                <a:spcPts val="0"/>
              </a:spcAft>
            </a:pPr>
            <a:r>
              <a:rPr lang="en-US" sz="1000" dirty="0" smtClean="0">
                <a:solidFill>
                  <a:prstClr val="black"/>
                </a:solidFill>
                <a:latin typeface="Calibri"/>
              </a:rPr>
              <a:t>www.arcgis.com</a:t>
            </a:r>
            <a:endParaRPr lang="en-US" sz="1000" dirty="0">
              <a:solidFill>
                <a:prstClr val="black"/>
              </a:solidFill>
              <a:latin typeface="Calibri"/>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8" y="1357313"/>
            <a:ext cx="1609725" cy="12477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887" y="1552575"/>
            <a:ext cx="3543300" cy="420052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399" y="1678723"/>
            <a:ext cx="3887177" cy="365050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Temp\icons\Map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7277" y="4979377"/>
            <a:ext cx="1916723" cy="191672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652238" y="5638800"/>
            <a:ext cx="1066800" cy="5334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dirty="0" smtClean="0">
                <a:solidFill>
                  <a:prstClr val="white"/>
                </a:solidFill>
              </a:rPr>
              <a:t>map</a:t>
            </a:r>
            <a:endParaRPr lang="en-US" b="1" dirty="0">
              <a:solidFill>
                <a:prstClr val="white"/>
              </a:solidFill>
            </a:endParaRPr>
          </a:p>
        </p:txBody>
      </p:sp>
    </p:spTree>
    <p:extLst>
      <p:ext uri="{BB962C8B-B14F-4D97-AF65-F5344CB8AC3E}">
        <p14:creationId xmlns:p14="http://schemas.microsoft.com/office/powerpoint/2010/main" val="3164121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7" y="1177856"/>
            <a:ext cx="5661025" cy="475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Maps are built from data </a:t>
            </a:r>
            <a:endParaRPr lang="en-US" dirty="0"/>
          </a:p>
        </p:txBody>
      </p:sp>
      <p:pic>
        <p:nvPicPr>
          <p:cNvPr id="4" name="Picture 2" descr="C:\Temp\icons\Map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7277" y="4979377"/>
            <a:ext cx="1916723" cy="191672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652238" y="5638800"/>
            <a:ext cx="1066800" cy="533400"/>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dirty="0" smtClean="0">
                <a:solidFill>
                  <a:prstClr val="white"/>
                </a:solidFill>
              </a:rPr>
              <a:t>map</a:t>
            </a:r>
            <a:endParaRPr lang="en-US" b="1" dirty="0">
              <a:solidFill>
                <a:prstClr val="white"/>
              </a:solidFill>
            </a:endParaRPr>
          </a:p>
        </p:txBody>
      </p:sp>
      <p:pic>
        <p:nvPicPr>
          <p:cNvPr id="6" name="Picture 7" descr="C:\Temp\icons\MapPackageMPKFile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307437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7652238" y="3760177"/>
            <a:ext cx="1066800" cy="5334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dirty="0" smtClean="0">
                <a:solidFill>
                  <a:prstClr val="white"/>
                </a:solidFill>
              </a:rPr>
              <a:t>data</a:t>
            </a:r>
            <a:endParaRPr lang="en-US" b="1" dirty="0">
              <a:solidFill>
                <a:prstClr val="white"/>
              </a:solidFill>
            </a:endParaRPr>
          </a:p>
        </p:txBody>
      </p:sp>
      <p:sp>
        <p:nvSpPr>
          <p:cNvPr id="8" name="Rectangle 7"/>
          <p:cNvSpPr/>
          <p:nvPr/>
        </p:nvSpPr>
        <p:spPr>
          <a:xfrm>
            <a:off x="5181600" y="2133600"/>
            <a:ext cx="247063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white"/>
                </a:solidFill>
              </a:rPr>
              <a:t>Road</a:t>
            </a:r>
          </a:p>
        </p:txBody>
      </p:sp>
      <p:sp>
        <p:nvSpPr>
          <p:cNvPr id="9" name="Rectangle 8"/>
          <p:cNvSpPr/>
          <p:nvPr/>
        </p:nvSpPr>
        <p:spPr>
          <a:xfrm>
            <a:off x="5181600" y="2438400"/>
            <a:ext cx="2470638" cy="101697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fontAlgn="auto" hangingPunct="1">
              <a:spcBef>
                <a:spcPts val="0"/>
              </a:spcBef>
              <a:spcAft>
                <a:spcPts val="0"/>
              </a:spcAft>
            </a:pPr>
            <a:r>
              <a:rPr lang="en-US" sz="1400" b="1" dirty="0" smtClean="0">
                <a:solidFill>
                  <a:prstClr val="black"/>
                </a:solidFill>
              </a:rPr>
              <a:t>Name</a:t>
            </a:r>
            <a:r>
              <a:rPr lang="en-US" sz="1400" dirty="0" smtClean="0">
                <a:solidFill>
                  <a:prstClr val="black"/>
                </a:solidFill>
              </a:rPr>
              <a:t>: E. Dean Keeton St</a:t>
            </a:r>
          </a:p>
          <a:p>
            <a:pPr eaLnBrk="1" fontAlgn="auto" hangingPunct="1">
              <a:spcBef>
                <a:spcPts val="0"/>
              </a:spcBef>
              <a:spcAft>
                <a:spcPts val="0"/>
              </a:spcAft>
            </a:pPr>
            <a:r>
              <a:rPr lang="en-US" sz="1400" b="1" dirty="0" smtClean="0">
                <a:solidFill>
                  <a:prstClr val="black"/>
                </a:solidFill>
              </a:rPr>
              <a:t>Type</a:t>
            </a:r>
            <a:r>
              <a:rPr lang="en-US" sz="1400" dirty="0" smtClean="0">
                <a:solidFill>
                  <a:prstClr val="black"/>
                </a:solidFill>
              </a:rPr>
              <a:t>: </a:t>
            </a:r>
            <a:r>
              <a:rPr lang="en-US" sz="1400" dirty="0" err="1" smtClean="0">
                <a:solidFill>
                  <a:prstClr val="black"/>
                </a:solidFill>
              </a:rPr>
              <a:t>Div</a:t>
            </a:r>
            <a:r>
              <a:rPr lang="en-US" sz="1400" dirty="0" smtClean="0">
                <a:solidFill>
                  <a:prstClr val="black"/>
                </a:solidFill>
              </a:rPr>
              <a:t> Highway</a:t>
            </a:r>
          </a:p>
          <a:p>
            <a:pPr eaLnBrk="1" fontAlgn="auto" hangingPunct="1">
              <a:spcBef>
                <a:spcPts val="0"/>
              </a:spcBef>
              <a:spcAft>
                <a:spcPts val="0"/>
              </a:spcAft>
            </a:pPr>
            <a:r>
              <a:rPr lang="en-US" sz="1400" b="1" dirty="0" smtClean="0">
                <a:solidFill>
                  <a:prstClr val="black"/>
                </a:solidFill>
              </a:rPr>
              <a:t>Speed</a:t>
            </a:r>
            <a:r>
              <a:rPr lang="en-US" sz="1400" dirty="0" smtClean="0">
                <a:solidFill>
                  <a:prstClr val="black"/>
                </a:solidFill>
              </a:rPr>
              <a:t>: 35 mph</a:t>
            </a:r>
          </a:p>
          <a:p>
            <a:pPr eaLnBrk="1" fontAlgn="auto" hangingPunct="1">
              <a:spcBef>
                <a:spcPts val="0"/>
              </a:spcBef>
              <a:spcAft>
                <a:spcPts val="0"/>
              </a:spcAft>
            </a:pPr>
            <a:r>
              <a:rPr lang="en-US" sz="1400" b="1" dirty="0" smtClean="0">
                <a:solidFill>
                  <a:prstClr val="black"/>
                </a:solidFill>
              </a:rPr>
              <a:t>Shape</a:t>
            </a:r>
            <a:r>
              <a:rPr lang="en-US" sz="1400" dirty="0" smtClean="0">
                <a:solidFill>
                  <a:prstClr val="black"/>
                </a:solidFill>
              </a:rPr>
              <a:t>: [Geometry]</a:t>
            </a:r>
            <a:endParaRPr lang="en-US" sz="1400" dirty="0">
              <a:solidFill>
                <a:prstClr val="black"/>
              </a:solidFill>
            </a:endParaRPr>
          </a:p>
        </p:txBody>
      </p:sp>
      <p:cxnSp>
        <p:nvCxnSpPr>
          <p:cNvPr id="11" name="Straight Arrow Connector 10"/>
          <p:cNvCxnSpPr>
            <a:stCxn id="8" idx="1"/>
          </p:cNvCxnSpPr>
          <p:nvPr/>
        </p:nvCxnSpPr>
        <p:spPr>
          <a:xfrm flipH="1">
            <a:off x="4343400" y="2286000"/>
            <a:ext cx="838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35000" y="3467100"/>
            <a:ext cx="29337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white"/>
                </a:solidFill>
              </a:rPr>
              <a:t>Building</a:t>
            </a:r>
          </a:p>
        </p:txBody>
      </p:sp>
      <p:sp>
        <p:nvSpPr>
          <p:cNvPr id="18" name="Rectangle 17"/>
          <p:cNvSpPr/>
          <p:nvPr/>
        </p:nvSpPr>
        <p:spPr>
          <a:xfrm>
            <a:off x="635000" y="3771901"/>
            <a:ext cx="2933700" cy="8371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fontAlgn="auto" hangingPunct="1">
              <a:spcBef>
                <a:spcPts val="0"/>
              </a:spcBef>
              <a:spcAft>
                <a:spcPts val="0"/>
              </a:spcAft>
            </a:pPr>
            <a:r>
              <a:rPr lang="en-US" sz="1400" b="1" dirty="0" smtClean="0">
                <a:solidFill>
                  <a:prstClr val="black"/>
                </a:solidFill>
              </a:rPr>
              <a:t>Name</a:t>
            </a:r>
            <a:r>
              <a:rPr lang="en-US" sz="1400" dirty="0" smtClean="0">
                <a:solidFill>
                  <a:prstClr val="black"/>
                </a:solidFill>
              </a:rPr>
              <a:t>: Ernest Cockrell </a:t>
            </a:r>
            <a:r>
              <a:rPr lang="en-US" sz="1400" dirty="0" err="1" smtClean="0">
                <a:solidFill>
                  <a:prstClr val="black"/>
                </a:solidFill>
              </a:rPr>
              <a:t>Jr</a:t>
            </a:r>
            <a:r>
              <a:rPr lang="en-US" sz="1400" dirty="0" smtClean="0">
                <a:solidFill>
                  <a:prstClr val="black"/>
                </a:solidFill>
              </a:rPr>
              <a:t> Hall</a:t>
            </a:r>
          </a:p>
          <a:p>
            <a:pPr eaLnBrk="1" fontAlgn="auto" hangingPunct="1">
              <a:spcBef>
                <a:spcPts val="0"/>
              </a:spcBef>
              <a:spcAft>
                <a:spcPts val="0"/>
              </a:spcAft>
            </a:pPr>
            <a:r>
              <a:rPr lang="en-US" sz="1400" b="1" dirty="0" smtClean="0">
                <a:solidFill>
                  <a:prstClr val="black"/>
                </a:solidFill>
              </a:rPr>
              <a:t>Address</a:t>
            </a:r>
            <a:r>
              <a:rPr lang="en-US" sz="1400" dirty="0" smtClean="0">
                <a:solidFill>
                  <a:prstClr val="black"/>
                </a:solidFill>
              </a:rPr>
              <a:t>: 301 E. Dean Keeton St</a:t>
            </a:r>
          </a:p>
          <a:p>
            <a:pPr eaLnBrk="1" fontAlgn="auto" hangingPunct="1">
              <a:spcBef>
                <a:spcPts val="0"/>
              </a:spcBef>
              <a:spcAft>
                <a:spcPts val="0"/>
              </a:spcAft>
            </a:pPr>
            <a:r>
              <a:rPr lang="en-US" sz="1400" b="1" dirty="0" smtClean="0">
                <a:solidFill>
                  <a:prstClr val="black"/>
                </a:solidFill>
              </a:rPr>
              <a:t>Shape</a:t>
            </a:r>
            <a:r>
              <a:rPr lang="en-US" sz="1400" dirty="0" smtClean="0">
                <a:solidFill>
                  <a:prstClr val="black"/>
                </a:solidFill>
              </a:rPr>
              <a:t>: [Geometry]</a:t>
            </a:r>
            <a:endParaRPr lang="en-US" sz="1400" dirty="0">
              <a:solidFill>
                <a:prstClr val="black"/>
              </a:solidFill>
            </a:endParaRPr>
          </a:p>
        </p:txBody>
      </p:sp>
      <p:cxnSp>
        <p:nvCxnSpPr>
          <p:cNvPr id="19" name="Straight Arrow Connector 18"/>
          <p:cNvCxnSpPr>
            <a:stCxn id="17" idx="3"/>
          </p:cNvCxnSpPr>
          <p:nvPr/>
        </p:nvCxnSpPr>
        <p:spPr>
          <a:xfrm flipV="1">
            <a:off x="3568700" y="2986454"/>
            <a:ext cx="249538" cy="6330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838200" y="5638800"/>
            <a:ext cx="4252784"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Shape includes the geometry of the feature and where it is located on earth</a:t>
            </a:r>
            <a:endParaRPr lang="en-US" sz="1800" dirty="0">
              <a:solidFill>
                <a:prstClr val="black"/>
              </a:solidFill>
            </a:endParaRPr>
          </a:p>
        </p:txBody>
      </p:sp>
    </p:spTree>
    <p:extLst>
      <p:ext uri="{BB962C8B-B14F-4D97-AF65-F5344CB8AC3E}">
        <p14:creationId xmlns:p14="http://schemas.microsoft.com/office/powerpoint/2010/main" val="2151621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38" y="1663700"/>
            <a:ext cx="70866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dirty="0" smtClean="0"/>
              <a:t>Vector data represent discrete features</a:t>
            </a:r>
            <a:endParaRPr lang="en-US" sz="3600" dirty="0"/>
          </a:p>
        </p:txBody>
      </p:sp>
      <p:pic>
        <p:nvPicPr>
          <p:cNvPr id="4" name="Picture 2" descr="C:\Temp\icons\Map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7277" y="4979377"/>
            <a:ext cx="1916723" cy="191672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652238" y="5638800"/>
            <a:ext cx="1066800" cy="533400"/>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dirty="0" smtClean="0">
                <a:solidFill>
                  <a:prstClr val="white"/>
                </a:solidFill>
              </a:rPr>
              <a:t>map</a:t>
            </a:r>
            <a:endParaRPr lang="en-US" b="1" dirty="0">
              <a:solidFill>
                <a:prstClr val="white"/>
              </a:solidFill>
            </a:endParaRPr>
          </a:p>
        </p:txBody>
      </p:sp>
      <p:pic>
        <p:nvPicPr>
          <p:cNvPr id="6" name="Picture 7" descr="C:\Temp\icons\MapPackageMPKFile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307437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7652238" y="3760177"/>
            <a:ext cx="1066800" cy="5334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dirty="0" smtClean="0">
                <a:solidFill>
                  <a:prstClr val="white"/>
                </a:solidFill>
              </a:rPr>
              <a:t>data</a:t>
            </a:r>
            <a:endParaRPr lang="en-US" b="1" dirty="0">
              <a:solidFill>
                <a:prstClr val="white"/>
              </a:solidFill>
            </a:endParaRPr>
          </a:p>
        </p:txBody>
      </p:sp>
      <p:sp>
        <p:nvSpPr>
          <p:cNvPr id="12" name="Rounded Rectangle 11"/>
          <p:cNvSpPr/>
          <p:nvPr/>
        </p:nvSpPr>
        <p:spPr>
          <a:xfrm>
            <a:off x="4664221" y="5429250"/>
            <a:ext cx="1219200" cy="4191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a:solidFill>
                  <a:prstClr val="black"/>
                </a:solidFill>
              </a:rPr>
              <a:t>p</a:t>
            </a:r>
            <a:r>
              <a:rPr lang="en-US" sz="1800" dirty="0" smtClean="0">
                <a:solidFill>
                  <a:prstClr val="black"/>
                </a:solidFill>
              </a:rPr>
              <a:t>olygons</a:t>
            </a:r>
            <a:endParaRPr lang="en-US" sz="1800" dirty="0">
              <a:solidFill>
                <a:prstClr val="black"/>
              </a:solidFill>
            </a:endParaRPr>
          </a:p>
        </p:txBody>
      </p:sp>
      <p:sp>
        <p:nvSpPr>
          <p:cNvPr id="13" name="Rounded Rectangle 12"/>
          <p:cNvSpPr/>
          <p:nvPr/>
        </p:nvSpPr>
        <p:spPr>
          <a:xfrm rot="20369724">
            <a:off x="1870219" y="3183534"/>
            <a:ext cx="1219200" cy="4191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lines</a:t>
            </a:r>
            <a:endParaRPr lang="en-US" sz="1800" dirty="0">
              <a:solidFill>
                <a:prstClr val="black"/>
              </a:solidFill>
            </a:endParaRPr>
          </a:p>
        </p:txBody>
      </p:sp>
      <p:sp>
        <p:nvSpPr>
          <p:cNvPr id="14" name="Rounded Rectangle 13"/>
          <p:cNvSpPr/>
          <p:nvPr/>
        </p:nvSpPr>
        <p:spPr>
          <a:xfrm>
            <a:off x="3938587" y="2259379"/>
            <a:ext cx="1219200" cy="4191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a:solidFill>
                  <a:prstClr val="black"/>
                </a:solidFill>
              </a:rPr>
              <a:t>p</a:t>
            </a:r>
            <a:r>
              <a:rPr lang="en-US" sz="1800" dirty="0" smtClean="0">
                <a:solidFill>
                  <a:prstClr val="black"/>
                </a:solidFill>
              </a:rPr>
              <a:t>oints</a:t>
            </a:r>
            <a:endParaRPr lang="en-US" sz="1800" dirty="0">
              <a:solidFill>
                <a:prstClr val="black"/>
              </a:solidFill>
            </a:endParaRPr>
          </a:p>
        </p:txBody>
      </p:sp>
      <p:cxnSp>
        <p:nvCxnSpPr>
          <p:cNvPr id="15" name="Straight Arrow Connector 14"/>
          <p:cNvCxnSpPr>
            <a:stCxn id="14" idx="2"/>
          </p:cNvCxnSpPr>
          <p:nvPr/>
        </p:nvCxnSpPr>
        <p:spPr>
          <a:xfrm>
            <a:off x="4548187" y="2678479"/>
            <a:ext cx="204788"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p:cNvCxnSpPr>
          <p:nvPr/>
        </p:nvCxnSpPr>
        <p:spPr>
          <a:xfrm flipH="1" flipV="1">
            <a:off x="4752975" y="4979377"/>
            <a:ext cx="520846" cy="4498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1"/>
          </p:cNvCxnSpPr>
          <p:nvPr/>
        </p:nvCxnSpPr>
        <p:spPr>
          <a:xfrm flipH="1" flipV="1">
            <a:off x="3490914" y="5455627"/>
            <a:ext cx="1173307" cy="1831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1"/>
          </p:cNvCxnSpPr>
          <p:nvPr/>
        </p:nvCxnSpPr>
        <p:spPr>
          <a:xfrm flipH="1">
            <a:off x="1485900" y="3606616"/>
            <a:ext cx="422941" cy="1962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4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38" y="1088414"/>
            <a:ext cx="67818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89438" y="0"/>
            <a:ext cx="8229600" cy="1143000"/>
          </a:xfrm>
        </p:spPr>
        <p:txBody>
          <a:bodyPr>
            <a:normAutofit fontScale="90000"/>
          </a:bodyPr>
          <a:lstStyle/>
          <a:p>
            <a:r>
              <a:rPr lang="en-US" sz="3600" dirty="0" smtClean="0"/>
              <a:t>Raster data form a grid of cells or pixels</a:t>
            </a:r>
            <a:endParaRPr lang="en-US" sz="3600" dirty="0"/>
          </a:p>
        </p:txBody>
      </p:sp>
      <p:pic>
        <p:nvPicPr>
          <p:cNvPr id="5" name="Picture 2" descr="C:\Temp\icons\Map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7277" y="4979377"/>
            <a:ext cx="1916723" cy="191672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7652238" y="5638800"/>
            <a:ext cx="1066800" cy="533400"/>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dirty="0" smtClean="0">
                <a:solidFill>
                  <a:prstClr val="white"/>
                </a:solidFill>
              </a:rPr>
              <a:t>map</a:t>
            </a:r>
            <a:endParaRPr lang="en-US" b="1" dirty="0">
              <a:solidFill>
                <a:prstClr val="white"/>
              </a:solidFill>
            </a:endParaRPr>
          </a:p>
        </p:txBody>
      </p:sp>
      <p:pic>
        <p:nvPicPr>
          <p:cNvPr id="7" name="Picture 7" descr="C:\Temp\icons\MapPackageMPKFile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307437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7652238" y="3760177"/>
            <a:ext cx="1066800" cy="5334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dirty="0" smtClean="0">
                <a:solidFill>
                  <a:prstClr val="white"/>
                </a:solidFill>
              </a:rPr>
              <a:t>data</a:t>
            </a:r>
            <a:endParaRPr lang="en-US" b="1" dirty="0">
              <a:solidFill>
                <a:prstClr val="white"/>
              </a:solidFill>
            </a:endParaRPr>
          </a:p>
        </p:txBody>
      </p:sp>
    </p:spTree>
    <p:extLst>
      <p:ext uri="{BB962C8B-B14F-4D97-AF65-F5344CB8AC3E}">
        <p14:creationId xmlns:p14="http://schemas.microsoft.com/office/powerpoint/2010/main" val="3762947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solidFill>
                  <a:schemeClr val="tx2"/>
                </a:solidFill>
              </a:rPr>
              <a:t>Data Model</a:t>
            </a:r>
          </a:p>
        </p:txBody>
      </p:sp>
      <p:sp>
        <p:nvSpPr>
          <p:cNvPr id="102403"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a:lnSpc>
                <a:spcPct val="90000"/>
              </a:lnSpc>
              <a:spcBef>
                <a:spcPct val="20000"/>
              </a:spcBef>
            </a:pPr>
            <a:r>
              <a:rPr lang="en-US" sz="2800" dirty="0">
                <a:solidFill>
                  <a:srgbClr val="FF0000"/>
                </a:solidFill>
              </a:rPr>
              <a:t>Conceptual Model</a:t>
            </a:r>
            <a:r>
              <a:rPr lang="en-US" sz="2800" dirty="0"/>
              <a:t> – a set of concepts that describe a subject and allow reasoning about it</a:t>
            </a:r>
          </a:p>
          <a:p>
            <a:pPr>
              <a:lnSpc>
                <a:spcPct val="90000"/>
              </a:lnSpc>
              <a:spcBef>
                <a:spcPct val="20000"/>
              </a:spcBef>
            </a:pPr>
            <a:r>
              <a:rPr lang="en-US" sz="2800" dirty="0">
                <a:solidFill>
                  <a:srgbClr val="FF0000"/>
                </a:solidFill>
              </a:rPr>
              <a:t>Mathematical Model</a:t>
            </a:r>
            <a:r>
              <a:rPr lang="en-US" sz="2800" dirty="0"/>
              <a:t> – a conceptual model expressed in symbols and equations</a:t>
            </a:r>
          </a:p>
          <a:p>
            <a:pPr>
              <a:lnSpc>
                <a:spcPct val="90000"/>
              </a:lnSpc>
              <a:spcBef>
                <a:spcPct val="20000"/>
              </a:spcBef>
            </a:pPr>
            <a:r>
              <a:rPr lang="en-US" sz="2800" dirty="0">
                <a:solidFill>
                  <a:srgbClr val="FF0000"/>
                </a:solidFill>
              </a:rPr>
              <a:t>Data Model</a:t>
            </a:r>
            <a:r>
              <a:rPr lang="en-US" sz="2800" dirty="0"/>
              <a:t> – a conceptual model expressed in a data structure (e.g. </a:t>
            </a:r>
            <a:r>
              <a:rPr lang="en-US" sz="2800" dirty="0" err="1"/>
              <a:t>ascii</a:t>
            </a:r>
            <a:r>
              <a:rPr lang="en-US" sz="2800" dirty="0"/>
              <a:t> files, Excel tables, …..)</a:t>
            </a:r>
          </a:p>
          <a:p>
            <a:pPr>
              <a:lnSpc>
                <a:spcPct val="90000"/>
              </a:lnSpc>
              <a:spcBef>
                <a:spcPct val="20000"/>
              </a:spcBef>
            </a:pPr>
            <a:r>
              <a:rPr lang="en-US" sz="2800" dirty="0">
                <a:solidFill>
                  <a:srgbClr val="FF0000"/>
                </a:solidFill>
              </a:rPr>
              <a:t>Geographic Data Model</a:t>
            </a:r>
            <a:r>
              <a:rPr lang="en-US" sz="2800" dirty="0"/>
              <a:t> – a conceptual model for describing and reasoning about the world expressed in a GIS database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z="3600" dirty="0" smtClean="0"/>
              <a:t>Linking Geography and Attributes</a:t>
            </a:r>
          </a:p>
        </p:txBody>
      </p:sp>
      <p:sp>
        <p:nvSpPr>
          <p:cNvPr id="103427" name="Rectangle 3"/>
          <p:cNvSpPr>
            <a:spLocks noGrp="1" noChangeArrowheads="1"/>
          </p:cNvSpPr>
          <p:nvPr>
            <p:ph type="body" idx="1"/>
          </p:nvPr>
        </p:nvSpPr>
        <p:spPr>
          <a:xfrm>
            <a:off x="838200" y="2286000"/>
            <a:ext cx="4171950" cy="3095625"/>
          </a:xfrm>
        </p:spPr>
        <p:txBody>
          <a:bodyPr/>
          <a:lstStyle/>
          <a:p>
            <a:pPr eaLnBrk="1" hangingPunct="1"/>
            <a:r>
              <a:rPr lang="en-US" dirty="0" smtClean="0"/>
              <a:t>GIS has a </a:t>
            </a:r>
            <a:r>
              <a:rPr lang="en-US" dirty="0" smtClean="0">
                <a:solidFill>
                  <a:srgbClr val="FF0000"/>
                </a:solidFill>
              </a:rPr>
              <a:t>one to one association </a:t>
            </a:r>
            <a:r>
              <a:rPr lang="en-US" dirty="0" smtClean="0"/>
              <a:t>between a geographic feature and a record in an attribute table.</a:t>
            </a:r>
          </a:p>
        </p:txBody>
      </p:sp>
      <p:grpSp>
        <p:nvGrpSpPr>
          <p:cNvPr id="103428" name="Group 5"/>
          <p:cNvGrpSpPr>
            <a:grpSpLocks/>
          </p:cNvGrpSpPr>
          <p:nvPr/>
        </p:nvGrpSpPr>
        <p:grpSpPr bwMode="auto">
          <a:xfrm>
            <a:off x="6248400" y="1981200"/>
            <a:ext cx="838200" cy="838200"/>
            <a:chOff x="240" y="1056"/>
            <a:chExt cx="528" cy="528"/>
          </a:xfrm>
        </p:grpSpPr>
        <p:sp>
          <p:nvSpPr>
            <p:cNvPr id="103440" name="Line 6"/>
            <p:cNvSpPr>
              <a:spLocks noChangeShapeType="1"/>
            </p:cNvSpPr>
            <p:nvPr/>
          </p:nvSpPr>
          <p:spPr bwMode="auto">
            <a:xfrm>
              <a:off x="288" y="1344"/>
              <a:ext cx="240" cy="192"/>
            </a:xfrm>
            <a:prstGeom prst="line">
              <a:avLst/>
            </a:prstGeom>
            <a:noFill/>
            <a:ln w="9525">
              <a:solidFill>
                <a:schemeClr val="tx1"/>
              </a:solidFill>
              <a:round/>
              <a:headEnd/>
              <a:tailEnd/>
            </a:ln>
          </p:spPr>
          <p:txBody>
            <a:bodyPr/>
            <a:lstStyle/>
            <a:p>
              <a:endParaRPr lang="en-US"/>
            </a:p>
          </p:txBody>
        </p:sp>
        <p:sp>
          <p:nvSpPr>
            <p:cNvPr id="103441" name="Line 7"/>
            <p:cNvSpPr>
              <a:spLocks noChangeShapeType="1"/>
            </p:cNvSpPr>
            <p:nvPr/>
          </p:nvSpPr>
          <p:spPr bwMode="auto">
            <a:xfrm flipV="1">
              <a:off x="528" y="1344"/>
              <a:ext cx="192" cy="192"/>
            </a:xfrm>
            <a:prstGeom prst="line">
              <a:avLst/>
            </a:prstGeom>
            <a:noFill/>
            <a:ln w="9525">
              <a:solidFill>
                <a:schemeClr val="tx1"/>
              </a:solidFill>
              <a:round/>
              <a:headEnd/>
              <a:tailEnd/>
            </a:ln>
          </p:spPr>
          <p:txBody>
            <a:bodyPr/>
            <a:lstStyle/>
            <a:p>
              <a:endParaRPr lang="en-US"/>
            </a:p>
          </p:txBody>
        </p:sp>
        <p:sp>
          <p:nvSpPr>
            <p:cNvPr id="103442" name="Line 8"/>
            <p:cNvSpPr>
              <a:spLocks noChangeShapeType="1"/>
            </p:cNvSpPr>
            <p:nvPr/>
          </p:nvSpPr>
          <p:spPr bwMode="auto">
            <a:xfrm flipH="1" flipV="1">
              <a:off x="672" y="1104"/>
              <a:ext cx="48" cy="240"/>
            </a:xfrm>
            <a:prstGeom prst="line">
              <a:avLst/>
            </a:prstGeom>
            <a:noFill/>
            <a:ln w="9525">
              <a:solidFill>
                <a:schemeClr val="tx1"/>
              </a:solidFill>
              <a:round/>
              <a:headEnd/>
              <a:tailEnd/>
            </a:ln>
          </p:spPr>
          <p:txBody>
            <a:bodyPr/>
            <a:lstStyle/>
            <a:p>
              <a:endParaRPr lang="en-US"/>
            </a:p>
          </p:txBody>
        </p:sp>
        <p:sp>
          <p:nvSpPr>
            <p:cNvPr id="103443" name="Line 9"/>
            <p:cNvSpPr>
              <a:spLocks noChangeShapeType="1"/>
            </p:cNvSpPr>
            <p:nvPr/>
          </p:nvSpPr>
          <p:spPr bwMode="auto">
            <a:xfrm flipH="1">
              <a:off x="288" y="1104"/>
              <a:ext cx="384" cy="240"/>
            </a:xfrm>
            <a:prstGeom prst="line">
              <a:avLst/>
            </a:prstGeom>
            <a:noFill/>
            <a:ln w="9525">
              <a:solidFill>
                <a:schemeClr val="tx1"/>
              </a:solidFill>
              <a:round/>
              <a:headEnd/>
              <a:tailEnd/>
            </a:ln>
          </p:spPr>
          <p:txBody>
            <a:bodyPr/>
            <a:lstStyle/>
            <a:p>
              <a:endParaRPr lang="en-US"/>
            </a:p>
          </p:txBody>
        </p:sp>
        <p:sp>
          <p:nvSpPr>
            <p:cNvPr id="103444" name="Oval 10"/>
            <p:cNvSpPr>
              <a:spLocks noChangeArrowheads="1"/>
            </p:cNvSpPr>
            <p:nvPr/>
          </p:nvSpPr>
          <p:spPr bwMode="auto">
            <a:xfrm>
              <a:off x="240"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445" name="Oval 11"/>
            <p:cNvSpPr>
              <a:spLocks noChangeArrowheads="1"/>
            </p:cNvSpPr>
            <p:nvPr/>
          </p:nvSpPr>
          <p:spPr bwMode="auto">
            <a:xfrm>
              <a:off x="480" y="1488"/>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446" name="Oval 12"/>
            <p:cNvSpPr>
              <a:spLocks noChangeArrowheads="1"/>
            </p:cNvSpPr>
            <p:nvPr/>
          </p:nvSpPr>
          <p:spPr bwMode="auto">
            <a:xfrm>
              <a:off x="672"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447" name="Oval 13"/>
            <p:cNvSpPr>
              <a:spLocks noChangeArrowheads="1"/>
            </p:cNvSpPr>
            <p:nvPr/>
          </p:nvSpPr>
          <p:spPr bwMode="auto">
            <a:xfrm>
              <a:off x="624" y="1056"/>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103429" name="Group 14"/>
          <p:cNvGrpSpPr>
            <a:grpSpLocks/>
          </p:cNvGrpSpPr>
          <p:nvPr/>
        </p:nvGrpSpPr>
        <p:grpSpPr bwMode="auto">
          <a:xfrm>
            <a:off x="6248400" y="3962400"/>
            <a:ext cx="938213" cy="1066800"/>
            <a:chOff x="4694" y="1056"/>
            <a:chExt cx="591" cy="672"/>
          </a:xfrm>
        </p:grpSpPr>
        <p:sp>
          <p:nvSpPr>
            <p:cNvPr id="103433" name="Rectangle 15"/>
            <p:cNvSpPr>
              <a:spLocks noChangeArrowheads="1"/>
            </p:cNvSpPr>
            <p:nvPr/>
          </p:nvSpPr>
          <p:spPr bwMode="auto">
            <a:xfrm>
              <a:off x="4704" y="1056"/>
              <a:ext cx="576" cy="672"/>
            </a:xfrm>
            <a:prstGeom prst="rect">
              <a:avLst/>
            </a:prstGeom>
            <a:noFill/>
            <a:ln w="9525">
              <a:solidFill>
                <a:schemeClr val="tx1"/>
              </a:solidFill>
              <a:miter lim="800000"/>
              <a:headEnd/>
              <a:tailEnd/>
            </a:ln>
          </p:spPr>
          <p:txBody>
            <a:bodyPr wrap="none" anchor="ctr"/>
            <a:lstStyle/>
            <a:p>
              <a:endParaRPr lang="en-US"/>
            </a:p>
          </p:txBody>
        </p:sp>
        <p:sp>
          <p:nvSpPr>
            <p:cNvPr id="103434" name="Line 16"/>
            <p:cNvSpPr>
              <a:spLocks noChangeShapeType="1"/>
            </p:cNvSpPr>
            <p:nvPr/>
          </p:nvSpPr>
          <p:spPr bwMode="auto">
            <a:xfrm>
              <a:off x="4694" y="1179"/>
              <a:ext cx="576" cy="0"/>
            </a:xfrm>
            <a:prstGeom prst="line">
              <a:avLst/>
            </a:prstGeom>
            <a:noFill/>
            <a:ln w="9525">
              <a:solidFill>
                <a:schemeClr val="tx1"/>
              </a:solidFill>
              <a:round/>
              <a:headEnd/>
              <a:tailEnd/>
            </a:ln>
          </p:spPr>
          <p:txBody>
            <a:bodyPr/>
            <a:lstStyle/>
            <a:p>
              <a:endParaRPr lang="en-US"/>
            </a:p>
          </p:txBody>
        </p:sp>
        <p:sp>
          <p:nvSpPr>
            <p:cNvPr id="103435" name="Line 17"/>
            <p:cNvSpPr>
              <a:spLocks noChangeShapeType="1"/>
            </p:cNvSpPr>
            <p:nvPr/>
          </p:nvSpPr>
          <p:spPr bwMode="auto">
            <a:xfrm>
              <a:off x="4696" y="1317"/>
              <a:ext cx="576" cy="0"/>
            </a:xfrm>
            <a:prstGeom prst="line">
              <a:avLst/>
            </a:prstGeom>
            <a:noFill/>
            <a:ln w="9525">
              <a:solidFill>
                <a:schemeClr val="tx1"/>
              </a:solidFill>
              <a:round/>
              <a:headEnd/>
              <a:tailEnd/>
            </a:ln>
          </p:spPr>
          <p:txBody>
            <a:bodyPr/>
            <a:lstStyle/>
            <a:p>
              <a:endParaRPr lang="en-US"/>
            </a:p>
          </p:txBody>
        </p:sp>
        <p:sp>
          <p:nvSpPr>
            <p:cNvPr id="103436" name="Line 18"/>
            <p:cNvSpPr>
              <a:spLocks noChangeShapeType="1"/>
            </p:cNvSpPr>
            <p:nvPr/>
          </p:nvSpPr>
          <p:spPr bwMode="auto">
            <a:xfrm>
              <a:off x="4707" y="1466"/>
              <a:ext cx="576" cy="0"/>
            </a:xfrm>
            <a:prstGeom prst="line">
              <a:avLst/>
            </a:prstGeom>
            <a:noFill/>
            <a:ln w="9525">
              <a:solidFill>
                <a:schemeClr val="tx1"/>
              </a:solidFill>
              <a:round/>
              <a:headEnd/>
              <a:tailEnd/>
            </a:ln>
          </p:spPr>
          <p:txBody>
            <a:bodyPr/>
            <a:lstStyle/>
            <a:p>
              <a:endParaRPr lang="en-US"/>
            </a:p>
          </p:txBody>
        </p:sp>
        <p:sp>
          <p:nvSpPr>
            <p:cNvPr id="103437" name="Line 19"/>
            <p:cNvSpPr>
              <a:spLocks noChangeShapeType="1"/>
            </p:cNvSpPr>
            <p:nvPr/>
          </p:nvSpPr>
          <p:spPr bwMode="auto">
            <a:xfrm>
              <a:off x="4709" y="1593"/>
              <a:ext cx="576" cy="0"/>
            </a:xfrm>
            <a:prstGeom prst="line">
              <a:avLst/>
            </a:prstGeom>
            <a:noFill/>
            <a:ln w="9525">
              <a:solidFill>
                <a:schemeClr val="tx1"/>
              </a:solidFill>
              <a:round/>
              <a:headEnd/>
              <a:tailEnd/>
            </a:ln>
          </p:spPr>
          <p:txBody>
            <a:bodyPr/>
            <a:lstStyle/>
            <a:p>
              <a:endParaRPr lang="en-US"/>
            </a:p>
          </p:txBody>
        </p:sp>
        <p:sp>
          <p:nvSpPr>
            <p:cNvPr id="103438" name="Line 20"/>
            <p:cNvSpPr>
              <a:spLocks noChangeShapeType="1"/>
            </p:cNvSpPr>
            <p:nvPr/>
          </p:nvSpPr>
          <p:spPr bwMode="auto">
            <a:xfrm>
              <a:off x="4896" y="1056"/>
              <a:ext cx="0" cy="672"/>
            </a:xfrm>
            <a:prstGeom prst="line">
              <a:avLst/>
            </a:prstGeom>
            <a:noFill/>
            <a:ln w="9525">
              <a:solidFill>
                <a:schemeClr val="tx1"/>
              </a:solidFill>
              <a:round/>
              <a:headEnd/>
              <a:tailEnd/>
            </a:ln>
          </p:spPr>
          <p:txBody>
            <a:bodyPr/>
            <a:lstStyle/>
            <a:p>
              <a:endParaRPr lang="en-US"/>
            </a:p>
          </p:txBody>
        </p:sp>
        <p:sp>
          <p:nvSpPr>
            <p:cNvPr id="103439" name="Line 21"/>
            <p:cNvSpPr>
              <a:spLocks noChangeShapeType="1"/>
            </p:cNvSpPr>
            <p:nvPr/>
          </p:nvSpPr>
          <p:spPr bwMode="auto">
            <a:xfrm>
              <a:off x="5088" y="1056"/>
              <a:ext cx="0" cy="672"/>
            </a:xfrm>
            <a:prstGeom prst="line">
              <a:avLst/>
            </a:prstGeom>
            <a:noFill/>
            <a:ln w="9525">
              <a:solidFill>
                <a:schemeClr val="tx1"/>
              </a:solidFill>
              <a:round/>
              <a:headEnd/>
              <a:tailEnd/>
            </a:ln>
          </p:spPr>
          <p:txBody>
            <a:bodyPr/>
            <a:lstStyle/>
            <a:p>
              <a:endParaRPr lang="en-US"/>
            </a:p>
          </p:txBody>
        </p:sp>
      </p:grpSp>
      <p:sp>
        <p:nvSpPr>
          <p:cNvPr id="103430" name="Text Box 22"/>
          <p:cNvSpPr txBox="1">
            <a:spLocks noChangeArrowheads="1"/>
          </p:cNvSpPr>
          <p:nvPr/>
        </p:nvSpPr>
        <p:spPr bwMode="auto">
          <a:xfrm>
            <a:off x="5638800" y="2819400"/>
            <a:ext cx="3084513" cy="822325"/>
          </a:xfrm>
          <a:prstGeom prst="rect">
            <a:avLst/>
          </a:prstGeom>
          <a:noFill/>
          <a:ln w="9525">
            <a:noFill/>
            <a:miter lim="800000"/>
            <a:headEnd/>
            <a:tailEnd/>
          </a:ln>
        </p:spPr>
        <p:txBody>
          <a:bodyPr wrap="none">
            <a:spAutoFit/>
          </a:bodyPr>
          <a:lstStyle/>
          <a:p>
            <a:r>
              <a:rPr lang="en-US"/>
              <a:t>Geographic coordinates</a:t>
            </a:r>
          </a:p>
          <a:p>
            <a:endParaRPr lang="en-US"/>
          </a:p>
        </p:txBody>
      </p:sp>
      <p:sp>
        <p:nvSpPr>
          <p:cNvPr id="103431" name="Text Box 23"/>
          <p:cNvSpPr txBox="1">
            <a:spLocks noChangeArrowheads="1"/>
          </p:cNvSpPr>
          <p:nvPr/>
        </p:nvSpPr>
        <p:spPr bwMode="auto">
          <a:xfrm>
            <a:off x="5546725" y="5146675"/>
            <a:ext cx="2338388" cy="457200"/>
          </a:xfrm>
          <a:prstGeom prst="rect">
            <a:avLst/>
          </a:prstGeom>
          <a:noFill/>
          <a:ln w="9525">
            <a:noFill/>
            <a:miter lim="800000"/>
            <a:headEnd/>
            <a:tailEnd/>
          </a:ln>
        </p:spPr>
        <p:txBody>
          <a:bodyPr wrap="none">
            <a:spAutoFit/>
          </a:bodyPr>
          <a:lstStyle/>
          <a:p>
            <a:r>
              <a:rPr lang="en-US"/>
              <a:t>Tabular attributes</a:t>
            </a:r>
          </a:p>
        </p:txBody>
      </p:sp>
      <p:sp>
        <p:nvSpPr>
          <p:cNvPr id="103432" name="AutoShape 24"/>
          <p:cNvSpPr>
            <a:spLocks noChangeArrowheads="1"/>
          </p:cNvSpPr>
          <p:nvPr/>
        </p:nvSpPr>
        <p:spPr bwMode="auto">
          <a:xfrm>
            <a:off x="6629400" y="3276600"/>
            <a:ext cx="228600" cy="609600"/>
          </a:xfrm>
          <a:prstGeom prst="upDownArrow">
            <a:avLst>
              <a:gd name="adj1" fmla="val 50000"/>
              <a:gd name="adj2" fmla="val 53333"/>
            </a:avLst>
          </a:prstGeom>
          <a:solidFill>
            <a:schemeClr val="accent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2263" y="522288"/>
            <a:ext cx="1919287" cy="457200"/>
          </a:xfrm>
          <a:prstGeom prst="rect">
            <a:avLst/>
          </a:prstGeom>
          <a:noFill/>
          <a:ln w="9525">
            <a:noFill/>
            <a:miter lim="800000"/>
            <a:headEnd/>
            <a:tailEnd/>
          </a:ln>
        </p:spPr>
        <p:txBody>
          <a:bodyPr>
            <a:spAutoFit/>
          </a:bodyPr>
          <a:lstStyle/>
          <a:p>
            <a:endParaRPr lang="en-US">
              <a:latin typeface="Times" pitchFamily="18" charset="0"/>
            </a:endParaRPr>
          </a:p>
        </p:txBody>
      </p:sp>
      <p:sp>
        <p:nvSpPr>
          <p:cNvPr id="209923" name="Text Box 3"/>
          <p:cNvSpPr txBox="1">
            <a:spLocks noChangeArrowheads="1"/>
          </p:cNvSpPr>
          <p:nvPr/>
        </p:nvSpPr>
        <p:spPr bwMode="auto">
          <a:xfrm>
            <a:off x="339725" y="268288"/>
            <a:ext cx="2506663" cy="2041525"/>
          </a:xfrm>
          <a:prstGeom prst="rect">
            <a:avLst/>
          </a:prstGeom>
          <a:noFill/>
          <a:ln w="9525">
            <a:noFill/>
            <a:miter lim="800000"/>
            <a:headEnd/>
            <a:tailEnd/>
          </a:ln>
          <a:effectLst/>
        </p:spPr>
        <p:txBody>
          <a:bodyPr>
            <a:spAutoFit/>
          </a:bodyPr>
          <a:lstStyle/>
          <a:p>
            <a:pPr>
              <a:defRPr/>
            </a:pPr>
            <a:r>
              <a:rPr lang="en-US" sz="3200">
                <a:solidFill>
                  <a:schemeClr val="accent2"/>
                </a:solidFill>
                <a:effectLst>
                  <a:outerShdw blurRad="38100" dist="38100" dir="2700000" algn="tl">
                    <a:srgbClr val="C0C0C0"/>
                  </a:outerShdw>
                </a:effectLst>
                <a:latin typeface="Arial" charset="0"/>
              </a:rPr>
              <a:t>Data Model based on Inventory of data layers</a:t>
            </a:r>
          </a:p>
        </p:txBody>
      </p:sp>
      <p:pic>
        <p:nvPicPr>
          <p:cNvPr id="12292" name="Picture 4"/>
          <p:cNvPicPr>
            <a:picLocks noChangeAspect="1" noChangeArrowheads="1"/>
          </p:cNvPicPr>
          <p:nvPr/>
        </p:nvPicPr>
        <p:blipFill>
          <a:blip r:embed="rId3" cstate="print"/>
          <a:srcRect/>
          <a:stretch>
            <a:fillRect/>
          </a:stretch>
        </p:blipFill>
        <p:spPr bwMode="auto">
          <a:xfrm>
            <a:off x="2817813" y="252413"/>
            <a:ext cx="5091112" cy="6211887"/>
          </a:xfrm>
          <a:prstGeom prst="rect">
            <a:avLst/>
          </a:prstGeom>
          <a:noFill/>
          <a:ln w="9525">
            <a:noFill/>
            <a:miter lim="800000"/>
            <a:headEnd/>
            <a:tailEnd/>
          </a:ln>
        </p:spPr>
      </p:pic>
    </p:spTree>
    <p:extLst>
      <p:ext uri="{BB962C8B-B14F-4D97-AF65-F5344CB8AC3E}">
        <p14:creationId xmlns:p14="http://schemas.microsoft.com/office/powerpoint/2010/main" val="489097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3621" y="6200228"/>
            <a:ext cx="3739037" cy="461665"/>
          </a:xfrm>
          <a:prstGeom prst="rect">
            <a:avLst/>
          </a:prstGeom>
          <a:noFill/>
        </p:spPr>
        <p:txBody>
          <a:bodyPr wrap="none" rtlCol="0">
            <a:spAutoFit/>
          </a:bodyPr>
          <a:lstStyle/>
          <a:p>
            <a:r>
              <a:rPr lang="en-US" dirty="0" smtClean="0"/>
              <a:t>Image: Michael </a:t>
            </a:r>
            <a:r>
              <a:rPr lang="en-US" dirty="0" err="1" smtClean="0"/>
              <a:t>Zeiler</a:t>
            </a:r>
            <a:r>
              <a:rPr lang="en-US" dirty="0" smtClean="0"/>
              <a:t>, ESRI</a:t>
            </a:r>
            <a:endParaRPr lang="en-US" dirty="0"/>
          </a:p>
        </p:txBody>
      </p:sp>
      <p:sp>
        <p:nvSpPr>
          <p:cNvPr id="4" name="TextBox 3"/>
          <p:cNvSpPr txBox="1"/>
          <p:nvPr/>
        </p:nvSpPr>
        <p:spPr>
          <a:xfrm>
            <a:off x="471602" y="228600"/>
            <a:ext cx="8334076" cy="707886"/>
          </a:xfrm>
          <a:prstGeom prst="rect">
            <a:avLst/>
          </a:prstGeom>
          <a:noFill/>
        </p:spPr>
        <p:txBody>
          <a:bodyPr wrap="none" rtlCol="0">
            <a:spAutoFit/>
          </a:bodyPr>
          <a:lstStyle/>
          <a:p>
            <a:r>
              <a:rPr lang="en-US" sz="4000" dirty="0" smtClean="0"/>
              <a:t>Common Geospatial Information Types</a:t>
            </a:r>
            <a:endParaRPr lang="en-US" sz="4000" dirty="0"/>
          </a:p>
        </p:txBody>
      </p:sp>
      <p:pic>
        <p:nvPicPr>
          <p:cNvPr id="5" name="Picture 3" descr="C:\GISWR11\graphics\gdb3typ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36486"/>
            <a:ext cx="3790880" cy="522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088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671513" y="350838"/>
            <a:ext cx="7772400" cy="1143000"/>
          </a:xfrm>
          <a:prstGeom prst="rect">
            <a:avLst/>
          </a:prstGeom>
          <a:noFill/>
          <a:ln w="9525">
            <a:noFill/>
            <a:miter lim="800000"/>
            <a:headEnd/>
            <a:tailEnd/>
          </a:ln>
        </p:spPr>
        <p:txBody>
          <a:bodyPr lIns="92075" tIns="46038" rIns="92075" bIns="46038" anchor="ctr"/>
          <a:lstStyle/>
          <a:p>
            <a:pPr algn="ctr"/>
            <a:r>
              <a:rPr lang="en-US" sz="4400">
                <a:solidFill>
                  <a:schemeClr val="tx2"/>
                </a:solidFill>
              </a:rPr>
              <a:t>Raster and Vector Data</a:t>
            </a:r>
          </a:p>
        </p:txBody>
      </p:sp>
      <p:sp>
        <p:nvSpPr>
          <p:cNvPr id="3077" name="Rectangle 5"/>
          <p:cNvSpPr>
            <a:spLocks noChangeArrowheads="1"/>
          </p:cNvSpPr>
          <p:nvPr/>
        </p:nvSpPr>
        <p:spPr bwMode="auto">
          <a:xfrm>
            <a:off x="1235075" y="3006725"/>
            <a:ext cx="1279525" cy="519113"/>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en-US" sz="2800" i="1">
                <a:effectLst>
                  <a:outerShdw blurRad="38100" dist="38100" dir="2700000" algn="tl">
                    <a:srgbClr val="C0C0C0"/>
                  </a:outerShdw>
                </a:effectLst>
                <a:latin typeface="Times New Roman" pitchFamily="18" charset="0"/>
              </a:rPr>
              <a:t>Point</a:t>
            </a:r>
          </a:p>
        </p:txBody>
      </p:sp>
      <p:sp>
        <p:nvSpPr>
          <p:cNvPr id="3078" name="Rectangle 6"/>
          <p:cNvSpPr>
            <a:spLocks noChangeArrowheads="1"/>
          </p:cNvSpPr>
          <p:nvPr/>
        </p:nvSpPr>
        <p:spPr bwMode="auto">
          <a:xfrm>
            <a:off x="1219200" y="4038600"/>
            <a:ext cx="815975" cy="519113"/>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2800" i="1">
                <a:effectLst>
                  <a:outerShdw blurRad="38100" dist="38100" dir="2700000" algn="tl">
                    <a:srgbClr val="C0C0C0"/>
                  </a:outerShdw>
                </a:effectLst>
                <a:latin typeface="Times New Roman" pitchFamily="18" charset="0"/>
              </a:rPr>
              <a:t>Line</a:t>
            </a:r>
          </a:p>
        </p:txBody>
      </p:sp>
      <p:sp>
        <p:nvSpPr>
          <p:cNvPr id="3079" name="Rectangle 7"/>
          <p:cNvSpPr>
            <a:spLocks noChangeArrowheads="1"/>
          </p:cNvSpPr>
          <p:nvPr/>
        </p:nvSpPr>
        <p:spPr bwMode="auto">
          <a:xfrm>
            <a:off x="1143000" y="4953000"/>
            <a:ext cx="1368425" cy="519113"/>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2800" i="1">
                <a:effectLst>
                  <a:outerShdw blurRad="38100" dist="38100" dir="2700000" algn="tl">
                    <a:srgbClr val="C0C0C0"/>
                  </a:outerShdw>
                </a:effectLst>
                <a:latin typeface="Times New Roman" pitchFamily="18" charset="0"/>
              </a:rPr>
              <a:t>Polygon</a:t>
            </a:r>
          </a:p>
        </p:txBody>
      </p:sp>
      <p:sp>
        <p:nvSpPr>
          <p:cNvPr id="3080" name="Rectangle 8"/>
          <p:cNvSpPr>
            <a:spLocks noChangeArrowheads="1"/>
          </p:cNvSpPr>
          <p:nvPr/>
        </p:nvSpPr>
        <p:spPr bwMode="auto">
          <a:xfrm>
            <a:off x="4038600" y="2057400"/>
            <a:ext cx="1130300" cy="519113"/>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2800" i="1">
                <a:effectLst>
                  <a:outerShdw blurRad="38100" dist="38100" dir="2700000" algn="tl">
                    <a:srgbClr val="C0C0C0"/>
                  </a:outerShdw>
                </a:effectLst>
                <a:latin typeface="Times New Roman" pitchFamily="18" charset="0"/>
              </a:rPr>
              <a:t>Vector</a:t>
            </a:r>
          </a:p>
        </p:txBody>
      </p:sp>
      <p:sp>
        <p:nvSpPr>
          <p:cNvPr id="3081" name="Rectangle 9"/>
          <p:cNvSpPr>
            <a:spLocks noChangeArrowheads="1"/>
          </p:cNvSpPr>
          <p:nvPr/>
        </p:nvSpPr>
        <p:spPr bwMode="auto">
          <a:xfrm>
            <a:off x="6934200" y="2057400"/>
            <a:ext cx="1111250" cy="519113"/>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2800" i="1">
                <a:effectLst>
                  <a:outerShdw blurRad="38100" dist="38100" dir="2700000" algn="tl">
                    <a:srgbClr val="C0C0C0"/>
                  </a:outerShdw>
                </a:effectLst>
                <a:latin typeface="Times New Roman" pitchFamily="18" charset="0"/>
              </a:rPr>
              <a:t>Raster</a:t>
            </a:r>
          </a:p>
        </p:txBody>
      </p:sp>
      <p:sp>
        <p:nvSpPr>
          <p:cNvPr id="104456" name="Freeform 10"/>
          <p:cNvSpPr>
            <a:spLocks/>
          </p:cNvSpPr>
          <p:nvPr/>
        </p:nvSpPr>
        <p:spPr bwMode="auto">
          <a:xfrm>
            <a:off x="4054475" y="4302125"/>
            <a:ext cx="1449388" cy="1588"/>
          </a:xfrm>
          <a:custGeom>
            <a:avLst/>
            <a:gdLst>
              <a:gd name="T0" fmla="*/ 0 w 913"/>
              <a:gd name="T1" fmla="*/ 0 h 1"/>
              <a:gd name="T2" fmla="*/ 2147483647 w 913"/>
              <a:gd name="T3" fmla="*/ 0 h 1"/>
              <a:gd name="T4" fmla="*/ 0 60000 65536"/>
              <a:gd name="T5" fmla="*/ 0 60000 65536"/>
              <a:gd name="T6" fmla="*/ 0 w 913"/>
              <a:gd name="T7" fmla="*/ 0 h 1"/>
              <a:gd name="T8" fmla="*/ 913 w 913"/>
              <a:gd name="T9" fmla="*/ 1 h 1"/>
            </a:gdLst>
            <a:ahLst/>
            <a:cxnLst>
              <a:cxn ang="T4">
                <a:pos x="T0" y="T1"/>
              </a:cxn>
              <a:cxn ang="T5">
                <a:pos x="T2" y="T3"/>
              </a:cxn>
            </a:cxnLst>
            <a:rect l="T6" t="T7" r="T8" b="T9"/>
            <a:pathLst>
              <a:path w="913" h="1">
                <a:moveTo>
                  <a:pt x="0" y="0"/>
                </a:moveTo>
                <a:lnTo>
                  <a:pt x="912" y="0"/>
                </a:lnTo>
              </a:path>
            </a:pathLst>
          </a:custGeom>
          <a:noFill/>
          <a:ln w="12700" cap="rnd">
            <a:solidFill>
              <a:schemeClr val="tx1"/>
            </a:solidFill>
            <a:round/>
            <a:headEnd type="none" w="sm" len="sm"/>
            <a:tailEnd type="none" w="sm" len="sm"/>
          </a:ln>
        </p:spPr>
        <p:txBody>
          <a:bodyPr/>
          <a:lstStyle/>
          <a:p>
            <a:endParaRPr lang="en-US"/>
          </a:p>
        </p:txBody>
      </p:sp>
      <p:sp>
        <p:nvSpPr>
          <p:cNvPr id="104457" name="Oval 11"/>
          <p:cNvSpPr>
            <a:spLocks noChangeArrowheads="1"/>
          </p:cNvSpPr>
          <p:nvPr/>
        </p:nvSpPr>
        <p:spPr bwMode="auto">
          <a:xfrm>
            <a:off x="4511675" y="3082925"/>
            <a:ext cx="76200" cy="762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4458" name="Rectangle 12"/>
          <p:cNvSpPr>
            <a:spLocks noChangeArrowheads="1"/>
          </p:cNvSpPr>
          <p:nvPr/>
        </p:nvSpPr>
        <p:spPr bwMode="auto">
          <a:xfrm>
            <a:off x="7331075" y="30067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59" name="Rectangle 13"/>
          <p:cNvSpPr>
            <a:spLocks noChangeArrowheads="1"/>
          </p:cNvSpPr>
          <p:nvPr/>
        </p:nvSpPr>
        <p:spPr bwMode="auto">
          <a:xfrm>
            <a:off x="6873875" y="4073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0" name="Rectangle 14"/>
          <p:cNvSpPr>
            <a:spLocks noChangeArrowheads="1"/>
          </p:cNvSpPr>
          <p:nvPr/>
        </p:nvSpPr>
        <p:spPr bwMode="auto">
          <a:xfrm>
            <a:off x="7559675" y="5216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1" name="Rectangle 15"/>
          <p:cNvSpPr>
            <a:spLocks noChangeArrowheads="1"/>
          </p:cNvSpPr>
          <p:nvPr/>
        </p:nvSpPr>
        <p:spPr bwMode="auto">
          <a:xfrm>
            <a:off x="7331075" y="5216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2" name="Rectangle 16"/>
          <p:cNvSpPr>
            <a:spLocks noChangeArrowheads="1"/>
          </p:cNvSpPr>
          <p:nvPr/>
        </p:nvSpPr>
        <p:spPr bwMode="auto">
          <a:xfrm>
            <a:off x="7102475" y="5216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3" name="Rectangle 17"/>
          <p:cNvSpPr>
            <a:spLocks noChangeArrowheads="1"/>
          </p:cNvSpPr>
          <p:nvPr/>
        </p:nvSpPr>
        <p:spPr bwMode="auto">
          <a:xfrm>
            <a:off x="7559675" y="54451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4" name="Rectangle 18"/>
          <p:cNvSpPr>
            <a:spLocks noChangeArrowheads="1"/>
          </p:cNvSpPr>
          <p:nvPr/>
        </p:nvSpPr>
        <p:spPr bwMode="auto">
          <a:xfrm>
            <a:off x="7331075" y="54451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5" name="Rectangle 19"/>
          <p:cNvSpPr>
            <a:spLocks noChangeArrowheads="1"/>
          </p:cNvSpPr>
          <p:nvPr/>
        </p:nvSpPr>
        <p:spPr bwMode="auto">
          <a:xfrm>
            <a:off x="7102475" y="54451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6" name="Rectangle 20"/>
          <p:cNvSpPr>
            <a:spLocks noChangeArrowheads="1"/>
          </p:cNvSpPr>
          <p:nvPr/>
        </p:nvSpPr>
        <p:spPr bwMode="auto">
          <a:xfrm>
            <a:off x="7559675" y="56737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7" name="Rectangle 21"/>
          <p:cNvSpPr>
            <a:spLocks noChangeArrowheads="1"/>
          </p:cNvSpPr>
          <p:nvPr/>
        </p:nvSpPr>
        <p:spPr bwMode="auto">
          <a:xfrm>
            <a:off x="7331075" y="56737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8" name="Rectangle 22"/>
          <p:cNvSpPr>
            <a:spLocks noChangeArrowheads="1"/>
          </p:cNvSpPr>
          <p:nvPr/>
        </p:nvSpPr>
        <p:spPr bwMode="auto">
          <a:xfrm>
            <a:off x="7102475" y="56737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69" name="Rectangle 23"/>
          <p:cNvSpPr>
            <a:spLocks noChangeArrowheads="1"/>
          </p:cNvSpPr>
          <p:nvPr/>
        </p:nvSpPr>
        <p:spPr bwMode="auto">
          <a:xfrm>
            <a:off x="7559675" y="4073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70" name="Rectangle 24"/>
          <p:cNvSpPr>
            <a:spLocks noChangeArrowheads="1"/>
          </p:cNvSpPr>
          <p:nvPr/>
        </p:nvSpPr>
        <p:spPr bwMode="auto">
          <a:xfrm>
            <a:off x="7331075" y="4073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71" name="Rectangle 25"/>
          <p:cNvSpPr>
            <a:spLocks noChangeArrowheads="1"/>
          </p:cNvSpPr>
          <p:nvPr/>
        </p:nvSpPr>
        <p:spPr bwMode="auto">
          <a:xfrm>
            <a:off x="7102475" y="4073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72" name="Rectangle 26"/>
          <p:cNvSpPr>
            <a:spLocks noChangeArrowheads="1"/>
          </p:cNvSpPr>
          <p:nvPr/>
        </p:nvSpPr>
        <p:spPr bwMode="auto">
          <a:xfrm>
            <a:off x="4283075" y="5140325"/>
            <a:ext cx="838200" cy="762000"/>
          </a:xfrm>
          <a:prstGeom prst="rect">
            <a:avLst/>
          </a:prstGeom>
          <a:noFill/>
          <a:ln w="12700">
            <a:solidFill>
              <a:schemeClr val="tx1"/>
            </a:solidFill>
            <a:miter lim="800000"/>
            <a:headEnd/>
            <a:tailEnd/>
          </a:ln>
        </p:spPr>
        <p:txBody>
          <a:bodyPr wrap="none" anchor="ctr"/>
          <a:lstStyle/>
          <a:p>
            <a:endParaRPr lang="en-US"/>
          </a:p>
        </p:txBody>
      </p:sp>
      <p:sp>
        <p:nvSpPr>
          <p:cNvPr id="104473" name="Rectangle 27"/>
          <p:cNvSpPr>
            <a:spLocks noChangeArrowheads="1"/>
          </p:cNvSpPr>
          <p:nvPr/>
        </p:nvSpPr>
        <p:spPr bwMode="auto">
          <a:xfrm>
            <a:off x="7788275" y="4073525"/>
            <a:ext cx="228600" cy="228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104474" name="Text Box 28"/>
          <p:cNvSpPr txBox="1">
            <a:spLocks noChangeArrowheads="1"/>
          </p:cNvSpPr>
          <p:nvPr/>
        </p:nvSpPr>
        <p:spPr bwMode="auto">
          <a:xfrm>
            <a:off x="762000" y="1503363"/>
            <a:ext cx="7215188" cy="457200"/>
          </a:xfrm>
          <a:prstGeom prst="rect">
            <a:avLst/>
          </a:prstGeom>
          <a:noFill/>
          <a:ln w="12700">
            <a:noFill/>
            <a:miter lim="800000"/>
            <a:headEnd type="none" w="sm" len="sm"/>
            <a:tailEnd type="none" w="sm" len="sm"/>
          </a:ln>
        </p:spPr>
        <p:txBody>
          <a:bodyPr wrap="none">
            <a:spAutoFit/>
          </a:bodyPr>
          <a:lstStyle/>
          <a:p>
            <a:r>
              <a:rPr lang="en-US" sz="2400">
                <a:solidFill>
                  <a:schemeClr val="accent2"/>
                </a:solidFill>
                <a:latin typeface="Times New Roman" pitchFamily="18" charset="0"/>
              </a:rPr>
              <a:t>Raster</a:t>
            </a:r>
            <a:r>
              <a:rPr lang="en-US" sz="2400">
                <a:latin typeface="Times New Roman" pitchFamily="18" charset="0"/>
              </a:rPr>
              <a:t> data are described by a cell grid, one value per cell</a:t>
            </a:r>
          </a:p>
        </p:txBody>
      </p:sp>
      <p:sp>
        <p:nvSpPr>
          <p:cNvPr id="104475" name="Text Box 29"/>
          <p:cNvSpPr txBox="1">
            <a:spLocks noChangeArrowheads="1"/>
          </p:cNvSpPr>
          <p:nvPr/>
        </p:nvSpPr>
        <p:spPr bwMode="auto">
          <a:xfrm>
            <a:off x="6521450" y="4505325"/>
            <a:ext cx="1773238" cy="457200"/>
          </a:xfrm>
          <a:prstGeom prst="rect">
            <a:avLst/>
          </a:prstGeom>
          <a:noFill/>
          <a:ln w="12700">
            <a:noFill/>
            <a:miter lim="800000"/>
            <a:headEnd type="none" w="sm" len="sm"/>
            <a:tailEnd type="none" w="sm" len="sm"/>
          </a:ln>
        </p:spPr>
        <p:txBody>
          <a:bodyPr wrap="none">
            <a:spAutoFit/>
          </a:bodyPr>
          <a:lstStyle/>
          <a:p>
            <a:r>
              <a:rPr lang="en-US" sz="2400">
                <a:solidFill>
                  <a:schemeClr val="accent2"/>
                </a:solidFill>
                <a:latin typeface="Times New Roman" pitchFamily="18" charset="0"/>
              </a:rPr>
              <a:t>Zone</a:t>
            </a:r>
            <a:r>
              <a:rPr lang="en-US" sz="2400">
                <a:latin typeface="Times New Roman" pitchFamily="18" charset="0"/>
              </a:rPr>
              <a:t> of cells</a:t>
            </a:r>
          </a:p>
        </p:txBody>
      </p:sp>
      <p:sp>
        <p:nvSpPr>
          <p:cNvPr id="104476" name="Line 30"/>
          <p:cNvSpPr>
            <a:spLocks noChangeShapeType="1"/>
          </p:cNvSpPr>
          <p:nvPr/>
        </p:nvSpPr>
        <p:spPr bwMode="auto">
          <a:xfrm>
            <a:off x="5546725" y="2362200"/>
            <a:ext cx="1158875" cy="0"/>
          </a:xfrm>
          <a:prstGeom prst="line">
            <a:avLst/>
          </a:prstGeom>
          <a:noFill/>
          <a:ln w="28575">
            <a:solidFill>
              <a:schemeClr val="accent2"/>
            </a:solidFill>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Geodatabase</a:t>
            </a:r>
            <a:r>
              <a:rPr lang="en-US" dirty="0" smtClean="0"/>
              <a:t> – a store for all types of geospatial information</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45128"/>
            <a:ext cx="4495800" cy="494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429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solidFill>
                  <a:schemeClr val="tx2"/>
                </a:solidFill>
              </a:rPr>
              <a:t>Latitude and </a:t>
            </a:r>
            <a:r>
              <a:rPr lang="en-US" sz="4400" dirty="0" smtClean="0">
                <a:solidFill>
                  <a:schemeClr val="tx2"/>
                </a:solidFill>
              </a:rPr>
              <a:t>Longitude on a Spherical Earth</a:t>
            </a:r>
            <a:endParaRPr lang="en-US" sz="4400" dirty="0">
              <a:solidFill>
                <a:schemeClr val="tx2"/>
              </a:solidFill>
            </a:endParaRPr>
          </a:p>
        </p:txBody>
      </p:sp>
      <p:graphicFrame>
        <p:nvGraphicFramePr>
          <p:cNvPr id="2050" name="Object 5"/>
          <p:cNvGraphicFramePr>
            <a:graphicFrameLocks noChangeAspect="1"/>
          </p:cNvGraphicFramePr>
          <p:nvPr/>
        </p:nvGraphicFramePr>
        <p:xfrm>
          <a:off x="4191000" y="2590800"/>
          <a:ext cx="3844925" cy="2730500"/>
        </p:xfrm>
        <a:graphic>
          <a:graphicData uri="http://schemas.openxmlformats.org/presentationml/2006/ole">
            <mc:AlternateContent xmlns:mc="http://schemas.openxmlformats.org/markup-compatibility/2006">
              <mc:Choice xmlns:v="urn:schemas-microsoft-com:vml" Requires="v">
                <p:oleObj spid="_x0000_s351277" name="Document" r:id="rId4" imgW="2507760" imgH="1781280" progId="Word.Document.8">
                  <p:embed/>
                </p:oleObj>
              </mc:Choice>
              <mc:Fallback>
                <p:oleObj name="Document" r:id="rId4" imgW="2507760" imgH="17812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590800"/>
                        <a:ext cx="3844925"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6"/>
          <p:cNvSpPr txBox="1">
            <a:spLocks noChangeArrowheads="1"/>
          </p:cNvSpPr>
          <p:nvPr/>
        </p:nvSpPr>
        <p:spPr bwMode="auto">
          <a:xfrm>
            <a:off x="517525" y="2022475"/>
            <a:ext cx="3362325" cy="457200"/>
          </a:xfrm>
          <a:prstGeom prst="rect">
            <a:avLst/>
          </a:prstGeom>
          <a:noFill/>
          <a:ln w="9525">
            <a:noFill/>
            <a:miter lim="800000"/>
            <a:headEnd/>
            <a:tailEnd/>
          </a:ln>
        </p:spPr>
        <p:txBody>
          <a:bodyPr wrap="none">
            <a:spAutoFit/>
          </a:bodyPr>
          <a:lstStyle/>
          <a:p>
            <a:pPr eaLnBrk="0" hangingPunct="0"/>
            <a:r>
              <a:rPr lang="en-US" sz="2400">
                <a:solidFill>
                  <a:schemeClr val="accent2"/>
                </a:solidFill>
                <a:latin typeface="Times New Roman" pitchFamily="18" charset="0"/>
              </a:rPr>
              <a:t>Longitude</a:t>
            </a:r>
            <a:r>
              <a:rPr lang="en-US" sz="2400">
                <a:latin typeface="Times New Roman" pitchFamily="18" charset="0"/>
              </a:rPr>
              <a:t> line (Meridian)</a:t>
            </a:r>
          </a:p>
        </p:txBody>
      </p:sp>
      <p:sp>
        <p:nvSpPr>
          <p:cNvPr id="2053" name="Line 7"/>
          <p:cNvSpPr>
            <a:spLocks noChangeShapeType="1"/>
          </p:cNvSpPr>
          <p:nvPr/>
        </p:nvSpPr>
        <p:spPr bwMode="auto">
          <a:xfrm>
            <a:off x="3825875" y="2308225"/>
            <a:ext cx="930275" cy="823913"/>
          </a:xfrm>
          <a:prstGeom prst="line">
            <a:avLst/>
          </a:prstGeom>
          <a:noFill/>
          <a:ln w="9525">
            <a:solidFill>
              <a:schemeClr val="tx1"/>
            </a:solidFill>
            <a:round/>
            <a:headEnd/>
            <a:tailEnd type="triangle" w="med" len="med"/>
          </a:ln>
        </p:spPr>
        <p:txBody>
          <a:bodyPr wrap="none" anchor="ctr"/>
          <a:lstStyle/>
          <a:p>
            <a:endParaRPr lang="en-US"/>
          </a:p>
        </p:txBody>
      </p:sp>
      <p:grpSp>
        <p:nvGrpSpPr>
          <p:cNvPr id="2054" name="Group 8"/>
          <p:cNvGrpSpPr>
            <a:grpSpLocks/>
          </p:cNvGrpSpPr>
          <p:nvPr/>
        </p:nvGrpSpPr>
        <p:grpSpPr bwMode="auto">
          <a:xfrm>
            <a:off x="1524000" y="2667000"/>
            <a:ext cx="469900" cy="457200"/>
            <a:chOff x="960" y="1680"/>
            <a:chExt cx="296" cy="288"/>
          </a:xfrm>
        </p:grpSpPr>
        <p:sp>
          <p:nvSpPr>
            <p:cNvPr id="2074" name="Line 9"/>
            <p:cNvSpPr>
              <a:spLocks noChangeShapeType="1"/>
            </p:cNvSpPr>
            <p:nvPr/>
          </p:nvSpPr>
          <p:spPr bwMode="auto">
            <a:xfrm>
              <a:off x="1104" y="1680"/>
              <a:ext cx="0" cy="288"/>
            </a:xfrm>
            <a:prstGeom prst="line">
              <a:avLst/>
            </a:prstGeom>
            <a:noFill/>
            <a:ln w="9525">
              <a:solidFill>
                <a:schemeClr val="tx1"/>
              </a:solidFill>
              <a:round/>
              <a:headEnd/>
              <a:tailEnd/>
            </a:ln>
          </p:spPr>
          <p:txBody>
            <a:bodyPr wrap="none" anchor="ctr"/>
            <a:lstStyle/>
            <a:p>
              <a:endParaRPr lang="en-US"/>
            </a:p>
          </p:txBody>
        </p:sp>
        <p:sp>
          <p:nvSpPr>
            <p:cNvPr id="2075" name="Oval 10"/>
            <p:cNvSpPr>
              <a:spLocks noChangeArrowheads="1"/>
            </p:cNvSpPr>
            <p:nvPr/>
          </p:nvSpPr>
          <p:spPr bwMode="auto">
            <a:xfrm>
              <a:off x="960" y="1728"/>
              <a:ext cx="288" cy="144"/>
            </a:xfrm>
            <a:prstGeom prst="ellipse">
              <a:avLst/>
            </a:prstGeom>
            <a:noFill/>
            <a:ln w="9525">
              <a:solidFill>
                <a:schemeClr val="tx1"/>
              </a:solidFill>
              <a:round/>
              <a:headEnd/>
              <a:tailEnd/>
            </a:ln>
          </p:spPr>
          <p:txBody>
            <a:bodyPr wrap="none" anchor="ctr"/>
            <a:lstStyle/>
            <a:p>
              <a:endParaRPr lang="en-US"/>
            </a:p>
          </p:txBody>
        </p:sp>
        <p:sp>
          <p:nvSpPr>
            <p:cNvPr id="2076" name="Line 11"/>
            <p:cNvSpPr>
              <a:spLocks noChangeShapeType="1"/>
            </p:cNvSpPr>
            <p:nvPr/>
          </p:nvSpPr>
          <p:spPr bwMode="auto">
            <a:xfrm flipV="1">
              <a:off x="1209" y="1788"/>
              <a:ext cx="47" cy="64"/>
            </a:xfrm>
            <a:prstGeom prst="line">
              <a:avLst/>
            </a:prstGeom>
            <a:noFill/>
            <a:ln w="9525">
              <a:solidFill>
                <a:schemeClr val="tx1"/>
              </a:solidFill>
              <a:round/>
              <a:headEnd/>
              <a:tailEnd type="triangle" w="med" len="med"/>
            </a:ln>
          </p:spPr>
          <p:txBody>
            <a:bodyPr wrap="none" anchor="ctr"/>
            <a:lstStyle/>
            <a:p>
              <a:endParaRPr lang="en-US"/>
            </a:p>
          </p:txBody>
        </p:sp>
        <p:sp>
          <p:nvSpPr>
            <p:cNvPr id="2077" name="Rectangle 12"/>
            <p:cNvSpPr>
              <a:spLocks noChangeArrowheads="1"/>
            </p:cNvSpPr>
            <p:nvPr/>
          </p:nvSpPr>
          <p:spPr bwMode="auto">
            <a:xfrm>
              <a:off x="1200" y="1747"/>
              <a:ext cx="47" cy="47"/>
            </a:xfrm>
            <a:prstGeom prst="rect">
              <a:avLst/>
            </a:prstGeom>
            <a:solidFill>
              <a:schemeClr val="bg1"/>
            </a:solidFill>
            <a:ln w="9525">
              <a:noFill/>
              <a:miter lim="800000"/>
              <a:headEnd/>
              <a:tailEnd/>
            </a:ln>
          </p:spPr>
          <p:txBody>
            <a:bodyPr wrap="none" anchor="ctr"/>
            <a:lstStyle/>
            <a:p>
              <a:endParaRPr lang="en-US"/>
            </a:p>
          </p:txBody>
        </p:sp>
      </p:grpSp>
      <p:sp>
        <p:nvSpPr>
          <p:cNvPr id="2055" name="Text Box 13"/>
          <p:cNvSpPr txBox="1">
            <a:spLocks noChangeArrowheads="1"/>
          </p:cNvSpPr>
          <p:nvPr/>
        </p:nvSpPr>
        <p:spPr bwMode="auto">
          <a:xfrm>
            <a:off x="1600200" y="2362200"/>
            <a:ext cx="381000" cy="366713"/>
          </a:xfrm>
          <a:prstGeom prst="rect">
            <a:avLst/>
          </a:prstGeom>
          <a:noFill/>
          <a:ln w="9525">
            <a:noFill/>
            <a:miter lim="800000"/>
            <a:headEnd/>
            <a:tailEnd/>
          </a:ln>
        </p:spPr>
        <p:txBody>
          <a:bodyPr>
            <a:spAutoFit/>
          </a:bodyPr>
          <a:lstStyle/>
          <a:p>
            <a:pPr eaLnBrk="0" hangingPunct="0">
              <a:spcBef>
                <a:spcPct val="50000"/>
              </a:spcBef>
            </a:pPr>
            <a:r>
              <a:rPr lang="en-US">
                <a:latin typeface="Times New Roman" pitchFamily="18" charset="0"/>
              </a:rPr>
              <a:t>N</a:t>
            </a:r>
            <a:endParaRPr lang="en-US" sz="2400">
              <a:latin typeface="Times New Roman" pitchFamily="18" charset="0"/>
            </a:endParaRPr>
          </a:p>
        </p:txBody>
      </p:sp>
      <p:sp>
        <p:nvSpPr>
          <p:cNvPr id="2056" name="Text Box 14"/>
          <p:cNvSpPr txBox="1">
            <a:spLocks noChangeArrowheads="1"/>
          </p:cNvSpPr>
          <p:nvPr/>
        </p:nvSpPr>
        <p:spPr bwMode="auto">
          <a:xfrm>
            <a:off x="1600200" y="3048000"/>
            <a:ext cx="3111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S</a:t>
            </a:r>
            <a:endParaRPr lang="en-US" sz="2400">
              <a:latin typeface="Times New Roman" pitchFamily="18" charset="0"/>
            </a:endParaRPr>
          </a:p>
        </p:txBody>
      </p:sp>
      <p:sp>
        <p:nvSpPr>
          <p:cNvPr id="2057" name="Text Box 15"/>
          <p:cNvSpPr txBox="1">
            <a:spLocks noChangeArrowheads="1"/>
          </p:cNvSpPr>
          <p:nvPr/>
        </p:nvSpPr>
        <p:spPr bwMode="auto">
          <a:xfrm>
            <a:off x="1219200" y="2667000"/>
            <a:ext cx="4000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W</a:t>
            </a:r>
            <a:endParaRPr lang="en-US" sz="2400">
              <a:latin typeface="Times New Roman" pitchFamily="18" charset="0"/>
            </a:endParaRPr>
          </a:p>
        </p:txBody>
      </p:sp>
      <p:sp>
        <p:nvSpPr>
          <p:cNvPr id="2058" name="Text Box 16"/>
          <p:cNvSpPr txBox="1">
            <a:spLocks noChangeArrowheads="1"/>
          </p:cNvSpPr>
          <p:nvPr/>
        </p:nvSpPr>
        <p:spPr bwMode="auto">
          <a:xfrm>
            <a:off x="1981200" y="2667000"/>
            <a:ext cx="3238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E</a:t>
            </a:r>
            <a:endParaRPr lang="en-US" sz="2400">
              <a:latin typeface="Times New Roman" pitchFamily="18" charset="0"/>
            </a:endParaRPr>
          </a:p>
        </p:txBody>
      </p:sp>
      <p:sp>
        <p:nvSpPr>
          <p:cNvPr id="2059" name="Text Box 17"/>
          <p:cNvSpPr txBox="1">
            <a:spLocks noChangeArrowheads="1"/>
          </p:cNvSpPr>
          <p:nvPr/>
        </p:nvSpPr>
        <p:spPr bwMode="auto">
          <a:xfrm>
            <a:off x="381000" y="3379788"/>
            <a:ext cx="345598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Range: 180ºW - 0º - 180ºE</a:t>
            </a:r>
          </a:p>
        </p:txBody>
      </p:sp>
      <p:sp>
        <p:nvSpPr>
          <p:cNvPr id="2060" name="Text Box 18"/>
          <p:cNvSpPr txBox="1">
            <a:spLocks noChangeArrowheads="1"/>
          </p:cNvSpPr>
          <p:nvPr/>
        </p:nvSpPr>
        <p:spPr bwMode="auto">
          <a:xfrm>
            <a:off x="533400" y="4343400"/>
            <a:ext cx="2936875" cy="457200"/>
          </a:xfrm>
          <a:prstGeom prst="rect">
            <a:avLst/>
          </a:prstGeom>
          <a:noFill/>
          <a:ln w="9525">
            <a:noFill/>
            <a:miter lim="800000"/>
            <a:headEnd/>
            <a:tailEnd/>
          </a:ln>
        </p:spPr>
        <p:txBody>
          <a:bodyPr wrap="none">
            <a:spAutoFit/>
          </a:bodyPr>
          <a:lstStyle/>
          <a:p>
            <a:pPr eaLnBrk="0" hangingPunct="0"/>
            <a:r>
              <a:rPr lang="en-US" sz="2400">
                <a:solidFill>
                  <a:schemeClr val="accent2"/>
                </a:solidFill>
                <a:latin typeface="Times New Roman" pitchFamily="18" charset="0"/>
              </a:rPr>
              <a:t>Latitude</a:t>
            </a:r>
            <a:r>
              <a:rPr lang="en-US" sz="2400">
                <a:latin typeface="Times New Roman" pitchFamily="18" charset="0"/>
              </a:rPr>
              <a:t> line (Parallel)</a:t>
            </a:r>
          </a:p>
        </p:txBody>
      </p:sp>
      <p:sp>
        <p:nvSpPr>
          <p:cNvPr id="2061" name="Line 19"/>
          <p:cNvSpPr>
            <a:spLocks noChangeShapeType="1"/>
          </p:cNvSpPr>
          <p:nvPr/>
        </p:nvSpPr>
        <p:spPr bwMode="auto">
          <a:xfrm flipV="1">
            <a:off x="3436938" y="3619500"/>
            <a:ext cx="1271587" cy="949325"/>
          </a:xfrm>
          <a:prstGeom prst="line">
            <a:avLst/>
          </a:prstGeom>
          <a:noFill/>
          <a:ln w="9525">
            <a:solidFill>
              <a:schemeClr val="tx1"/>
            </a:solidFill>
            <a:round/>
            <a:headEnd/>
            <a:tailEnd type="triangle" w="med" len="med"/>
          </a:ln>
        </p:spPr>
        <p:txBody>
          <a:bodyPr wrap="none" anchor="ctr"/>
          <a:lstStyle/>
          <a:p>
            <a:endParaRPr lang="en-US"/>
          </a:p>
        </p:txBody>
      </p:sp>
      <p:sp>
        <p:nvSpPr>
          <p:cNvPr id="2062" name="Text Box 20"/>
          <p:cNvSpPr txBox="1">
            <a:spLocks noChangeArrowheads="1"/>
          </p:cNvSpPr>
          <p:nvPr/>
        </p:nvSpPr>
        <p:spPr bwMode="auto">
          <a:xfrm>
            <a:off x="1616075" y="4683125"/>
            <a:ext cx="381000" cy="366713"/>
          </a:xfrm>
          <a:prstGeom prst="rect">
            <a:avLst/>
          </a:prstGeom>
          <a:noFill/>
          <a:ln w="9525">
            <a:noFill/>
            <a:miter lim="800000"/>
            <a:headEnd/>
            <a:tailEnd/>
          </a:ln>
        </p:spPr>
        <p:txBody>
          <a:bodyPr>
            <a:spAutoFit/>
          </a:bodyPr>
          <a:lstStyle/>
          <a:p>
            <a:pPr eaLnBrk="0" hangingPunct="0">
              <a:spcBef>
                <a:spcPct val="50000"/>
              </a:spcBef>
            </a:pPr>
            <a:r>
              <a:rPr lang="en-US">
                <a:latin typeface="Times New Roman" pitchFamily="18" charset="0"/>
              </a:rPr>
              <a:t>N</a:t>
            </a:r>
            <a:endParaRPr lang="en-US" sz="2400">
              <a:latin typeface="Times New Roman" pitchFamily="18" charset="0"/>
            </a:endParaRPr>
          </a:p>
        </p:txBody>
      </p:sp>
      <p:sp>
        <p:nvSpPr>
          <p:cNvPr id="2063" name="Text Box 21"/>
          <p:cNvSpPr txBox="1">
            <a:spLocks noChangeArrowheads="1"/>
          </p:cNvSpPr>
          <p:nvPr/>
        </p:nvSpPr>
        <p:spPr bwMode="auto">
          <a:xfrm>
            <a:off x="1616075" y="5368925"/>
            <a:ext cx="3111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S</a:t>
            </a:r>
            <a:endParaRPr lang="en-US" sz="2400">
              <a:latin typeface="Times New Roman" pitchFamily="18" charset="0"/>
            </a:endParaRPr>
          </a:p>
        </p:txBody>
      </p:sp>
      <p:sp>
        <p:nvSpPr>
          <p:cNvPr id="2064" name="Text Box 22"/>
          <p:cNvSpPr txBox="1">
            <a:spLocks noChangeArrowheads="1"/>
          </p:cNvSpPr>
          <p:nvPr/>
        </p:nvSpPr>
        <p:spPr bwMode="auto">
          <a:xfrm>
            <a:off x="1235075" y="4987925"/>
            <a:ext cx="4000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W</a:t>
            </a:r>
            <a:endParaRPr lang="en-US" sz="2400">
              <a:latin typeface="Times New Roman" pitchFamily="18" charset="0"/>
            </a:endParaRPr>
          </a:p>
        </p:txBody>
      </p:sp>
      <p:sp>
        <p:nvSpPr>
          <p:cNvPr id="2065" name="Text Box 23"/>
          <p:cNvSpPr txBox="1">
            <a:spLocks noChangeArrowheads="1"/>
          </p:cNvSpPr>
          <p:nvPr/>
        </p:nvSpPr>
        <p:spPr bwMode="auto">
          <a:xfrm>
            <a:off x="1997075" y="4987925"/>
            <a:ext cx="3238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E</a:t>
            </a:r>
            <a:endParaRPr lang="en-US" sz="2400">
              <a:latin typeface="Times New Roman" pitchFamily="18" charset="0"/>
            </a:endParaRPr>
          </a:p>
        </p:txBody>
      </p:sp>
      <p:sp>
        <p:nvSpPr>
          <p:cNvPr id="2066" name="Text Box 24"/>
          <p:cNvSpPr txBox="1">
            <a:spLocks noChangeArrowheads="1"/>
          </p:cNvSpPr>
          <p:nvPr/>
        </p:nvSpPr>
        <p:spPr bwMode="auto">
          <a:xfrm>
            <a:off x="457200" y="5715000"/>
            <a:ext cx="306863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Range: 90ºS - 0º - 90ºN</a:t>
            </a:r>
          </a:p>
        </p:txBody>
      </p:sp>
      <p:sp>
        <p:nvSpPr>
          <p:cNvPr id="2067" name="Rectangle 25"/>
          <p:cNvSpPr>
            <a:spLocks noChangeArrowheads="1"/>
          </p:cNvSpPr>
          <p:nvPr/>
        </p:nvSpPr>
        <p:spPr bwMode="auto">
          <a:xfrm rot="5400000" flipH="1">
            <a:off x="1812131" y="5003007"/>
            <a:ext cx="98425" cy="103188"/>
          </a:xfrm>
          <a:prstGeom prst="rect">
            <a:avLst/>
          </a:prstGeom>
          <a:solidFill>
            <a:schemeClr val="bg1"/>
          </a:solidFill>
          <a:ln w="9525">
            <a:noFill/>
            <a:miter lim="800000"/>
            <a:headEnd/>
            <a:tailEnd/>
          </a:ln>
        </p:spPr>
        <p:txBody>
          <a:bodyPr wrap="none" anchor="ctr"/>
          <a:lstStyle/>
          <a:p>
            <a:endParaRPr lang="en-US"/>
          </a:p>
        </p:txBody>
      </p:sp>
      <p:sp>
        <p:nvSpPr>
          <p:cNvPr id="2068" name="Oval 26"/>
          <p:cNvSpPr>
            <a:spLocks noChangeArrowheads="1"/>
          </p:cNvSpPr>
          <p:nvPr/>
        </p:nvSpPr>
        <p:spPr bwMode="auto">
          <a:xfrm>
            <a:off x="1651000" y="5160963"/>
            <a:ext cx="304800" cy="9842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069" name="Line 27"/>
          <p:cNvSpPr>
            <a:spLocks noChangeShapeType="1"/>
          </p:cNvSpPr>
          <p:nvPr/>
        </p:nvSpPr>
        <p:spPr bwMode="auto">
          <a:xfrm rot="5400000" flipH="1" flipV="1">
            <a:off x="1732756" y="4987132"/>
            <a:ext cx="60325" cy="134938"/>
          </a:xfrm>
          <a:prstGeom prst="line">
            <a:avLst/>
          </a:prstGeom>
          <a:noFill/>
          <a:ln w="9525">
            <a:solidFill>
              <a:schemeClr val="tx1"/>
            </a:solidFill>
            <a:round/>
            <a:headEnd/>
            <a:tailEnd type="triangle" w="med" len="med"/>
          </a:ln>
        </p:spPr>
        <p:txBody>
          <a:bodyPr wrap="none" anchor="ctr"/>
          <a:lstStyle/>
          <a:p>
            <a:endParaRPr lang="en-US"/>
          </a:p>
        </p:txBody>
      </p:sp>
      <p:sp>
        <p:nvSpPr>
          <p:cNvPr id="2070" name="Oval 28"/>
          <p:cNvSpPr>
            <a:spLocks noChangeArrowheads="1"/>
          </p:cNvSpPr>
          <p:nvPr/>
        </p:nvSpPr>
        <p:spPr bwMode="auto">
          <a:xfrm>
            <a:off x="1646238" y="5046663"/>
            <a:ext cx="312737" cy="361950"/>
          </a:xfrm>
          <a:prstGeom prst="ellipse">
            <a:avLst/>
          </a:prstGeom>
          <a:noFill/>
          <a:ln w="9525">
            <a:solidFill>
              <a:schemeClr val="tx1"/>
            </a:solidFill>
            <a:round/>
            <a:headEnd/>
            <a:tailEnd/>
          </a:ln>
        </p:spPr>
        <p:txBody>
          <a:bodyPr wrap="none" anchor="ctr"/>
          <a:lstStyle/>
          <a:p>
            <a:endParaRPr lang="en-US"/>
          </a:p>
        </p:txBody>
      </p:sp>
      <p:sp>
        <p:nvSpPr>
          <p:cNvPr id="2071" name="Rectangle 29"/>
          <p:cNvSpPr>
            <a:spLocks noChangeArrowheads="1"/>
          </p:cNvSpPr>
          <p:nvPr/>
        </p:nvSpPr>
        <p:spPr bwMode="auto">
          <a:xfrm>
            <a:off x="1812925" y="5040313"/>
            <a:ext cx="74613" cy="74612"/>
          </a:xfrm>
          <a:prstGeom prst="rect">
            <a:avLst/>
          </a:prstGeom>
          <a:solidFill>
            <a:schemeClr val="bg1"/>
          </a:solidFill>
          <a:ln w="9525">
            <a:noFill/>
            <a:miter lim="800000"/>
            <a:headEnd/>
            <a:tailEnd/>
          </a:ln>
        </p:spPr>
        <p:txBody>
          <a:bodyPr wrap="none" anchor="ctr"/>
          <a:lstStyle/>
          <a:p>
            <a:pPr algn="ctr" eaLnBrk="0" hangingPunct="0"/>
            <a:endParaRPr lang="en-US" sz="2400">
              <a:solidFill>
                <a:schemeClr val="bg1"/>
              </a:solidFill>
              <a:latin typeface="Times New Roman" pitchFamily="18" charset="0"/>
            </a:endParaRPr>
          </a:p>
        </p:txBody>
      </p:sp>
      <p:sp>
        <p:nvSpPr>
          <p:cNvPr id="2072" name="Text Box 30"/>
          <p:cNvSpPr txBox="1">
            <a:spLocks noChangeArrowheads="1"/>
          </p:cNvSpPr>
          <p:nvPr/>
        </p:nvSpPr>
        <p:spPr bwMode="auto">
          <a:xfrm>
            <a:off x="4419600" y="5410200"/>
            <a:ext cx="3219450" cy="1187450"/>
          </a:xfrm>
          <a:prstGeom prst="rect">
            <a:avLst/>
          </a:prstGeom>
          <a:noFill/>
          <a:ln w="9525">
            <a:noFill/>
            <a:miter lim="800000"/>
            <a:headEnd/>
            <a:tailEnd/>
          </a:ln>
        </p:spPr>
        <p:txBody>
          <a:bodyPr>
            <a:spAutoFit/>
          </a:bodyPr>
          <a:lstStyle/>
          <a:p>
            <a:pPr algn="ctr" eaLnBrk="0" hangingPunct="0"/>
            <a:r>
              <a:rPr lang="en-US" sz="2400">
                <a:latin typeface="Times New Roman" pitchFamily="18" charset="0"/>
              </a:rPr>
              <a:t>(0ºN, 0ºE) </a:t>
            </a:r>
          </a:p>
          <a:p>
            <a:pPr algn="ctr" eaLnBrk="0" hangingPunct="0"/>
            <a:r>
              <a:rPr lang="en-US" sz="2400">
                <a:latin typeface="Times New Roman" pitchFamily="18" charset="0"/>
              </a:rPr>
              <a:t>Equator, Prime Meridian</a:t>
            </a:r>
          </a:p>
          <a:p>
            <a:pPr algn="ctr" eaLnBrk="0" hangingPunct="0"/>
            <a:endParaRPr lang="en-US" sz="2400">
              <a:latin typeface="Times New Roman" pitchFamily="18" charset="0"/>
            </a:endParaRPr>
          </a:p>
        </p:txBody>
      </p:sp>
      <p:sp>
        <p:nvSpPr>
          <p:cNvPr id="2073" name="Line 31"/>
          <p:cNvSpPr>
            <a:spLocks noChangeShapeType="1"/>
          </p:cNvSpPr>
          <p:nvPr/>
        </p:nvSpPr>
        <p:spPr bwMode="auto">
          <a:xfrm>
            <a:off x="5181600" y="4419600"/>
            <a:ext cx="615950" cy="1066800"/>
          </a:xfrm>
          <a:prstGeom prst="line">
            <a:avLst/>
          </a:prstGeom>
          <a:noFill/>
          <a:ln w="9525">
            <a:solidFill>
              <a:schemeClr val="tx1"/>
            </a:solidFill>
            <a:round/>
            <a:headEnd type="triangle" w="med" len="med"/>
            <a:tailEnd/>
          </a:ln>
        </p:spPr>
        <p:txBody>
          <a:bodyPr wrap="none" anchor="ctr"/>
          <a:lstStyle/>
          <a:p>
            <a:endParaRPr lang="en-US"/>
          </a:p>
        </p:txBody>
      </p:sp>
    </p:spTree>
    <p:extLst>
      <p:ext uri="{BB962C8B-B14F-4D97-AF65-F5344CB8AC3E}">
        <p14:creationId xmlns:p14="http://schemas.microsoft.com/office/powerpoint/2010/main" val="2542578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ChangeArrowheads="1"/>
          </p:cNvSpPr>
          <p:nvPr/>
        </p:nvSpPr>
        <p:spPr bwMode="auto">
          <a:xfrm>
            <a:off x="228600" y="304800"/>
            <a:ext cx="8534400" cy="1143000"/>
          </a:xfrm>
          <a:prstGeom prst="rect">
            <a:avLst/>
          </a:prstGeom>
          <a:noFill/>
          <a:ln w="9525">
            <a:noFill/>
            <a:miter lim="800000"/>
            <a:headEnd/>
            <a:tailEnd/>
          </a:ln>
        </p:spPr>
        <p:txBody>
          <a:bodyPr anchor="ctr"/>
          <a:lstStyle/>
          <a:p>
            <a:pPr algn="ctr"/>
            <a:r>
              <a:rPr lang="en-US" sz="3600">
                <a:solidFill>
                  <a:srgbClr val="0000FF"/>
                </a:solidFill>
              </a:rPr>
              <a:t>Geodesy, Map Projections and Coordinate Systems</a:t>
            </a:r>
          </a:p>
        </p:txBody>
      </p:sp>
      <p:sp>
        <p:nvSpPr>
          <p:cNvPr id="115715"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a:solidFill>
                  <a:srgbClr val="FF3300"/>
                </a:solidFill>
              </a:rPr>
              <a:t>Geodesy</a:t>
            </a:r>
            <a:r>
              <a:rPr lang="en-US" sz="3200"/>
              <a:t> - the shape of the earth and definition of earth datums</a:t>
            </a:r>
          </a:p>
          <a:p>
            <a:pPr marL="342900" indent="-342900">
              <a:spcBef>
                <a:spcPct val="20000"/>
              </a:spcBef>
              <a:buFontTx/>
              <a:buChar char="•"/>
            </a:pPr>
            <a:r>
              <a:rPr lang="en-US" sz="3200">
                <a:solidFill>
                  <a:srgbClr val="FF3300"/>
                </a:solidFill>
              </a:rPr>
              <a:t>Map Projection</a:t>
            </a:r>
            <a:r>
              <a:rPr lang="en-US" sz="3200"/>
              <a:t> - the transformation of a curved earth to a flat map</a:t>
            </a:r>
          </a:p>
          <a:p>
            <a:pPr marL="342900" indent="-342900">
              <a:spcBef>
                <a:spcPct val="20000"/>
              </a:spcBef>
              <a:buFontTx/>
              <a:buChar char="•"/>
            </a:pPr>
            <a:r>
              <a:rPr lang="en-US" sz="3200">
                <a:solidFill>
                  <a:srgbClr val="FF3300"/>
                </a:solidFill>
              </a:rPr>
              <a:t>Coordinate systems</a:t>
            </a:r>
            <a:r>
              <a:rPr lang="en-US" sz="3200"/>
              <a:t> - (x,y) coordinate systems for map data</a:t>
            </a:r>
          </a:p>
        </p:txBody>
      </p:sp>
      <p:sp>
        <p:nvSpPr>
          <p:cNvPr id="115716" name="Rectangle 6"/>
          <p:cNvSpPr>
            <a:spLocks noChangeArrowheads="1"/>
          </p:cNvSpPr>
          <p:nvPr/>
        </p:nvSpPr>
        <p:spPr bwMode="auto">
          <a:xfrm>
            <a:off x="381000" y="5410200"/>
            <a:ext cx="8763000" cy="1143000"/>
          </a:xfrm>
          <a:prstGeom prst="rect">
            <a:avLst/>
          </a:prstGeom>
          <a:noFill/>
          <a:ln w="9525">
            <a:noFill/>
            <a:miter lim="800000"/>
            <a:headEnd/>
            <a:tailEnd/>
          </a:ln>
        </p:spPr>
        <p:txBody>
          <a:bodyPr anchor="ctr"/>
          <a:lstStyle/>
          <a:p>
            <a:r>
              <a:rPr lang="en-US" sz="2800" b="1">
                <a:solidFill>
                  <a:srgbClr val="0000FF"/>
                </a:solidFill>
              </a:rPr>
              <a:t>Spatial Reference =  Datum +                                   </a:t>
            </a:r>
            <a:br>
              <a:rPr lang="en-US" sz="2800" b="1">
                <a:solidFill>
                  <a:srgbClr val="0000FF"/>
                </a:solidFill>
              </a:rPr>
            </a:br>
            <a:r>
              <a:rPr lang="en-US" sz="2800" b="1">
                <a:solidFill>
                  <a:srgbClr val="0000FF"/>
                </a:solidFill>
              </a:rPr>
              <a:t>                                   Projection + </a:t>
            </a:r>
            <a:br>
              <a:rPr lang="en-US" sz="2800" b="1">
                <a:solidFill>
                  <a:srgbClr val="0000FF"/>
                </a:solidFill>
              </a:rPr>
            </a:br>
            <a:r>
              <a:rPr lang="en-US" sz="2800" b="1">
                <a:solidFill>
                  <a:srgbClr val="0000FF"/>
                </a:solidFill>
              </a:rPr>
              <a:t>                                   Coordinate system</a:t>
            </a:r>
          </a:p>
        </p:txBody>
      </p:sp>
    </p:spTree>
    <p:extLst>
      <p:ext uri="{BB962C8B-B14F-4D97-AF65-F5344CB8AC3E}">
        <p14:creationId xmlns:p14="http://schemas.microsoft.com/office/powerpoint/2010/main" val="2328254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609600" y="94488"/>
            <a:ext cx="7772400" cy="1143000"/>
          </a:xfrm>
        </p:spPr>
        <p:txBody>
          <a:bodyPr/>
          <a:lstStyle/>
          <a:p>
            <a:r>
              <a:rPr lang="en-US" sz="3600" dirty="0" smtClean="0"/>
              <a:t>ArcGIS </a:t>
            </a:r>
            <a:r>
              <a:rPr lang="en-US" sz="3600" dirty="0" smtClean="0">
                <a:solidFill>
                  <a:srgbClr val="FF0000"/>
                </a:solidFill>
              </a:rPr>
              <a:t>Spatial Reference </a:t>
            </a:r>
            <a:r>
              <a:rPr lang="en-US" sz="3600" dirty="0" smtClean="0"/>
              <a:t>Frames</a:t>
            </a:r>
          </a:p>
        </p:txBody>
      </p:sp>
      <p:sp>
        <p:nvSpPr>
          <p:cNvPr id="56323" name="Rectangle 1027"/>
          <p:cNvSpPr>
            <a:spLocks noGrp="1" noChangeArrowheads="1"/>
          </p:cNvSpPr>
          <p:nvPr>
            <p:ph type="body" sz="half" idx="1"/>
          </p:nvPr>
        </p:nvSpPr>
        <p:spPr>
          <a:xfrm>
            <a:off x="685800" y="1447800"/>
            <a:ext cx="3810000" cy="4114800"/>
          </a:xfrm>
        </p:spPr>
        <p:txBody>
          <a:bodyPr/>
          <a:lstStyle/>
          <a:p>
            <a:r>
              <a:rPr lang="en-US" sz="2400" dirty="0" smtClean="0"/>
              <a:t>Defined for a </a:t>
            </a:r>
            <a:r>
              <a:rPr lang="en-US" sz="2400" dirty="0" smtClean="0">
                <a:solidFill>
                  <a:srgbClr val="FF3300"/>
                </a:solidFill>
              </a:rPr>
              <a:t>feature dataset</a:t>
            </a:r>
            <a:r>
              <a:rPr lang="en-US" sz="2400" dirty="0" smtClean="0"/>
              <a:t> in </a:t>
            </a:r>
            <a:r>
              <a:rPr lang="en-US" sz="2400" dirty="0" err="1" smtClean="0">
                <a:solidFill>
                  <a:srgbClr val="FF3300"/>
                </a:solidFill>
              </a:rPr>
              <a:t>ArcCatalog</a:t>
            </a:r>
            <a:endParaRPr lang="en-US" sz="2400" dirty="0" smtClean="0">
              <a:solidFill>
                <a:srgbClr val="FF3300"/>
              </a:solidFill>
            </a:endParaRPr>
          </a:p>
          <a:p>
            <a:r>
              <a:rPr lang="en-US" sz="2400" dirty="0" smtClean="0"/>
              <a:t>XY Coordinate System</a:t>
            </a:r>
          </a:p>
          <a:p>
            <a:pPr lvl="1"/>
            <a:r>
              <a:rPr lang="en-US" sz="2000" dirty="0" smtClean="0"/>
              <a:t>Projected</a:t>
            </a:r>
          </a:p>
          <a:p>
            <a:pPr lvl="1"/>
            <a:r>
              <a:rPr lang="en-US" sz="2000" dirty="0" smtClean="0"/>
              <a:t>Geographic</a:t>
            </a:r>
          </a:p>
          <a:p>
            <a:r>
              <a:rPr lang="en-US" sz="2400" dirty="0" smtClean="0"/>
              <a:t>Z Coordinate system</a:t>
            </a:r>
          </a:p>
        </p:txBody>
      </p:sp>
      <p:pic>
        <p:nvPicPr>
          <p:cNvPr id="73730" name="Picture 2"/>
          <p:cNvPicPr>
            <a:picLocks noChangeAspect="1" noChangeArrowheads="1"/>
          </p:cNvPicPr>
          <p:nvPr/>
        </p:nvPicPr>
        <p:blipFill>
          <a:blip r:embed="rId2" cstate="print"/>
          <a:srcRect/>
          <a:stretch>
            <a:fillRect/>
          </a:stretch>
        </p:blipFill>
        <p:spPr bwMode="auto">
          <a:xfrm>
            <a:off x="4191000" y="990600"/>
            <a:ext cx="4619625" cy="5619750"/>
          </a:xfrm>
          <a:prstGeom prst="rect">
            <a:avLst/>
          </a:prstGeom>
          <a:noFill/>
          <a:ln w="9525">
            <a:noFill/>
            <a:miter lim="800000"/>
            <a:headEnd/>
            <a:tailEnd/>
          </a:ln>
        </p:spPr>
      </p:pic>
    </p:spTree>
    <p:extLst>
      <p:ext uri="{BB962C8B-B14F-4D97-AF65-F5344CB8AC3E}">
        <p14:creationId xmlns:p14="http://schemas.microsoft.com/office/powerpoint/2010/main" val="2946438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p:txBody>
          <a:bodyPr/>
          <a:lstStyle/>
          <a:p>
            <a:r>
              <a:rPr lang="en-US" smtClean="0"/>
              <a:t>Horizontal Coordinate Systems</a:t>
            </a:r>
          </a:p>
        </p:txBody>
      </p:sp>
      <p:sp>
        <p:nvSpPr>
          <p:cNvPr id="57347" name="Rectangle 1027"/>
          <p:cNvSpPr>
            <a:spLocks noGrp="1" noChangeArrowheads="1"/>
          </p:cNvSpPr>
          <p:nvPr>
            <p:ph type="body" sz="half" idx="1"/>
          </p:nvPr>
        </p:nvSpPr>
        <p:spPr/>
        <p:txBody>
          <a:bodyPr/>
          <a:lstStyle/>
          <a:p>
            <a:r>
              <a:rPr lang="en-US" smtClean="0">
                <a:solidFill>
                  <a:srgbClr val="FF3300"/>
                </a:solidFill>
              </a:rPr>
              <a:t>Geographic</a:t>
            </a:r>
            <a:r>
              <a:rPr lang="en-US" smtClean="0"/>
              <a:t> coordinates (decimal degrees)</a:t>
            </a:r>
          </a:p>
        </p:txBody>
      </p:sp>
      <p:pic>
        <p:nvPicPr>
          <p:cNvPr id="57348" name="Picture 1033"/>
          <p:cNvPicPr>
            <a:picLocks noChangeAspect="1" noChangeArrowheads="1"/>
          </p:cNvPicPr>
          <p:nvPr/>
        </p:nvPicPr>
        <p:blipFill>
          <a:blip r:embed="rId2" cstate="print"/>
          <a:srcRect/>
          <a:stretch>
            <a:fillRect/>
          </a:stretch>
        </p:blipFill>
        <p:spPr bwMode="auto">
          <a:xfrm>
            <a:off x="4800600" y="3352800"/>
            <a:ext cx="4343400" cy="2954338"/>
          </a:xfrm>
          <a:prstGeom prst="rect">
            <a:avLst/>
          </a:prstGeom>
          <a:noFill/>
          <a:ln w="9525">
            <a:noFill/>
            <a:miter lim="800000"/>
            <a:headEnd/>
            <a:tailEnd/>
          </a:ln>
        </p:spPr>
      </p:pic>
      <p:sp>
        <p:nvSpPr>
          <p:cNvPr id="57349" name="Rectangle 1035"/>
          <p:cNvSpPr>
            <a:spLocks noGrp="1" noChangeArrowheads="1"/>
          </p:cNvSpPr>
          <p:nvPr>
            <p:ph type="body" sz="half" idx="2"/>
          </p:nvPr>
        </p:nvSpPr>
        <p:spPr/>
        <p:txBody>
          <a:bodyPr/>
          <a:lstStyle/>
          <a:p>
            <a:r>
              <a:rPr lang="en-US" smtClean="0">
                <a:solidFill>
                  <a:srgbClr val="FF3300"/>
                </a:solidFill>
              </a:rPr>
              <a:t>Projected</a:t>
            </a:r>
            <a:r>
              <a:rPr lang="en-US" smtClean="0"/>
              <a:t> coordinates (length units, ft or meters)</a:t>
            </a:r>
          </a:p>
          <a:p>
            <a:endParaRPr lang="en-US" smtClean="0"/>
          </a:p>
        </p:txBody>
      </p:sp>
      <p:pic>
        <p:nvPicPr>
          <p:cNvPr id="57350" name="Picture 1036"/>
          <p:cNvPicPr>
            <a:picLocks noChangeAspect="1" noChangeArrowheads="1"/>
          </p:cNvPicPr>
          <p:nvPr/>
        </p:nvPicPr>
        <p:blipFill>
          <a:blip r:embed="rId3" cstate="print"/>
          <a:srcRect/>
          <a:stretch>
            <a:fillRect/>
          </a:stretch>
        </p:blipFill>
        <p:spPr bwMode="auto">
          <a:xfrm>
            <a:off x="304800" y="3352800"/>
            <a:ext cx="4371975" cy="2973388"/>
          </a:xfrm>
          <a:prstGeom prst="rect">
            <a:avLst/>
          </a:prstGeom>
          <a:noFill/>
          <a:ln w="9525">
            <a:noFill/>
            <a:miter lim="800000"/>
            <a:headEnd/>
            <a:tailEnd/>
          </a:ln>
        </p:spPr>
      </p:pic>
    </p:spTree>
    <p:extLst>
      <p:ext uri="{BB962C8B-B14F-4D97-AF65-F5344CB8AC3E}">
        <p14:creationId xmlns:p14="http://schemas.microsoft.com/office/powerpoint/2010/main" val="2080082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381000"/>
            <a:ext cx="7772400" cy="1143000"/>
          </a:xfrm>
        </p:spPr>
        <p:txBody>
          <a:bodyPr/>
          <a:lstStyle/>
          <a:p>
            <a:pPr eaLnBrk="1" hangingPunct="1"/>
            <a:r>
              <a:rPr lang="en-US" smtClean="0"/>
              <a:t>Key ArcGIS Software Components</a:t>
            </a:r>
          </a:p>
        </p:txBody>
      </p:sp>
      <p:sp>
        <p:nvSpPr>
          <p:cNvPr id="110595" name="Rectangle 3"/>
          <p:cNvSpPr>
            <a:spLocks noGrp="1" noChangeArrowheads="1"/>
          </p:cNvSpPr>
          <p:nvPr>
            <p:ph type="body" idx="1"/>
          </p:nvPr>
        </p:nvSpPr>
        <p:spPr>
          <a:xfrm>
            <a:off x="457200" y="1981200"/>
            <a:ext cx="7772400" cy="4114800"/>
          </a:xfrm>
        </p:spPr>
        <p:txBody>
          <a:bodyPr/>
          <a:lstStyle/>
          <a:p>
            <a:pPr eaLnBrk="1" hangingPunct="1"/>
            <a:r>
              <a:rPr lang="en-US" smtClean="0">
                <a:solidFill>
                  <a:srgbClr val="FF0000"/>
                </a:solidFill>
              </a:rPr>
              <a:t>ArcMap</a:t>
            </a:r>
          </a:p>
          <a:p>
            <a:pPr eaLnBrk="1" hangingPunct="1"/>
            <a:r>
              <a:rPr lang="en-US" smtClean="0"/>
              <a:t>ArcCatalog </a:t>
            </a:r>
          </a:p>
          <a:p>
            <a:pPr eaLnBrk="1" hangingPunct="1"/>
            <a:r>
              <a:rPr lang="en-US" smtClean="0"/>
              <a:t>ArcToolbox</a:t>
            </a:r>
          </a:p>
          <a:p>
            <a:pPr eaLnBrk="1" hangingPunct="1"/>
            <a:r>
              <a:rPr lang="en-US" smtClean="0"/>
              <a:t>Extensions</a:t>
            </a:r>
          </a:p>
          <a:p>
            <a:pPr eaLnBrk="1" hangingPunct="1"/>
            <a:r>
              <a:rPr lang="en-US" smtClean="0"/>
              <a:t>Geoprocessing</a:t>
            </a:r>
          </a:p>
        </p:txBody>
      </p:sp>
      <p:pic>
        <p:nvPicPr>
          <p:cNvPr id="110596" name="Picture 3" descr="arcgis3"/>
          <p:cNvPicPr>
            <a:picLocks noChangeAspect="1" noChangeArrowheads="1"/>
          </p:cNvPicPr>
          <p:nvPr/>
        </p:nvPicPr>
        <p:blipFill>
          <a:blip r:embed="rId3" cstate="print"/>
          <a:srcRect/>
          <a:stretch>
            <a:fillRect/>
          </a:stretch>
        </p:blipFill>
        <p:spPr bwMode="auto">
          <a:xfrm>
            <a:off x="3429000" y="1833563"/>
            <a:ext cx="5116513" cy="502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9"/>
          <p:cNvPicPr>
            <a:picLocks noChangeAspect="1" noChangeArrowheads="1"/>
          </p:cNvPicPr>
          <p:nvPr/>
        </p:nvPicPr>
        <p:blipFill>
          <a:blip r:embed="rId3" cstate="print"/>
          <a:srcRect/>
          <a:stretch>
            <a:fillRect/>
          </a:stretch>
        </p:blipFill>
        <p:spPr bwMode="auto">
          <a:xfrm>
            <a:off x="4267200" y="2057400"/>
            <a:ext cx="3743325" cy="4191000"/>
          </a:xfrm>
          <a:prstGeom prst="rect">
            <a:avLst/>
          </a:prstGeom>
          <a:noFill/>
          <a:ln w="12700">
            <a:solidFill>
              <a:schemeClr val="tx1"/>
            </a:solidFill>
            <a:miter lim="800000"/>
            <a:headEnd/>
            <a:tailEnd/>
          </a:ln>
        </p:spPr>
      </p:pic>
      <p:sp>
        <p:nvSpPr>
          <p:cNvPr id="112643" name="Rectangle 2"/>
          <p:cNvSpPr>
            <a:spLocks noGrp="1" noChangeArrowheads="1"/>
          </p:cNvSpPr>
          <p:nvPr>
            <p:ph type="title"/>
          </p:nvPr>
        </p:nvSpPr>
        <p:spPr/>
        <p:txBody>
          <a:bodyPr/>
          <a:lstStyle/>
          <a:p>
            <a:pPr algn="r" eaLnBrk="1" hangingPunct="1"/>
            <a:r>
              <a:rPr lang="en-US" smtClean="0">
                <a:solidFill>
                  <a:srgbClr val="FF3300"/>
                </a:solidFill>
              </a:rPr>
              <a:t>Arc Toolbox</a:t>
            </a:r>
          </a:p>
        </p:txBody>
      </p:sp>
      <p:sp>
        <p:nvSpPr>
          <p:cNvPr id="112644" name="Text Box 4"/>
          <p:cNvSpPr txBox="1">
            <a:spLocks noChangeArrowheads="1"/>
          </p:cNvSpPr>
          <p:nvPr/>
        </p:nvSpPr>
        <p:spPr bwMode="auto">
          <a:xfrm>
            <a:off x="1752600" y="6096000"/>
            <a:ext cx="2189163" cy="457200"/>
          </a:xfrm>
          <a:prstGeom prst="rect">
            <a:avLst/>
          </a:prstGeom>
          <a:noFill/>
          <a:ln w="9525">
            <a:noFill/>
            <a:miter lim="800000"/>
            <a:headEnd/>
            <a:tailEnd/>
          </a:ln>
        </p:spPr>
        <p:txBody>
          <a:bodyPr wrap="none">
            <a:spAutoFit/>
          </a:bodyPr>
          <a:lstStyle/>
          <a:p>
            <a:r>
              <a:rPr lang="en-US" sz="2400">
                <a:solidFill>
                  <a:srgbClr val="000000"/>
                </a:solidFill>
                <a:latin typeface="Times New Roman" pitchFamily="18" charset="0"/>
              </a:rPr>
              <a:t>Map Projections</a:t>
            </a:r>
          </a:p>
        </p:txBody>
      </p:sp>
      <p:sp>
        <p:nvSpPr>
          <p:cNvPr id="112645" name="Line 5"/>
          <p:cNvSpPr>
            <a:spLocks noChangeShapeType="1"/>
          </p:cNvSpPr>
          <p:nvPr/>
        </p:nvSpPr>
        <p:spPr bwMode="auto">
          <a:xfrm flipV="1">
            <a:off x="2819400" y="5334000"/>
            <a:ext cx="1676400" cy="838200"/>
          </a:xfrm>
          <a:prstGeom prst="line">
            <a:avLst/>
          </a:prstGeom>
          <a:noFill/>
          <a:ln w="9525">
            <a:solidFill>
              <a:schemeClr val="tx1"/>
            </a:solidFill>
            <a:round/>
            <a:headEnd/>
            <a:tailEnd type="triangle" w="med" len="med"/>
          </a:ln>
        </p:spPr>
        <p:txBody>
          <a:bodyPr/>
          <a:lstStyle/>
          <a:p>
            <a:endParaRPr lang="en-US"/>
          </a:p>
        </p:txBody>
      </p:sp>
      <p:sp>
        <p:nvSpPr>
          <p:cNvPr id="112646" name="Text Box 6"/>
          <p:cNvSpPr txBox="1">
            <a:spLocks noChangeArrowheads="1"/>
          </p:cNvSpPr>
          <p:nvPr/>
        </p:nvSpPr>
        <p:spPr bwMode="auto">
          <a:xfrm>
            <a:off x="304800" y="4419600"/>
            <a:ext cx="2438400" cy="1200150"/>
          </a:xfrm>
          <a:prstGeom prst="rect">
            <a:avLst/>
          </a:prstGeom>
          <a:noFill/>
          <a:ln w="9525">
            <a:noFill/>
            <a:miter lim="800000"/>
            <a:headEnd/>
            <a:tailEnd/>
          </a:ln>
        </p:spPr>
        <p:txBody>
          <a:bodyPr>
            <a:spAutoFit/>
          </a:bodyPr>
          <a:lstStyle/>
          <a:p>
            <a:r>
              <a:rPr lang="en-US" sz="2400">
                <a:solidFill>
                  <a:srgbClr val="FF3300"/>
                </a:solidFill>
                <a:latin typeface="Times New Roman" pitchFamily="18" charset="0"/>
              </a:rPr>
              <a:t>Tools for commonly used tasks</a:t>
            </a:r>
          </a:p>
        </p:txBody>
      </p:sp>
      <p:pic>
        <p:nvPicPr>
          <p:cNvPr id="112647" name="Picture 7"/>
          <p:cNvPicPr>
            <a:picLocks noChangeAspect="1" noChangeArrowheads="1"/>
          </p:cNvPicPr>
          <p:nvPr/>
        </p:nvPicPr>
        <p:blipFill>
          <a:blip r:embed="rId4" cstate="print"/>
          <a:srcRect/>
          <a:stretch>
            <a:fillRect/>
          </a:stretch>
        </p:blipFill>
        <p:spPr bwMode="auto">
          <a:xfrm>
            <a:off x="381000" y="381000"/>
            <a:ext cx="2305050" cy="4114800"/>
          </a:xfrm>
          <a:prstGeom prst="rect">
            <a:avLst/>
          </a:prstGeom>
          <a:noFill/>
          <a:ln w="9525">
            <a:noFill/>
            <a:miter lim="800000"/>
            <a:headEnd/>
            <a:tailEnd/>
          </a:ln>
        </p:spPr>
      </p:pic>
      <p:sp>
        <p:nvSpPr>
          <p:cNvPr id="10" name="Rectangle 9"/>
          <p:cNvSpPr/>
          <p:nvPr/>
        </p:nvSpPr>
        <p:spPr>
          <a:xfrm>
            <a:off x="381000" y="1828800"/>
            <a:ext cx="20574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cxnSp>
        <p:nvCxnSpPr>
          <p:cNvPr id="12" name="Straight Arrow Connector 11"/>
          <p:cNvCxnSpPr>
            <a:stCxn id="10" idx="3"/>
          </p:cNvCxnSpPr>
          <p:nvPr/>
        </p:nvCxnSpPr>
        <p:spPr>
          <a:xfrm>
            <a:off x="2438400" y="1905000"/>
            <a:ext cx="1828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228600"/>
            <a:ext cx="7772400" cy="1143000"/>
          </a:xfrm>
        </p:spPr>
        <p:txBody>
          <a:bodyPr/>
          <a:lstStyle/>
          <a:p>
            <a:pPr eaLnBrk="1" hangingPunct="1"/>
            <a:r>
              <a:rPr lang="en-US" smtClean="0"/>
              <a:t>Spatial Analyst</a:t>
            </a:r>
          </a:p>
        </p:txBody>
      </p:sp>
      <p:sp>
        <p:nvSpPr>
          <p:cNvPr id="113667" name="Rectangle 3"/>
          <p:cNvSpPr>
            <a:spLocks noGrp="1" noChangeArrowheads="1"/>
          </p:cNvSpPr>
          <p:nvPr>
            <p:ph type="body" sz="half" idx="1"/>
          </p:nvPr>
        </p:nvSpPr>
        <p:spPr>
          <a:xfrm>
            <a:off x="685800" y="1981200"/>
            <a:ext cx="2971800" cy="4419600"/>
          </a:xfrm>
        </p:spPr>
        <p:txBody>
          <a:bodyPr/>
          <a:lstStyle/>
          <a:p>
            <a:pPr eaLnBrk="1" hangingPunct="1"/>
            <a:r>
              <a:rPr lang="en-US" smtClean="0"/>
              <a:t>Analysis of land surface terrain as a grid</a:t>
            </a:r>
          </a:p>
          <a:p>
            <a:pPr eaLnBrk="1" hangingPunct="1"/>
            <a:r>
              <a:rPr lang="en-US" smtClean="0"/>
              <a:t>Key means of defining drainage areas and connectivity to stream network</a:t>
            </a:r>
          </a:p>
        </p:txBody>
      </p:sp>
      <p:pic>
        <p:nvPicPr>
          <p:cNvPr id="113668" name="Picture 10"/>
          <p:cNvPicPr>
            <a:picLocks noChangeAspect="1" noChangeArrowheads="1"/>
          </p:cNvPicPr>
          <p:nvPr/>
        </p:nvPicPr>
        <p:blipFill>
          <a:blip r:embed="rId3" cstate="print"/>
          <a:srcRect/>
          <a:stretch>
            <a:fillRect/>
          </a:stretch>
        </p:blipFill>
        <p:spPr bwMode="auto">
          <a:xfrm>
            <a:off x="3962400" y="1371600"/>
            <a:ext cx="4216400" cy="5257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0"/>
            <a:ext cx="7772400" cy="914400"/>
          </a:xfrm>
        </p:spPr>
        <p:txBody>
          <a:bodyPr/>
          <a:lstStyle/>
          <a:p>
            <a:pPr eaLnBrk="1" hangingPunct="1"/>
            <a:r>
              <a:rPr lang="en-US" smtClean="0"/>
              <a:t>Geo-Processing</a:t>
            </a:r>
          </a:p>
        </p:txBody>
      </p:sp>
      <p:pic>
        <p:nvPicPr>
          <p:cNvPr id="114691" name="Picture 4"/>
          <p:cNvPicPr>
            <a:picLocks noChangeAspect="1" noChangeArrowheads="1"/>
          </p:cNvPicPr>
          <p:nvPr/>
        </p:nvPicPr>
        <p:blipFill>
          <a:blip r:embed="rId3" cstate="print"/>
          <a:srcRect/>
          <a:stretch>
            <a:fillRect/>
          </a:stretch>
        </p:blipFill>
        <p:spPr bwMode="auto">
          <a:xfrm>
            <a:off x="1752600" y="762000"/>
            <a:ext cx="5334000" cy="5013325"/>
          </a:xfrm>
          <a:prstGeom prst="rect">
            <a:avLst/>
          </a:prstGeom>
          <a:noFill/>
          <a:ln w="9525">
            <a:noFill/>
            <a:miter lim="800000"/>
            <a:headEnd/>
            <a:tailEnd/>
          </a:ln>
        </p:spPr>
      </p:pic>
      <p:sp>
        <p:nvSpPr>
          <p:cNvPr id="114692" name="Text Box 5"/>
          <p:cNvSpPr txBox="1">
            <a:spLocks noChangeArrowheads="1"/>
          </p:cNvSpPr>
          <p:nvPr/>
        </p:nvSpPr>
        <p:spPr bwMode="auto">
          <a:xfrm>
            <a:off x="228600" y="5867400"/>
            <a:ext cx="8686800" cy="946150"/>
          </a:xfrm>
          <a:prstGeom prst="rect">
            <a:avLst/>
          </a:prstGeom>
          <a:noFill/>
          <a:ln w="9525">
            <a:noFill/>
            <a:miter lim="800000"/>
            <a:headEnd/>
            <a:tailEnd/>
          </a:ln>
        </p:spPr>
        <p:txBody>
          <a:bodyPr>
            <a:spAutoFit/>
          </a:bodyPr>
          <a:lstStyle/>
          <a:p>
            <a:pPr algn="ctr">
              <a:spcBef>
                <a:spcPct val="50000"/>
              </a:spcBef>
            </a:pPr>
            <a:r>
              <a:rPr lang="en-US" sz="2800">
                <a:solidFill>
                  <a:srgbClr val="000000"/>
                </a:solidFill>
                <a:latin typeface="Times New Roman" pitchFamily="18" charset="0"/>
              </a:rPr>
              <a:t>Toolbox tools linked together using the model builder to automate data processing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57"/>
          <p:cNvSpPr>
            <a:spLocks noChangeArrowheads="1"/>
          </p:cNvSpPr>
          <p:nvPr/>
        </p:nvSpPr>
        <p:spPr bwMode="auto">
          <a:xfrm>
            <a:off x="5219700" y="3889375"/>
            <a:ext cx="581025" cy="415925"/>
          </a:xfrm>
          <a:prstGeom prst="rect">
            <a:avLst/>
          </a:prstGeom>
          <a:gradFill rotWithShape="0">
            <a:gsLst>
              <a:gs pos="0">
                <a:srgbClr val="014687"/>
              </a:gs>
              <a:gs pos="100000">
                <a:srgbClr val="3393C2"/>
              </a:gs>
            </a:gsLst>
            <a:lin ang="2700000" scaled="1"/>
          </a:gradFill>
          <a:ln w="28575">
            <a:solidFill>
              <a:schemeClr val="bg2"/>
            </a:solidFill>
            <a:miter lim="800000"/>
            <a:headEnd/>
            <a:tailEnd/>
          </a:ln>
          <a:effectLst/>
        </p:spPr>
        <p:txBody>
          <a:bodyPr wrap="none" anchor="ctr"/>
          <a:lstStyle/>
          <a:p>
            <a:pPr>
              <a:lnSpc>
                <a:spcPct val="90000"/>
              </a:lnSpc>
              <a:defRPr/>
            </a:pPr>
            <a:endParaRPr lang="en-US" sz="1200" dirty="0">
              <a:solidFill>
                <a:schemeClr val="tx2"/>
              </a:solidFill>
              <a:effectLst>
                <a:outerShdw blurRad="38100" dist="38100" dir="2700000" algn="tl">
                  <a:srgbClr val="000000"/>
                </a:outerShdw>
              </a:effectLst>
              <a:latin typeface="Arial" charset="0"/>
              <a:ea typeface="ＭＳ Ｐゴシック" pitchFamily="-65" charset="-128"/>
              <a:cs typeface="Arial" charset="0"/>
            </a:endParaRPr>
          </a:p>
        </p:txBody>
      </p:sp>
      <p:pic>
        <p:nvPicPr>
          <p:cNvPr id="12291" name="Picture 5" descr="Cloud"/>
          <p:cNvPicPr>
            <a:picLocks noChangeAspect="1" noChangeArrowheads="1"/>
          </p:cNvPicPr>
          <p:nvPr/>
        </p:nvPicPr>
        <p:blipFill>
          <a:blip r:embed="rId2"/>
          <a:srcRect/>
          <a:stretch>
            <a:fillRect/>
          </a:stretch>
        </p:blipFill>
        <p:spPr bwMode="auto">
          <a:xfrm>
            <a:off x="5240338" y="1624013"/>
            <a:ext cx="2406650" cy="1870075"/>
          </a:xfrm>
          <a:prstGeom prst="rect">
            <a:avLst/>
          </a:prstGeom>
          <a:noFill/>
          <a:ln w="9525">
            <a:noFill/>
            <a:miter lim="800000"/>
            <a:headEnd/>
            <a:tailEnd/>
          </a:ln>
        </p:spPr>
      </p:pic>
      <p:sp>
        <p:nvSpPr>
          <p:cNvPr id="24" name="Minus 23"/>
          <p:cNvSpPr/>
          <p:nvPr/>
        </p:nvSpPr>
        <p:spPr bwMode="auto">
          <a:xfrm rot="19299305">
            <a:off x="2263775" y="4167188"/>
            <a:ext cx="1982788"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25" name="Minus 24"/>
          <p:cNvSpPr/>
          <p:nvPr/>
        </p:nvSpPr>
        <p:spPr bwMode="auto">
          <a:xfrm rot="16200000">
            <a:off x="3553619" y="4671219"/>
            <a:ext cx="1951038"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sp>
        <p:nvSpPr>
          <p:cNvPr id="12294" name="Title 1"/>
          <p:cNvSpPr>
            <a:spLocks noGrp="1"/>
          </p:cNvSpPr>
          <p:nvPr>
            <p:ph type="title"/>
          </p:nvPr>
        </p:nvSpPr>
        <p:spPr/>
        <p:txBody>
          <a:bodyPr/>
          <a:lstStyle/>
          <a:p>
            <a:pPr algn="l"/>
            <a:r>
              <a:rPr lang="en-US" sz="3600" smtClean="0"/>
              <a:t>Web-centered GIS</a:t>
            </a:r>
            <a:endParaRPr lang="en-US" sz="5400" smtClean="0"/>
          </a:p>
        </p:txBody>
      </p:sp>
      <p:pic>
        <p:nvPicPr>
          <p:cNvPr id="12295" name="Picture 180" descr="Online"/>
          <p:cNvPicPr>
            <a:picLocks noChangeAspect="1" noChangeArrowheads="1"/>
          </p:cNvPicPr>
          <p:nvPr/>
        </p:nvPicPr>
        <p:blipFill>
          <a:blip r:embed="rId3"/>
          <a:srcRect/>
          <a:stretch>
            <a:fillRect/>
          </a:stretch>
        </p:blipFill>
        <p:spPr bwMode="auto">
          <a:xfrm>
            <a:off x="6715125" y="1460500"/>
            <a:ext cx="839788" cy="644525"/>
          </a:xfrm>
          <a:prstGeom prst="rect">
            <a:avLst/>
          </a:prstGeom>
          <a:noFill/>
          <a:ln w="9525">
            <a:noFill/>
            <a:miter lim="800000"/>
            <a:headEnd/>
            <a:tailEnd/>
          </a:ln>
        </p:spPr>
      </p:pic>
      <p:pic>
        <p:nvPicPr>
          <p:cNvPr id="12296" name="Picture 180" descr="Online"/>
          <p:cNvPicPr>
            <a:picLocks noChangeAspect="1" noChangeArrowheads="1"/>
          </p:cNvPicPr>
          <p:nvPr/>
        </p:nvPicPr>
        <p:blipFill>
          <a:blip r:embed="rId3"/>
          <a:srcRect/>
          <a:stretch>
            <a:fillRect/>
          </a:stretch>
        </p:blipFill>
        <p:spPr bwMode="auto">
          <a:xfrm>
            <a:off x="7212013" y="2190750"/>
            <a:ext cx="1050925" cy="808038"/>
          </a:xfrm>
          <a:prstGeom prst="rect">
            <a:avLst/>
          </a:prstGeom>
          <a:noFill/>
          <a:ln w="9525">
            <a:noFill/>
            <a:miter lim="800000"/>
            <a:headEnd/>
            <a:tailEnd/>
          </a:ln>
        </p:spPr>
      </p:pic>
      <p:grpSp>
        <p:nvGrpSpPr>
          <p:cNvPr id="2" name="Group 36"/>
          <p:cNvGrpSpPr>
            <a:grpSpLocks/>
          </p:cNvGrpSpPr>
          <p:nvPr/>
        </p:nvGrpSpPr>
        <p:grpSpPr bwMode="auto">
          <a:xfrm>
            <a:off x="6432550" y="4557713"/>
            <a:ext cx="984250" cy="1957387"/>
            <a:chOff x="6078494" y="3603006"/>
            <a:chExt cx="1401964" cy="3337718"/>
          </a:xfrm>
        </p:grpSpPr>
        <p:sp>
          <p:nvSpPr>
            <p:cNvPr id="20" name="Up-Down Arrow 19"/>
            <p:cNvSpPr/>
            <p:nvPr/>
          </p:nvSpPr>
          <p:spPr bwMode="auto">
            <a:xfrm>
              <a:off x="6469688" y="3603006"/>
              <a:ext cx="355013" cy="2839632"/>
            </a:xfrm>
            <a:prstGeom prst="upDownArrow">
              <a:avLst/>
            </a:prstGeom>
            <a:solidFill>
              <a:srgbClr val="E6E6E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grpSp>
          <p:nvGrpSpPr>
            <p:cNvPr id="3" name="Group 188"/>
            <p:cNvGrpSpPr>
              <a:grpSpLocks/>
            </p:cNvGrpSpPr>
            <p:nvPr/>
          </p:nvGrpSpPr>
          <p:grpSpPr bwMode="auto">
            <a:xfrm>
              <a:off x="6241060" y="3889615"/>
              <a:ext cx="1224247" cy="1108478"/>
              <a:chOff x="4784" y="1301"/>
              <a:chExt cx="645" cy="550"/>
            </a:xfrm>
          </p:grpSpPr>
          <p:pic>
            <p:nvPicPr>
              <p:cNvPr id="12330" name="Picture 164"/>
              <p:cNvPicPr>
                <a:picLocks noChangeArrowheads="1"/>
              </p:cNvPicPr>
              <p:nvPr/>
            </p:nvPicPr>
            <p:blipFill>
              <a:blip r:embed="rId4"/>
              <a:srcRect/>
              <a:stretch>
                <a:fillRect/>
              </a:stretch>
            </p:blipFill>
            <p:spPr bwMode="auto">
              <a:xfrm>
                <a:off x="4784" y="1301"/>
                <a:ext cx="450" cy="443"/>
              </a:xfrm>
              <a:prstGeom prst="rect">
                <a:avLst/>
              </a:prstGeom>
              <a:noFill/>
              <a:ln w="12700">
                <a:noFill/>
                <a:miter lim="800000"/>
                <a:headEnd/>
                <a:tailEnd/>
              </a:ln>
            </p:spPr>
          </p:pic>
          <p:pic>
            <p:nvPicPr>
              <p:cNvPr id="12331" name="Picture 165"/>
              <p:cNvPicPr>
                <a:picLocks noChangeArrowheads="1"/>
              </p:cNvPicPr>
              <p:nvPr/>
            </p:nvPicPr>
            <p:blipFill>
              <a:blip r:embed="rId5"/>
              <a:srcRect/>
              <a:stretch>
                <a:fillRect/>
              </a:stretch>
            </p:blipFill>
            <p:spPr bwMode="auto">
              <a:xfrm>
                <a:off x="5073" y="1467"/>
                <a:ext cx="356" cy="384"/>
              </a:xfrm>
              <a:prstGeom prst="rect">
                <a:avLst/>
              </a:prstGeom>
              <a:noFill/>
              <a:ln w="12700">
                <a:noFill/>
                <a:miter lim="800000"/>
                <a:headEnd/>
                <a:tailEnd/>
              </a:ln>
            </p:spPr>
          </p:pic>
        </p:grpSp>
        <p:pic>
          <p:nvPicPr>
            <p:cNvPr id="12328" name="Picture 185" descr="GIS_Server"/>
            <p:cNvPicPr>
              <a:picLocks noChangeAspect="1" noChangeArrowheads="1"/>
            </p:cNvPicPr>
            <p:nvPr/>
          </p:nvPicPr>
          <p:blipFill>
            <a:blip r:embed="rId6"/>
            <a:srcRect/>
            <a:stretch>
              <a:fillRect/>
            </a:stretch>
          </p:blipFill>
          <p:spPr bwMode="auto">
            <a:xfrm>
              <a:off x="6078494" y="5038722"/>
              <a:ext cx="1401964" cy="1078903"/>
            </a:xfrm>
            <a:prstGeom prst="rect">
              <a:avLst/>
            </a:prstGeom>
            <a:noFill/>
            <a:ln w="9525">
              <a:noFill/>
              <a:miter lim="800000"/>
              <a:headEnd/>
              <a:tailEnd/>
            </a:ln>
          </p:spPr>
        </p:pic>
        <p:sp>
          <p:nvSpPr>
            <p:cNvPr id="28" name="TextBox 27"/>
            <p:cNvSpPr txBox="1"/>
            <p:nvPr/>
          </p:nvSpPr>
          <p:spPr>
            <a:xfrm>
              <a:off x="6951330" y="6047417"/>
              <a:ext cx="264565" cy="893307"/>
            </a:xfrm>
            <a:prstGeom prst="rect">
              <a:avLst/>
            </a:prstGeom>
            <a:noFill/>
            <a:ln>
              <a:noFill/>
            </a:ln>
          </p:spPr>
          <p:txBody>
            <a:bodyPr wrap="none">
              <a:spAutoFit/>
            </a:bodyPr>
            <a:lstStyle/>
            <a:p>
              <a:pPr>
                <a:defRPr/>
              </a:pPr>
              <a:endParaRPr lang="en-US" sz="2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grpSp>
      <p:pic>
        <p:nvPicPr>
          <p:cNvPr id="12298" name="Picture 29" descr="Browser_Metadata"/>
          <p:cNvPicPr>
            <a:picLocks noChangeAspect="1" noChangeArrowheads="1"/>
          </p:cNvPicPr>
          <p:nvPr/>
        </p:nvPicPr>
        <p:blipFill>
          <a:blip r:embed="rId7"/>
          <a:srcRect/>
          <a:stretch>
            <a:fillRect/>
          </a:stretch>
        </p:blipFill>
        <p:spPr bwMode="auto">
          <a:xfrm>
            <a:off x="1366838" y="2895600"/>
            <a:ext cx="1123950" cy="865188"/>
          </a:xfrm>
          <a:prstGeom prst="rect">
            <a:avLst/>
          </a:prstGeom>
          <a:noFill/>
          <a:ln w="9525">
            <a:noFill/>
            <a:miter lim="800000"/>
            <a:headEnd/>
            <a:tailEnd/>
          </a:ln>
        </p:spPr>
      </p:pic>
      <p:pic>
        <p:nvPicPr>
          <p:cNvPr id="12299" name="Picture 28" descr="Browser_map3"/>
          <p:cNvPicPr>
            <a:picLocks noChangeAspect="1" noChangeArrowheads="1"/>
          </p:cNvPicPr>
          <p:nvPr/>
        </p:nvPicPr>
        <p:blipFill>
          <a:blip r:embed="rId8"/>
          <a:srcRect/>
          <a:stretch>
            <a:fillRect/>
          </a:stretch>
        </p:blipFill>
        <p:spPr bwMode="auto">
          <a:xfrm>
            <a:off x="1481138" y="1951038"/>
            <a:ext cx="1123950" cy="865187"/>
          </a:xfrm>
          <a:prstGeom prst="rect">
            <a:avLst/>
          </a:prstGeom>
          <a:noFill/>
          <a:ln w="9525">
            <a:noFill/>
            <a:miter lim="800000"/>
            <a:headEnd/>
            <a:tailEnd/>
          </a:ln>
        </p:spPr>
      </p:pic>
      <p:pic>
        <p:nvPicPr>
          <p:cNvPr id="12300" name="Picture 171" descr="Help_Inteface"/>
          <p:cNvPicPr>
            <a:picLocks noChangeAspect="1" noChangeArrowheads="1"/>
          </p:cNvPicPr>
          <p:nvPr/>
        </p:nvPicPr>
        <p:blipFill>
          <a:blip r:embed="rId9"/>
          <a:srcRect/>
          <a:stretch>
            <a:fillRect/>
          </a:stretch>
        </p:blipFill>
        <p:spPr bwMode="auto">
          <a:xfrm>
            <a:off x="2551113" y="1570038"/>
            <a:ext cx="1123950" cy="865187"/>
          </a:xfrm>
          <a:prstGeom prst="rect">
            <a:avLst/>
          </a:prstGeom>
          <a:noFill/>
          <a:ln w="9525">
            <a:noFill/>
            <a:miter lim="800000"/>
            <a:headEnd/>
            <a:tailEnd/>
          </a:ln>
        </p:spPr>
      </p:pic>
      <p:pic>
        <p:nvPicPr>
          <p:cNvPr id="12301" name="Picture 186" descr="Explorer_browser"/>
          <p:cNvPicPr>
            <a:picLocks noChangeAspect="1" noChangeArrowheads="1"/>
          </p:cNvPicPr>
          <p:nvPr/>
        </p:nvPicPr>
        <p:blipFill>
          <a:blip r:embed="rId10"/>
          <a:srcRect/>
          <a:stretch>
            <a:fillRect/>
          </a:stretch>
        </p:blipFill>
        <p:spPr bwMode="auto">
          <a:xfrm>
            <a:off x="1022350" y="3344863"/>
            <a:ext cx="1149350" cy="884237"/>
          </a:xfrm>
          <a:prstGeom prst="rect">
            <a:avLst/>
          </a:prstGeom>
          <a:noFill/>
          <a:ln w="9525">
            <a:noFill/>
            <a:miter lim="800000"/>
            <a:headEnd/>
            <a:tailEnd/>
          </a:ln>
        </p:spPr>
      </p:pic>
      <p:grpSp>
        <p:nvGrpSpPr>
          <p:cNvPr id="4" name="Group 37"/>
          <p:cNvGrpSpPr>
            <a:grpSpLocks/>
          </p:cNvGrpSpPr>
          <p:nvPr/>
        </p:nvGrpSpPr>
        <p:grpSpPr bwMode="auto">
          <a:xfrm>
            <a:off x="7159625" y="3783013"/>
            <a:ext cx="982663" cy="1955800"/>
            <a:chOff x="6078494" y="3603006"/>
            <a:chExt cx="1401964" cy="3337718"/>
          </a:xfrm>
        </p:grpSpPr>
        <p:sp>
          <p:nvSpPr>
            <p:cNvPr id="39" name="Up-Down Arrow 38"/>
            <p:cNvSpPr/>
            <p:nvPr/>
          </p:nvSpPr>
          <p:spPr bwMode="auto">
            <a:xfrm>
              <a:off x="6468054" y="3603006"/>
              <a:ext cx="355588" cy="2839228"/>
            </a:xfrm>
            <a:prstGeom prst="upDownArrow">
              <a:avLst/>
            </a:prstGeom>
            <a:solidFill>
              <a:srgbClr val="E6E6E6"/>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grpSp>
          <p:nvGrpSpPr>
            <p:cNvPr id="5" name="Group 188"/>
            <p:cNvGrpSpPr>
              <a:grpSpLocks/>
            </p:cNvGrpSpPr>
            <p:nvPr/>
          </p:nvGrpSpPr>
          <p:grpSpPr bwMode="auto">
            <a:xfrm>
              <a:off x="6241060" y="3889615"/>
              <a:ext cx="1224247" cy="1108478"/>
              <a:chOff x="4784" y="1301"/>
              <a:chExt cx="645" cy="550"/>
            </a:xfrm>
          </p:grpSpPr>
          <p:pic>
            <p:nvPicPr>
              <p:cNvPr id="12324" name="Picture 164"/>
              <p:cNvPicPr>
                <a:picLocks noChangeArrowheads="1"/>
              </p:cNvPicPr>
              <p:nvPr/>
            </p:nvPicPr>
            <p:blipFill>
              <a:blip r:embed="rId4"/>
              <a:srcRect/>
              <a:stretch>
                <a:fillRect/>
              </a:stretch>
            </p:blipFill>
            <p:spPr bwMode="auto">
              <a:xfrm>
                <a:off x="4784" y="1301"/>
                <a:ext cx="450" cy="443"/>
              </a:xfrm>
              <a:prstGeom prst="rect">
                <a:avLst/>
              </a:prstGeom>
              <a:noFill/>
              <a:ln w="12700">
                <a:noFill/>
                <a:miter lim="800000"/>
                <a:headEnd/>
                <a:tailEnd/>
              </a:ln>
            </p:spPr>
          </p:pic>
          <p:pic>
            <p:nvPicPr>
              <p:cNvPr id="12325" name="Picture 165"/>
              <p:cNvPicPr>
                <a:picLocks noChangeArrowheads="1"/>
              </p:cNvPicPr>
              <p:nvPr/>
            </p:nvPicPr>
            <p:blipFill>
              <a:blip r:embed="rId5"/>
              <a:srcRect/>
              <a:stretch>
                <a:fillRect/>
              </a:stretch>
            </p:blipFill>
            <p:spPr bwMode="auto">
              <a:xfrm>
                <a:off x="5073" y="1467"/>
                <a:ext cx="356" cy="384"/>
              </a:xfrm>
              <a:prstGeom prst="rect">
                <a:avLst/>
              </a:prstGeom>
              <a:noFill/>
              <a:ln w="12700">
                <a:noFill/>
                <a:miter lim="800000"/>
                <a:headEnd/>
                <a:tailEnd/>
              </a:ln>
            </p:spPr>
          </p:pic>
        </p:grpSp>
        <p:pic>
          <p:nvPicPr>
            <p:cNvPr id="12322" name="Picture 185" descr="GIS_Server"/>
            <p:cNvPicPr>
              <a:picLocks noChangeAspect="1" noChangeArrowheads="1"/>
            </p:cNvPicPr>
            <p:nvPr/>
          </p:nvPicPr>
          <p:blipFill>
            <a:blip r:embed="rId6"/>
            <a:srcRect/>
            <a:stretch>
              <a:fillRect/>
            </a:stretch>
          </p:blipFill>
          <p:spPr bwMode="auto">
            <a:xfrm>
              <a:off x="6078494" y="5038722"/>
              <a:ext cx="1401964" cy="1078903"/>
            </a:xfrm>
            <a:prstGeom prst="rect">
              <a:avLst/>
            </a:prstGeom>
            <a:noFill/>
            <a:ln w="9525">
              <a:noFill/>
              <a:miter lim="800000"/>
              <a:headEnd/>
              <a:tailEnd/>
            </a:ln>
          </p:spPr>
        </p:pic>
        <p:sp>
          <p:nvSpPr>
            <p:cNvPr id="42" name="TextBox 41"/>
            <p:cNvSpPr txBox="1"/>
            <p:nvPr/>
          </p:nvSpPr>
          <p:spPr>
            <a:xfrm>
              <a:off x="6950475" y="6049401"/>
              <a:ext cx="264991" cy="891323"/>
            </a:xfrm>
            <a:prstGeom prst="rect">
              <a:avLst/>
            </a:prstGeom>
            <a:noFill/>
            <a:ln>
              <a:noFill/>
            </a:ln>
          </p:spPr>
          <p:txBody>
            <a:bodyPr wrap="none">
              <a:spAutoFit/>
            </a:bodyPr>
            <a:lstStyle/>
            <a:p>
              <a:pPr>
                <a:defRPr/>
              </a:pPr>
              <a:endParaRPr lang="en-US" sz="2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grpSp>
      <p:sp>
        <p:nvSpPr>
          <p:cNvPr id="47" name="Minus 46"/>
          <p:cNvSpPr/>
          <p:nvPr/>
        </p:nvSpPr>
        <p:spPr bwMode="auto">
          <a:xfrm rot="12777315">
            <a:off x="5083175" y="4046538"/>
            <a:ext cx="1952625"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2304" name="Picture 115" descr="Computrer_Map"/>
          <p:cNvPicPr>
            <a:picLocks noChangeAspect="1" noChangeArrowheads="1"/>
          </p:cNvPicPr>
          <p:nvPr/>
        </p:nvPicPr>
        <p:blipFill>
          <a:blip r:embed="rId11"/>
          <a:srcRect/>
          <a:stretch>
            <a:fillRect/>
          </a:stretch>
        </p:blipFill>
        <p:spPr bwMode="auto">
          <a:xfrm>
            <a:off x="4446588" y="5537200"/>
            <a:ext cx="1271587" cy="1025525"/>
          </a:xfrm>
          <a:prstGeom prst="rect">
            <a:avLst/>
          </a:prstGeom>
          <a:noFill/>
          <a:ln w="9525">
            <a:noFill/>
            <a:miter lim="800000"/>
            <a:headEnd/>
            <a:tailEnd/>
          </a:ln>
        </p:spPr>
      </p:pic>
      <p:pic>
        <p:nvPicPr>
          <p:cNvPr id="12305" name="Picture 215" descr="GreenPhone"/>
          <p:cNvPicPr>
            <a:picLocks noChangeAspect="1" noChangeArrowheads="1"/>
          </p:cNvPicPr>
          <p:nvPr/>
        </p:nvPicPr>
        <p:blipFill>
          <a:blip r:embed="rId12"/>
          <a:srcRect/>
          <a:stretch>
            <a:fillRect/>
          </a:stretch>
        </p:blipFill>
        <p:spPr bwMode="auto">
          <a:xfrm>
            <a:off x="2366963" y="4872038"/>
            <a:ext cx="477837" cy="774700"/>
          </a:xfrm>
          <a:prstGeom prst="rect">
            <a:avLst/>
          </a:prstGeom>
          <a:noFill/>
          <a:ln w="9525">
            <a:noFill/>
            <a:miter lim="800000"/>
            <a:headEnd/>
            <a:tailEnd/>
          </a:ln>
        </p:spPr>
      </p:pic>
      <p:pic>
        <p:nvPicPr>
          <p:cNvPr id="12306" name="Picture 113" descr="Mobil Device_Orange"/>
          <p:cNvPicPr>
            <a:picLocks noChangeAspect="1" noChangeArrowheads="1"/>
          </p:cNvPicPr>
          <p:nvPr/>
        </p:nvPicPr>
        <p:blipFill>
          <a:blip r:embed="rId13"/>
          <a:srcRect/>
          <a:stretch>
            <a:fillRect/>
          </a:stretch>
        </p:blipFill>
        <p:spPr bwMode="auto">
          <a:xfrm>
            <a:off x="1319213" y="5064125"/>
            <a:ext cx="485775" cy="787400"/>
          </a:xfrm>
          <a:prstGeom prst="rect">
            <a:avLst/>
          </a:prstGeom>
          <a:noFill/>
          <a:ln w="9525">
            <a:noFill/>
            <a:miter lim="800000"/>
            <a:headEnd/>
            <a:tailEnd/>
          </a:ln>
        </p:spPr>
      </p:pic>
      <p:pic>
        <p:nvPicPr>
          <p:cNvPr id="12307" name="Picture 215" descr="GreenPhone"/>
          <p:cNvPicPr>
            <a:picLocks noChangeAspect="1" noChangeArrowheads="1"/>
          </p:cNvPicPr>
          <p:nvPr/>
        </p:nvPicPr>
        <p:blipFill>
          <a:blip r:embed="rId12"/>
          <a:srcRect/>
          <a:stretch>
            <a:fillRect/>
          </a:stretch>
        </p:blipFill>
        <p:spPr bwMode="auto">
          <a:xfrm>
            <a:off x="1795463" y="4668838"/>
            <a:ext cx="477837" cy="774700"/>
          </a:xfrm>
          <a:prstGeom prst="rect">
            <a:avLst/>
          </a:prstGeom>
          <a:noFill/>
          <a:ln w="9525">
            <a:noFill/>
            <a:miter lim="800000"/>
            <a:headEnd/>
            <a:tailEnd/>
          </a:ln>
        </p:spPr>
      </p:pic>
      <p:pic>
        <p:nvPicPr>
          <p:cNvPr id="12308" name="Picture 115" descr="Computrer_Map"/>
          <p:cNvPicPr>
            <a:picLocks noChangeAspect="1" noChangeArrowheads="1"/>
          </p:cNvPicPr>
          <p:nvPr/>
        </p:nvPicPr>
        <p:blipFill>
          <a:blip r:embed="rId11"/>
          <a:srcRect/>
          <a:stretch>
            <a:fillRect/>
          </a:stretch>
        </p:blipFill>
        <p:spPr bwMode="auto">
          <a:xfrm>
            <a:off x="3433763" y="5711825"/>
            <a:ext cx="1271587" cy="1027113"/>
          </a:xfrm>
          <a:prstGeom prst="rect">
            <a:avLst/>
          </a:prstGeom>
          <a:noFill/>
          <a:ln w="9525">
            <a:noFill/>
            <a:miter lim="800000"/>
            <a:headEnd/>
            <a:tailEnd/>
          </a:ln>
        </p:spPr>
      </p:pic>
      <p:pic>
        <p:nvPicPr>
          <p:cNvPr id="12309" name="Picture 180" descr="Online"/>
          <p:cNvPicPr>
            <a:picLocks noChangeAspect="1" noChangeArrowheads="1"/>
          </p:cNvPicPr>
          <p:nvPr/>
        </p:nvPicPr>
        <p:blipFill>
          <a:blip r:embed="rId3"/>
          <a:srcRect/>
          <a:stretch>
            <a:fillRect/>
          </a:stretch>
        </p:blipFill>
        <p:spPr bwMode="auto">
          <a:xfrm>
            <a:off x="5521325" y="1292225"/>
            <a:ext cx="1052513" cy="808038"/>
          </a:xfrm>
          <a:prstGeom prst="rect">
            <a:avLst/>
          </a:prstGeom>
          <a:noFill/>
          <a:ln w="9525">
            <a:noFill/>
            <a:miter lim="800000"/>
            <a:headEnd/>
            <a:tailEnd/>
          </a:ln>
        </p:spPr>
      </p:pic>
      <p:sp>
        <p:nvSpPr>
          <p:cNvPr id="55" name="Minus 54"/>
          <p:cNvSpPr/>
          <p:nvPr/>
        </p:nvSpPr>
        <p:spPr bwMode="auto">
          <a:xfrm rot="1791218">
            <a:off x="2460625" y="2870200"/>
            <a:ext cx="1952625" cy="355600"/>
          </a:xfrm>
          <a:prstGeom prst="mathMinus">
            <a:avLst/>
          </a:prstGeom>
          <a:solidFill>
            <a:srgbClr val="FFC000"/>
          </a:solidFill>
          <a:ln w="2857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en-US" dirty="0" err="1">
              <a:effectLst>
                <a:outerShdw blurRad="25400" dist="25400" dir="2700000" algn="tl">
                  <a:srgbClr val="000000"/>
                </a:outerShdw>
              </a:effectLst>
              <a:latin typeface="Arial" charset="0"/>
              <a:ea typeface="ＭＳ Ｐゴシック" pitchFamily="16" charset="-128"/>
              <a:cs typeface="Arial" charset="0"/>
            </a:endParaRPr>
          </a:p>
        </p:txBody>
      </p:sp>
      <p:pic>
        <p:nvPicPr>
          <p:cNvPr id="12311" name="Picture 55" descr="Browser_Metadata"/>
          <p:cNvPicPr>
            <a:picLocks noChangeAspect="1" noChangeArrowheads="1"/>
          </p:cNvPicPr>
          <p:nvPr/>
        </p:nvPicPr>
        <p:blipFill>
          <a:blip r:embed="rId7"/>
          <a:srcRect/>
          <a:stretch>
            <a:fillRect/>
          </a:stretch>
        </p:blipFill>
        <p:spPr bwMode="auto">
          <a:xfrm>
            <a:off x="577850" y="2133600"/>
            <a:ext cx="1123950" cy="865188"/>
          </a:xfrm>
          <a:prstGeom prst="rect">
            <a:avLst/>
          </a:prstGeom>
          <a:noFill/>
          <a:ln w="9525">
            <a:noFill/>
            <a:miter lim="800000"/>
            <a:headEnd/>
            <a:tailEnd/>
          </a:ln>
        </p:spPr>
      </p:pic>
      <p:pic>
        <p:nvPicPr>
          <p:cNvPr id="12312" name="Picture 215" descr="GreenPhone"/>
          <p:cNvPicPr>
            <a:picLocks noChangeAspect="1" noChangeArrowheads="1"/>
          </p:cNvPicPr>
          <p:nvPr/>
        </p:nvPicPr>
        <p:blipFill>
          <a:blip r:embed="rId12"/>
          <a:srcRect/>
          <a:stretch>
            <a:fillRect/>
          </a:stretch>
        </p:blipFill>
        <p:spPr bwMode="auto">
          <a:xfrm>
            <a:off x="1674813" y="5449888"/>
            <a:ext cx="477837" cy="774700"/>
          </a:xfrm>
          <a:prstGeom prst="rect">
            <a:avLst/>
          </a:prstGeom>
          <a:noFill/>
          <a:ln w="9525">
            <a:noFill/>
            <a:miter lim="800000"/>
            <a:headEnd/>
            <a:tailEnd/>
          </a:ln>
        </p:spPr>
      </p:pic>
      <p:pic>
        <p:nvPicPr>
          <p:cNvPr id="12313" name="Picture 113" descr="Mobil Device_Orange"/>
          <p:cNvPicPr>
            <a:picLocks noChangeAspect="1" noChangeArrowheads="1"/>
          </p:cNvPicPr>
          <p:nvPr/>
        </p:nvPicPr>
        <p:blipFill>
          <a:blip r:embed="rId13"/>
          <a:srcRect/>
          <a:stretch>
            <a:fillRect/>
          </a:stretch>
        </p:blipFill>
        <p:spPr bwMode="auto">
          <a:xfrm>
            <a:off x="1971675" y="4926013"/>
            <a:ext cx="485775" cy="787400"/>
          </a:xfrm>
          <a:prstGeom prst="rect">
            <a:avLst/>
          </a:prstGeom>
          <a:noFill/>
          <a:ln w="9525">
            <a:noFill/>
            <a:miter lim="800000"/>
            <a:headEnd/>
            <a:tailEnd/>
          </a:ln>
        </p:spPr>
      </p:pic>
      <p:pic>
        <p:nvPicPr>
          <p:cNvPr id="12314" name="Picture 5" descr="Cloud"/>
          <p:cNvPicPr>
            <a:picLocks noChangeAspect="1" noChangeArrowheads="1"/>
          </p:cNvPicPr>
          <p:nvPr/>
        </p:nvPicPr>
        <p:blipFill>
          <a:blip r:embed="rId2"/>
          <a:srcRect/>
          <a:stretch>
            <a:fillRect/>
          </a:stretch>
        </p:blipFill>
        <p:spPr bwMode="auto">
          <a:xfrm>
            <a:off x="2555875" y="2155825"/>
            <a:ext cx="4008438" cy="2851150"/>
          </a:xfrm>
          <a:prstGeom prst="rect">
            <a:avLst/>
          </a:prstGeom>
          <a:noFill/>
          <a:ln w="9525">
            <a:noFill/>
            <a:miter lim="800000"/>
            <a:headEnd/>
            <a:tailEnd/>
          </a:ln>
        </p:spPr>
      </p:pic>
      <p:sp>
        <p:nvSpPr>
          <p:cNvPr id="22" name="TextBox 21"/>
          <p:cNvSpPr txBox="1"/>
          <p:nvPr/>
        </p:nvSpPr>
        <p:spPr>
          <a:xfrm>
            <a:off x="2962275" y="2660650"/>
            <a:ext cx="2263775" cy="1384300"/>
          </a:xfrm>
          <a:prstGeom prst="rect">
            <a:avLst/>
          </a:prstGeom>
          <a:noFill/>
        </p:spPr>
        <p:txBody>
          <a:bodyPr wrap="none">
            <a:spAutoFit/>
          </a:bodyPr>
          <a:lstStyle/>
          <a:p>
            <a:pPr>
              <a:defRPr/>
            </a:pPr>
            <a:r>
              <a:rPr lang="en-US" sz="4800" dirty="0">
                <a:effectLst>
                  <a:outerShdw blurRad="38100" dist="38100" dir="2700000" algn="tl">
                    <a:srgbClr val="000000">
                      <a:alpha val="43137"/>
                    </a:srgbClr>
                  </a:outerShdw>
                </a:effectLst>
                <a:latin typeface="Arial" charset="0"/>
                <a:ea typeface="ＭＳ Ｐゴシック" pitchFamily="-65" charset="-128"/>
                <a:cs typeface="Arial" charset="0"/>
              </a:rPr>
              <a:t>   </a:t>
            </a:r>
            <a:r>
              <a:rPr lang="en-US" sz="3600" dirty="0">
                <a:effectLst>
                  <a:outerShdw blurRad="38100" dist="38100" dir="2700000" algn="tl">
                    <a:srgbClr val="000000">
                      <a:alpha val="43137"/>
                    </a:srgbClr>
                  </a:outerShdw>
                </a:effectLst>
                <a:latin typeface="Arial" charset="0"/>
                <a:ea typeface="ＭＳ Ｐゴシック" pitchFamily="-65" charset="-128"/>
                <a:cs typeface="Arial" charset="0"/>
              </a:rPr>
              <a:t>ArcGIS</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a:p>
            <a:pPr algn="ctr">
              <a:defRPr/>
            </a:pPr>
            <a:r>
              <a:rPr lang="en-US" sz="3600" dirty="0">
                <a:effectLst>
                  <a:outerShdw blurRad="38100" dist="38100" dir="2700000" algn="tl">
                    <a:srgbClr val="000000">
                      <a:alpha val="43137"/>
                    </a:srgbClr>
                  </a:outerShdw>
                </a:effectLst>
                <a:latin typeface="Arial" charset="0"/>
                <a:ea typeface="ＭＳ Ｐゴシック" pitchFamily="-65" charset="-128"/>
                <a:cs typeface="Arial" charset="0"/>
              </a:rPr>
              <a:t>   </a:t>
            </a:r>
            <a:r>
              <a:rPr lang="en-US" sz="3200" dirty="0">
                <a:effectLst>
                  <a:outerShdw blurRad="38100" dist="38100" dir="2700000" algn="tl">
                    <a:srgbClr val="000000">
                      <a:alpha val="43137"/>
                    </a:srgbClr>
                  </a:outerShdw>
                </a:effectLst>
                <a:latin typeface="Arial" charset="0"/>
                <a:ea typeface="ＭＳ Ｐゴシック" pitchFamily="-65" charset="-128"/>
                <a:cs typeface="Arial" charset="0"/>
              </a:rPr>
              <a:t>Online</a:t>
            </a:r>
            <a:endParaRPr lang="en-US" sz="4800" dirty="0">
              <a:effectLst>
                <a:outerShdw blurRad="38100" dist="38100" dir="2700000" algn="tl">
                  <a:srgbClr val="000000">
                    <a:alpha val="43137"/>
                  </a:srgbClr>
                </a:outerShdw>
              </a:effectLst>
              <a:latin typeface="Arial" charset="0"/>
              <a:ea typeface="ＭＳ Ｐゴシック" pitchFamily="-65" charset="-128"/>
              <a:cs typeface="Arial" charset="0"/>
            </a:endParaRPr>
          </a:p>
        </p:txBody>
      </p:sp>
      <p:pic>
        <p:nvPicPr>
          <p:cNvPr id="12316" name="Picture 40" descr="Database_Blue"/>
          <p:cNvPicPr>
            <a:picLocks noChangeAspect="1" noChangeArrowheads="1"/>
          </p:cNvPicPr>
          <p:nvPr/>
        </p:nvPicPr>
        <p:blipFill>
          <a:blip r:embed="rId14"/>
          <a:srcRect/>
          <a:stretch>
            <a:fillRect/>
          </a:stretch>
        </p:blipFill>
        <p:spPr bwMode="auto">
          <a:xfrm>
            <a:off x="5618163" y="3346450"/>
            <a:ext cx="598487" cy="588963"/>
          </a:xfrm>
          <a:prstGeom prst="rect">
            <a:avLst/>
          </a:prstGeom>
          <a:noFill/>
          <a:ln w="9525">
            <a:noFill/>
            <a:miter lim="800000"/>
            <a:headEnd/>
            <a:tailEnd/>
          </a:ln>
        </p:spPr>
      </p:pic>
      <p:pic>
        <p:nvPicPr>
          <p:cNvPr id="12317" name="Picture 40" descr="Database_Blue"/>
          <p:cNvPicPr>
            <a:picLocks noChangeAspect="1" noChangeArrowheads="1"/>
          </p:cNvPicPr>
          <p:nvPr/>
        </p:nvPicPr>
        <p:blipFill>
          <a:blip r:embed="rId14"/>
          <a:srcRect/>
          <a:stretch>
            <a:fillRect/>
          </a:stretch>
        </p:blipFill>
        <p:spPr bwMode="auto">
          <a:xfrm>
            <a:off x="5397500" y="3535363"/>
            <a:ext cx="598488" cy="588962"/>
          </a:xfrm>
          <a:prstGeom prst="rect">
            <a:avLst/>
          </a:prstGeom>
          <a:noFill/>
          <a:ln w="9525">
            <a:noFill/>
            <a:miter lim="800000"/>
            <a:headEnd/>
            <a:tailEnd/>
          </a:ln>
        </p:spPr>
      </p:pic>
      <p:pic>
        <p:nvPicPr>
          <p:cNvPr id="12318" name="Picture 172" descr="Map1"/>
          <p:cNvPicPr>
            <a:picLocks noChangeAspect="1" noChangeArrowheads="1"/>
          </p:cNvPicPr>
          <p:nvPr/>
        </p:nvPicPr>
        <p:blipFill>
          <a:blip r:embed="rId15"/>
          <a:srcRect/>
          <a:stretch>
            <a:fillRect/>
          </a:stretch>
        </p:blipFill>
        <p:spPr bwMode="auto">
          <a:xfrm>
            <a:off x="5422900" y="3810000"/>
            <a:ext cx="471488" cy="360363"/>
          </a:xfrm>
          <a:prstGeom prst="rect">
            <a:avLst/>
          </a:prstGeom>
          <a:noFill/>
          <a:ln w="9525">
            <a:noFill/>
            <a:miter lim="800000"/>
            <a:headEnd/>
            <a:tailEnd/>
          </a:ln>
        </p:spPr>
      </p:pic>
      <p:pic>
        <p:nvPicPr>
          <p:cNvPr id="12319" name="Picture 174" descr="Map3"/>
          <p:cNvPicPr>
            <a:picLocks noChangeAspect="1" noChangeArrowheads="1"/>
          </p:cNvPicPr>
          <p:nvPr/>
        </p:nvPicPr>
        <p:blipFill>
          <a:blip r:embed="rId16"/>
          <a:srcRect/>
          <a:stretch>
            <a:fillRect/>
          </a:stretch>
        </p:blipFill>
        <p:spPr bwMode="auto">
          <a:xfrm>
            <a:off x="5091113" y="3725863"/>
            <a:ext cx="471487" cy="358775"/>
          </a:xfrm>
          <a:prstGeom prst="rect">
            <a:avLst/>
          </a:prstGeom>
          <a:noFill/>
          <a:ln w="9525">
            <a:noFill/>
            <a:miter lim="800000"/>
            <a:headEnd/>
            <a:tailEnd/>
          </a:ln>
        </p:spPr>
      </p:pic>
    </p:spTree>
    <p:extLst>
      <p:ext uri="{BB962C8B-B14F-4D97-AF65-F5344CB8AC3E}">
        <p14:creationId xmlns:p14="http://schemas.microsoft.com/office/powerpoint/2010/main" val="57465707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for Midterm Exam</a:t>
            </a:r>
            <a:endParaRPr lang="en-US" dirty="0"/>
          </a:p>
        </p:txBody>
      </p:sp>
      <p:sp>
        <p:nvSpPr>
          <p:cNvPr id="3" name="Content Placeholder 2"/>
          <p:cNvSpPr>
            <a:spLocks noGrp="1"/>
          </p:cNvSpPr>
          <p:nvPr>
            <p:ph idx="1"/>
          </p:nvPr>
        </p:nvSpPr>
        <p:spPr/>
        <p:txBody>
          <a:bodyPr/>
          <a:lstStyle/>
          <a:p>
            <a:r>
              <a:rPr lang="en-US" dirty="0" smtClean="0"/>
              <a:t>Location on the Earth</a:t>
            </a:r>
          </a:p>
          <a:p>
            <a:r>
              <a:rPr lang="en-US" dirty="0" smtClean="0"/>
              <a:t>ArcGIS as a Geographic Information System</a:t>
            </a:r>
          </a:p>
          <a:p>
            <a:r>
              <a:rPr lang="en-US" i="1" dirty="0">
                <a:solidFill>
                  <a:srgbClr val="FF0000"/>
                </a:solidFill>
              </a:rPr>
              <a:t>Working with </a:t>
            </a:r>
            <a:r>
              <a:rPr lang="en-US" i="1" dirty="0" smtClean="0">
                <a:solidFill>
                  <a:srgbClr val="FF0000"/>
                </a:solidFill>
              </a:rPr>
              <a:t>Raster Data</a:t>
            </a:r>
          </a:p>
          <a:p>
            <a:r>
              <a:rPr lang="en-US" dirty="0" smtClean="0"/>
              <a:t>Working with Vector Data</a:t>
            </a:r>
          </a:p>
          <a:p>
            <a:r>
              <a:rPr lang="en-US" dirty="0" smtClean="0"/>
              <a:t>Remote Sensing</a:t>
            </a:r>
          </a:p>
        </p:txBody>
      </p:sp>
    </p:spTree>
    <p:extLst>
      <p:ext uri="{BB962C8B-B14F-4D97-AF65-F5344CB8AC3E}">
        <p14:creationId xmlns:p14="http://schemas.microsoft.com/office/powerpoint/2010/main" val="37714705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3490"/>
          <p:cNvGrpSpPr>
            <a:grpSpLocks/>
          </p:cNvGrpSpPr>
          <p:nvPr/>
        </p:nvGrpSpPr>
        <p:grpSpPr bwMode="auto">
          <a:xfrm>
            <a:off x="422275" y="5014913"/>
            <a:ext cx="5165725" cy="1843087"/>
            <a:chOff x="305" y="-222"/>
            <a:chExt cx="5298" cy="5298"/>
          </a:xfrm>
        </p:grpSpPr>
        <p:graphicFrame>
          <p:nvGraphicFramePr>
            <p:cNvPr id="5122" name="Object 3491"/>
            <p:cNvGraphicFramePr>
              <a:graphicFrameLocks noChangeAspect="1"/>
            </p:cNvGraphicFramePr>
            <p:nvPr/>
          </p:nvGraphicFramePr>
          <p:xfrm>
            <a:off x="3613" y="319"/>
            <a:ext cx="1557" cy="707"/>
          </p:xfrm>
          <a:graphic>
            <a:graphicData uri="http://schemas.openxmlformats.org/presentationml/2006/ole">
              <mc:AlternateContent xmlns:mc="http://schemas.openxmlformats.org/markup-compatibility/2006">
                <mc:Choice xmlns:v="urn:schemas-microsoft-com:vml" Requires="v">
                  <p:oleObj spid="_x0000_s5170" name="Equation" r:id="rId4" imgW="1231560" imgH="558720" progId="Equation.3">
                    <p:embed/>
                  </p:oleObj>
                </mc:Choice>
                <mc:Fallback>
                  <p:oleObj name="Equation" r:id="rId4" imgW="1231560" imgH="558720" progId="Equation.3">
                    <p:embed/>
                    <p:pic>
                      <p:nvPicPr>
                        <p:cNvPr id="0" name="Object 34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3" y="319"/>
                          <a:ext cx="1557" cy="7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50" name="AutoShape 3492"/>
            <p:cNvSpPr>
              <a:spLocks noChangeAspect="1" noChangeArrowheads="1" noTextEdit="1"/>
            </p:cNvSpPr>
            <p:nvPr/>
          </p:nvSpPr>
          <p:spPr bwMode="auto">
            <a:xfrm>
              <a:off x="689" y="666"/>
              <a:ext cx="4618" cy="3665"/>
            </a:xfrm>
            <a:prstGeom prst="rect">
              <a:avLst/>
            </a:prstGeom>
            <a:noFill/>
            <a:ln w="9525">
              <a:noFill/>
              <a:miter lim="800000"/>
              <a:headEnd/>
              <a:tailEnd/>
            </a:ln>
          </p:spPr>
          <p:txBody>
            <a:bodyPr/>
            <a:lstStyle/>
            <a:p>
              <a:endParaRPr lang="en-US"/>
            </a:p>
          </p:txBody>
        </p:sp>
        <p:grpSp>
          <p:nvGrpSpPr>
            <p:cNvPr id="5151" name="Group 3493"/>
            <p:cNvGrpSpPr>
              <a:grpSpLocks/>
            </p:cNvGrpSpPr>
            <p:nvPr/>
          </p:nvGrpSpPr>
          <p:grpSpPr bwMode="auto">
            <a:xfrm>
              <a:off x="305" y="-222"/>
              <a:ext cx="5298" cy="5298"/>
              <a:chOff x="305" y="-222"/>
              <a:chExt cx="5298" cy="5298"/>
            </a:xfrm>
          </p:grpSpPr>
          <p:sp>
            <p:nvSpPr>
              <p:cNvPr id="135384" name="Rectangle 3494"/>
              <p:cNvSpPr>
                <a:spLocks noChangeArrowheads="1"/>
              </p:cNvSpPr>
              <p:nvPr/>
            </p:nvSpPr>
            <p:spPr bwMode="auto">
              <a:xfrm>
                <a:off x="305" y="-222"/>
                <a:ext cx="5298" cy="5298"/>
              </a:xfrm>
              <a:prstGeom prst="rect">
                <a:avLst/>
              </a:prstGeom>
              <a:solidFill>
                <a:srgbClr val="FFFFFF"/>
              </a:solidFill>
              <a:ln w="9525">
                <a:noFill/>
                <a:miter lim="800000"/>
                <a:headEnd/>
                <a:tailEnd/>
              </a:ln>
            </p:spPr>
            <p:txBody>
              <a:bodyPr/>
              <a:lstStyle/>
              <a:p>
                <a:endParaRPr lang="en-US"/>
              </a:p>
            </p:txBody>
          </p:sp>
          <p:sp>
            <p:nvSpPr>
              <p:cNvPr id="135385" name="Freeform 3495"/>
              <p:cNvSpPr>
                <a:spLocks/>
              </p:cNvSpPr>
              <p:nvPr/>
            </p:nvSpPr>
            <p:spPr bwMode="auto">
              <a:xfrm>
                <a:off x="2417" y="730"/>
                <a:ext cx="2723" cy="1692"/>
              </a:xfrm>
              <a:custGeom>
                <a:avLst/>
                <a:gdLst>
                  <a:gd name="T0" fmla="*/ 27526 w 441"/>
                  <a:gd name="T1" fmla="*/ 1374231 h 274"/>
                  <a:gd name="T2" fmla="*/ 3895570 w 441"/>
                  <a:gd name="T3" fmla="*/ 2460254 h 274"/>
                  <a:gd name="T4" fmla="*/ 3957983 w 441"/>
                  <a:gd name="T5" fmla="*/ 1077557 h 274"/>
                  <a:gd name="T6" fmla="*/ 0 w 441"/>
                  <a:gd name="T7" fmla="*/ 0 h 274"/>
                  <a:gd name="T8" fmla="*/ 27526 w 441"/>
                  <a:gd name="T9" fmla="*/ 1374231 h 274"/>
                  <a:gd name="T10" fmla="*/ 0 60000 65536"/>
                  <a:gd name="T11" fmla="*/ 0 60000 65536"/>
                  <a:gd name="T12" fmla="*/ 0 60000 65536"/>
                  <a:gd name="T13" fmla="*/ 0 60000 65536"/>
                  <a:gd name="T14" fmla="*/ 0 60000 65536"/>
                  <a:gd name="T15" fmla="*/ 0 w 441"/>
                  <a:gd name="T16" fmla="*/ 0 h 274"/>
                  <a:gd name="T17" fmla="*/ 441 w 441"/>
                  <a:gd name="T18" fmla="*/ 274 h 274"/>
                </a:gdLst>
                <a:ahLst/>
                <a:cxnLst>
                  <a:cxn ang="T10">
                    <a:pos x="T0" y="T1"/>
                  </a:cxn>
                  <a:cxn ang="T11">
                    <a:pos x="T2" y="T3"/>
                  </a:cxn>
                  <a:cxn ang="T12">
                    <a:pos x="T4" y="T5"/>
                  </a:cxn>
                  <a:cxn ang="T13">
                    <a:pos x="T6" y="T7"/>
                  </a:cxn>
                  <a:cxn ang="T14">
                    <a:pos x="T8" y="T9"/>
                  </a:cxn>
                </a:cxnLst>
                <a:rect l="T15" t="T16" r="T17" b="T18"/>
                <a:pathLst>
                  <a:path w="441" h="274">
                    <a:moveTo>
                      <a:pt x="3" y="153"/>
                    </a:moveTo>
                    <a:lnTo>
                      <a:pt x="434" y="274"/>
                    </a:lnTo>
                    <a:lnTo>
                      <a:pt x="441" y="120"/>
                    </a:lnTo>
                    <a:lnTo>
                      <a:pt x="0" y="0"/>
                    </a:lnTo>
                    <a:lnTo>
                      <a:pt x="3" y="153"/>
                    </a:lnTo>
                  </a:path>
                </a:pathLst>
              </a:custGeom>
              <a:noFill/>
              <a:ln w="9525">
                <a:solidFill>
                  <a:srgbClr val="000000"/>
                </a:solidFill>
                <a:round/>
                <a:headEnd/>
                <a:tailEnd/>
              </a:ln>
            </p:spPr>
            <p:txBody>
              <a:bodyPr/>
              <a:lstStyle/>
              <a:p>
                <a:endParaRPr lang="en-US"/>
              </a:p>
            </p:txBody>
          </p:sp>
          <p:sp>
            <p:nvSpPr>
              <p:cNvPr id="135386" name="Line 3496"/>
              <p:cNvSpPr>
                <a:spLocks noChangeShapeType="1"/>
              </p:cNvSpPr>
              <p:nvPr/>
            </p:nvSpPr>
            <p:spPr bwMode="auto">
              <a:xfrm flipV="1">
                <a:off x="1095" y="1675"/>
                <a:ext cx="1340" cy="1661"/>
              </a:xfrm>
              <a:prstGeom prst="line">
                <a:avLst/>
              </a:prstGeom>
              <a:noFill/>
              <a:ln w="9525">
                <a:solidFill>
                  <a:srgbClr val="000000"/>
                </a:solidFill>
                <a:round/>
                <a:headEnd/>
                <a:tailEnd/>
              </a:ln>
            </p:spPr>
            <p:txBody>
              <a:bodyPr/>
              <a:lstStyle/>
              <a:p>
                <a:endParaRPr lang="en-US"/>
              </a:p>
            </p:txBody>
          </p:sp>
          <p:sp>
            <p:nvSpPr>
              <p:cNvPr id="135387" name="Freeform 3497"/>
              <p:cNvSpPr>
                <a:spLocks/>
              </p:cNvSpPr>
              <p:nvPr/>
            </p:nvSpPr>
            <p:spPr bwMode="auto">
              <a:xfrm>
                <a:off x="1046" y="730"/>
                <a:ext cx="4051" cy="3458"/>
              </a:xfrm>
              <a:custGeom>
                <a:avLst/>
                <a:gdLst>
                  <a:gd name="T0" fmla="*/ 1993666 w 656"/>
                  <a:gd name="T1" fmla="*/ 0 h 560"/>
                  <a:gd name="T2" fmla="*/ 0 w 656"/>
                  <a:gd name="T3" fmla="*/ 2378585 h 560"/>
                  <a:gd name="T4" fmla="*/ 71349 w 656"/>
                  <a:gd name="T5" fmla="*/ 3788961 h 560"/>
                  <a:gd name="T6" fmla="*/ 4140171 w 656"/>
                  <a:gd name="T7" fmla="*/ 5027715 h 560"/>
                  <a:gd name="T8" fmla="*/ 5891036 w 656"/>
                  <a:gd name="T9" fmla="*/ 2460033 h 560"/>
                  <a:gd name="T10" fmla="*/ 0 60000 65536"/>
                  <a:gd name="T11" fmla="*/ 0 60000 65536"/>
                  <a:gd name="T12" fmla="*/ 0 60000 65536"/>
                  <a:gd name="T13" fmla="*/ 0 60000 65536"/>
                  <a:gd name="T14" fmla="*/ 0 60000 65536"/>
                  <a:gd name="T15" fmla="*/ 0 w 656"/>
                  <a:gd name="T16" fmla="*/ 0 h 560"/>
                  <a:gd name="T17" fmla="*/ 656 w 656"/>
                  <a:gd name="T18" fmla="*/ 560 h 560"/>
                </a:gdLst>
                <a:ahLst/>
                <a:cxnLst>
                  <a:cxn ang="T10">
                    <a:pos x="T0" y="T1"/>
                  </a:cxn>
                  <a:cxn ang="T11">
                    <a:pos x="T2" y="T3"/>
                  </a:cxn>
                  <a:cxn ang="T12">
                    <a:pos x="T4" y="T5"/>
                  </a:cxn>
                  <a:cxn ang="T13">
                    <a:pos x="T6" y="T7"/>
                  </a:cxn>
                  <a:cxn ang="T14">
                    <a:pos x="T8" y="T9"/>
                  </a:cxn>
                </a:cxnLst>
                <a:rect l="T15" t="T16" r="T17" b="T18"/>
                <a:pathLst>
                  <a:path w="656" h="560">
                    <a:moveTo>
                      <a:pt x="222" y="0"/>
                    </a:moveTo>
                    <a:lnTo>
                      <a:pt x="0" y="265"/>
                    </a:lnTo>
                    <a:lnTo>
                      <a:pt x="8" y="422"/>
                    </a:lnTo>
                    <a:lnTo>
                      <a:pt x="461" y="560"/>
                    </a:lnTo>
                    <a:lnTo>
                      <a:pt x="656" y="274"/>
                    </a:lnTo>
                  </a:path>
                </a:pathLst>
              </a:custGeom>
              <a:noFill/>
              <a:ln w="9525">
                <a:solidFill>
                  <a:srgbClr val="000000"/>
                </a:solidFill>
                <a:round/>
                <a:headEnd/>
                <a:tailEnd/>
              </a:ln>
            </p:spPr>
            <p:txBody>
              <a:bodyPr/>
              <a:lstStyle/>
              <a:p>
                <a:endParaRPr lang="en-US"/>
              </a:p>
            </p:txBody>
          </p:sp>
          <p:sp>
            <p:nvSpPr>
              <p:cNvPr id="135388" name="Rectangle 3498"/>
              <p:cNvSpPr>
                <a:spLocks noChangeArrowheads="1"/>
              </p:cNvSpPr>
              <p:nvPr/>
            </p:nvSpPr>
            <p:spPr bwMode="auto">
              <a:xfrm rot="960000">
                <a:off x="2296" y="3836"/>
                <a:ext cx="98" cy="657"/>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rPr>
                  <a:t>x</a:t>
                </a:r>
                <a:endParaRPr lang="en-US">
                  <a:latin typeface="Times New Roman" pitchFamily="18" charset="0"/>
                </a:endParaRPr>
              </a:p>
            </p:txBody>
          </p:sp>
          <p:sp>
            <p:nvSpPr>
              <p:cNvPr id="135389" name="Line 3499"/>
              <p:cNvSpPr>
                <a:spLocks noChangeShapeType="1"/>
              </p:cNvSpPr>
              <p:nvPr/>
            </p:nvSpPr>
            <p:spPr bwMode="auto">
              <a:xfrm>
                <a:off x="1052" y="3416"/>
                <a:ext cx="2803" cy="852"/>
              </a:xfrm>
              <a:prstGeom prst="line">
                <a:avLst/>
              </a:prstGeom>
              <a:noFill/>
              <a:ln w="9525">
                <a:solidFill>
                  <a:srgbClr val="000000"/>
                </a:solidFill>
                <a:round/>
                <a:headEnd/>
                <a:tailEnd/>
              </a:ln>
            </p:spPr>
            <p:txBody>
              <a:bodyPr/>
              <a:lstStyle/>
              <a:p>
                <a:endParaRPr lang="en-US"/>
              </a:p>
            </p:txBody>
          </p:sp>
          <p:sp>
            <p:nvSpPr>
              <p:cNvPr id="135390" name="Freeform 3500"/>
              <p:cNvSpPr>
                <a:spLocks/>
              </p:cNvSpPr>
              <p:nvPr/>
            </p:nvSpPr>
            <p:spPr bwMode="auto">
              <a:xfrm>
                <a:off x="3781" y="4237"/>
                <a:ext cx="74" cy="31"/>
              </a:xfrm>
              <a:custGeom>
                <a:avLst/>
                <a:gdLst>
                  <a:gd name="T0" fmla="*/ 0 w 12"/>
                  <a:gd name="T1" fmla="*/ 36940 h 5"/>
                  <a:gd name="T2" fmla="*/ 106936 w 12"/>
                  <a:gd name="T3" fmla="*/ 45744 h 5"/>
                  <a:gd name="T4" fmla="*/ 8670 w 12"/>
                  <a:gd name="T5" fmla="*/ 0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0" y="4"/>
                    </a:moveTo>
                    <a:lnTo>
                      <a:pt x="12" y="5"/>
                    </a:lnTo>
                    <a:lnTo>
                      <a:pt x="1" y="0"/>
                    </a:lnTo>
                  </a:path>
                </a:pathLst>
              </a:custGeom>
              <a:noFill/>
              <a:ln w="9525">
                <a:solidFill>
                  <a:srgbClr val="000000"/>
                </a:solidFill>
                <a:round/>
                <a:headEnd/>
                <a:tailEnd/>
              </a:ln>
            </p:spPr>
            <p:txBody>
              <a:bodyPr/>
              <a:lstStyle/>
              <a:p>
                <a:endParaRPr lang="en-US"/>
              </a:p>
            </p:txBody>
          </p:sp>
          <p:sp>
            <p:nvSpPr>
              <p:cNvPr id="135391" name="Rectangle 3501"/>
              <p:cNvSpPr>
                <a:spLocks noChangeArrowheads="1"/>
              </p:cNvSpPr>
              <p:nvPr/>
            </p:nvSpPr>
            <p:spPr bwMode="auto">
              <a:xfrm rot="-3360000">
                <a:off x="4597" y="3225"/>
                <a:ext cx="274" cy="2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rPr>
                  <a:t>y</a:t>
                </a:r>
                <a:endParaRPr lang="en-US">
                  <a:latin typeface="Times New Roman" pitchFamily="18" charset="0"/>
                </a:endParaRPr>
              </a:p>
            </p:txBody>
          </p:sp>
          <p:sp>
            <p:nvSpPr>
              <p:cNvPr id="135392" name="Line 3502"/>
              <p:cNvSpPr>
                <a:spLocks noChangeShapeType="1"/>
              </p:cNvSpPr>
              <p:nvPr/>
            </p:nvSpPr>
            <p:spPr bwMode="auto">
              <a:xfrm flipV="1">
                <a:off x="3979" y="2471"/>
                <a:ext cx="1198" cy="1766"/>
              </a:xfrm>
              <a:prstGeom prst="line">
                <a:avLst/>
              </a:prstGeom>
              <a:noFill/>
              <a:ln w="9525">
                <a:solidFill>
                  <a:srgbClr val="000000"/>
                </a:solidFill>
                <a:round/>
                <a:headEnd/>
                <a:tailEnd/>
              </a:ln>
            </p:spPr>
            <p:txBody>
              <a:bodyPr/>
              <a:lstStyle/>
              <a:p>
                <a:endParaRPr lang="en-US"/>
              </a:p>
            </p:txBody>
          </p:sp>
          <p:sp>
            <p:nvSpPr>
              <p:cNvPr id="135393" name="Freeform 3503"/>
              <p:cNvSpPr>
                <a:spLocks/>
              </p:cNvSpPr>
              <p:nvPr/>
            </p:nvSpPr>
            <p:spPr bwMode="auto">
              <a:xfrm>
                <a:off x="5121" y="2471"/>
                <a:ext cx="56" cy="68"/>
              </a:xfrm>
              <a:custGeom>
                <a:avLst/>
                <a:gdLst>
                  <a:gd name="T0" fmla="*/ 37595 w 9"/>
                  <a:gd name="T1" fmla="*/ 99206 h 11"/>
                  <a:gd name="T2" fmla="*/ 83820 w 9"/>
                  <a:gd name="T3" fmla="*/ 0 h 11"/>
                  <a:gd name="T4" fmla="*/ 0 w 9"/>
                  <a:gd name="T5" fmla="*/ 81742 h 11"/>
                  <a:gd name="T6" fmla="*/ 0 60000 65536"/>
                  <a:gd name="T7" fmla="*/ 0 60000 65536"/>
                  <a:gd name="T8" fmla="*/ 0 60000 65536"/>
                  <a:gd name="T9" fmla="*/ 0 w 9"/>
                  <a:gd name="T10" fmla="*/ 0 h 11"/>
                  <a:gd name="T11" fmla="*/ 9 w 9"/>
                  <a:gd name="T12" fmla="*/ 11 h 11"/>
                </a:gdLst>
                <a:ahLst/>
                <a:cxnLst>
                  <a:cxn ang="T6">
                    <a:pos x="T0" y="T1"/>
                  </a:cxn>
                  <a:cxn ang="T7">
                    <a:pos x="T2" y="T3"/>
                  </a:cxn>
                  <a:cxn ang="T8">
                    <a:pos x="T4" y="T5"/>
                  </a:cxn>
                </a:cxnLst>
                <a:rect l="T9" t="T10" r="T11" b="T12"/>
                <a:pathLst>
                  <a:path w="9" h="11">
                    <a:moveTo>
                      <a:pt x="4" y="11"/>
                    </a:moveTo>
                    <a:lnTo>
                      <a:pt x="9" y="0"/>
                    </a:lnTo>
                    <a:lnTo>
                      <a:pt x="0" y="9"/>
                    </a:lnTo>
                  </a:path>
                </a:pathLst>
              </a:custGeom>
              <a:noFill/>
              <a:ln w="9525">
                <a:solidFill>
                  <a:srgbClr val="000000"/>
                </a:solidFill>
                <a:round/>
                <a:headEnd/>
                <a:tailEnd/>
              </a:ln>
            </p:spPr>
            <p:txBody>
              <a:bodyPr/>
              <a:lstStyle/>
              <a:p>
                <a:endParaRPr lang="en-US"/>
              </a:p>
            </p:txBody>
          </p:sp>
          <p:sp>
            <p:nvSpPr>
              <p:cNvPr id="135394" name="Rectangle 3504"/>
              <p:cNvSpPr>
                <a:spLocks noChangeArrowheads="1"/>
              </p:cNvSpPr>
              <p:nvPr/>
            </p:nvSpPr>
            <p:spPr bwMode="auto">
              <a:xfrm rot="5220000">
                <a:off x="185" y="3372"/>
                <a:ext cx="1214" cy="234"/>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rPr>
                  <a:t>f(x,y)</a:t>
                </a:r>
                <a:endParaRPr lang="en-US">
                  <a:latin typeface="Times New Roman" pitchFamily="18" charset="0"/>
                </a:endParaRPr>
              </a:p>
            </p:txBody>
          </p:sp>
          <p:sp>
            <p:nvSpPr>
              <p:cNvPr id="135395" name="Line 3505"/>
              <p:cNvSpPr>
                <a:spLocks noChangeShapeType="1"/>
              </p:cNvSpPr>
              <p:nvPr/>
            </p:nvSpPr>
            <p:spPr bwMode="auto">
              <a:xfrm flipH="1" flipV="1">
                <a:off x="935" y="2656"/>
                <a:ext cx="37" cy="704"/>
              </a:xfrm>
              <a:prstGeom prst="line">
                <a:avLst/>
              </a:prstGeom>
              <a:noFill/>
              <a:ln w="9525">
                <a:solidFill>
                  <a:srgbClr val="000000"/>
                </a:solidFill>
                <a:round/>
                <a:headEnd/>
                <a:tailEnd/>
              </a:ln>
            </p:spPr>
            <p:txBody>
              <a:bodyPr/>
              <a:lstStyle/>
              <a:p>
                <a:endParaRPr lang="en-US"/>
              </a:p>
            </p:txBody>
          </p:sp>
          <p:sp>
            <p:nvSpPr>
              <p:cNvPr id="135396" name="Freeform 3506"/>
              <p:cNvSpPr>
                <a:spLocks/>
              </p:cNvSpPr>
              <p:nvPr/>
            </p:nvSpPr>
            <p:spPr bwMode="auto">
              <a:xfrm>
                <a:off x="922" y="2656"/>
                <a:ext cx="31" cy="75"/>
              </a:xfrm>
              <a:custGeom>
                <a:avLst/>
                <a:gdLst>
                  <a:gd name="T0" fmla="*/ 45744 w 5"/>
                  <a:gd name="T1" fmla="*/ 114494 h 12"/>
                  <a:gd name="T2" fmla="*/ 17645 w 5"/>
                  <a:gd name="T3" fmla="*/ 0 h 12"/>
                  <a:gd name="T4" fmla="*/ 0 w 5"/>
                  <a:gd name="T5" fmla="*/ 114494 h 12"/>
                  <a:gd name="T6" fmla="*/ 0 60000 65536"/>
                  <a:gd name="T7" fmla="*/ 0 60000 65536"/>
                  <a:gd name="T8" fmla="*/ 0 60000 65536"/>
                  <a:gd name="T9" fmla="*/ 0 w 5"/>
                  <a:gd name="T10" fmla="*/ 0 h 12"/>
                  <a:gd name="T11" fmla="*/ 5 w 5"/>
                  <a:gd name="T12" fmla="*/ 12 h 12"/>
                </a:gdLst>
                <a:ahLst/>
                <a:cxnLst>
                  <a:cxn ang="T6">
                    <a:pos x="T0" y="T1"/>
                  </a:cxn>
                  <a:cxn ang="T7">
                    <a:pos x="T2" y="T3"/>
                  </a:cxn>
                  <a:cxn ang="T8">
                    <a:pos x="T4" y="T5"/>
                  </a:cxn>
                </a:cxnLst>
                <a:rect l="T9" t="T10" r="T11" b="T12"/>
                <a:pathLst>
                  <a:path w="5" h="12">
                    <a:moveTo>
                      <a:pt x="5" y="12"/>
                    </a:moveTo>
                    <a:lnTo>
                      <a:pt x="2" y="0"/>
                    </a:lnTo>
                    <a:lnTo>
                      <a:pt x="0" y="12"/>
                    </a:lnTo>
                  </a:path>
                </a:pathLst>
              </a:custGeom>
              <a:noFill/>
              <a:ln w="9525">
                <a:solidFill>
                  <a:srgbClr val="000000"/>
                </a:solidFill>
                <a:round/>
                <a:headEnd/>
                <a:tailEnd/>
              </a:ln>
            </p:spPr>
            <p:txBody>
              <a:bodyPr/>
              <a:lstStyle/>
              <a:p>
                <a:endParaRPr lang="en-US"/>
              </a:p>
            </p:txBody>
          </p:sp>
          <p:sp>
            <p:nvSpPr>
              <p:cNvPr id="135397" name="Freeform 3507"/>
              <p:cNvSpPr>
                <a:spLocks/>
              </p:cNvSpPr>
              <p:nvPr/>
            </p:nvSpPr>
            <p:spPr bwMode="auto">
              <a:xfrm>
                <a:off x="2404" y="1675"/>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398" name="Freeform 3508"/>
              <p:cNvSpPr>
                <a:spLocks/>
              </p:cNvSpPr>
              <p:nvPr/>
            </p:nvSpPr>
            <p:spPr bwMode="auto">
              <a:xfrm>
                <a:off x="2404" y="1675"/>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399" name="Freeform 3509"/>
              <p:cNvSpPr>
                <a:spLocks/>
              </p:cNvSpPr>
              <p:nvPr/>
            </p:nvSpPr>
            <p:spPr bwMode="auto">
              <a:xfrm>
                <a:off x="2466" y="1693"/>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00" name="Freeform 3510"/>
              <p:cNvSpPr>
                <a:spLocks/>
              </p:cNvSpPr>
              <p:nvPr/>
            </p:nvSpPr>
            <p:spPr bwMode="auto">
              <a:xfrm>
                <a:off x="2466" y="1693"/>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01" name="Freeform 3511"/>
              <p:cNvSpPr>
                <a:spLocks/>
              </p:cNvSpPr>
              <p:nvPr/>
            </p:nvSpPr>
            <p:spPr bwMode="auto">
              <a:xfrm>
                <a:off x="2534" y="1712"/>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402" name="Freeform 3512"/>
              <p:cNvSpPr>
                <a:spLocks/>
              </p:cNvSpPr>
              <p:nvPr/>
            </p:nvSpPr>
            <p:spPr bwMode="auto">
              <a:xfrm>
                <a:off x="2534" y="1712"/>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03" name="Freeform 3513"/>
              <p:cNvSpPr>
                <a:spLocks/>
              </p:cNvSpPr>
              <p:nvPr/>
            </p:nvSpPr>
            <p:spPr bwMode="auto">
              <a:xfrm>
                <a:off x="2373" y="1712"/>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404" name="Freeform 3514"/>
              <p:cNvSpPr>
                <a:spLocks/>
              </p:cNvSpPr>
              <p:nvPr/>
            </p:nvSpPr>
            <p:spPr bwMode="auto">
              <a:xfrm>
                <a:off x="2373" y="1712"/>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05" name="Freeform 3515"/>
              <p:cNvSpPr>
                <a:spLocks/>
              </p:cNvSpPr>
              <p:nvPr/>
            </p:nvSpPr>
            <p:spPr bwMode="auto">
              <a:xfrm>
                <a:off x="2596" y="1730"/>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06" name="Freeform 3516"/>
              <p:cNvSpPr>
                <a:spLocks/>
              </p:cNvSpPr>
              <p:nvPr/>
            </p:nvSpPr>
            <p:spPr bwMode="auto">
              <a:xfrm>
                <a:off x="2596" y="1730"/>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07" name="Freeform 3517"/>
              <p:cNvSpPr>
                <a:spLocks/>
              </p:cNvSpPr>
              <p:nvPr/>
            </p:nvSpPr>
            <p:spPr bwMode="auto">
              <a:xfrm>
                <a:off x="2435" y="1730"/>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08" name="Freeform 3518"/>
              <p:cNvSpPr>
                <a:spLocks/>
              </p:cNvSpPr>
              <p:nvPr/>
            </p:nvSpPr>
            <p:spPr bwMode="auto">
              <a:xfrm>
                <a:off x="2435" y="1730"/>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09" name="Freeform 3519"/>
              <p:cNvSpPr>
                <a:spLocks/>
              </p:cNvSpPr>
              <p:nvPr/>
            </p:nvSpPr>
            <p:spPr bwMode="auto">
              <a:xfrm>
                <a:off x="2664" y="1749"/>
                <a:ext cx="92" cy="55"/>
              </a:xfrm>
              <a:custGeom>
                <a:avLst/>
                <a:gdLst>
                  <a:gd name="T0" fmla="*/ 0 w 92"/>
                  <a:gd name="T1" fmla="*/ 37 h 55"/>
                  <a:gd name="T2" fmla="*/ 61 w 92"/>
                  <a:gd name="T3" fmla="*/ 55 h 55"/>
                  <a:gd name="T4" fmla="*/ 92 w 92"/>
                  <a:gd name="T5" fmla="*/ 18 h 55"/>
                  <a:gd name="T6" fmla="*/ 31 w 92"/>
                  <a:gd name="T7" fmla="*/ 0 h 55"/>
                  <a:gd name="T8" fmla="*/ 0 w 92"/>
                  <a:gd name="T9" fmla="*/ 37 h 55"/>
                  <a:gd name="T10" fmla="*/ 0 60000 65536"/>
                  <a:gd name="T11" fmla="*/ 0 60000 65536"/>
                  <a:gd name="T12" fmla="*/ 0 60000 65536"/>
                  <a:gd name="T13" fmla="*/ 0 60000 65536"/>
                  <a:gd name="T14" fmla="*/ 0 60000 65536"/>
                  <a:gd name="T15" fmla="*/ 0 w 92"/>
                  <a:gd name="T16" fmla="*/ 0 h 55"/>
                  <a:gd name="T17" fmla="*/ 92 w 92"/>
                  <a:gd name="T18" fmla="*/ 55 h 55"/>
                </a:gdLst>
                <a:ahLst/>
                <a:cxnLst>
                  <a:cxn ang="T10">
                    <a:pos x="T0" y="T1"/>
                  </a:cxn>
                  <a:cxn ang="T11">
                    <a:pos x="T2" y="T3"/>
                  </a:cxn>
                  <a:cxn ang="T12">
                    <a:pos x="T4" y="T5"/>
                  </a:cxn>
                  <a:cxn ang="T13">
                    <a:pos x="T6" y="T7"/>
                  </a:cxn>
                  <a:cxn ang="T14">
                    <a:pos x="T8" y="T9"/>
                  </a:cxn>
                </a:cxnLst>
                <a:rect l="T15" t="T16" r="T17" b="T18"/>
                <a:pathLst>
                  <a:path w="92" h="55">
                    <a:moveTo>
                      <a:pt x="0" y="37"/>
                    </a:moveTo>
                    <a:lnTo>
                      <a:pt x="61" y="55"/>
                    </a:lnTo>
                    <a:lnTo>
                      <a:pt x="92" y="18"/>
                    </a:lnTo>
                    <a:lnTo>
                      <a:pt x="31" y="0"/>
                    </a:lnTo>
                    <a:lnTo>
                      <a:pt x="0" y="37"/>
                    </a:lnTo>
                    <a:close/>
                  </a:path>
                </a:pathLst>
              </a:custGeom>
              <a:solidFill>
                <a:srgbClr val="CFCFCF"/>
              </a:solidFill>
              <a:ln w="9525">
                <a:noFill/>
                <a:round/>
                <a:headEnd/>
                <a:tailEnd/>
              </a:ln>
            </p:spPr>
            <p:txBody>
              <a:bodyPr/>
              <a:lstStyle/>
              <a:p>
                <a:endParaRPr lang="en-US"/>
              </a:p>
            </p:txBody>
          </p:sp>
          <p:sp>
            <p:nvSpPr>
              <p:cNvPr id="135410" name="Freeform 3520"/>
              <p:cNvSpPr>
                <a:spLocks/>
              </p:cNvSpPr>
              <p:nvPr/>
            </p:nvSpPr>
            <p:spPr bwMode="auto">
              <a:xfrm>
                <a:off x="2664" y="1749"/>
                <a:ext cx="92" cy="55"/>
              </a:xfrm>
              <a:custGeom>
                <a:avLst/>
                <a:gdLst>
                  <a:gd name="T0" fmla="*/ 0 w 15"/>
                  <a:gd name="T1" fmla="*/ 51572 h 9"/>
                  <a:gd name="T2" fmla="*/ 86296 w 15"/>
                  <a:gd name="T3" fmla="*/ 76670 h 9"/>
                  <a:gd name="T4" fmla="*/ 130119 w 15"/>
                  <a:gd name="T5" fmla="*/ 25098 h 9"/>
                  <a:gd name="T6" fmla="*/ 43823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11" name="Freeform 3521"/>
              <p:cNvSpPr>
                <a:spLocks/>
              </p:cNvSpPr>
              <p:nvPr/>
            </p:nvSpPr>
            <p:spPr bwMode="auto">
              <a:xfrm>
                <a:off x="2503" y="1749"/>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412" name="Freeform 3522"/>
              <p:cNvSpPr>
                <a:spLocks/>
              </p:cNvSpPr>
              <p:nvPr/>
            </p:nvSpPr>
            <p:spPr bwMode="auto">
              <a:xfrm>
                <a:off x="2503" y="1749"/>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13" name="Freeform 3523"/>
              <p:cNvSpPr>
                <a:spLocks/>
              </p:cNvSpPr>
              <p:nvPr/>
            </p:nvSpPr>
            <p:spPr bwMode="auto">
              <a:xfrm>
                <a:off x="2336" y="1749"/>
                <a:ext cx="99" cy="62"/>
              </a:xfrm>
              <a:custGeom>
                <a:avLst/>
                <a:gdLst>
                  <a:gd name="T0" fmla="*/ 0 w 99"/>
                  <a:gd name="T1" fmla="*/ 43 h 62"/>
                  <a:gd name="T2" fmla="*/ 68 w 99"/>
                  <a:gd name="T3" fmla="*/ 62 h 62"/>
                  <a:gd name="T4" fmla="*/ 99 w 99"/>
                  <a:gd name="T5" fmla="*/ 18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414" name="Freeform 3524"/>
              <p:cNvSpPr>
                <a:spLocks/>
              </p:cNvSpPr>
              <p:nvPr/>
            </p:nvSpPr>
            <p:spPr bwMode="auto">
              <a:xfrm>
                <a:off x="2336" y="1749"/>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415" name="Freeform 3525"/>
              <p:cNvSpPr>
                <a:spLocks/>
              </p:cNvSpPr>
              <p:nvPr/>
            </p:nvSpPr>
            <p:spPr bwMode="auto">
              <a:xfrm>
                <a:off x="2725" y="176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16" name="Freeform 3526"/>
              <p:cNvSpPr>
                <a:spLocks/>
              </p:cNvSpPr>
              <p:nvPr/>
            </p:nvSpPr>
            <p:spPr bwMode="auto">
              <a:xfrm>
                <a:off x="2725" y="176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17" name="Freeform 3527"/>
              <p:cNvSpPr>
                <a:spLocks/>
              </p:cNvSpPr>
              <p:nvPr/>
            </p:nvSpPr>
            <p:spPr bwMode="auto">
              <a:xfrm>
                <a:off x="2565" y="176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18" name="Freeform 3528"/>
              <p:cNvSpPr>
                <a:spLocks/>
              </p:cNvSpPr>
              <p:nvPr/>
            </p:nvSpPr>
            <p:spPr bwMode="auto">
              <a:xfrm>
                <a:off x="2565" y="176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19" name="Freeform 3529"/>
              <p:cNvSpPr>
                <a:spLocks/>
              </p:cNvSpPr>
              <p:nvPr/>
            </p:nvSpPr>
            <p:spPr bwMode="auto">
              <a:xfrm>
                <a:off x="2404" y="1767"/>
                <a:ext cx="99" cy="62"/>
              </a:xfrm>
              <a:custGeom>
                <a:avLst/>
                <a:gdLst>
                  <a:gd name="T0" fmla="*/ 0 w 99"/>
                  <a:gd name="T1" fmla="*/ 44 h 62"/>
                  <a:gd name="T2" fmla="*/ 62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2"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420" name="Freeform 3530"/>
              <p:cNvSpPr>
                <a:spLocks/>
              </p:cNvSpPr>
              <p:nvPr/>
            </p:nvSpPr>
            <p:spPr bwMode="auto">
              <a:xfrm>
                <a:off x="2404" y="1767"/>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21" name="Freeform 3531"/>
              <p:cNvSpPr>
                <a:spLocks/>
              </p:cNvSpPr>
              <p:nvPr/>
            </p:nvSpPr>
            <p:spPr bwMode="auto">
              <a:xfrm>
                <a:off x="2793" y="1786"/>
                <a:ext cx="93" cy="55"/>
              </a:xfrm>
              <a:custGeom>
                <a:avLst/>
                <a:gdLst>
                  <a:gd name="T0" fmla="*/ 0 w 93"/>
                  <a:gd name="T1" fmla="*/ 37 h 55"/>
                  <a:gd name="T2" fmla="*/ 62 w 93"/>
                  <a:gd name="T3" fmla="*/ 55 h 55"/>
                  <a:gd name="T4" fmla="*/ 93 w 93"/>
                  <a:gd name="T5" fmla="*/ 12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2"/>
                    </a:lnTo>
                    <a:lnTo>
                      <a:pt x="31" y="0"/>
                    </a:lnTo>
                    <a:lnTo>
                      <a:pt x="0" y="37"/>
                    </a:lnTo>
                    <a:close/>
                  </a:path>
                </a:pathLst>
              </a:custGeom>
              <a:solidFill>
                <a:srgbClr val="CFCFCF"/>
              </a:solidFill>
              <a:ln w="9525">
                <a:noFill/>
                <a:round/>
                <a:headEnd/>
                <a:tailEnd/>
              </a:ln>
            </p:spPr>
            <p:txBody>
              <a:bodyPr/>
              <a:lstStyle/>
              <a:p>
                <a:endParaRPr lang="en-US"/>
              </a:p>
            </p:txBody>
          </p:sp>
          <p:sp>
            <p:nvSpPr>
              <p:cNvPr id="135422" name="Freeform 3532"/>
              <p:cNvSpPr>
                <a:spLocks/>
              </p:cNvSpPr>
              <p:nvPr/>
            </p:nvSpPr>
            <p:spPr bwMode="auto">
              <a:xfrm>
                <a:off x="2793" y="1786"/>
                <a:ext cx="93" cy="55"/>
              </a:xfrm>
              <a:custGeom>
                <a:avLst/>
                <a:gdLst>
                  <a:gd name="T0" fmla="*/ 0 w 15"/>
                  <a:gd name="T1" fmla="*/ 51572 h 9"/>
                  <a:gd name="T2" fmla="*/ 91524 w 15"/>
                  <a:gd name="T3" fmla="*/ 76670 h 9"/>
                  <a:gd name="T4" fmla="*/ 137497 w 15"/>
                  <a:gd name="T5" fmla="*/ 16659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2"/>
                    </a:lnTo>
                    <a:lnTo>
                      <a:pt x="5" y="0"/>
                    </a:lnTo>
                    <a:lnTo>
                      <a:pt x="0" y="6"/>
                    </a:lnTo>
                  </a:path>
                </a:pathLst>
              </a:custGeom>
              <a:noFill/>
              <a:ln w="9525">
                <a:solidFill>
                  <a:srgbClr val="000000"/>
                </a:solidFill>
                <a:round/>
                <a:headEnd/>
                <a:tailEnd/>
              </a:ln>
            </p:spPr>
            <p:txBody>
              <a:bodyPr/>
              <a:lstStyle/>
              <a:p>
                <a:endParaRPr lang="en-US"/>
              </a:p>
            </p:txBody>
          </p:sp>
          <p:sp>
            <p:nvSpPr>
              <p:cNvPr id="135423" name="Freeform 3533"/>
              <p:cNvSpPr>
                <a:spLocks/>
              </p:cNvSpPr>
              <p:nvPr/>
            </p:nvSpPr>
            <p:spPr bwMode="auto">
              <a:xfrm>
                <a:off x="2633" y="1786"/>
                <a:ext cx="92" cy="55"/>
              </a:xfrm>
              <a:custGeom>
                <a:avLst/>
                <a:gdLst>
                  <a:gd name="T0" fmla="*/ 0 w 92"/>
                  <a:gd name="T1" fmla="*/ 37 h 55"/>
                  <a:gd name="T2" fmla="*/ 62 w 92"/>
                  <a:gd name="T3" fmla="*/ 55 h 55"/>
                  <a:gd name="T4" fmla="*/ 92 w 92"/>
                  <a:gd name="T5" fmla="*/ 18 h 55"/>
                  <a:gd name="T6" fmla="*/ 31 w 92"/>
                  <a:gd name="T7" fmla="*/ 0 h 55"/>
                  <a:gd name="T8" fmla="*/ 0 w 92"/>
                  <a:gd name="T9" fmla="*/ 37 h 55"/>
                  <a:gd name="T10" fmla="*/ 0 60000 65536"/>
                  <a:gd name="T11" fmla="*/ 0 60000 65536"/>
                  <a:gd name="T12" fmla="*/ 0 60000 65536"/>
                  <a:gd name="T13" fmla="*/ 0 60000 65536"/>
                  <a:gd name="T14" fmla="*/ 0 60000 65536"/>
                  <a:gd name="T15" fmla="*/ 0 w 92"/>
                  <a:gd name="T16" fmla="*/ 0 h 55"/>
                  <a:gd name="T17" fmla="*/ 92 w 92"/>
                  <a:gd name="T18" fmla="*/ 55 h 55"/>
                </a:gdLst>
                <a:ahLst/>
                <a:cxnLst>
                  <a:cxn ang="T10">
                    <a:pos x="T0" y="T1"/>
                  </a:cxn>
                  <a:cxn ang="T11">
                    <a:pos x="T2" y="T3"/>
                  </a:cxn>
                  <a:cxn ang="T12">
                    <a:pos x="T4" y="T5"/>
                  </a:cxn>
                  <a:cxn ang="T13">
                    <a:pos x="T6" y="T7"/>
                  </a:cxn>
                  <a:cxn ang="T14">
                    <a:pos x="T8" y="T9"/>
                  </a:cxn>
                </a:cxnLst>
                <a:rect l="T15" t="T16" r="T17" b="T18"/>
                <a:pathLst>
                  <a:path w="92" h="55">
                    <a:moveTo>
                      <a:pt x="0" y="37"/>
                    </a:moveTo>
                    <a:lnTo>
                      <a:pt x="62" y="55"/>
                    </a:lnTo>
                    <a:lnTo>
                      <a:pt x="92" y="18"/>
                    </a:lnTo>
                    <a:lnTo>
                      <a:pt x="31" y="0"/>
                    </a:lnTo>
                    <a:lnTo>
                      <a:pt x="0" y="37"/>
                    </a:lnTo>
                    <a:close/>
                  </a:path>
                </a:pathLst>
              </a:custGeom>
              <a:solidFill>
                <a:srgbClr val="CFCFCF"/>
              </a:solidFill>
              <a:ln w="9525">
                <a:noFill/>
                <a:round/>
                <a:headEnd/>
                <a:tailEnd/>
              </a:ln>
            </p:spPr>
            <p:txBody>
              <a:bodyPr/>
              <a:lstStyle/>
              <a:p>
                <a:endParaRPr lang="en-US"/>
              </a:p>
            </p:txBody>
          </p:sp>
          <p:sp>
            <p:nvSpPr>
              <p:cNvPr id="135424" name="Freeform 3534"/>
              <p:cNvSpPr>
                <a:spLocks/>
              </p:cNvSpPr>
              <p:nvPr/>
            </p:nvSpPr>
            <p:spPr bwMode="auto">
              <a:xfrm>
                <a:off x="2633" y="1786"/>
                <a:ext cx="92" cy="55"/>
              </a:xfrm>
              <a:custGeom>
                <a:avLst/>
                <a:gdLst>
                  <a:gd name="T0" fmla="*/ 0 w 15"/>
                  <a:gd name="T1" fmla="*/ 51572 h 9"/>
                  <a:gd name="T2" fmla="*/ 86296 w 15"/>
                  <a:gd name="T3" fmla="*/ 76670 h 9"/>
                  <a:gd name="T4" fmla="*/ 130119 w 15"/>
                  <a:gd name="T5" fmla="*/ 25098 h 9"/>
                  <a:gd name="T6" fmla="*/ 43823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25" name="Freeform 3535"/>
              <p:cNvSpPr>
                <a:spLocks/>
              </p:cNvSpPr>
              <p:nvPr/>
            </p:nvSpPr>
            <p:spPr bwMode="auto">
              <a:xfrm>
                <a:off x="2466" y="1786"/>
                <a:ext cx="99" cy="62"/>
              </a:xfrm>
              <a:custGeom>
                <a:avLst/>
                <a:gdLst>
                  <a:gd name="T0" fmla="*/ 0 w 99"/>
                  <a:gd name="T1" fmla="*/ 43 h 62"/>
                  <a:gd name="T2" fmla="*/ 68 w 99"/>
                  <a:gd name="T3" fmla="*/ 62 h 62"/>
                  <a:gd name="T4" fmla="*/ 99 w 99"/>
                  <a:gd name="T5" fmla="*/ 18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426" name="Freeform 3536"/>
              <p:cNvSpPr>
                <a:spLocks/>
              </p:cNvSpPr>
              <p:nvPr/>
            </p:nvSpPr>
            <p:spPr bwMode="auto">
              <a:xfrm>
                <a:off x="2466" y="1786"/>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427" name="Freeform 3537"/>
              <p:cNvSpPr>
                <a:spLocks/>
              </p:cNvSpPr>
              <p:nvPr/>
            </p:nvSpPr>
            <p:spPr bwMode="auto">
              <a:xfrm>
                <a:off x="2306" y="1792"/>
                <a:ext cx="98" cy="56"/>
              </a:xfrm>
              <a:custGeom>
                <a:avLst/>
                <a:gdLst>
                  <a:gd name="T0" fmla="*/ 0 w 98"/>
                  <a:gd name="T1" fmla="*/ 37 h 56"/>
                  <a:gd name="T2" fmla="*/ 67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428" name="Freeform 3538"/>
              <p:cNvSpPr>
                <a:spLocks/>
              </p:cNvSpPr>
              <p:nvPr/>
            </p:nvSpPr>
            <p:spPr bwMode="auto">
              <a:xfrm>
                <a:off x="2306" y="1792"/>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29" name="Freeform 3539"/>
              <p:cNvSpPr>
                <a:spLocks/>
              </p:cNvSpPr>
              <p:nvPr/>
            </p:nvSpPr>
            <p:spPr bwMode="auto">
              <a:xfrm>
                <a:off x="2855" y="1798"/>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430" name="Freeform 3540"/>
              <p:cNvSpPr>
                <a:spLocks/>
              </p:cNvSpPr>
              <p:nvPr/>
            </p:nvSpPr>
            <p:spPr bwMode="auto">
              <a:xfrm>
                <a:off x="2855" y="179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31" name="Freeform 3541"/>
              <p:cNvSpPr>
                <a:spLocks/>
              </p:cNvSpPr>
              <p:nvPr/>
            </p:nvSpPr>
            <p:spPr bwMode="auto">
              <a:xfrm>
                <a:off x="2695" y="1804"/>
                <a:ext cx="98" cy="56"/>
              </a:xfrm>
              <a:custGeom>
                <a:avLst/>
                <a:gdLst>
                  <a:gd name="T0" fmla="*/ 0 w 98"/>
                  <a:gd name="T1" fmla="*/ 37 h 56"/>
                  <a:gd name="T2" fmla="*/ 67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432" name="Freeform 3542"/>
              <p:cNvSpPr>
                <a:spLocks/>
              </p:cNvSpPr>
              <p:nvPr/>
            </p:nvSpPr>
            <p:spPr bwMode="auto">
              <a:xfrm>
                <a:off x="2695" y="1804"/>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33" name="Freeform 3543"/>
              <p:cNvSpPr>
                <a:spLocks/>
              </p:cNvSpPr>
              <p:nvPr/>
            </p:nvSpPr>
            <p:spPr bwMode="auto">
              <a:xfrm>
                <a:off x="2534" y="1804"/>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434" name="Freeform 3544"/>
              <p:cNvSpPr>
                <a:spLocks/>
              </p:cNvSpPr>
              <p:nvPr/>
            </p:nvSpPr>
            <p:spPr bwMode="auto">
              <a:xfrm>
                <a:off x="2534" y="180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35" name="Freeform 3545"/>
              <p:cNvSpPr>
                <a:spLocks/>
              </p:cNvSpPr>
              <p:nvPr/>
            </p:nvSpPr>
            <p:spPr bwMode="auto">
              <a:xfrm>
                <a:off x="2373" y="1811"/>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436" name="Freeform 3546"/>
              <p:cNvSpPr>
                <a:spLocks/>
              </p:cNvSpPr>
              <p:nvPr/>
            </p:nvSpPr>
            <p:spPr bwMode="auto">
              <a:xfrm>
                <a:off x="2373" y="1811"/>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37" name="Freeform 3547"/>
              <p:cNvSpPr>
                <a:spLocks/>
              </p:cNvSpPr>
              <p:nvPr/>
            </p:nvSpPr>
            <p:spPr bwMode="auto">
              <a:xfrm>
                <a:off x="2923" y="1817"/>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438" name="Freeform 3548"/>
              <p:cNvSpPr>
                <a:spLocks/>
              </p:cNvSpPr>
              <p:nvPr/>
            </p:nvSpPr>
            <p:spPr bwMode="auto">
              <a:xfrm>
                <a:off x="2923" y="1817"/>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39" name="Freeform 3549"/>
              <p:cNvSpPr>
                <a:spLocks/>
              </p:cNvSpPr>
              <p:nvPr/>
            </p:nvSpPr>
            <p:spPr bwMode="auto">
              <a:xfrm>
                <a:off x="2762" y="1823"/>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440" name="Freeform 3550"/>
              <p:cNvSpPr>
                <a:spLocks/>
              </p:cNvSpPr>
              <p:nvPr/>
            </p:nvSpPr>
            <p:spPr bwMode="auto">
              <a:xfrm>
                <a:off x="2762" y="1823"/>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41" name="Freeform 3551"/>
              <p:cNvSpPr>
                <a:spLocks/>
              </p:cNvSpPr>
              <p:nvPr/>
            </p:nvSpPr>
            <p:spPr bwMode="auto">
              <a:xfrm>
                <a:off x="2602" y="1823"/>
                <a:ext cx="93" cy="62"/>
              </a:xfrm>
              <a:custGeom>
                <a:avLst/>
                <a:gdLst>
                  <a:gd name="T0" fmla="*/ 0 w 93"/>
                  <a:gd name="T1" fmla="*/ 43 h 62"/>
                  <a:gd name="T2" fmla="*/ 62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442" name="Freeform 3552"/>
              <p:cNvSpPr>
                <a:spLocks/>
              </p:cNvSpPr>
              <p:nvPr/>
            </p:nvSpPr>
            <p:spPr bwMode="auto">
              <a:xfrm>
                <a:off x="2602" y="1823"/>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443" name="Freeform 3553"/>
              <p:cNvSpPr>
                <a:spLocks/>
              </p:cNvSpPr>
              <p:nvPr/>
            </p:nvSpPr>
            <p:spPr bwMode="auto">
              <a:xfrm>
                <a:off x="2435" y="182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44" name="Freeform 3554"/>
              <p:cNvSpPr>
                <a:spLocks/>
              </p:cNvSpPr>
              <p:nvPr/>
            </p:nvSpPr>
            <p:spPr bwMode="auto">
              <a:xfrm>
                <a:off x="2435" y="182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45" name="Freeform 3555"/>
              <p:cNvSpPr>
                <a:spLocks/>
              </p:cNvSpPr>
              <p:nvPr/>
            </p:nvSpPr>
            <p:spPr bwMode="auto">
              <a:xfrm>
                <a:off x="2275" y="1829"/>
                <a:ext cx="98" cy="62"/>
              </a:xfrm>
              <a:custGeom>
                <a:avLst/>
                <a:gdLst>
                  <a:gd name="T0" fmla="*/ 0 w 98"/>
                  <a:gd name="T1" fmla="*/ 43 h 62"/>
                  <a:gd name="T2" fmla="*/ 68 w 98"/>
                  <a:gd name="T3" fmla="*/ 62 h 62"/>
                  <a:gd name="T4" fmla="*/ 98 w 98"/>
                  <a:gd name="T5" fmla="*/ 19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1" y="0"/>
                    </a:lnTo>
                    <a:lnTo>
                      <a:pt x="0" y="43"/>
                    </a:lnTo>
                    <a:close/>
                  </a:path>
                </a:pathLst>
              </a:custGeom>
              <a:solidFill>
                <a:srgbClr val="CFCFCF"/>
              </a:solidFill>
              <a:ln w="9525">
                <a:noFill/>
                <a:round/>
                <a:headEnd/>
                <a:tailEnd/>
              </a:ln>
            </p:spPr>
            <p:txBody>
              <a:bodyPr/>
              <a:lstStyle/>
              <a:p>
                <a:endParaRPr lang="en-US"/>
              </a:p>
            </p:txBody>
          </p:sp>
          <p:sp>
            <p:nvSpPr>
              <p:cNvPr id="135446" name="Freeform 3556"/>
              <p:cNvSpPr>
                <a:spLocks/>
              </p:cNvSpPr>
              <p:nvPr/>
            </p:nvSpPr>
            <p:spPr bwMode="auto">
              <a:xfrm>
                <a:off x="2275" y="1829"/>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47" name="Freeform 3557"/>
              <p:cNvSpPr>
                <a:spLocks/>
              </p:cNvSpPr>
              <p:nvPr/>
            </p:nvSpPr>
            <p:spPr bwMode="auto">
              <a:xfrm>
                <a:off x="2991" y="1835"/>
                <a:ext cx="93" cy="62"/>
              </a:xfrm>
              <a:custGeom>
                <a:avLst/>
                <a:gdLst>
                  <a:gd name="T0" fmla="*/ 0 w 93"/>
                  <a:gd name="T1" fmla="*/ 43 h 62"/>
                  <a:gd name="T2" fmla="*/ 62 w 93"/>
                  <a:gd name="T3" fmla="*/ 62 h 62"/>
                  <a:gd name="T4" fmla="*/ 93 w 93"/>
                  <a:gd name="T5" fmla="*/ 19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9"/>
                    </a:lnTo>
                    <a:lnTo>
                      <a:pt x="31" y="0"/>
                    </a:lnTo>
                    <a:lnTo>
                      <a:pt x="0" y="43"/>
                    </a:lnTo>
                    <a:close/>
                  </a:path>
                </a:pathLst>
              </a:custGeom>
              <a:solidFill>
                <a:srgbClr val="CFCFCF"/>
              </a:solidFill>
              <a:ln w="9525">
                <a:noFill/>
                <a:round/>
                <a:headEnd/>
                <a:tailEnd/>
              </a:ln>
            </p:spPr>
            <p:txBody>
              <a:bodyPr/>
              <a:lstStyle/>
              <a:p>
                <a:endParaRPr lang="en-US"/>
              </a:p>
            </p:txBody>
          </p:sp>
          <p:sp>
            <p:nvSpPr>
              <p:cNvPr id="135448" name="Freeform 3558"/>
              <p:cNvSpPr>
                <a:spLocks/>
              </p:cNvSpPr>
              <p:nvPr/>
            </p:nvSpPr>
            <p:spPr bwMode="auto">
              <a:xfrm>
                <a:off x="2991" y="1835"/>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449" name="Freeform 3559"/>
              <p:cNvSpPr>
                <a:spLocks/>
              </p:cNvSpPr>
              <p:nvPr/>
            </p:nvSpPr>
            <p:spPr bwMode="auto">
              <a:xfrm>
                <a:off x="2824" y="184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50" name="Freeform 3560"/>
              <p:cNvSpPr>
                <a:spLocks/>
              </p:cNvSpPr>
              <p:nvPr/>
            </p:nvSpPr>
            <p:spPr bwMode="auto">
              <a:xfrm>
                <a:off x="2824" y="184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51" name="Freeform 3561"/>
              <p:cNvSpPr>
                <a:spLocks/>
              </p:cNvSpPr>
              <p:nvPr/>
            </p:nvSpPr>
            <p:spPr bwMode="auto">
              <a:xfrm>
                <a:off x="2664" y="1841"/>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CFCFCF"/>
              </a:solidFill>
              <a:ln w="9525">
                <a:noFill/>
                <a:round/>
                <a:headEnd/>
                <a:tailEnd/>
              </a:ln>
            </p:spPr>
            <p:txBody>
              <a:bodyPr/>
              <a:lstStyle/>
              <a:p>
                <a:endParaRPr lang="en-US"/>
              </a:p>
            </p:txBody>
          </p:sp>
          <p:sp>
            <p:nvSpPr>
              <p:cNvPr id="135452" name="Freeform 3562"/>
              <p:cNvSpPr>
                <a:spLocks/>
              </p:cNvSpPr>
              <p:nvPr/>
            </p:nvSpPr>
            <p:spPr bwMode="auto">
              <a:xfrm>
                <a:off x="2664" y="1841"/>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53" name="Freeform 3563"/>
              <p:cNvSpPr>
                <a:spLocks/>
              </p:cNvSpPr>
              <p:nvPr/>
            </p:nvSpPr>
            <p:spPr bwMode="auto">
              <a:xfrm>
                <a:off x="2503" y="1848"/>
                <a:ext cx="99" cy="55"/>
              </a:xfrm>
              <a:custGeom>
                <a:avLst/>
                <a:gdLst>
                  <a:gd name="T0" fmla="*/ 0 w 99"/>
                  <a:gd name="T1" fmla="*/ 37 h 55"/>
                  <a:gd name="T2" fmla="*/ 62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2"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454" name="Freeform 3564"/>
              <p:cNvSpPr>
                <a:spLocks/>
              </p:cNvSpPr>
              <p:nvPr/>
            </p:nvSpPr>
            <p:spPr bwMode="auto">
              <a:xfrm>
                <a:off x="2503" y="1848"/>
                <a:ext cx="99" cy="55"/>
              </a:xfrm>
              <a:custGeom>
                <a:avLst/>
                <a:gdLst>
                  <a:gd name="T0" fmla="*/ 0 w 16"/>
                  <a:gd name="T1" fmla="*/ 51572 h 9"/>
                  <a:gd name="T2" fmla="*/ 90962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55" name="Freeform 3565"/>
              <p:cNvSpPr>
                <a:spLocks/>
              </p:cNvSpPr>
              <p:nvPr/>
            </p:nvSpPr>
            <p:spPr bwMode="auto">
              <a:xfrm>
                <a:off x="2343" y="1848"/>
                <a:ext cx="92" cy="61"/>
              </a:xfrm>
              <a:custGeom>
                <a:avLst/>
                <a:gdLst>
                  <a:gd name="T0" fmla="*/ 0 w 92"/>
                  <a:gd name="T1" fmla="*/ 43 h 61"/>
                  <a:gd name="T2" fmla="*/ 61 w 92"/>
                  <a:gd name="T3" fmla="*/ 61 h 61"/>
                  <a:gd name="T4" fmla="*/ 92 w 92"/>
                  <a:gd name="T5" fmla="*/ 18 h 61"/>
                  <a:gd name="T6" fmla="*/ 30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1" y="61"/>
                    </a:lnTo>
                    <a:lnTo>
                      <a:pt x="92" y="18"/>
                    </a:lnTo>
                    <a:lnTo>
                      <a:pt x="30" y="0"/>
                    </a:lnTo>
                    <a:lnTo>
                      <a:pt x="0" y="43"/>
                    </a:lnTo>
                    <a:close/>
                  </a:path>
                </a:pathLst>
              </a:custGeom>
              <a:solidFill>
                <a:srgbClr val="CFCFCF"/>
              </a:solidFill>
              <a:ln w="9525">
                <a:noFill/>
                <a:round/>
                <a:headEnd/>
                <a:tailEnd/>
              </a:ln>
            </p:spPr>
            <p:txBody>
              <a:bodyPr/>
              <a:lstStyle/>
              <a:p>
                <a:endParaRPr lang="en-US"/>
              </a:p>
            </p:txBody>
          </p:sp>
          <p:sp>
            <p:nvSpPr>
              <p:cNvPr id="135456" name="Freeform 3566"/>
              <p:cNvSpPr>
                <a:spLocks/>
              </p:cNvSpPr>
              <p:nvPr/>
            </p:nvSpPr>
            <p:spPr bwMode="auto">
              <a:xfrm>
                <a:off x="2343" y="1848"/>
                <a:ext cx="92" cy="61"/>
              </a:xfrm>
              <a:custGeom>
                <a:avLst/>
                <a:gdLst>
                  <a:gd name="T0" fmla="*/ 0 w 15"/>
                  <a:gd name="T1" fmla="*/ 59463 h 10"/>
                  <a:gd name="T2" fmla="*/ 86296 w 15"/>
                  <a:gd name="T3" fmla="*/ 84430 h 10"/>
                  <a:gd name="T4" fmla="*/ 130119 w 15"/>
                  <a:gd name="T5" fmla="*/ 24967 h 10"/>
                  <a:gd name="T6" fmla="*/ 43823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457" name="Freeform 3567"/>
              <p:cNvSpPr>
                <a:spLocks/>
              </p:cNvSpPr>
              <p:nvPr/>
            </p:nvSpPr>
            <p:spPr bwMode="auto">
              <a:xfrm>
                <a:off x="3053" y="1854"/>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458" name="Freeform 3568"/>
              <p:cNvSpPr>
                <a:spLocks/>
              </p:cNvSpPr>
              <p:nvPr/>
            </p:nvSpPr>
            <p:spPr bwMode="auto">
              <a:xfrm>
                <a:off x="3053" y="185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59" name="Freeform 3569"/>
              <p:cNvSpPr>
                <a:spLocks/>
              </p:cNvSpPr>
              <p:nvPr/>
            </p:nvSpPr>
            <p:spPr bwMode="auto">
              <a:xfrm>
                <a:off x="2892" y="1860"/>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460" name="Freeform 3570"/>
              <p:cNvSpPr>
                <a:spLocks/>
              </p:cNvSpPr>
              <p:nvPr/>
            </p:nvSpPr>
            <p:spPr bwMode="auto">
              <a:xfrm>
                <a:off x="2892" y="1860"/>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61" name="Freeform 3571"/>
              <p:cNvSpPr>
                <a:spLocks/>
              </p:cNvSpPr>
              <p:nvPr/>
            </p:nvSpPr>
            <p:spPr bwMode="auto">
              <a:xfrm>
                <a:off x="2732" y="1860"/>
                <a:ext cx="92" cy="62"/>
              </a:xfrm>
              <a:custGeom>
                <a:avLst/>
                <a:gdLst>
                  <a:gd name="T0" fmla="*/ 0 w 92"/>
                  <a:gd name="T1" fmla="*/ 43 h 62"/>
                  <a:gd name="T2" fmla="*/ 61 w 92"/>
                  <a:gd name="T3" fmla="*/ 62 h 62"/>
                  <a:gd name="T4" fmla="*/ 92 w 92"/>
                  <a:gd name="T5" fmla="*/ 18 h 62"/>
                  <a:gd name="T6" fmla="*/ 30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1" y="62"/>
                    </a:lnTo>
                    <a:lnTo>
                      <a:pt x="92" y="18"/>
                    </a:lnTo>
                    <a:lnTo>
                      <a:pt x="30" y="0"/>
                    </a:lnTo>
                    <a:lnTo>
                      <a:pt x="0" y="43"/>
                    </a:lnTo>
                    <a:close/>
                  </a:path>
                </a:pathLst>
              </a:custGeom>
              <a:solidFill>
                <a:srgbClr val="CFCFCF"/>
              </a:solidFill>
              <a:ln w="9525">
                <a:noFill/>
                <a:round/>
                <a:headEnd/>
                <a:tailEnd/>
              </a:ln>
            </p:spPr>
            <p:txBody>
              <a:bodyPr/>
              <a:lstStyle/>
              <a:p>
                <a:endParaRPr lang="en-US"/>
              </a:p>
            </p:txBody>
          </p:sp>
          <p:sp>
            <p:nvSpPr>
              <p:cNvPr id="135462" name="Freeform 3572"/>
              <p:cNvSpPr>
                <a:spLocks/>
              </p:cNvSpPr>
              <p:nvPr/>
            </p:nvSpPr>
            <p:spPr bwMode="auto">
              <a:xfrm>
                <a:off x="2732" y="1860"/>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463" name="Freeform 3573"/>
              <p:cNvSpPr>
                <a:spLocks/>
              </p:cNvSpPr>
              <p:nvPr/>
            </p:nvSpPr>
            <p:spPr bwMode="auto">
              <a:xfrm>
                <a:off x="2565" y="1866"/>
                <a:ext cx="99" cy="56"/>
              </a:xfrm>
              <a:custGeom>
                <a:avLst/>
                <a:gdLst>
                  <a:gd name="T0" fmla="*/ 0 w 99"/>
                  <a:gd name="T1" fmla="*/ 37 h 56"/>
                  <a:gd name="T2" fmla="*/ 68 w 99"/>
                  <a:gd name="T3" fmla="*/ 56 h 56"/>
                  <a:gd name="T4" fmla="*/ 99 w 99"/>
                  <a:gd name="T5" fmla="*/ 19 h 56"/>
                  <a:gd name="T6" fmla="*/ 37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5464" name="Freeform 3574"/>
              <p:cNvSpPr>
                <a:spLocks/>
              </p:cNvSpPr>
              <p:nvPr/>
            </p:nvSpPr>
            <p:spPr bwMode="auto">
              <a:xfrm>
                <a:off x="2565" y="1866"/>
                <a:ext cx="99" cy="56"/>
              </a:xfrm>
              <a:custGeom>
                <a:avLst/>
                <a:gdLst>
                  <a:gd name="T0" fmla="*/ 0 w 16"/>
                  <a:gd name="T1" fmla="*/ 55403 h 9"/>
                  <a:gd name="T2" fmla="*/ 99730 w 16"/>
                  <a:gd name="T3" fmla="*/ 83820 h 9"/>
                  <a:gd name="T4" fmla="*/ 145214 w 16"/>
                  <a:gd name="T5" fmla="*/ 28417 h 9"/>
                  <a:gd name="T6" fmla="*/ 54252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465" name="Freeform 3575"/>
              <p:cNvSpPr>
                <a:spLocks/>
              </p:cNvSpPr>
              <p:nvPr/>
            </p:nvSpPr>
            <p:spPr bwMode="auto">
              <a:xfrm>
                <a:off x="2404" y="1866"/>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466" name="Freeform 3576"/>
              <p:cNvSpPr>
                <a:spLocks/>
              </p:cNvSpPr>
              <p:nvPr/>
            </p:nvSpPr>
            <p:spPr bwMode="auto">
              <a:xfrm>
                <a:off x="2404" y="186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67" name="Freeform 3577"/>
              <p:cNvSpPr>
                <a:spLocks/>
              </p:cNvSpPr>
              <p:nvPr/>
            </p:nvSpPr>
            <p:spPr bwMode="auto">
              <a:xfrm>
                <a:off x="2244" y="1872"/>
                <a:ext cx="99" cy="56"/>
              </a:xfrm>
              <a:custGeom>
                <a:avLst/>
                <a:gdLst>
                  <a:gd name="T0" fmla="*/ 0 w 99"/>
                  <a:gd name="T1" fmla="*/ 37 h 56"/>
                  <a:gd name="T2" fmla="*/ 62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2"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68" name="Freeform 3578"/>
              <p:cNvSpPr>
                <a:spLocks/>
              </p:cNvSpPr>
              <p:nvPr/>
            </p:nvSpPr>
            <p:spPr bwMode="auto">
              <a:xfrm>
                <a:off x="2244" y="1872"/>
                <a:ext cx="99" cy="56"/>
              </a:xfrm>
              <a:custGeom>
                <a:avLst/>
                <a:gdLst>
                  <a:gd name="T0" fmla="*/ 0 w 16"/>
                  <a:gd name="T1" fmla="*/ 55403 h 9"/>
                  <a:gd name="T2" fmla="*/ 90962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69" name="Freeform 3579"/>
              <p:cNvSpPr>
                <a:spLocks/>
              </p:cNvSpPr>
              <p:nvPr/>
            </p:nvSpPr>
            <p:spPr bwMode="auto">
              <a:xfrm>
                <a:off x="3121" y="1872"/>
                <a:ext cx="92" cy="62"/>
              </a:xfrm>
              <a:custGeom>
                <a:avLst/>
                <a:gdLst>
                  <a:gd name="T0" fmla="*/ 0 w 92"/>
                  <a:gd name="T1" fmla="*/ 44 h 62"/>
                  <a:gd name="T2" fmla="*/ 61 w 92"/>
                  <a:gd name="T3" fmla="*/ 62 h 62"/>
                  <a:gd name="T4" fmla="*/ 92 w 92"/>
                  <a:gd name="T5" fmla="*/ 19 h 62"/>
                  <a:gd name="T6" fmla="*/ 31 w 92"/>
                  <a:gd name="T7" fmla="*/ 0 h 62"/>
                  <a:gd name="T8" fmla="*/ 0 w 92"/>
                  <a:gd name="T9" fmla="*/ 44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4"/>
                    </a:moveTo>
                    <a:lnTo>
                      <a:pt x="61" y="62"/>
                    </a:lnTo>
                    <a:lnTo>
                      <a:pt x="92" y="19"/>
                    </a:lnTo>
                    <a:lnTo>
                      <a:pt x="31" y="0"/>
                    </a:lnTo>
                    <a:lnTo>
                      <a:pt x="0" y="44"/>
                    </a:lnTo>
                    <a:close/>
                  </a:path>
                </a:pathLst>
              </a:custGeom>
              <a:solidFill>
                <a:srgbClr val="CFCFCF"/>
              </a:solidFill>
              <a:ln w="9525">
                <a:noFill/>
                <a:round/>
                <a:headEnd/>
                <a:tailEnd/>
              </a:ln>
            </p:spPr>
            <p:txBody>
              <a:bodyPr/>
              <a:lstStyle/>
              <a:p>
                <a:endParaRPr lang="en-US"/>
              </a:p>
            </p:txBody>
          </p:sp>
          <p:sp>
            <p:nvSpPr>
              <p:cNvPr id="135470" name="Freeform 3580"/>
              <p:cNvSpPr>
                <a:spLocks/>
              </p:cNvSpPr>
              <p:nvPr/>
            </p:nvSpPr>
            <p:spPr bwMode="auto">
              <a:xfrm>
                <a:off x="3121" y="1872"/>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471" name="Freeform 3581"/>
              <p:cNvSpPr>
                <a:spLocks/>
              </p:cNvSpPr>
              <p:nvPr/>
            </p:nvSpPr>
            <p:spPr bwMode="auto">
              <a:xfrm>
                <a:off x="2960" y="1878"/>
                <a:ext cx="93" cy="56"/>
              </a:xfrm>
              <a:custGeom>
                <a:avLst/>
                <a:gdLst>
                  <a:gd name="T0" fmla="*/ 0 w 93"/>
                  <a:gd name="T1" fmla="*/ 38 h 56"/>
                  <a:gd name="T2" fmla="*/ 62 w 93"/>
                  <a:gd name="T3" fmla="*/ 56 h 56"/>
                  <a:gd name="T4" fmla="*/ 93 w 93"/>
                  <a:gd name="T5" fmla="*/ 19 h 56"/>
                  <a:gd name="T6" fmla="*/ 31 w 93"/>
                  <a:gd name="T7" fmla="*/ 0 h 56"/>
                  <a:gd name="T8" fmla="*/ 0 w 93"/>
                  <a:gd name="T9" fmla="*/ 38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8"/>
                    </a:moveTo>
                    <a:lnTo>
                      <a:pt x="62" y="56"/>
                    </a:lnTo>
                    <a:lnTo>
                      <a:pt x="93" y="19"/>
                    </a:lnTo>
                    <a:lnTo>
                      <a:pt x="31" y="0"/>
                    </a:lnTo>
                    <a:lnTo>
                      <a:pt x="0" y="38"/>
                    </a:lnTo>
                    <a:close/>
                  </a:path>
                </a:pathLst>
              </a:custGeom>
              <a:solidFill>
                <a:srgbClr val="CFCFCF"/>
              </a:solidFill>
              <a:ln w="9525">
                <a:noFill/>
                <a:round/>
                <a:headEnd/>
                <a:tailEnd/>
              </a:ln>
            </p:spPr>
            <p:txBody>
              <a:bodyPr/>
              <a:lstStyle/>
              <a:p>
                <a:endParaRPr lang="en-US"/>
              </a:p>
            </p:txBody>
          </p:sp>
          <p:sp>
            <p:nvSpPr>
              <p:cNvPr id="135472" name="Freeform 3582"/>
              <p:cNvSpPr>
                <a:spLocks/>
              </p:cNvSpPr>
              <p:nvPr/>
            </p:nvSpPr>
            <p:spPr bwMode="auto">
              <a:xfrm>
                <a:off x="2960" y="1878"/>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73" name="Freeform 3583"/>
              <p:cNvSpPr>
                <a:spLocks/>
              </p:cNvSpPr>
              <p:nvPr/>
            </p:nvSpPr>
            <p:spPr bwMode="auto">
              <a:xfrm>
                <a:off x="2793" y="1878"/>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474" name="Freeform 3584"/>
              <p:cNvSpPr>
                <a:spLocks/>
              </p:cNvSpPr>
              <p:nvPr/>
            </p:nvSpPr>
            <p:spPr bwMode="auto">
              <a:xfrm>
                <a:off x="2793" y="187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75" name="Freeform 3585"/>
              <p:cNvSpPr>
                <a:spLocks/>
              </p:cNvSpPr>
              <p:nvPr/>
            </p:nvSpPr>
            <p:spPr bwMode="auto">
              <a:xfrm>
                <a:off x="2633" y="1885"/>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476" name="Freeform 3586"/>
              <p:cNvSpPr>
                <a:spLocks/>
              </p:cNvSpPr>
              <p:nvPr/>
            </p:nvSpPr>
            <p:spPr bwMode="auto">
              <a:xfrm>
                <a:off x="2633" y="1885"/>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77" name="Freeform 3587"/>
              <p:cNvSpPr>
                <a:spLocks/>
              </p:cNvSpPr>
              <p:nvPr/>
            </p:nvSpPr>
            <p:spPr bwMode="auto">
              <a:xfrm>
                <a:off x="2472" y="1885"/>
                <a:ext cx="93" cy="61"/>
              </a:xfrm>
              <a:custGeom>
                <a:avLst/>
                <a:gdLst>
                  <a:gd name="T0" fmla="*/ 0 w 93"/>
                  <a:gd name="T1" fmla="*/ 43 h 61"/>
                  <a:gd name="T2" fmla="*/ 62 w 93"/>
                  <a:gd name="T3" fmla="*/ 61 h 61"/>
                  <a:gd name="T4" fmla="*/ 93 w 93"/>
                  <a:gd name="T5" fmla="*/ 18 h 61"/>
                  <a:gd name="T6" fmla="*/ 31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2" y="61"/>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478" name="Freeform 3588"/>
              <p:cNvSpPr>
                <a:spLocks/>
              </p:cNvSpPr>
              <p:nvPr/>
            </p:nvSpPr>
            <p:spPr bwMode="auto">
              <a:xfrm>
                <a:off x="2472" y="1885"/>
                <a:ext cx="93" cy="61"/>
              </a:xfrm>
              <a:custGeom>
                <a:avLst/>
                <a:gdLst>
                  <a:gd name="T0" fmla="*/ 0 w 15"/>
                  <a:gd name="T1" fmla="*/ 59463 h 10"/>
                  <a:gd name="T2" fmla="*/ 91524 w 15"/>
                  <a:gd name="T3" fmla="*/ 84430 h 10"/>
                  <a:gd name="T4" fmla="*/ 137497 w 15"/>
                  <a:gd name="T5" fmla="*/ 24967 h 10"/>
                  <a:gd name="T6" fmla="*/ 45744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479" name="Freeform 3589"/>
              <p:cNvSpPr>
                <a:spLocks/>
              </p:cNvSpPr>
              <p:nvPr/>
            </p:nvSpPr>
            <p:spPr bwMode="auto">
              <a:xfrm>
                <a:off x="2306" y="1891"/>
                <a:ext cx="98" cy="55"/>
              </a:xfrm>
              <a:custGeom>
                <a:avLst/>
                <a:gdLst>
                  <a:gd name="T0" fmla="*/ 0 w 98"/>
                  <a:gd name="T1" fmla="*/ 37 h 55"/>
                  <a:gd name="T2" fmla="*/ 67 w 98"/>
                  <a:gd name="T3" fmla="*/ 55 h 55"/>
                  <a:gd name="T4" fmla="*/ 98 w 98"/>
                  <a:gd name="T5" fmla="*/ 18 h 55"/>
                  <a:gd name="T6" fmla="*/ 37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7" y="55"/>
                    </a:lnTo>
                    <a:lnTo>
                      <a:pt x="98" y="18"/>
                    </a:lnTo>
                    <a:lnTo>
                      <a:pt x="37" y="0"/>
                    </a:lnTo>
                    <a:lnTo>
                      <a:pt x="0" y="37"/>
                    </a:lnTo>
                    <a:close/>
                  </a:path>
                </a:pathLst>
              </a:custGeom>
              <a:solidFill>
                <a:srgbClr val="CFCFCF"/>
              </a:solidFill>
              <a:ln w="9525">
                <a:noFill/>
                <a:round/>
                <a:headEnd/>
                <a:tailEnd/>
              </a:ln>
            </p:spPr>
            <p:txBody>
              <a:bodyPr/>
              <a:lstStyle/>
              <a:p>
                <a:endParaRPr lang="en-US"/>
              </a:p>
            </p:txBody>
          </p:sp>
          <p:sp>
            <p:nvSpPr>
              <p:cNvPr id="135480" name="Freeform 3590"/>
              <p:cNvSpPr>
                <a:spLocks/>
              </p:cNvSpPr>
              <p:nvPr/>
            </p:nvSpPr>
            <p:spPr bwMode="auto">
              <a:xfrm>
                <a:off x="2306" y="1891"/>
                <a:ext cx="98" cy="55"/>
              </a:xfrm>
              <a:custGeom>
                <a:avLst/>
                <a:gdLst>
                  <a:gd name="T0" fmla="*/ 0 w 16"/>
                  <a:gd name="T1" fmla="*/ 51572 h 9"/>
                  <a:gd name="T2" fmla="*/ 94202 w 16"/>
                  <a:gd name="T3" fmla="*/ 76670 h 9"/>
                  <a:gd name="T4" fmla="*/ 137868 w 16"/>
                  <a:gd name="T5" fmla="*/ 25098 h 9"/>
                  <a:gd name="T6" fmla="*/ 52148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481" name="Freeform 3591"/>
              <p:cNvSpPr>
                <a:spLocks/>
              </p:cNvSpPr>
              <p:nvPr/>
            </p:nvSpPr>
            <p:spPr bwMode="auto">
              <a:xfrm>
                <a:off x="3182" y="189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482" name="Freeform 3592"/>
              <p:cNvSpPr>
                <a:spLocks/>
              </p:cNvSpPr>
              <p:nvPr/>
            </p:nvSpPr>
            <p:spPr bwMode="auto">
              <a:xfrm>
                <a:off x="3182" y="189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83" name="Freeform 3593"/>
              <p:cNvSpPr>
                <a:spLocks/>
              </p:cNvSpPr>
              <p:nvPr/>
            </p:nvSpPr>
            <p:spPr bwMode="auto">
              <a:xfrm>
                <a:off x="3022" y="189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84" name="Freeform 3594"/>
              <p:cNvSpPr>
                <a:spLocks/>
              </p:cNvSpPr>
              <p:nvPr/>
            </p:nvSpPr>
            <p:spPr bwMode="auto">
              <a:xfrm>
                <a:off x="3022" y="189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85" name="Freeform 3595"/>
              <p:cNvSpPr>
                <a:spLocks/>
              </p:cNvSpPr>
              <p:nvPr/>
            </p:nvSpPr>
            <p:spPr bwMode="auto">
              <a:xfrm>
                <a:off x="2861" y="1897"/>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486" name="Freeform 3596"/>
              <p:cNvSpPr>
                <a:spLocks/>
              </p:cNvSpPr>
              <p:nvPr/>
            </p:nvSpPr>
            <p:spPr bwMode="auto">
              <a:xfrm>
                <a:off x="2861" y="189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87" name="Freeform 3597"/>
              <p:cNvSpPr>
                <a:spLocks/>
              </p:cNvSpPr>
              <p:nvPr/>
            </p:nvSpPr>
            <p:spPr bwMode="auto">
              <a:xfrm>
                <a:off x="2701" y="1903"/>
                <a:ext cx="92" cy="56"/>
              </a:xfrm>
              <a:custGeom>
                <a:avLst/>
                <a:gdLst>
                  <a:gd name="T0" fmla="*/ 0 w 92"/>
                  <a:gd name="T1" fmla="*/ 37 h 56"/>
                  <a:gd name="T2" fmla="*/ 61 w 92"/>
                  <a:gd name="T3" fmla="*/ 56 h 56"/>
                  <a:gd name="T4" fmla="*/ 92 w 92"/>
                  <a:gd name="T5" fmla="*/ 19 h 56"/>
                  <a:gd name="T6" fmla="*/ 31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1" y="56"/>
                    </a:lnTo>
                    <a:lnTo>
                      <a:pt x="92" y="19"/>
                    </a:lnTo>
                    <a:lnTo>
                      <a:pt x="31" y="0"/>
                    </a:lnTo>
                    <a:lnTo>
                      <a:pt x="0" y="37"/>
                    </a:lnTo>
                    <a:close/>
                  </a:path>
                </a:pathLst>
              </a:custGeom>
              <a:solidFill>
                <a:srgbClr val="CFCFCF"/>
              </a:solidFill>
              <a:ln w="9525">
                <a:noFill/>
                <a:round/>
                <a:headEnd/>
                <a:tailEnd/>
              </a:ln>
            </p:spPr>
            <p:txBody>
              <a:bodyPr/>
              <a:lstStyle/>
              <a:p>
                <a:endParaRPr lang="en-US"/>
              </a:p>
            </p:txBody>
          </p:sp>
          <p:sp>
            <p:nvSpPr>
              <p:cNvPr id="135488" name="Freeform 3598"/>
              <p:cNvSpPr>
                <a:spLocks/>
              </p:cNvSpPr>
              <p:nvPr/>
            </p:nvSpPr>
            <p:spPr bwMode="auto">
              <a:xfrm>
                <a:off x="2701" y="1903"/>
                <a:ext cx="92" cy="56"/>
              </a:xfrm>
              <a:custGeom>
                <a:avLst/>
                <a:gdLst>
                  <a:gd name="T0" fmla="*/ 0 w 15"/>
                  <a:gd name="T1" fmla="*/ 55403 h 9"/>
                  <a:gd name="T2" fmla="*/ 86296 w 15"/>
                  <a:gd name="T3" fmla="*/ 83820 h 9"/>
                  <a:gd name="T4" fmla="*/ 130119 w 15"/>
                  <a:gd name="T5" fmla="*/ 28417 h 9"/>
                  <a:gd name="T6" fmla="*/ 43823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89" name="Freeform 3599"/>
              <p:cNvSpPr>
                <a:spLocks/>
              </p:cNvSpPr>
              <p:nvPr/>
            </p:nvSpPr>
            <p:spPr bwMode="auto">
              <a:xfrm>
                <a:off x="2534" y="190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490" name="Freeform 3600"/>
              <p:cNvSpPr>
                <a:spLocks/>
              </p:cNvSpPr>
              <p:nvPr/>
            </p:nvSpPr>
            <p:spPr bwMode="auto">
              <a:xfrm>
                <a:off x="2534" y="190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91" name="Freeform 3601"/>
              <p:cNvSpPr>
                <a:spLocks/>
              </p:cNvSpPr>
              <p:nvPr/>
            </p:nvSpPr>
            <p:spPr bwMode="auto">
              <a:xfrm>
                <a:off x="2373" y="190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492" name="Freeform 3602"/>
              <p:cNvSpPr>
                <a:spLocks/>
              </p:cNvSpPr>
              <p:nvPr/>
            </p:nvSpPr>
            <p:spPr bwMode="auto">
              <a:xfrm>
                <a:off x="2373" y="190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493" name="Freeform 3603"/>
              <p:cNvSpPr>
                <a:spLocks/>
              </p:cNvSpPr>
              <p:nvPr/>
            </p:nvSpPr>
            <p:spPr bwMode="auto">
              <a:xfrm>
                <a:off x="2213" y="1909"/>
                <a:ext cx="93" cy="56"/>
              </a:xfrm>
              <a:custGeom>
                <a:avLst/>
                <a:gdLst>
                  <a:gd name="T0" fmla="*/ 0 w 93"/>
                  <a:gd name="T1" fmla="*/ 37 h 56"/>
                  <a:gd name="T2" fmla="*/ 62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5494" name="Freeform 3604"/>
              <p:cNvSpPr>
                <a:spLocks/>
              </p:cNvSpPr>
              <p:nvPr/>
            </p:nvSpPr>
            <p:spPr bwMode="auto">
              <a:xfrm>
                <a:off x="2213" y="1909"/>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95" name="Freeform 3605"/>
              <p:cNvSpPr>
                <a:spLocks/>
              </p:cNvSpPr>
              <p:nvPr/>
            </p:nvSpPr>
            <p:spPr bwMode="auto">
              <a:xfrm>
                <a:off x="3250" y="1909"/>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496" name="Freeform 3606"/>
              <p:cNvSpPr>
                <a:spLocks/>
              </p:cNvSpPr>
              <p:nvPr/>
            </p:nvSpPr>
            <p:spPr bwMode="auto">
              <a:xfrm>
                <a:off x="3250" y="190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497" name="Freeform 3607"/>
              <p:cNvSpPr>
                <a:spLocks/>
              </p:cNvSpPr>
              <p:nvPr/>
            </p:nvSpPr>
            <p:spPr bwMode="auto">
              <a:xfrm>
                <a:off x="3090" y="1916"/>
                <a:ext cx="92" cy="55"/>
              </a:xfrm>
              <a:custGeom>
                <a:avLst/>
                <a:gdLst>
                  <a:gd name="T0" fmla="*/ 0 w 92"/>
                  <a:gd name="T1" fmla="*/ 37 h 55"/>
                  <a:gd name="T2" fmla="*/ 68 w 92"/>
                  <a:gd name="T3" fmla="*/ 55 h 55"/>
                  <a:gd name="T4" fmla="*/ 92 w 92"/>
                  <a:gd name="T5" fmla="*/ 18 h 55"/>
                  <a:gd name="T6" fmla="*/ 31 w 92"/>
                  <a:gd name="T7" fmla="*/ 0 h 55"/>
                  <a:gd name="T8" fmla="*/ 0 w 92"/>
                  <a:gd name="T9" fmla="*/ 37 h 55"/>
                  <a:gd name="T10" fmla="*/ 0 60000 65536"/>
                  <a:gd name="T11" fmla="*/ 0 60000 65536"/>
                  <a:gd name="T12" fmla="*/ 0 60000 65536"/>
                  <a:gd name="T13" fmla="*/ 0 60000 65536"/>
                  <a:gd name="T14" fmla="*/ 0 60000 65536"/>
                  <a:gd name="T15" fmla="*/ 0 w 92"/>
                  <a:gd name="T16" fmla="*/ 0 h 55"/>
                  <a:gd name="T17" fmla="*/ 92 w 92"/>
                  <a:gd name="T18" fmla="*/ 55 h 55"/>
                </a:gdLst>
                <a:ahLst/>
                <a:cxnLst>
                  <a:cxn ang="T10">
                    <a:pos x="T0" y="T1"/>
                  </a:cxn>
                  <a:cxn ang="T11">
                    <a:pos x="T2" y="T3"/>
                  </a:cxn>
                  <a:cxn ang="T12">
                    <a:pos x="T4" y="T5"/>
                  </a:cxn>
                  <a:cxn ang="T13">
                    <a:pos x="T6" y="T7"/>
                  </a:cxn>
                  <a:cxn ang="T14">
                    <a:pos x="T8" y="T9"/>
                  </a:cxn>
                </a:cxnLst>
                <a:rect l="T15" t="T16" r="T17" b="T18"/>
                <a:pathLst>
                  <a:path w="92" h="55">
                    <a:moveTo>
                      <a:pt x="0" y="37"/>
                    </a:moveTo>
                    <a:lnTo>
                      <a:pt x="68" y="55"/>
                    </a:lnTo>
                    <a:lnTo>
                      <a:pt x="92" y="18"/>
                    </a:lnTo>
                    <a:lnTo>
                      <a:pt x="31" y="0"/>
                    </a:lnTo>
                    <a:lnTo>
                      <a:pt x="0" y="37"/>
                    </a:lnTo>
                    <a:close/>
                  </a:path>
                </a:pathLst>
              </a:custGeom>
              <a:solidFill>
                <a:srgbClr val="CFCFCF"/>
              </a:solidFill>
              <a:ln w="9525">
                <a:noFill/>
                <a:round/>
                <a:headEnd/>
                <a:tailEnd/>
              </a:ln>
            </p:spPr>
            <p:txBody>
              <a:bodyPr/>
              <a:lstStyle/>
              <a:p>
                <a:endParaRPr lang="en-US"/>
              </a:p>
            </p:txBody>
          </p:sp>
          <p:sp>
            <p:nvSpPr>
              <p:cNvPr id="135498" name="Freeform 3608"/>
              <p:cNvSpPr>
                <a:spLocks/>
              </p:cNvSpPr>
              <p:nvPr/>
            </p:nvSpPr>
            <p:spPr bwMode="auto">
              <a:xfrm>
                <a:off x="3090" y="1916"/>
                <a:ext cx="92" cy="55"/>
              </a:xfrm>
              <a:custGeom>
                <a:avLst/>
                <a:gdLst>
                  <a:gd name="T0" fmla="*/ 0 w 15"/>
                  <a:gd name="T1" fmla="*/ 51572 h 9"/>
                  <a:gd name="T2" fmla="*/ 94834 w 15"/>
                  <a:gd name="T3" fmla="*/ 76670 h 9"/>
                  <a:gd name="T4" fmla="*/ 130119 w 15"/>
                  <a:gd name="T5" fmla="*/ 25098 h 9"/>
                  <a:gd name="T6" fmla="*/ 43823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499" name="Freeform 3609"/>
              <p:cNvSpPr>
                <a:spLocks/>
              </p:cNvSpPr>
              <p:nvPr/>
            </p:nvSpPr>
            <p:spPr bwMode="auto">
              <a:xfrm>
                <a:off x="2929" y="1916"/>
                <a:ext cx="93" cy="61"/>
              </a:xfrm>
              <a:custGeom>
                <a:avLst/>
                <a:gdLst>
                  <a:gd name="T0" fmla="*/ 0 w 93"/>
                  <a:gd name="T1" fmla="*/ 43 h 61"/>
                  <a:gd name="T2" fmla="*/ 62 w 93"/>
                  <a:gd name="T3" fmla="*/ 61 h 61"/>
                  <a:gd name="T4" fmla="*/ 93 w 93"/>
                  <a:gd name="T5" fmla="*/ 18 h 61"/>
                  <a:gd name="T6" fmla="*/ 31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2" y="61"/>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500" name="Freeform 3610"/>
              <p:cNvSpPr>
                <a:spLocks/>
              </p:cNvSpPr>
              <p:nvPr/>
            </p:nvSpPr>
            <p:spPr bwMode="auto">
              <a:xfrm>
                <a:off x="2929" y="1916"/>
                <a:ext cx="93" cy="61"/>
              </a:xfrm>
              <a:custGeom>
                <a:avLst/>
                <a:gdLst>
                  <a:gd name="T0" fmla="*/ 0 w 15"/>
                  <a:gd name="T1" fmla="*/ 59463 h 10"/>
                  <a:gd name="T2" fmla="*/ 91524 w 15"/>
                  <a:gd name="T3" fmla="*/ 84430 h 10"/>
                  <a:gd name="T4" fmla="*/ 137497 w 15"/>
                  <a:gd name="T5" fmla="*/ 24967 h 10"/>
                  <a:gd name="T6" fmla="*/ 45744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01" name="Freeform 3611"/>
              <p:cNvSpPr>
                <a:spLocks/>
              </p:cNvSpPr>
              <p:nvPr/>
            </p:nvSpPr>
            <p:spPr bwMode="auto">
              <a:xfrm>
                <a:off x="2762" y="1922"/>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502" name="Freeform 3612"/>
              <p:cNvSpPr>
                <a:spLocks/>
              </p:cNvSpPr>
              <p:nvPr/>
            </p:nvSpPr>
            <p:spPr bwMode="auto">
              <a:xfrm>
                <a:off x="2762" y="1922"/>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03" name="Freeform 3613"/>
              <p:cNvSpPr>
                <a:spLocks/>
              </p:cNvSpPr>
              <p:nvPr/>
            </p:nvSpPr>
            <p:spPr bwMode="auto">
              <a:xfrm>
                <a:off x="2602" y="1922"/>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504" name="Freeform 3614"/>
              <p:cNvSpPr>
                <a:spLocks/>
              </p:cNvSpPr>
              <p:nvPr/>
            </p:nvSpPr>
            <p:spPr bwMode="auto">
              <a:xfrm>
                <a:off x="2602" y="1922"/>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05" name="Freeform 3615"/>
              <p:cNvSpPr>
                <a:spLocks/>
              </p:cNvSpPr>
              <p:nvPr/>
            </p:nvSpPr>
            <p:spPr bwMode="auto">
              <a:xfrm>
                <a:off x="2441" y="1928"/>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506" name="Freeform 3616"/>
              <p:cNvSpPr>
                <a:spLocks/>
              </p:cNvSpPr>
              <p:nvPr/>
            </p:nvSpPr>
            <p:spPr bwMode="auto">
              <a:xfrm>
                <a:off x="2441" y="1928"/>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507" name="Freeform 3617"/>
              <p:cNvSpPr>
                <a:spLocks/>
              </p:cNvSpPr>
              <p:nvPr/>
            </p:nvSpPr>
            <p:spPr bwMode="auto">
              <a:xfrm>
                <a:off x="2275" y="1928"/>
                <a:ext cx="98" cy="55"/>
              </a:xfrm>
              <a:custGeom>
                <a:avLst/>
                <a:gdLst>
                  <a:gd name="T0" fmla="*/ 0 w 98"/>
                  <a:gd name="T1" fmla="*/ 37 h 55"/>
                  <a:gd name="T2" fmla="*/ 68 w 98"/>
                  <a:gd name="T3" fmla="*/ 55 h 55"/>
                  <a:gd name="T4" fmla="*/ 98 w 98"/>
                  <a:gd name="T5" fmla="*/ 18 h 55"/>
                  <a:gd name="T6" fmla="*/ 31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1" y="0"/>
                    </a:lnTo>
                    <a:lnTo>
                      <a:pt x="0" y="37"/>
                    </a:lnTo>
                    <a:close/>
                  </a:path>
                </a:pathLst>
              </a:custGeom>
              <a:solidFill>
                <a:srgbClr val="CFCFCF"/>
              </a:solidFill>
              <a:ln w="9525">
                <a:noFill/>
                <a:round/>
                <a:headEnd/>
                <a:tailEnd/>
              </a:ln>
            </p:spPr>
            <p:txBody>
              <a:bodyPr/>
              <a:lstStyle/>
              <a:p>
                <a:endParaRPr lang="en-US"/>
              </a:p>
            </p:txBody>
          </p:sp>
          <p:sp>
            <p:nvSpPr>
              <p:cNvPr id="135508" name="Freeform 3618"/>
              <p:cNvSpPr>
                <a:spLocks/>
              </p:cNvSpPr>
              <p:nvPr/>
            </p:nvSpPr>
            <p:spPr bwMode="auto">
              <a:xfrm>
                <a:off x="2275" y="1928"/>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09" name="Freeform 3619"/>
              <p:cNvSpPr>
                <a:spLocks/>
              </p:cNvSpPr>
              <p:nvPr/>
            </p:nvSpPr>
            <p:spPr bwMode="auto">
              <a:xfrm>
                <a:off x="3318" y="1928"/>
                <a:ext cx="93" cy="62"/>
              </a:xfrm>
              <a:custGeom>
                <a:avLst/>
                <a:gdLst>
                  <a:gd name="T0" fmla="*/ 0 w 93"/>
                  <a:gd name="T1" fmla="*/ 43 h 62"/>
                  <a:gd name="T2" fmla="*/ 68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510" name="Freeform 3620"/>
              <p:cNvSpPr>
                <a:spLocks/>
              </p:cNvSpPr>
              <p:nvPr/>
            </p:nvSpPr>
            <p:spPr bwMode="auto">
              <a:xfrm>
                <a:off x="3318" y="1928"/>
                <a:ext cx="93" cy="62"/>
              </a:xfrm>
              <a:custGeom>
                <a:avLst/>
                <a:gdLst>
                  <a:gd name="T0" fmla="*/ 0 w 15"/>
                  <a:gd name="T1" fmla="*/ 63618 h 10"/>
                  <a:gd name="T2" fmla="*/ 100558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11" name="Freeform 3621"/>
              <p:cNvSpPr>
                <a:spLocks/>
              </p:cNvSpPr>
              <p:nvPr/>
            </p:nvSpPr>
            <p:spPr bwMode="auto">
              <a:xfrm>
                <a:off x="3158" y="1934"/>
                <a:ext cx="92" cy="56"/>
              </a:xfrm>
              <a:custGeom>
                <a:avLst/>
                <a:gdLst>
                  <a:gd name="T0" fmla="*/ 0 w 92"/>
                  <a:gd name="T1" fmla="*/ 37 h 56"/>
                  <a:gd name="T2" fmla="*/ 61 w 92"/>
                  <a:gd name="T3" fmla="*/ 56 h 56"/>
                  <a:gd name="T4" fmla="*/ 92 w 92"/>
                  <a:gd name="T5" fmla="*/ 19 h 56"/>
                  <a:gd name="T6" fmla="*/ 24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1" y="56"/>
                    </a:lnTo>
                    <a:lnTo>
                      <a:pt x="92" y="19"/>
                    </a:lnTo>
                    <a:lnTo>
                      <a:pt x="24" y="0"/>
                    </a:lnTo>
                    <a:lnTo>
                      <a:pt x="0" y="37"/>
                    </a:lnTo>
                    <a:close/>
                  </a:path>
                </a:pathLst>
              </a:custGeom>
              <a:solidFill>
                <a:srgbClr val="CFCFCF"/>
              </a:solidFill>
              <a:ln w="9525">
                <a:noFill/>
                <a:round/>
                <a:headEnd/>
                <a:tailEnd/>
              </a:ln>
            </p:spPr>
            <p:txBody>
              <a:bodyPr/>
              <a:lstStyle/>
              <a:p>
                <a:endParaRPr lang="en-US"/>
              </a:p>
            </p:txBody>
          </p:sp>
          <p:sp>
            <p:nvSpPr>
              <p:cNvPr id="135512" name="Freeform 3622"/>
              <p:cNvSpPr>
                <a:spLocks/>
              </p:cNvSpPr>
              <p:nvPr/>
            </p:nvSpPr>
            <p:spPr bwMode="auto">
              <a:xfrm>
                <a:off x="3158" y="1934"/>
                <a:ext cx="92" cy="56"/>
              </a:xfrm>
              <a:custGeom>
                <a:avLst/>
                <a:gdLst>
                  <a:gd name="T0" fmla="*/ 0 w 15"/>
                  <a:gd name="T1" fmla="*/ 55403 h 9"/>
                  <a:gd name="T2" fmla="*/ 86296 w 15"/>
                  <a:gd name="T3" fmla="*/ 83820 h 9"/>
                  <a:gd name="T4" fmla="*/ 130119 w 15"/>
                  <a:gd name="T5" fmla="*/ 28417 h 9"/>
                  <a:gd name="T6" fmla="*/ 35285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5513" name="Freeform 3623"/>
              <p:cNvSpPr>
                <a:spLocks/>
              </p:cNvSpPr>
              <p:nvPr/>
            </p:nvSpPr>
            <p:spPr bwMode="auto">
              <a:xfrm>
                <a:off x="2991" y="1934"/>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514" name="Freeform 3624"/>
              <p:cNvSpPr>
                <a:spLocks/>
              </p:cNvSpPr>
              <p:nvPr/>
            </p:nvSpPr>
            <p:spPr bwMode="auto">
              <a:xfrm>
                <a:off x="2991" y="193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15" name="Freeform 3625"/>
              <p:cNvSpPr>
                <a:spLocks/>
              </p:cNvSpPr>
              <p:nvPr/>
            </p:nvSpPr>
            <p:spPr bwMode="auto">
              <a:xfrm>
                <a:off x="2830" y="1940"/>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516" name="Freeform 3626"/>
              <p:cNvSpPr>
                <a:spLocks/>
              </p:cNvSpPr>
              <p:nvPr/>
            </p:nvSpPr>
            <p:spPr bwMode="auto">
              <a:xfrm>
                <a:off x="2830" y="1940"/>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17" name="Freeform 3627"/>
              <p:cNvSpPr>
                <a:spLocks/>
              </p:cNvSpPr>
              <p:nvPr/>
            </p:nvSpPr>
            <p:spPr bwMode="auto">
              <a:xfrm>
                <a:off x="2670" y="1940"/>
                <a:ext cx="92" cy="62"/>
              </a:xfrm>
              <a:custGeom>
                <a:avLst/>
                <a:gdLst>
                  <a:gd name="T0" fmla="*/ 0 w 92"/>
                  <a:gd name="T1" fmla="*/ 43 h 62"/>
                  <a:gd name="T2" fmla="*/ 62 w 92"/>
                  <a:gd name="T3" fmla="*/ 62 h 62"/>
                  <a:gd name="T4" fmla="*/ 92 w 92"/>
                  <a:gd name="T5" fmla="*/ 19 h 62"/>
                  <a:gd name="T6" fmla="*/ 31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2" y="62"/>
                    </a:lnTo>
                    <a:lnTo>
                      <a:pt x="92" y="19"/>
                    </a:lnTo>
                    <a:lnTo>
                      <a:pt x="31" y="0"/>
                    </a:lnTo>
                    <a:lnTo>
                      <a:pt x="0" y="43"/>
                    </a:lnTo>
                    <a:close/>
                  </a:path>
                </a:pathLst>
              </a:custGeom>
              <a:solidFill>
                <a:srgbClr val="CFCFCF"/>
              </a:solidFill>
              <a:ln w="9525">
                <a:noFill/>
                <a:round/>
                <a:headEnd/>
                <a:tailEnd/>
              </a:ln>
            </p:spPr>
            <p:txBody>
              <a:bodyPr/>
              <a:lstStyle/>
              <a:p>
                <a:endParaRPr lang="en-US"/>
              </a:p>
            </p:txBody>
          </p:sp>
          <p:sp>
            <p:nvSpPr>
              <p:cNvPr id="135518" name="Freeform 3628"/>
              <p:cNvSpPr>
                <a:spLocks/>
              </p:cNvSpPr>
              <p:nvPr/>
            </p:nvSpPr>
            <p:spPr bwMode="auto">
              <a:xfrm>
                <a:off x="2670" y="1940"/>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19" name="Freeform 3629"/>
              <p:cNvSpPr>
                <a:spLocks/>
              </p:cNvSpPr>
              <p:nvPr/>
            </p:nvSpPr>
            <p:spPr bwMode="auto">
              <a:xfrm>
                <a:off x="2503" y="1946"/>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520" name="Freeform 3630"/>
              <p:cNvSpPr>
                <a:spLocks/>
              </p:cNvSpPr>
              <p:nvPr/>
            </p:nvSpPr>
            <p:spPr bwMode="auto">
              <a:xfrm>
                <a:off x="2503" y="194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21" name="Freeform 3631"/>
              <p:cNvSpPr>
                <a:spLocks/>
              </p:cNvSpPr>
              <p:nvPr/>
            </p:nvSpPr>
            <p:spPr bwMode="auto">
              <a:xfrm>
                <a:off x="2343" y="1946"/>
                <a:ext cx="98" cy="56"/>
              </a:xfrm>
              <a:custGeom>
                <a:avLst/>
                <a:gdLst>
                  <a:gd name="T0" fmla="*/ 0 w 98"/>
                  <a:gd name="T1" fmla="*/ 37 h 56"/>
                  <a:gd name="T2" fmla="*/ 61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1"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522" name="Freeform 3632"/>
              <p:cNvSpPr>
                <a:spLocks/>
              </p:cNvSpPr>
              <p:nvPr/>
            </p:nvSpPr>
            <p:spPr bwMode="auto">
              <a:xfrm>
                <a:off x="2343" y="1946"/>
                <a:ext cx="98" cy="56"/>
              </a:xfrm>
              <a:custGeom>
                <a:avLst/>
                <a:gdLst>
                  <a:gd name="T0" fmla="*/ 0 w 16"/>
                  <a:gd name="T1" fmla="*/ 55403 h 9"/>
                  <a:gd name="T2" fmla="*/ 85946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23" name="Freeform 3633"/>
              <p:cNvSpPr>
                <a:spLocks/>
              </p:cNvSpPr>
              <p:nvPr/>
            </p:nvSpPr>
            <p:spPr bwMode="auto">
              <a:xfrm>
                <a:off x="3386" y="1946"/>
                <a:ext cx="93" cy="62"/>
              </a:xfrm>
              <a:custGeom>
                <a:avLst/>
                <a:gdLst>
                  <a:gd name="T0" fmla="*/ 0 w 93"/>
                  <a:gd name="T1" fmla="*/ 44 h 62"/>
                  <a:gd name="T2" fmla="*/ 62 w 93"/>
                  <a:gd name="T3" fmla="*/ 62 h 62"/>
                  <a:gd name="T4" fmla="*/ 93 w 93"/>
                  <a:gd name="T5" fmla="*/ 19 h 62"/>
                  <a:gd name="T6" fmla="*/ 25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2" y="62"/>
                    </a:lnTo>
                    <a:lnTo>
                      <a:pt x="93" y="19"/>
                    </a:lnTo>
                    <a:lnTo>
                      <a:pt x="25" y="0"/>
                    </a:lnTo>
                    <a:lnTo>
                      <a:pt x="0" y="44"/>
                    </a:lnTo>
                    <a:close/>
                  </a:path>
                </a:pathLst>
              </a:custGeom>
              <a:solidFill>
                <a:srgbClr val="CFCFCF"/>
              </a:solidFill>
              <a:ln w="9525">
                <a:noFill/>
                <a:round/>
                <a:headEnd/>
                <a:tailEnd/>
              </a:ln>
            </p:spPr>
            <p:txBody>
              <a:bodyPr/>
              <a:lstStyle/>
              <a:p>
                <a:endParaRPr lang="en-US"/>
              </a:p>
            </p:txBody>
          </p:sp>
          <p:sp>
            <p:nvSpPr>
              <p:cNvPr id="135524" name="Freeform 3634"/>
              <p:cNvSpPr>
                <a:spLocks/>
              </p:cNvSpPr>
              <p:nvPr/>
            </p:nvSpPr>
            <p:spPr bwMode="auto">
              <a:xfrm>
                <a:off x="3386" y="1946"/>
                <a:ext cx="93" cy="62"/>
              </a:xfrm>
              <a:custGeom>
                <a:avLst/>
                <a:gdLst>
                  <a:gd name="T0" fmla="*/ 0 w 15"/>
                  <a:gd name="T1" fmla="*/ 63618 h 10"/>
                  <a:gd name="T2" fmla="*/ 91524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525" name="Freeform 3635"/>
              <p:cNvSpPr>
                <a:spLocks/>
              </p:cNvSpPr>
              <p:nvPr/>
            </p:nvSpPr>
            <p:spPr bwMode="auto">
              <a:xfrm>
                <a:off x="2182" y="1946"/>
                <a:ext cx="93" cy="62"/>
              </a:xfrm>
              <a:custGeom>
                <a:avLst/>
                <a:gdLst>
                  <a:gd name="T0" fmla="*/ 0 w 93"/>
                  <a:gd name="T1" fmla="*/ 44 h 62"/>
                  <a:gd name="T2" fmla="*/ 62 w 93"/>
                  <a:gd name="T3" fmla="*/ 62 h 62"/>
                  <a:gd name="T4" fmla="*/ 93 w 93"/>
                  <a:gd name="T5" fmla="*/ 19 h 62"/>
                  <a:gd name="T6" fmla="*/ 31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2" y="62"/>
                    </a:lnTo>
                    <a:lnTo>
                      <a:pt x="93" y="19"/>
                    </a:lnTo>
                    <a:lnTo>
                      <a:pt x="31" y="0"/>
                    </a:lnTo>
                    <a:lnTo>
                      <a:pt x="0" y="44"/>
                    </a:lnTo>
                    <a:close/>
                  </a:path>
                </a:pathLst>
              </a:custGeom>
              <a:solidFill>
                <a:srgbClr val="CFCFCF"/>
              </a:solidFill>
              <a:ln w="9525">
                <a:noFill/>
                <a:round/>
                <a:headEnd/>
                <a:tailEnd/>
              </a:ln>
            </p:spPr>
            <p:txBody>
              <a:bodyPr/>
              <a:lstStyle/>
              <a:p>
                <a:endParaRPr lang="en-US"/>
              </a:p>
            </p:txBody>
          </p:sp>
          <p:sp>
            <p:nvSpPr>
              <p:cNvPr id="135526" name="Freeform 3636"/>
              <p:cNvSpPr>
                <a:spLocks/>
              </p:cNvSpPr>
              <p:nvPr/>
            </p:nvSpPr>
            <p:spPr bwMode="auto">
              <a:xfrm>
                <a:off x="2182" y="1946"/>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27" name="Freeform 3637"/>
              <p:cNvSpPr>
                <a:spLocks/>
              </p:cNvSpPr>
              <p:nvPr/>
            </p:nvSpPr>
            <p:spPr bwMode="auto">
              <a:xfrm>
                <a:off x="3219" y="1953"/>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528" name="Freeform 3638"/>
              <p:cNvSpPr>
                <a:spLocks/>
              </p:cNvSpPr>
              <p:nvPr/>
            </p:nvSpPr>
            <p:spPr bwMode="auto">
              <a:xfrm>
                <a:off x="3219" y="1953"/>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29" name="Freeform 3639"/>
              <p:cNvSpPr>
                <a:spLocks/>
              </p:cNvSpPr>
              <p:nvPr/>
            </p:nvSpPr>
            <p:spPr bwMode="auto">
              <a:xfrm>
                <a:off x="3059" y="195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530" name="Freeform 3640"/>
              <p:cNvSpPr>
                <a:spLocks/>
              </p:cNvSpPr>
              <p:nvPr/>
            </p:nvSpPr>
            <p:spPr bwMode="auto">
              <a:xfrm>
                <a:off x="3059" y="195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31" name="Freeform 3641"/>
              <p:cNvSpPr>
                <a:spLocks/>
              </p:cNvSpPr>
              <p:nvPr/>
            </p:nvSpPr>
            <p:spPr bwMode="auto">
              <a:xfrm>
                <a:off x="2898" y="1959"/>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532" name="Freeform 3642"/>
              <p:cNvSpPr>
                <a:spLocks/>
              </p:cNvSpPr>
              <p:nvPr/>
            </p:nvSpPr>
            <p:spPr bwMode="auto">
              <a:xfrm>
                <a:off x="2898" y="1959"/>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533" name="Freeform 3643"/>
              <p:cNvSpPr>
                <a:spLocks/>
              </p:cNvSpPr>
              <p:nvPr/>
            </p:nvSpPr>
            <p:spPr bwMode="auto">
              <a:xfrm>
                <a:off x="2732" y="1959"/>
                <a:ext cx="98" cy="61"/>
              </a:xfrm>
              <a:custGeom>
                <a:avLst/>
                <a:gdLst>
                  <a:gd name="T0" fmla="*/ 0 w 98"/>
                  <a:gd name="T1" fmla="*/ 43 h 61"/>
                  <a:gd name="T2" fmla="*/ 68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534" name="Freeform 3644"/>
              <p:cNvSpPr>
                <a:spLocks/>
              </p:cNvSpPr>
              <p:nvPr/>
            </p:nvSpPr>
            <p:spPr bwMode="auto">
              <a:xfrm>
                <a:off x="2732" y="1959"/>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35" name="Freeform 3645"/>
              <p:cNvSpPr>
                <a:spLocks/>
              </p:cNvSpPr>
              <p:nvPr/>
            </p:nvSpPr>
            <p:spPr bwMode="auto">
              <a:xfrm>
                <a:off x="2571" y="1965"/>
                <a:ext cx="99" cy="55"/>
              </a:xfrm>
              <a:custGeom>
                <a:avLst/>
                <a:gdLst>
                  <a:gd name="T0" fmla="*/ 0 w 99"/>
                  <a:gd name="T1" fmla="*/ 37 h 55"/>
                  <a:gd name="T2" fmla="*/ 62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2"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536" name="Freeform 3646"/>
              <p:cNvSpPr>
                <a:spLocks/>
              </p:cNvSpPr>
              <p:nvPr/>
            </p:nvSpPr>
            <p:spPr bwMode="auto">
              <a:xfrm>
                <a:off x="2571" y="1965"/>
                <a:ext cx="99" cy="55"/>
              </a:xfrm>
              <a:custGeom>
                <a:avLst/>
                <a:gdLst>
                  <a:gd name="T0" fmla="*/ 0 w 16"/>
                  <a:gd name="T1" fmla="*/ 51572 h 9"/>
                  <a:gd name="T2" fmla="*/ 90962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37" name="Freeform 3647"/>
              <p:cNvSpPr>
                <a:spLocks/>
              </p:cNvSpPr>
              <p:nvPr/>
            </p:nvSpPr>
            <p:spPr bwMode="auto">
              <a:xfrm>
                <a:off x="2404" y="1965"/>
                <a:ext cx="99" cy="62"/>
              </a:xfrm>
              <a:custGeom>
                <a:avLst/>
                <a:gdLst>
                  <a:gd name="T0" fmla="*/ 0 w 99"/>
                  <a:gd name="T1" fmla="*/ 37 h 62"/>
                  <a:gd name="T2" fmla="*/ 68 w 99"/>
                  <a:gd name="T3" fmla="*/ 62 h 62"/>
                  <a:gd name="T4" fmla="*/ 99 w 99"/>
                  <a:gd name="T5" fmla="*/ 18 h 62"/>
                  <a:gd name="T6" fmla="*/ 37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7" y="0"/>
                    </a:lnTo>
                    <a:lnTo>
                      <a:pt x="0" y="37"/>
                    </a:lnTo>
                    <a:close/>
                  </a:path>
                </a:pathLst>
              </a:custGeom>
              <a:solidFill>
                <a:srgbClr val="CFCFCF"/>
              </a:solidFill>
              <a:ln w="9525">
                <a:noFill/>
                <a:round/>
                <a:headEnd/>
                <a:tailEnd/>
              </a:ln>
            </p:spPr>
            <p:txBody>
              <a:bodyPr/>
              <a:lstStyle/>
              <a:p>
                <a:endParaRPr lang="en-US"/>
              </a:p>
            </p:txBody>
          </p:sp>
          <p:sp>
            <p:nvSpPr>
              <p:cNvPr id="135538" name="Freeform 3648"/>
              <p:cNvSpPr>
                <a:spLocks/>
              </p:cNvSpPr>
              <p:nvPr/>
            </p:nvSpPr>
            <p:spPr bwMode="auto">
              <a:xfrm>
                <a:off x="2404" y="1965"/>
                <a:ext cx="99" cy="62"/>
              </a:xfrm>
              <a:custGeom>
                <a:avLst/>
                <a:gdLst>
                  <a:gd name="T0" fmla="*/ 0 w 16"/>
                  <a:gd name="T1" fmla="*/ 54585 h 10"/>
                  <a:gd name="T2" fmla="*/ 99730 w 16"/>
                  <a:gd name="T3" fmla="*/ 91524 h 10"/>
                  <a:gd name="T4" fmla="*/ 145214 w 16"/>
                  <a:gd name="T5" fmla="*/ 28136 h 10"/>
                  <a:gd name="T6" fmla="*/ 54252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539" name="Freeform 3649"/>
              <p:cNvSpPr>
                <a:spLocks/>
              </p:cNvSpPr>
              <p:nvPr/>
            </p:nvSpPr>
            <p:spPr bwMode="auto">
              <a:xfrm>
                <a:off x="3448" y="1965"/>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540" name="Freeform 3650"/>
              <p:cNvSpPr>
                <a:spLocks/>
              </p:cNvSpPr>
              <p:nvPr/>
            </p:nvSpPr>
            <p:spPr bwMode="auto">
              <a:xfrm>
                <a:off x="3448" y="196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41" name="Freeform 3651"/>
              <p:cNvSpPr>
                <a:spLocks/>
              </p:cNvSpPr>
              <p:nvPr/>
            </p:nvSpPr>
            <p:spPr bwMode="auto">
              <a:xfrm>
                <a:off x="2244" y="1965"/>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542" name="Freeform 3652"/>
              <p:cNvSpPr>
                <a:spLocks/>
              </p:cNvSpPr>
              <p:nvPr/>
            </p:nvSpPr>
            <p:spPr bwMode="auto">
              <a:xfrm>
                <a:off x="2244" y="196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43" name="Freeform 3653"/>
              <p:cNvSpPr>
                <a:spLocks/>
              </p:cNvSpPr>
              <p:nvPr/>
            </p:nvSpPr>
            <p:spPr bwMode="auto">
              <a:xfrm>
                <a:off x="3287" y="197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544" name="Freeform 3654"/>
              <p:cNvSpPr>
                <a:spLocks/>
              </p:cNvSpPr>
              <p:nvPr/>
            </p:nvSpPr>
            <p:spPr bwMode="auto">
              <a:xfrm>
                <a:off x="3287" y="197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45" name="Freeform 3655"/>
              <p:cNvSpPr>
                <a:spLocks/>
              </p:cNvSpPr>
              <p:nvPr/>
            </p:nvSpPr>
            <p:spPr bwMode="auto">
              <a:xfrm>
                <a:off x="3127" y="1971"/>
                <a:ext cx="92" cy="62"/>
              </a:xfrm>
              <a:custGeom>
                <a:avLst/>
                <a:gdLst>
                  <a:gd name="T0" fmla="*/ 0 w 92"/>
                  <a:gd name="T1" fmla="*/ 43 h 62"/>
                  <a:gd name="T2" fmla="*/ 62 w 92"/>
                  <a:gd name="T3" fmla="*/ 62 h 62"/>
                  <a:gd name="T4" fmla="*/ 92 w 92"/>
                  <a:gd name="T5" fmla="*/ 19 h 62"/>
                  <a:gd name="T6" fmla="*/ 31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2" y="62"/>
                    </a:lnTo>
                    <a:lnTo>
                      <a:pt x="92" y="19"/>
                    </a:lnTo>
                    <a:lnTo>
                      <a:pt x="31" y="0"/>
                    </a:lnTo>
                    <a:lnTo>
                      <a:pt x="0" y="43"/>
                    </a:lnTo>
                    <a:close/>
                  </a:path>
                </a:pathLst>
              </a:custGeom>
              <a:solidFill>
                <a:srgbClr val="CFCFCF"/>
              </a:solidFill>
              <a:ln w="9525">
                <a:noFill/>
                <a:round/>
                <a:headEnd/>
                <a:tailEnd/>
              </a:ln>
            </p:spPr>
            <p:txBody>
              <a:bodyPr/>
              <a:lstStyle/>
              <a:p>
                <a:endParaRPr lang="en-US"/>
              </a:p>
            </p:txBody>
          </p:sp>
          <p:sp>
            <p:nvSpPr>
              <p:cNvPr id="135546" name="Freeform 3656"/>
              <p:cNvSpPr>
                <a:spLocks/>
              </p:cNvSpPr>
              <p:nvPr/>
            </p:nvSpPr>
            <p:spPr bwMode="auto">
              <a:xfrm>
                <a:off x="3127" y="1971"/>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47" name="Freeform 3657"/>
              <p:cNvSpPr>
                <a:spLocks/>
              </p:cNvSpPr>
              <p:nvPr/>
            </p:nvSpPr>
            <p:spPr bwMode="auto">
              <a:xfrm>
                <a:off x="2960" y="197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548" name="Freeform 3658"/>
              <p:cNvSpPr>
                <a:spLocks/>
              </p:cNvSpPr>
              <p:nvPr/>
            </p:nvSpPr>
            <p:spPr bwMode="auto">
              <a:xfrm>
                <a:off x="2960" y="197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49" name="Freeform 3659"/>
              <p:cNvSpPr>
                <a:spLocks/>
              </p:cNvSpPr>
              <p:nvPr/>
            </p:nvSpPr>
            <p:spPr bwMode="auto">
              <a:xfrm>
                <a:off x="2800" y="1977"/>
                <a:ext cx="98" cy="62"/>
              </a:xfrm>
              <a:custGeom>
                <a:avLst/>
                <a:gdLst>
                  <a:gd name="T0" fmla="*/ 0 w 98"/>
                  <a:gd name="T1" fmla="*/ 43 h 62"/>
                  <a:gd name="T2" fmla="*/ 61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1"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5550" name="Freeform 3660"/>
              <p:cNvSpPr>
                <a:spLocks/>
              </p:cNvSpPr>
              <p:nvPr/>
            </p:nvSpPr>
            <p:spPr bwMode="auto">
              <a:xfrm>
                <a:off x="2800" y="1977"/>
                <a:ext cx="98" cy="62"/>
              </a:xfrm>
              <a:custGeom>
                <a:avLst/>
                <a:gdLst>
                  <a:gd name="T0" fmla="*/ 0 w 16"/>
                  <a:gd name="T1" fmla="*/ 63618 h 10"/>
                  <a:gd name="T2" fmla="*/ 85946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51" name="Freeform 3661"/>
              <p:cNvSpPr>
                <a:spLocks/>
              </p:cNvSpPr>
              <p:nvPr/>
            </p:nvSpPr>
            <p:spPr bwMode="auto">
              <a:xfrm>
                <a:off x="2633" y="1983"/>
                <a:ext cx="99" cy="56"/>
              </a:xfrm>
              <a:custGeom>
                <a:avLst/>
                <a:gdLst>
                  <a:gd name="T0" fmla="*/ 0 w 99"/>
                  <a:gd name="T1" fmla="*/ 37 h 56"/>
                  <a:gd name="T2" fmla="*/ 68 w 99"/>
                  <a:gd name="T3" fmla="*/ 56 h 56"/>
                  <a:gd name="T4" fmla="*/ 99 w 99"/>
                  <a:gd name="T5" fmla="*/ 19 h 56"/>
                  <a:gd name="T6" fmla="*/ 37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5552" name="Freeform 3662"/>
              <p:cNvSpPr>
                <a:spLocks/>
              </p:cNvSpPr>
              <p:nvPr/>
            </p:nvSpPr>
            <p:spPr bwMode="auto">
              <a:xfrm>
                <a:off x="2633" y="1983"/>
                <a:ext cx="99" cy="56"/>
              </a:xfrm>
              <a:custGeom>
                <a:avLst/>
                <a:gdLst>
                  <a:gd name="T0" fmla="*/ 0 w 16"/>
                  <a:gd name="T1" fmla="*/ 55403 h 9"/>
                  <a:gd name="T2" fmla="*/ 99730 w 16"/>
                  <a:gd name="T3" fmla="*/ 83820 h 9"/>
                  <a:gd name="T4" fmla="*/ 145214 w 16"/>
                  <a:gd name="T5" fmla="*/ 28417 h 9"/>
                  <a:gd name="T6" fmla="*/ 54252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553" name="Freeform 3663"/>
              <p:cNvSpPr>
                <a:spLocks/>
              </p:cNvSpPr>
              <p:nvPr/>
            </p:nvSpPr>
            <p:spPr bwMode="auto">
              <a:xfrm>
                <a:off x="2472" y="198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554" name="Freeform 3664"/>
              <p:cNvSpPr>
                <a:spLocks/>
              </p:cNvSpPr>
              <p:nvPr/>
            </p:nvSpPr>
            <p:spPr bwMode="auto">
              <a:xfrm>
                <a:off x="2472" y="198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55" name="Freeform 3665"/>
              <p:cNvSpPr>
                <a:spLocks/>
              </p:cNvSpPr>
              <p:nvPr/>
            </p:nvSpPr>
            <p:spPr bwMode="auto">
              <a:xfrm>
                <a:off x="3516" y="198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556" name="Freeform 3666"/>
              <p:cNvSpPr>
                <a:spLocks/>
              </p:cNvSpPr>
              <p:nvPr/>
            </p:nvSpPr>
            <p:spPr bwMode="auto">
              <a:xfrm>
                <a:off x="3516" y="198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57" name="Freeform 3667"/>
              <p:cNvSpPr>
                <a:spLocks/>
              </p:cNvSpPr>
              <p:nvPr/>
            </p:nvSpPr>
            <p:spPr bwMode="auto">
              <a:xfrm>
                <a:off x="2312" y="1983"/>
                <a:ext cx="92" cy="62"/>
              </a:xfrm>
              <a:custGeom>
                <a:avLst/>
                <a:gdLst>
                  <a:gd name="T0" fmla="*/ 0 w 92"/>
                  <a:gd name="T1" fmla="*/ 44 h 62"/>
                  <a:gd name="T2" fmla="*/ 61 w 92"/>
                  <a:gd name="T3" fmla="*/ 62 h 62"/>
                  <a:gd name="T4" fmla="*/ 92 w 92"/>
                  <a:gd name="T5" fmla="*/ 19 h 62"/>
                  <a:gd name="T6" fmla="*/ 31 w 92"/>
                  <a:gd name="T7" fmla="*/ 0 h 62"/>
                  <a:gd name="T8" fmla="*/ 0 w 92"/>
                  <a:gd name="T9" fmla="*/ 44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4"/>
                    </a:moveTo>
                    <a:lnTo>
                      <a:pt x="61" y="62"/>
                    </a:lnTo>
                    <a:lnTo>
                      <a:pt x="92" y="19"/>
                    </a:lnTo>
                    <a:lnTo>
                      <a:pt x="31" y="0"/>
                    </a:lnTo>
                    <a:lnTo>
                      <a:pt x="0" y="44"/>
                    </a:lnTo>
                    <a:close/>
                  </a:path>
                </a:pathLst>
              </a:custGeom>
              <a:solidFill>
                <a:srgbClr val="CFCFCF"/>
              </a:solidFill>
              <a:ln w="9525">
                <a:noFill/>
                <a:round/>
                <a:headEnd/>
                <a:tailEnd/>
              </a:ln>
            </p:spPr>
            <p:txBody>
              <a:bodyPr/>
              <a:lstStyle/>
              <a:p>
                <a:endParaRPr lang="en-US"/>
              </a:p>
            </p:txBody>
          </p:sp>
          <p:sp>
            <p:nvSpPr>
              <p:cNvPr id="135558" name="Freeform 3668"/>
              <p:cNvSpPr>
                <a:spLocks/>
              </p:cNvSpPr>
              <p:nvPr/>
            </p:nvSpPr>
            <p:spPr bwMode="auto">
              <a:xfrm>
                <a:off x="2312" y="1983"/>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59" name="Freeform 3669"/>
              <p:cNvSpPr>
                <a:spLocks/>
              </p:cNvSpPr>
              <p:nvPr/>
            </p:nvSpPr>
            <p:spPr bwMode="auto">
              <a:xfrm>
                <a:off x="3355" y="1990"/>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560" name="Freeform 3670"/>
              <p:cNvSpPr>
                <a:spLocks/>
              </p:cNvSpPr>
              <p:nvPr/>
            </p:nvSpPr>
            <p:spPr bwMode="auto">
              <a:xfrm>
                <a:off x="3355" y="1990"/>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561" name="Freeform 3671"/>
              <p:cNvSpPr>
                <a:spLocks/>
              </p:cNvSpPr>
              <p:nvPr/>
            </p:nvSpPr>
            <p:spPr bwMode="auto">
              <a:xfrm>
                <a:off x="2145" y="1990"/>
                <a:ext cx="99" cy="55"/>
              </a:xfrm>
              <a:custGeom>
                <a:avLst/>
                <a:gdLst>
                  <a:gd name="T0" fmla="*/ 0 w 99"/>
                  <a:gd name="T1" fmla="*/ 37 h 55"/>
                  <a:gd name="T2" fmla="*/ 68 w 99"/>
                  <a:gd name="T3" fmla="*/ 55 h 55"/>
                  <a:gd name="T4" fmla="*/ 99 w 99"/>
                  <a:gd name="T5" fmla="*/ 18 h 55"/>
                  <a:gd name="T6" fmla="*/ 37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7" y="0"/>
                    </a:lnTo>
                    <a:lnTo>
                      <a:pt x="0" y="37"/>
                    </a:lnTo>
                    <a:close/>
                  </a:path>
                </a:pathLst>
              </a:custGeom>
              <a:solidFill>
                <a:srgbClr val="CFCFCF"/>
              </a:solidFill>
              <a:ln w="9525">
                <a:noFill/>
                <a:round/>
                <a:headEnd/>
                <a:tailEnd/>
              </a:ln>
            </p:spPr>
            <p:txBody>
              <a:bodyPr/>
              <a:lstStyle/>
              <a:p>
                <a:endParaRPr lang="en-US"/>
              </a:p>
            </p:txBody>
          </p:sp>
          <p:sp>
            <p:nvSpPr>
              <p:cNvPr id="135562" name="Freeform 3672"/>
              <p:cNvSpPr>
                <a:spLocks/>
              </p:cNvSpPr>
              <p:nvPr/>
            </p:nvSpPr>
            <p:spPr bwMode="auto">
              <a:xfrm>
                <a:off x="2145" y="1990"/>
                <a:ext cx="99" cy="55"/>
              </a:xfrm>
              <a:custGeom>
                <a:avLst/>
                <a:gdLst>
                  <a:gd name="T0" fmla="*/ 0 w 16"/>
                  <a:gd name="T1" fmla="*/ 51572 h 9"/>
                  <a:gd name="T2" fmla="*/ 99730 w 16"/>
                  <a:gd name="T3" fmla="*/ 76670 h 9"/>
                  <a:gd name="T4" fmla="*/ 145214 w 16"/>
                  <a:gd name="T5" fmla="*/ 25098 h 9"/>
                  <a:gd name="T6" fmla="*/ 54252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563" name="Freeform 3673"/>
              <p:cNvSpPr>
                <a:spLocks/>
              </p:cNvSpPr>
              <p:nvPr/>
            </p:nvSpPr>
            <p:spPr bwMode="auto">
              <a:xfrm>
                <a:off x="3189" y="1990"/>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564" name="Freeform 3674"/>
              <p:cNvSpPr>
                <a:spLocks/>
              </p:cNvSpPr>
              <p:nvPr/>
            </p:nvSpPr>
            <p:spPr bwMode="auto">
              <a:xfrm>
                <a:off x="3189" y="1990"/>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65" name="Freeform 3675"/>
              <p:cNvSpPr>
                <a:spLocks/>
              </p:cNvSpPr>
              <p:nvPr/>
            </p:nvSpPr>
            <p:spPr bwMode="auto">
              <a:xfrm>
                <a:off x="3028" y="1996"/>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566" name="Freeform 3676"/>
              <p:cNvSpPr>
                <a:spLocks/>
              </p:cNvSpPr>
              <p:nvPr/>
            </p:nvSpPr>
            <p:spPr bwMode="auto">
              <a:xfrm>
                <a:off x="3028" y="1996"/>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67" name="Freeform 3677"/>
              <p:cNvSpPr>
                <a:spLocks/>
              </p:cNvSpPr>
              <p:nvPr/>
            </p:nvSpPr>
            <p:spPr bwMode="auto">
              <a:xfrm>
                <a:off x="2861" y="1996"/>
                <a:ext cx="99" cy="62"/>
              </a:xfrm>
              <a:custGeom>
                <a:avLst/>
                <a:gdLst>
                  <a:gd name="T0" fmla="*/ 0 w 99"/>
                  <a:gd name="T1" fmla="*/ 43 h 62"/>
                  <a:gd name="T2" fmla="*/ 68 w 99"/>
                  <a:gd name="T3" fmla="*/ 62 h 62"/>
                  <a:gd name="T4" fmla="*/ 99 w 99"/>
                  <a:gd name="T5" fmla="*/ 18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568" name="Freeform 3678"/>
              <p:cNvSpPr>
                <a:spLocks/>
              </p:cNvSpPr>
              <p:nvPr/>
            </p:nvSpPr>
            <p:spPr bwMode="auto">
              <a:xfrm>
                <a:off x="2861" y="1996"/>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569" name="Freeform 3679"/>
              <p:cNvSpPr>
                <a:spLocks/>
              </p:cNvSpPr>
              <p:nvPr/>
            </p:nvSpPr>
            <p:spPr bwMode="auto">
              <a:xfrm>
                <a:off x="2701" y="2002"/>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570" name="Freeform 3680"/>
              <p:cNvSpPr>
                <a:spLocks/>
              </p:cNvSpPr>
              <p:nvPr/>
            </p:nvSpPr>
            <p:spPr bwMode="auto">
              <a:xfrm>
                <a:off x="2701" y="200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71" name="Freeform 3681"/>
              <p:cNvSpPr>
                <a:spLocks/>
              </p:cNvSpPr>
              <p:nvPr/>
            </p:nvSpPr>
            <p:spPr bwMode="auto">
              <a:xfrm>
                <a:off x="2540" y="2002"/>
                <a:ext cx="93" cy="62"/>
              </a:xfrm>
              <a:custGeom>
                <a:avLst/>
                <a:gdLst>
                  <a:gd name="T0" fmla="*/ 0 w 93"/>
                  <a:gd name="T1" fmla="*/ 43 h 62"/>
                  <a:gd name="T2" fmla="*/ 62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572" name="Freeform 3682"/>
              <p:cNvSpPr>
                <a:spLocks/>
              </p:cNvSpPr>
              <p:nvPr/>
            </p:nvSpPr>
            <p:spPr bwMode="auto">
              <a:xfrm>
                <a:off x="2540" y="2002"/>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73" name="Freeform 3683"/>
              <p:cNvSpPr>
                <a:spLocks/>
              </p:cNvSpPr>
              <p:nvPr/>
            </p:nvSpPr>
            <p:spPr bwMode="auto">
              <a:xfrm>
                <a:off x="3584" y="2002"/>
                <a:ext cx="92" cy="62"/>
              </a:xfrm>
              <a:custGeom>
                <a:avLst/>
                <a:gdLst>
                  <a:gd name="T0" fmla="*/ 0 w 92"/>
                  <a:gd name="T1" fmla="*/ 43 h 62"/>
                  <a:gd name="T2" fmla="*/ 61 w 92"/>
                  <a:gd name="T3" fmla="*/ 62 h 62"/>
                  <a:gd name="T4" fmla="*/ 92 w 92"/>
                  <a:gd name="T5" fmla="*/ 18 h 62"/>
                  <a:gd name="T6" fmla="*/ 31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1" y="62"/>
                    </a:lnTo>
                    <a:lnTo>
                      <a:pt x="92" y="18"/>
                    </a:lnTo>
                    <a:lnTo>
                      <a:pt x="31" y="0"/>
                    </a:lnTo>
                    <a:lnTo>
                      <a:pt x="0" y="43"/>
                    </a:lnTo>
                    <a:close/>
                  </a:path>
                </a:pathLst>
              </a:custGeom>
              <a:solidFill>
                <a:srgbClr val="CFCFCF"/>
              </a:solidFill>
              <a:ln w="9525">
                <a:noFill/>
                <a:round/>
                <a:headEnd/>
                <a:tailEnd/>
              </a:ln>
            </p:spPr>
            <p:txBody>
              <a:bodyPr/>
              <a:lstStyle/>
              <a:p>
                <a:endParaRPr lang="en-US"/>
              </a:p>
            </p:txBody>
          </p:sp>
          <p:sp>
            <p:nvSpPr>
              <p:cNvPr id="135574" name="Freeform 3684"/>
              <p:cNvSpPr>
                <a:spLocks/>
              </p:cNvSpPr>
              <p:nvPr/>
            </p:nvSpPr>
            <p:spPr bwMode="auto">
              <a:xfrm>
                <a:off x="3584" y="2002"/>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575" name="Freeform 3685"/>
              <p:cNvSpPr>
                <a:spLocks/>
              </p:cNvSpPr>
              <p:nvPr/>
            </p:nvSpPr>
            <p:spPr bwMode="auto">
              <a:xfrm>
                <a:off x="2373" y="2002"/>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576" name="Freeform 3686"/>
              <p:cNvSpPr>
                <a:spLocks/>
              </p:cNvSpPr>
              <p:nvPr/>
            </p:nvSpPr>
            <p:spPr bwMode="auto">
              <a:xfrm>
                <a:off x="2373" y="200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577" name="Freeform 3687"/>
              <p:cNvSpPr>
                <a:spLocks/>
              </p:cNvSpPr>
              <p:nvPr/>
            </p:nvSpPr>
            <p:spPr bwMode="auto">
              <a:xfrm>
                <a:off x="3417" y="2008"/>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578" name="Freeform 3688"/>
              <p:cNvSpPr>
                <a:spLocks/>
              </p:cNvSpPr>
              <p:nvPr/>
            </p:nvSpPr>
            <p:spPr bwMode="auto">
              <a:xfrm>
                <a:off x="3417" y="2008"/>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79" name="Freeform 3689"/>
              <p:cNvSpPr>
                <a:spLocks/>
              </p:cNvSpPr>
              <p:nvPr/>
            </p:nvSpPr>
            <p:spPr bwMode="auto">
              <a:xfrm>
                <a:off x="2213" y="2008"/>
                <a:ext cx="99" cy="56"/>
              </a:xfrm>
              <a:custGeom>
                <a:avLst/>
                <a:gdLst>
                  <a:gd name="T0" fmla="*/ 0 w 99"/>
                  <a:gd name="T1" fmla="*/ 37 h 56"/>
                  <a:gd name="T2" fmla="*/ 62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2"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580" name="Freeform 3690"/>
              <p:cNvSpPr>
                <a:spLocks/>
              </p:cNvSpPr>
              <p:nvPr/>
            </p:nvSpPr>
            <p:spPr bwMode="auto">
              <a:xfrm>
                <a:off x="2213" y="2008"/>
                <a:ext cx="99" cy="56"/>
              </a:xfrm>
              <a:custGeom>
                <a:avLst/>
                <a:gdLst>
                  <a:gd name="T0" fmla="*/ 0 w 16"/>
                  <a:gd name="T1" fmla="*/ 55403 h 9"/>
                  <a:gd name="T2" fmla="*/ 90962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581" name="Freeform 3691"/>
              <p:cNvSpPr>
                <a:spLocks/>
              </p:cNvSpPr>
              <p:nvPr/>
            </p:nvSpPr>
            <p:spPr bwMode="auto">
              <a:xfrm>
                <a:off x="3256" y="2008"/>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582" name="Freeform 3692"/>
              <p:cNvSpPr>
                <a:spLocks/>
              </p:cNvSpPr>
              <p:nvPr/>
            </p:nvSpPr>
            <p:spPr bwMode="auto">
              <a:xfrm>
                <a:off x="3256" y="200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583" name="Freeform 3693"/>
              <p:cNvSpPr>
                <a:spLocks/>
              </p:cNvSpPr>
              <p:nvPr/>
            </p:nvSpPr>
            <p:spPr bwMode="auto">
              <a:xfrm>
                <a:off x="3096" y="2014"/>
                <a:ext cx="93" cy="56"/>
              </a:xfrm>
              <a:custGeom>
                <a:avLst/>
                <a:gdLst>
                  <a:gd name="T0" fmla="*/ 0 w 93"/>
                  <a:gd name="T1" fmla="*/ 37 h 56"/>
                  <a:gd name="T2" fmla="*/ 62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9"/>
                    </a:lnTo>
                    <a:lnTo>
                      <a:pt x="31" y="0"/>
                    </a:lnTo>
                    <a:lnTo>
                      <a:pt x="0" y="37"/>
                    </a:lnTo>
                    <a:close/>
                  </a:path>
                </a:pathLst>
              </a:custGeom>
              <a:solidFill>
                <a:srgbClr val="CFCFCF"/>
              </a:solidFill>
              <a:ln w="9525">
                <a:noFill/>
                <a:round/>
                <a:headEnd/>
                <a:tailEnd/>
              </a:ln>
            </p:spPr>
            <p:txBody>
              <a:bodyPr/>
              <a:lstStyle/>
              <a:p>
                <a:endParaRPr lang="en-US"/>
              </a:p>
            </p:txBody>
          </p:sp>
        </p:grpSp>
        <p:grpSp>
          <p:nvGrpSpPr>
            <p:cNvPr id="5152" name="Group 3694"/>
            <p:cNvGrpSpPr>
              <a:grpSpLocks/>
            </p:cNvGrpSpPr>
            <p:nvPr/>
          </p:nvGrpSpPr>
          <p:grpSpPr bwMode="auto">
            <a:xfrm>
              <a:off x="2015" y="2014"/>
              <a:ext cx="2266" cy="223"/>
              <a:chOff x="2015" y="2014"/>
              <a:chExt cx="2266" cy="223"/>
            </a:xfrm>
          </p:grpSpPr>
          <p:sp>
            <p:nvSpPr>
              <p:cNvPr id="135184" name="Freeform 3695"/>
              <p:cNvSpPr>
                <a:spLocks/>
              </p:cNvSpPr>
              <p:nvPr/>
            </p:nvSpPr>
            <p:spPr bwMode="auto">
              <a:xfrm>
                <a:off x="3096" y="2014"/>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185" name="Freeform 3696"/>
              <p:cNvSpPr>
                <a:spLocks/>
              </p:cNvSpPr>
              <p:nvPr/>
            </p:nvSpPr>
            <p:spPr bwMode="auto">
              <a:xfrm>
                <a:off x="2929" y="2014"/>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186" name="Freeform 3697"/>
              <p:cNvSpPr>
                <a:spLocks/>
              </p:cNvSpPr>
              <p:nvPr/>
            </p:nvSpPr>
            <p:spPr bwMode="auto">
              <a:xfrm>
                <a:off x="2929" y="201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87" name="Freeform 3698"/>
              <p:cNvSpPr>
                <a:spLocks/>
              </p:cNvSpPr>
              <p:nvPr/>
            </p:nvSpPr>
            <p:spPr bwMode="auto">
              <a:xfrm>
                <a:off x="2769" y="2020"/>
                <a:ext cx="92" cy="56"/>
              </a:xfrm>
              <a:custGeom>
                <a:avLst/>
                <a:gdLst>
                  <a:gd name="T0" fmla="*/ 0 w 92"/>
                  <a:gd name="T1" fmla="*/ 38 h 56"/>
                  <a:gd name="T2" fmla="*/ 61 w 92"/>
                  <a:gd name="T3" fmla="*/ 56 h 56"/>
                  <a:gd name="T4" fmla="*/ 92 w 92"/>
                  <a:gd name="T5" fmla="*/ 19 h 56"/>
                  <a:gd name="T6" fmla="*/ 31 w 92"/>
                  <a:gd name="T7" fmla="*/ 0 h 56"/>
                  <a:gd name="T8" fmla="*/ 0 w 92"/>
                  <a:gd name="T9" fmla="*/ 38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8"/>
                    </a:moveTo>
                    <a:lnTo>
                      <a:pt x="61" y="56"/>
                    </a:lnTo>
                    <a:lnTo>
                      <a:pt x="92" y="19"/>
                    </a:lnTo>
                    <a:lnTo>
                      <a:pt x="31" y="0"/>
                    </a:lnTo>
                    <a:lnTo>
                      <a:pt x="0" y="38"/>
                    </a:lnTo>
                    <a:close/>
                  </a:path>
                </a:pathLst>
              </a:custGeom>
              <a:solidFill>
                <a:srgbClr val="CFCFCF"/>
              </a:solidFill>
              <a:ln w="9525">
                <a:noFill/>
                <a:round/>
                <a:headEnd/>
                <a:tailEnd/>
              </a:ln>
            </p:spPr>
            <p:txBody>
              <a:bodyPr/>
              <a:lstStyle/>
              <a:p>
                <a:endParaRPr lang="en-US"/>
              </a:p>
            </p:txBody>
          </p:sp>
          <p:sp>
            <p:nvSpPr>
              <p:cNvPr id="135188" name="Freeform 3699"/>
              <p:cNvSpPr>
                <a:spLocks/>
              </p:cNvSpPr>
              <p:nvPr/>
            </p:nvSpPr>
            <p:spPr bwMode="auto">
              <a:xfrm>
                <a:off x="2769" y="2020"/>
                <a:ext cx="92" cy="56"/>
              </a:xfrm>
              <a:custGeom>
                <a:avLst/>
                <a:gdLst>
                  <a:gd name="T0" fmla="*/ 0 w 15"/>
                  <a:gd name="T1" fmla="*/ 55403 h 9"/>
                  <a:gd name="T2" fmla="*/ 86296 w 15"/>
                  <a:gd name="T3" fmla="*/ 83820 h 9"/>
                  <a:gd name="T4" fmla="*/ 130119 w 15"/>
                  <a:gd name="T5" fmla="*/ 28417 h 9"/>
                  <a:gd name="T6" fmla="*/ 43823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189" name="Freeform 3700"/>
              <p:cNvSpPr>
                <a:spLocks/>
              </p:cNvSpPr>
              <p:nvPr/>
            </p:nvSpPr>
            <p:spPr bwMode="auto">
              <a:xfrm>
                <a:off x="2602" y="202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190" name="Freeform 3701"/>
              <p:cNvSpPr>
                <a:spLocks/>
              </p:cNvSpPr>
              <p:nvPr/>
            </p:nvSpPr>
            <p:spPr bwMode="auto">
              <a:xfrm>
                <a:off x="2602" y="202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91" name="Freeform 3702"/>
              <p:cNvSpPr>
                <a:spLocks/>
              </p:cNvSpPr>
              <p:nvPr/>
            </p:nvSpPr>
            <p:spPr bwMode="auto">
              <a:xfrm>
                <a:off x="3645" y="2020"/>
                <a:ext cx="99" cy="62"/>
              </a:xfrm>
              <a:custGeom>
                <a:avLst/>
                <a:gdLst>
                  <a:gd name="T0" fmla="*/ 0 w 99"/>
                  <a:gd name="T1" fmla="*/ 44 h 62"/>
                  <a:gd name="T2" fmla="*/ 68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135192" name="Freeform 3703"/>
              <p:cNvSpPr>
                <a:spLocks/>
              </p:cNvSpPr>
              <p:nvPr/>
            </p:nvSpPr>
            <p:spPr bwMode="auto">
              <a:xfrm>
                <a:off x="3645" y="2020"/>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193" name="Freeform 3704"/>
              <p:cNvSpPr>
                <a:spLocks/>
              </p:cNvSpPr>
              <p:nvPr/>
            </p:nvSpPr>
            <p:spPr bwMode="auto">
              <a:xfrm>
                <a:off x="2441" y="2027"/>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94" name="Freeform 3705"/>
              <p:cNvSpPr>
                <a:spLocks/>
              </p:cNvSpPr>
              <p:nvPr/>
            </p:nvSpPr>
            <p:spPr bwMode="auto">
              <a:xfrm>
                <a:off x="2441" y="2027"/>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95" name="Freeform 3706"/>
              <p:cNvSpPr>
                <a:spLocks/>
              </p:cNvSpPr>
              <p:nvPr/>
            </p:nvSpPr>
            <p:spPr bwMode="auto">
              <a:xfrm>
                <a:off x="3485" y="2027"/>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96" name="Freeform 3707"/>
              <p:cNvSpPr>
                <a:spLocks/>
              </p:cNvSpPr>
              <p:nvPr/>
            </p:nvSpPr>
            <p:spPr bwMode="auto">
              <a:xfrm>
                <a:off x="3485" y="2027"/>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97" name="Freeform 3708"/>
              <p:cNvSpPr>
                <a:spLocks/>
              </p:cNvSpPr>
              <p:nvPr/>
            </p:nvSpPr>
            <p:spPr bwMode="auto">
              <a:xfrm>
                <a:off x="2275" y="2027"/>
                <a:ext cx="98" cy="55"/>
              </a:xfrm>
              <a:custGeom>
                <a:avLst/>
                <a:gdLst>
                  <a:gd name="T0" fmla="*/ 0 w 98"/>
                  <a:gd name="T1" fmla="*/ 37 h 55"/>
                  <a:gd name="T2" fmla="*/ 68 w 98"/>
                  <a:gd name="T3" fmla="*/ 55 h 55"/>
                  <a:gd name="T4" fmla="*/ 98 w 98"/>
                  <a:gd name="T5" fmla="*/ 18 h 55"/>
                  <a:gd name="T6" fmla="*/ 37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7" y="0"/>
                    </a:lnTo>
                    <a:lnTo>
                      <a:pt x="0" y="37"/>
                    </a:lnTo>
                    <a:close/>
                  </a:path>
                </a:pathLst>
              </a:custGeom>
              <a:solidFill>
                <a:srgbClr val="CFCFCF"/>
              </a:solidFill>
              <a:ln w="9525">
                <a:noFill/>
                <a:round/>
                <a:headEnd/>
                <a:tailEnd/>
              </a:ln>
            </p:spPr>
            <p:txBody>
              <a:bodyPr/>
              <a:lstStyle/>
              <a:p>
                <a:endParaRPr lang="en-US"/>
              </a:p>
            </p:txBody>
          </p:sp>
          <p:sp>
            <p:nvSpPr>
              <p:cNvPr id="135198" name="Freeform 3709"/>
              <p:cNvSpPr>
                <a:spLocks/>
              </p:cNvSpPr>
              <p:nvPr/>
            </p:nvSpPr>
            <p:spPr bwMode="auto">
              <a:xfrm>
                <a:off x="2275" y="2027"/>
                <a:ext cx="98" cy="55"/>
              </a:xfrm>
              <a:custGeom>
                <a:avLst/>
                <a:gdLst>
                  <a:gd name="T0" fmla="*/ 0 w 16"/>
                  <a:gd name="T1" fmla="*/ 51572 h 9"/>
                  <a:gd name="T2" fmla="*/ 94202 w 16"/>
                  <a:gd name="T3" fmla="*/ 76670 h 9"/>
                  <a:gd name="T4" fmla="*/ 137868 w 16"/>
                  <a:gd name="T5" fmla="*/ 25098 h 9"/>
                  <a:gd name="T6" fmla="*/ 52148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199" name="Freeform 3710"/>
              <p:cNvSpPr>
                <a:spLocks/>
              </p:cNvSpPr>
              <p:nvPr/>
            </p:nvSpPr>
            <p:spPr bwMode="auto">
              <a:xfrm>
                <a:off x="3324" y="2027"/>
                <a:ext cx="93" cy="61"/>
              </a:xfrm>
              <a:custGeom>
                <a:avLst/>
                <a:gdLst>
                  <a:gd name="T0" fmla="*/ 0 w 93"/>
                  <a:gd name="T1" fmla="*/ 43 h 61"/>
                  <a:gd name="T2" fmla="*/ 62 w 93"/>
                  <a:gd name="T3" fmla="*/ 61 h 61"/>
                  <a:gd name="T4" fmla="*/ 93 w 93"/>
                  <a:gd name="T5" fmla="*/ 18 h 61"/>
                  <a:gd name="T6" fmla="*/ 31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2" y="61"/>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200" name="Freeform 3711"/>
              <p:cNvSpPr>
                <a:spLocks/>
              </p:cNvSpPr>
              <p:nvPr/>
            </p:nvSpPr>
            <p:spPr bwMode="auto">
              <a:xfrm>
                <a:off x="3324" y="2027"/>
                <a:ext cx="93" cy="61"/>
              </a:xfrm>
              <a:custGeom>
                <a:avLst/>
                <a:gdLst>
                  <a:gd name="T0" fmla="*/ 0 w 15"/>
                  <a:gd name="T1" fmla="*/ 59463 h 10"/>
                  <a:gd name="T2" fmla="*/ 91524 w 15"/>
                  <a:gd name="T3" fmla="*/ 84430 h 10"/>
                  <a:gd name="T4" fmla="*/ 137497 w 15"/>
                  <a:gd name="T5" fmla="*/ 24967 h 10"/>
                  <a:gd name="T6" fmla="*/ 45744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201" name="Freeform 3712"/>
              <p:cNvSpPr>
                <a:spLocks/>
              </p:cNvSpPr>
              <p:nvPr/>
            </p:nvSpPr>
            <p:spPr bwMode="auto">
              <a:xfrm>
                <a:off x="2114" y="2027"/>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02" name="Freeform 3713"/>
              <p:cNvSpPr>
                <a:spLocks/>
              </p:cNvSpPr>
              <p:nvPr/>
            </p:nvSpPr>
            <p:spPr bwMode="auto">
              <a:xfrm>
                <a:off x="2114" y="2027"/>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03" name="Freeform 3714"/>
              <p:cNvSpPr>
                <a:spLocks/>
              </p:cNvSpPr>
              <p:nvPr/>
            </p:nvSpPr>
            <p:spPr bwMode="auto">
              <a:xfrm>
                <a:off x="3158" y="2033"/>
                <a:ext cx="98" cy="55"/>
              </a:xfrm>
              <a:custGeom>
                <a:avLst/>
                <a:gdLst>
                  <a:gd name="T0" fmla="*/ 0 w 98"/>
                  <a:gd name="T1" fmla="*/ 37 h 55"/>
                  <a:gd name="T2" fmla="*/ 68 w 98"/>
                  <a:gd name="T3" fmla="*/ 55 h 55"/>
                  <a:gd name="T4" fmla="*/ 98 w 98"/>
                  <a:gd name="T5" fmla="*/ 18 h 55"/>
                  <a:gd name="T6" fmla="*/ 31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1" y="0"/>
                    </a:lnTo>
                    <a:lnTo>
                      <a:pt x="0" y="37"/>
                    </a:lnTo>
                    <a:close/>
                  </a:path>
                </a:pathLst>
              </a:custGeom>
              <a:solidFill>
                <a:srgbClr val="CFCFCF"/>
              </a:solidFill>
              <a:ln w="9525">
                <a:noFill/>
                <a:round/>
                <a:headEnd/>
                <a:tailEnd/>
              </a:ln>
            </p:spPr>
            <p:txBody>
              <a:bodyPr/>
              <a:lstStyle/>
              <a:p>
                <a:endParaRPr lang="en-US"/>
              </a:p>
            </p:txBody>
          </p:sp>
          <p:sp>
            <p:nvSpPr>
              <p:cNvPr id="135204" name="Freeform 3715"/>
              <p:cNvSpPr>
                <a:spLocks/>
              </p:cNvSpPr>
              <p:nvPr/>
            </p:nvSpPr>
            <p:spPr bwMode="auto">
              <a:xfrm>
                <a:off x="3158" y="2033"/>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05" name="Freeform 3716"/>
              <p:cNvSpPr>
                <a:spLocks/>
              </p:cNvSpPr>
              <p:nvPr/>
            </p:nvSpPr>
            <p:spPr bwMode="auto">
              <a:xfrm>
                <a:off x="2997" y="2033"/>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06" name="Freeform 3717"/>
              <p:cNvSpPr>
                <a:spLocks/>
              </p:cNvSpPr>
              <p:nvPr/>
            </p:nvSpPr>
            <p:spPr bwMode="auto">
              <a:xfrm>
                <a:off x="2997" y="203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07" name="Freeform 3718"/>
              <p:cNvSpPr>
                <a:spLocks/>
              </p:cNvSpPr>
              <p:nvPr/>
            </p:nvSpPr>
            <p:spPr bwMode="auto">
              <a:xfrm>
                <a:off x="2830" y="203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208" name="Freeform 3719"/>
              <p:cNvSpPr>
                <a:spLocks/>
              </p:cNvSpPr>
              <p:nvPr/>
            </p:nvSpPr>
            <p:spPr bwMode="auto">
              <a:xfrm>
                <a:off x="2830" y="203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09" name="Freeform 3720"/>
              <p:cNvSpPr>
                <a:spLocks/>
              </p:cNvSpPr>
              <p:nvPr/>
            </p:nvSpPr>
            <p:spPr bwMode="auto">
              <a:xfrm>
                <a:off x="2670" y="2039"/>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210" name="Freeform 3721"/>
              <p:cNvSpPr>
                <a:spLocks/>
              </p:cNvSpPr>
              <p:nvPr/>
            </p:nvSpPr>
            <p:spPr bwMode="auto">
              <a:xfrm>
                <a:off x="2670" y="203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11" name="Freeform 3722"/>
              <p:cNvSpPr>
                <a:spLocks/>
              </p:cNvSpPr>
              <p:nvPr/>
            </p:nvSpPr>
            <p:spPr bwMode="auto">
              <a:xfrm>
                <a:off x="3713" y="2045"/>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212" name="Freeform 3723"/>
              <p:cNvSpPr>
                <a:spLocks/>
              </p:cNvSpPr>
              <p:nvPr/>
            </p:nvSpPr>
            <p:spPr bwMode="auto">
              <a:xfrm>
                <a:off x="3713" y="2045"/>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13" name="Freeform 3724"/>
              <p:cNvSpPr>
                <a:spLocks/>
              </p:cNvSpPr>
              <p:nvPr/>
            </p:nvSpPr>
            <p:spPr bwMode="auto">
              <a:xfrm>
                <a:off x="2509" y="2045"/>
                <a:ext cx="93" cy="56"/>
              </a:xfrm>
              <a:custGeom>
                <a:avLst/>
                <a:gdLst>
                  <a:gd name="T0" fmla="*/ 0 w 93"/>
                  <a:gd name="T1" fmla="*/ 37 h 56"/>
                  <a:gd name="T2" fmla="*/ 62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5214" name="Freeform 3725"/>
              <p:cNvSpPr>
                <a:spLocks/>
              </p:cNvSpPr>
              <p:nvPr/>
            </p:nvSpPr>
            <p:spPr bwMode="auto">
              <a:xfrm>
                <a:off x="2509" y="2045"/>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15" name="Freeform 3726"/>
              <p:cNvSpPr>
                <a:spLocks/>
              </p:cNvSpPr>
              <p:nvPr/>
            </p:nvSpPr>
            <p:spPr bwMode="auto">
              <a:xfrm>
                <a:off x="3553" y="2045"/>
                <a:ext cx="92" cy="62"/>
              </a:xfrm>
              <a:custGeom>
                <a:avLst/>
                <a:gdLst>
                  <a:gd name="T0" fmla="*/ 0 w 92"/>
                  <a:gd name="T1" fmla="*/ 37 h 62"/>
                  <a:gd name="T2" fmla="*/ 68 w 92"/>
                  <a:gd name="T3" fmla="*/ 62 h 62"/>
                  <a:gd name="T4" fmla="*/ 92 w 92"/>
                  <a:gd name="T5" fmla="*/ 19 h 62"/>
                  <a:gd name="T6" fmla="*/ 31 w 92"/>
                  <a:gd name="T7" fmla="*/ 0 h 62"/>
                  <a:gd name="T8" fmla="*/ 0 w 92"/>
                  <a:gd name="T9" fmla="*/ 37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37"/>
                    </a:moveTo>
                    <a:lnTo>
                      <a:pt x="68" y="62"/>
                    </a:lnTo>
                    <a:lnTo>
                      <a:pt x="92" y="19"/>
                    </a:lnTo>
                    <a:lnTo>
                      <a:pt x="31" y="0"/>
                    </a:lnTo>
                    <a:lnTo>
                      <a:pt x="0" y="37"/>
                    </a:lnTo>
                    <a:close/>
                  </a:path>
                </a:pathLst>
              </a:custGeom>
              <a:solidFill>
                <a:srgbClr val="CFCFCF"/>
              </a:solidFill>
              <a:ln w="9525">
                <a:noFill/>
                <a:round/>
                <a:headEnd/>
                <a:tailEnd/>
              </a:ln>
            </p:spPr>
            <p:txBody>
              <a:bodyPr/>
              <a:lstStyle/>
              <a:p>
                <a:endParaRPr lang="en-US"/>
              </a:p>
            </p:txBody>
          </p:sp>
          <p:sp>
            <p:nvSpPr>
              <p:cNvPr id="135216" name="Freeform 3727"/>
              <p:cNvSpPr>
                <a:spLocks/>
              </p:cNvSpPr>
              <p:nvPr/>
            </p:nvSpPr>
            <p:spPr bwMode="auto">
              <a:xfrm>
                <a:off x="3553" y="2045"/>
                <a:ext cx="92" cy="62"/>
              </a:xfrm>
              <a:custGeom>
                <a:avLst/>
                <a:gdLst>
                  <a:gd name="T0" fmla="*/ 0 w 15"/>
                  <a:gd name="T1" fmla="*/ 54585 h 10"/>
                  <a:gd name="T2" fmla="*/ 94834 w 15"/>
                  <a:gd name="T3" fmla="*/ 91524 h 10"/>
                  <a:gd name="T4" fmla="*/ 130119 w 15"/>
                  <a:gd name="T5" fmla="*/ 28136 h 10"/>
                  <a:gd name="T6" fmla="*/ 43823 w 15"/>
                  <a:gd name="T7" fmla="*/ 0 h 10"/>
                  <a:gd name="T8" fmla="*/ 0 w 15"/>
                  <a:gd name="T9" fmla="*/ 5458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6"/>
                    </a:moveTo>
                    <a:lnTo>
                      <a:pt x="11" y="10"/>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17" name="Freeform 3728"/>
              <p:cNvSpPr>
                <a:spLocks/>
              </p:cNvSpPr>
              <p:nvPr/>
            </p:nvSpPr>
            <p:spPr bwMode="auto">
              <a:xfrm>
                <a:off x="2343" y="2045"/>
                <a:ext cx="98" cy="62"/>
              </a:xfrm>
              <a:custGeom>
                <a:avLst/>
                <a:gdLst>
                  <a:gd name="T0" fmla="*/ 0 w 98"/>
                  <a:gd name="T1" fmla="*/ 37 h 62"/>
                  <a:gd name="T2" fmla="*/ 68 w 98"/>
                  <a:gd name="T3" fmla="*/ 62 h 62"/>
                  <a:gd name="T4" fmla="*/ 98 w 98"/>
                  <a:gd name="T5" fmla="*/ 19 h 62"/>
                  <a:gd name="T6" fmla="*/ 30 w 98"/>
                  <a:gd name="T7" fmla="*/ 0 h 62"/>
                  <a:gd name="T8" fmla="*/ 0 w 98"/>
                  <a:gd name="T9" fmla="*/ 37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37"/>
                    </a:moveTo>
                    <a:lnTo>
                      <a:pt x="68" y="62"/>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218" name="Freeform 3729"/>
              <p:cNvSpPr>
                <a:spLocks/>
              </p:cNvSpPr>
              <p:nvPr/>
            </p:nvSpPr>
            <p:spPr bwMode="auto">
              <a:xfrm>
                <a:off x="2343" y="2045"/>
                <a:ext cx="98" cy="62"/>
              </a:xfrm>
              <a:custGeom>
                <a:avLst/>
                <a:gdLst>
                  <a:gd name="T0" fmla="*/ 0 w 16"/>
                  <a:gd name="T1" fmla="*/ 54585 h 10"/>
                  <a:gd name="T2" fmla="*/ 94202 w 16"/>
                  <a:gd name="T3" fmla="*/ 91524 h 10"/>
                  <a:gd name="T4" fmla="*/ 137868 w 16"/>
                  <a:gd name="T5" fmla="*/ 28136 h 10"/>
                  <a:gd name="T6" fmla="*/ 43665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19" name="Freeform 3730"/>
              <p:cNvSpPr>
                <a:spLocks/>
              </p:cNvSpPr>
              <p:nvPr/>
            </p:nvSpPr>
            <p:spPr bwMode="auto">
              <a:xfrm>
                <a:off x="3386" y="204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220" name="Freeform 3731"/>
              <p:cNvSpPr>
                <a:spLocks/>
              </p:cNvSpPr>
              <p:nvPr/>
            </p:nvSpPr>
            <p:spPr bwMode="auto">
              <a:xfrm>
                <a:off x="3386" y="204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21" name="Freeform 3732"/>
              <p:cNvSpPr>
                <a:spLocks/>
              </p:cNvSpPr>
              <p:nvPr/>
            </p:nvSpPr>
            <p:spPr bwMode="auto">
              <a:xfrm>
                <a:off x="2182" y="2045"/>
                <a:ext cx="93" cy="62"/>
              </a:xfrm>
              <a:custGeom>
                <a:avLst/>
                <a:gdLst>
                  <a:gd name="T0" fmla="*/ 0 w 93"/>
                  <a:gd name="T1" fmla="*/ 43 h 62"/>
                  <a:gd name="T2" fmla="*/ 62 w 93"/>
                  <a:gd name="T3" fmla="*/ 62 h 62"/>
                  <a:gd name="T4" fmla="*/ 93 w 93"/>
                  <a:gd name="T5" fmla="*/ 19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9"/>
                    </a:lnTo>
                    <a:lnTo>
                      <a:pt x="31" y="0"/>
                    </a:lnTo>
                    <a:lnTo>
                      <a:pt x="0" y="43"/>
                    </a:lnTo>
                    <a:close/>
                  </a:path>
                </a:pathLst>
              </a:custGeom>
              <a:solidFill>
                <a:srgbClr val="CFCFCF"/>
              </a:solidFill>
              <a:ln w="9525">
                <a:noFill/>
                <a:round/>
                <a:headEnd/>
                <a:tailEnd/>
              </a:ln>
            </p:spPr>
            <p:txBody>
              <a:bodyPr/>
              <a:lstStyle/>
              <a:p>
                <a:endParaRPr lang="en-US"/>
              </a:p>
            </p:txBody>
          </p:sp>
          <p:sp>
            <p:nvSpPr>
              <p:cNvPr id="135222" name="Freeform 3733"/>
              <p:cNvSpPr>
                <a:spLocks/>
              </p:cNvSpPr>
              <p:nvPr/>
            </p:nvSpPr>
            <p:spPr bwMode="auto">
              <a:xfrm>
                <a:off x="2182" y="2045"/>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223" name="Freeform 3734"/>
              <p:cNvSpPr>
                <a:spLocks/>
              </p:cNvSpPr>
              <p:nvPr/>
            </p:nvSpPr>
            <p:spPr bwMode="auto">
              <a:xfrm>
                <a:off x="3226" y="2051"/>
                <a:ext cx="98" cy="56"/>
              </a:xfrm>
              <a:custGeom>
                <a:avLst/>
                <a:gdLst>
                  <a:gd name="T0" fmla="*/ 0 w 98"/>
                  <a:gd name="T1" fmla="*/ 37 h 56"/>
                  <a:gd name="T2" fmla="*/ 68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224" name="Freeform 3735"/>
              <p:cNvSpPr>
                <a:spLocks/>
              </p:cNvSpPr>
              <p:nvPr/>
            </p:nvSpPr>
            <p:spPr bwMode="auto">
              <a:xfrm>
                <a:off x="3226" y="2051"/>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25" name="Freeform 3736"/>
              <p:cNvSpPr>
                <a:spLocks/>
              </p:cNvSpPr>
              <p:nvPr/>
            </p:nvSpPr>
            <p:spPr bwMode="auto">
              <a:xfrm>
                <a:off x="3065" y="2051"/>
                <a:ext cx="93" cy="62"/>
              </a:xfrm>
              <a:custGeom>
                <a:avLst/>
                <a:gdLst>
                  <a:gd name="T0" fmla="*/ 0 w 93"/>
                  <a:gd name="T1" fmla="*/ 44 h 62"/>
                  <a:gd name="T2" fmla="*/ 62 w 93"/>
                  <a:gd name="T3" fmla="*/ 62 h 62"/>
                  <a:gd name="T4" fmla="*/ 93 w 93"/>
                  <a:gd name="T5" fmla="*/ 19 h 62"/>
                  <a:gd name="T6" fmla="*/ 31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2" y="62"/>
                    </a:lnTo>
                    <a:lnTo>
                      <a:pt x="93" y="19"/>
                    </a:lnTo>
                    <a:lnTo>
                      <a:pt x="31" y="0"/>
                    </a:lnTo>
                    <a:lnTo>
                      <a:pt x="0" y="44"/>
                    </a:lnTo>
                    <a:close/>
                  </a:path>
                </a:pathLst>
              </a:custGeom>
              <a:solidFill>
                <a:srgbClr val="CFCFCF"/>
              </a:solidFill>
              <a:ln w="9525">
                <a:noFill/>
                <a:round/>
                <a:headEnd/>
                <a:tailEnd/>
              </a:ln>
            </p:spPr>
            <p:txBody>
              <a:bodyPr/>
              <a:lstStyle/>
              <a:p>
                <a:endParaRPr lang="en-US"/>
              </a:p>
            </p:txBody>
          </p:sp>
          <p:sp>
            <p:nvSpPr>
              <p:cNvPr id="135226" name="Freeform 3737"/>
              <p:cNvSpPr>
                <a:spLocks/>
              </p:cNvSpPr>
              <p:nvPr/>
            </p:nvSpPr>
            <p:spPr bwMode="auto">
              <a:xfrm>
                <a:off x="3065" y="2051"/>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227" name="Freeform 3738"/>
              <p:cNvSpPr>
                <a:spLocks/>
              </p:cNvSpPr>
              <p:nvPr/>
            </p:nvSpPr>
            <p:spPr bwMode="auto">
              <a:xfrm>
                <a:off x="2898" y="2058"/>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228" name="Freeform 3739"/>
              <p:cNvSpPr>
                <a:spLocks/>
              </p:cNvSpPr>
              <p:nvPr/>
            </p:nvSpPr>
            <p:spPr bwMode="auto">
              <a:xfrm>
                <a:off x="2898" y="2058"/>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29" name="Freeform 3740"/>
              <p:cNvSpPr>
                <a:spLocks/>
              </p:cNvSpPr>
              <p:nvPr/>
            </p:nvSpPr>
            <p:spPr bwMode="auto">
              <a:xfrm>
                <a:off x="2738" y="2058"/>
                <a:ext cx="92" cy="61"/>
              </a:xfrm>
              <a:custGeom>
                <a:avLst/>
                <a:gdLst>
                  <a:gd name="T0" fmla="*/ 0 w 92"/>
                  <a:gd name="T1" fmla="*/ 43 h 61"/>
                  <a:gd name="T2" fmla="*/ 62 w 92"/>
                  <a:gd name="T3" fmla="*/ 61 h 61"/>
                  <a:gd name="T4" fmla="*/ 92 w 92"/>
                  <a:gd name="T5" fmla="*/ 18 h 61"/>
                  <a:gd name="T6" fmla="*/ 31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2" y="61"/>
                    </a:lnTo>
                    <a:lnTo>
                      <a:pt x="92" y="18"/>
                    </a:lnTo>
                    <a:lnTo>
                      <a:pt x="31" y="0"/>
                    </a:lnTo>
                    <a:lnTo>
                      <a:pt x="0" y="43"/>
                    </a:lnTo>
                    <a:close/>
                  </a:path>
                </a:pathLst>
              </a:custGeom>
              <a:solidFill>
                <a:srgbClr val="CFCFCF"/>
              </a:solidFill>
              <a:ln w="9525">
                <a:noFill/>
                <a:round/>
                <a:headEnd/>
                <a:tailEnd/>
              </a:ln>
            </p:spPr>
            <p:txBody>
              <a:bodyPr/>
              <a:lstStyle/>
              <a:p>
                <a:endParaRPr lang="en-US"/>
              </a:p>
            </p:txBody>
          </p:sp>
          <p:sp>
            <p:nvSpPr>
              <p:cNvPr id="135230" name="Freeform 3741"/>
              <p:cNvSpPr>
                <a:spLocks/>
              </p:cNvSpPr>
              <p:nvPr/>
            </p:nvSpPr>
            <p:spPr bwMode="auto">
              <a:xfrm>
                <a:off x="2738" y="2058"/>
                <a:ext cx="92" cy="61"/>
              </a:xfrm>
              <a:custGeom>
                <a:avLst/>
                <a:gdLst>
                  <a:gd name="T0" fmla="*/ 0 w 15"/>
                  <a:gd name="T1" fmla="*/ 59463 h 10"/>
                  <a:gd name="T2" fmla="*/ 86296 w 15"/>
                  <a:gd name="T3" fmla="*/ 84430 h 10"/>
                  <a:gd name="T4" fmla="*/ 130119 w 15"/>
                  <a:gd name="T5" fmla="*/ 24967 h 10"/>
                  <a:gd name="T6" fmla="*/ 43823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231" name="Freeform 3742"/>
              <p:cNvSpPr>
                <a:spLocks/>
              </p:cNvSpPr>
              <p:nvPr/>
            </p:nvSpPr>
            <p:spPr bwMode="auto">
              <a:xfrm>
                <a:off x="3781" y="2064"/>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232" name="Freeform 3743"/>
              <p:cNvSpPr>
                <a:spLocks/>
              </p:cNvSpPr>
              <p:nvPr/>
            </p:nvSpPr>
            <p:spPr bwMode="auto">
              <a:xfrm>
                <a:off x="3781" y="2064"/>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33" name="Freeform 3744"/>
              <p:cNvSpPr>
                <a:spLocks/>
              </p:cNvSpPr>
              <p:nvPr/>
            </p:nvSpPr>
            <p:spPr bwMode="auto">
              <a:xfrm>
                <a:off x="2571" y="2064"/>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234" name="Freeform 3745"/>
              <p:cNvSpPr>
                <a:spLocks/>
              </p:cNvSpPr>
              <p:nvPr/>
            </p:nvSpPr>
            <p:spPr bwMode="auto">
              <a:xfrm>
                <a:off x="2571" y="2064"/>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35" name="Freeform 3746"/>
              <p:cNvSpPr>
                <a:spLocks/>
              </p:cNvSpPr>
              <p:nvPr/>
            </p:nvSpPr>
            <p:spPr bwMode="auto">
              <a:xfrm>
                <a:off x="3621" y="2064"/>
                <a:ext cx="92" cy="61"/>
              </a:xfrm>
              <a:custGeom>
                <a:avLst/>
                <a:gdLst>
                  <a:gd name="T0" fmla="*/ 0 w 92"/>
                  <a:gd name="T1" fmla="*/ 43 h 61"/>
                  <a:gd name="T2" fmla="*/ 62 w 92"/>
                  <a:gd name="T3" fmla="*/ 61 h 61"/>
                  <a:gd name="T4" fmla="*/ 92 w 92"/>
                  <a:gd name="T5" fmla="*/ 18 h 61"/>
                  <a:gd name="T6" fmla="*/ 24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2" y="61"/>
                    </a:lnTo>
                    <a:lnTo>
                      <a:pt x="92" y="18"/>
                    </a:lnTo>
                    <a:lnTo>
                      <a:pt x="24" y="0"/>
                    </a:lnTo>
                    <a:lnTo>
                      <a:pt x="0" y="43"/>
                    </a:lnTo>
                    <a:close/>
                  </a:path>
                </a:pathLst>
              </a:custGeom>
              <a:solidFill>
                <a:srgbClr val="CFCFCF"/>
              </a:solidFill>
              <a:ln w="9525">
                <a:noFill/>
                <a:round/>
                <a:headEnd/>
                <a:tailEnd/>
              </a:ln>
            </p:spPr>
            <p:txBody>
              <a:bodyPr/>
              <a:lstStyle/>
              <a:p>
                <a:endParaRPr lang="en-US"/>
              </a:p>
            </p:txBody>
          </p:sp>
          <p:sp>
            <p:nvSpPr>
              <p:cNvPr id="135236" name="Freeform 3747"/>
              <p:cNvSpPr>
                <a:spLocks/>
              </p:cNvSpPr>
              <p:nvPr/>
            </p:nvSpPr>
            <p:spPr bwMode="auto">
              <a:xfrm>
                <a:off x="3621" y="2064"/>
                <a:ext cx="92" cy="61"/>
              </a:xfrm>
              <a:custGeom>
                <a:avLst/>
                <a:gdLst>
                  <a:gd name="T0" fmla="*/ 0 w 15"/>
                  <a:gd name="T1" fmla="*/ 59463 h 10"/>
                  <a:gd name="T2" fmla="*/ 86296 w 15"/>
                  <a:gd name="T3" fmla="*/ 84430 h 10"/>
                  <a:gd name="T4" fmla="*/ 130119 w 15"/>
                  <a:gd name="T5" fmla="*/ 24967 h 10"/>
                  <a:gd name="T6" fmla="*/ 35285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237" name="Freeform 3748"/>
              <p:cNvSpPr>
                <a:spLocks/>
              </p:cNvSpPr>
              <p:nvPr/>
            </p:nvSpPr>
            <p:spPr bwMode="auto">
              <a:xfrm>
                <a:off x="2411" y="2064"/>
                <a:ext cx="98" cy="61"/>
              </a:xfrm>
              <a:custGeom>
                <a:avLst/>
                <a:gdLst>
                  <a:gd name="T0" fmla="*/ 0 w 98"/>
                  <a:gd name="T1" fmla="*/ 43 h 61"/>
                  <a:gd name="T2" fmla="*/ 61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1"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238" name="Freeform 3749"/>
              <p:cNvSpPr>
                <a:spLocks/>
              </p:cNvSpPr>
              <p:nvPr/>
            </p:nvSpPr>
            <p:spPr bwMode="auto">
              <a:xfrm>
                <a:off x="2411" y="2064"/>
                <a:ext cx="98" cy="61"/>
              </a:xfrm>
              <a:custGeom>
                <a:avLst/>
                <a:gdLst>
                  <a:gd name="T0" fmla="*/ 0 w 16"/>
                  <a:gd name="T1" fmla="*/ 59463 h 10"/>
                  <a:gd name="T2" fmla="*/ 85946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39" name="Freeform 3750"/>
              <p:cNvSpPr>
                <a:spLocks/>
              </p:cNvSpPr>
              <p:nvPr/>
            </p:nvSpPr>
            <p:spPr bwMode="auto">
              <a:xfrm>
                <a:off x="3454" y="2064"/>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40" name="Freeform 3751"/>
              <p:cNvSpPr>
                <a:spLocks/>
              </p:cNvSpPr>
              <p:nvPr/>
            </p:nvSpPr>
            <p:spPr bwMode="auto">
              <a:xfrm>
                <a:off x="3454" y="2064"/>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41" name="Freeform 3752"/>
              <p:cNvSpPr>
                <a:spLocks/>
              </p:cNvSpPr>
              <p:nvPr/>
            </p:nvSpPr>
            <p:spPr bwMode="auto">
              <a:xfrm>
                <a:off x="2244" y="2064"/>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42" name="Freeform 3753"/>
              <p:cNvSpPr>
                <a:spLocks/>
              </p:cNvSpPr>
              <p:nvPr/>
            </p:nvSpPr>
            <p:spPr bwMode="auto">
              <a:xfrm>
                <a:off x="2244" y="2064"/>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43" name="Freeform 3754"/>
              <p:cNvSpPr>
                <a:spLocks/>
              </p:cNvSpPr>
              <p:nvPr/>
            </p:nvSpPr>
            <p:spPr bwMode="auto">
              <a:xfrm>
                <a:off x="3294" y="2070"/>
                <a:ext cx="92" cy="55"/>
              </a:xfrm>
              <a:custGeom>
                <a:avLst/>
                <a:gdLst>
                  <a:gd name="T0" fmla="*/ 0 w 92"/>
                  <a:gd name="T1" fmla="*/ 37 h 55"/>
                  <a:gd name="T2" fmla="*/ 61 w 92"/>
                  <a:gd name="T3" fmla="*/ 55 h 55"/>
                  <a:gd name="T4" fmla="*/ 92 w 92"/>
                  <a:gd name="T5" fmla="*/ 18 h 55"/>
                  <a:gd name="T6" fmla="*/ 30 w 92"/>
                  <a:gd name="T7" fmla="*/ 0 h 55"/>
                  <a:gd name="T8" fmla="*/ 0 w 92"/>
                  <a:gd name="T9" fmla="*/ 37 h 55"/>
                  <a:gd name="T10" fmla="*/ 0 60000 65536"/>
                  <a:gd name="T11" fmla="*/ 0 60000 65536"/>
                  <a:gd name="T12" fmla="*/ 0 60000 65536"/>
                  <a:gd name="T13" fmla="*/ 0 60000 65536"/>
                  <a:gd name="T14" fmla="*/ 0 60000 65536"/>
                  <a:gd name="T15" fmla="*/ 0 w 92"/>
                  <a:gd name="T16" fmla="*/ 0 h 55"/>
                  <a:gd name="T17" fmla="*/ 92 w 92"/>
                  <a:gd name="T18" fmla="*/ 55 h 55"/>
                </a:gdLst>
                <a:ahLst/>
                <a:cxnLst>
                  <a:cxn ang="T10">
                    <a:pos x="T0" y="T1"/>
                  </a:cxn>
                  <a:cxn ang="T11">
                    <a:pos x="T2" y="T3"/>
                  </a:cxn>
                  <a:cxn ang="T12">
                    <a:pos x="T4" y="T5"/>
                  </a:cxn>
                  <a:cxn ang="T13">
                    <a:pos x="T6" y="T7"/>
                  </a:cxn>
                  <a:cxn ang="T14">
                    <a:pos x="T8" y="T9"/>
                  </a:cxn>
                </a:cxnLst>
                <a:rect l="T15" t="T16" r="T17" b="T18"/>
                <a:pathLst>
                  <a:path w="92" h="55">
                    <a:moveTo>
                      <a:pt x="0" y="37"/>
                    </a:moveTo>
                    <a:lnTo>
                      <a:pt x="61" y="55"/>
                    </a:lnTo>
                    <a:lnTo>
                      <a:pt x="92" y="18"/>
                    </a:lnTo>
                    <a:lnTo>
                      <a:pt x="30" y="0"/>
                    </a:lnTo>
                    <a:lnTo>
                      <a:pt x="0" y="37"/>
                    </a:lnTo>
                    <a:close/>
                  </a:path>
                </a:pathLst>
              </a:custGeom>
              <a:solidFill>
                <a:srgbClr val="CFCFCF"/>
              </a:solidFill>
              <a:ln w="9525">
                <a:noFill/>
                <a:round/>
                <a:headEnd/>
                <a:tailEnd/>
              </a:ln>
            </p:spPr>
            <p:txBody>
              <a:bodyPr/>
              <a:lstStyle/>
              <a:p>
                <a:endParaRPr lang="en-US"/>
              </a:p>
            </p:txBody>
          </p:sp>
          <p:sp>
            <p:nvSpPr>
              <p:cNvPr id="135244" name="Freeform 3755"/>
              <p:cNvSpPr>
                <a:spLocks/>
              </p:cNvSpPr>
              <p:nvPr/>
            </p:nvSpPr>
            <p:spPr bwMode="auto">
              <a:xfrm>
                <a:off x="3294" y="2070"/>
                <a:ext cx="92" cy="55"/>
              </a:xfrm>
              <a:custGeom>
                <a:avLst/>
                <a:gdLst>
                  <a:gd name="T0" fmla="*/ 0 w 15"/>
                  <a:gd name="T1" fmla="*/ 51572 h 9"/>
                  <a:gd name="T2" fmla="*/ 86296 w 15"/>
                  <a:gd name="T3" fmla="*/ 76670 h 9"/>
                  <a:gd name="T4" fmla="*/ 130119 w 15"/>
                  <a:gd name="T5" fmla="*/ 25098 h 9"/>
                  <a:gd name="T6" fmla="*/ 43823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45" name="Freeform 3756"/>
              <p:cNvSpPr>
                <a:spLocks/>
              </p:cNvSpPr>
              <p:nvPr/>
            </p:nvSpPr>
            <p:spPr bwMode="auto">
              <a:xfrm>
                <a:off x="2083" y="2070"/>
                <a:ext cx="99" cy="55"/>
              </a:xfrm>
              <a:custGeom>
                <a:avLst/>
                <a:gdLst>
                  <a:gd name="T0" fmla="*/ 0 w 99"/>
                  <a:gd name="T1" fmla="*/ 37 h 55"/>
                  <a:gd name="T2" fmla="*/ 62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2"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246" name="Freeform 3757"/>
              <p:cNvSpPr>
                <a:spLocks/>
              </p:cNvSpPr>
              <p:nvPr/>
            </p:nvSpPr>
            <p:spPr bwMode="auto">
              <a:xfrm>
                <a:off x="2083" y="2070"/>
                <a:ext cx="99" cy="55"/>
              </a:xfrm>
              <a:custGeom>
                <a:avLst/>
                <a:gdLst>
                  <a:gd name="T0" fmla="*/ 0 w 16"/>
                  <a:gd name="T1" fmla="*/ 51572 h 9"/>
                  <a:gd name="T2" fmla="*/ 90962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47" name="Freeform 3758"/>
              <p:cNvSpPr>
                <a:spLocks/>
              </p:cNvSpPr>
              <p:nvPr/>
            </p:nvSpPr>
            <p:spPr bwMode="auto">
              <a:xfrm>
                <a:off x="3127" y="2070"/>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48" name="Freeform 3759"/>
              <p:cNvSpPr>
                <a:spLocks/>
              </p:cNvSpPr>
              <p:nvPr/>
            </p:nvSpPr>
            <p:spPr bwMode="auto">
              <a:xfrm>
                <a:off x="3127" y="207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49" name="Freeform 3760"/>
              <p:cNvSpPr>
                <a:spLocks/>
              </p:cNvSpPr>
              <p:nvPr/>
            </p:nvSpPr>
            <p:spPr bwMode="auto">
              <a:xfrm>
                <a:off x="2966" y="2076"/>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250" name="Freeform 3761"/>
              <p:cNvSpPr>
                <a:spLocks/>
              </p:cNvSpPr>
              <p:nvPr/>
            </p:nvSpPr>
            <p:spPr bwMode="auto">
              <a:xfrm>
                <a:off x="2966" y="207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51" name="Freeform 3762"/>
              <p:cNvSpPr>
                <a:spLocks/>
              </p:cNvSpPr>
              <p:nvPr/>
            </p:nvSpPr>
            <p:spPr bwMode="auto">
              <a:xfrm>
                <a:off x="2800" y="2076"/>
                <a:ext cx="98" cy="62"/>
              </a:xfrm>
              <a:custGeom>
                <a:avLst/>
                <a:gdLst>
                  <a:gd name="T0" fmla="*/ 0 w 98"/>
                  <a:gd name="T1" fmla="*/ 43 h 62"/>
                  <a:gd name="T2" fmla="*/ 67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5252" name="Freeform 3763"/>
              <p:cNvSpPr>
                <a:spLocks/>
              </p:cNvSpPr>
              <p:nvPr/>
            </p:nvSpPr>
            <p:spPr bwMode="auto">
              <a:xfrm>
                <a:off x="2800" y="2076"/>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53" name="Freeform 3764"/>
              <p:cNvSpPr>
                <a:spLocks/>
              </p:cNvSpPr>
              <p:nvPr/>
            </p:nvSpPr>
            <p:spPr bwMode="auto">
              <a:xfrm>
                <a:off x="3849" y="2082"/>
                <a:ext cx="93" cy="56"/>
              </a:xfrm>
              <a:custGeom>
                <a:avLst/>
                <a:gdLst>
                  <a:gd name="T0" fmla="*/ 0 w 93"/>
                  <a:gd name="T1" fmla="*/ 37 h 56"/>
                  <a:gd name="T2" fmla="*/ 68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8" y="56"/>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5254" name="Freeform 3765"/>
              <p:cNvSpPr>
                <a:spLocks/>
              </p:cNvSpPr>
              <p:nvPr/>
            </p:nvSpPr>
            <p:spPr bwMode="auto">
              <a:xfrm>
                <a:off x="3849" y="2082"/>
                <a:ext cx="93" cy="56"/>
              </a:xfrm>
              <a:custGeom>
                <a:avLst/>
                <a:gdLst>
                  <a:gd name="T0" fmla="*/ 0 w 15"/>
                  <a:gd name="T1" fmla="*/ 55403 h 9"/>
                  <a:gd name="T2" fmla="*/ 100558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55" name="Freeform 3766"/>
              <p:cNvSpPr>
                <a:spLocks/>
              </p:cNvSpPr>
              <p:nvPr/>
            </p:nvSpPr>
            <p:spPr bwMode="auto">
              <a:xfrm>
                <a:off x="2639" y="2082"/>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256" name="Freeform 3767"/>
              <p:cNvSpPr>
                <a:spLocks/>
              </p:cNvSpPr>
              <p:nvPr/>
            </p:nvSpPr>
            <p:spPr bwMode="auto">
              <a:xfrm>
                <a:off x="2639" y="208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57" name="Freeform 3768"/>
              <p:cNvSpPr>
                <a:spLocks/>
              </p:cNvSpPr>
              <p:nvPr/>
            </p:nvSpPr>
            <p:spPr bwMode="auto">
              <a:xfrm>
                <a:off x="3683" y="2082"/>
                <a:ext cx="98" cy="62"/>
              </a:xfrm>
              <a:custGeom>
                <a:avLst/>
                <a:gdLst>
                  <a:gd name="T0" fmla="*/ 0 w 98"/>
                  <a:gd name="T1" fmla="*/ 43 h 62"/>
                  <a:gd name="T2" fmla="*/ 67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5258" name="Freeform 3769"/>
              <p:cNvSpPr>
                <a:spLocks/>
              </p:cNvSpPr>
              <p:nvPr/>
            </p:nvSpPr>
            <p:spPr bwMode="auto">
              <a:xfrm>
                <a:off x="3683" y="2082"/>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59" name="Freeform 3770"/>
              <p:cNvSpPr>
                <a:spLocks/>
              </p:cNvSpPr>
              <p:nvPr/>
            </p:nvSpPr>
            <p:spPr bwMode="auto">
              <a:xfrm>
                <a:off x="2472" y="2082"/>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5260" name="Freeform 3771"/>
              <p:cNvSpPr>
                <a:spLocks/>
              </p:cNvSpPr>
              <p:nvPr/>
            </p:nvSpPr>
            <p:spPr bwMode="auto">
              <a:xfrm>
                <a:off x="2472" y="2082"/>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261" name="Freeform 3772"/>
              <p:cNvSpPr>
                <a:spLocks/>
              </p:cNvSpPr>
              <p:nvPr/>
            </p:nvSpPr>
            <p:spPr bwMode="auto">
              <a:xfrm>
                <a:off x="3522" y="2082"/>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262" name="Freeform 3773"/>
              <p:cNvSpPr>
                <a:spLocks/>
              </p:cNvSpPr>
              <p:nvPr/>
            </p:nvSpPr>
            <p:spPr bwMode="auto">
              <a:xfrm>
                <a:off x="3522" y="208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263" name="Freeform 3774"/>
              <p:cNvSpPr>
                <a:spLocks/>
              </p:cNvSpPr>
              <p:nvPr/>
            </p:nvSpPr>
            <p:spPr bwMode="auto">
              <a:xfrm>
                <a:off x="2312" y="2082"/>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264" name="Freeform 3775"/>
              <p:cNvSpPr>
                <a:spLocks/>
              </p:cNvSpPr>
              <p:nvPr/>
            </p:nvSpPr>
            <p:spPr bwMode="auto">
              <a:xfrm>
                <a:off x="2312" y="208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265" name="Freeform 3776"/>
              <p:cNvSpPr>
                <a:spLocks/>
              </p:cNvSpPr>
              <p:nvPr/>
            </p:nvSpPr>
            <p:spPr bwMode="auto">
              <a:xfrm>
                <a:off x="3355" y="2088"/>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266" name="Freeform 3777"/>
              <p:cNvSpPr>
                <a:spLocks/>
              </p:cNvSpPr>
              <p:nvPr/>
            </p:nvSpPr>
            <p:spPr bwMode="auto">
              <a:xfrm>
                <a:off x="3355" y="2088"/>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67" name="Freeform 3778"/>
              <p:cNvSpPr>
                <a:spLocks/>
              </p:cNvSpPr>
              <p:nvPr/>
            </p:nvSpPr>
            <p:spPr bwMode="auto">
              <a:xfrm>
                <a:off x="2145" y="2088"/>
                <a:ext cx="99" cy="62"/>
              </a:xfrm>
              <a:custGeom>
                <a:avLst/>
                <a:gdLst>
                  <a:gd name="T0" fmla="*/ 0 w 99"/>
                  <a:gd name="T1" fmla="*/ 37 h 62"/>
                  <a:gd name="T2" fmla="*/ 68 w 99"/>
                  <a:gd name="T3" fmla="*/ 62 h 62"/>
                  <a:gd name="T4" fmla="*/ 99 w 99"/>
                  <a:gd name="T5" fmla="*/ 19 h 62"/>
                  <a:gd name="T6" fmla="*/ 37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5268" name="Freeform 3779"/>
              <p:cNvSpPr>
                <a:spLocks/>
              </p:cNvSpPr>
              <p:nvPr/>
            </p:nvSpPr>
            <p:spPr bwMode="auto">
              <a:xfrm>
                <a:off x="2145" y="2088"/>
                <a:ext cx="99" cy="62"/>
              </a:xfrm>
              <a:custGeom>
                <a:avLst/>
                <a:gdLst>
                  <a:gd name="T0" fmla="*/ 0 w 16"/>
                  <a:gd name="T1" fmla="*/ 54585 h 10"/>
                  <a:gd name="T2" fmla="*/ 99730 w 16"/>
                  <a:gd name="T3" fmla="*/ 91524 h 10"/>
                  <a:gd name="T4" fmla="*/ 145214 w 16"/>
                  <a:gd name="T5" fmla="*/ 28136 h 10"/>
                  <a:gd name="T6" fmla="*/ 54252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269" name="Freeform 3780"/>
              <p:cNvSpPr>
                <a:spLocks/>
              </p:cNvSpPr>
              <p:nvPr/>
            </p:nvSpPr>
            <p:spPr bwMode="auto">
              <a:xfrm>
                <a:off x="3195" y="2088"/>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270" name="Freeform 3781"/>
              <p:cNvSpPr>
                <a:spLocks/>
              </p:cNvSpPr>
              <p:nvPr/>
            </p:nvSpPr>
            <p:spPr bwMode="auto">
              <a:xfrm>
                <a:off x="3195" y="208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71" name="Freeform 3782"/>
              <p:cNvSpPr>
                <a:spLocks/>
              </p:cNvSpPr>
              <p:nvPr/>
            </p:nvSpPr>
            <p:spPr bwMode="auto">
              <a:xfrm>
                <a:off x="3034" y="2095"/>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272" name="Freeform 3783"/>
              <p:cNvSpPr>
                <a:spLocks/>
              </p:cNvSpPr>
              <p:nvPr/>
            </p:nvSpPr>
            <p:spPr bwMode="auto">
              <a:xfrm>
                <a:off x="3034" y="2095"/>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73" name="Freeform 3784"/>
              <p:cNvSpPr>
                <a:spLocks/>
              </p:cNvSpPr>
              <p:nvPr/>
            </p:nvSpPr>
            <p:spPr bwMode="auto">
              <a:xfrm>
                <a:off x="2867" y="2095"/>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74" name="Freeform 3785"/>
              <p:cNvSpPr>
                <a:spLocks/>
              </p:cNvSpPr>
              <p:nvPr/>
            </p:nvSpPr>
            <p:spPr bwMode="auto">
              <a:xfrm>
                <a:off x="2867" y="2095"/>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75" name="Freeform 3786"/>
              <p:cNvSpPr>
                <a:spLocks/>
              </p:cNvSpPr>
              <p:nvPr/>
            </p:nvSpPr>
            <p:spPr bwMode="auto">
              <a:xfrm>
                <a:off x="3917" y="2101"/>
                <a:ext cx="93" cy="55"/>
              </a:xfrm>
              <a:custGeom>
                <a:avLst/>
                <a:gdLst>
                  <a:gd name="T0" fmla="*/ 0 w 93"/>
                  <a:gd name="T1" fmla="*/ 37 h 55"/>
                  <a:gd name="T2" fmla="*/ 62 w 93"/>
                  <a:gd name="T3" fmla="*/ 55 h 55"/>
                  <a:gd name="T4" fmla="*/ 93 w 93"/>
                  <a:gd name="T5" fmla="*/ 18 h 55"/>
                  <a:gd name="T6" fmla="*/ 25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25" y="0"/>
                    </a:lnTo>
                    <a:lnTo>
                      <a:pt x="0" y="37"/>
                    </a:lnTo>
                    <a:close/>
                  </a:path>
                </a:pathLst>
              </a:custGeom>
              <a:solidFill>
                <a:srgbClr val="CFCFCF"/>
              </a:solidFill>
              <a:ln w="9525">
                <a:noFill/>
                <a:round/>
                <a:headEnd/>
                <a:tailEnd/>
              </a:ln>
            </p:spPr>
            <p:txBody>
              <a:bodyPr/>
              <a:lstStyle/>
              <a:p>
                <a:endParaRPr lang="en-US"/>
              </a:p>
            </p:txBody>
          </p:sp>
          <p:sp>
            <p:nvSpPr>
              <p:cNvPr id="135276" name="Freeform 3787"/>
              <p:cNvSpPr>
                <a:spLocks/>
              </p:cNvSpPr>
              <p:nvPr/>
            </p:nvSpPr>
            <p:spPr bwMode="auto">
              <a:xfrm>
                <a:off x="3917" y="2101"/>
                <a:ext cx="93" cy="55"/>
              </a:xfrm>
              <a:custGeom>
                <a:avLst/>
                <a:gdLst>
                  <a:gd name="T0" fmla="*/ 0 w 15"/>
                  <a:gd name="T1" fmla="*/ 51572 h 9"/>
                  <a:gd name="T2" fmla="*/ 91524 w 15"/>
                  <a:gd name="T3" fmla="*/ 76670 h 9"/>
                  <a:gd name="T4" fmla="*/ 137497 w 15"/>
                  <a:gd name="T5" fmla="*/ 25098 h 9"/>
                  <a:gd name="T6" fmla="*/ 36940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5277" name="Freeform 3788"/>
              <p:cNvSpPr>
                <a:spLocks/>
              </p:cNvSpPr>
              <p:nvPr/>
            </p:nvSpPr>
            <p:spPr bwMode="auto">
              <a:xfrm>
                <a:off x="2707" y="2101"/>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278" name="Freeform 3789"/>
              <p:cNvSpPr>
                <a:spLocks/>
              </p:cNvSpPr>
              <p:nvPr/>
            </p:nvSpPr>
            <p:spPr bwMode="auto">
              <a:xfrm>
                <a:off x="2707" y="2101"/>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79" name="Freeform 3790"/>
              <p:cNvSpPr>
                <a:spLocks/>
              </p:cNvSpPr>
              <p:nvPr/>
            </p:nvSpPr>
            <p:spPr bwMode="auto">
              <a:xfrm>
                <a:off x="3750" y="210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80" name="Freeform 3791"/>
              <p:cNvSpPr>
                <a:spLocks/>
              </p:cNvSpPr>
              <p:nvPr/>
            </p:nvSpPr>
            <p:spPr bwMode="auto">
              <a:xfrm>
                <a:off x="3750" y="210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81" name="Freeform 3792"/>
              <p:cNvSpPr>
                <a:spLocks/>
              </p:cNvSpPr>
              <p:nvPr/>
            </p:nvSpPr>
            <p:spPr bwMode="auto">
              <a:xfrm>
                <a:off x="2540" y="210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82" name="Freeform 3793"/>
              <p:cNvSpPr>
                <a:spLocks/>
              </p:cNvSpPr>
              <p:nvPr/>
            </p:nvSpPr>
            <p:spPr bwMode="auto">
              <a:xfrm>
                <a:off x="2540" y="210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83" name="Freeform 3794"/>
              <p:cNvSpPr>
                <a:spLocks/>
              </p:cNvSpPr>
              <p:nvPr/>
            </p:nvSpPr>
            <p:spPr bwMode="auto">
              <a:xfrm>
                <a:off x="3590" y="2107"/>
                <a:ext cx="93" cy="56"/>
              </a:xfrm>
              <a:custGeom>
                <a:avLst/>
                <a:gdLst>
                  <a:gd name="T0" fmla="*/ 0 w 93"/>
                  <a:gd name="T1" fmla="*/ 37 h 56"/>
                  <a:gd name="T2" fmla="*/ 62 w 93"/>
                  <a:gd name="T3" fmla="*/ 56 h 56"/>
                  <a:gd name="T4" fmla="*/ 93 w 93"/>
                  <a:gd name="T5" fmla="*/ 18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284" name="Freeform 3795"/>
              <p:cNvSpPr>
                <a:spLocks/>
              </p:cNvSpPr>
              <p:nvPr/>
            </p:nvSpPr>
            <p:spPr bwMode="auto">
              <a:xfrm>
                <a:off x="3590" y="2107"/>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85" name="Freeform 3796"/>
              <p:cNvSpPr>
                <a:spLocks/>
              </p:cNvSpPr>
              <p:nvPr/>
            </p:nvSpPr>
            <p:spPr bwMode="auto">
              <a:xfrm>
                <a:off x="2380" y="2107"/>
                <a:ext cx="92" cy="56"/>
              </a:xfrm>
              <a:custGeom>
                <a:avLst/>
                <a:gdLst>
                  <a:gd name="T0" fmla="*/ 0 w 92"/>
                  <a:gd name="T1" fmla="*/ 37 h 56"/>
                  <a:gd name="T2" fmla="*/ 61 w 92"/>
                  <a:gd name="T3" fmla="*/ 56 h 56"/>
                  <a:gd name="T4" fmla="*/ 92 w 92"/>
                  <a:gd name="T5" fmla="*/ 18 h 56"/>
                  <a:gd name="T6" fmla="*/ 31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1" y="56"/>
                    </a:lnTo>
                    <a:lnTo>
                      <a:pt x="92" y="18"/>
                    </a:lnTo>
                    <a:lnTo>
                      <a:pt x="31" y="0"/>
                    </a:lnTo>
                    <a:lnTo>
                      <a:pt x="0" y="37"/>
                    </a:lnTo>
                    <a:close/>
                  </a:path>
                </a:pathLst>
              </a:custGeom>
              <a:solidFill>
                <a:srgbClr val="CFCFCF"/>
              </a:solidFill>
              <a:ln w="9525">
                <a:noFill/>
                <a:round/>
                <a:headEnd/>
                <a:tailEnd/>
              </a:ln>
            </p:spPr>
            <p:txBody>
              <a:bodyPr/>
              <a:lstStyle/>
              <a:p>
                <a:endParaRPr lang="en-US"/>
              </a:p>
            </p:txBody>
          </p:sp>
          <p:sp>
            <p:nvSpPr>
              <p:cNvPr id="135286" name="Freeform 3797"/>
              <p:cNvSpPr>
                <a:spLocks/>
              </p:cNvSpPr>
              <p:nvPr/>
            </p:nvSpPr>
            <p:spPr bwMode="auto">
              <a:xfrm>
                <a:off x="2380" y="2107"/>
                <a:ext cx="92" cy="56"/>
              </a:xfrm>
              <a:custGeom>
                <a:avLst/>
                <a:gdLst>
                  <a:gd name="T0" fmla="*/ 0 w 15"/>
                  <a:gd name="T1" fmla="*/ 55403 h 9"/>
                  <a:gd name="T2" fmla="*/ 86296 w 15"/>
                  <a:gd name="T3" fmla="*/ 83820 h 9"/>
                  <a:gd name="T4" fmla="*/ 130119 w 15"/>
                  <a:gd name="T5" fmla="*/ 28417 h 9"/>
                  <a:gd name="T6" fmla="*/ 43823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287" name="Freeform 3798"/>
              <p:cNvSpPr>
                <a:spLocks/>
              </p:cNvSpPr>
              <p:nvPr/>
            </p:nvSpPr>
            <p:spPr bwMode="auto">
              <a:xfrm>
                <a:off x="3423" y="2107"/>
                <a:ext cx="99" cy="62"/>
              </a:xfrm>
              <a:custGeom>
                <a:avLst/>
                <a:gdLst>
                  <a:gd name="T0" fmla="*/ 0 w 99"/>
                  <a:gd name="T1" fmla="*/ 37 h 62"/>
                  <a:gd name="T2" fmla="*/ 68 w 99"/>
                  <a:gd name="T3" fmla="*/ 62 h 62"/>
                  <a:gd name="T4" fmla="*/ 99 w 99"/>
                  <a:gd name="T5" fmla="*/ 18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288" name="Freeform 3799"/>
              <p:cNvSpPr>
                <a:spLocks/>
              </p:cNvSpPr>
              <p:nvPr/>
            </p:nvSpPr>
            <p:spPr bwMode="auto">
              <a:xfrm>
                <a:off x="3423" y="2107"/>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89" name="Freeform 3800"/>
              <p:cNvSpPr>
                <a:spLocks/>
              </p:cNvSpPr>
              <p:nvPr/>
            </p:nvSpPr>
            <p:spPr bwMode="auto">
              <a:xfrm>
                <a:off x="2213" y="2107"/>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290" name="Freeform 3801"/>
              <p:cNvSpPr>
                <a:spLocks/>
              </p:cNvSpPr>
              <p:nvPr/>
            </p:nvSpPr>
            <p:spPr bwMode="auto">
              <a:xfrm>
                <a:off x="2213" y="210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91" name="Freeform 3802"/>
              <p:cNvSpPr>
                <a:spLocks/>
              </p:cNvSpPr>
              <p:nvPr/>
            </p:nvSpPr>
            <p:spPr bwMode="auto">
              <a:xfrm>
                <a:off x="3263" y="2107"/>
                <a:ext cx="92" cy="62"/>
              </a:xfrm>
              <a:custGeom>
                <a:avLst/>
                <a:gdLst>
                  <a:gd name="T0" fmla="*/ 0 w 92"/>
                  <a:gd name="T1" fmla="*/ 43 h 62"/>
                  <a:gd name="T2" fmla="*/ 61 w 92"/>
                  <a:gd name="T3" fmla="*/ 62 h 62"/>
                  <a:gd name="T4" fmla="*/ 92 w 92"/>
                  <a:gd name="T5" fmla="*/ 18 h 62"/>
                  <a:gd name="T6" fmla="*/ 31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1" y="62"/>
                    </a:lnTo>
                    <a:lnTo>
                      <a:pt x="92" y="18"/>
                    </a:lnTo>
                    <a:lnTo>
                      <a:pt x="31" y="0"/>
                    </a:lnTo>
                    <a:lnTo>
                      <a:pt x="0" y="43"/>
                    </a:lnTo>
                    <a:close/>
                  </a:path>
                </a:pathLst>
              </a:custGeom>
              <a:solidFill>
                <a:srgbClr val="CFCFCF"/>
              </a:solidFill>
              <a:ln w="9525">
                <a:noFill/>
                <a:round/>
                <a:headEnd/>
                <a:tailEnd/>
              </a:ln>
            </p:spPr>
            <p:txBody>
              <a:bodyPr/>
              <a:lstStyle/>
              <a:p>
                <a:endParaRPr lang="en-US"/>
              </a:p>
            </p:txBody>
          </p:sp>
          <p:sp>
            <p:nvSpPr>
              <p:cNvPr id="135292" name="Freeform 3803"/>
              <p:cNvSpPr>
                <a:spLocks/>
              </p:cNvSpPr>
              <p:nvPr/>
            </p:nvSpPr>
            <p:spPr bwMode="auto">
              <a:xfrm>
                <a:off x="3263" y="2107"/>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293" name="Freeform 3804"/>
              <p:cNvSpPr>
                <a:spLocks/>
              </p:cNvSpPr>
              <p:nvPr/>
            </p:nvSpPr>
            <p:spPr bwMode="auto">
              <a:xfrm>
                <a:off x="2052" y="2107"/>
                <a:ext cx="93" cy="62"/>
              </a:xfrm>
              <a:custGeom>
                <a:avLst/>
                <a:gdLst>
                  <a:gd name="T0" fmla="*/ 0 w 93"/>
                  <a:gd name="T1" fmla="*/ 43 h 62"/>
                  <a:gd name="T2" fmla="*/ 62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294" name="Freeform 3805"/>
              <p:cNvSpPr>
                <a:spLocks/>
              </p:cNvSpPr>
              <p:nvPr/>
            </p:nvSpPr>
            <p:spPr bwMode="auto">
              <a:xfrm>
                <a:off x="2052" y="2107"/>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295" name="Freeform 3806"/>
              <p:cNvSpPr>
                <a:spLocks/>
              </p:cNvSpPr>
              <p:nvPr/>
            </p:nvSpPr>
            <p:spPr bwMode="auto">
              <a:xfrm>
                <a:off x="3096" y="2113"/>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296" name="Freeform 3807"/>
              <p:cNvSpPr>
                <a:spLocks/>
              </p:cNvSpPr>
              <p:nvPr/>
            </p:nvSpPr>
            <p:spPr bwMode="auto">
              <a:xfrm>
                <a:off x="3096" y="2113"/>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297" name="Freeform 3808"/>
              <p:cNvSpPr>
                <a:spLocks/>
              </p:cNvSpPr>
              <p:nvPr/>
            </p:nvSpPr>
            <p:spPr bwMode="auto">
              <a:xfrm>
                <a:off x="2935" y="2113"/>
                <a:ext cx="99" cy="62"/>
              </a:xfrm>
              <a:custGeom>
                <a:avLst/>
                <a:gdLst>
                  <a:gd name="T0" fmla="*/ 0 w 99"/>
                  <a:gd name="T1" fmla="*/ 43 h 62"/>
                  <a:gd name="T2" fmla="*/ 62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298" name="Freeform 3809"/>
              <p:cNvSpPr>
                <a:spLocks/>
              </p:cNvSpPr>
              <p:nvPr/>
            </p:nvSpPr>
            <p:spPr bwMode="auto">
              <a:xfrm>
                <a:off x="2935" y="2113"/>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299" name="Freeform 3810"/>
              <p:cNvSpPr>
                <a:spLocks/>
              </p:cNvSpPr>
              <p:nvPr/>
            </p:nvSpPr>
            <p:spPr bwMode="auto">
              <a:xfrm>
                <a:off x="3979" y="211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300" name="Freeform 3811"/>
              <p:cNvSpPr>
                <a:spLocks/>
              </p:cNvSpPr>
              <p:nvPr/>
            </p:nvSpPr>
            <p:spPr bwMode="auto">
              <a:xfrm>
                <a:off x="3979" y="211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01" name="Freeform 3812"/>
              <p:cNvSpPr>
                <a:spLocks/>
              </p:cNvSpPr>
              <p:nvPr/>
            </p:nvSpPr>
            <p:spPr bwMode="auto">
              <a:xfrm>
                <a:off x="2769" y="2119"/>
                <a:ext cx="98" cy="56"/>
              </a:xfrm>
              <a:custGeom>
                <a:avLst/>
                <a:gdLst>
                  <a:gd name="T0" fmla="*/ 0 w 98"/>
                  <a:gd name="T1" fmla="*/ 37 h 56"/>
                  <a:gd name="T2" fmla="*/ 68 w 98"/>
                  <a:gd name="T3" fmla="*/ 56 h 56"/>
                  <a:gd name="T4" fmla="*/ 98 w 98"/>
                  <a:gd name="T5" fmla="*/ 19 h 56"/>
                  <a:gd name="T6" fmla="*/ 31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31" y="0"/>
                    </a:lnTo>
                    <a:lnTo>
                      <a:pt x="0" y="37"/>
                    </a:lnTo>
                    <a:close/>
                  </a:path>
                </a:pathLst>
              </a:custGeom>
              <a:solidFill>
                <a:srgbClr val="CFCFCF"/>
              </a:solidFill>
              <a:ln w="9525">
                <a:noFill/>
                <a:round/>
                <a:headEnd/>
                <a:tailEnd/>
              </a:ln>
            </p:spPr>
            <p:txBody>
              <a:bodyPr/>
              <a:lstStyle/>
              <a:p>
                <a:endParaRPr lang="en-US"/>
              </a:p>
            </p:txBody>
          </p:sp>
          <p:sp>
            <p:nvSpPr>
              <p:cNvPr id="135302" name="Freeform 3813"/>
              <p:cNvSpPr>
                <a:spLocks/>
              </p:cNvSpPr>
              <p:nvPr/>
            </p:nvSpPr>
            <p:spPr bwMode="auto">
              <a:xfrm>
                <a:off x="2769" y="2119"/>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03" name="Freeform 3814"/>
              <p:cNvSpPr>
                <a:spLocks/>
              </p:cNvSpPr>
              <p:nvPr/>
            </p:nvSpPr>
            <p:spPr bwMode="auto">
              <a:xfrm>
                <a:off x="3818" y="2119"/>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304" name="Freeform 3815"/>
              <p:cNvSpPr>
                <a:spLocks/>
              </p:cNvSpPr>
              <p:nvPr/>
            </p:nvSpPr>
            <p:spPr bwMode="auto">
              <a:xfrm>
                <a:off x="3818" y="211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05" name="Freeform 3816"/>
              <p:cNvSpPr>
                <a:spLocks/>
              </p:cNvSpPr>
              <p:nvPr/>
            </p:nvSpPr>
            <p:spPr bwMode="auto">
              <a:xfrm>
                <a:off x="2608" y="2119"/>
                <a:ext cx="99" cy="62"/>
              </a:xfrm>
              <a:custGeom>
                <a:avLst/>
                <a:gdLst>
                  <a:gd name="T0" fmla="*/ 0 w 99"/>
                  <a:gd name="T1" fmla="*/ 44 h 62"/>
                  <a:gd name="T2" fmla="*/ 62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2"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306" name="Freeform 3817"/>
              <p:cNvSpPr>
                <a:spLocks/>
              </p:cNvSpPr>
              <p:nvPr/>
            </p:nvSpPr>
            <p:spPr bwMode="auto">
              <a:xfrm>
                <a:off x="2608" y="2119"/>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07" name="Freeform 3818"/>
              <p:cNvSpPr>
                <a:spLocks/>
              </p:cNvSpPr>
              <p:nvPr/>
            </p:nvSpPr>
            <p:spPr bwMode="auto">
              <a:xfrm>
                <a:off x="3652" y="2125"/>
                <a:ext cx="98" cy="56"/>
              </a:xfrm>
              <a:custGeom>
                <a:avLst/>
                <a:gdLst>
                  <a:gd name="T0" fmla="*/ 0 w 98"/>
                  <a:gd name="T1" fmla="*/ 38 h 56"/>
                  <a:gd name="T2" fmla="*/ 68 w 98"/>
                  <a:gd name="T3" fmla="*/ 56 h 56"/>
                  <a:gd name="T4" fmla="*/ 98 w 98"/>
                  <a:gd name="T5" fmla="*/ 19 h 56"/>
                  <a:gd name="T6" fmla="*/ 31 w 98"/>
                  <a:gd name="T7" fmla="*/ 0 h 56"/>
                  <a:gd name="T8" fmla="*/ 0 w 98"/>
                  <a:gd name="T9" fmla="*/ 38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8"/>
                    </a:moveTo>
                    <a:lnTo>
                      <a:pt x="68" y="56"/>
                    </a:lnTo>
                    <a:lnTo>
                      <a:pt x="98" y="19"/>
                    </a:lnTo>
                    <a:lnTo>
                      <a:pt x="31" y="0"/>
                    </a:lnTo>
                    <a:lnTo>
                      <a:pt x="0" y="38"/>
                    </a:lnTo>
                    <a:close/>
                  </a:path>
                </a:pathLst>
              </a:custGeom>
              <a:solidFill>
                <a:srgbClr val="CFCFCF"/>
              </a:solidFill>
              <a:ln w="9525">
                <a:noFill/>
                <a:round/>
                <a:headEnd/>
                <a:tailEnd/>
              </a:ln>
            </p:spPr>
            <p:txBody>
              <a:bodyPr/>
              <a:lstStyle/>
              <a:p>
                <a:endParaRPr lang="en-US"/>
              </a:p>
            </p:txBody>
          </p:sp>
          <p:sp>
            <p:nvSpPr>
              <p:cNvPr id="135308" name="Freeform 3819"/>
              <p:cNvSpPr>
                <a:spLocks/>
              </p:cNvSpPr>
              <p:nvPr/>
            </p:nvSpPr>
            <p:spPr bwMode="auto">
              <a:xfrm>
                <a:off x="3652" y="2125"/>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09" name="Freeform 3820"/>
              <p:cNvSpPr>
                <a:spLocks/>
              </p:cNvSpPr>
              <p:nvPr/>
            </p:nvSpPr>
            <p:spPr bwMode="auto">
              <a:xfrm>
                <a:off x="2441" y="2125"/>
                <a:ext cx="99" cy="56"/>
              </a:xfrm>
              <a:custGeom>
                <a:avLst/>
                <a:gdLst>
                  <a:gd name="T0" fmla="*/ 0 w 99"/>
                  <a:gd name="T1" fmla="*/ 38 h 56"/>
                  <a:gd name="T2" fmla="*/ 68 w 99"/>
                  <a:gd name="T3" fmla="*/ 56 h 56"/>
                  <a:gd name="T4" fmla="*/ 99 w 99"/>
                  <a:gd name="T5" fmla="*/ 19 h 56"/>
                  <a:gd name="T6" fmla="*/ 31 w 99"/>
                  <a:gd name="T7" fmla="*/ 0 h 56"/>
                  <a:gd name="T8" fmla="*/ 0 w 99"/>
                  <a:gd name="T9" fmla="*/ 38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8"/>
                    </a:moveTo>
                    <a:lnTo>
                      <a:pt x="68" y="56"/>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5310" name="Freeform 3821"/>
              <p:cNvSpPr>
                <a:spLocks/>
              </p:cNvSpPr>
              <p:nvPr/>
            </p:nvSpPr>
            <p:spPr bwMode="auto">
              <a:xfrm>
                <a:off x="2441" y="2125"/>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11" name="Freeform 3822"/>
              <p:cNvSpPr>
                <a:spLocks/>
              </p:cNvSpPr>
              <p:nvPr/>
            </p:nvSpPr>
            <p:spPr bwMode="auto">
              <a:xfrm>
                <a:off x="3491" y="2125"/>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312" name="Freeform 3823"/>
              <p:cNvSpPr>
                <a:spLocks/>
              </p:cNvSpPr>
              <p:nvPr/>
            </p:nvSpPr>
            <p:spPr bwMode="auto">
              <a:xfrm>
                <a:off x="3491" y="212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13" name="Freeform 3824"/>
              <p:cNvSpPr>
                <a:spLocks/>
              </p:cNvSpPr>
              <p:nvPr/>
            </p:nvSpPr>
            <p:spPr bwMode="auto">
              <a:xfrm>
                <a:off x="2281" y="2125"/>
                <a:ext cx="99" cy="62"/>
              </a:xfrm>
              <a:custGeom>
                <a:avLst/>
                <a:gdLst>
                  <a:gd name="T0" fmla="*/ 0 w 99"/>
                  <a:gd name="T1" fmla="*/ 44 h 62"/>
                  <a:gd name="T2" fmla="*/ 62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2"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314" name="Freeform 3825"/>
              <p:cNvSpPr>
                <a:spLocks/>
              </p:cNvSpPr>
              <p:nvPr/>
            </p:nvSpPr>
            <p:spPr bwMode="auto">
              <a:xfrm>
                <a:off x="2281" y="2125"/>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15" name="Freeform 3826"/>
              <p:cNvSpPr>
                <a:spLocks/>
              </p:cNvSpPr>
              <p:nvPr/>
            </p:nvSpPr>
            <p:spPr bwMode="auto">
              <a:xfrm>
                <a:off x="3324" y="2125"/>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316" name="Freeform 3827"/>
              <p:cNvSpPr>
                <a:spLocks/>
              </p:cNvSpPr>
              <p:nvPr/>
            </p:nvSpPr>
            <p:spPr bwMode="auto">
              <a:xfrm>
                <a:off x="3324" y="212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17" name="Freeform 3828"/>
              <p:cNvSpPr>
                <a:spLocks/>
              </p:cNvSpPr>
              <p:nvPr/>
            </p:nvSpPr>
            <p:spPr bwMode="auto">
              <a:xfrm>
                <a:off x="2114" y="2125"/>
                <a:ext cx="99" cy="62"/>
              </a:xfrm>
              <a:custGeom>
                <a:avLst/>
                <a:gdLst>
                  <a:gd name="T0" fmla="*/ 0 w 99"/>
                  <a:gd name="T1" fmla="*/ 44 h 62"/>
                  <a:gd name="T2" fmla="*/ 68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135318" name="Freeform 3829"/>
              <p:cNvSpPr>
                <a:spLocks/>
              </p:cNvSpPr>
              <p:nvPr/>
            </p:nvSpPr>
            <p:spPr bwMode="auto">
              <a:xfrm>
                <a:off x="2114" y="2125"/>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319" name="Freeform 3830"/>
              <p:cNvSpPr>
                <a:spLocks/>
              </p:cNvSpPr>
              <p:nvPr/>
            </p:nvSpPr>
            <p:spPr bwMode="auto">
              <a:xfrm>
                <a:off x="3164" y="2132"/>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320" name="Freeform 3831"/>
              <p:cNvSpPr>
                <a:spLocks/>
              </p:cNvSpPr>
              <p:nvPr/>
            </p:nvSpPr>
            <p:spPr bwMode="auto">
              <a:xfrm>
                <a:off x="3164" y="2132"/>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21" name="Freeform 3832"/>
              <p:cNvSpPr>
                <a:spLocks/>
              </p:cNvSpPr>
              <p:nvPr/>
            </p:nvSpPr>
            <p:spPr bwMode="auto">
              <a:xfrm>
                <a:off x="2997" y="2132"/>
                <a:ext cx="99" cy="61"/>
              </a:xfrm>
              <a:custGeom>
                <a:avLst/>
                <a:gdLst>
                  <a:gd name="T0" fmla="*/ 0 w 99"/>
                  <a:gd name="T1" fmla="*/ 43 h 61"/>
                  <a:gd name="T2" fmla="*/ 68 w 99"/>
                  <a:gd name="T3" fmla="*/ 61 h 61"/>
                  <a:gd name="T4" fmla="*/ 99 w 99"/>
                  <a:gd name="T5" fmla="*/ 18 h 61"/>
                  <a:gd name="T6" fmla="*/ 37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322" name="Freeform 3833"/>
              <p:cNvSpPr>
                <a:spLocks/>
              </p:cNvSpPr>
              <p:nvPr/>
            </p:nvSpPr>
            <p:spPr bwMode="auto">
              <a:xfrm>
                <a:off x="2997" y="2132"/>
                <a:ext cx="99" cy="61"/>
              </a:xfrm>
              <a:custGeom>
                <a:avLst/>
                <a:gdLst>
                  <a:gd name="T0" fmla="*/ 0 w 16"/>
                  <a:gd name="T1" fmla="*/ 59463 h 10"/>
                  <a:gd name="T2" fmla="*/ 99730 w 16"/>
                  <a:gd name="T3" fmla="*/ 84430 h 10"/>
                  <a:gd name="T4" fmla="*/ 145214 w 16"/>
                  <a:gd name="T5" fmla="*/ 24967 h 10"/>
                  <a:gd name="T6" fmla="*/ 54252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323" name="Freeform 3834"/>
              <p:cNvSpPr>
                <a:spLocks/>
              </p:cNvSpPr>
              <p:nvPr/>
            </p:nvSpPr>
            <p:spPr bwMode="auto">
              <a:xfrm>
                <a:off x="4047" y="2138"/>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324" name="Freeform 3835"/>
              <p:cNvSpPr>
                <a:spLocks/>
              </p:cNvSpPr>
              <p:nvPr/>
            </p:nvSpPr>
            <p:spPr bwMode="auto">
              <a:xfrm>
                <a:off x="4047" y="2138"/>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25" name="Freeform 3836"/>
              <p:cNvSpPr>
                <a:spLocks/>
              </p:cNvSpPr>
              <p:nvPr/>
            </p:nvSpPr>
            <p:spPr bwMode="auto">
              <a:xfrm>
                <a:off x="2837" y="2138"/>
                <a:ext cx="98" cy="55"/>
              </a:xfrm>
              <a:custGeom>
                <a:avLst/>
                <a:gdLst>
                  <a:gd name="T0" fmla="*/ 0 w 98"/>
                  <a:gd name="T1" fmla="*/ 37 h 55"/>
                  <a:gd name="T2" fmla="*/ 68 w 98"/>
                  <a:gd name="T3" fmla="*/ 55 h 55"/>
                  <a:gd name="T4" fmla="*/ 98 w 98"/>
                  <a:gd name="T5" fmla="*/ 18 h 55"/>
                  <a:gd name="T6" fmla="*/ 30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0" y="0"/>
                    </a:lnTo>
                    <a:lnTo>
                      <a:pt x="0" y="37"/>
                    </a:lnTo>
                    <a:close/>
                  </a:path>
                </a:pathLst>
              </a:custGeom>
              <a:solidFill>
                <a:srgbClr val="CFCFCF"/>
              </a:solidFill>
              <a:ln w="9525">
                <a:noFill/>
                <a:round/>
                <a:headEnd/>
                <a:tailEnd/>
              </a:ln>
            </p:spPr>
            <p:txBody>
              <a:bodyPr/>
              <a:lstStyle/>
              <a:p>
                <a:endParaRPr lang="en-US"/>
              </a:p>
            </p:txBody>
          </p:sp>
          <p:sp>
            <p:nvSpPr>
              <p:cNvPr id="135326" name="Freeform 3837"/>
              <p:cNvSpPr>
                <a:spLocks/>
              </p:cNvSpPr>
              <p:nvPr/>
            </p:nvSpPr>
            <p:spPr bwMode="auto">
              <a:xfrm>
                <a:off x="2837" y="2138"/>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27" name="Freeform 3838"/>
              <p:cNvSpPr>
                <a:spLocks/>
              </p:cNvSpPr>
              <p:nvPr/>
            </p:nvSpPr>
            <p:spPr bwMode="auto">
              <a:xfrm>
                <a:off x="3886" y="2138"/>
                <a:ext cx="93" cy="62"/>
              </a:xfrm>
              <a:custGeom>
                <a:avLst/>
                <a:gdLst>
                  <a:gd name="T0" fmla="*/ 0 w 93"/>
                  <a:gd name="T1" fmla="*/ 43 h 62"/>
                  <a:gd name="T2" fmla="*/ 68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328" name="Freeform 3839"/>
              <p:cNvSpPr>
                <a:spLocks/>
              </p:cNvSpPr>
              <p:nvPr/>
            </p:nvSpPr>
            <p:spPr bwMode="auto">
              <a:xfrm>
                <a:off x="3886" y="2138"/>
                <a:ext cx="93" cy="62"/>
              </a:xfrm>
              <a:custGeom>
                <a:avLst/>
                <a:gdLst>
                  <a:gd name="T0" fmla="*/ 0 w 15"/>
                  <a:gd name="T1" fmla="*/ 63618 h 10"/>
                  <a:gd name="T2" fmla="*/ 100558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329" name="Freeform 3840"/>
              <p:cNvSpPr>
                <a:spLocks/>
              </p:cNvSpPr>
              <p:nvPr/>
            </p:nvSpPr>
            <p:spPr bwMode="auto">
              <a:xfrm>
                <a:off x="2670" y="2138"/>
                <a:ext cx="99" cy="62"/>
              </a:xfrm>
              <a:custGeom>
                <a:avLst/>
                <a:gdLst>
                  <a:gd name="T0" fmla="*/ 0 w 99"/>
                  <a:gd name="T1" fmla="*/ 43 h 62"/>
                  <a:gd name="T2" fmla="*/ 68 w 99"/>
                  <a:gd name="T3" fmla="*/ 62 h 62"/>
                  <a:gd name="T4" fmla="*/ 99 w 99"/>
                  <a:gd name="T5" fmla="*/ 18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330" name="Freeform 3841"/>
              <p:cNvSpPr>
                <a:spLocks/>
              </p:cNvSpPr>
              <p:nvPr/>
            </p:nvSpPr>
            <p:spPr bwMode="auto">
              <a:xfrm>
                <a:off x="2670" y="2138"/>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331" name="Freeform 3842"/>
              <p:cNvSpPr>
                <a:spLocks/>
              </p:cNvSpPr>
              <p:nvPr/>
            </p:nvSpPr>
            <p:spPr bwMode="auto">
              <a:xfrm>
                <a:off x="3720" y="2144"/>
                <a:ext cx="98" cy="56"/>
              </a:xfrm>
              <a:custGeom>
                <a:avLst/>
                <a:gdLst>
                  <a:gd name="T0" fmla="*/ 0 w 98"/>
                  <a:gd name="T1" fmla="*/ 37 h 56"/>
                  <a:gd name="T2" fmla="*/ 67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332" name="Freeform 3843"/>
              <p:cNvSpPr>
                <a:spLocks/>
              </p:cNvSpPr>
              <p:nvPr/>
            </p:nvSpPr>
            <p:spPr bwMode="auto">
              <a:xfrm>
                <a:off x="3720" y="2144"/>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33" name="Freeform 3844"/>
              <p:cNvSpPr>
                <a:spLocks/>
              </p:cNvSpPr>
              <p:nvPr/>
            </p:nvSpPr>
            <p:spPr bwMode="auto">
              <a:xfrm>
                <a:off x="2509" y="2144"/>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334" name="Freeform 3845"/>
              <p:cNvSpPr>
                <a:spLocks/>
              </p:cNvSpPr>
              <p:nvPr/>
            </p:nvSpPr>
            <p:spPr bwMode="auto">
              <a:xfrm>
                <a:off x="2509" y="2144"/>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35" name="Freeform 3846"/>
              <p:cNvSpPr>
                <a:spLocks/>
              </p:cNvSpPr>
              <p:nvPr/>
            </p:nvSpPr>
            <p:spPr bwMode="auto">
              <a:xfrm>
                <a:off x="3559" y="2144"/>
                <a:ext cx="93" cy="62"/>
              </a:xfrm>
              <a:custGeom>
                <a:avLst/>
                <a:gdLst>
                  <a:gd name="T0" fmla="*/ 0 w 93"/>
                  <a:gd name="T1" fmla="*/ 43 h 62"/>
                  <a:gd name="T2" fmla="*/ 68 w 93"/>
                  <a:gd name="T3" fmla="*/ 62 h 62"/>
                  <a:gd name="T4" fmla="*/ 93 w 93"/>
                  <a:gd name="T5" fmla="*/ 19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9"/>
                    </a:lnTo>
                    <a:lnTo>
                      <a:pt x="31" y="0"/>
                    </a:lnTo>
                    <a:lnTo>
                      <a:pt x="0" y="43"/>
                    </a:lnTo>
                    <a:close/>
                  </a:path>
                </a:pathLst>
              </a:custGeom>
              <a:solidFill>
                <a:srgbClr val="CFCFCF"/>
              </a:solidFill>
              <a:ln w="9525">
                <a:noFill/>
                <a:round/>
                <a:headEnd/>
                <a:tailEnd/>
              </a:ln>
            </p:spPr>
            <p:txBody>
              <a:bodyPr/>
              <a:lstStyle/>
              <a:p>
                <a:endParaRPr lang="en-US"/>
              </a:p>
            </p:txBody>
          </p:sp>
          <p:sp>
            <p:nvSpPr>
              <p:cNvPr id="135336" name="Freeform 3847"/>
              <p:cNvSpPr>
                <a:spLocks/>
              </p:cNvSpPr>
              <p:nvPr/>
            </p:nvSpPr>
            <p:spPr bwMode="auto">
              <a:xfrm>
                <a:off x="3559" y="2144"/>
                <a:ext cx="93" cy="62"/>
              </a:xfrm>
              <a:custGeom>
                <a:avLst/>
                <a:gdLst>
                  <a:gd name="T0" fmla="*/ 0 w 15"/>
                  <a:gd name="T1" fmla="*/ 63618 h 10"/>
                  <a:gd name="T2" fmla="*/ 100558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337" name="Freeform 3848"/>
              <p:cNvSpPr>
                <a:spLocks/>
              </p:cNvSpPr>
              <p:nvPr/>
            </p:nvSpPr>
            <p:spPr bwMode="auto">
              <a:xfrm>
                <a:off x="2343" y="2144"/>
                <a:ext cx="98" cy="62"/>
              </a:xfrm>
              <a:custGeom>
                <a:avLst/>
                <a:gdLst>
                  <a:gd name="T0" fmla="*/ 0 w 98"/>
                  <a:gd name="T1" fmla="*/ 43 h 62"/>
                  <a:gd name="T2" fmla="*/ 68 w 98"/>
                  <a:gd name="T3" fmla="*/ 62 h 62"/>
                  <a:gd name="T4" fmla="*/ 98 w 98"/>
                  <a:gd name="T5" fmla="*/ 19 h 62"/>
                  <a:gd name="T6" fmla="*/ 37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7" y="0"/>
                    </a:lnTo>
                    <a:lnTo>
                      <a:pt x="0" y="43"/>
                    </a:lnTo>
                    <a:close/>
                  </a:path>
                </a:pathLst>
              </a:custGeom>
              <a:solidFill>
                <a:srgbClr val="CFCFCF"/>
              </a:solidFill>
              <a:ln w="9525">
                <a:noFill/>
                <a:round/>
                <a:headEnd/>
                <a:tailEnd/>
              </a:ln>
            </p:spPr>
            <p:txBody>
              <a:bodyPr/>
              <a:lstStyle/>
              <a:p>
                <a:endParaRPr lang="en-US"/>
              </a:p>
            </p:txBody>
          </p:sp>
          <p:sp>
            <p:nvSpPr>
              <p:cNvPr id="135338" name="Freeform 3849"/>
              <p:cNvSpPr>
                <a:spLocks/>
              </p:cNvSpPr>
              <p:nvPr/>
            </p:nvSpPr>
            <p:spPr bwMode="auto">
              <a:xfrm>
                <a:off x="2343" y="2144"/>
                <a:ext cx="98" cy="62"/>
              </a:xfrm>
              <a:custGeom>
                <a:avLst/>
                <a:gdLst>
                  <a:gd name="T0" fmla="*/ 0 w 16"/>
                  <a:gd name="T1" fmla="*/ 63618 h 10"/>
                  <a:gd name="T2" fmla="*/ 94202 w 16"/>
                  <a:gd name="T3" fmla="*/ 91524 h 10"/>
                  <a:gd name="T4" fmla="*/ 137868 w 16"/>
                  <a:gd name="T5" fmla="*/ 28136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339" name="Freeform 3850"/>
              <p:cNvSpPr>
                <a:spLocks/>
              </p:cNvSpPr>
              <p:nvPr/>
            </p:nvSpPr>
            <p:spPr bwMode="auto">
              <a:xfrm>
                <a:off x="3392" y="2144"/>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340" name="Freeform 3851"/>
              <p:cNvSpPr>
                <a:spLocks/>
              </p:cNvSpPr>
              <p:nvPr/>
            </p:nvSpPr>
            <p:spPr bwMode="auto">
              <a:xfrm>
                <a:off x="3392" y="2144"/>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341" name="Freeform 3852"/>
              <p:cNvSpPr>
                <a:spLocks/>
              </p:cNvSpPr>
              <p:nvPr/>
            </p:nvSpPr>
            <p:spPr bwMode="auto">
              <a:xfrm>
                <a:off x="2182" y="2150"/>
                <a:ext cx="99" cy="56"/>
              </a:xfrm>
              <a:custGeom>
                <a:avLst/>
                <a:gdLst>
                  <a:gd name="T0" fmla="*/ 0 w 99"/>
                  <a:gd name="T1" fmla="*/ 37 h 56"/>
                  <a:gd name="T2" fmla="*/ 62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2"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342" name="Freeform 3853"/>
              <p:cNvSpPr>
                <a:spLocks/>
              </p:cNvSpPr>
              <p:nvPr/>
            </p:nvSpPr>
            <p:spPr bwMode="auto">
              <a:xfrm>
                <a:off x="2182" y="2150"/>
                <a:ext cx="99" cy="56"/>
              </a:xfrm>
              <a:custGeom>
                <a:avLst/>
                <a:gdLst>
                  <a:gd name="T0" fmla="*/ 0 w 16"/>
                  <a:gd name="T1" fmla="*/ 55403 h 9"/>
                  <a:gd name="T2" fmla="*/ 90962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43" name="Freeform 3854"/>
              <p:cNvSpPr>
                <a:spLocks/>
              </p:cNvSpPr>
              <p:nvPr/>
            </p:nvSpPr>
            <p:spPr bwMode="auto">
              <a:xfrm>
                <a:off x="3232" y="2150"/>
                <a:ext cx="92" cy="62"/>
              </a:xfrm>
              <a:custGeom>
                <a:avLst/>
                <a:gdLst>
                  <a:gd name="T0" fmla="*/ 0 w 92"/>
                  <a:gd name="T1" fmla="*/ 37 h 62"/>
                  <a:gd name="T2" fmla="*/ 68 w 92"/>
                  <a:gd name="T3" fmla="*/ 62 h 62"/>
                  <a:gd name="T4" fmla="*/ 92 w 92"/>
                  <a:gd name="T5" fmla="*/ 19 h 62"/>
                  <a:gd name="T6" fmla="*/ 31 w 92"/>
                  <a:gd name="T7" fmla="*/ 0 h 62"/>
                  <a:gd name="T8" fmla="*/ 0 w 92"/>
                  <a:gd name="T9" fmla="*/ 37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37"/>
                    </a:moveTo>
                    <a:lnTo>
                      <a:pt x="68" y="62"/>
                    </a:lnTo>
                    <a:lnTo>
                      <a:pt x="92" y="19"/>
                    </a:lnTo>
                    <a:lnTo>
                      <a:pt x="31" y="0"/>
                    </a:lnTo>
                    <a:lnTo>
                      <a:pt x="0" y="37"/>
                    </a:lnTo>
                    <a:close/>
                  </a:path>
                </a:pathLst>
              </a:custGeom>
              <a:solidFill>
                <a:srgbClr val="CFCFCF"/>
              </a:solidFill>
              <a:ln w="9525">
                <a:noFill/>
                <a:round/>
                <a:headEnd/>
                <a:tailEnd/>
              </a:ln>
            </p:spPr>
            <p:txBody>
              <a:bodyPr/>
              <a:lstStyle/>
              <a:p>
                <a:endParaRPr lang="en-US"/>
              </a:p>
            </p:txBody>
          </p:sp>
          <p:sp>
            <p:nvSpPr>
              <p:cNvPr id="135344" name="Freeform 3855"/>
              <p:cNvSpPr>
                <a:spLocks/>
              </p:cNvSpPr>
              <p:nvPr/>
            </p:nvSpPr>
            <p:spPr bwMode="auto">
              <a:xfrm>
                <a:off x="3232" y="2150"/>
                <a:ext cx="92" cy="62"/>
              </a:xfrm>
              <a:custGeom>
                <a:avLst/>
                <a:gdLst>
                  <a:gd name="T0" fmla="*/ 0 w 15"/>
                  <a:gd name="T1" fmla="*/ 54585 h 10"/>
                  <a:gd name="T2" fmla="*/ 94834 w 15"/>
                  <a:gd name="T3" fmla="*/ 91524 h 10"/>
                  <a:gd name="T4" fmla="*/ 130119 w 15"/>
                  <a:gd name="T5" fmla="*/ 28136 h 10"/>
                  <a:gd name="T6" fmla="*/ 43823 w 15"/>
                  <a:gd name="T7" fmla="*/ 0 h 10"/>
                  <a:gd name="T8" fmla="*/ 0 w 15"/>
                  <a:gd name="T9" fmla="*/ 5458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6"/>
                    </a:moveTo>
                    <a:lnTo>
                      <a:pt x="11" y="10"/>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345" name="Freeform 3856"/>
              <p:cNvSpPr>
                <a:spLocks/>
              </p:cNvSpPr>
              <p:nvPr/>
            </p:nvSpPr>
            <p:spPr bwMode="auto">
              <a:xfrm>
                <a:off x="2015" y="2150"/>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5346" name="Freeform 3857"/>
              <p:cNvSpPr>
                <a:spLocks/>
              </p:cNvSpPr>
              <p:nvPr/>
            </p:nvSpPr>
            <p:spPr bwMode="auto">
              <a:xfrm>
                <a:off x="2015" y="2150"/>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347" name="Freeform 3858"/>
              <p:cNvSpPr>
                <a:spLocks/>
              </p:cNvSpPr>
              <p:nvPr/>
            </p:nvSpPr>
            <p:spPr bwMode="auto">
              <a:xfrm>
                <a:off x="3065" y="2150"/>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348" name="Freeform 3859"/>
              <p:cNvSpPr>
                <a:spLocks/>
              </p:cNvSpPr>
              <p:nvPr/>
            </p:nvSpPr>
            <p:spPr bwMode="auto">
              <a:xfrm>
                <a:off x="3065" y="215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49" name="Freeform 3860"/>
              <p:cNvSpPr>
                <a:spLocks/>
              </p:cNvSpPr>
              <p:nvPr/>
            </p:nvSpPr>
            <p:spPr bwMode="auto">
              <a:xfrm>
                <a:off x="4115" y="2156"/>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350" name="Freeform 3861"/>
              <p:cNvSpPr>
                <a:spLocks/>
              </p:cNvSpPr>
              <p:nvPr/>
            </p:nvSpPr>
            <p:spPr bwMode="auto">
              <a:xfrm>
                <a:off x="4115" y="215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51" name="Freeform 3862"/>
              <p:cNvSpPr>
                <a:spLocks/>
              </p:cNvSpPr>
              <p:nvPr/>
            </p:nvSpPr>
            <p:spPr bwMode="auto">
              <a:xfrm>
                <a:off x="2905" y="2156"/>
                <a:ext cx="92" cy="56"/>
              </a:xfrm>
              <a:custGeom>
                <a:avLst/>
                <a:gdLst>
                  <a:gd name="T0" fmla="*/ 0 w 92"/>
                  <a:gd name="T1" fmla="*/ 37 h 56"/>
                  <a:gd name="T2" fmla="*/ 61 w 92"/>
                  <a:gd name="T3" fmla="*/ 56 h 56"/>
                  <a:gd name="T4" fmla="*/ 92 w 92"/>
                  <a:gd name="T5" fmla="*/ 19 h 56"/>
                  <a:gd name="T6" fmla="*/ 30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1" y="56"/>
                    </a:lnTo>
                    <a:lnTo>
                      <a:pt x="92" y="19"/>
                    </a:lnTo>
                    <a:lnTo>
                      <a:pt x="30" y="0"/>
                    </a:lnTo>
                    <a:lnTo>
                      <a:pt x="0" y="37"/>
                    </a:lnTo>
                    <a:close/>
                  </a:path>
                </a:pathLst>
              </a:custGeom>
              <a:solidFill>
                <a:srgbClr val="CFCFCF"/>
              </a:solidFill>
              <a:ln w="9525">
                <a:noFill/>
                <a:round/>
                <a:headEnd/>
                <a:tailEnd/>
              </a:ln>
            </p:spPr>
            <p:txBody>
              <a:bodyPr/>
              <a:lstStyle/>
              <a:p>
                <a:endParaRPr lang="en-US"/>
              </a:p>
            </p:txBody>
          </p:sp>
          <p:sp>
            <p:nvSpPr>
              <p:cNvPr id="135352" name="Freeform 3863"/>
              <p:cNvSpPr>
                <a:spLocks/>
              </p:cNvSpPr>
              <p:nvPr/>
            </p:nvSpPr>
            <p:spPr bwMode="auto">
              <a:xfrm>
                <a:off x="2905" y="2156"/>
                <a:ext cx="92" cy="56"/>
              </a:xfrm>
              <a:custGeom>
                <a:avLst/>
                <a:gdLst>
                  <a:gd name="T0" fmla="*/ 0 w 15"/>
                  <a:gd name="T1" fmla="*/ 55403 h 9"/>
                  <a:gd name="T2" fmla="*/ 86296 w 15"/>
                  <a:gd name="T3" fmla="*/ 83820 h 9"/>
                  <a:gd name="T4" fmla="*/ 130119 w 15"/>
                  <a:gd name="T5" fmla="*/ 28417 h 9"/>
                  <a:gd name="T6" fmla="*/ 43823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353" name="Freeform 3864"/>
              <p:cNvSpPr>
                <a:spLocks/>
              </p:cNvSpPr>
              <p:nvPr/>
            </p:nvSpPr>
            <p:spPr bwMode="auto">
              <a:xfrm>
                <a:off x="3954" y="2156"/>
                <a:ext cx="93" cy="62"/>
              </a:xfrm>
              <a:custGeom>
                <a:avLst/>
                <a:gdLst>
                  <a:gd name="T0" fmla="*/ 0 w 93"/>
                  <a:gd name="T1" fmla="*/ 44 h 62"/>
                  <a:gd name="T2" fmla="*/ 68 w 93"/>
                  <a:gd name="T3" fmla="*/ 62 h 62"/>
                  <a:gd name="T4" fmla="*/ 93 w 93"/>
                  <a:gd name="T5" fmla="*/ 19 h 62"/>
                  <a:gd name="T6" fmla="*/ 25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8" y="62"/>
                    </a:lnTo>
                    <a:lnTo>
                      <a:pt x="93" y="19"/>
                    </a:lnTo>
                    <a:lnTo>
                      <a:pt x="25" y="0"/>
                    </a:lnTo>
                    <a:lnTo>
                      <a:pt x="0" y="44"/>
                    </a:lnTo>
                    <a:close/>
                  </a:path>
                </a:pathLst>
              </a:custGeom>
              <a:solidFill>
                <a:srgbClr val="CFCFCF"/>
              </a:solidFill>
              <a:ln w="9525">
                <a:noFill/>
                <a:round/>
                <a:headEnd/>
                <a:tailEnd/>
              </a:ln>
            </p:spPr>
            <p:txBody>
              <a:bodyPr/>
              <a:lstStyle/>
              <a:p>
                <a:endParaRPr lang="en-US"/>
              </a:p>
            </p:txBody>
          </p:sp>
          <p:sp>
            <p:nvSpPr>
              <p:cNvPr id="135354" name="Freeform 3865"/>
              <p:cNvSpPr>
                <a:spLocks/>
              </p:cNvSpPr>
              <p:nvPr/>
            </p:nvSpPr>
            <p:spPr bwMode="auto">
              <a:xfrm>
                <a:off x="3954" y="2156"/>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355" name="Freeform 3866"/>
              <p:cNvSpPr>
                <a:spLocks/>
              </p:cNvSpPr>
              <p:nvPr/>
            </p:nvSpPr>
            <p:spPr bwMode="auto">
              <a:xfrm>
                <a:off x="2738" y="2156"/>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356" name="Freeform 3867"/>
              <p:cNvSpPr>
                <a:spLocks/>
              </p:cNvSpPr>
              <p:nvPr/>
            </p:nvSpPr>
            <p:spPr bwMode="auto">
              <a:xfrm>
                <a:off x="2738" y="215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57" name="Freeform 3868"/>
              <p:cNvSpPr>
                <a:spLocks/>
              </p:cNvSpPr>
              <p:nvPr/>
            </p:nvSpPr>
            <p:spPr bwMode="auto">
              <a:xfrm>
                <a:off x="3787" y="2163"/>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358" name="Freeform 3869"/>
              <p:cNvSpPr>
                <a:spLocks/>
              </p:cNvSpPr>
              <p:nvPr/>
            </p:nvSpPr>
            <p:spPr bwMode="auto">
              <a:xfrm>
                <a:off x="3787" y="2163"/>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59" name="Freeform 3870"/>
              <p:cNvSpPr>
                <a:spLocks/>
              </p:cNvSpPr>
              <p:nvPr/>
            </p:nvSpPr>
            <p:spPr bwMode="auto">
              <a:xfrm>
                <a:off x="2577" y="2163"/>
                <a:ext cx="93" cy="55"/>
              </a:xfrm>
              <a:custGeom>
                <a:avLst/>
                <a:gdLst>
                  <a:gd name="T0" fmla="*/ 0 w 93"/>
                  <a:gd name="T1" fmla="*/ 37 h 55"/>
                  <a:gd name="T2" fmla="*/ 62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2"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360" name="Freeform 3871"/>
              <p:cNvSpPr>
                <a:spLocks/>
              </p:cNvSpPr>
              <p:nvPr/>
            </p:nvSpPr>
            <p:spPr bwMode="auto">
              <a:xfrm>
                <a:off x="2577" y="2163"/>
                <a:ext cx="93" cy="55"/>
              </a:xfrm>
              <a:custGeom>
                <a:avLst/>
                <a:gdLst>
                  <a:gd name="T0" fmla="*/ 0 w 15"/>
                  <a:gd name="T1" fmla="*/ 51572 h 9"/>
                  <a:gd name="T2" fmla="*/ 91524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361" name="Freeform 3872"/>
              <p:cNvSpPr>
                <a:spLocks/>
              </p:cNvSpPr>
              <p:nvPr/>
            </p:nvSpPr>
            <p:spPr bwMode="auto">
              <a:xfrm>
                <a:off x="3627" y="2163"/>
                <a:ext cx="93" cy="61"/>
              </a:xfrm>
              <a:custGeom>
                <a:avLst/>
                <a:gdLst>
                  <a:gd name="T0" fmla="*/ 0 w 93"/>
                  <a:gd name="T1" fmla="*/ 43 h 61"/>
                  <a:gd name="T2" fmla="*/ 62 w 93"/>
                  <a:gd name="T3" fmla="*/ 61 h 61"/>
                  <a:gd name="T4" fmla="*/ 93 w 93"/>
                  <a:gd name="T5" fmla="*/ 18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2" y="61"/>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5362" name="Freeform 3873"/>
              <p:cNvSpPr>
                <a:spLocks/>
              </p:cNvSpPr>
              <p:nvPr/>
            </p:nvSpPr>
            <p:spPr bwMode="auto">
              <a:xfrm>
                <a:off x="3627" y="2163"/>
                <a:ext cx="93" cy="61"/>
              </a:xfrm>
              <a:custGeom>
                <a:avLst/>
                <a:gdLst>
                  <a:gd name="T0" fmla="*/ 0 w 15"/>
                  <a:gd name="T1" fmla="*/ 59463 h 10"/>
                  <a:gd name="T2" fmla="*/ 91524 w 15"/>
                  <a:gd name="T3" fmla="*/ 84430 h 10"/>
                  <a:gd name="T4" fmla="*/ 137497 w 15"/>
                  <a:gd name="T5" fmla="*/ 24967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363" name="Freeform 3874"/>
              <p:cNvSpPr>
                <a:spLocks/>
              </p:cNvSpPr>
              <p:nvPr/>
            </p:nvSpPr>
            <p:spPr bwMode="auto">
              <a:xfrm>
                <a:off x="2411" y="2163"/>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364" name="Freeform 3875"/>
              <p:cNvSpPr>
                <a:spLocks/>
              </p:cNvSpPr>
              <p:nvPr/>
            </p:nvSpPr>
            <p:spPr bwMode="auto">
              <a:xfrm>
                <a:off x="2411" y="2163"/>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65" name="Freeform 3876"/>
              <p:cNvSpPr>
                <a:spLocks/>
              </p:cNvSpPr>
              <p:nvPr/>
            </p:nvSpPr>
            <p:spPr bwMode="auto">
              <a:xfrm>
                <a:off x="3460" y="2169"/>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366" name="Freeform 3877"/>
              <p:cNvSpPr>
                <a:spLocks/>
              </p:cNvSpPr>
              <p:nvPr/>
            </p:nvSpPr>
            <p:spPr bwMode="auto">
              <a:xfrm>
                <a:off x="3460" y="2169"/>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67" name="Freeform 3878"/>
              <p:cNvSpPr>
                <a:spLocks/>
              </p:cNvSpPr>
              <p:nvPr/>
            </p:nvSpPr>
            <p:spPr bwMode="auto">
              <a:xfrm>
                <a:off x="2244" y="2169"/>
                <a:ext cx="99" cy="55"/>
              </a:xfrm>
              <a:custGeom>
                <a:avLst/>
                <a:gdLst>
                  <a:gd name="T0" fmla="*/ 0 w 99"/>
                  <a:gd name="T1" fmla="*/ 37 h 55"/>
                  <a:gd name="T2" fmla="*/ 68 w 99"/>
                  <a:gd name="T3" fmla="*/ 55 h 55"/>
                  <a:gd name="T4" fmla="*/ 99 w 99"/>
                  <a:gd name="T5" fmla="*/ 18 h 55"/>
                  <a:gd name="T6" fmla="*/ 37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7" y="0"/>
                    </a:lnTo>
                    <a:lnTo>
                      <a:pt x="0" y="37"/>
                    </a:lnTo>
                    <a:close/>
                  </a:path>
                </a:pathLst>
              </a:custGeom>
              <a:solidFill>
                <a:srgbClr val="CFCFCF"/>
              </a:solidFill>
              <a:ln w="9525">
                <a:noFill/>
                <a:round/>
                <a:headEnd/>
                <a:tailEnd/>
              </a:ln>
            </p:spPr>
            <p:txBody>
              <a:bodyPr/>
              <a:lstStyle/>
              <a:p>
                <a:endParaRPr lang="en-US"/>
              </a:p>
            </p:txBody>
          </p:sp>
          <p:sp>
            <p:nvSpPr>
              <p:cNvPr id="135368" name="Freeform 3879"/>
              <p:cNvSpPr>
                <a:spLocks/>
              </p:cNvSpPr>
              <p:nvPr/>
            </p:nvSpPr>
            <p:spPr bwMode="auto">
              <a:xfrm>
                <a:off x="2244" y="2169"/>
                <a:ext cx="99" cy="55"/>
              </a:xfrm>
              <a:custGeom>
                <a:avLst/>
                <a:gdLst>
                  <a:gd name="T0" fmla="*/ 0 w 16"/>
                  <a:gd name="T1" fmla="*/ 51572 h 9"/>
                  <a:gd name="T2" fmla="*/ 99730 w 16"/>
                  <a:gd name="T3" fmla="*/ 76670 h 9"/>
                  <a:gd name="T4" fmla="*/ 145214 w 16"/>
                  <a:gd name="T5" fmla="*/ 25098 h 9"/>
                  <a:gd name="T6" fmla="*/ 54252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369" name="Freeform 3880"/>
              <p:cNvSpPr>
                <a:spLocks/>
              </p:cNvSpPr>
              <p:nvPr/>
            </p:nvSpPr>
            <p:spPr bwMode="auto">
              <a:xfrm>
                <a:off x="3300" y="2169"/>
                <a:ext cx="92" cy="61"/>
              </a:xfrm>
              <a:custGeom>
                <a:avLst/>
                <a:gdLst>
                  <a:gd name="T0" fmla="*/ 0 w 92"/>
                  <a:gd name="T1" fmla="*/ 43 h 61"/>
                  <a:gd name="T2" fmla="*/ 61 w 92"/>
                  <a:gd name="T3" fmla="*/ 61 h 61"/>
                  <a:gd name="T4" fmla="*/ 92 w 92"/>
                  <a:gd name="T5" fmla="*/ 18 h 61"/>
                  <a:gd name="T6" fmla="*/ 24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1" y="61"/>
                    </a:lnTo>
                    <a:lnTo>
                      <a:pt x="92" y="18"/>
                    </a:lnTo>
                    <a:lnTo>
                      <a:pt x="24" y="0"/>
                    </a:lnTo>
                    <a:lnTo>
                      <a:pt x="0" y="43"/>
                    </a:lnTo>
                    <a:close/>
                  </a:path>
                </a:pathLst>
              </a:custGeom>
              <a:solidFill>
                <a:srgbClr val="CFCFCF"/>
              </a:solidFill>
              <a:ln w="9525">
                <a:noFill/>
                <a:round/>
                <a:headEnd/>
                <a:tailEnd/>
              </a:ln>
            </p:spPr>
            <p:txBody>
              <a:bodyPr/>
              <a:lstStyle/>
              <a:p>
                <a:endParaRPr lang="en-US"/>
              </a:p>
            </p:txBody>
          </p:sp>
          <p:sp>
            <p:nvSpPr>
              <p:cNvPr id="135370" name="Freeform 3881"/>
              <p:cNvSpPr>
                <a:spLocks/>
              </p:cNvSpPr>
              <p:nvPr/>
            </p:nvSpPr>
            <p:spPr bwMode="auto">
              <a:xfrm>
                <a:off x="3300" y="2169"/>
                <a:ext cx="92" cy="61"/>
              </a:xfrm>
              <a:custGeom>
                <a:avLst/>
                <a:gdLst>
                  <a:gd name="T0" fmla="*/ 0 w 15"/>
                  <a:gd name="T1" fmla="*/ 59463 h 10"/>
                  <a:gd name="T2" fmla="*/ 86296 w 15"/>
                  <a:gd name="T3" fmla="*/ 84430 h 10"/>
                  <a:gd name="T4" fmla="*/ 130119 w 15"/>
                  <a:gd name="T5" fmla="*/ 24967 h 10"/>
                  <a:gd name="T6" fmla="*/ 35285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371" name="Freeform 3882"/>
              <p:cNvSpPr>
                <a:spLocks/>
              </p:cNvSpPr>
              <p:nvPr/>
            </p:nvSpPr>
            <p:spPr bwMode="auto">
              <a:xfrm>
                <a:off x="2083" y="216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372" name="Freeform 3883"/>
              <p:cNvSpPr>
                <a:spLocks/>
              </p:cNvSpPr>
              <p:nvPr/>
            </p:nvSpPr>
            <p:spPr bwMode="auto">
              <a:xfrm>
                <a:off x="2083" y="216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73" name="Freeform 3884"/>
              <p:cNvSpPr>
                <a:spLocks/>
              </p:cNvSpPr>
              <p:nvPr/>
            </p:nvSpPr>
            <p:spPr bwMode="auto">
              <a:xfrm>
                <a:off x="3133" y="216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374" name="Freeform 3885"/>
              <p:cNvSpPr>
                <a:spLocks/>
              </p:cNvSpPr>
              <p:nvPr/>
            </p:nvSpPr>
            <p:spPr bwMode="auto">
              <a:xfrm>
                <a:off x="3133" y="216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75" name="Freeform 3886"/>
              <p:cNvSpPr>
                <a:spLocks/>
              </p:cNvSpPr>
              <p:nvPr/>
            </p:nvSpPr>
            <p:spPr bwMode="auto">
              <a:xfrm>
                <a:off x="4183" y="2175"/>
                <a:ext cx="98" cy="55"/>
              </a:xfrm>
              <a:custGeom>
                <a:avLst/>
                <a:gdLst>
                  <a:gd name="T0" fmla="*/ 0 w 98"/>
                  <a:gd name="T1" fmla="*/ 37 h 55"/>
                  <a:gd name="T2" fmla="*/ 68 w 98"/>
                  <a:gd name="T3" fmla="*/ 55 h 55"/>
                  <a:gd name="T4" fmla="*/ 98 w 98"/>
                  <a:gd name="T5" fmla="*/ 18 h 55"/>
                  <a:gd name="T6" fmla="*/ 31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1" y="0"/>
                    </a:lnTo>
                    <a:lnTo>
                      <a:pt x="0" y="37"/>
                    </a:lnTo>
                    <a:close/>
                  </a:path>
                </a:pathLst>
              </a:custGeom>
              <a:solidFill>
                <a:srgbClr val="CFCFCF"/>
              </a:solidFill>
              <a:ln w="9525">
                <a:noFill/>
                <a:round/>
                <a:headEnd/>
                <a:tailEnd/>
              </a:ln>
            </p:spPr>
            <p:txBody>
              <a:bodyPr/>
              <a:lstStyle/>
              <a:p>
                <a:endParaRPr lang="en-US"/>
              </a:p>
            </p:txBody>
          </p:sp>
          <p:sp>
            <p:nvSpPr>
              <p:cNvPr id="135376" name="Freeform 3887"/>
              <p:cNvSpPr>
                <a:spLocks/>
              </p:cNvSpPr>
              <p:nvPr/>
            </p:nvSpPr>
            <p:spPr bwMode="auto">
              <a:xfrm>
                <a:off x="4183" y="2175"/>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77" name="Freeform 3888"/>
              <p:cNvSpPr>
                <a:spLocks/>
              </p:cNvSpPr>
              <p:nvPr/>
            </p:nvSpPr>
            <p:spPr bwMode="auto">
              <a:xfrm>
                <a:off x="2966" y="2175"/>
                <a:ext cx="99" cy="62"/>
              </a:xfrm>
              <a:custGeom>
                <a:avLst/>
                <a:gdLst>
                  <a:gd name="T0" fmla="*/ 0 w 99"/>
                  <a:gd name="T1" fmla="*/ 37 h 62"/>
                  <a:gd name="T2" fmla="*/ 68 w 99"/>
                  <a:gd name="T3" fmla="*/ 62 h 62"/>
                  <a:gd name="T4" fmla="*/ 99 w 99"/>
                  <a:gd name="T5" fmla="*/ 18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378" name="Freeform 3889"/>
              <p:cNvSpPr>
                <a:spLocks/>
              </p:cNvSpPr>
              <p:nvPr/>
            </p:nvSpPr>
            <p:spPr bwMode="auto">
              <a:xfrm>
                <a:off x="2966" y="2175"/>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379" name="Freeform 3890"/>
              <p:cNvSpPr>
                <a:spLocks/>
              </p:cNvSpPr>
              <p:nvPr/>
            </p:nvSpPr>
            <p:spPr bwMode="auto">
              <a:xfrm>
                <a:off x="4022" y="2175"/>
                <a:ext cx="93" cy="62"/>
              </a:xfrm>
              <a:custGeom>
                <a:avLst/>
                <a:gdLst>
                  <a:gd name="T0" fmla="*/ 0 w 93"/>
                  <a:gd name="T1" fmla="*/ 43 h 62"/>
                  <a:gd name="T2" fmla="*/ 62 w 93"/>
                  <a:gd name="T3" fmla="*/ 62 h 62"/>
                  <a:gd name="T4" fmla="*/ 93 w 93"/>
                  <a:gd name="T5" fmla="*/ 18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5380" name="Freeform 3891"/>
              <p:cNvSpPr>
                <a:spLocks/>
              </p:cNvSpPr>
              <p:nvPr/>
            </p:nvSpPr>
            <p:spPr bwMode="auto">
              <a:xfrm>
                <a:off x="4022" y="2175"/>
                <a:ext cx="93" cy="62"/>
              </a:xfrm>
              <a:custGeom>
                <a:avLst/>
                <a:gdLst>
                  <a:gd name="T0" fmla="*/ 0 w 15"/>
                  <a:gd name="T1" fmla="*/ 63618 h 10"/>
                  <a:gd name="T2" fmla="*/ 91524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381" name="Freeform 3892"/>
              <p:cNvSpPr>
                <a:spLocks/>
              </p:cNvSpPr>
              <p:nvPr/>
            </p:nvSpPr>
            <p:spPr bwMode="auto">
              <a:xfrm>
                <a:off x="2806" y="2175"/>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382" name="Freeform 3893"/>
              <p:cNvSpPr>
                <a:spLocks/>
              </p:cNvSpPr>
              <p:nvPr/>
            </p:nvSpPr>
            <p:spPr bwMode="auto">
              <a:xfrm>
                <a:off x="2806" y="217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383" name="Freeform 3894"/>
              <p:cNvSpPr>
                <a:spLocks/>
              </p:cNvSpPr>
              <p:nvPr/>
            </p:nvSpPr>
            <p:spPr bwMode="auto">
              <a:xfrm>
                <a:off x="3855" y="218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grpSp>
        <p:grpSp>
          <p:nvGrpSpPr>
            <p:cNvPr id="5153" name="Group 3895"/>
            <p:cNvGrpSpPr>
              <a:grpSpLocks/>
            </p:cNvGrpSpPr>
            <p:nvPr/>
          </p:nvGrpSpPr>
          <p:grpSpPr bwMode="auto">
            <a:xfrm>
              <a:off x="1917" y="2181"/>
              <a:ext cx="2834" cy="185"/>
              <a:chOff x="1917" y="2181"/>
              <a:chExt cx="2834" cy="185"/>
            </a:xfrm>
          </p:grpSpPr>
          <p:sp>
            <p:nvSpPr>
              <p:cNvPr id="134984" name="Freeform 3896"/>
              <p:cNvSpPr>
                <a:spLocks/>
              </p:cNvSpPr>
              <p:nvPr/>
            </p:nvSpPr>
            <p:spPr bwMode="auto">
              <a:xfrm>
                <a:off x="3855" y="218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85" name="Freeform 3897"/>
              <p:cNvSpPr>
                <a:spLocks/>
              </p:cNvSpPr>
              <p:nvPr/>
            </p:nvSpPr>
            <p:spPr bwMode="auto">
              <a:xfrm>
                <a:off x="2639" y="218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86" name="Freeform 3898"/>
              <p:cNvSpPr>
                <a:spLocks/>
              </p:cNvSpPr>
              <p:nvPr/>
            </p:nvSpPr>
            <p:spPr bwMode="auto">
              <a:xfrm>
                <a:off x="2639" y="218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87" name="Freeform 3899"/>
              <p:cNvSpPr>
                <a:spLocks/>
              </p:cNvSpPr>
              <p:nvPr/>
            </p:nvSpPr>
            <p:spPr bwMode="auto">
              <a:xfrm>
                <a:off x="3689" y="2181"/>
                <a:ext cx="98" cy="62"/>
              </a:xfrm>
              <a:custGeom>
                <a:avLst/>
                <a:gdLst>
                  <a:gd name="T0" fmla="*/ 0 w 98"/>
                  <a:gd name="T1" fmla="*/ 43 h 62"/>
                  <a:gd name="T2" fmla="*/ 68 w 98"/>
                  <a:gd name="T3" fmla="*/ 62 h 62"/>
                  <a:gd name="T4" fmla="*/ 98 w 98"/>
                  <a:gd name="T5" fmla="*/ 19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1" y="0"/>
                    </a:lnTo>
                    <a:lnTo>
                      <a:pt x="0" y="43"/>
                    </a:lnTo>
                    <a:close/>
                  </a:path>
                </a:pathLst>
              </a:custGeom>
              <a:solidFill>
                <a:srgbClr val="CFCFCF"/>
              </a:solidFill>
              <a:ln w="9525">
                <a:noFill/>
                <a:round/>
                <a:headEnd/>
                <a:tailEnd/>
              </a:ln>
            </p:spPr>
            <p:txBody>
              <a:bodyPr/>
              <a:lstStyle/>
              <a:p>
                <a:endParaRPr lang="en-US"/>
              </a:p>
            </p:txBody>
          </p:sp>
          <p:sp>
            <p:nvSpPr>
              <p:cNvPr id="134988" name="Freeform 3900"/>
              <p:cNvSpPr>
                <a:spLocks/>
              </p:cNvSpPr>
              <p:nvPr/>
            </p:nvSpPr>
            <p:spPr bwMode="auto">
              <a:xfrm>
                <a:off x="3689" y="2181"/>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89" name="Freeform 3901"/>
              <p:cNvSpPr>
                <a:spLocks/>
              </p:cNvSpPr>
              <p:nvPr/>
            </p:nvSpPr>
            <p:spPr bwMode="auto">
              <a:xfrm>
                <a:off x="2478" y="2181"/>
                <a:ext cx="99" cy="62"/>
              </a:xfrm>
              <a:custGeom>
                <a:avLst/>
                <a:gdLst>
                  <a:gd name="T0" fmla="*/ 0 w 99"/>
                  <a:gd name="T1" fmla="*/ 43 h 62"/>
                  <a:gd name="T2" fmla="*/ 62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990" name="Freeform 3902"/>
              <p:cNvSpPr>
                <a:spLocks/>
              </p:cNvSpPr>
              <p:nvPr/>
            </p:nvSpPr>
            <p:spPr bwMode="auto">
              <a:xfrm>
                <a:off x="2478" y="2181"/>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91" name="Freeform 3903"/>
              <p:cNvSpPr>
                <a:spLocks/>
              </p:cNvSpPr>
              <p:nvPr/>
            </p:nvSpPr>
            <p:spPr bwMode="auto">
              <a:xfrm>
                <a:off x="3528" y="218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92" name="Freeform 3904"/>
              <p:cNvSpPr>
                <a:spLocks/>
              </p:cNvSpPr>
              <p:nvPr/>
            </p:nvSpPr>
            <p:spPr bwMode="auto">
              <a:xfrm>
                <a:off x="3528" y="218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93" name="Freeform 3905"/>
              <p:cNvSpPr>
                <a:spLocks/>
              </p:cNvSpPr>
              <p:nvPr/>
            </p:nvSpPr>
            <p:spPr bwMode="auto">
              <a:xfrm>
                <a:off x="2312" y="218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94" name="Freeform 3906"/>
              <p:cNvSpPr>
                <a:spLocks/>
              </p:cNvSpPr>
              <p:nvPr/>
            </p:nvSpPr>
            <p:spPr bwMode="auto">
              <a:xfrm>
                <a:off x="2312" y="218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95" name="Freeform 3907"/>
              <p:cNvSpPr>
                <a:spLocks/>
              </p:cNvSpPr>
              <p:nvPr/>
            </p:nvSpPr>
            <p:spPr bwMode="auto">
              <a:xfrm>
                <a:off x="3361" y="2187"/>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996" name="Freeform 3908"/>
              <p:cNvSpPr>
                <a:spLocks/>
              </p:cNvSpPr>
              <p:nvPr/>
            </p:nvSpPr>
            <p:spPr bwMode="auto">
              <a:xfrm>
                <a:off x="3361" y="218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97" name="Freeform 3909"/>
              <p:cNvSpPr>
                <a:spLocks/>
              </p:cNvSpPr>
              <p:nvPr/>
            </p:nvSpPr>
            <p:spPr bwMode="auto">
              <a:xfrm>
                <a:off x="2151" y="2187"/>
                <a:ext cx="93" cy="62"/>
              </a:xfrm>
              <a:custGeom>
                <a:avLst/>
                <a:gdLst>
                  <a:gd name="T0" fmla="*/ 0 w 93"/>
                  <a:gd name="T1" fmla="*/ 43 h 62"/>
                  <a:gd name="T2" fmla="*/ 62 w 93"/>
                  <a:gd name="T3" fmla="*/ 62 h 62"/>
                  <a:gd name="T4" fmla="*/ 93 w 93"/>
                  <a:gd name="T5" fmla="*/ 19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9"/>
                    </a:lnTo>
                    <a:lnTo>
                      <a:pt x="31" y="0"/>
                    </a:lnTo>
                    <a:lnTo>
                      <a:pt x="0" y="43"/>
                    </a:lnTo>
                    <a:close/>
                  </a:path>
                </a:pathLst>
              </a:custGeom>
              <a:solidFill>
                <a:srgbClr val="CFCFCF"/>
              </a:solidFill>
              <a:ln w="9525">
                <a:noFill/>
                <a:round/>
                <a:headEnd/>
                <a:tailEnd/>
              </a:ln>
            </p:spPr>
            <p:txBody>
              <a:bodyPr/>
              <a:lstStyle/>
              <a:p>
                <a:endParaRPr lang="en-US"/>
              </a:p>
            </p:txBody>
          </p:sp>
          <p:sp>
            <p:nvSpPr>
              <p:cNvPr id="134998" name="Freeform 3910"/>
              <p:cNvSpPr>
                <a:spLocks/>
              </p:cNvSpPr>
              <p:nvPr/>
            </p:nvSpPr>
            <p:spPr bwMode="auto">
              <a:xfrm>
                <a:off x="2151" y="2187"/>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4999" name="Freeform 3911"/>
              <p:cNvSpPr>
                <a:spLocks/>
              </p:cNvSpPr>
              <p:nvPr/>
            </p:nvSpPr>
            <p:spPr bwMode="auto">
              <a:xfrm>
                <a:off x="3201" y="2187"/>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000" name="Freeform 3912"/>
              <p:cNvSpPr>
                <a:spLocks/>
              </p:cNvSpPr>
              <p:nvPr/>
            </p:nvSpPr>
            <p:spPr bwMode="auto">
              <a:xfrm>
                <a:off x="3201" y="2187"/>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001" name="Freeform 3913"/>
              <p:cNvSpPr>
                <a:spLocks/>
              </p:cNvSpPr>
              <p:nvPr/>
            </p:nvSpPr>
            <p:spPr bwMode="auto">
              <a:xfrm>
                <a:off x="1984" y="2193"/>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002" name="Freeform 3914"/>
              <p:cNvSpPr>
                <a:spLocks/>
              </p:cNvSpPr>
              <p:nvPr/>
            </p:nvSpPr>
            <p:spPr bwMode="auto">
              <a:xfrm>
                <a:off x="1984" y="2193"/>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03" name="Freeform 3915"/>
              <p:cNvSpPr>
                <a:spLocks/>
              </p:cNvSpPr>
              <p:nvPr/>
            </p:nvSpPr>
            <p:spPr bwMode="auto">
              <a:xfrm>
                <a:off x="4251" y="2193"/>
                <a:ext cx="98" cy="62"/>
              </a:xfrm>
              <a:custGeom>
                <a:avLst/>
                <a:gdLst>
                  <a:gd name="T0" fmla="*/ 0 w 98"/>
                  <a:gd name="T1" fmla="*/ 37 h 62"/>
                  <a:gd name="T2" fmla="*/ 68 w 98"/>
                  <a:gd name="T3" fmla="*/ 62 h 62"/>
                  <a:gd name="T4" fmla="*/ 98 w 98"/>
                  <a:gd name="T5" fmla="*/ 19 h 62"/>
                  <a:gd name="T6" fmla="*/ 30 w 98"/>
                  <a:gd name="T7" fmla="*/ 0 h 62"/>
                  <a:gd name="T8" fmla="*/ 0 w 98"/>
                  <a:gd name="T9" fmla="*/ 37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37"/>
                    </a:moveTo>
                    <a:lnTo>
                      <a:pt x="68" y="62"/>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004" name="Freeform 3916"/>
              <p:cNvSpPr>
                <a:spLocks/>
              </p:cNvSpPr>
              <p:nvPr/>
            </p:nvSpPr>
            <p:spPr bwMode="auto">
              <a:xfrm>
                <a:off x="4251" y="2193"/>
                <a:ext cx="98" cy="62"/>
              </a:xfrm>
              <a:custGeom>
                <a:avLst/>
                <a:gdLst>
                  <a:gd name="T0" fmla="*/ 0 w 16"/>
                  <a:gd name="T1" fmla="*/ 54585 h 10"/>
                  <a:gd name="T2" fmla="*/ 94202 w 16"/>
                  <a:gd name="T3" fmla="*/ 91524 h 10"/>
                  <a:gd name="T4" fmla="*/ 137868 w 16"/>
                  <a:gd name="T5" fmla="*/ 28136 h 10"/>
                  <a:gd name="T6" fmla="*/ 43665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05" name="Freeform 3917"/>
              <p:cNvSpPr>
                <a:spLocks/>
              </p:cNvSpPr>
              <p:nvPr/>
            </p:nvSpPr>
            <p:spPr bwMode="auto">
              <a:xfrm>
                <a:off x="3034" y="219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006" name="Freeform 3918"/>
              <p:cNvSpPr>
                <a:spLocks/>
              </p:cNvSpPr>
              <p:nvPr/>
            </p:nvSpPr>
            <p:spPr bwMode="auto">
              <a:xfrm>
                <a:off x="3034" y="219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07" name="Freeform 3919"/>
              <p:cNvSpPr>
                <a:spLocks/>
              </p:cNvSpPr>
              <p:nvPr/>
            </p:nvSpPr>
            <p:spPr bwMode="auto">
              <a:xfrm>
                <a:off x="4084" y="219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008" name="Freeform 3920"/>
              <p:cNvSpPr>
                <a:spLocks/>
              </p:cNvSpPr>
              <p:nvPr/>
            </p:nvSpPr>
            <p:spPr bwMode="auto">
              <a:xfrm>
                <a:off x="4084" y="219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09" name="Freeform 3921"/>
              <p:cNvSpPr>
                <a:spLocks/>
              </p:cNvSpPr>
              <p:nvPr/>
            </p:nvSpPr>
            <p:spPr bwMode="auto">
              <a:xfrm>
                <a:off x="2874" y="2193"/>
                <a:ext cx="92" cy="62"/>
              </a:xfrm>
              <a:custGeom>
                <a:avLst/>
                <a:gdLst>
                  <a:gd name="T0" fmla="*/ 0 w 92"/>
                  <a:gd name="T1" fmla="*/ 44 h 62"/>
                  <a:gd name="T2" fmla="*/ 61 w 92"/>
                  <a:gd name="T3" fmla="*/ 62 h 62"/>
                  <a:gd name="T4" fmla="*/ 92 w 92"/>
                  <a:gd name="T5" fmla="*/ 19 h 62"/>
                  <a:gd name="T6" fmla="*/ 31 w 92"/>
                  <a:gd name="T7" fmla="*/ 0 h 62"/>
                  <a:gd name="T8" fmla="*/ 0 w 92"/>
                  <a:gd name="T9" fmla="*/ 44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4"/>
                    </a:moveTo>
                    <a:lnTo>
                      <a:pt x="61" y="62"/>
                    </a:lnTo>
                    <a:lnTo>
                      <a:pt x="92" y="19"/>
                    </a:lnTo>
                    <a:lnTo>
                      <a:pt x="31" y="0"/>
                    </a:lnTo>
                    <a:lnTo>
                      <a:pt x="0" y="44"/>
                    </a:lnTo>
                    <a:close/>
                  </a:path>
                </a:pathLst>
              </a:custGeom>
              <a:solidFill>
                <a:srgbClr val="CFCFCF"/>
              </a:solidFill>
              <a:ln w="9525">
                <a:noFill/>
                <a:round/>
                <a:headEnd/>
                <a:tailEnd/>
              </a:ln>
            </p:spPr>
            <p:txBody>
              <a:bodyPr/>
              <a:lstStyle/>
              <a:p>
                <a:endParaRPr lang="en-US"/>
              </a:p>
            </p:txBody>
          </p:sp>
          <p:sp>
            <p:nvSpPr>
              <p:cNvPr id="135010" name="Freeform 3922"/>
              <p:cNvSpPr>
                <a:spLocks/>
              </p:cNvSpPr>
              <p:nvPr/>
            </p:nvSpPr>
            <p:spPr bwMode="auto">
              <a:xfrm>
                <a:off x="2874" y="2193"/>
                <a:ext cx="92" cy="62"/>
              </a:xfrm>
              <a:custGeom>
                <a:avLst/>
                <a:gdLst>
                  <a:gd name="T0" fmla="*/ 0 w 15"/>
                  <a:gd name="T1" fmla="*/ 63618 h 10"/>
                  <a:gd name="T2" fmla="*/ 86296 w 15"/>
                  <a:gd name="T3" fmla="*/ 91524 h 10"/>
                  <a:gd name="T4" fmla="*/ 130119 w 15"/>
                  <a:gd name="T5" fmla="*/ 28136 h 10"/>
                  <a:gd name="T6" fmla="*/ 43823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011" name="Freeform 3923"/>
              <p:cNvSpPr>
                <a:spLocks/>
              </p:cNvSpPr>
              <p:nvPr/>
            </p:nvSpPr>
            <p:spPr bwMode="auto">
              <a:xfrm>
                <a:off x="3923" y="2200"/>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12" name="Freeform 3924"/>
              <p:cNvSpPr>
                <a:spLocks/>
              </p:cNvSpPr>
              <p:nvPr/>
            </p:nvSpPr>
            <p:spPr bwMode="auto">
              <a:xfrm>
                <a:off x="3923" y="2200"/>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13" name="Freeform 3925"/>
              <p:cNvSpPr>
                <a:spLocks/>
              </p:cNvSpPr>
              <p:nvPr/>
            </p:nvSpPr>
            <p:spPr bwMode="auto">
              <a:xfrm>
                <a:off x="2707" y="2200"/>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14" name="Freeform 3926"/>
              <p:cNvSpPr>
                <a:spLocks/>
              </p:cNvSpPr>
              <p:nvPr/>
            </p:nvSpPr>
            <p:spPr bwMode="auto">
              <a:xfrm>
                <a:off x="2707" y="2200"/>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15" name="Freeform 3927"/>
              <p:cNvSpPr>
                <a:spLocks/>
              </p:cNvSpPr>
              <p:nvPr/>
            </p:nvSpPr>
            <p:spPr bwMode="auto">
              <a:xfrm>
                <a:off x="3757" y="2200"/>
                <a:ext cx="98" cy="61"/>
              </a:xfrm>
              <a:custGeom>
                <a:avLst/>
                <a:gdLst>
                  <a:gd name="T0" fmla="*/ 0 w 98"/>
                  <a:gd name="T1" fmla="*/ 43 h 61"/>
                  <a:gd name="T2" fmla="*/ 68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016" name="Freeform 3928"/>
              <p:cNvSpPr>
                <a:spLocks/>
              </p:cNvSpPr>
              <p:nvPr/>
            </p:nvSpPr>
            <p:spPr bwMode="auto">
              <a:xfrm>
                <a:off x="3757" y="2200"/>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17" name="Freeform 3929"/>
              <p:cNvSpPr>
                <a:spLocks/>
              </p:cNvSpPr>
              <p:nvPr/>
            </p:nvSpPr>
            <p:spPr bwMode="auto">
              <a:xfrm>
                <a:off x="2540" y="2200"/>
                <a:ext cx="99" cy="61"/>
              </a:xfrm>
              <a:custGeom>
                <a:avLst/>
                <a:gdLst>
                  <a:gd name="T0" fmla="*/ 0 w 99"/>
                  <a:gd name="T1" fmla="*/ 43 h 61"/>
                  <a:gd name="T2" fmla="*/ 68 w 99"/>
                  <a:gd name="T3" fmla="*/ 61 h 61"/>
                  <a:gd name="T4" fmla="*/ 99 w 99"/>
                  <a:gd name="T5" fmla="*/ 18 h 61"/>
                  <a:gd name="T6" fmla="*/ 37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018" name="Freeform 3930"/>
              <p:cNvSpPr>
                <a:spLocks/>
              </p:cNvSpPr>
              <p:nvPr/>
            </p:nvSpPr>
            <p:spPr bwMode="auto">
              <a:xfrm>
                <a:off x="2540" y="2200"/>
                <a:ext cx="99" cy="61"/>
              </a:xfrm>
              <a:custGeom>
                <a:avLst/>
                <a:gdLst>
                  <a:gd name="T0" fmla="*/ 0 w 16"/>
                  <a:gd name="T1" fmla="*/ 59463 h 10"/>
                  <a:gd name="T2" fmla="*/ 99730 w 16"/>
                  <a:gd name="T3" fmla="*/ 84430 h 10"/>
                  <a:gd name="T4" fmla="*/ 145214 w 16"/>
                  <a:gd name="T5" fmla="*/ 24967 h 10"/>
                  <a:gd name="T6" fmla="*/ 54252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019" name="Freeform 3931"/>
              <p:cNvSpPr>
                <a:spLocks/>
              </p:cNvSpPr>
              <p:nvPr/>
            </p:nvSpPr>
            <p:spPr bwMode="auto">
              <a:xfrm>
                <a:off x="3596" y="2206"/>
                <a:ext cx="93" cy="55"/>
              </a:xfrm>
              <a:custGeom>
                <a:avLst/>
                <a:gdLst>
                  <a:gd name="T0" fmla="*/ 0 w 93"/>
                  <a:gd name="T1" fmla="*/ 37 h 55"/>
                  <a:gd name="T2" fmla="*/ 68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8" y="55"/>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5020" name="Freeform 3932"/>
              <p:cNvSpPr>
                <a:spLocks/>
              </p:cNvSpPr>
              <p:nvPr/>
            </p:nvSpPr>
            <p:spPr bwMode="auto">
              <a:xfrm>
                <a:off x="3596" y="2206"/>
                <a:ext cx="93" cy="55"/>
              </a:xfrm>
              <a:custGeom>
                <a:avLst/>
                <a:gdLst>
                  <a:gd name="T0" fmla="*/ 0 w 15"/>
                  <a:gd name="T1" fmla="*/ 51572 h 9"/>
                  <a:gd name="T2" fmla="*/ 100558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021" name="Freeform 3933"/>
              <p:cNvSpPr>
                <a:spLocks/>
              </p:cNvSpPr>
              <p:nvPr/>
            </p:nvSpPr>
            <p:spPr bwMode="auto">
              <a:xfrm>
                <a:off x="2380" y="2206"/>
                <a:ext cx="98" cy="55"/>
              </a:xfrm>
              <a:custGeom>
                <a:avLst/>
                <a:gdLst>
                  <a:gd name="T0" fmla="*/ 0 w 98"/>
                  <a:gd name="T1" fmla="*/ 37 h 55"/>
                  <a:gd name="T2" fmla="*/ 68 w 98"/>
                  <a:gd name="T3" fmla="*/ 55 h 55"/>
                  <a:gd name="T4" fmla="*/ 98 w 98"/>
                  <a:gd name="T5" fmla="*/ 18 h 55"/>
                  <a:gd name="T6" fmla="*/ 31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1" y="0"/>
                    </a:lnTo>
                    <a:lnTo>
                      <a:pt x="0" y="37"/>
                    </a:lnTo>
                    <a:close/>
                  </a:path>
                </a:pathLst>
              </a:custGeom>
              <a:solidFill>
                <a:srgbClr val="CFCFCF"/>
              </a:solidFill>
              <a:ln w="9525">
                <a:noFill/>
                <a:round/>
                <a:headEnd/>
                <a:tailEnd/>
              </a:ln>
            </p:spPr>
            <p:txBody>
              <a:bodyPr/>
              <a:lstStyle/>
              <a:p>
                <a:endParaRPr lang="en-US"/>
              </a:p>
            </p:txBody>
          </p:sp>
          <p:sp>
            <p:nvSpPr>
              <p:cNvPr id="135022" name="Freeform 3934"/>
              <p:cNvSpPr>
                <a:spLocks/>
              </p:cNvSpPr>
              <p:nvPr/>
            </p:nvSpPr>
            <p:spPr bwMode="auto">
              <a:xfrm>
                <a:off x="2380" y="2206"/>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23" name="Freeform 3935"/>
              <p:cNvSpPr>
                <a:spLocks/>
              </p:cNvSpPr>
              <p:nvPr/>
            </p:nvSpPr>
            <p:spPr bwMode="auto">
              <a:xfrm>
                <a:off x="3429" y="2206"/>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24" name="Freeform 3936"/>
              <p:cNvSpPr>
                <a:spLocks/>
              </p:cNvSpPr>
              <p:nvPr/>
            </p:nvSpPr>
            <p:spPr bwMode="auto">
              <a:xfrm>
                <a:off x="3429" y="2206"/>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25" name="Freeform 3937"/>
              <p:cNvSpPr>
                <a:spLocks/>
              </p:cNvSpPr>
              <p:nvPr/>
            </p:nvSpPr>
            <p:spPr bwMode="auto">
              <a:xfrm>
                <a:off x="2213" y="2206"/>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26" name="Freeform 3938"/>
              <p:cNvSpPr>
                <a:spLocks/>
              </p:cNvSpPr>
              <p:nvPr/>
            </p:nvSpPr>
            <p:spPr bwMode="auto">
              <a:xfrm>
                <a:off x="2213" y="2206"/>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27" name="Freeform 3939"/>
              <p:cNvSpPr>
                <a:spLocks/>
              </p:cNvSpPr>
              <p:nvPr/>
            </p:nvSpPr>
            <p:spPr bwMode="auto">
              <a:xfrm>
                <a:off x="3269" y="2212"/>
                <a:ext cx="92" cy="55"/>
              </a:xfrm>
              <a:custGeom>
                <a:avLst/>
                <a:gdLst>
                  <a:gd name="T0" fmla="*/ 0 w 92"/>
                  <a:gd name="T1" fmla="*/ 37 h 55"/>
                  <a:gd name="T2" fmla="*/ 62 w 92"/>
                  <a:gd name="T3" fmla="*/ 55 h 55"/>
                  <a:gd name="T4" fmla="*/ 92 w 92"/>
                  <a:gd name="T5" fmla="*/ 18 h 55"/>
                  <a:gd name="T6" fmla="*/ 31 w 92"/>
                  <a:gd name="T7" fmla="*/ 0 h 55"/>
                  <a:gd name="T8" fmla="*/ 0 w 92"/>
                  <a:gd name="T9" fmla="*/ 37 h 55"/>
                  <a:gd name="T10" fmla="*/ 0 60000 65536"/>
                  <a:gd name="T11" fmla="*/ 0 60000 65536"/>
                  <a:gd name="T12" fmla="*/ 0 60000 65536"/>
                  <a:gd name="T13" fmla="*/ 0 60000 65536"/>
                  <a:gd name="T14" fmla="*/ 0 60000 65536"/>
                  <a:gd name="T15" fmla="*/ 0 w 92"/>
                  <a:gd name="T16" fmla="*/ 0 h 55"/>
                  <a:gd name="T17" fmla="*/ 92 w 92"/>
                  <a:gd name="T18" fmla="*/ 55 h 55"/>
                </a:gdLst>
                <a:ahLst/>
                <a:cxnLst>
                  <a:cxn ang="T10">
                    <a:pos x="T0" y="T1"/>
                  </a:cxn>
                  <a:cxn ang="T11">
                    <a:pos x="T2" y="T3"/>
                  </a:cxn>
                  <a:cxn ang="T12">
                    <a:pos x="T4" y="T5"/>
                  </a:cxn>
                  <a:cxn ang="T13">
                    <a:pos x="T6" y="T7"/>
                  </a:cxn>
                  <a:cxn ang="T14">
                    <a:pos x="T8" y="T9"/>
                  </a:cxn>
                </a:cxnLst>
                <a:rect l="T15" t="T16" r="T17" b="T18"/>
                <a:pathLst>
                  <a:path w="92" h="55">
                    <a:moveTo>
                      <a:pt x="0" y="37"/>
                    </a:moveTo>
                    <a:lnTo>
                      <a:pt x="62" y="55"/>
                    </a:lnTo>
                    <a:lnTo>
                      <a:pt x="92" y="18"/>
                    </a:lnTo>
                    <a:lnTo>
                      <a:pt x="31" y="0"/>
                    </a:lnTo>
                    <a:lnTo>
                      <a:pt x="0" y="37"/>
                    </a:lnTo>
                    <a:close/>
                  </a:path>
                </a:pathLst>
              </a:custGeom>
              <a:solidFill>
                <a:srgbClr val="CFCFCF"/>
              </a:solidFill>
              <a:ln w="9525">
                <a:noFill/>
                <a:round/>
                <a:headEnd/>
                <a:tailEnd/>
              </a:ln>
            </p:spPr>
            <p:txBody>
              <a:bodyPr/>
              <a:lstStyle/>
              <a:p>
                <a:endParaRPr lang="en-US"/>
              </a:p>
            </p:txBody>
          </p:sp>
          <p:sp>
            <p:nvSpPr>
              <p:cNvPr id="135028" name="Freeform 3940"/>
              <p:cNvSpPr>
                <a:spLocks/>
              </p:cNvSpPr>
              <p:nvPr/>
            </p:nvSpPr>
            <p:spPr bwMode="auto">
              <a:xfrm>
                <a:off x="3269" y="2212"/>
                <a:ext cx="92" cy="55"/>
              </a:xfrm>
              <a:custGeom>
                <a:avLst/>
                <a:gdLst>
                  <a:gd name="T0" fmla="*/ 0 w 15"/>
                  <a:gd name="T1" fmla="*/ 51572 h 9"/>
                  <a:gd name="T2" fmla="*/ 86296 w 15"/>
                  <a:gd name="T3" fmla="*/ 76670 h 9"/>
                  <a:gd name="T4" fmla="*/ 130119 w 15"/>
                  <a:gd name="T5" fmla="*/ 25098 h 9"/>
                  <a:gd name="T6" fmla="*/ 43823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029" name="Freeform 3941"/>
              <p:cNvSpPr>
                <a:spLocks/>
              </p:cNvSpPr>
              <p:nvPr/>
            </p:nvSpPr>
            <p:spPr bwMode="auto">
              <a:xfrm>
                <a:off x="2052" y="2212"/>
                <a:ext cx="99" cy="55"/>
              </a:xfrm>
              <a:custGeom>
                <a:avLst/>
                <a:gdLst>
                  <a:gd name="T0" fmla="*/ 0 w 99"/>
                  <a:gd name="T1" fmla="*/ 37 h 55"/>
                  <a:gd name="T2" fmla="*/ 62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2"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30" name="Freeform 3942"/>
              <p:cNvSpPr>
                <a:spLocks/>
              </p:cNvSpPr>
              <p:nvPr/>
            </p:nvSpPr>
            <p:spPr bwMode="auto">
              <a:xfrm>
                <a:off x="2052" y="2212"/>
                <a:ext cx="99" cy="55"/>
              </a:xfrm>
              <a:custGeom>
                <a:avLst/>
                <a:gdLst>
                  <a:gd name="T0" fmla="*/ 0 w 16"/>
                  <a:gd name="T1" fmla="*/ 51572 h 9"/>
                  <a:gd name="T2" fmla="*/ 90962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31" name="Freeform 3943"/>
              <p:cNvSpPr>
                <a:spLocks/>
              </p:cNvSpPr>
              <p:nvPr/>
            </p:nvSpPr>
            <p:spPr bwMode="auto">
              <a:xfrm>
                <a:off x="4319" y="2212"/>
                <a:ext cx="98" cy="62"/>
              </a:xfrm>
              <a:custGeom>
                <a:avLst/>
                <a:gdLst>
                  <a:gd name="T0" fmla="*/ 0 w 98"/>
                  <a:gd name="T1" fmla="*/ 43 h 62"/>
                  <a:gd name="T2" fmla="*/ 67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032" name="Freeform 3944"/>
              <p:cNvSpPr>
                <a:spLocks/>
              </p:cNvSpPr>
              <p:nvPr/>
            </p:nvSpPr>
            <p:spPr bwMode="auto">
              <a:xfrm>
                <a:off x="4319" y="2212"/>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33" name="Freeform 3945"/>
              <p:cNvSpPr>
                <a:spLocks/>
              </p:cNvSpPr>
              <p:nvPr/>
            </p:nvSpPr>
            <p:spPr bwMode="auto">
              <a:xfrm>
                <a:off x="3102" y="221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34" name="Freeform 3946"/>
              <p:cNvSpPr>
                <a:spLocks/>
              </p:cNvSpPr>
              <p:nvPr/>
            </p:nvSpPr>
            <p:spPr bwMode="auto">
              <a:xfrm>
                <a:off x="3102" y="221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35" name="Freeform 3947"/>
              <p:cNvSpPr>
                <a:spLocks/>
              </p:cNvSpPr>
              <p:nvPr/>
            </p:nvSpPr>
            <p:spPr bwMode="auto">
              <a:xfrm>
                <a:off x="4152" y="221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36" name="Freeform 3948"/>
              <p:cNvSpPr>
                <a:spLocks/>
              </p:cNvSpPr>
              <p:nvPr/>
            </p:nvSpPr>
            <p:spPr bwMode="auto">
              <a:xfrm>
                <a:off x="4152" y="221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37" name="Freeform 3949"/>
              <p:cNvSpPr>
                <a:spLocks/>
              </p:cNvSpPr>
              <p:nvPr/>
            </p:nvSpPr>
            <p:spPr bwMode="auto">
              <a:xfrm>
                <a:off x="2935" y="2212"/>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038" name="Freeform 3950"/>
              <p:cNvSpPr>
                <a:spLocks/>
              </p:cNvSpPr>
              <p:nvPr/>
            </p:nvSpPr>
            <p:spPr bwMode="auto">
              <a:xfrm>
                <a:off x="2935" y="221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039" name="Freeform 3951"/>
              <p:cNvSpPr>
                <a:spLocks/>
              </p:cNvSpPr>
              <p:nvPr/>
            </p:nvSpPr>
            <p:spPr bwMode="auto">
              <a:xfrm>
                <a:off x="3991" y="2218"/>
                <a:ext cx="93" cy="62"/>
              </a:xfrm>
              <a:custGeom>
                <a:avLst/>
                <a:gdLst>
                  <a:gd name="T0" fmla="*/ 0 w 93"/>
                  <a:gd name="T1" fmla="*/ 37 h 62"/>
                  <a:gd name="T2" fmla="*/ 68 w 93"/>
                  <a:gd name="T3" fmla="*/ 62 h 62"/>
                  <a:gd name="T4" fmla="*/ 93 w 93"/>
                  <a:gd name="T5" fmla="*/ 19 h 62"/>
                  <a:gd name="T6" fmla="*/ 31 w 93"/>
                  <a:gd name="T7" fmla="*/ 0 h 62"/>
                  <a:gd name="T8" fmla="*/ 0 w 93"/>
                  <a:gd name="T9" fmla="*/ 37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37"/>
                    </a:moveTo>
                    <a:lnTo>
                      <a:pt x="68" y="62"/>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5040" name="Freeform 3952"/>
              <p:cNvSpPr>
                <a:spLocks/>
              </p:cNvSpPr>
              <p:nvPr/>
            </p:nvSpPr>
            <p:spPr bwMode="auto">
              <a:xfrm>
                <a:off x="3991" y="2218"/>
                <a:ext cx="93" cy="62"/>
              </a:xfrm>
              <a:custGeom>
                <a:avLst/>
                <a:gdLst>
                  <a:gd name="T0" fmla="*/ 0 w 15"/>
                  <a:gd name="T1" fmla="*/ 54585 h 10"/>
                  <a:gd name="T2" fmla="*/ 100558 w 15"/>
                  <a:gd name="T3" fmla="*/ 91524 h 10"/>
                  <a:gd name="T4" fmla="*/ 137497 w 15"/>
                  <a:gd name="T5" fmla="*/ 28136 h 10"/>
                  <a:gd name="T6" fmla="*/ 45744 w 15"/>
                  <a:gd name="T7" fmla="*/ 0 h 10"/>
                  <a:gd name="T8" fmla="*/ 0 w 15"/>
                  <a:gd name="T9" fmla="*/ 5458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6"/>
                    </a:moveTo>
                    <a:lnTo>
                      <a:pt x="11" y="10"/>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041" name="Freeform 3953"/>
              <p:cNvSpPr>
                <a:spLocks/>
              </p:cNvSpPr>
              <p:nvPr/>
            </p:nvSpPr>
            <p:spPr bwMode="auto">
              <a:xfrm>
                <a:off x="2775" y="2218"/>
                <a:ext cx="99" cy="62"/>
              </a:xfrm>
              <a:custGeom>
                <a:avLst/>
                <a:gdLst>
                  <a:gd name="T0" fmla="*/ 0 w 99"/>
                  <a:gd name="T1" fmla="*/ 37 h 62"/>
                  <a:gd name="T2" fmla="*/ 62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2"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042" name="Freeform 3954"/>
              <p:cNvSpPr>
                <a:spLocks/>
              </p:cNvSpPr>
              <p:nvPr/>
            </p:nvSpPr>
            <p:spPr bwMode="auto">
              <a:xfrm>
                <a:off x="2775" y="2218"/>
                <a:ext cx="99" cy="62"/>
              </a:xfrm>
              <a:custGeom>
                <a:avLst/>
                <a:gdLst>
                  <a:gd name="T0" fmla="*/ 0 w 16"/>
                  <a:gd name="T1" fmla="*/ 54585 h 10"/>
                  <a:gd name="T2" fmla="*/ 90962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0"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43" name="Freeform 3955"/>
              <p:cNvSpPr>
                <a:spLocks/>
              </p:cNvSpPr>
              <p:nvPr/>
            </p:nvSpPr>
            <p:spPr bwMode="auto">
              <a:xfrm>
                <a:off x="3825" y="2218"/>
                <a:ext cx="98" cy="62"/>
              </a:xfrm>
              <a:custGeom>
                <a:avLst/>
                <a:gdLst>
                  <a:gd name="T0" fmla="*/ 0 w 98"/>
                  <a:gd name="T1" fmla="*/ 43 h 62"/>
                  <a:gd name="T2" fmla="*/ 67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5044" name="Freeform 3956"/>
              <p:cNvSpPr>
                <a:spLocks/>
              </p:cNvSpPr>
              <p:nvPr/>
            </p:nvSpPr>
            <p:spPr bwMode="auto">
              <a:xfrm>
                <a:off x="3825" y="2218"/>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45" name="Freeform 3957"/>
              <p:cNvSpPr>
                <a:spLocks/>
              </p:cNvSpPr>
              <p:nvPr/>
            </p:nvSpPr>
            <p:spPr bwMode="auto">
              <a:xfrm>
                <a:off x="2608" y="2218"/>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046" name="Freeform 3958"/>
              <p:cNvSpPr>
                <a:spLocks/>
              </p:cNvSpPr>
              <p:nvPr/>
            </p:nvSpPr>
            <p:spPr bwMode="auto">
              <a:xfrm>
                <a:off x="2608" y="221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47" name="Freeform 3959"/>
              <p:cNvSpPr>
                <a:spLocks/>
              </p:cNvSpPr>
              <p:nvPr/>
            </p:nvSpPr>
            <p:spPr bwMode="auto">
              <a:xfrm>
                <a:off x="3664" y="2224"/>
                <a:ext cx="93" cy="56"/>
              </a:xfrm>
              <a:custGeom>
                <a:avLst/>
                <a:gdLst>
                  <a:gd name="T0" fmla="*/ 0 w 93"/>
                  <a:gd name="T1" fmla="*/ 37 h 56"/>
                  <a:gd name="T2" fmla="*/ 62 w 93"/>
                  <a:gd name="T3" fmla="*/ 56 h 56"/>
                  <a:gd name="T4" fmla="*/ 93 w 93"/>
                  <a:gd name="T5" fmla="*/ 19 h 56"/>
                  <a:gd name="T6" fmla="*/ 25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9"/>
                    </a:lnTo>
                    <a:lnTo>
                      <a:pt x="25" y="0"/>
                    </a:lnTo>
                    <a:lnTo>
                      <a:pt x="0" y="37"/>
                    </a:lnTo>
                    <a:close/>
                  </a:path>
                </a:pathLst>
              </a:custGeom>
              <a:solidFill>
                <a:srgbClr val="CFCFCF"/>
              </a:solidFill>
              <a:ln w="9525">
                <a:noFill/>
                <a:round/>
                <a:headEnd/>
                <a:tailEnd/>
              </a:ln>
            </p:spPr>
            <p:txBody>
              <a:bodyPr/>
              <a:lstStyle/>
              <a:p>
                <a:endParaRPr lang="en-US"/>
              </a:p>
            </p:txBody>
          </p:sp>
          <p:sp>
            <p:nvSpPr>
              <p:cNvPr id="135048" name="Freeform 3960"/>
              <p:cNvSpPr>
                <a:spLocks/>
              </p:cNvSpPr>
              <p:nvPr/>
            </p:nvSpPr>
            <p:spPr bwMode="auto">
              <a:xfrm>
                <a:off x="3664" y="2224"/>
                <a:ext cx="93" cy="56"/>
              </a:xfrm>
              <a:custGeom>
                <a:avLst/>
                <a:gdLst>
                  <a:gd name="T0" fmla="*/ 0 w 15"/>
                  <a:gd name="T1" fmla="*/ 55403 h 9"/>
                  <a:gd name="T2" fmla="*/ 91524 w 15"/>
                  <a:gd name="T3" fmla="*/ 83820 h 9"/>
                  <a:gd name="T4" fmla="*/ 137497 w 15"/>
                  <a:gd name="T5" fmla="*/ 28417 h 9"/>
                  <a:gd name="T6" fmla="*/ 36940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5049" name="Freeform 3961"/>
              <p:cNvSpPr>
                <a:spLocks/>
              </p:cNvSpPr>
              <p:nvPr/>
            </p:nvSpPr>
            <p:spPr bwMode="auto">
              <a:xfrm>
                <a:off x="2448" y="2224"/>
                <a:ext cx="92" cy="56"/>
              </a:xfrm>
              <a:custGeom>
                <a:avLst/>
                <a:gdLst>
                  <a:gd name="T0" fmla="*/ 0 w 92"/>
                  <a:gd name="T1" fmla="*/ 37 h 56"/>
                  <a:gd name="T2" fmla="*/ 61 w 92"/>
                  <a:gd name="T3" fmla="*/ 56 h 56"/>
                  <a:gd name="T4" fmla="*/ 92 w 92"/>
                  <a:gd name="T5" fmla="*/ 19 h 56"/>
                  <a:gd name="T6" fmla="*/ 30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1" y="56"/>
                    </a:lnTo>
                    <a:lnTo>
                      <a:pt x="92" y="19"/>
                    </a:lnTo>
                    <a:lnTo>
                      <a:pt x="30" y="0"/>
                    </a:lnTo>
                    <a:lnTo>
                      <a:pt x="0" y="37"/>
                    </a:lnTo>
                    <a:close/>
                  </a:path>
                </a:pathLst>
              </a:custGeom>
              <a:solidFill>
                <a:srgbClr val="CFCFCF"/>
              </a:solidFill>
              <a:ln w="9525">
                <a:noFill/>
                <a:round/>
                <a:headEnd/>
                <a:tailEnd/>
              </a:ln>
            </p:spPr>
            <p:txBody>
              <a:bodyPr/>
              <a:lstStyle/>
              <a:p>
                <a:endParaRPr lang="en-US"/>
              </a:p>
            </p:txBody>
          </p:sp>
          <p:sp>
            <p:nvSpPr>
              <p:cNvPr id="135050" name="Freeform 3962"/>
              <p:cNvSpPr>
                <a:spLocks/>
              </p:cNvSpPr>
              <p:nvPr/>
            </p:nvSpPr>
            <p:spPr bwMode="auto">
              <a:xfrm>
                <a:off x="2448" y="2224"/>
                <a:ext cx="92" cy="56"/>
              </a:xfrm>
              <a:custGeom>
                <a:avLst/>
                <a:gdLst>
                  <a:gd name="T0" fmla="*/ 0 w 15"/>
                  <a:gd name="T1" fmla="*/ 55403 h 9"/>
                  <a:gd name="T2" fmla="*/ 86296 w 15"/>
                  <a:gd name="T3" fmla="*/ 83820 h 9"/>
                  <a:gd name="T4" fmla="*/ 130119 w 15"/>
                  <a:gd name="T5" fmla="*/ 28417 h 9"/>
                  <a:gd name="T6" fmla="*/ 43823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051" name="Freeform 3963"/>
              <p:cNvSpPr>
                <a:spLocks/>
              </p:cNvSpPr>
              <p:nvPr/>
            </p:nvSpPr>
            <p:spPr bwMode="auto">
              <a:xfrm>
                <a:off x="3497" y="2224"/>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052" name="Freeform 3964"/>
              <p:cNvSpPr>
                <a:spLocks/>
              </p:cNvSpPr>
              <p:nvPr/>
            </p:nvSpPr>
            <p:spPr bwMode="auto">
              <a:xfrm>
                <a:off x="3497" y="222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53" name="Freeform 3965"/>
              <p:cNvSpPr>
                <a:spLocks/>
              </p:cNvSpPr>
              <p:nvPr/>
            </p:nvSpPr>
            <p:spPr bwMode="auto">
              <a:xfrm>
                <a:off x="2281" y="2224"/>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054" name="Freeform 3966"/>
              <p:cNvSpPr>
                <a:spLocks/>
              </p:cNvSpPr>
              <p:nvPr/>
            </p:nvSpPr>
            <p:spPr bwMode="auto">
              <a:xfrm>
                <a:off x="2281" y="222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55" name="Freeform 3967"/>
              <p:cNvSpPr>
                <a:spLocks/>
              </p:cNvSpPr>
              <p:nvPr/>
            </p:nvSpPr>
            <p:spPr bwMode="auto">
              <a:xfrm>
                <a:off x="3331" y="2230"/>
                <a:ext cx="98" cy="56"/>
              </a:xfrm>
              <a:custGeom>
                <a:avLst/>
                <a:gdLst>
                  <a:gd name="T0" fmla="*/ 0 w 98"/>
                  <a:gd name="T1" fmla="*/ 37 h 56"/>
                  <a:gd name="T2" fmla="*/ 67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5056" name="Freeform 3968"/>
              <p:cNvSpPr>
                <a:spLocks/>
              </p:cNvSpPr>
              <p:nvPr/>
            </p:nvSpPr>
            <p:spPr bwMode="auto">
              <a:xfrm>
                <a:off x="3331" y="2230"/>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57" name="Freeform 3969"/>
              <p:cNvSpPr>
                <a:spLocks/>
              </p:cNvSpPr>
              <p:nvPr/>
            </p:nvSpPr>
            <p:spPr bwMode="auto">
              <a:xfrm>
                <a:off x="2114" y="2230"/>
                <a:ext cx="99" cy="56"/>
              </a:xfrm>
              <a:custGeom>
                <a:avLst/>
                <a:gdLst>
                  <a:gd name="T0" fmla="*/ 0 w 99"/>
                  <a:gd name="T1" fmla="*/ 37 h 56"/>
                  <a:gd name="T2" fmla="*/ 68 w 99"/>
                  <a:gd name="T3" fmla="*/ 56 h 56"/>
                  <a:gd name="T4" fmla="*/ 99 w 99"/>
                  <a:gd name="T5" fmla="*/ 19 h 56"/>
                  <a:gd name="T6" fmla="*/ 37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5058" name="Freeform 3970"/>
              <p:cNvSpPr>
                <a:spLocks/>
              </p:cNvSpPr>
              <p:nvPr/>
            </p:nvSpPr>
            <p:spPr bwMode="auto">
              <a:xfrm>
                <a:off x="2114" y="2230"/>
                <a:ext cx="99" cy="56"/>
              </a:xfrm>
              <a:custGeom>
                <a:avLst/>
                <a:gdLst>
                  <a:gd name="T0" fmla="*/ 0 w 16"/>
                  <a:gd name="T1" fmla="*/ 55403 h 9"/>
                  <a:gd name="T2" fmla="*/ 99730 w 16"/>
                  <a:gd name="T3" fmla="*/ 83820 h 9"/>
                  <a:gd name="T4" fmla="*/ 145214 w 16"/>
                  <a:gd name="T5" fmla="*/ 28417 h 9"/>
                  <a:gd name="T6" fmla="*/ 54252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059" name="Freeform 3971"/>
              <p:cNvSpPr>
                <a:spLocks/>
              </p:cNvSpPr>
              <p:nvPr/>
            </p:nvSpPr>
            <p:spPr bwMode="auto">
              <a:xfrm>
                <a:off x="4386" y="2230"/>
                <a:ext cx="93" cy="62"/>
              </a:xfrm>
              <a:custGeom>
                <a:avLst/>
                <a:gdLst>
                  <a:gd name="T0" fmla="*/ 0 w 93"/>
                  <a:gd name="T1" fmla="*/ 44 h 62"/>
                  <a:gd name="T2" fmla="*/ 68 w 93"/>
                  <a:gd name="T3" fmla="*/ 62 h 62"/>
                  <a:gd name="T4" fmla="*/ 93 w 93"/>
                  <a:gd name="T5" fmla="*/ 19 h 62"/>
                  <a:gd name="T6" fmla="*/ 31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8" y="62"/>
                    </a:lnTo>
                    <a:lnTo>
                      <a:pt x="93" y="19"/>
                    </a:lnTo>
                    <a:lnTo>
                      <a:pt x="31" y="0"/>
                    </a:lnTo>
                    <a:lnTo>
                      <a:pt x="0" y="44"/>
                    </a:lnTo>
                    <a:close/>
                  </a:path>
                </a:pathLst>
              </a:custGeom>
              <a:solidFill>
                <a:srgbClr val="CFCFCF"/>
              </a:solidFill>
              <a:ln w="9525">
                <a:noFill/>
                <a:round/>
                <a:headEnd/>
                <a:tailEnd/>
              </a:ln>
            </p:spPr>
            <p:txBody>
              <a:bodyPr/>
              <a:lstStyle/>
              <a:p>
                <a:endParaRPr lang="en-US"/>
              </a:p>
            </p:txBody>
          </p:sp>
          <p:sp>
            <p:nvSpPr>
              <p:cNvPr id="135060" name="Freeform 3972"/>
              <p:cNvSpPr>
                <a:spLocks/>
              </p:cNvSpPr>
              <p:nvPr/>
            </p:nvSpPr>
            <p:spPr bwMode="auto">
              <a:xfrm>
                <a:off x="4386" y="2230"/>
                <a:ext cx="93" cy="62"/>
              </a:xfrm>
              <a:custGeom>
                <a:avLst/>
                <a:gdLst>
                  <a:gd name="T0" fmla="*/ 0 w 15"/>
                  <a:gd name="T1" fmla="*/ 63618 h 10"/>
                  <a:gd name="T2" fmla="*/ 100558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061" name="Freeform 3973"/>
              <p:cNvSpPr>
                <a:spLocks/>
              </p:cNvSpPr>
              <p:nvPr/>
            </p:nvSpPr>
            <p:spPr bwMode="auto">
              <a:xfrm>
                <a:off x="3170" y="223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062" name="Freeform 3974"/>
              <p:cNvSpPr>
                <a:spLocks/>
              </p:cNvSpPr>
              <p:nvPr/>
            </p:nvSpPr>
            <p:spPr bwMode="auto">
              <a:xfrm>
                <a:off x="3170" y="223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63" name="Freeform 3975"/>
              <p:cNvSpPr>
                <a:spLocks/>
              </p:cNvSpPr>
              <p:nvPr/>
            </p:nvSpPr>
            <p:spPr bwMode="auto">
              <a:xfrm>
                <a:off x="1954" y="2230"/>
                <a:ext cx="98" cy="62"/>
              </a:xfrm>
              <a:custGeom>
                <a:avLst/>
                <a:gdLst>
                  <a:gd name="T0" fmla="*/ 0 w 98"/>
                  <a:gd name="T1" fmla="*/ 44 h 62"/>
                  <a:gd name="T2" fmla="*/ 61 w 98"/>
                  <a:gd name="T3" fmla="*/ 62 h 62"/>
                  <a:gd name="T4" fmla="*/ 98 w 98"/>
                  <a:gd name="T5" fmla="*/ 19 h 62"/>
                  <a:gd name="T6" fmla="*/ 30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1" y="62"/>
                    </a:lnTo>
                    <a:lnTo>
                      <a:pt x="98" y="19"/>
                    </a:lnTo>
                    <a:lnTo>
                      <a:pt x="30" y="0"/>
                    </a:lnTo>
                    <a:lnTo>
                      <a:pt x="0" y="44"/>
                    </a:lnTo>
                    <a:close/>
                  </a:path>
                </a:pathLst>
              </a:custGeom>
              <a:solidFill>
                <a:srgbClr val="CFCFCF"/>
              </a:solidFill>
              <a:ln w="9525">
                <a:noFill/>
                <a:round/>
                <a:headEnd/>
                <a:tailEnd/>
              </a:ln>
            </p:spPr>
            <p:txBody>
              <a:bodyPr/>
              <a:lstStyle/>
              <a:p>
                <a:endParaRPr lang="en-US"/>
              </a:p>
            </p:txBody>
          </p:sp>
          <p:sp>
            <p:nvSpPr>
              <p:cNvPr id="135064" name="Freeform 3976"/>
              <p:cNvSpPr>
                <a:spLocks/>
              </p:cNvSpPr>
              <p:nvPr/>
            </p:nvSpPr>
            <p:spPr bwMode="auto">
              <a:xfrm>
                <a:off x="1954" y="2230"/>
                <a:ext cx="98" cy="62"/>
              </a:xfrm>
              <a:custGeom>
                <a:avLst/>
                <a:gdLst>
                  <a:gd name="T0" fmla="*/ 0 w 16"/>
                  <a:gd name="T1" fmla="*/ 63618 h 10"/>
                  <a:gd name="T2" fmla="*/ 85946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65" name="Freeform 3977"/>
              <p:cNvSpPr>
                <a:spLocks/>
              </p:cNvSpPr>
              <p:nvPr/>
            </p:nvSpPr>
            <p:spPr bwMode="auto">
              <a:xfrm>
                <a:off x="4220" y="2230"/>
                <a:ext cx="99" cy="62"/>
              </a:xfrm>
              <a:custGeom>
                <a:avLst/>
                <a:gdLst>
                  <a:gd name="T0" fmla="*/ 0 w 99"/>
                  <a:gd name="T1" fmla="*/ 44 h 62"/>
                  <a:gd name="T2" fmla="*/ 68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135066" name="Freeform 3978"/>
              <p:cNvSpPr>
                <a:spLocks/>
              </p:cNvSpPr>
              <p:nvPr/>
            </p:nvSpPr>
            <p:spPr bwMode="auto">
              <a:xfrm>
                <a:off x="4220" y="2230"/>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067" name="Freeform 3979"/>
              <p:cNvSpPr>
                <a:spLocks/>
              </p:cNvSpPr>
              <p:nvPr/>
            </p:nvSpPr>
            <p:spPr bwMode="auto">
              <a:xfrm>
                <a:off x="3003" y="2237"/>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68" name="Freeform 3980"/>
              <p:cNvSpPr>
                <a:spLocks/>
              </p:cNvSpPr>
              <p:nvPr/>
            </p:nvSpPr>
            <p:spPr bwMode="auto">
              <a:xfrm>
                <a:off x="3003" y="2237"/>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69" name="Freeform 3981"/>
              <p:cNvSpPr>
                <a:spLocks/>
              </p:cNvSpPr>
              <p:nvPr/>
            </p:nvSpPr>
            <p:spPr bwMode="auto">
              <a:xfrm>
                <a:off x="4059" y="2237"/>
                <a:ext cx="93" cy="61"/>
              </a:xfrm>
              <a:custGeom>
                <a:avLst/>
                <a:gdLst>
                  <a:gd name="T0" fmla="*/ 0 w 93"/>
                  <a:gd name="T1" fmla="*/ 43 h 61"/>
                  <a:gd name="T2" fmla="*/ 68 w 93"/>
                  <a:gd name="T3" fmla="*/ 61 h 61"/>
                  <a:gd name="T4" fmla="*/ 93 w 93"/>
                  <a:gd name="T5" fmla="*/ 18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8" y="61"/>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5070" name="Freeform 3982"/>
              <p:cNvSpPr>
                <a:spLocks/>
              </p:cNvSpPr>
              <p:nvPr/>
            </p:nvSpPr>
            <p:spPr bwMode="auto">
              <a:xfrm>
                <a:off x="4059" y="2237"/>
                <a:ext cx="93" cy="61"/>
              </a:xfrm>
              <a:custGeom>
                <a:avLst/>
                <a:gdLst>
                  <a:gd name="T0" fmla="*/ 0 w 15"/>
                  <a:gd name="T1" fmla="*/ 59463 h 10"/>
                  <a:gd name="T2" fmla="*/ 100558 w 15"/>
                  <a:gd name="T3" fmla="*/ 84430 h 10"/>
                  <a:gd name="T4" fmla="*/ 137497 w 15"/>
                  <a:gd name="T5" fmla="*/ 24967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071" name="Freeform 3983"/>
              <p:cNvSpPr>
                <a:spLocks/>
              </p:cNvSpPr>
              <p:nvPr/>
            </p:nvSpPr>
            <p:spPr bwMode="auto">
              <a:xfrm>
                <a:off x="2837" y="2237"/>
                <a:ext cx="98" cy="61"/>
              </a:xfrm>
              <a:custGeom>
                <a:avLst/>
                <a:gdLst>
                  <a:gd name="T0" fmla="*/ 0 w 98"/>
                  <a:gd name="T1" fmla="*/ 43 h 61"/>
                  <a:gd name="T2" fmla="*/ 68 w 98"/>
                  <a:gd name="T3" fmla="*/ 61 h 61"/>
                  <a:gd name="T4" fmla="*/ 98 w 98"/>
                  <a:gd name="T5" fmla="*/ 18 h 61"/>
                  <a:gd name="T6" fmla="*/ 37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7" y="0"/>
                    </a:lnTo>
                    <a:lnTo>
                      <a:pt x="0" y="43"/>
                    </a:lnTo>
                    <a:close/>
                  </a:path>
                </a:pathLst>
              </a:custGeom>
              <a:solidFill>
                <a:srgbClr val="CFCFCF"/>
              </a:solidFill>
              <a:ln w="9525">
                <a:noFill/>
                <a:round/>
                <a:headEnd/>
                <a:tailEnd/>
              </a:ln>
            </p:spPr>
            <p:txBody>
              <a:bodyPr/>
              <a:lstStyle/>
              <a:p>
                <a:endParaRPr lang="en-US"/>
              </a:p>
            </p:txBody>
          </p:sp>
          <p:sp>
            <p:nvSpPr>
              <p:cNvPr id="135072" name="Freeform 3984"/>
              <p:cNvSpPr>
                <a:spLocks/>
              </p:cNvSpPr>
              <p:nvPr/>
            </p:nvSpPr>
            <p:spPr bwMode="auto">
              <a:xfrm>
                <a:off x="2837" y="2237"/>
                <a:ext cx="98" cy="61"/>
              </a:xfrm>
              <a:custGeom>
                <a:avLst/>
                <a:gdLst>
                  <a:gd name="T0" fmla="*/ 0 w 16"/>
                  <a:gd name="T1" fmla="*/ 59463 h 10"/>
                  <a:gd name="T2" fmla="*/ 94202 w 16"/>
                  <a:gd name="T3" fmla="*/ 84430 h 10"/>
                  <a:gd name="T4" fmla="*/ 137868 w 16"/>
                  <a:gd name="T5" fmla="*/ 24967 h 10"/>
                  <a:gd name="T6" fmla="*/ 52148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073" name="Freeform 3985"/>
              <p:cNvSpPr>
                <a:spLocks/>
              </p:cNvSpPr>
              <p:nvPr/>
            </p:nvSpPr>
            <p:spPr bwMode="auto">
              <a:xfrm>
                <a:off x="3892" y="2237"/>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74" name="Freeform 3986"/>
              <p:cNvSpPr>
                <a:spLocks/>
              </p:cNvSpPr>
              <p:nvPr/>
            </p:nvSpPr>
            <p:spPr bwMode="auto">
              <a:xfrm>
                <a:off x="3892" y="2237"/>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75" name="Freeform 3987"/>
              <p:cNvSpPr>
                <a:spLocks/>
              </p:cNvSpPr>
              <p:nvPr/>
            </p:nvSpPr>
            <p:spPr bwMode="auto">
              <a:xfrm>
                <a:off x="2676" y="2237"/>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76" name="Freeform 3988"/>
              <p:cNvSpPr>
                <a:spLocks/>
              </p:cNvSpPr>
              <p:nvPr/>
            </p:nvSpPr>
            <p:spPr bwMode="auto">
              <a:xfrm>
                <a:off x="2676" y="2237"/>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77" name="Freeform 3989"/>
              <p:cNvSpPr>
                <a:spLocks/>
              </p:cNvSpPr>
              <p:nvPr/>
            </p:nvSpPr>
            <p:spPr bwMode="auto">
              <a:xfrm>
                <a:off x="3726" y="2243"/>
                <a:ext cx="99" cy="62"/>
              </a:xfrm>
              <a:custGeom>
                <a:avLst/>
                <a:gdLst>
                  <a:gd name="T0" fmla="*/ 0 w 99"/>
                  <a:gd name="T1" fmla="*/ 37 h 62"/>
                  <a:gd name="T2" fmla="*/ 68 w 99"/>
                  <a:gd name="T3" fmla="*/ 62 h 62"/>
                  <a:gd name="T4" fmla="*/ 99 w 99"/>
                  <a:gd name="T5" fmla="*/ 18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78" name="Freeform 3990"/>
              <p:cNvSpPr>
                <a:spLocks/>
              </p:cNvSpPr>
              <p:nvPr/>
            </p:nvSpPr>
            <p:spPr bwMode="auto">
              <a:xfrm>
                <a:off x="3726" y="2243"/>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79" name="Freeform 3991"/>
              <p:cNvSpPr>
                <a:spLocks/>
              </p:cNvSpPr>
              <p:nvPr/>
            </p:nvSpPr>
            <p:spPr bwMode="auto">
              <a:xfrm>
                <a:off x="2509" y="2243"/>
                <a:ext cx="99" cy="62"/>
              </a:xfrm>
              <a:custGeom>
                <a:avLst/>
                <a:gdLst>
                  <a:gd name="T0" fmla="*/ 0 w 99"/>
                  <a:gd name="T1" fmla="*/ 37 h 62"/>
                  <a:gd name="T2" fmla="*/ 68 w 99"/>
                  <a:gd name="T3" fmla="*/ 62 h 62"/>
                  <a:gd name="T4" fmla="*/ 99 w 99"/>
                  <a:gd name="T5" fmla="*/ 18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80" name="Freeform 3992"/>
              <p:cNvSpPr>
                <a:spLocks/>
              </p:cNvSpPr>
              <p:nvPr/>
            </p:nvSpPr>
            <p:spPr bwMode="auto">
              <a:xfrm>
                <a:off x="2509" y="2243"/>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81" name="Freeform 3993"/>
              <p:cNvSpPr>
                <a:spLocks/>
              </p:cNvSpPr>
              <p:nvPr/>
            </p:nvSpPr>
            <p:spPr bwMode="auto">
              <a:xfrm>
                <a:off x="3565" y="2243"/>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82" name="Freeform 3994"/>
              <p:cNvSpPr>
                <a:spLocks/>
              </p:cNvSpPr>
              <p:nvPr/>
            </p:nvSpPr>
            <p:spPr bwMode="auto">
              <a:xfrm>
                <a:off x="3565" y="224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83" name="Freeform 3995"/>
              <p:cNvSpPr>
                <a:spLocks/>
              </p:cNvSpPr>
              <p:nvPr/>
            </p:nvSpPr>
            <p:spPr bwMode="auto">
              <a:xfrm>
                <a:off x="2349" y="2243"/>
                <a:ext cx="99" cy="62"/>
              </a:xfrm>
              <a:custGeom>
                <a:avLst/>
                <a:gdLst>
                  <a:gd name="T0" fmla="*/ 0 w 99"/>
                  <a:gd name="T1" fmla="*/ 43 h 62"/>
                  <a:gd name="T2" fmla="*/ 62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084" name="Freeform 3996"/>
              <p:cNvSpPr>
                <a:spLocks/>
              </p:cNvSpPr>
              <p:nvPr/>
            </p:nvSpPr>
            <p:spPr bwMode="auto">
              <a:xfrm>
                <a:off x="2349" y="2243"/>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085" name="Freeform 3997"/>
              <p:cNvSpPr>
                <a:spLocks/>
              </p:cNvSpPr>
              <p:nvPr/>
            </p:nvSpPr>
            <p:spPr bwMode="auto">
              <a:xfrm>
                <a:off x="3398" y="2249"/>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86" name="Freeform 3998"/>
              <p:cNvSpPr>
                <a:spLocks/>
              </p:cNvSpPr>
              <p:nvPr/>
            </p:nvSpPr>
            <p:spPr bwMode="auto">
              <a:xfrm>
                <a:off x="3398" y="224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87" name="Freeform 3999"/>
              <p:cNvSpPr>
                <a:spLocks/>
              </p:cNvSpPr>
              <p:nvPr/>
            </p:nvSpPr>
            <p:spPr bwMode="auto">
              <a:xfrm>
                <a:off x="2182" y="2249"/>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088" name="Freeform 4000"/>
              <p:cNvSpPr>
                <a:spLocks/>
              </p:cNvSpPr>
              <p:nvPr/>
            </p:nvSpPr>
            <p:spPr bwMode="auto">
              <a:xfrm>
                <a:off x="2182" y="224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89" name="Freeform 4001"/>
              <p:cNvSpPr>
                <a:spLocks/>
              </p:cNvSpPr>
              <p:nvPr/>
            </p:nvSpPr>
            <p:spPr bwMode="auto">
              <a:xfrm>
                <a:off x="4454" y="2249"/>
                <a:ext cx="93" cy="62"/>
              </a:xfrm>
              <a:custGeom>
                <a:avLst/>
                <a:gdLst>
                  <a:gd name="T0" fmla="*/ 0 w 93"/>
                  <a:gd name="T1" fmla="*/ 43 h 62"/>
                  <a:gd name="T2" fmla="*/ 68 w 93"/>
                  <a:gd name="T3" fmla="*/ 62 h 62"/>
                  <a:gd name="T4" fmla="*/ 93 w 93"/>
                  <a:gd name="T5" fmla="*/ 18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5090" name="Freeform 4002"/>
              <p:cNvSpPr>
                <a:spLocks/>
              </p:cNvSpPr>
              <p:nvPr/>
            </p:nvSpPr>
            <p:spPr bwMode="auto">
              <a:xfrm>
                <a:off x="4454" y="2249"/>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091" name="Freeform 4003"/>
              <p:cNvSpPr>
                <a:spLocks/>
              </p:cNvSpPr>
              <p:nvPr/>
            </p:nvSpPr>
            <p:spPr bwMode="auto">
              <a:xfrm>
                <a:off x="3238" y="2249"/>
                <a:ext cx="93" cy="62"/>
              </a:xfrm>
              <a:custGeom>
                <a:avLst/>
                <a:gdLst>
                  <a:gd name="T0" fmla="*/ 0 w 93"/>
                  <a:gd name="T1" fmla="*/ 43 h 62"/>
                  <a:gd name="T2" fmla="*/ 62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5092" name="Freeform 4004"/>
              <p:cNvSpPr>
                <a:spLocks/>
              </p:cNvSpPr>
              <p:nvPr/>
            </p:nvSpPr>
            <p:spPr bwMode="auto">
              <a:xfrm>
                <a:off x="3238" y="2249"/>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093" name="Freeform 4005"/>
              <p:cNvSpPr>
                <a:spLocks/>
              </p:cNvSpPr>
              <p:nvPr/>
            </p:nvSpPr>
            <p:spPr bwMode="auto">
              <a:xfrm>
                <a:off x="2015" y="2249"/>
                <a:ext cx="99" cy="62"/>
              </a:xfrm>
              <a:custGeom>
                <a:avLst/>
                <a:gdLst>
                  <a:gd name="T0" fmla="*/ 0 w 99"/>
                  <a:gd name="T1" fmla="*/ 43 h 62"/>
                  <a:gd name="T2" fmla="*/ 68 w 99"/>
                  <a:gd name="T3" fmla="*/ 62 h 62"/>
                  <a:gd name="T4" fmla="*/ 99 w 99"/>
                  <a:gd name="T5" fmla="*/ 18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5094" name="Freeform 4006"/>
              <p:cNvSpPr>
                <a:spLocks/>
              </p:cNvSpPr>
              <p:nvPr/>
            </p:nvSpPr>
            <p:spPr bwMode="auto">
              <a:xfrm>
                <a:off x="2015" y="2249"/>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095" name="Freeform 4007"/>
              <p:cNvSpPr>
                <a:spLocks/>
              </p:cNvSpPr>
              <p:nvPr/>
            </p:nvSpPr>
            <p:spPr bwMode="auto">
              <a:xfrm>
                <a:off x="4288" y="2255"/>
                <a:ext cx="98" cy="56"/>
              </a:xfrm>
              <a:custGeom>
                <a:avLst/>
                <a:gdLst>
                  <a:gd name="T0" fmla="*/ 0 w 98"/>
                  <a:gd name="T1" fmla="*/ 37 h 56"/>
                  <a:gd name="T2" fmla="*/ 68 w 98"/>
                  <a:gd name="T3" fmla="*/ 56 h 56"/>
                  <a:gd name="T4" fmla="*/ 98 w 98"/>
                  <a:gd name="T5" fmla="*/ 19 h 56"/>
                  <a:gd name="T6" fmla="*/ 31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31" y="0"/>
                    </a:lnTo>
                    <a:lnTo>
                      <a:pt x="0" y="37"/>
                    </a:lnTo>
                    <a:close/>
                  </a:path>
                </a:pathLst>
              </a:custGeom>
              <a:solidFill>
                <a:srgbClr val="CFCFCF"/>
              </a:solidFill>
              <a:ln w="9525">
                <a:noFill/>
                <a:round/>
                <a:headEnd/>
                <a:tailEnd/>
              </a:ln>
            </p:spPr>
            <p:txBody>
              <a:bodyPr/>
              <a:lstStyle/>
              <a:p>
                <a:endParaRPr lang="en-US"/>
              </a:p>
            </p:txBody>
          </p:sp>
          <p:sp>
            <p:nvSpPr>
              <p:cNvPr id="135096" name="Freeform 4008"/>
              <p:cNvSpPr>
                <a:spLocks/>
              </p:cNvSpPr>
              <p:nvPr/>
            </p:nvSpPr>
            <p:spPr bwMode="auto">
              <a:xfrm>
                <a:off x="4288" y="2255"/>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97" name="Freeform 4009"/>
              <p:cNvSpPr>
                <a:spLocks/>
              </p:cNvSpPr>
              <p:nvPr/>
            </p:nvSpPr>
            <p:spPr bwMode="auto">
              <a:xfrm>
                <a:off x="3071" y="2255"/>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098" name="Freeform 4010"/>
              <p:cNvSpPr>
                <a:spLocks/>
              </p:cNvSpPr>
              <p:nvPr/>
            </p:nvSpPr>
            <p:spPr bwMode="auto">
              <a:xfrm>
                <a:off x="3071" y="2255"/>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099" name="Freeform 4011"/>
              <p:cNvSpPr>
                <a:spLocks/>
              </p:cNvSpPr>
              <p:nvPr/>
            </p:nvSpPr>
            <p:spPr bwMode="auto">
              <a:xfrm>
                <a:off x="4127" y="2255"/>
                <a:ext cx="93" cy="62"/>
              </a:xfrm>
              <a:custGeom>
                <a:avLst/>
                <a:gdLst>
                  <a:gd name="T0" fmla="*/ 0 w 93"/>
                  <a:gd name="T1" fmla="*/ 43 h 62"/>
                  <a:gd name="T2" fmla="*/ 62 w 93"/>
                  <a:gd name="T3" fmla="*/ 62 h 62"/>
                  <a:gd name="T4" fmla="*/ 93 w 93"/>
                  <a:gd name="T5" fmla="*/ 19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9"/>
                    </a:lnTo>
                    <a:lnTo>
                      <a:pt x="25" y="0"/>
                    </a:lnTo>
                    <a:lnTo>
                      <a:pt x="0" y="43"/>
                    </a:lnTo>
                    <a:close/>
                  </a:path>
                </a:pathLst>
              </a:custGeom>
              <a:solidFill>
                <a:srgbClr val="CFCFCF"/>
              </a:solidFill>
              <a:ln w="9525">
                <a:noFill/>
                <a:round/>
                <a:headEnd/>
                <a:tailEnd/>
              </a:ln>
            </p:spPr>
            <p:txBody>
              <a:bodyPr/>
              <a:lstStyle/>
              <a:p>
                <a:endParaRPr lang="en-US"/>
              </a:p>
            </p:txBody>
          </p:sp>
          <p:sp>
            <p:nvSpPr>
              <p:cNvPr id="135100" name="Freeform 4012"/>
              <p:cNvSpPr>
                <a:spLocks/>
              </p:cNvSpPr>
              <p:nvPr/>
            </p:nvSpPr>
            <p:spPr bwMode="auto">
              <a:xfrm>
                <a:off x="4127" y="2255"/>
                <a:ext cx="93" cy="62"/>
              </a:xfrm>
              <a:custGeom>
                <a:avLst/>
                <a:gdLst>
                  <a:gd name="T0" fmla="*/ 0 w 15"/>
                  <a:gd name="T1" fmla="*/ 63618 h 10"/>
                  <a:gd name="T2" fmla="*/ 91524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101" name="Freeform 4013"/>
              <p:cNvSpPr>
                <a:spLocks/>
              </p:cNvSpPr>
              <p:nvPr/>
            </p:nvSpPr>
            <p:spPr bwMode="auto">
              <a:xfrm>
                <a:off x="2905" y="2255"/>
                <a:ext cx="98" cy="62"/>
              </a:xfrm>
              <a:custGeom>
                <a:avLst/>
                <a:gdLst>
                  <a:gd name="T0" fmla="*/ 0 w 98"/>
                  <a:gd name="T1" fmla="*/ 43 h 62"/>
                  <a:gd name="T2" fmla="*/ 67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5102" name="Freeform 4014"/>
              <p:cNvSpPr>
                <a:spLocks/>
              </p:cNvSpPr>
              <p:nvPr/>
            </p:nvSpPr>
            <p:spPr bwMode="auto">
              <a:xfrm>
                <a:off x="2905" y="2255"/>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03" name="Freeform 4015"/>
              <p:cNvSpPr>
                <a:spLocks/>
              </p:cNvSpPr>
              <p:nvPr/>
            </p:nvSpPr>
            <p:spPr bwMode="auto">
              <a:xfrm>
                <a:off x="3960" y="2255"/>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104" name="Freeform 4016"/>
              <p:cNvSpPr>
                <a:spLocks/>
              </p:cNvSpPr>
              <p:nvPr/>
            </p:nvSpPr>
            <p:spPr bwMode="auto">
              <a:xfrm>
                <a:off x="3960" y="2255"/>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105" name="Freeform 4017"/>
              <p:cNvSpPr>
                <a:spLocks/>
              </p:cNvSpPr>
              <p:nvPr/>
            </p:nvSpPr>
            <p:spPr bwMode="auto">
              <a:xfrm>
                <a:off x="2744" y="2255"/>
                <a:ext cx="93" cy="62"/>
              </a:xfrm>
              <a:custGeom>
                <a:avLst/>
                <a:gdLst>
                  <a:gd name="T0" fmla="*/ 0 w 93"/>
                  <a:gd name="T1" fmla="*/ 43 h 62"/>
                  <a:gd name="T2" fmla="*/ 62 w 93"/>
                  <a:gd name="T3" fmla="*/ 62 h 62"/>
                  <a:gd name="T4" fmla="*/ 93 w 93"/>
                  <a:gd name="T5" fmla="*/ 25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25"/>
                    </a:lnTo>
                    <a:lnTo>
                      <a:pt x="31" y="0"/>
                    </a:lnTo>
                    <a:lnTo>
                      <a:pt x="0" y="43"/>
                    </a:lnTo>
                    <a:close/>
                  </a:path>
                </a:pathLst>
              </a:custGeom>
              <a:solidFill>
                <a:srgbClr val="CFCFCF"/>
              </a:solidFill>
              <a:ln w="9525">
                <a:noFill/>
                <a:round/>
                <a:headEnd/>
                <a:tailEnd/>
              </a:ln>
            </p:spPr>
            <p:txBody>
              <a:bodyPr/>
              <a:lstStyle/>
              <a:p>
                <a:endParaRPr lang="en-US"/>
              </a:p>
            </p:txBody>
          </p:sp>
          <p:sp>
            <p:nvSpPr>
              <p:cNvPr id="135106" name="Freeform 4018"/>
              <p:cNvSpPr>
                <a:spLocks/>
              </p:cNvSpPr>
              <p:nvPr/>
            </p:nvSpPr>
            <p:spPr bwMode="auto">
              <a:xfrm>
                <a:off x="2744" y="2255"/>
                <a:ext cx="93" cy="62"/>
              </a:xfrm>
              <a:custGeom>
                <a:avLst/>
                <a:gdLst>
                  <a:gd name="T0" fmla="*/ 0 w 15"/>
                  <a:gd name="T1" fmla="*/ 63618 h 10"/>
                  <a:gd name="T2" fmla="*/ 91524 w 15"/>
                  <a:gd name="T3" fmla="*/ 91524 h 10"/>
                  <a:gd name="T4" fmla="*/ 137497 w 15"/>
                  <a:gd name="T5" fmla="*/ 36940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4"/>
                    </a:lnTo>
                    <a:lnTo>
                      <a:pt x="5" y="0"/>
                    </a:lnTo>
                    <a:lnTo>
                      <a:pt x="0" y="7"/>
                    </a:lnTo>
                  </a:path>
                </a:pathLst>
              </a:custGeom>
              <a:noFill/>
              <a:ln w="9525">
                <a:solidFill>
                  <a:srgbClr val="000000"/>
                </a:solidFill>
                <a:round/>
                <a:headEnd/>
                <a:tailEnd/>
              </a:ln>
            </p:spPr>
            <p:txBody>
              <a:bodyPr/>
              <a:lstStyle/>
              <a:p>
                <a:endParaRPr lang="en-US"/>
              </a:p>
            </p:txBody>
          </p:sp>
          <p:sp>
            <p:nvSpPr>
              <p:cNvPr id="135107" name="Freeform 4019"/>
              <p:cNvSpPr>
                <a:spLocks/>
              </p:cNvSpPr>
              <p:nvPr/>
            </p:nvSpPr>
            <p:spPr bwMode="auto">
              <a:xfrm>
                <a:off x="3794" y="2261"/>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CFCFCF"/>
              </a:solidFill>
              <a:ln w="9525">
                <a:noFill/>
                <a:round/>
                <a:headEnd/>
                <a:tailEnd/>
              </a:ln>
            </p:spPr>
            <p:txBody>
              <a:bodyPr/>
              <a:lstStyle/>
              <a:p>
                <a:endParaRPr lang="en-US"/>
              </a:p>
            </p:txBody>
          </p:sp>
          <p:sp>
            <p:nvSpPr>
              <p:cNvPr id="135108" name="Freeform 4020"/>
              <p:cNvSpPr>
                <a:spLocks/>
              </p:cNvSpPr>
              <p:nvPr/>
            </p:nvSpPr>
            <p:spPr bwMode="auto">
              <a:xfrm>
                <a:off x="3794" y="2261"/>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09" name="Freeform 4021"/>
              <p:cNvSpPr>
                <a:spLocks/>
              </p:cNvSpPr>
              <p:nvPr/>
            </p:nvSpPr>
            <p:spPr bwMode="auto">
              <a:xfrm>
                <a:off x="2577" y="2261"/>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110" name="Freeform 4022"/>
              <p:cNvSpPr>
                <a:spLocks/>
              </p:cNvSpPr>
              <p:nvPr/>
            </p:nvSpPr>
            <p:spPr bwMode="auto">
              <a:xfrm>
                <a:off x="2577" y="226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11" name="Freeform 4023"/>
              <p:cNvSpPr>
                <a:spLocks/>
              </p:cNvSpPr>
              <p:nvPr/>
            </p:nvSpPr>
            <p:spPr bwMode="auto">
              <a:xfrm>
                <a:off x="3633" y="2261"/>
                <a:ext cx="93" cy="62"/>
              </a:xfrm>
              <a:custGeom>
                <a:avLst/>
                <a:gdLst>
                  <a:gd name="T0" fmla="*/ 0 w 93"/>
                  <a:gd name="T1" fmla="*/ 44 h 62"/>
                  <a:gd name="T2" fmla="*/ 68 w 93"/>
                  <a:gd name="T3" fmla="*/ 62 h 62"/>
                  <a:gd name="T4" fmla="*/ 93 w 93"/>
                  <a:gd name="T5" fmla="*/ 19 h 62"/>
                  <a:gd name="T6" fmla="*/ 31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8" y="62"/>
                    </a:lnTo>
                    <a:lnTo>
                      <a:pt x="93" y="19"/>
                    </a:lnTo>
                    <a:lnTo>
                      <a:pt x="31" y="0"/>
                    </a:lnTo>
                    <a:lnTo>
                      <a:pt x="0" y="44"/>
                    </a:lnTo>
                    <a:close/>
                  </a:path>
                </a:pathLst>
              </a:custGeom>
              <a:solidFill>
                <a:srgbClr val="CFCFCF"/>
              </a:solidFill>
              <a:ln w="9525">
                <a:noFill/>
                <a:round/>
                <a:headEnd/>
                <a:tailEnd/>
              </a:ln>
            </p:spPr>
            <p:txBody>
              <a:bodyPr/>
              <a:lstStyle/>
              <a:p>
                <a:endParaRPr lang="en-US"/>
              </a:p>
            </p:txBody>
          </p:sp>
          <p:sp>
            <p:nvSpPr>
              <p:cNvPr id="135112" name="Freeform 4024"/>
              <p:cNvSpPr>
                <a:spLocks/>
              </p:cNvSpPr>
              <p:nvPr/>
            </p:nvSpPr>
            <p:spPr bwMode="auto">
              <a:xfrm>
                <a:off x="3633" y="2261"/>
                <a:ext cx="93" cy="62"/>
              </a:xfrm>
              <a:custGeom>
                <a:avLst/>
                <a:gdLst>
                  <a:gd name="T0" fmla="*/ 0 w 15"/>
                  <a:gd name="T1" fmla="*/ 63618 h 10"/>
                  <a:gd name="T2" fmla="*/ 100558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5113" name="Freeform 4025"/>
              <p:cNvSpPr>
                <a:spLocks/>
              </p:cNvSpPr>
              <p:nvPr/>
            </p:nvSpPr>
            <p:spPr bwMode="auto">
              <a:xfrm>
                <a:off x="2411" y="2261"/>
                <a:ext cx="98" cy="62"/>
              </a:xfrm>
              <a:custGeom>
                <a:avLst/>
                <a:gdLst>
                  <a:gd name="T0" fmla="*/ 0 w 98"/>
                  <a:gd name="T1" fmla="*/ 44 h 62"/>
                  <a:gd name="T2" fmla="*/ 67 w 98"/>
                  <a:gd name="T3" fmla="*/ 62 h 62"/>
                  <a:gd name="T4" fmla="*/ 98 w 98"/>
                  <a:gd name="T5" fmla="*/ 19 h 62"/>
                  <a:gd name="T6" fmla="*/ 37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7" y="62"/>
                    </a:lnTo>
                    <a:lnTo>
                      <a:pt x="98" y="19"/>
                    </a:lnTo>
                    <a:lnTo>
                      <a:pt x="37" y="0"/>
                    </a:lnTo>
                    <a:lnTo>
                      <a:pt x="0" y="44"/>
                    </a:lnTo>
                    <a:close/>
                  </a:path>
                </a:pathLst>
              </a:custGeom>
              <a:solidFill>
                <a:srgbClr val="CFCFCF"/>
              </a:solidFill>
              <a:ln w="9525">
                <a:noFill/>
                <a:round/>
                <a:headEnd/>
                <a:tailEnd/>
              </a:ln>
            </p:spPr>
            <p:txBody>
              <a:bodyPr/>
              <a:lstStyle/>
              <a:p>
                <a:endParaRPr lang="en-US"/>
              </a:p>
            </p:txBody>
          </p:sp>
          <p:sp>
            <p:nvSpPr>
              <p:cNvPr id="135114" name="Freeform 4026"/>
              <p:cNvSpPr>
                <a:spLocks/>
              </p:cNvSpPr>
              <p:nvPr/>
            </p:nvSpPr>
            <p:spPr bwMode="auto">
              <a:xfrm>
                <a:off x="2411" y="2261"/>
                <a:ext cx="98" cy="62"/>
              </a:xfrm>
              <a:custGeom>
                <a:avLst/>
                <a:gdLst>
                  <a:gd name="T0" fmla="*/ 0 w 16"/>
                  <a:gd name="T1" fmla="*/ 63618 h 10"/>
                  <a:gd name="T2" fmla="*/ 94202 w 16"/>
                  <a:gd name="T3" fmla="*/ 91524 h 10"/>
                  <a:gd name="T4" fmla="*/ 137868 w 16"/>
                  <a:gd name="T5" fmla="*/ 28136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115" name="Freeform 4027"/>
              <p:cNvSpPr>
                <a:spLocks/>
              </p:cNvSpPr>
              <p:nvPr/>
            </p:nvSpPr>
            <p:spPr bwMode="auto">
              <a:xfrm>
                <a:off x="3466" y="2267"/>
                <a:ext cx="99" cy="56"/>
              </a:xfrm>
              <a:custGeom>
                <a:avLst/>
                <a:gdLst>
                  <a:gd name="T0" fmla="*/ 0 w 99"/>
                  <a:gd name="T1" fmla="*/ 38 h 56"/>
                  <a:gd name="T2" fmla="*/ 68 w 99"/>
                  <a:gd name="T3" fmla="*/ 56 h 56"/>
                  <a:gd name="T4" fmla="*/ 99 w 99"/>
                  <a:gd name="T5" fmla="*/ 19 h 56"/>
                  <a:gd name="T6" fmla="*/ 31 w 99"/>
                  <a:gd name="T7" fmla="*/ 0 h 56"/>
                  <a:gd name="T8" fmla="*/ 0 w 99"/>
                  <a:gd name="T9" fmla="*/ 38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8"/>
                    </a:moveTo>
                    <a:lnTo>
                      <a:pt x="68" y="56"/>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5116" name="Freeform 4028"/>
              <p:cNvSpPr>
                <a:spLocks/>
              </p:cNvSpPr>
              <p:nvPr/>
            </p:nvSpPr>
            <p:spPr bwMode="auto">
              <a:xfrm>
                <a:off x="3466" y="226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17" name="Freeform 4029"/>
              <p:cNvSpPr>
                <a:spLocks/>
              </p:cNvSpPr>
              <p:nvPr/>
            </p:nvSpPr>
            <p:spPr bwMode="auto">
              <a:xfrm>
                <a:off x="2250" y="2267"/>
                <a:ext cx="99" cy="62"/>
              </a:xfrm>
              <a:custGeom>
                <a:avLst/>
                <a:gdLst>
                  <a:gd name="T0" fmla="*/ 0 w 99"/>
                  <a:gd name="T1" fmla="*/ 38 h 62"/>
                  <a:gd name="T2" fmla="*/ 62 w 99"/>
                  <a:gd name="T3" fmla="*/ 62 h 62"/>
                  <a:gd name="T4" fmla="*/ 99 w 99"/>
                  <a:gd name="T5" fmla="*/ 19 h 62"/>
                  <a:gd name="T6" fmla="*/ 31 w 99"/>
                  <a:gd name="T7" fmla="*/ 0 h 62"/>
                  <a:gd name="T8" fmla="*/ 0 w 99"/>
                  <a:gd name="T9" fmla="*/ 38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8"/>
                    </a:moveTo>
                    <a:lnTo>
                      <a:pt x="62" y="62"/>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5118" name="Freeform 4030"/>
              <p:cNvSpPr>
                <a:spLocks/>
              </p:cNvSpPr>
              <p:nvPr/>
            </p:nvSpPr>
            <p:spPr bwMode="auto">
              <a:xfrm>
                <a:off x="2250" y="2267"/>
                <a:ext cx="99" cy="62"/>
              </a:xfrm>
              <a:custGeom>
                <a:avLst/>
                <a:gdLst>
                  <a:gd name="T0" fmla="*/ 0 w 16"/>
                  <a:gd name="T1" fmla="*/ 54585 h 10"/>
                  <a:gd name="T2" fmla="*/ 90962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0"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19" name="Freeform 4031"/>
              <p:cNvSpPr>
                <a:spLocks/>
              </p:cNvSpPr>
              <p:nvPr/>
            </p:nvSpPr>
            <p:spPr bwMode="auto">
              <a:xfrm>
                <a:off x="4522" y="2267"/>
                <a:ext cx="93" cy="62"/>
              </a:xfrm>
              <a:custGeom>
                <a:avLst/>
                <a:gdLst>
                  <a:gd name="T0" fmla="*/ 0 w 93"/>
                  <a:gd name="T1" fmla="*/ 44 h 62"/>
                  <a:gd name="T2" fmla="*/ 68 w 93"/>
                  <a:gd name="T3" fmla="*/ 62 h 62"/>
                  <a:gd name="T4" fmla="*/ 93 w 93"/>
                  <a:gd name="T5" fmla="*/ 19 h 62"/>
                  <a:gd name="T6" fmla="*/ 25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8" y="62"/>
                    </a:lnTo>
                    <a:lnTo>
                      <a:pt x="93" y="19"/>
                    </a:lnTo>
                    <a:lnTo>
                      <a:pt x="25" y="0"/>
                    </a:lnTo>
                    <a:lnTo>
                      <a:pt x="0" y="44"/>
                    </a:lnTo>
                    <a:close/>
                  </a:path>
                </a:pathLst>
              </a:custGeom>
              <a:solidFill>
                <a:srgbClr val="CFCFCF"/>
              </a:solidFill>
              <a:ln w="9525">
                <a:noFill/>
                <a:round/>
                <a:headEnd/>
                <a:tailEnd/>
              </a:ln>
            </p:spPr>
            <p:txBody>
              <a:bodyPr/>
              <a:lstStyle/>
              <a:p>
                <a:endParaRPr lang="en-US"/>
              </a:p>
            </p:txBody>
          </p:sp>
          <p:sp>
            <p:nvSpPr>
              <p:cNvPr id="135120" name="Freeform 4032"/>
              <p:cNvSpPr>
                <a:spLocks/>
              </p:cNvSpPr>
              <p:nvPr/>
            </p:nvSpPr>
            <p:spPr bwMode="auto">
              <a:xfrm>
                <a:off x="4522" y="2267"/>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121" name="Freeform 4033"/>
              <p:cNvSpPr>
                <a:spLocks/>
              </p:cNvSpPr>
              <p:nvPr/>
            </p:nvSpPr>
            <p:spPr bwMode="auto">
              <a:xfrm>
                <a:off x="3300" y="2267"/>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CFCFCF"/>
              </a:solidFill>
              <a:ln w="9525">
                <a:noFill/>
                <a:round/>
                <a:headEnd/>
                <a:tailEnd/>
              </a:ln>
            </p:spPr>
            <p:txBody>
              <a:bodyPr/>
              <a:lstStyle/>
              <a:p>
                <a:endParaRPr lang="en-US"/>
              </a:p>
            </p:txBody>
          </p:sp>
          <p:sp>
            <p:nvSpPr>
              <p:cNvPr id="135122" name="Freeform 4034"/>
              <p:cNvSpPr>
                <a:spLocks/>
              </p:cNvSpPr>
              <p:nvPr/>
            </p:nvSpPr>
            <p:spPr bwMode="auto">
              <a:xfrm>
                <a:off x="3300" y="2267"/>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23" name="Freeform 4035"/>
              <p:cNvSpPr>
                <a:spLocks/>
              </p:cNvSpPr>
              <p:nvPr/>
            </p:nvSpPr>
            <p:spPr bwMode="auto">
              <a:xfrm>
                <a:off x="2083" y="2267"/>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5124" name="Freeform 4036"/>
              <p:cNvSpPr>
                <a:spLocks/>
              </p:cNvSpPr>
              <p:nvPr/>
            </p:nvSpPr>
            <p:spPr bwMode="auto">
              <a:xfrm>
                <a:off x="2083" y="226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25" name="Freeform 4037"/>
              <p:cNvSpPr>
                <a:spLocks/>
              </p:cNvSpPr>
              <p:nvPr/>
            </p:nvSpPr>
            <p:spPr bwMode="auto">
              <a:xfrm>
                <a:off x="4356" y="2274"/>
                <a:ext cx="98" cy="55"/>
              </a:xfrm>
              <a:custGeom>
                <a:avLst/>
                <a:gdLst>
                  <a:gd name="T0" fmla="*/ 0 w 98"/>
                  <a:gd name="T1" fmla="*/ 37 h 55"/>
                  <a:gd name="T2" fmla="*/ 67 w 98"/>
                  <a:gd name="T3" fmla="*/ 55 h 55"/>
                  <a:gd name="T4" fmla="*/ 98 w 98"/>
                  <a:gd name="T5" fmla="*/ 18 h 55"/>
                  <a:gd name="T6" fmla="*/ 30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7" y="55"/>
                    </a:lnTo>
                    <a:lnTo>
                      <a:pt x="98" y="18"/>
                    </a:lnTo>
                    <a:lnTo>
                      <a:pt x="30" y="0"/>
                    </a:lnTo>
                    <a:lnTo>
                      <a:pt x="0" y="37"/>
                    </a:lnTo>
                    <a:close/>
                  </a:path>
                </a:pathLst>
              </a:custGeom>
              <a:solidFill>
                <a:srgbClr val="CFCFCF"/>
              </a:solidFill>
              <a:ln w="9525">
                <a:noFill/>
                <a:round/>
                <a:headEnd/>
                <a:tailEnd/>
              </a:ln>
            </p:spPr>
            <p:txBody>
              <a:bodyPr/>
              <a:lstStyle/>
              <a:p>
                <a:endParaRPr lang="en-US"/>
              </a:p>
            </p:txBody>
          </p:sp>
          <p:sp>
            <p:nvSpPr>
              <p:cNvPr id="135126" name="Freeform 4038"/>
              <p:cNvSpPr>
                <a:spLocks/>
              </p:cNvSpPr>
              <p:nvPr/>
            </p:nvSpPr>
            <p:spPr bwMode="auto">
              <a:xfrm>
                <a:off x="4356" y="2274"/>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27" name="Freeform 4039"/>
              <p:cNvSpPr>
                <a:spLocks/>
              </p:cNvSpPr>
              <p:nvPr/>
            </p:nvSpPr>
            <p:spPr bwMode="auto">
              <a:xfrm>
                <a:off x="3139" y="2274"/>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28" name="Freeform 4040"/>
              <p:cNvSpPr>
                <a:spLocks/>
              </p:cNvSpPr>
              <p:nvPr/>
            </p:nvSpPr>
            <p:spPr bwMode="auto">
              <a:xfrm>
                <a:off x="3139" y="2274"/>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29" name="Freeform 4041"/>
              <p:cNvSpPr>
                <a:spLocks/>
              </p:cNvSpPr>
              <p:nvPr/>
            </p:nvSpPr>
            <p:spPr bwMode="auto">
              <a:xfrm>
                <a:off x="1917" y="2274"/>
                <a:ext cx="98" cy="55"/>
              </a:xfrm>
              <a:custGeom>
                <a:avLst/>
                <a:gdLst>
                  <a:gd name="T0" fmla="*/ 0 w 98"/>
                  <a:gd name="T1" fmla="*/ 37 h 55"/>
                  <a:gd name="T2" fmla="*/ 67 w 98"/>
                  <a:gd name="T3" fmla="*/ 55 h 55"/>
                  <a:gd name="T4" fmla="*/ 98 w 98"/>
                  <a:gd name="T5" fmla="*/ 18 h 55"/>
                  <a:gd name="T6" fmla="*/ 37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7" y="55"/>
                    </a:lnTo>
                    <a:lnTo>
                      <a:pt x="98" y="18"/>
                    </a:lnTo>
                    <a:lnTo>
                      <a:pt x="37" y="0"/>
                    </a:lnTo>
                    <a:lnTo>
                      <a:pt x="0" y="37"/>
                    </a:lnTo>
                    <a:close/>
                  </a:path>
                </a:pathLst>
              </a:custGeom>
              <a:solidFill>
                <a:srgbClr val="CFCFCF"/>
              </a:solidFill>
              <a:ln w="9525">
                <a:noFill/>
                <a:round/>
                <a:headEnd/>
                <a:tailEnd/>
              </a:ln>
            </p:spPr>
            <p:txBody>
              <a:bodyPr/>
              <a:lstStyle/>
              <a:p>
                <a:endParaRPr lang="en-US"/>
              </a:p>
            </p:txBody>
          </p:sp>
          <p:sp>
            <p:nvSpPr>
              <p:cNvPr id="135130" name="Freeform 4042"/>
              <p:cNvSpPr>
                <a:spLocks/>
              </p:cNvSpPr>
              <p:nvPr/>
            </p:nvSpPr>
            <p:spPr bwMode="auto">
              <a:xfrm>
                <a:off x="1917" y="2274"/>
                <a:ext cx="98" cy="55"/>
              </a:xfrm>
              <a:custGeom>
                <a:avLst/>
                <a:gdLst>
                  <a:gd name="T0" fmla="*/ 0 w 16"/>
                  <a:gd name="T1" fmla="*/ 51572 h 9"/>
                  <a:gd name="T2" fmla="*/ 94202 w 16"/>
                  <a:gd name="T3" fmla="*/ 76670 h 9"/>
                  <a:gd name="T4" fmla="*/ 137868 w 16"/>
                  <a:gd name="T5" fmla="*/ 25098 h 9"/>
                  <a:gd name="T6" fmla="*/ 52148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5131" name="Freeform 4043"/>
              <p:cNvSpPr>
                <a:spLocks/>
              </p:cNvSpPr>
              <p:nvPr/>
            </p:nvSpPr>
            <p:spPr bwMode="auto">
              <a:xfrm>
                <a:off x="4189" y="2274"/>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132" name="Freeform 4044"/>
              <p:cNvSpPr>
                <a:spLocks/>
              </p:cNvSpPr>
              <p:nvPr/>
            </p:nvSpPr>
            <p:spPr bwMode="auto">
              <a:xfrm>
                <a:off x="4189" y="2274"/>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33" name="Freeform 4045"/>
              <p:cNvSpPr>
                <a:spLocks/>
              </p:cNvSpPr>
              <p:nvPr/>
            </p:nvSpPr>
            <p:spPr bwMode="auto">
              <a:xfrm>
                <a:off x="2972" y="2274"/>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134" name="Freeform 4046"/>
              <p:cNvSpPr>
                <a:spLocks/>
              </p:cNvSpPr>
              <p:nvPr/>
            </p:nvSpPr>
            <p:spPr bwMode="auto">
              <a:xfrm>
                <a:off x="2972" y="2274"/>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35" name="Freeform 4047"/>
              <p:cNvSpPr>
                <a:spLocks/>
              </p:cNvSpPr>
              <p:nvPr/>
            </p:nvSpPr>
            <p:spPr bwMode="auto">
              <a:xfrm>
                <a:off x="4028" y="2280"/>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36" name="Freeform 4048"/>
              <p:cNvSpPr>
                <a:spLocks/>
              </p:cNvSpPr>
              <p:nvPr/>
            </p:nvSpPr>
            <p:spPr bwMode="auto">
              <a:xfrm>
                <a:off x="4028" y="2280"/>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37" name="Freeform 4049"/>
              <p:cNvSpPr>
                <a:spLocks/>
              </p:cNvSpPr>
              <p:nvPr/>
            </p:nvSpPr>
            <p:spPr bwMode="auto">
              <a:xfrm>
                <a:off x="2806" y="2280"/>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38" name="Freeform 4050"/>
              <p:cNvSpPr>
                <a:spLocks/>
              </p:cNvSpPr>
              <p:nvPr/>
            </p:nvSpPr>
            <p:spPr bwMode="auto">
              <a:xfrm>
                <a:off x="2806" y="2280"/>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39" name="Freeform 4051"/>
              <p:cNvSpPr>
                <a:spLocks/>
              </p:cNvSpPr>
              <p:nvPr/>
            </p:nvSpPr>
            <p:spPr bwMode="auto">
              <a:xfrm>
                <a:off x="3862" y="2280"/>
                <a:ext cx="98" cy="62"/>
              </a:xfrm>
              <a:custGeom>
                <a:avLst/>
                <a:gdLst>
                  <a:gd name="T0" fmla="*/ 0 w 98"/>
                  <a:gd name="T1" fmla="*/ 43 h 62"/>
                  <a:gd name="T2" fmla="*/ 68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5140" name="Freeform 4052"/>
              <p:cNvSpPr>
                <a:spLocks/>
              </p:cNvSpPr>
              <p:nvPr/>
            </p:nvSpPr>
            <p:spPr bwMode="auto">
              <a:xfrm>
                <a:off x="3862" y="2280"/>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41" name="Freeform 4053"/>
              <p:cNvSpPr>
                <a:spLocks/>
              </p:cNvSpPr>
              <p:nvPr/>
            </p:nvSpPr>
            <p:spPr bwMode="auto">
              <a:xfrm>
                <a:off x="2645" y="2280"/>
                <a:ext cx="99" cy="62"/>
              </a:xfrm>
              <a:custGeom>
                <a:avLst/>
                <a:gdLst>
                  <a:gd name="T0" fmla="*/ 0 w 99"/>
                  <a:gd name="T1" fmla="*/ 43 h 62"/>
                  <a:gd name="T2" fmla="*/ 62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142" name="Freeform 4054"/>
              <p:cNvSpPr>
                <a:spLocks/>
              </p:cNvSpPr>
              <p:nvPr/>
            </p:nvSpPr>
            <p:spPr bwMode="auto">
              <a:xfrm>
                <a:off x="2645" y="2280"/>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43" name="Freeform 4055"/>
              <p:cNvSpPr>
                <a:spLocks/>
              </p:cNvSpPr>
              <p:nvPr/>
            </p:nvSpPr>
            <p:spPr bwMode="auto">
              <a:xfrm>
                <a:off x="3701" y="2280"/>
                <a:ext cx="93" cy="62"/>
              </a:xfrm>
              <a:custGeom>
                <a:avLst/>
                <a:gdLst>
                  <a:gd name="T0" fmla="*/ 0 w 93"/>
                  <a:gd name="T1" fmla="*/ 43 h 62"/>
                  <a:gd name="T2" fmla="*/ 62 w 93"/>
                  <a:gd name="T3" fmla="*/ 62 h 62"/>
                  <a:gd name="T4" fmla="*/ 93 w 93"/>
                  <a:gd name="T5" fmla="*/ 25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25"/>
                    </a:lnTo>
                    <a:lnTo>
                      <a:pt x="25" y="0"/>
                    </a:lnTo>
                    <a:lnTo>
                      <a:pt x="0" y="43"/>
                    </a:lnTo>
                    <a:close/>
                  </a:path>
                </a:pathLst>
              </a:custGeom>
              <a:solidFill>
                <a:srgbClr val="CFCFCF"/>
              </a:solidFill>
              <a:ln w="9525">
                <a:noFill/>
                <a:round/>
                <a:headEnd/>
                <a:tailEnd/>
              </a:ln>
            </p:spPr>
            <p:txBody>
              <a:bodyPr/>
              <a:lstStyle/>
              <a:p>
                <a:endParaRPr lang="en-US"/>
              </a:p>
            </p:txBody>
          </p:sp>
          <p:sp>
            <p:nvSpPr>
              <p:cNvPr id="135144" name="Freeform 4056"/>
              <p:cNvSpPr>
                <a:spLocks/>
              </p:cNvSpPr>
              <p:nvPr/>
            </p:nvSpPr>
            <p:spPr bwMode="auto">
              <a:xfrm>
                <a:off x="3701" y="2280"/>
                <a:ext cx="93" cy="62"/>
              </a:xfrm>
              <a:custGeom>
                <a:avLst/>
                <a:gdLst>
                  <a:gd name="T0" fmla="*/ 0 w 15"/>
                  <a:gd name="T1" fmla="*/ 63618 h 10"/>
                  <a:gd name="T2" fmla="*/ 91524 w 15"/>
                  <a:gd name="T3" fmla="*/ 91524 h 10"/>
                  <a:gd name="T4" fmla="*/ 137497 w 15"/>
                  <a:gd name="T5" fmla="*/ 36940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4"/>
                    </a:lnTo>
                    <a:lnTo>
                      <a:pt x="4" y="0"/>
                    </a:lnTo>
                    <a:lnTo>
                      <a:pt x="0" y="7"/>
                    </a:lnTo>
                  </a:path>
                </a:pathLst>
              </a:custGeom>
              <a:noFill/>
              <a:ln w="9525">
                <a:solidFill>
                  <a:srgbClr val="000000"/>
                </a:solidFill>
                <a:round/>
                <a:headEnd/>
                <a:tailEnd/>
              </a:ln>
            </p:spPr>
            <p:txBody>
              <a:bodyPr/>
              <a:lstStyle/>
              <a:p>
                <a:endParaRPr lang="en-US"/>
              </a:p>
            </p:txBody>
          </p:sp>
          <p:sp>
            <p:nvSpPr>
              <p:cNvPr id="135145" name="Freeform 4057"/>
              <p:cNvSpPr>
                <a:spLocks/>
              </p:cNvSpPr>
              <p:nvPr/>
            </p:nvSpPr>
            <p:spPr bwMode="auto">
              <a:xfrm>
                <a:off x="2478" y="2280"/>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5146" name="Freeform 4058"/>
              <p:cNvSpPr>
                <a:spLocks/>
              </p:cNvSpPr>
              <p:nvPr/>
            </p:nvSpPr>
            <p:spPr bwMode="auto">
              <a:xfrm>
                <a:off x="2478" y="2280"/>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5147" name="Freeform 4059"/>
              <p:cNvSpPr>
                <a:spLocks/>
              </p:cNvSpPr>
              <p:nvPr/>
            </p:nvSpPr>
            <p:spPr bwMode="auto">
              <a:xfrm>
                <a:off x="3534" y="2286"/>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148" name="Freeform 4060"/>
              <p:cNvSpPr>
                <a:spLocks/>
              </p:cNvSpPr>
              <p:nvPr/>
            </p:nvSpPr>
            <p:spPr bwMode="auto">
              <a:xfrm>
                <a:off x="3534" y="2286"/>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49" name="Freeform 4061"/>
              <p:cNvSpPr>
                <a:spLocks/>
              </p:cNvSpPr>
              <p:nvPr/>
            </p:nvSpPr>
            <p:spPr bwMode="auto">
              <a:xfrm>
                <a:off x="2312" y="2286"/>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5150" name="Freeform 4062"/>
              <p:cNvSpPr>
                <a:spLocks/>
              </p:cNvSpPr>
              <p:nvPr/>
            </p:nvSpPr>
            <p:spPr bwMode="auto">
              <a:xfrm>
                <a:off x="2312" y="2286"/>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151" name="Freeform 4063"/>
              <p:cNvSpPr>
                <a:spLocks/>
              </p:cNvSpPr>
              <p:nvPr/>
            </p:nvSpPr>
            <p:spPr bwMode="auto">
              <a:xfrm>
                <a:off x="4590" y="2286"/>
                <a:ext cx="93" cy="62"/>
              </a:xfrm>
              <a:custGeom>
                <a:avLst/>
                <a:gdLst>
                  <a:gd name="T0" fmla="*/ 0 w 93"/>
                  <a:gd name="T1" fmla="*/ 43 h 62"/>
                  <a:gd name="T2" fmla="*/ 68 w 93"/>
                  <a:gd name="T3" fmla="*/ 62 h 62"/>
                  <a:gd name="T4" fmla="*/ 93 w 93"/>
                  <a:gd name="T5" fmla="*/ 19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9"/>
                    </a:lnTo>
                    <a:lnTo>
                      <a:pt x="25" y="0"/>
                    </a:lnTo>
                    <a:lnTo>
                      <a:pt x="0" y="43"/>
                    </a:lnTo>
                    <a:close/>
                  </a:path>
                </a:pathLst>
              </a:custGeom>
              <a:solidFill>
                <a:srgbClr val="CFCFCF"/>
              </a:solidFill>
              <a:ln w="9525">
                <a:noFill/>
                <a:round/>
                <a:headEnd/>
                <a:tailEnd/>
              </a:ln>
            </p:spPr>
            <p:txBody>
              <a:bodyPr/>
              <a:lstStyle/>
              <a:p>
                <a:endParaRPr lang="en-US"/>
              </a:p>
            </p:txBody>
          </p:sp>
          <p:sp>
            <p:nvSpPr>
              <p:cNvPr id="135152" name="Freeform 4064"/>
              <p:cNvSpPr>
                <a:spLocks/>
              </p:cNvSpPr>
              <p:nvPr/>
            </p:nvSpPr>
            <p:spPr bwMode="auto">
              <a:xfrm>
                <a:off x="4590" y="2286"/>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5153" name="Freeform 4065"/>
              <p:cNvSpPr>
                <a:spLocks/>
              </p:cNvSpPr>
              <p:nvPr/>
            </p:nvSpPr>
            <p:spPr bwMode="auto">
              <a:xfrm>
                <a:off x="3368" y="2286"/>
                <a:ext cx="98" cy="62"/>
              </a:xfrm>
              <a:custGeom>
                <a:avLst/>
                <a:gdLst>
                  <a:gd name="T0" fmla="*/ 0 w 98"/>
                  <a:gd name="T1" fmla="*/ 43 h 62"/>
                  <a:gd name="T2" fmla="*/ 68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5154" name="Freeform 4066"/>
              <p:cNvSpPr>
                <a:spLocks/>
              </p:cNvSpPr>
              <p:nvPr/>
            </p:nvSpPr>
            <p:spPr bwMode="auto">
              <a:xfrm>
                <a:off x="3368" y="2286"/>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55" name="Freeform 4067"/>
              <p:cNvSpPr>
                <a:spLocks/>
              </p:cNvSpPr>
              <p:nvPr/>
            </p:nvSpPr>
            <p:spPr bwMode="auto">
              <a:xfrm>
                <a:off x="2151" y="2286"/>
                <a:ext cx="99" cy="62"/>
              </a:xfrm>
              <a:custGeom>
                <a:avLst/>
                <a:gdLst>
                  <a:gd name="T0" fmla="*/ 0 w 99"/>
                  <a:gd name="T1" fmla="*/ 43 h 62"/>
                  <a:gd name="T2" fmla="*/ 62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156" name="Freeform 4068"/>
              <p:cNvSpPr>
                <a:spLocks/>
              </p:cNvSpPr>
              <p:nvPr/>
            </p:nvSpPr>
            <p:spPr bwMode="auto">
              <a:xfrm>
                <a:off x="2151" y="2286"/>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57" name="Freeform 4069"/>
              <p:cNvSpPr>
                <a:spLocks/>
              </p:cNvSpPr>
              <p:nvPr/>
            </p:nvSpPr>
            <p:spPr bwMode="auto">
              <a:xfrm>
                <a:off x="4423" y="2292"/>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158" name="Freeform 4070"/>
              <p:cNvSpPr>
                <a:spLocks/>
              </p:cNvSpPr>
              <p:nvPr/>
            </p:nvSpPr>
            <p:spPr bwMode="auto">
              <a:xfrm>
                <a:off x="4423" y="229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59" name="Freeform 4071"/>
              <p:cNvSpPr>
                <a:spLocks/>
              </p:cNvSpPr>
              <p:nvPr/>
            </p:nvSpPr>
            <p:spPr bwMode="auto">
              <a:xfrm>
                <a:off x="3207" y="2292"/>
                <a:ext cx="93" cy="56"/>
              </a:xfrm>
              <a:custGeom>
                <a:avLst/>
                <a:gdLst>
                  <a:gd name="T0" fmla="*/ 0 w 93"/>
                  <a:gd name="T1" fmla="*/ 37 h 56"/>
                  <a:gd name="T2" fmla="*/ 62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5160" name="Freeform 4072"/>
              <p:cNvSpPr>
                <a:spLocks/>
              </p:cNvSpPr>
              <p:nvPr/>
            </p:nvSpPr>
            <p:spPr bwMode="auto">
              <a:xfrm>
                <a:off x="3207" y="2292"/>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161" name="Freeform 4073"/>
              <p:cNvSpPr>
                <a:spLocks/>
              </p:cNvSpPr>
              <p:nvPr/>
            </p:nvSpPr>
            <p:spPr bwMode="auto">
              <a:xfrm>
                <a:off x="1984" y="2292"/>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5162" name="Freeform 4074"/>
              <p:cNvSpPr>
                <a:spLocks/>
              </p:cNvSpPr>
              <p:nvPr/>
            </p:nvSpPr>
            <p:spPr bwMode="auto">
              <a:xfrm>
                <a:off x="1984" y="2292"/>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63" name="Freeform 4075"/>
              <p:cNvSpPr>
                <a:spLocks/>
              </p:cNvSpPr>
              <p:nvPr/>
            </p:nvSpPr>
            <p:spPr bwMode="auto">
              <a:xfrm>
                <a:off x="4257" y="2292"/>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164" name="Freeform 4076"/>
              <p:cNvSpPr>
                <a:spLocks/>
              </p:cNvSpPr>
              <p:nvPr/>
            </p:nvSpPr>
            <p:spPr bwMode="auto">
              <a:xfrm>
                <a:off x="4257" y="229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65" name="Freeform 4077"/>
              <p:cNvSpPr>
                <a:spLocks/>
              </p:cNvSpPr>
              <p:nvPr/>
            </p:nvSpPr>
            <p:spPr bwMode="auto">
              <a:xfrm>
                <a:off x="3040" y="2292"/>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5166" name="Freeform 4078"/>
              <p:cNvSpPr>
                <a:spLocks/>
              </p:cNvSpPr>
              <p:nvPr/>
            </p:nvSpPr>
            <p:spPr bwMode="auto">
              <a:xfrm>
                <a:off x="3040" y="229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67" name="Freeform 4079"/>
              <p:cNvSpPr>
                <a:spLocks/>
              </p:cNvSpPr>
              <p:nvPr/>
            </p:nvSpPr>
            <p:spPr bwMode="auto">
              <a:xfrm>
                <a:off x="4096" y="2298"/>
                <a:ext cx="93" cy="56"/>
              </a:xfrm>
              <a:custGeom>
                <a:avLst/>
                <a:gdLst>
                  <a:gd name="T0" fmla="*/ 0 w 93"/>
                  <a:gd name="T1" fmla="*/ 37 h 56"/>
                  <a:gd name="T2" fmla="*/ 68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8" y="56"/>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5168" name="Freeform 4080"/>
              <p:cNvSpPr>
                <a:spLocks/>
              </p:cNvSpPr>
              <p:nvPr/>
            </p:nvSpPr>
            <p:spPr bwMode="auto">
              <a:xfrm>
                <a:off x="4096" y="2298"/>
                <a:ext cx="93" cy="56"/>
              </a:xfrm>
              <a:custGeom>
                <a:avLst/>
                <a:gdLst>
                  <a:gd name="T0" fmla="*/ 0 w 15"/>
                  <a:gd name="T1" fmla="*/ 55403 h 9"/>
                  <a:gd name="T2" fmla="*/ 100558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5169" name="Freeform 4081"/>
              <p:cNvSpPr>
                <a:spLocks/>
              </p:cNvSpPr>
              <p:nvPr/>
            </p:nvSpPr>
            <p:spPr bwMode="auto">
              <a:xfrm>
                <a:off x="2874" y="2298"/>
                <a:ext cx="98" cy="56"/>
              </a:xfrm>
              <a:custGeom>
                <a:avLst/>
                <a:gdLst>
                  <a:gd name="T0" fmla="*/ 0 w 98"/>
                  <a:gd name="T1" fmla="*/ 37 h 56"/>
                  <a:gd name="T2" fmla="*/ 68 w 98"/>
                  <a:gd name="T3" fmla="*/ 56 h 56"/>
                  <a:gd name="T4" fmla="*/ 98 w 98"/>
                  <a:gd name="T5" fmla="*/ 19 h 56"/>
                  <a:gd name="T6" fmla="*/ 31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31" y="0"/>
                    </a:lnTo>
                    <a:lnTo>
                      <a:pt x="0" y="37"/>
                    </a:lnTo>
                    <a:close/>
                  </a:path>
                </a:pathLst>
              </a:custGeom>
              <a:solidFill>
                <a:srgbClr val="CFCFCF"/>
              </a:solidFill>
              <a:ln w="9525">
                <a:noFill/>
                <a:round/>
                <a:headEnd/>
                <a:tailEnd/>
              </a:ln>
            </p:spPr>
            <p:txBody>
              <a:bodyPr/>
              <a:lstStyle/>
              <a:p>
                <a:endParaRPr lang="en-US"/>
              </a:p>
            </p:txBody>
          </p:sp>
          <p:sp>
            <p:nvSpPr>
              <p:cNvPr id="135170" name="Freeform 4082"/>
              <p:cNvSpPr>
                <a:spLocks/>
              </p:cNvSpPr>
              <p:nvPr/>
            </p:nvSpPr>
            <p:spPr bwMode="auto">
              <a:xfrm>
                <a:off x="2874" y="2298"/>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71" name="Freeform 4083"/>
              <p:cNvSpPr>
                <a:spLocks/>
              </p:cNvSpPr>
              <p:nvPr/>
            </p:nvSpPr>
            <p:spPr bwMode="auto">
              <a:xfrm>
                <a:off x="3930" y="2298"/>
                <a:ext cx="98" cy="62"/>
              </a:xfrm>
              <a:custGeom>
                <a:avLst/>
                <a:gdLst>
                  <a:gd name="T0" fmla="*/ 0 w 98"/>
                  <a:gd name="T1" fmla="*/ 44 h 62"/>
                  <a:gd name="T2" fmla="*/ 67 w 98"/>
                  <a:gd name="T3" fmla="*/ 62 h 62"/>
                  <a:gd name="T4" fmla="*/ 98 w 98"/>
                  <a:gd name="T5" fmla="*/ 19 h 62"/>
                  <a:gd name="T6" fmla="*/ 30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7" y="62"/>
                    </a:lnTo>
                    <a:lnTo>
                      <a:pt x="98" y="19"/>
                    </a:lnTo>
                    <a:lnTo>
                      <a:pt x="30" y="0"/>
                    </a:lnTo>
                    <a:lnTo>
                      <a:pt x="0" y="44"/>
                    </a:lnTo>
                    <a:close/>
                  </a:path>
                </a:pathLst>
              </a:custGeom>
              <a:solidFill>
                <a:srgbClr val="CFCFCF"/>
              </a:solidFill>
              <a:ln w="9525">
                <a:noFill/>
                <a:round/>
                <a:headEnd/>
                <a:tailEnd/>
              </a:ln>
            </p:spPr>
            <p:txBody>
              <a:bodyPr/>
              <a:lstStyle/>
              <a:p>
                <a:endParaRPr lang="en-US"/>
              </a:p>
            </p:txBody>
          </p:sp>
          <p:sp>
            <p:nvSpPr>
              <p:cNvPr id="135172" name="Freeform 4084"/>
              <p:cNvSpPr>
                <a:spLocks/>
              </p:cNvSpPr>
              <p:nvPr/>
            </p:nvSpPr>
            <p:spPr bwMode="auto">
              <a:xfrm>
                <a:off x="3930" y="2298"/>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73" name="Freeform 4085"/>
              <p:cNvSpPr>
                <a:spLocks/>
              </p:cNvSpPr>
              <p:nvPr/>
            </p:nvSpPr>
            <p:spPr bwMode="auto">
              <a:xfrm>
                <a:off x="2707" y="2298"/>
                <a:ext cx="99" cy="62"/>
              </a:xfrm>
              <a:custGeom>
                <a:avLst/>
                <a:gdLst>
                  <a:gd name="T0" fmla="*/ 0 w 99"/>
                  <a:gd name="T1" fmla="*/ 44 h 62"/>
                  <a:gd name="T2" fmla="*/ 68 w 99"/>
                  <a:gd name="T3" fmla="*/ 62 h 62"/>
                  <a:gd name="T4" fmla="*/ 99 w 99"/>
                  <a:gd name="T5" fmla="*/ 19 h 62"/>
                  <a:gd name="T6" fmla="*/ 37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7" y="0"/>
                    </a:lnTo>
                    <a:lnTo>
                      <a:pt x="0" y="44"/>
                    </a:lnTo>
                    <a:close/>
                  </a:path>
                </a:pathLst>
              </a:custGeom>
              <a:solidFill>
                <a:srgbClr val="CFCFCF"/>
              </a:solidFill>
              <a:ln w="9525">
                <a:noFill/>
                <a:round/>
                <a:headEnd/>
                <a:tailEnd/>
              </a:ln>
            </p:spPr>
            <p:txBody>
              <a:bodyPr/>
              <a:lstStyle/>
              <a:p>
                <a:endParaRPr lang="en-US"/>
              </a:p>
            </p:txBody>
          </p:sp>
          <p:sp>
            <p:nvSpPr>
              <p:cNvPr id="135174" name="Freeform 4086"/>
              <p:cNvSpPr>
                <a:spLocks/>
              </p:cNvSpPr>
              <p:nvPr/>
            </p:nvSpPr>
            <p:spPr bwMode="auto">
              <a:xfrm>
                <a:off x="2707" y="2298"/>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5175" name="Freeform 4087"/>
              <p:cNvSpPr>
                <a:spLocks/>
              </p:cNvSpPr>
              <p:nvPr/>
            </p:nvSpPr>
            <p:spPr bwMode="auto">
              <a:xfrm>
                <a:off x="3763" y="2305"/>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76" name="Freeform 4088"/>
              <p:cNvSpPr>
                <a:spLocks/>
              </p:cNvSpPr>
              <p:nvPr/>
            </p:nvSpPr>
            <p:spPr bwMode="auto">
              <a:xfrm>
                <a:off x="3763" y="2305"/>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77" name="Freeform 4089"/>
              <p:cNvSpPr>
                <a:spLocks/>
              </p:cNvSpPr>
              <p:nvPr/>
            </p:nvSpPr>
            <p:spPr bwMode="auto">
              <a:xfrm>
                <a:off x="2546" y="2305"/>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5178" name="Freeform 4090"/>
              <p:cNvSpPr>
                <a:spLocks/>
              </p:cNvSpPr>
              <p:nvPr/>
            </p:nvSpPr>
            <p:spPr bwMode="auto">
              <a:xfrm>
                <a:off x="2546" y="2305"/>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5179" name="Freeform 4091"/>
              <p:cNvSpPr>
                <a:spLocks/>
              </p:cNvSpPr>
              <p:nvPr/>
            </p:nvSpPr>
            <p:spPr bwMode="auto">
              <a:xfrm>
                <a:off x="3602" y="2305"/>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5180" name="Freeform 4092"/>
              <p:cNvSpPr>
                <a:spLocks/>
              </p:cNvSpPr>
              <p:nvPr/>
            </p:nvSpPr>
            <p:spPr bwMode="auto">
              <a:xfrm>
                <a:off x="3602" y="2305"/>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81" name="Freeform 4093"/>
              <p:cNvSpPr>
                <a:spLocks/>
              </p:cNvSpPr>
              <p:nvPr/>
            </p:nvSpPr>
            <p:spPr bwMode="auto">
              <a:xfrm>
                <a:off x="2380" y="2305"/>
                <a:ext cx="98" cy="61"/>
              </a:xfrm>
              <a:custGeom>
                <a:avLst/>
                <a:gdLst>
                  <a:gd name="T0" fmla="*/ 0 w 98"/>
                  <a:gd name="T1" fmla="*/ 43 h 61"/>
                  <a:gd name="T2" fmla="*/ 68 w 98"/>
                  <a:gd name="T3" fmla="*/ 61 h 61"/>
                  <a:gd name="T4" fmla="*/ 98 w 98"/>
                  <a:gd name="T5" fmla="*/ 18 h 61"/>
                  <a:gd name="T6" fmla="*/ 31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135182" name="Freeform 4094"/>
              <p:cNvSpPr>
                <a:spLocks/>
              </p:cNvSpPr>
              <p:nvPr/>
            </p:nvSpPr>
            <p:spPr bwMode="auto">
              <a:xfrm>
                <a:off x="2380" y="2305"/>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5183" name="Freeform 4095"/>
              <p:cNvSpPr>
                <a:spLocks/>
              </p:cNvSpPr>
              <p:nvPr/>
            </p:nvSpPr>
            <p:spPr bwMode="auto">
              <a:xfrm>
                <a:off x="4658" y="2305"/>
                <a:ext cx="93" cy="61"/>
              </a:xfrm>
              <a:custGeom>
                <a:avLst/>
                <a:gdLst>
                  <a:gd name="T0" fmla="*/ 0 w 93"/>
                  <a:gd name="T1" fmla="*/ 43 h 61"/>
                  <a:gd name="T2" fmla="*/ 68 w 93"/>
                  <a:gd name="T3" fmla="*/ 61 h 61"/>
                  <a:gd name="T4" fmla="*/ 93 w 93"/>
                  <a:gd name="T5" fmla="*/ 18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8" y="61"/>
                    </a:lnTo>
                    <a:lnTo>
                      <a:pt x="93" y="18"/>
                    </a:lnTo>
                    <a:lnTo>
                      <a:pt x="25" y="0"/>
                    </a:lnTo>
                    <a:lnTo>
                      <a:pt x="0" y="43"/>
                    </a:lnTo>
                    <a:close/>
                  </a:path>
                </a:pathLst>
              </a:custGeom>
              <a:solidFill>
                <a:srgbClr val="CFCFCF"/>
              </a:solidFill>
              <a:ln w="9525">
                <a:noFill/>
                <a:round/>
                <a:headEnd/>
                <a:tailEnd/>
              </a:ln>
            </p:spPr>
            <p:txBody>
              <a:bodyPr/>
              <a:lstStyle/>
              <a:p>
                <a:endParaRPr lang="en-US"/>
              </a:p>
            </p:txBody>
          </p:sp>
        </p:grpSp>
        <p:grpSp>
          <p:nvGrpSpPr>
            <p:cNvPr id="5154" name="Group 4096"/>
            <p:cNvGrpSpPr>
              <a:grpSpLocks/>
            </p:cNvGrpSpPr>
            <p:nvPr/>
          </p:nvGrpSpPr>
          <p:grpSpPr bwMode="auto">
            <a:xfrm>
              <a:off x="1818" y="2305"/>
              <a:ext cx="3279" cy="166"/>
              <a:chOff x="1818" y="2305"/>
              <a:chExt cx="3279" cy="166"/>
            </a:xfrm>
          </p:grpSpPr>
          <p:sp>
            <p:nvSpPr>
              <p:cNvPr id="134784" name="Freeform 4097"/>
              <p:cNvSpPr>
                <a:spLocks/>
              </p:cNvSpPr>
              <p:nvPr/>
            </p:nvSpPr>
            <p:spPr bwMode="auto">
              <a:xfrm>
                <a:off x="4658" y="2305"/>
                <a:ext cx="93" cy="61"/>
              </a:xfrm>
              <a:custGeom>
                <a:avLst/>
                <a:gdLst>
                  <a:gd name="T0" fmla="*/ 0 w 15"/>
                  <a:gd name="T1" fmla="*/ 59463 h 10"/>
                  <a:gd name="T2" fmla="*/ 100558 w 15"/>
                  <a:gd name="T3" fmla="*/ 84430 h 10"/>
                  <a:gd name="T4" fmla="*/ 137497 w 15"/>
                  <a:gd name="T5" fmla="*/ 24967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785" name="Freeform 4098"/>
              <p:cNvSpPr>
                <a:spLocks/>
              </p:cNvSpPr>
              <p:nvPr/>
            </p:nvSpPr>
            <p:spPr bwMode="auto">
              <a:xfrm>
                <a:off x="3436" y="2305"/>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4786" name="Freeform 4099"/>
              <p:cNvSpPr>
                <a:spLocks/>
              </p:cNvSpPr>
              <p:nvPr/>
            </p:nvSpPr>
            <p:spPr bwMode="auto">
              <a:xfrm>
                <a:off x="3436" y="2305"/>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87" name="Freeform 4100"/>
              <p:cNvSpPr>
                <a:spLocks/>
              </p:cNvSpPr>
              <p:nvPr/>
            </p:nvSpPr>
            <p:spPr bwMode="auto">
              <a:xfrm>
                <a:off x="2213" y="2305"/>
                <a:ext cx="99" cy="61"/>
              </a:xfrm>
              <a:custGeom>
                <a:avLst/>
                <a:gdLst>
                  <a:gd name="T0" fmla="*/ 0 w 99"/>
                  <a:gd name="T1" fmla="*/ 43 h 61"/>
                  <a:gd name="T2" fmla="*/ 68 w 99"/>
                  <a:gd name="T3" fmla="*/ 61 h 61"/>
                  <a:gd name="T4" fmla="*/ 99 w 99"/>
                  <a:gd name="T5" fmla="*/ 24 h 61"/>
                  <a:gd name="T6" fmla="*/ 37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24"/>
                    </a:lnTo>
                    <a:lnTo>
                      <a:pt x="37" y="0"/>
                    </a:lnTo>
                    <a:lnTo>
                      <a:pt x="0" y="43"/>
                    </a:lnTo>
                    <a:close/>
                  </a:path>
                </a:pathLst>
              </a:custGeom>
              <a:solidFill>
                <a:srgbClr val="CFCFCF"/>
              </a:solidFill>
              <a:ln w="9525">
                <a:noFill/>
                <a:round/>
                <a:headEnd/>
                <a:tailEnd/>
              </a:ln>
            </p:spPr>
            <p:txBody>
              <a:bodyPr/>
              <a:lstStyle/>
              <a:p>
                <a:endParaRPr lang="en-US"/>
              </a:p>
            </p:txBody>
          </p:sp>
          <p:sp>
            <p:nvSpPr>
              <p:cNvPr id="134788" name="Freeform 4101"/>
              <p:cNvSpPr>
                <a:spLocks/>
              </p:cNvSpPr>
              <p:nvPr/>
            </p:nvSpPr>
            <p:spPr bwMode="auto">
              <a:xfrm>
                <a:off x="2213" y="2305"/>
                <a:ext cx="99" cy="61"/>
              </a:xfrm>
              <a:custGeom>
                <a:avLst/>
                <a:gdLst>
                  <a:gd name="T0" fmla="*/ 0 w 16"/>
                  <a:gd name="T1" fmla="*/ 59463 h 10"/>
                  <a:gd name="T2" fmla="*/ 99730 w 16"/>
                  <a:gd name="T3" fmla="*/ 84430 h 10"/>
                  <a:gd name="T4" fmla="*/ 145214 w 16"/>
                  <a:gd name="T5" fmla="*/ 33153 h 10"/>
                  <a:gd name="T6" fmla="*/ 54252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6" y="0"/>
                    </a:lnTo>
                    <a:lnTo>
                      <a:pt x="0" y="7"/>
                    </a:lnTo>
                  </a:path>
                </a:pathLst>
              </a:custGeom>
              <a:noFill/>
              <a:ln w="9525">
                <a:solidFill>
                  <a:srgbClr val="000000"/>
                </a:solidFill>
                <a:round/>
                <a:headEnd/>
                <a:tailEnd/>
              </a:ln>
            </p:spPr>
            <p:txBody>
              <a:bodyPr/>
              <a:lstStyle/>
              <a:p>
                <a:endParaRPr lang="en-US"/>
              </a:p>
            </p:txBody>
          </p:sp>
          <p:sp>
            <p:nvSpPr>
              <p:cNvPr id="134789" name="Freeform 4102"/>
              <p:cNvSpPr>
                <a:spLocks/>
              </p:cNvSpPr>
              <p:nvPr/>
            </p:nvSpPr>
            <p:spPr bwMode="auto">
              <a:xfrm>
                <a:off x="4491" y="2311"/>
                <a:ext cx="99" cy="61"/>
              </a:xfrm>
              <a:custGeom>
                <a:avLst/>
                <a:gdLst>
                  <a:gd name="T0" fmla="*/ 0 w 99"/>
                  <a:gd name="T1" fmla="*/ 37 h 61"/>
                  <a:gd name="T2" fmla="*/ 68 w 99"/>
                  <a:gd name="T3" fmla="*/ 61 h 61"/>
                  <a:gd name="T4" fmla="*/ 99 w 99"/>
                  <a:gd name="T5" fmla="*/ 18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790" name="Freeform 4103"/>
              <p:cNvSpPr>
                <a:spLocks/>
              </p:cNvSpPr>
              <p:nvPr/>
            </p:nvSpPr>
            <p:spPr bwMode="auto">
              <a:xfrm>
                <a:off x="4491" y="2311"/>
                <a:ext cx="99" cy="61"/>
              </a:xfrm>
              <a:custGeom>
                <a:avLst/>
                <a:gdLst>
                  <a:gd name="T0" fmla="*/ 0 w 16"/>
                  <a:gd name="T1" fmla="*/ 51313 h 10"/>
                  <a:gd name="T2" fmla="*/ 99730 w 16"/>
                  <a:gd name="T3" fmla="*/ 84430 h 10"/>
                  <a:gd name="T4" fmla="*/ 145214 w 16"/>
                  <a:gd name="T5" fmla="*/ 24967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91" name="Freeform 4104"/>
              <p:cNvSpPr>
                <a:spLocks/>
              </p:cNvSpPr>
              <p:nvPr/>
            </p:nvSpPr>
            <p:spPr bwMode="auto">
              <a:xfrm>
                <a:off x="3269" y="2311"/>
                <a:ext cx="99" cy="61"/>
              </a:xfrm>
              <a:custGeom>
                <a:avLst/>
                <a:gdLst>
                  <a:gd name="T0" fmla="*/ 0 w 99"/>
                  <a:gd name="T1" fmla="*/ 37 h 61"/>
                  <a:gd name="T2" fmla="*/ 68 w 99"/>
                  <a:gd name="T3" fmla="*/ 61 h 61"/>
                  <a:gd name="T4" fmla="*/ 99 w 99"/>
                  <a:gd name="T5" fmla="*/ 18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792" name="Freeform 4105"/>
              <p:cNvSpPr>
                <a:spLocks/>
              </p:cNvSpPr>
              <p:nvPr/>
            </p:nvSpPr>
            <p:spPr bwMode="auto">
              <a:xfrm>
                <a:off x="3269" y="2311"/>
                <a:ext cx="99" cy="61"/>
              </a:xfrm>
              <a:custGeom>
                <a:avLst/>
                <a:gdLst>
                  <a:gd name="T0" fmla="*/ 0 w 16"/>
                  <a:gd name="T1" fmla="*/ 51313 h 10"/>
                  <a:gd name="T2" fmla="*/ 99730 w 16"/>
                  <a:gd name="T3" fmla="*/ 84430 h 10"/>
                  <a:gd name="T4" fmla="*/ 145214 w 16"/>
                  <a:gd name="T5" fmla="*/ 24967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93" name="Freeform 4106"/>
              <p:cNvSpPr>
                <a:spLocks/>
              </p:cNvSpPr>
              <p:nvPr/>
            </p:nvSpPr>
            <p:spPr bwMode="auto">
              <a:xfrm>
                <a:off x="2052" y="2311"/>
                <a:ext cx="99" cy="61"/>
              </a:xfrm>
              <a:custGeom>
                <a:avLst/>
                <a:gdLst>
                  <a:gd name="T0" fmla="*/ 0 w 99"/>
                  <a:gd name="T1" fmla="*/ 43 h 61"/>
                  <a:gd name="T2" fmla="*/ 62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2"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94" name="Freeform 4107"/>
              <p:cNvSpPr>
                <a:spLocks/>
              </p:cNvSpPr>
              <p:nvPr/>
            </p:nvSpPr>
            <p:spPr bwMode="auto">
              <a:xfrm>
                <a:off x="2052" y="2311"/>
                <a:ext cx="99" cy="61"/>
              </a:xfrm>
              <a:custGeom>
                <a:avLst/>
                <a:gdLst>
                  <a:gd name="T0" fmla="*/ 0 w 16"/>
                  <a:gd name="T1" fmla="*/ 59463 h 10"/>
                  <a:gd name="T2" fmla="*/ 90962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95" name="Freeform 4108"/>
              <p:cNvSpPr>
                <a:spLocks/>
              </p:cNvSpPr>
              <p:nvPr/>
            </p:nvSpPr>
            <p:spPr bwMode="auto">
              <a:xfrm>
                <a:off x="4325" y="2311"/>
                <a:ext cx="98" cy="61"/>
              </a:xfrm>
              <a:custGeom>
                <a:avLst/>
                <a:gdLst>
                  <a:gd name="T0" fmla="*/ 0 w 98"/>
                  <a:gd name="T1" fmla="*/ 43 h 61"/>
                  <a:gd name="T2" fmla="*/ 68 w 98"/>
                  <a:gd name="T3" fmla="*/ 61 h 61"/>
                  <a:gd name="T4" fmla="*/ 98 w 98"/>
                  <a:gd name="T5" fmla="*/ 18 h 61"/>
                  <a:gd name="T6" fmla="*/ 31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134796" name="Freeform 4109"/>
              <p:cNvSpPr>
                <a:spLocks/>
              </p:cNvSpPr>
              <p:nvPr/>
            </p:nvSpPr>
            <p:spPr bwMode="auto">
              <a:xfrm>
                <a:off x="4325" y="2311"/>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97" name="Freeform 4110"/>
              <p:cNvSpPr>
                <a:spLocks/>
              </p:cNvSpPr>
              <p:nvPr/>
            </p:nvSpPr>
            <p:spPr bwMode="auto">
              <a:xfrm>
                <a:off x="3108" y="2311"/>
                <a:ext cx="99" cy="61"/>
              </a:xfrm>
              <a:custGeom>
                <a:avLst/>
                <a:gdLst>
                  <a:gd name="T0" fmla="*/ 0 w 99"/>
                  <a:gd name="T1" fmla="*/ 43 h 61"/>
                  <a:gd name="T2" fmla="*/ 62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2"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98" name="Freeform 4111"/>
              <p:cNvSpPr>
                <a:spLocks/>
              </p:cNvSpPr>
              <p:nvPr/>
            </p:nvSpPr>
            <p:spPr bwMode="auto">
              <a:xfrm>
                <a:off x="3108" y="2311"/>
                <a:ext cx="99" cy="61"/>
              </a:xfrm>
              <a:custGeom>
                <a:avLst/>
                <a:gdLst>
                  <a:gd name="T0" fmla="*/ 0 w 16"/>
                  <a:gd name="T1" fmla="*/ 59463 h 10"/>
                  <a:gd name="T2" fmla="*/ 90962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99" name="Freeform 4112"/>
              <p:cNvSpPr>
                <a:spLocks/>
              </p:cNvSpPr>
              <p:nvPr/>
            </p:nvSpPr>
            <p:spPr bwMode="auto">
              <a:xfrm>
                <a:off x="1886" y="2311"/>
                <a:ext cx="98" cy="61"/>
              </a:xfrm>
              <a:custGeom>
                <a:avLst/>
                <a:gdLst>
                  <a:gd name="T0" fmla="*/ 0 w 98"/>
                  <a:gd name="T1" fmla="*/ 43 h 61"/>
                  <a:gd name="T2" fmla="*/ 68 w 98"/>
                  <a:gd name="T3" fmla="*/ 61 h 61"/>
                  <a:gd name="T4" fmla="*/ 98 w 98"/>
                  <a:gd name="T5" fmla="*/ 18 h 61"/>
                  <a:gd name="T6" fmla="*/ 31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134800" name="Freeform 4113"/>
              <p:cNvSpPr>
                <a:spLocks/>
              </p:cNvSpPr>
              <p:nvPr/>
            </p:nvSpPr>
            <p:spPr bwMode="auto">
              <a:xfrm>
                <a:off x="1886" y="2311"/>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01" name="Freeform 4114"/>
              <p:cNvSpPr>
                <a:spLocks/>
              </p:cNvSpPr>
              <p:nvPr/>
            </p:nvSpPr>
            <p:spPr bwMode="auto">
              <a:xfrm>
                <a:off x="4164" y="2317"/>
                <a:ext cx="93" cy="55"/>
              </a:xfrm>
              <a:custGeom>
                <a:avLst/>
                <a:gdLst>
                  <a:gd name="T0" fmla="*/ 0 w 93"/>
                  <a:gd name="T1" fmla="*/ 37 h 55"/>
                  <a:gd name="T2" fmla="*/ 68 w 93"/>
                  <a:gd name="T3" fmla="*/ 55 h 55"/>
                  <a:gd name="T4" fmla="*/ 93 w 93"/>
                  <a:gd name="T5" fmla="*/ 18 h 55"/>
                  <a:gd name="T6" fmla="*/ 25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8" y="55"/>
                    </a:lnTo>
                    <a:lnTo>
                      <a:pt x="93" y="18"/>
                    </a:lnTo>
                    <a:lnTo>
                      <a:pt x="25" y="0"/>
                    </a:lnTo>
                    <a:lnTo>
                      <a:pt x="0" y="37"/>
                    </a:lnTo>
                    <a:close/>
                  </a:path>
                </a:pathLst>
              </a:custGeom>
              <a:solidFill>
                <a:srgbClr val="CFCFCF"/>
              </a:solidFill>
              <a:ln w="9525">
                <a:noFill/>
                <a:round/>
                <a:headEnd/>
                <a:tailEnd/>
              </a:ln>
            </p:spPr>
            <p:txBody>
              <a:bodyPr/>
              <a:lstStyle/>
              <a:p>
                <a:endParaRPr lang="en-US"/>
              </a:p>
            </p:txBody>
          </p:sp>
          <p:sp>
            <p:nvSpPr>
              <p:cNvPr id="134802" name="Freeform 4115"/>
              <p:cNvSpPr>
                <a:spLocks/>
              </p:cNvSpPr>
              <p:nvPr/>
            </p:nvSpPr>
            <p:spPr bwMode="auto">
              <a:xfrm>
                <a:off x="4164" y="2317"/>
                <a:ext cx="93" cy="55"/>
              </a:xfrm>
              <a:custGeom>
                <a:avLst/>
                <a:gdLst>
                  <a:gd name="T0" fmla="*/ 0 w 15"/>
                  <a:gd name="T1" fmla="*/ 51572 h 9"/>
                  <a:gd name="T2" fmla="*/ 100558 w 15"/>
                  <a:gd name="T3" fmla="*/ 76670 h 9"/>
                  <a:gd name="T4" fmla="*/ 137497 w 15"/>
                  <a:gd name="T5" fmla="*/ 25098 h 9"/>
                  <a:gd name="T6" fmla="*/ 36940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803" name="Freeform 4116"/>
              <p:cNvSpPr>
                <a:spLocks/>
              </p:cNvSpPr>
              <p:nvPr/>
            </p:nvSpPr>
            <p:spPr bwMode="auto">
              <a:xfrm>
                <a:off x="2942" y="2317"/>
                <a:ext cx="98" cy="55"/>
              </a:xfrm>
              <a:custGeom>
                <a:avLst/>
                <a:gdLst>
                  <a:gd name="T0" fmla="*/ 0 w 98"/>
                  <a:gd name="T1" fmla="*/ 37 h 55"/>
                  <a:gd name="T2" fmla="*/ 67 w 98"/>
                  <a:gd name="T3" fmla="*/ 55 h 55"/>
                  <a:gd name="T4" fmla="*/ 98 w 98"/>
                  <a:gd name="T5" fmla="*/ 18 h 55"/>
                  <a:gd name="T6" fmla="*/ 30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7" y="55"/>
                    </a:lnTo>
                    <a:lnTo>
                      <a:pt x="98" y="18"/>
                    </a:lnTo>
                    <a:lnTo>
                      <a:pt x="30" y="0"/>
                    </a:lnTo>
                    <a:lnTo>
                      <a:pt x="0" y="37"/>
                    </a:lnTo>
                    <a:close/>
                  </a:path>
                </a:pathLst>
              </a:custGeom>
              <a:solidFill>
                <a:srgbClr val="CFCFCF"/>
              </a:solidFill>
              <a:ln w="9525">
                <a:noFill/>
                <a:round/>
                <a:headEnd/>
                <a:tailEnd/>
              </a:ln>
            </p:spPr>
            <p:txBody>
              <a:bodyPr/>
              <a:lstStyle/>
              <a:p>
                <a:endParaRPr lang="en-US"/>
              </a:p>
            </p:txBody>
          </p:sp>
          <p:sp>
            <p:nvSpPr>
              <p:cNvPr id="134804" name="Freeform 4117"/>
              <p:cNvSpPr>
                <a:spLocks/>
              </p:cNvSpPr>
              <p:nvPr/>
            </p:nvSpPr>
            <p:spPr bwMode="auto">
              <a:xfrm>
                <a:off x="2942" y="2317"/>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05" name="Freeform 4118"/>
              <p:cNvSpPr>
                <a:spLocks/>
              </p:cNvSpPr>
              <p:nvPr/>
            </p:nvSpPr>
            <p:spPr bwMode="auto">
              <a:xfrm>
                <a:off x="3997" y="2317"/>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806" name="Freeform 4119"/>
              <p:cNvSpPr>
                <a:spLocks/>
              </p:cNvSpPr>
              <p:nvPr/>
            </p:nvSpPr>
            <p:spPr bwMode="auto">
              <a:xfrm>
                <a:off x="3997" y="231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07" name="Freeform 4120"/>
              <p:cNvSpPr>
                <a:spLocks/>
              </p:cNvSpPr>
              <p:nvPr/>
            </p:nvSpPr>
            <p:spPr bwMode="auto">
              <a:xfrm>
                <a:off x="2775" y="2317"/>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808" name="Freeform 4121"/>
              <p:cNvSpPr>
                <a:spLocks/>
              </p:cNvSpPr>
              <p:nvPr/>
            </p:nvSpPr>
            <p:spPr bwMode="auto">
              <a:xfrm>
                <a:off x="2775" y="231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09" name="Freeform 4122"/>
              <p:cNvSpPr>
                <a:spLocks/>
              </p:cNvSpPr>
              <p:nvPr/>
            </p:nvSpPr>
            <p:spPr bwMode="auto">
              <a:xfrm>
                <a:off x="3831" y="2323"/>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810" name="Freeform 4123"/>
              <p:cNvSpPr>
                <a:spLocks/>
              </p:cNvSpPr>
              <p:nvPr/>
            </p:nvSpPr>
            <p:spPr bwMode="auto">
              <a:xfrm>
                <a:off x="3831" y="2323"/>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11" name="Freeform 4124"/>
              <p:cNvSpPr>
                <a:spLocks/>
              </p:cNvSpPr>
              <p:nvPr/>
            </p:nvSpPr>
            <p:spPr bwMode="auto">
              <a:xfrm>
                <a:off x="2614" y="2323"/>
                <a:ext cx="93" cy="56"/>
              </a:xfrm>
              <a:custGeom>
                <a:avLst/>
                <a:gdLst>
                  <a:gd name="T0" fmla="*/ 0 w 93"/>
                  <a:gd name="T1" fmla="*/ 37 h 56"/>
                  <a:gd name="T2" fmla="*/ 62 w 93"/>
                  <a:gd name="T3" fmla="*/ 56 h 56"/>
                  <a:gd name="T4" fmla="*/ 93 w 93"/>
                  <a:gd name="T5" fmla="*/ 19 h 56"/>
                  <a:gd name="T6" fmla="*/ 31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2" y="56"/>
                    </a:lnTo>
                    <a:lnTo>
                      <a:pt x="93" y="19"/>
                    </a:lnTo>
                    <a:lnTo>
                      <a:pt x="31" y="0"/>
                    </a:lnTo>
                    <a:lnTo>
                      <a:pt x="0" y="37"/>
                    </a:lnTo>
                    <a:close/>
                  </a:path>
                </a:pathLst>
              </a:custGeom>
              <a:solidFill>
                <a:srgbClr val="CFCFCF"/>
              </a:solidFill>
              <a:ln w="9525">
                <a:noFill/>
                <a:round/>
                <a:headEnd/>
                <a:tailEnd/>
              </a:ln>
            </p:spPr>
            <p:txBody>
              <a:bodyPr/>
              <a:lstStyle/>
              <a:p>
                <a:endParaRPr lang="en-US"/>
              </a:p>
            </p:txBody>
          </p:sp>
          <p:sp>
            <p:nvSpPr>
              <p:cNvPr id="134812" name="Freeform 4125"/>
              <p:cNvSpPr>
                <a:spLocks/>
              </p:cNvSpPr>
              <p:nvPr/>
            </p:nvSpPr>
            <p:spPr bwMode="auto">
              <a:xfrm>
                <a:off x="2614" y="2323"/>
                <a:ext cx="93" cy="56"/>
              </a:xfrm>
              <a:custGeom>
                <a:avLst/>
                <a:gdLst>
                  <a:gd name="T0" fmla="*/ 0 w 15"/>
                  <a:gd name="T1" fmla="*/ 55403 h 9"/>
                  <a:gd name="T2" fmla="*/ 91524 w 15"/>
                  <a:gd name="T3" fmla="*/ 83820 h 9"/>
                  <a:gd name="T4" fmla="*/ 137497 w 15"/>
                  <a:gd name="T5" fmla="*/ 28417 h 9"/>
                  <a:gd name="T6" fmla="*/ 45744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4813" name="Freeform 4126"/>
              <p:cNvSpPr>
                <a:spLocks/>
              </p:cNvSpPr>
              <p:nvPr/>
            </p:nvSpPr>
            <p:spPr bwMode="auto">
              <a:xfrm>
                <a:off x="3670" y="2323"/>
                <a:ext cx="93" cy="62"/>
              </a:xfrm>
              <a:custGeom>
                <a:avLst/>
                <a:gdLst>
                  <a:gd name="T0" fmla="*/ 0 w 93"/>
                  <a:gd name="T1" fmla="*/ 43 h 62"/>
                  <a:gd name="T2" fmla="*/ 68 w 93"/>
                  <a:gd name="T3" fmla="*/ 62 h 62"/>
                  <a:gd name="T4" fmla="*/ 93 w 93"/>
                  <a:gd name="T5" fmla="*/ 19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9"/>
                    </a:lnTo>
                    <a:lnTo>
                      <a:pt x="31" y="0"/>
                    </a:lnTo>
                    <a:lnTo>
                      <a:pt x="0" y="43"/>
                    </a:lnTo>
                    <a:close/>
                  </a:path>
                </a:pathLst>
              </a:custGeom>
              <a:solidFill>
                <a:srgbClr val="CFCFCF"/>
              </a:solidFill>
              <a:ln w="9525">
                <a:noFill/>
                <a:round/>
                <a:headEnd/>
                <a:tailEnd/>
              </a:ln>
            </p:spPr>
            <p:txBody>
              <a:bodyPr/>
              <a:lstStyle/>
              <a:p>
                <a:endParaRPr lang="en-US"/>
              </a:p>
            </p:txBody>
          </p:sp>
          <p:sp>
            <p:nvSpPr>
              <p:cNvPr id="134814" name="Freeform 4127"/>
              <p:cNvSpPr>
                <a:spLocks/>
              </p:cNvSpPr>
              <p:nvPr/>
            </p:nvSpPr>
            <p:spPr bwMode="auto">
              <a:xfrm>
                <a:off x="3670" y="2323"/>
                <a:ext cx="93" cy="62"/>
              </a:xfrm>
              <a:custGeom>
                <a:avLst/>
                <a:gdLst>
                  <a:gd name="T0" fmla="*/ 0 w 15"/>
                  <a:gd name="T1" fmla="*/ 63618 h 10"/>
                  <a:gd name="T2" fmla="*/ 100558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4815" name="Freeform 4128"/>
              <p:cNvSpPr>
                <a:spLocks/>
              </p:cNvSpPr>
              <p:nvPr/>
            </p:nvSpPr>
            <p:spPr bwMode="auto">
              <a:xfrm>
                <a:off x="2448" y="2323"/>
                <a:ext cx="98" cy="62"/>
              </a:xfrm>
              <a:custGeom>
                <a:avLst/>
                <a:gdLst>
                  <a:gd name="T0" fmla="*/ 0 w 98"/>
                  <a:gd name="T1" fmla="*/ 43 h 62"/>
                  <a:gd name="T2" fmla="*/ 68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4816" name="Freeform 4129"/>
              <p:cNvSpPr>
                <a:spLocks/>
              </p:cNvSpPr>
              <p:nvPr/>
            </p:nvSpPr>
            <p:spPr bwMode="auto">
              <a:xfrm>
                <a:off x="2448" y="2323"/>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17" name="Freeform 4130"/>
              <p:cNvSpPr>
                <a:spLocks/>
              </p:cNvSpPr>
              <p:nvPr/>
            </p:nvSpPr>
            <p:spPr bwMode="auto">
              <a:xfrm>
                <a:off x="4726" y="2323"/>
                <a:ext cx="93" cy="62"/>
              </a:xfrm>
              <a:custGeom>
                <a:avLst/>
                <a:gdLst>
                  <a:gd name="T0" fmla="*/ 0 w 93"/>
                  <a:gd name="T1" fmla="*/ 43 h 62"/>
                  <a:gd name="T2" fmla="*/ 68 w 93"/>
                  <a:gd name="T3" fmla="*/ 62 h 62"/>
                  <a:gd name="T4" fmla="*/ 93 w 93"/>
                  <a:gd name="T5" fmla="*/ 25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25"/>
                    </a:lnTo>
                    <a:lnTo>
                      <a:pt x="25" y="0"/>
                    </a:lnTo>
                    <a:lnTo>
                      <a:pt x="0" y="43"/>
                    </a:lnTo>
                    <a:close/>
                  </a:path>
                </a:pathLst>
              </a:custGeom>
              <a:solidFill>
                <a:srgbClr val="CFCFCF"/>
              </a:solidFill>
              <a:ln w="9525">
                <a:noFill/>
                <a:round/>
                <a:headEnd/>
                <a:tailEnd/>
              </a:ln>
            </p:spPr>
            <p:txBody>
              <a:bodyPr/>
              <a:lstStyle/>
              <a:p>
                <a:endParaRPr lang="en-US"/>
              </a:p>
            </p:txBody>
          </p:sp>
          <p:sp>
            <p:nvSpPr>
              <p:cNvPr id="134818" name="Freeform 4131"/>
              <p:cNvSpPr>
                <a:spLocks/>
              </p:cNvSpPr>
              <p:nvPr/>
            </p:nvSpPr>
            <p:spPr bwMode="auto">
              <a:xfrm>
                <a:off x="4726" y="2323"/>
                <a:ext cx="93" cy="62"/>
              </a:xfrm>
              <a:custGeom>
                <a:avLst/>
                <a:gdLst>
                  <a:gd name="T0" fmla="*/ 0 w 15"/>
                  <a:gd name="T1" fmla="*/ 63618 h 10"/>
                  <a:gd name="T2" fmla="*/ 100558 w 15"/>
                  <a:gd name="T3" fmla="*/ 91524 h 10"/>
                  <a:gd name="T4" fmla="*/ 137497 w 15"/>
                  <a:gd name="T5" fmla="*/ 36940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4"/>
                    </a:lnTo>
                    <a:lnTo>
                      <a:pt x="4" y="0"/>
                    </a:lnTo>
                    <a:lnTo>
                      <a:pt x="0" y="7"/>
                    </a:lnTo>
                  </a:path>
                </a:pathLst>
              </a:custGeom>
              <a:noFill/>
              <a:ln w="9525">
                <a:solidFill>
                  <a:srgbClr val="000000"/>
                </a:solidFill>
                <a:round/>
                <a:headEnd/>
                <a:tailEnd/>
              </a:ln>
            </p:spPr>
            <p:txBody>
              <a:bodyPr/>
              <a:lstStyle/>
              <a:p>
                <a:endParaRPr lang="en-US"/>
              </a:p>
            </p:txBody>
          </p:sp>
          <p:sp>
            <p:nvSpPr>
              <p:cNvPr id="134819" name="Freeform 4132"/>
              <p:cNvSpPr>
                <a:spLocks/>
              </p:cNvSpPr>
              <p:nvPr/>
            </p:nvSpPr>
            <p:spPr bwMode="auto">
              <a:xfrm>
                <a:off x="3503" y="2323"/>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4820" name="Freeform 4133"/>
              <p:cNvSpPr>
                <a:spLocks/>
              </p:cNvSpPr>
              <p:nvPr/>
            </p:nvSpPr>
            <p:spPr bwMode="auto">
              <a:xfrm>
                <a:off x="3503" y="2323"/>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821" name="Freeform 4134"/>
              <p:cNvSpPr>
                <a:spLocks/>
              </p:cNvSpPr>
              <p:nvPr/>
            </p:nvSpPr>
            <p:spPr bwMode="auto">
              <a:xfrm>
                <a:off x="2281" y="232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822" name="Freeform 4135"/>
              <p:cNvSpPr>
                <a:spLocks/>
              </p:cNvSpPr>
              <p:nvPr/>
            </p:nvSpPr>
            <p:spPr bwMode="auto">
              <a:xfrm>
                <a:off x="2281" y="232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23" name="Freeform 4136"/>
              <p:cNvSpPr>
                <a:spLocks/>
              </p:cNvSpPr>
              <p:nvPr/>
            </p:nvSpPr>
            <p:spPr bwMode="auto">
              <a:xfrm>
                <a:off x="4559" y="2329"/>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824" name="Freeform 4137"/>
              <p:cNvSpPr>
                <a:spLocks/>
              </p:cNvSpPr>
              <p:nvPr/>
            </p:nvSpPr>
            <p:spPr bwMode="auto">
              <a:xfrm>
                <a:off x="4559" y="232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25" name="Freeform 4138"/>
              <p:cNvSpPr>
                <a:spLocks/>
              </p:cNvSpPr>
              <p:nvPr/>
            </p:nvSpPr>
            <p:spPr bwMode="auto">
              <a:xfrm>
                <a:off x="3337" y="2329"/>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826" name="Freeform 4139"/>
              <p:cNvSpPr>
                <a:spLocks/>
              </p:cNvSpPr>
              <p:nvPr/>
            </p:nvSpPr>
            <p:spPr bwMode="auto">
              <a:xfrm>
                <a:off x="3337" y="232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27" name="Freeform 4140"/>
              <p:cNvSpPr>
                <a:spLocks/>
              </p:cNvSpPr>
              <p:nvPr/>
            </p:nvSpPr>
            <p:spPr bwMode="auto">
              <a:xfrm>
                <a:off x="2114" y="2329"/>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4828" name="Freeform 4141"/>
              <p:cNvSpPr>
                <a:spLocks/>
              </p:cNvSpPr>
              <p:nvPr/>
            </p:nvSpPr>
            <p:spPr bwMode="auto">
              <a:xfrm>
                <a:off x="2114" y="2329"/>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829" name="Freeform 4142"/>
              <p:cNvSpPr>
                <a:spLocks/>
              </p:cNvSpPr>
              <p:nvPr/>
            </p:nvSpPr>
            <p:spPr bwMode="auto">
              <a:xfrm>
                <a:off x="4393" y="2329"/>
                <a:ext cx="98" cy="62"/>
              </a:xfrm>
              <a:custGeom>
                <a:avLst/>
                <a:gdLst>
                  <a:gd name="T0" fmla="*/ 0 w 98"/>
                  <a:gd name="T1" fmla="*/ 43 h 62"/>
                  <a:gd name="T2" fmla="*/ 68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4830" name="Freeform 4143"/>
              <p:cNvSpPr>
                <a:spLocks/>
              </p:cNvSpPr>
              <p:nvPr/>
            </p:nvSpPr>
            <p:spPr bwMode="auto">
              <a:xfrm>
                <a:off x="4393" y="2329"/>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31" name="Freeform 4144"/>
              <p:cNvSpPr>
                <a:spLocks/>
              </p:cNvSpPr>
              <p:nvPr/>
            </p:nvSpPr>
            <p:spPr bwMode="auto">
              <a:xfrm>
                <a:off x="3170" y="2329"/>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4832" name="Freeform 4145"/>
              <p:cNvSpPr>
                <a:spLocks/>
              </p:cNvSpPr>
              <p:nvPr/>
            </p:nvSpPr>
            <p:spPr bwMode="auto">
              <a:xfrm>
                <a:off x="3170" y="2329"/>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833" name="Freeform 4146"/>
              <p:cNvSpPr>
                <a:spLocks/>
              </p:cNvSpPr>
              <p:nvPr/>
            </p:nvSpPr>
            <p:spPr bwMode="auto">
              <a:xfrm>
                <a:off x="1954" y="2329"/>
                <a:ext cx="98" cy="62"/>
              </a:xfrm>
              <a:custGeom>
                <a:avLst/>
                <a:gdLst>
                  <a:gd name="T0" fmla="*/ 0 w 98"/>
                  <a:gd name="T1" fmla="*/ 43 h 62"/>
                  <a:gd name="T2" fmla="*/ 61 w 98"/>
                  <a:gd name="T3" fmla="*/ 62 h 62"/>
                  <a:gd name="T4" fmla="*/ 98 w 98"/>
                  <a:gd name="T5" fmla="*/ 25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1" y="62"/>
                    </a:lnTo>
                    <a:lnTo>
                      <a:pt x="98" y="25"/>
                    </a:lnTo>
                    <a:lnTo>
                      <a:pt x="30" y="0"/>
                    </a:lnTo>
                    <a:lnTo>
                      <a:pt x="0" y="43"/>
                    </a:lnTo>
                    <a:close/>
                  </a:path>
                </a:pathLst>
              </a:custGeom>
              <a:solidFill>
                <a:srgbClr val="CFCFCF"/>
              </a:solidFill>
              <a:ln w="9525">
                <a:noFill/>
                <a:round/>
                <a:headEnd/>
                <a:tailEnd/>
              </a:ln>
            </p:spPr>
            <p:txBody>
              <a:bodyPr/>
              <a:lstStyle/>
              <a:p>
                <a:endParaRPr lang="en-US"/>
              </a:p>
            </p:txBody>
          </p:sp>
          <p:sp>
            <p:nvSpPr>
              <p:cNvPr id="134834" name="Freeform 4147"/>
              <p:cNvSpPr>
                <a:spLocks/>
              </p:cNvSpPr>
              <p:nvPr/>
            </p:nvSpPr>
            <p:spPr bwMode="auto">
              <a:xfrm>
                <a:off x="1954" y="2329"/>
                <a:ext cx="98" cy="62"/>
              </a:xfrm>
              <a:custGeom>
                <a:avLst/>
                <a:gdLst>
                  <a:gd name="T0" fmla="*/ 0 w 16"/>
                  <a:gd name="T1" fmla="*/ 63618 h 10"/>
                  <a:gd name="T2" fmla="*/ 85946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835" name="Freeform 4148"/>
              <p:cNvSpPr>
                <a:spLocks/>
              </p:cNvSpPr>
              <p:nvPr/>
            </p:nvSpPr>
            <p:spPr bwMode="auto">
              <a:xfrm>
                <a:off x="4232" y="2335"/>
                <a:ext cx="93" cy="62"/>
              </a:xfrm>
              <a:custGeom>
                <a:avLst/>
                <a:gdLst>
                  <a:gd name="T0" fmla="*/ 0 w 93"/>
                  <a:gd name="T1" fmla="*/ 37 h 62"/>
                  <a:gd name="T2" fmla="*/ 68 w 93"/>
                  <a:gd name="T3" fmla="*/ 62 h 62"/>
                  <a:gd name="T4" fmla="*/ 93 w 93"/>
                  <a:gd name="T5" fmla="*/ 19 h 62"/>
                  <a:gd name="T6" fmla="*/ 25 w 93"/>
                  <a:gd name="T7" fmla="*/ 0 h 62"/>
                  <a:gd name="T8" fmla="*/ 0 w 93"/>
                  <a:gd name="T9" fmla="*/ 37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37"/>
                    </a:moveTo>
                    <a:lnTo>
                      <a:pt x="68" y="62"/>
                    </a:lnTo>
                    <a:lnTo>
                      <a:pt x="93" y="19"/>
                    </a:lnTo>
                    <a:lnTo>
                      <a:pt x="25" y="0"/>
                    </a:lnTo>
                    <a:lnTo>
                      <a:pt x="0" y="37"/>
                    </a:lnTo>
                    <a:close/>
                  </a:path>
                </a:pathLst>
              </a:custGeom>
              <a:solidFill>
                <a:srgbClr val="CFCFCF"/>
              </a:solidFill>
              <a:ln w="9525">
                <a:noFill/>
                <a:round/>
                <a:headEnd/>
                <a:tailEnd/>
              </a:ln>
            </p:spPr>
            <p:txBody>
              <a:bodyPr/>
              <a:lstStyle/>
              <a:p>
                <a:endParaRPr lang="en-US"/>
              </a:p>
            </p:txBody>
          </p:sp>
          <p:sp>
            <p:nvSpPr>
              <p:cNvPr id="134836" name="Freeform 4149"/>
              <p:cNvSpPr>
                <a:spLocks/>
              </p:cNvSpPr>
              <p:nvPr/>
            </p:nvSpPr>
            <p:spPr bwMode="auto">
              <a:xfrm>
                <a:off x="4232" y="2335"/>
                <a:ext cx="93" cy="62"/>
              </a:xfrm>
              <a:custGeom>
                <a:avLst/>
                <a:gdLst>
                  <a:gd name="T0" fmla="*/ 0 w 15"/>
                  <a:gd name="T1" fmla="*/ 54585 h 10"/>
                  <a:gd name="T2" fmla="*/ 100558 w 15"/>
                  <a:gd name="T3" fmla="*/ 91524 h 10"/>
                  <a:gd name="T4" fmla="*/ 137497 w 15"/>
                  <a:gd name="T5" fmla="*/ 28136 h 10"/>
                  <a:gd name="T6" fmla="*/ 36940 w 15"/>
                  <a:gd name="T7" fmla="*/ 0 h 10"/>
                  <a:gd name="T8" fmla="*/ 0 w 15"/>
                  <a:gd name="T9" fmla="*/ 5458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6"/>
                    </a:moveTo>
                    <a:lnTo>
                      <a:pt x="11" y="10"/>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837" name="Freeform 4150"/>
              <p:cNvSpPr>
                <a:spLocks/>
              </p:cNvSpPr>
              <p:nvPr/>
            </p:nvSpPr>
            <p:spPr bwMode="auto">
              <a:xfrm>
                <a:off x="3009" y="2335"/>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838" name="Freeform 4151"/>
              <p:cNvSpPr>
                <a:spLocks/>
              </p:cNvSpPr>
              <p:nvPr/>
            </p:nvSpPr>
            <p:spPr bwMode="auto">
              <a:xfrm>
                <a:off x="3009" y="2335"/>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39" name="Freeform 4152"/>
              <p:cNvSpPr>
                <a:spLocks/>
              </p:cNvSpPr>
              <p:nvPr/>
            </p:nvSpPr>
            <p:spPr bwMode="auto">
              <a:xfrm>
                <a:off x="4065" y="2335"/>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840" name="Freeform 4153"/>
              <p:cNvSpPr>
                <a:spLocks/>
              </p:cNvSpPr>
              <p:nvPr/>
            </p:nvSpPr>
            <p:spPr bwMode="auto">
              <a:xfrm>
                <a:off x="4065" y="233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41" name="Freeform 4154"/>
              <p:cNvSpPr>
                <a:spLocks/>
              </p:cNvSpPr>
              <p:nvPr/>
            </p:nvSpPr>
            <p:spPr bwMode="auto">
              <a:xfrm>
                <a:off x="2843" y="2335"/>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842" name="Freeform 4155"/>
              <p:cNvSpPr>
                <a:spLocks/>
              </p:cNvSpPr>
              <p:nvPr/>
            </p:nvSpPr>
            <p:spPr bwMode="auto">
              <a:xfrm>
                <a:off x="2843" y="233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43" name="Freeform 4156"/>
              <p:cNvSpPr>
                <a:spLocks/>
              </p:cNvSpPr>
              <p:nvPr/>
            </p:nvSpPr>
            <p:spPr bwMode="auto">
              <a:xfrm>
                <a:off x="3899" y="2342"/>
                <a:ext cx="98" cy="55"/>
              </a:xfrm>
              <a:custGeom>
                <a:avLst/>
                <a:gdLst>
                  <a:gd name="T0" fmla="*/ 0 w 98"/>
                  <a:gd name="T1" fmla="*/ 37 h 55"/>
                  <a:gd name="T2" fmla="*/ 68 w 98"/>
                  <a:gd name="T3" fmla="*/ 55 h 55"/>
                  <a:gd name="T4" fmla="*/ 98 w 98"/>
                  <a:gd name="T5" fmla="*/ 18 h 55"/>
                  <a:gd name="T6" fmla="*/ 31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1" y="0"/>
                    </a:lnTo>
                    <a:lnTo>
                      <a:pt x="0" y="37"/>
                    </a:lnTo>
                    <a:close/>
                  </a:path>
                </a:pathLst>
              </a:custGeom>
              <a:solidFill>
                <a:srgbClr val="CFCFCF"/>
              </a:solidFill>
              <a:ln w="9525">
                <a:noFill/>
                <a:round/>
                <a:headEnd/>
                <a:tailEnd/>
              </a:ln>
            </p:spPr>
            <p:txBody>
              <a:bodyPr/>
              <a:lstStyle/>
              <a:p>
                <a:endParaRPr lang="en-US"/>
              </a:p>
            </p:txBody>
          </p:sp>
          <p:sp>
            <p:nvSpPr>
              <p:cNvPr id="134844" name="Freeform 4157"/>
              <p:cNvSpPr>
                <a:spLocks/>
              </p:cNvSpPr>
              <p:nvPr/>
            </p:nvSpPr>
            <p:spPr bwMode="auto">
              <a:xfrm>
                <a:off x="3899" y="2342"/>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45" name="Freeform 4158"/>
              <p:cNvSpPr>
                <a:spLocks/>
              </p:cNvSpPr>
              <p:nvPr/>
            </p:nvSpPr>
            <p:spPr bwMode="auto">
              <a:xfrm>
                <a:off x="2676" y="2342"/>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846" name="Freeform 4159"/>
              <p:cNvSpPr>
                <a:spLocks/>
              </p:cNvSpPr>
              <p:nvPr/>
            </p:nvSpPr>
            <p:spPr bwMode="auto">
              <a:xfrm>
                <a:off x="2676" y="2342"/>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47" name="Freeform 4160"/>
              <p:cNvSpPr>
                <a:spLocks/>
              </p:cNvSpPr>
              <p:nvPr/>
            </p:nvSpPr>
            <p:spPr bwMode="auto">
              <a:xfrm>
                <a:off x="3738" y="2342"/>
                <a:ext cx="93" cy="61"/>
              </a:xfrm>
              <a:custGeom>
                <a:avLst/>
                <a:gdLst>
                  <a:gd name="T0" fmla="*/ 0 w 93"/>
                  <a:gd name="T1" fmla="*/ 43 h 61"/>
                  <a:gd name="T2" fmla="*/ 62 w 93"/>
                  <a:gd name="T3" fmla="*/ 61 h 61"/>
                  <a:gd name="T4" fmla="*/ 93 w 93"/>
                  <a:gd name="T5" fmla="*/ 18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2" y="61"/>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4848" name="Freeform 4161"/>
              <p:cNvSpPr>
                <a:spLocks/>
              </p:cNvSpPr>
              <p:nvPr/>
            </p:nvSpPr>
            <p:spPr bwMode="auto">
              <a:xfrm>
                <a:off x="3738" y="2342"/>
                <a:ext cx="93" cy="61"/>
              </a:xfrm>
              <a:custGeom>
                <a:avLst/>
                <a:gdLst>
                  <a:gd name="T0" fmla="*/ 0 w 15"/>
                  <a:gd name="T1" fmla="*/ 59463 h 10"/>
                  <a:gd name="T2" fmla="*/ 91524 w 15"/>
                  <a:gd name="T3" fmla="*/ 84430 h 10"/>
                  <a:gd name="T4" fmla="*/ 137497 w 15"/>
                  <a:gd name="T5" fmla="*/ 24967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849" name="Freeform 4162"/>
              <p:cNvSpPr>
                <a:spLocks/>
              </p:cNvSpPr>
              <p:nvPr/>
            </p:nvSpPr>
            <p:spPr bwMode="auto">
              <a:xfrm>
                <a:off x="2516" y="2342"/>
                <a:ext cx="98" cy="61"/>
              </a:xfrm>
              <a:custGeom>
                <a:avLst/>
                <a:gdLst>
                  <a:gd name="T0" fmla="*/ 0 w 98"/>
                  <a:gd name="T1" fmla="*/ 43 h 61"/>
                  <a:gd name="T2" fmla="*/ 61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1"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4850" name="Freeform 4163"/>
              <p:cNvSpPr>
                <a:spLocks/>
              </p:cNvSpPr>
              <p:nvPr/>
            </p:nvSpPr>
            <p:spPr bwMode="auto">
              <a:xfrm>
                <a:off x="2516" y="2342"/>
                <a:ext cx="98" cy="61"/>
              </a:xfrm>
              <a:custGeom>
                <a:avLst/>
                <a:gdLst>
                  <a:gd name="T0" fmla="*/ 0 w 16"/>
                  <a:gd name="T1" fmla="*/ 59463 h 10"/>
                  <a:gd name="T2" fmla="*/ 85946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51" name="Freeform 4164"/>
              <p:cNvSpPr>
                <a:spLocks/>
              </p:cNvSpPr>
              <p:nvPr/>
            </p:nvSpPr>
            <p:spPr bwMode="auto">
              <a:xfrm>
                <a:off x="4794" y="2348"/>
                <a:ext cx="93" cy="55"/>
              </a:xfrm>
              <a:custGeom>
                <a:avLst/>
                <a:gdLst>
                  <a:gd name="T0" fmla="*/ 0 w 93"/>
                  <a:gd name="T1" fmla="*/ 37 h 55"/>
                  <a:gd name="T2" fmla="*/ 68 w 93"/>
                  <a:gd name="T3" fmla="*/ 55 h 55"/>
                  <a:gd name="T4" fmla="*/ 93 w 93"/>
                  <a:gd name="T5" fmla="*/ 18 h 55"/>
                  <a:gd name="T6" fmla="*/ 25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8" y="55"/>
                    </a:lnTo>
                    <a:lnTo>
                      <a:pt x="93" y="18"/>
                    </a:lnTo>
                    <a:lnTo>
                      <a:pt x="25" y="0"/>
                    </a:lnTo>
                    <a:lnTo>
                      <a:pt x="0" y="37"/>
                    </a:lnTo>
                    <a:close/>
                  </a:path>
                </a:pathLst>
              </a:custGeom>
              <a:solidFill>
                <a:srgbClr val="CFCFCF"/>
              </a:solidFill>
              <a:ln w="9525">
                <a:noFill/>
                <a:round/>
                <a:headEnd/>
                <a:tailEnd/>
              </a:ln>
            </p:spPr>
            <p:txBody>
              <a:bodyPr/>
              <a:lstStyle/>
              <a:p>
                <a:endParaRPr lang="en-US"/>
              </a:p>
            </p:txBody>
          </p:sp>
          <p:sp>
            <p:nvSpPr>
              <p:cNvPr id="134852" name="Freeform 4165"/>
              <p:cNvSpPr>
                <a:spLocks/>
              </p:cNvSpPr>
              <p:nvPr/>
            </p:nvSpPr>
            <p:spPr bwMode="auto">
              <a:xfrm>
                <a:off x="4794" y="2348"/>
                <a:ext cx="93" cy="55"/>
              </a:xfrm>
              <a:custGeom>
                <a:avLst/>
                <a:gdLst>
                  <a:gd name="T0" fmla="*/ 0 w 15"/>
                  <a:gd name="T1" fmla="*/ 51572 h 9"/>
                  <a:gd name="T2" fmla="*/ 100558 w 15"/>
                  <a:gd name="T3" fmla="*/ 76670 h 9"/>
                  <a:gd name="T4" fmla="*/ 137497 w 15"/>
                  <a:gd name="T5" fmla="*/ 25098 h 9"/>
                  <a:gd name="T6" fmla="*/ 36940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853" name="Freeform 4166"/>
              <p:cNvSpPr>
                <a:spLocks/>
              </p:cNvSpPr>
              <p:nvPr/>
            </p:nvSpPr>
            <p:spPr bwMode="auto">
              <a:xfrm>
                <a:off x="3571" y="2348"/>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854" name="Freeform 4167"/>
              <p:cNvSpPr>
                <a:spLocks/>
              </p:cNvSpPr>
              <p:nvPr/>
            </p:nvSpPr>
            <p:spPr bwMode="auto">
              <a:xfrm>
                <a:off x="3571" y="2348"/>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55" name="Freeform 4168"/>
              <p:cNvSpPr>
                <a:spLocks/>
              </p:cNvSpPr>
              <p:nvPr/>
            </p:nvSpPr>
            <p:spPr bwMode="auto">
              <a:xfrm>
                <a:off x="2349" y="2348"/>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856" name="Freeform 4169"/>
              <p:cNvSpPr>
                <a:spLocks/>
              </p:cNvSpPr>
              <p:nvPr/>
            </p:nvSpPr>
            <p:spPr bwMode="auto">
              <a:xfrm>
                <a:off x="2349" y="2348"/>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57" name="Freeform 4170"/>
              <p:cNvSpPr>
                <a:spLocks/>
              </p:cNvSpPr>
              <p:nvPr/>
            </p:nvSpPr>
            <p:spPr bwMode="auto">
              <a:xfrm>
                <a:off x="4627" y="2348"/>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858" name="Freeform 4171"/>
              <p:cNvSpPr>
                <a:spLocks/>
              </p:cNvSpPr>
              <p:nvPr/>
            </p:nvSpPr>
            <p:spPr bwMode="auto">
              <a:xfrm>
                <a:off x="4627" y="234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59" name="Freeform 4172"/>
              <p:cNvSpPr>
                <a:spLocks/>
              </p:cNvSpPr>
              <p:nvPr/>
            </p:nvSpPr>
            <p:spPr bwMode="auto">
              <a:xfrm>
                <a:off x="3405" y="2348"/>
                <a:ext cx="98" cy="62"/>
              </a:xfrm>
              <a:custGeom>
                <a:avLst/>
                <a:gdLst>
                  <a:gd name="T0" fmla="*/ 0 w 98"/>
                  <a:gd name="T1" fmla="*/ 43 h 62"/>
                  <a:gd name="T2" fmla="*/ 68 w 98"/>
                  <a:gd name="T3" fmla="*/ 62 h 62"/>
                  <a:gd name="T4" fmla="*/ 98 w 98"/>
                  <a:gd name="T5" fmla="*/ 18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134860" name="Freeform 4173"/>
              <p:cNvSpPr>
                <a:spLocks/>
              </p:cNvSpPr>
              <p:nvPr/>
            </p:nvSpPr>
            <p:spPr bwMode="auto">
              <a:xfrm>
                <a:off x="3405" y="2348"/>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61" name="Freeform 4174"/>
              <p:cNvSpPr>
                <a:spLocks/>
              </p:cNvSpPr>
              <p:nvPr/>
            </p:nvSpPr>
            <p:spPr bwMode="auto">
              <a:xfrm>
                <a:off x="2182" y="2348"/>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862" name="Freeform 4175"/>
              <p:cNvSpPr>
                <a:spLocks/>
              </p:cNvSpPr>
              <p:nvPr/>
            </p:nvSpPr>
            <p:spPr bwMode="auto">
              <a:xfrm>
                <a:off x="2182" y="234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63" name="Freeform 4176"/>
              <p:cNvSpPr>
                <a:spLocks/>
              </p:cNvSpPr>
              <p:nvPr/>
            </p:nvSpPr>
            <p:spPr bwMode="auto">
              <a:xfrm>
                <a:off x="4461" y="2348"/>
                <a:ext cx="98" cy="62"/>
              </a:xfrm>
              <a:custGeom>
                <a:avLst/>
                <a:gdLst>
                  <a:gd name="T0" fmla="*/ 0 w 98"/>
                  <a:gd name="T1" fmla="*/ 43 h 62"/>
                  <a:gd name="T2" fmla="*/ 67 w 98"/>
                  <a:gd name="T3" fmla="*/ 62 h 62"/>
                  <a:gd name="T4" fmla="*/ 98 w 98"/>
                  <a:gd name="T5" fmla="*/ 24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24"/>
                    </a:lnTo>
                    <a:lnTo>
                      <a:pt x="30" y="0"/>
                    </a:lnTo>
                    <a:lnTo>
                      <a:pt x="0" y="43"/>
                    </a:lnTo>
                    <a:close/>
                  </a:path>
                </a:pathLst>
              </a:custGeom>
              <a:solidFill>
                <a:srgbClr val="CFCFCF"/>
              </a:solidFill>
              <a:ln w="9525">
                <a:noFill/>
                <a:round/>
                <a:headEnd/>
                <a:tailEnd/>
              </a:ln>
            </p:spPr>
            <p:txBody>
              <a:bodyPr/>
              <a:lstStyle/>
              <a:p>
                <a:endParaRPr lang="en-US"/>
              </a:p>
            </p:txBody>
          </p:sp>
          <p:sp>
            <p:nvSpPr>
              <p:cNvPr id="134864" name="Freeform 4177"/>
              <p:cNvSpPr>
                <a:spLocks/>
              </p:cNvSpPr>
              <p:nvPr/>
            </p:nvSpPr>
            <p:spPr bwMode="auto">
              <a:xfrm>
                <a:off x="4461" y="2348"/>
                <a:ext cx="98" cy="62"/>
              </a:xfrm>
              <a:custGeom>
                <a:avLst/>
                <a:gdLst>
                  <a:gd name="T0" fmla="*/ 0 w 16"/>
                  <a:gd name="T1" fmla="*/ 63618 h 10"/>
                  <a:gd name="T2" fmla="*/ 94202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865" name="Freeform 4178"/>
              <p:cNvSpPr>
                <a:spLocks/>
              </p:cNvSpPr>
              <p:nvPr/>
            </p:nvSpPr>
            <p:spPr bwMode="auto">
              <a:xfrm>
                <a:off x="3238" y="2348"/>
                <a:ext cx="99" cy="62"/>
              </a:xfrm>
              <a:custGeom>
                <a:avLst/>
                <a:gdLst>
                  <a:gd name="T0" fmla="*/ 0 w 99"/>
                  <a:gd name="T1" fmla="*/ 43 h 62"/>
                  <a:gd name="T2" fmla="*/ 68 w 99"/>
                  <a:gd name="T3" fmla="*/ 62 h 62"/>
                  <a:gd name="T4" fmla="*/ 99 w 99"/>
                  <a:gd name="T5" fmla="*/ 24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134866" name="Freeform 4179"/>
              <p:cNvSpPr>
                <a:spLocks/>
              </p:cNvSpPr>
              <p:nvPr/>
            </p:nvSpPr>
            <p:spPr bwMode="auto">
              <a:xfrm>
                <a:off x="3238" y="2348"/>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867" name="Freeform 4180"/>
              <p:cNvSpPr>
                <a:spLocks/>
              </p:cNvSpPr>
              <p:nvPr/>
            </p:nvSpPr>
            <p:spPr bwMode="auto">
              <a:xfrm>
                <a:off x="2015" y="2354"/>
                <a:ext cx="99" cy="56"/>
              </a:xfrm>
              <a:custGeom>
                <a:avLst/>
                <a:gdLst>
                  <a:gd name="T0" fmla="*/ 0 w 99"/>
                  <a:gd name="T1" fmla="*/ 37 h 56"/>
                  <a:gd name="T2" fmla="*/ 68 w 99"/>
                  <a:gd name="T3" fmla="*/ 56 h 56"/>
                  <a:gd name="T4" fmla="*/ 99 w 99"/>
                  <a:gd name="T5" fmla="*/ 18 h 56"/>
                  <a:gd name="T6" fmla="*/ 37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7" y="0"/>
                    </a:lnTo>
                    <a:lnTo>
                      <a:pt x="0" y="37"/>
                    </a:lnTo>
                    <a:close/>
                  </a:path>
                </a:pathLst>
              </a:custGeom>
              <a:solidFill>
                <a:srgbClr val="CFCFCF"/>
              </a:solidFill>
              <a:ln w="9525">
                <a:noFill/>
                <a:round/>
                <a:headEnd/>
                <a:tailEnd/>
              </a:ln>
            </p:spPr>
            <p:txBody>
              <a:bodyPr/>
              <a:lstStyle/>
              <a:p>
                <a:endParaRPr lang="en-US"/>
              </a:p>
            </p:txBody>
          </p:sp>
          <p:sp>
            <p:nvSpPr>
              <p:cNvPr id="134868" name="Freeform 4181"/>
              <p:cNvSpPr>
                <a:spLocks/>
              </p:cNvSpPr>
              <p:nvPr/>
            </p:nvSpPr>
            <p:spPr bwMode="auto">
              <a:xfrm>
                <a:off x="2015" y="2354"/>
                <a:ext cx="99" cy="56"/>
              </a:xfrm>
              <a:custGeom>
                <a:avLst/>
                <a:gdLst>
                  <a:gd name="T0" fmla="*/ 0 w 16"/>
                  <a:gd name="T1" fmla="*/ 55403 h 9"/>
                  <a:gd name="T2" fmla="*/ 99730 w 16"/>
                  <a:gd name="T3" fmla="*/ 83820 h 9"/>
                  <a:gd name="T4" fmla="*/ 145214 w 16"/>
                  <a:gd name="T5" fmla="*/ 28417 h 9"/>
                  <a:gd name="T6" fmla="*/ 54252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869" name="Freeform 4182"/>
              <p:cNvSpPr>
                <a:spLocks/>
              </p:cNvSpPr>
              <p:nvPr/>
            </p:nvSpPr>
            <p:spPr bwMode="auto">
              <a:xfrm>
                <a:off x="4300" y="2354"/>
                <a:ext cx="93" cy="62"/>
              </a:xfrm>
              <a:custGeom>
                <a:avLst/>
                <a:gdLst>
                  <a:gd name="T0" fmla="*/ 0 w 93"/>
                  <a:gd name="T1" fmla="*/ 43 h 62"/>
                  <a:gd name="T2" fmla="*/ 68 w 93"/>
                  <a:gd name="T3" fmla="*/ 62 h 62"/>
                  <a:gd name="T4" fmla="*/ 93 w 93"/>
                  <a:gd name="T5" fmla="*/ 18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4870" name="Freeform 4183"/>
              <p:cNvSpPr>
                <a:spLocks/>
              </p:cNvSpPr>
              <p:nvPr/>
            </p:nvSpPr>
            <p:spPr bwMode="auto">
              <a:xfrm>
                <a:off x="4300" y="2354"/>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871" name="Freeform 4184"/>
              <p:cNvSpPr>
                <a:spLocks/>
              </p:cNvSpPr>
              <p:nvPr/>
            </p:nvSpPr>
            <p:spPr bwMode="auto">
              <a:xfrm>
                <a:off x="3077" y="2354"/>
                <a:ext cx="93" cy="62"/>
              </a:xfrm>
              <a:custGeom>
                <a:avLst/>
                <a:gdLst>
                  <a:gd name="T0" fmla="*/ 0 w 93"/>
                  <a:gd name="T1" fmla="*/ 43 h 62"/>
                  <a:gd name="T2" fmla="*/ 62 w 93"/>
                  <a:gd name="T3" fmla="*/ 62 h 62"/>
                  <a:gd name="T4" fmla="*/ 93 w 93"/>
                  <a:gd name="T5" fmla="*/ 18 h 62"/>
                  <a:gd name="T6" fmla="*/ 31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2" y="62"/>
                    </a:lnTo>
                    <a:lnTo>
                      <a:pt x="93" y="18"/>
                    </a:lnTo>
                    <a:lnTo>
                      <a:pt x="31" y="0"/>
                    </a:lnTo>
                    <a:lnTo>
                      <a:pt x="0" y="43"/>
                    </a:lnTo>
                    <a:close/>
                  </a:path>
                </a:pathLst>
              </a:custGeom>
              <a:solidFill>
                <a:srgbClr val="CFCFCF"/>
              </a:solidFill>
              <a:ln w="9525">
                <a:noFill/>
                <a:round/>
                <a:headEnd/>
                <a:tailEnd/>
              </a:ln>
            </p:spPr>
            <p:txBody>
              <a:bodyPr/>
              <a:lstStyle/>
              <a:p>
                <a:endParaRPr lang="en-US"/>
              </a:p>
            </p:txBody>
          </p:sp>
          <p:sp>
            <p:nvSpPr>
              <p:cNvPr id="134872" name="Freeform 4185"/>
              <p:cNvSpPr>
                <a:spLocks/>
              </p:cNvSpPr>
              <p:nvPr/>
            </p:nvSpPr>
            <p:spPr bwMode="auto">
              <a:xfrm>
                <a:off x="3077" y="2354"/>
                <a:ext cx="93" cy="62"/>
              </a:xfrm>
              <a:custGeom>
                <a:avLst/>
                <a:gdLst>
                  <a:gd name="T0" fmla="*/ 0 w 15"/>
                  <a:gd name="T1" fmla="*/ 63618 h 10"/>
                  <a:gd name="T2" fmla="*/ 91524 w 15"/>
                  <a:gd name="T3" fmla="*/ 91524 h 10"/>
                  <a:gd name="T4" fmla="*/ 137497 w 15"/>
                  <a:gd name="T5" fmla="*/ 28136 h 10"/>
                  <a:gd name="T6" fmla="*/ 45744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5" y="0"/>
                    </a:lnTo>
                    <a:lnTo>
                      <a:pt x="0" y="7"/>
                    </a:lnTo>
                  </a:path>
                </a:pathLst>
              </a:custGeom>
              <a:noFill/>
              <a:ln w="9525">
                <a:solidFill>
                  <a:srgbClr val="000000"/>
                </a:solidFill>
                <a:round/>
                <a:headEnd/>
                <a:tailEnd/>
              </a:ln>
            </p:spPr>
            <p:txBody>
              <a:bodyPr/>
              <a:lstStyle/>
              <a:p>
                <a:endParaRPr lang="en-US"/>
              </a:p>
            </p:txBody>
          </p:sp>
          <p:sp>
            <p:nvSpPr>
              <p:cNvPr id="134873" name="Freeform 4186"/>
              <p:cNvSpPr>
                <a:spLocks/>
              </p:cNvSpPr>
              <p:nvPr/>
            </p:nvSpPr>
            <p:spPr bwMode="auto">
              <a:xfrm>
                <a:off x="1855" y="2354"/>
                <a:ext cx="99" cy="62"/>
              </a:xfrm>
              <a:custGeom>
                <a:avLst/>
                <a:gdLst>
                  <a:gd name="T0" fmla="*/ 0 w 99"/>
                  <a:gd name="T1" fmla="*/ 43 h 62"/>
                  <a:gd name="T2" fmla="*/ 62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874" name="Freeform 4187"/>
              <p:cNvSpPr>
                <a:spLocks/>
              </p:cNvSpPr>
              <p:nvPr/>
            </p:nvSpPr>
            <p:spPr bwMode="auto">
              <a:xfrm>
                <a:off x="1855" y="2354"/>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75" name="Freeform 4188"/>
              <p:cNvSpPr>
                <a:spLocks/>
              </p:cNvSpPr>
              <p:nvPr/>
            </p:nvSpPr>
            <p:spPr bwMode="auto">
              <a:xfrm>
                <a:off x="4133" y="2354"/>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876" name="Freeform 4189"/>
              <p:cNvSpPr>
                <a:spLocks/>
              </p:cNvSpPr>
              <p:nvPr/>
            </p:nvSpPr>
            <p:spPr bwMode="auto">
              <a:xfrm>
                <a:off x="4133" y="235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77" name="Freeform 4190"/>
              <p:cNvSpPr>
                <a:spLocks/>
              </p:cNvSpPr>
              <p:nvPr/>
            </p:nvSpPr>
            <p:spPr bwMode="auto">
              <a:xfrm>
                <a:off x="2911" y="2354"/>
                <a:ext cx="98" cy="62"/>
              </a:xfrm>
              <a:custGeom>
                <a:avLst/>
                <a:gdLst>
                  <a:gd name="T0" fmla="*/ 0 w 98"/>
                  <a:gd name="T1" fmla="*/ 43 h 62"/>
                  <a:gd name="T2" fmla="*/ 68 w 98"/>
                  <a:gd name="T3" fmla="*/ 62 h 62"/>
                  <a:gd name="T4" fmla="*/ 98 w 98"/>
                  <a:gd name="T5" fmla="*/ 18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134878" name="Freeform 4191"/>
              <p:cNvSpPr>
                <a:spLocks/>
              </p:cNvSpPr>
              <p:nvPr/>
            </p:nvSpPr>
            <p:spPr bwMode="auto">
              <a:xfrm>
                <a:off x="2911" y="2354"/>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79" name="Freeform 4192"/>
              <p:cNvSpPr>
                <a:spLocks/>
              </p:cNvSpPr>
              <p:nvPr/>
            </p:nvSpPr>
            <p:spPr bwMode="auto">
              <a:xfrm>
                <a:off x="3967" y="2360"/>
                <a:ext cx="98" cy="62"/>
              </a:xfrm>
              <a:custGeom>
                <a:avLst/>
                <a:gdLst>
                  <a:gd name="T0" fmla="*/ 0 w 98"/>
                  <a:gd name="T1" fmla="*/ 37 h 62"/>
                  <a:gd name="T2" fmla="*/ 67 w 98"/>
                  <a:gd name="T3" fmla="*/ 62 h 62"/>
                  <a:gd name="T4" fmla="*/ 98 w 98"/>
                  <a:gd name="T5" fmla="*/ 19 h 62"/>
                  <a:gd name="T6" fmla="*/ 30 w 98"/>
                  <a:gd name="T7" fmla="*/ 0 h 62"/>
                  <a:gd name="T8" fmla="*/ 0 w 98"/>
                  <a:gd name="T9" fmla="*/ 37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37"/>
                    </a:moveTo>
                    <a:lnTo>
                      <a:pt x="67" y="62"/>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4880" name="Freeform 4193"/>
              <p:cNvSpPr>
                <a:spLocks/>
              </p:cNvSpPr>
              <p:nvPr/>
            </p:nvSpPr>
            <p:spPr bwMode="auto">
              <a:xfrm>
                <a:off x="3967" y="2360"/>
                <a:ext cx="98" cy="62"/>
              </a:xfrm>
              <a:custGeom>
                <a:avLst/>
                <a:gdLst>
                  <a:gd name="T0" fmla="*/ 0 w 16"/>
                  <a:gd name="T1" fmla="*/ 54585 h 10"/>
                  <a:gd name="T2" fmla="*/ 94202 w 16"/>
                  <a:gd name="T3" fmla="*/ 91524 h 10"/>
                  <a:gd name="T4" fmla="*/ 137868 w 16"/>
                  <a:gd name="T5" fmla="*/ 28136 h 10"/>
                  <a:gd name="T6" fmla="*/ 43665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81" name="Freeform 4194"/>
              <p:cNvSpPr>
                <a:spLocks/>
              </p:cNvSpPr>
              <p:nvPr/>
            </p:nvSpPr>
            <p:spPr bwMode="auto">
              <a:xfrm>
                <a:off x="2744" y="2360"/>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882" name="Freeform 4195"/>
              <p:cNvSpPr>
                <a:spLocks/>
              </p:cNvSpPr>
              <p:nvPr/>
            </p:nvSpPr>
            <p:spPr bwMode="auto">
              <a:xfrm>
                <a:off x="2744" y="2360"/>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83" name="Freeform 4196"/>
              <p:cNvSpPr>
                <a:spLocks/>
              </p:cNvSpPr>
              <p:nvPr/>
            </p:nvSpPr>
            <p:spPr bwMode="auto">
              <a:xfrm>
                <a:off x="3800" y="2360"/>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884" name="Freeform 4197"/>
              <p:cNvSpPr>
                <a:spLocks/>
              </p:cNvSpPr>
              <p:nvPr/>
            </p:nvSpPr>
            <p:spPr bwMode="auto">
              <a:xfrm>
                <a:off x="3800" y="236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85" name="Freeform 4198"/>
              <p:cNvSpPr>
                <a:spLocks/>
              </p:cNvSpPr>
              <p:nvPr/>
            </p:nvSpPr>
            <p:spPr bwMode="auto">
              <a:xfrm>
                <a:off x="2577" y="2360"/>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4886" name="Freeform 4199"/>
              <p:cNvSpPr>
                <a:spLocks/>
              </p:cNvSpPr>
              <p:nvPr/>
            </p:nvSpPr>
            <p:spPr bwMode="auto">
              <a:xfrm>
                <a:off x="2577" y="2360"/>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887" name="Freeform 4200"/>
              <p:cNvSpPr>
                <a:spLocks/>
              </p:cNvSpPr>
              <p:nvPr/>
            </p:nvSpPr>
            <p:spPr bwMode="auto">
              <a:xfrm>
                <a:off x="4862" y="2366"/>
                <a:ext cx="92" cy="56"/>
              </a:xfrm>
              <a:custGeom>
                <a:avLst/>
                <a:gdLst>
                  <a:gd name="T0" fmla="*/ 0 w 92"/>
                  <a:gd name="T1" fmla="*/ 37 h 56"/>
                  <a:gd name="T2" fmla="*/ 68 w 92"/>
                  <a:gd name="T3" fmla="*/ 56 h 56"/>
                  <a:gd name="T4" fmla="*/ 92 w 92"/>
                  <a:gd name="T5" fmla="*/ 19 h 56"/>
                  <a:gd name="T6" fmla="*/ 25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8" y="56"/>
                    </a:lnTo>
                    <a:lnTo>
                      <a:pt x="92" y="19"/>
                    </a:lnTo>
                    <a:lnTo>
                      <a:pt x="25" y="0"/>
                    </a:lnTo>
                    <a:lnTo>
                      <a:pt x="0" y="37"/>
                    </a:lnTo>
                    <a:close/>
                  </a:path>
                </a:pathLst>
              </a:custGeom>
              <a:solidFill>
                <a:srgbClr val="CFCFCF"/>
              </a:solidFill>
              <a:ln w="9525">
                <a:noFill/>
                <a:round/>
                <a:headEnd/>
                <a:tailEnd/>
              </a:ln>
            </p:spPr>
            <p:txBody>
              <a:bodyPr/>
              <a:lstStyle/>
              <a:p>
                <a:endParaRPr lang="en-US"/>
              </a:p>
            </p:txBody>
          </p:sp>
          <p:sp>
            <p:nvSpPr>
              <p:cNvPr id="134888" name="Freeform 4201"/>
              <p:cNvSpPr>
                <a:spLocks/>
              </p:cNvSpPr>
              <p:nvPr/>
            </p:nvSpPr>
            <p:spPr bwMode="auto">
              <a:xfrm>
                <a:off x="4862" y="2366"/>
                <a:ext cx="92" cy="56"/>
              </a:xfrm>
              <a:custGeom>
                <a:avLst/>
                <a:gdLst>
                  <a:gd name="T0" fmla="*/ 0 w 15"/>
                  <a:gd name="T1" fmla="*/ 55403 h 9"/>
                  <a:gd name="T2" fmla="*/ 94834 w 15"/>
                  <a:gd name="T3" fmla="*/ 83820 h 9"/>
                  <a:gd name="T4" fmla="*/ 130119 w 15"/>
                  <a:gd name="T5" fmla="*/ 28417 h 9"/>
                  <a:gd name="T6" fmla="*/ 35285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889" name="Freeform 4202"/>
              <p:cNvSpPr>
                <a:spLocks/>
              </p:cNvSpPr>
              <p:nvPr/>
            </p:nvSpPr>
            <p:spPr bwMode="auto">
              <a:xfrm>
                <a:off x="3639" y="2366"/>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890" name="Freeform 4203"/>
              <p:cNvSpPr>
                <a:spLocks/>
              </p:cNvSpPr>
              <p:nvPr/>
            </p:nvSpPr>
            <p:spPr bwMode="auto">
              <a:xfrm>
                <a:off x="3639" y="236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91" name="Freeform 4204"/>
              <p:cNvSpPr>
                <a:spLocks/>
              </p:cNvSpPr>
              <p:nvPr/>
            </p:nvSpPr>
            <p:spPr bwMode="auto">
              <a:xfrm>
                <a:off x="2417" y="2366"/>
                <a:ext cx="99" cy="62"/>
              </a:xfrm>
              <a:custGeom>
                <a:avLst/>
                <a:gdLst>
                  <a:gd name="T0" fmla="*/ 0 w 99"/>
                  <a:gd name="T1" fmla="*/ 37 h 62"/>
                  <a:gd name="T2" fmla="*/ 61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1"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892" name="Freeform 4205"/>
              <p:cNvSpPr>
                <a:spLocks/>
              </p:cNvSpPr>
              <p:nvPr/>
            </p:nvSpPr>
            <p:spPr bwMode="auto">
              <a:xfrm>
                <a:off x="2417" y="2366"/>
                <a:ext cx="99" cy="62"/>
              </a:xfrm>
              <a:custGeom>
                <a:avLst/>
                <a:gdLst>
                  <a:gd name="T0" fmla="*/ 0 w 16"/>
                  <a:gd name="T1" fmla="*/ 54585 h 10"/>
                  <a:gd name="T2" fmla="*/ 90962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0"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893" name="Freeform 4206"/>
              <p:cNvSpPr>
                <a:spLocks/>
              </p:cNvSpPr>
              <p:nvPr/>
            </p:nvSpPr>
            <p:spPr bwMode="auto">
              <a:xfrm>
                <a:off x="4695" y="2366"/>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894" name="Freeform 4207"/>
              <p:cNvSpPr>
                <a:spLocks/>
              </p:cNvSpPr>
              <p:nvPr/>
            </p:nvSpPr>
            <p:spPr bwMode="auto">
              <a:xfrm>
                <a:off x="4695" y="236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95" name="Freeform 4208"/>
              <p:cNvSpPr>
                <a:spLocks/>
              </p:cNvSpPr>
              <p:nvPr/>
            </p:nvSpPr>
            <p:spPr bwMode="auto">
              <a:xfrm>
                <a:off x="3473" y="2366"/>
                <a:ext cx="98" cy="62"/>
              </a:xfrm>
              <a:custGeom>
                <a:avLst/>
                <a:gdLst>
                  <a:gd name="T0" fmla="*/ 0 w 98"/>
                  <a:gd name="T1" fmla="*/ 44 h 62"/>
                  <a:gd name="T2" fmla="*/ 68 w 98"/>
                  <a:gd name="T3" fmla="*/ 62 h 62"/>
                  <a:gd name="T4" fmla="*/ 98 w 98"/>
                  <a:gd name="T5" fmla="*/ 19 h 62"/>
                  <a:gd name="T6" fmla="*/ 30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0" y="0"/>
                    </a:lnTo>
                    <a:lnTo>
                      <a:pt x="0" y="44"/>
                    </a:lnTo>
                    <a:close/>
                  </a:path>
                </a:pathLst>
              </a:custGeom>
              <a:solidFill>
                <a:srgbClr val="CFCFCF"/>
              </a:solidFill>
              <a:ln w="9525">
                <a:noFill/>
                <a:round/>
                <a:headEnd/>
                <a:tailEnd/>
              </a:ln>
            </p:spPr>
            <p:txBody>
              <a:bodyPr/>
              <a:lstStyle/>
              <a:p>
                <a:endParaRPr lang="en-US"/>
              </a:p>
            </p:txBody>
          </p:sp>
          <p:sp>
            <p:nvSpPr>
              <p:cNvPr id="134896" name="Freeform 4209"/>
              <p:cNvSpPr>
                <a:spLocks/>
              </p:cNvSpPr>
              <p:nvPr/>
            </p:nvSpPr>
            <p:spPr bwMode="auto">
              <a:xfrm>
                <a:off x="3473" y="2366"/>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97" name="Freeform 4210"/>
              <p:cNvSpPr>
                <a:spLocks/>
              </p:cNvSpPr>
              <p:nvPr/>
            </p:nvSpPr>
            <p:spPr bwMode="auto">
              <a:xfrm>
                <a:off x="2250" y="2366"/>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898" name="Freeform 4211"/>
              <p:cNvSpPr>
                <a:spLocks/>
              </p:cNvSpPr>
              <p:nvPr/>
            </p:nvSpPr>
            <p:spPr bwMode="auto">
              <a:xfrm>
                <a:off x="2250" y="236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899" name="Freeform 4212"/>
              <p:cNvSpPr>
                <a:spLocks/>
              </p:cNvSpPr>
              <p:nvPr/>
            </p:nvSpPr>
            <p:spPr bwMode="auto">
              <a:xfrm>
                <a:off x="4528" y="2372"/>
                <a:ext cx="99" cy="56"/>
              </a:xfrm>
              <a:custGeom>
                <a:avLst/>
                <a:gdLst>
                  <a:gd name="T0" fmla="*/ 0 w 99"/>
                  <a:gd name="T1" fmla="*/ 38 h 56"/>
                  <a:gd name="T2" fmla="*/ 68 w 99"/>
                  <a:gd name="T3" fmla="*/ 56 h 56"/>
                  <a:gd name="T4" fmla="*/ 99 w 99"/>
                  <a:gd name="T5" fmla="*/ 19 h 56"/>
                  <a:gd name="T6" fmla="*/ 31 w 99"/>
                  <a:gd name="T7" fmla="*/ 0 h 56"/>
                  <a:gd name="T8" fmla="*/ 0 w 99"/>
                  <a:gd name="T9" fmla="*/ 38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8"/>
                    </a:moveTo>
                    <a:lnTo>
                      <a:pt x="68" y="56"/>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4900" name="Freeform 4213"/>
              <p:cNvSpPr>
                <a:spLocks/>
              </p:cNvSpPr>
              <p:nvPr/>
            </p:nvSpPr>
            <p:spPr bwMode="auto">
              <a:xfrm>
                <a:off x="4528" y="237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01" name="Freeform 4214"/>
              <p:cNvSpPr>
                <a:spLocks/>
              </p:cNvSpPr>
              <p:nvPr/>
            </p:nvSpPr>
            <p:spPr bwMode="auto">
              <a:xfrm>
                <a:off x="3306" y="2372"/>
                <a:ext cx="99" cy="56"/>
              </a:xfrm>
              <a:custGeom>
                <a:avLst/>
                <a:gdLst>
                  <a:gd name="T0" fmla="*/ 0 w 99"/>
                  <a:gd name="T1" fmla="*/ 38 h 56"/>
                  <a:gd name="T2" fmla="*/ 68 w 99"/>
                  <a:gd name="T3" fmla="*/ 56 h 56"/>
                  <a:gd name="T4" fmla="*/ 99 w 99"/>
                  <a:gd name="T5" fmla="*/ 19 h 56"/>
                  <a:gd name="T6" fmla="*/ 31 w 99"/>
                  <a:gd name="T7" fmla="*/ 0 h 56"/>
                  <a:gd name="T8" fmla="*/ 0 w 99"/>
                  <a:gd name="T9" fmla="*/ 38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8"/>
                    </a:moveTo>
                    <a:lnTo>
                      <a:pt x="68" y="56"/>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4902" name="Freeform 4215"/>
              <p:cNvSpPr>
                <a:spLocks/>
              </p:cNvSpPr>
              <p:nvPr/>
            </p:nvSpPr>
            <p:spPr bwMode="auto">
              <a:xfrm>
                <a:off x="3306" y="237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03" name="Freeform 4216"/>
              <p:cNvSpPr>
                <a:spLocks/>
              </p:cNvSpPr>
              <p:nvPr/>
            </p:nvSpPr>
            <p:spPr bwMode="auto">
              <a:xfrm>
                <a:off x="2083" y="2372"/>
                <a:ext cx="99" cy="56"/>
              </a:xfrm>
              <a:custGeom>
                <a:avLst/>
                <a:gdLst>
                  <a:gd name="T0" fmla="*/ 0 w 99"/>
                  <a:gd name="T1" fmla="*/ 38 h 56"/>
                  <a:gd name="T2" fmla="*/ 68 w 99"/>
                  <a:gd name="T3" fmla="*/ 56 h 56"/>
                  <a:gd name="T4" fmla="*/ 99 w 99"/>
                  <a:gd name="T5" fmla="*/ 19 h 56"/>
                  <a:gd name="T6" fmla="*/ 31 w 99"/>
                  <a:gd name="T7" fmla="*/ 0 h 56"/>
                  <a:gd name="T8" fmla="*/ 0 w 99"/>
                  <a:gd name="T9" fmla="*/ 38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8"/>
                    </a:moveTo>
                    <a:lnTo>
                      <a:pt x="68" y="56"/>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4904" name="Freeform 4217"/>
              <p:cNvSpPr>
                <a:spLocks/>
              </p:cNvSpPr>
              <p:nvPr/>
            </p:nvSpPr>
            <p:spPr bwMode="auto">
              <a:xfrm>
                <a:off x="2083" y="237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05" name="Freeform 4218"/>
              <p:cNvSpPr>
                <a:spLocks/>
              </p:cNvSpPr>
              <p:nvPr/>
            </p:nvSpPr>
            <p:spPr bwMode="auto">
              <a:xfrm>
                <a:off x="4368" y="2372"/>
                <a:ext cx="93" cy="62"/>
              </a:xfrm>
              <a:custGeom>
                <a:avLst/>
                <a:gdLst>
                  <a:gd name="T0" fmla="*/ 0 w 93"/>
                  <a:gd name="T1" fmla="*/ 44 h 62"/>
                  <a:gd name="T2" fmla="*/ 68 w 93"/>
                  <a:gd name="T3" fmla="*/ 62 h 62"/>
                  <a:gd name="T4" fmla="*/ 93 w 93"/>
                  <a:gd name="T5" fmla="*/ 19 h 62"/>
                  <a:gd name="T6" fmla="*/ 25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8" y="62"/>
                    </a:lnTo>
                    <a:lnTo>
                      <a:pt x="93" y="19"/>
                    </a:lnTo>
                    <a:lnTo>
                      <a:pt x="25" y="0"/>
                    </a:lnTo>
                    <a:lnTo>
                      <a:pt x="0" y="44"/>
                    </a:lnTo>
                    <a:close/>
                  </a:path>
                </a:pathLst>
              </a:custGeom>
              <a:solidFill>
                <a:srgbClr val="CFCFCF"/>
              </a:solidFill>
              <a:ln w="9525">
                <a:noFill/>
                <a:round/>
                <a:headEnd/>
                <a:tailEnd/>
              </a:ln>
            </p:spPr>
            <p:txBody>
              <a:bodyPr/>
              <a:lstStyle/>
              <a:p>
                <a:endParaRPr lang="en-US"/>
              </a:p>
            </p:txBody>
          </p:sp>
          <p:sp>
            <p:nvSpPr>
              <p:cNvPr id="134906" name="Freeform 4219"/>
              <p:cNvSpPr>
                <a:spLocks/>
              </p:cNvSpPr>
              <p:nvPr/>
            </p:nvSpPr>
            <p:spPr bwMode="auto">
              <a:xfrm>
                <a:off x="4368" y="2372"/>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907" name="Freeform 4220"/>
              <p:cNvSpPr>
                <a:spLocks/>
              </p:cNvSpPr>
              <p:nvPr/>
            </p:nvSpPr>
            <p:spPr bwMode="auto">
              <a:xfrm>
                <a:off x="3139" y="2372"/>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908" name="Freeform 4221"/>
              <p:cNvSpPr>
                <a:spLocks/>
              </p:cNvSpPr>
              <p:nvPr/>
            </p:nvSpPr>
            <p:spPr bwMode="auto">
              <a:xfrm>
                <a:off x="3139" y="237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09" name="Freeform 4222"/>
              <p:cNvSpPr>
                <a:spLocks/>
              </p:cNvSpPr>
              <p:nvPr/>
            </p:nvSpPr>
            <p:spPr bwMode="auto">
              <a:xfrm>
                <a:off x="1917" y="2372"/>
                <a:ext cx="98" cy="62"/>
              </a:xfrm>
              <a:custGeom>
                <a:avLst/>
                <a:gdLst>
                  <a:gd name="T0" fmla="*/ 0 w 98"/>
                  <a:gd name="T1" fmla="*/ 44 h 62"/>
                  <a:gd name="T2" fmla="*/ 67 w 98"/>
                  <a:gd name="T3" fmla="*/ 62 h 62"/>
                  <a:gd name="T4" fmla="*/ 98 w 98"/>
                  <a:gd name="T5" fmla="*/ 19 h 62"/>
                  <a:gd name="T6" fmla="*/ 37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7" y="62"/>
                    </a:lnTo>
                    <a:lnTo>
                      <a:pt x="98" y="19"/>
                    </a:lnTo>
                    <a:lnTo>
                      <a:pt x="37" y="0"/>
                    </a:lnTo>
                    <a:lnTo>
                      <a:pt x="0" y="44"/>
                    </a:lnTo>
                    <a:close/>
                  </a:path>
                </a:pathLst>
              </a:custGeom>
              <a:solidFill>
                <a:srgbClr val="CFCFCF"/>
              </a:solidFill>
              <a:ln w="9525">
                <a:noFill/>
                <a:round/>
                <a:headEnd/>
                <a:tailEnd/>
              </a:ln>
            </p:spPr>
            <p:txBody>
              <a:bodyPr/>
              <a:lstStyle/>
              <a:p>
                <a:endParaRPr lang="en-US"/>
              </a:p>
            </p:txBody>
          </p:sp>
          <p:sp>
            <p:nvSpPr>
              <p:cNvPr id="134910" name="Freeform 4223"/>
              <p:cNvSpPr>
                <a:spLocks/>
              </p:cNvSpPr>
              <p:nvPr/>
            </p:nvSpPr>
            <p:spPr bwMode="auto">
              <a:xfrm>
                <a:off x="1917" y="2372"/>
                <a:ext cx="98" cy="62"/>
              </a:xfrm>
              <a:custGeom>
                <a:avLst/>
                <a:gdLst>
                  <a:gd name="T0" fmla="*/ 0 w 16"/>
                  <a:gd name="T1" fmla="*/ 63618 h 10"/>
                  <a:gd name="T2" fmla="*/ 94202 w 16"/>
                  <a:gd name="T3" fmla="*/ 91524 h 10"/>
                  <a:gd name="T4" fmla="*/ 137868 w 16"/>
                  <a:gd name="T5" fmla="*/ 28136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911" name="Freeform 4224"/>
              <p:cNvSpPr>
                <a:spLocks/>
              </p:cNvSpPr>
              <p:nvPr/>
            </p:nvSpPr>
            <p:spPr bwMode="auto">
              <a:xfrm>
                <a:off x="4201" y="2372"/>
                <a:ext cx="99" cy="62"/>
              </a:xfrm>
              <a:custGeom>
                <a:avLst/>
                <a:gdLst>
                  <a:gd name="T0" fmla="*/ 0 w 99"/>
                  <a:gd name="T1" fmla="*/ 44 h 62"/>
                  <a:gd name="T2" fmla="*/ 68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134912" name="Freeform 4225"/>
              <p:cNvSpPr>
                <a:spLocks/>
              </p:cNvSpPr>
              <p:nvPr/>
            </p:nvSpPr>
            <p:spPr bwMode="auto">
              <a:xfrm>
                <a:off x="4201" y="237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913" name="Freeform 4226"/>
              <p:cNvSpPr>
                <a:spLocks/>
              </p:cNvSpPr>
              <p:nvPr/>
            </p:nvSpPr>
            <p:spPr bwMode="auto">
              <a:xfrm>
                <a:off x="2979" y="2372"/>
                <a:ext cx="98" cy="62"/>
              </a:xfrm>
              <a:custGeom>
                <a:avLst/>
                <a:gdLst>
                  <a:gd name="T0" fmla="*/ 0 w 98"/>
                  <a:gd name="T1" fmla="*/ 44 h 62"/>
                  <a:gd name="T2" fmla="*/ 68 w 98"/>
                  <a:gd name="T3" fmla="*/ 62 h 62"/>
                  <a:gd name="T4" fmla="*/ 98 w 98"/>
                  <a:gd name="T5" fmla="*/ 25 h 62"/>
                  <a:gd name="T6" fmla="*/ 30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25"/>
                    </a:lnTo>
                    <a:lnTo>
                      <a:pt x="30" y="0"/>
                    </a:lnTo>
                    <a:lnTo>
                      <a:pt x="0" y="44"/>
                    </a:lnTo>
                    <a:close/>
                  </a:path>
                </a:pathLst>
              </a:custGeom>
              <a:solidFill>
                <a:srgbClr val="CFCFCF"/>
              </a:solidFill>
              <a:ln w="9525">
                <a:noFill/>
                <a:round/>
                <a:headEnd/>
                <a:tailEnd/>
              </a:ln>
            </p:spPr>
            <p:txBody>
              <a:bodyPr/>
              <a:lstStyle/>
              <a:p>
                <a:endParaRPr lang="en-US"/>
              </a:p>
            </p:txBody>
          </p:sp>
          <p:sp>
            <p:nvSpPr>
              <p:cNvPr id="134914" name="Freeform 4227"/>
              <p:cNvSpPr>
                <a:spLocks/>
              </p:cNvSpPr>
              <p:nvPr/>
            </p:nvSpPr>
            <p:spPr bwMode="auto">
              <a:xfrm>
                <a:off x="2979" y="2372"/>
                <a:ext cx="98" cy="62"/>
              </a:xfrm>
              <a:custGeom>
                <a:avLst/>
                <a:gdLst>
                  <a:gd name="T0" fmla="*/ 0 w 16"/>
                  <a:gd name="T1" fmla="*/ 63618 h 10"/>
                  <a:gd name="T2" fmla="*/ 94202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915" name="Freeform 4228"/>
              <p:cNvSpPr>
                <a:spLocks/>
              </p:cNvSpPr>
              <p:nvPr/>
            </p:nvSpPr>
            <p:spPr bwMode="auto">
              <a:xfrm>
                <a:off x="4034" y="237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16" name="Freeform 4229"/>
              <p:cNvSpPr>
                <a:spLocks/>
              </p:cNvSpPr>
              <p:nvPr/>
            </p:nvSpPr>
            <p:spPr bwMode="auto">
              <a:xfrm>
                <a:off x="4034" y="237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17" name="Freeform 4230"/>
              <p:cNvSpPr>
                <a:spLocks/>
              </p:cNvSpPr>
              <p:nvPr/>
            </p:nvSpPr>
            <p:spPr bwMode="auto">
              <a:xfrm>
                <a:off x="2812" y="237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18" name="Freeform 4231"/>
              <p:cNvSpPr>
                <a:spLocks/>
              </p:cNvSpPr>
              <p:nvPr/>
            </p:nvSpPr>
            <p:spPr bwMode="auto">
              <a:xfrm>
                <a:off x="2812" y="237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19" name="Freeform 4232"/>
              <p:cNvSpPr>
                <a:spLocks/>
              </p:cNvSpPr>
              <p:nvPr/>
            </p:nvSpPr>
            <p:spPr bwMode="auto">
              <a:xfrm>
                <a:off x="3868" y="237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20" name="Freeform 4233"/>
              <p:cNvSpPr>
                <a:spLocks/>
              </p:cNvSpPr>
              <p:nvPr/>
            </p:nvSpPr>
            <p:spPr bwMode="auto">
              <a:xfrm>
                <a:off x="3868" y="237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21" name="Freeform 4234"/>
              <p:cNvSpPr>
                <a:spLocks/>
              </p:cNvSpPr>
              <p:nvPr/>
            </p:nvSpPr>
            <p:spPr bwMode="auto">
              <a:xfrm>
                <a:off x="2645" y="237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22" name="Freeform 4235"/>
              <p:cNvSpPr>
                <a:spLocks/>
              </p:cNvSpPr>
              <p:nvPr/>
            </p:nvSpPr>
            <p:spPr bwMode="auto">
              <a:xfrm>
                <a:off x="2645" y="237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23" name="Freeform 4236"/>
              <p:cNvSpPr>
                <a:spLocks/>
              </p:cNvSpPr>
              <p:nvPr/>
            </p:nvSpPr>
            <p:spPr bwMode="auto">
              <a:xfrm>
                <a:off x="4930" y="2385"/>
                <a:ext cx="99" cy="62"/>
              </a:xfrm>
              <a:custGeom>
                <a:avLst/>
                <a:gdLst>
                  <a:gd name="T0" fmla="*/ 0 w 99"/>
                  <a:gd name="T1" fmla="*/ 37 h 62"/>
                  <a:gd name="T2" fmla="*/ 68 w 99"/>
                  <a:gd name="T3" fmla="*/ 62 h 62"/>
                  <a:gd name="T4" fmla="*/ 99 w 99"/>
                  <a:gd name="T5" fmla="*/ 18 h 62"/>
                  <a:gd name="T6" fmla="*/ 24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24" y="0"/>
                    </a:lnTo>
                    <a:lnTo>
                      <a:pt x="0" y="37"/>
                    </a:lnTo>
                    <a:close/>
                  </a:path>
                </a:pathLst>
              </a:custGeom>
              <a:solidFill>
                <a:srgbClr val="CFCFCF"/>
              </a:solidFill>
              <a:ln w="9525">
                <a:noFill/>
                <a:round/>
                <a:headEnd/>
                <a:tailEnd/>
              </a:ln>
            </p:spPr>
            <p:txBody>
              <a:bodyPr/>
              <a:lstStyle/>
              <a:p>
                <a:endParaRPr lang="en-US"/>
              </a:p>
            </p:txBody>
          </p:sp>
          <p:sp>
            <p:nvSpPr>
              <p:cNvPr id="134924" name="Freeform 4237"/>
              <p:cNvSpPr>
                <a:spLocks/>
              </p:cNvSpPr>
              <p:nvPr/>
            </p:nvSpPr>
            <p:spPr bwMode="auto">
              <a:xfrm>
                <a:off x="4930" y="2385"/>
                <a:ext cx="99" cy="62"/>
              </a:xfrm>
              <a:custGeom>
                <a:avLst/>
                <a:gdLst>
                  <a:gd name="T0" fmla="*/ 0 w 16"/>
                  <a:gd name="T1" fmla="*/ 54585 h 10"/>
                  <a:gd name="T2" fmla="*/ 99730 w 16"/>
                  <a:gd name="T3" fmla="*/ 91524 h 10"/>
                  <a:gd name="T4" fmla="*/ 145214 w 16"/>
                  <a:gd name="T5" fmla="*/ 28136 h 10"/>
                  <a:gd name="T6" fmla="*/ 36717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4" y="0"/>
                    </a:lnTo>
                    <a:lnTo>
                      <a:pt x="0" y="6"/>
                    </a:lnTo>
                  </a:path>
                </a:pathLst>
              </a:custGeom>
              <a:noFill/>
              <a:ln w="9525">
                <a:solidFill>
                  <a:srgbClr val="000000"/>
                </a:solidFill>
                <a:round/>
                <a:headEnd/>
                <a:tailEnd/>
              </a:ln>
            </p:spPr>
            <p:txBody>
              <a:bodyPr/>
              <a:lstStyle/>
              <a:p>
                <a:endParaRPr lang="en-US"/>
              </a:p>
            </p:txBody>
          </p:sp>
          <p:sp>
            <p:nvSpPr>
              <p:cNvPr id="134925" name="Freeform 4238"/>
              <p:cNvSpPr>
                <a:spLocks/>
              </p:cNvSpPr>
              <p:nvPr/>
            </p:nvSpPr>
            <p:spPr bwMode="auto">
              <a:xfrm>
                <a:off x="3707" y="2385"/>
                <a:ext cx="93" cy="62"/>
              </a:xfrm>
              <a:custGeom>
                <a:avLst/>
                <a:gdLst>
                  <a:gd name="T0" fmla="*/ 0 w 93"/>
                  <a:gd name="T1" fmla="*/ 37 h 62"/>
                  <a:gd name="T2" fmla="*/ 68 w 93"/>
                  <a:gd name="T3" fmla="*/ 62 h 62"/>
                  <a:gd name="T4" fmla="*/ 93 w 93"/>
                  <a:gd name="T5" fmla="*/ 18 h 62"/>
                  <a:gd name="T6" fmla="*/ 31 w 93"/>
                  <a:gd name="T7" fmla="*/ 0 h 62"/>
                  <a:gd name="T8" fmla="*/ 0 w 93"/>
                  <a:gd name="T9" fmla="*/ 37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37"/>
                    </a:moveTo>
                    <a:lnTo>
                      <a:pt x="68" y="62"/>
                    </a:lnTo>
                    <a:lnTo>
                      <a:pt x="93" y="18"/>
                    </a:lnTo>
                    <a:lnTo>
                      <a:pt x="31" y="0"/>
                    </a:lnTo>
                    <a:lnTo>
                      <a:pt x="0" y="37"/>
                    </a:lnTo>
                    <a:close/>
                  </a:path>
                </a:pathLst>
              </a:custGeom>
              <a:solidFill>
                <a:srgbClr val="CFCFCF"/>
              </a:solidFill>
              <a:ln w="9525">
                <a:noFill/>
                <a:round/>
                <a:headEnd/>
                <a:tailEnd/>
              </a:ln>
            </p:spPr>
            <p:txBody>
              <a:bodyPr/>
              <a:lstStyle/>
              <a:p>
                <a:endParaRPr lang="en-US"/>
              </a:p>
            </p:txBody>
          </p:sp>
          <p:sp>
            <p:nvSpPr>
              <p:cNvPr id="134926" name="Freeform 4239"/>
              <p:cNvSpPr>
                <a:spLocks/>
              </p:cNvSpPr>
              <p:nvPr/>
            </p:nvSpPr>
            <p:spPr bwMode="auto">
              <a:xfrm>
                <a:off x="3707" y="2385"/>
                <a:ext cx="93" cy="62"/>
              </a:xfrm>
              <a:custGeom>
                <a:avLst/>
                <a:gdLst>
                  <a:gd name="T0" fmla="*/ 0 w 15"/>
                  <a:gd name="T1" fmla="*/ 54585 h 10"/>
                  <a:gd name="T2" fmla="*/ 100558 w 15"/>
                  <a:gd name="T3" fmla="*/ 91524 h 10"/>
                  <a:gd name="T4" fmla="*/ 137497 w 15"/>
                  <a:gd name="T5" fmla="*/ 28136 h 10"/>
                  <a:gd name="T6" fmla="*/ 45744 w 15"/>
                  <a:gd name="T7" fmla="*/ 0 h 10"/>
                  <a:gd name="T8" fmla="*/ 0 w 15"/>
                  <a:gd name="T9" fmla="*/ 5458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6"/>
                    </a:moveTo>
                    <a:lnTo>
                      <a:pt x="11" y="10"/>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4927" name="Freeform 4240"/>
              <p:cNvSpPr>
                <a:spLocks/>
              </p:cNvSpPr>
              <p:nvPr/>
            </p:nvSpPr>
            <p:spPr bwMode="auto">
              <a:xfrm>
                <a:off x="2478" y="2385"/>
                <a:ext cx="99" cy="62"/>
              </a:xfrm>
              <a:custGeom>
                <a:avLst/>
                <a:gdLst>
                  <a:gd name="T0" fmla="*/ 0 w 99"/>
                  <a:gd name="T1" fmla="*/ 43 h 62"/>
                  <a:gd name="T2" fmla="*/ 68 w 99"/>
                  <a:gd name="T3" fmla="*/ 62 h 62"/>
                  <a:gd name="T4" fmla="*/ 99 w 99"/>
                  <a:gd name="T5" fmla="*/ 18 h 62"/>
                  <a:gd name="T6" fmla="*/ 38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8" y="0"/>
                    </a:lnTo>
                    <a:lnTo>
                      <a:pt x="0" y="43"/>
                    </a:lnTo>
                    <a:close/>
                  </a:path>
                </a:pathLst>
              </a:custGeom>
              <a:solidFill>
                <a:srgbClr val="CFCFCF"/>
              </a:solidFill>
              <a:ln w="9525">
                <a:noFill/>
                <a:round/>
                <a:headEnd/>
                <a:tailEnd/>
              </a:ln>
            </p:spPr>
            <p:txBody>
              <a:bodyPr/>
              <a:lstStyle/>
              <a:p>
                <a:endParaRPr lang="en-US"/>
              </a:p>
            </p:txBody>
          </p:sp>
          <p:sp>
            <p:nvSpPr>
              <p:cNvPr id="134928" name="Freeform 4241"/>
              <p:cNvSpPr>
                <a:spLocks/>
              </p:cNvSpPr>
              <p:nvPr/>
            </p:nvSpPr>
            <p:spPr bwMode="auto">
              <a:xfrm>
                <a:off x="2478" y="2385"/>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929" name="Freeform 4242"/>
              <p:cNvSpPr>
                <a:spLocks/>
              </p:cNvSpPr>
              <p:nvPr/>
            </p:nvSpPr>
            <p:spPr bwMode="auto">
              <a:xfrm>
                <a:off x="4763" y="2385"/>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30" name="Freeform 4243"/>
              <p:cNvSpPr>
                <a:spLocks/>
              </p:cNvSpPr>
              <p:nvPr/>
            </p:nvSpPr>
            <p:spPr bwMode="auto">
              <a:xfrm>
                <a:off x="4763" y="238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31" name="Freeform 4244"/>
              <p:cNvSpPr>
                <a:spLocks/>
              </p:cNvSpPr>
              <p:nvPr/>
            </p:nvSpPr>
            <p:spPr bwMode="auto">
              <a:xfrm>
                <a:off x="3541" y="2385"/>
                <a:ext cx="98" cy="62"/>
              </a:xfrm>
              <a:custGeom>
                <a:avLst/>
                <a:gdLst>
                  <a:gd name="T0" fmla="*/ 0 w 98"/>
                  <a:gd name="T1" fmla="*/ 43 h 62"/>
                  <a:gd name="T2" fmla="*/ 67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4932" name="Freeform 4245"/>
              <p:cNvSpPr>
                <a:spLocks/>
              </p:cNvSpPr>
              <p:nvPr/>
            </p:nvSpPr>
            <p:spPr bwMode="auto">
              <a:xfrm>
                <a:off x="3541" y="2385"/>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33" name="Freeform 4246"/>
              <p:cNvSpPr>
                <a:spLocks/>
              </p:cNvSpPr>
              <p:nvPr/>
            </p:nvSpPr>
            <p:spPr bwMode="auto">
              <a:xfrm>
                <a:off x="2318" y="2385"/>
                <a:ext cx="99" cy="62"/>
              </a:xfrm>
              <a:custGeom>
                <a:avLst/>
                <a:gdLst>
                  <a:gd name="T0" fmla="*/ 0 w 99"/>
                  <a:gd name="T1" fmla="*/ 43 h 62"/>
                  <a:gd name="T2" fmla="*/ 62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34" name="Freeform 4247"/>
              <p:cNvSpPr>
                <a:spLocks/>
              </p:cNvSpPr>
              <p:nvPr/>
            </p:nvSpPr>
            <p:spPr bwMode="auto">
              <a:xfrm>
                <a:off x="2318" y="2385"/>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35" name="Freeform 4248"/>
              <p:cNvSpPr>
                <a:spLocks/>
              </p:cNvSpPr>
              <p:nvPr/>
            </p:nvSpPr>
            <p:spPr bwMode="auto">
              <a:xfrm>
                <a:off x="4596" y="239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36" name="Freeform 4249"/>
              <p:cNvSpPr>
                <a:spLocks/>
              </p:cNvSpPr>
              <p:nvPr/>
            </p:nvSpPr>
            <p:spPr bwMode="auto">
              <a:xfrm>
                <a:off x="4596" y="239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37" name="Freeform 4250"/>
              <p:cNvSpPr>
                <a:spLocks/>
              </p:cNvSpPr>
              <p:nvPr/>
            </p:nvSpPr>
            <p:spPr bwMode="auto">
              <a:xfrm>
                <a:off x="3374" y="239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38" name="Freeform 4251"/>
              <p:cNvSpPr>
                <a:spLocks/>
              </p:cNvSpPr>
              <p:nvPr/>
            </p:nvSpPr>
            <p:spPr bwMode="auto">
              <a:xfrm>
                <a:off x="3374" y="239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39" name="Freeform 4252"/>
              <p:cNvSpPr>
                <a:spLocks/>
              </p:cNvSpPr>
              <p:nvPr/>
            </p:nvSpPr>
            <p:spPr bwMode="auto">
              <a:xfrm>
                <a:off x="2151" y="2391"/>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40" name="Freeform 4253"/>
              <p:cNvSpPr>
                <a:spLocks/>
              </p:cNvSpPr>
              <p:nvPr/>
            </p:nvSpPr>
            <p:spPr bwMode="auto">
              <a:xfrm>
                <a:off x="2151" y="2391"/>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41" name="Freeform 4254"/>
              <p:cNvSpPr>
                <a:spLocks/>
              </p:cNvSpPr>
              <p:nvPr/>
            </p:nvSpPr>
            <p:spPr bwMode="auto">
              <a:xfrm>
                <a:off x="4436" y="2391"/>
                <a:ext cx="92" cy="62"/>
              </a:xfrm>
              <a:custGeom>
                <a:avLst/>
                <a:gdLst>
                  <a:gd name="T0" fmla="*/ 0 w 92"/>
                  <a:gd name="T1" fmla="*/ 43 h 62"/>
                  <a:gd name="T2" fmla="*/ 68 w 92"/>
                  <a:gd name="T3" fmla="*/ 62 h 62"/>
                  <a:gd name="T4" fmla="*/ 92 w 92"/>
                  <a:gd name="T5" fmla="*/ 19 h 62"/>
                  <a:gd name="T6" fmla="*/ 25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8" y="62"/>
                    </a:lnTo>
                    <a:lnTo>
                      <a:pt x="92" y="19"/>
                    </a:lnTo>
                    <a:lnTo>
                      <a:pt x="25" y="0"/>
                    </a:lnTo>
                    <a:lnTo>
                      <a:pt x="0" y="43"/>
                    </a:lnTo>
                    <a:close/>
                  </a:path>
                </a:pathLst>
              </a:custGeom>
              <a:solidFill>
                <a:srgbClr val="CFCFCF"/>
              </a:solidFill>
              <a:ln w="9525">
                <a:noFill/>
                <a:round/>
                <a:headEnd/>
                <a:tailEnd/>
              </a:ln>
            </p:spPr>
            <p:txBody>
              <a:bodyPr/>
              <a:lstStyle/>
              <a:p>
                <a:endParaRPr lang="en-US"/>
              </a:p>
            </p:txBody>
          </p:sp>
          <p:sp>
            <p:nvSpPr>
              <p:cNvPr id="134942" name="Freeform 4255"/>
              <p:cNvSpPr>
                <a:spLocks/>
              </p:cNvSpPr>
              <p:nvPr/>
            </p:nvSpPr>
            <p:spPr bwMode="auto">
              <a:xfrm>
                <a:off x="4436" y="2391"/>
                <a:ext cx="92" cy="62"/>
              </a:xfrm>
              <a:custGeom>
                <a:avLst/>
                <a:gdLst>
                  <a:gd name="T0" fmla="*/ 0 w 15"/>
                  <a:gd name="T1" fmla="*/ 63618 h 10"/>
                  <a:gd name="T2" fmla="*/ 94834 w 15"/>
                  <a:gd name="T3" fmla="*/ 91524 h 10"/>
                  <a:gd name="T4" fmla="*/ 130119 w 15"/>
                  <a:gd name="T5" fmla="*/ 28136 h 10"/>
                  <a:gd name="T6" fmla="*/ 35285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943" name="Freeform 4256"/>
              <p:cNvSpPr>
                <a:spLocks/>
              </p:cNvSpPr>
              <p:nvPr/>
            </p:nvSpPr>
            <p:spPr bwMode="auto">
              <a:xfrm>
                <a:off x="3207" y="2391"/>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944" name="Freeform 4257"/>
              <p:cNvSpPr>
                <a:spLocks/>
              </p:cNvSpPr>
              <p:nvPr/>
            </p:nvSpPr>
            <p:spPr bwMode="auto">
              <a:xfrm>
                <a:off x="3207" y="239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45" name="Freeform 4258"/>
              <p:cNvSpPr>
                <a:spLocks/>
              </p:cNvSpPr>
              <p:nvPr/>
            </p:nvSpPr>
            <p:spPr bwMode="auto">
              <a:xfrm>
                <a:off x="1984" y="2391"/>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946" name="Freeform 4259"/>
              <p:cNvSpPr>
                <a:spLocks/>
              </p:cNvSpPr>
              <p:nvPr/>
            </p:nvSpPr>
            <p:spPr bwMode="auto">
              <a:xfrm>
                <a:off x="1984" y="239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47" name="Freeform 4260"/>
              <p:cNvSpPr>
                <a:spLocks/>
              </p:cNvSpPr>
              <p:nvPr/>
            </p:nvSpPr>
            <p:spPr bwMode="auto">
              <a:xfrm>
                <a:off x="4269" y="2397"/>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948" name="Freeform 4261"/>
              <p:cNvSpPr>
                <a:spLocks/>
              </p:cNvSpPr>
              <p:nvPr/>
            </p:nvSpPr>
            <p:spPr bwMode="auto">
              <a:xfrm>
                <a:off x="4269" y="2397"/>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49" name="Freeform 4262"/>
              <p:cNvSpPr>
                <a:spLocks/>
              </p:cNvSpPr>
              <p:nvPr/>
            </p:nvSpPr>
            <p:spPr bwMode="auto">
              <a:xfrm>
                <a:off x="3047" y="2397"/>
                <a:ext cx="92" cy="56"/>
              </a:xfrm>
              <a:custGeom>
                <a:avLst/>
                <a:gdLst>
                  <a:gd name="T0" fmla="*/ 0 w 92"/>
                  <a:gd name="T1" fmla="*/ 37 h 56"/>
                  <a:gd name="T2" fmla="*/ 61 w 92"/>
                  <a:gd name="T3" fmla="*/ 56 h 56"/>
                  <a:gd name="T4" fmla="*/ 92 w 92"/>
                  <a:gd name="T5" fmla="*/ 19 h 56"/>
                  <a:gd name="T6" fmla="*/ 30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1" y="56"/>
                    </a:lnTo>
                    <a:lnTo>
                      <a:pt x="92" y="19"/>
                    </a:lnTo>
                    <a:lnTo>
                      <a:pt x="30" y="0"/>
                    </a:lnTo>
                    <a:lnTo>
                      <a:pt x="0" y="37"/>
                    </a:lnTo>
                    <a:close/>
                  </a:path>
                </a:pathLst>
              </a:custGeom>
              <a:solidFill>
                <a:srgbClr val="CFCFCF"/>
              </a:solidFill>
              <a:ln w="9525">
                <a:noFill/>
                <a:round/>
                <a:headEnd/>
                <a:tailEnd/>
              </a:ln>
            </p:spPr>
            <p:txBody>
              <a:bodyPr/>
              <a:lstStyle/>
              <a:p>
                <a:endParaRPr lang="en-US"/>
              </a:p>
            </p:txBody>
          </p:sp>
          <p:sp>
            <p:nvSpPr>
              <p:cNvPr id="134950" name="Freeform 4263"/>
              <p:cNvSpPr>
                <a:spLocks/>
              </p:cNvSpPr>
              <p:nvPr/>
            </p:nvSpPr>
            <p:spPr bwMode="auto">
              <a:xfrm>
                <a:off x="3047" y="2397"/>
                <a:ext cx="92" cy="56"/>
              </a:xfrm>
              <a:custGeom>
                <a:avLst/>
                <a:gdLst>
                  <a:gd name="T0" fmla="*/ 0 w 15"/>
                  <a:gd name="T1" fmla="*/ 55403 h 9"/>
                  <a:gd name="T2" fmla="*/ 86296 w 15"/>
                  <a:gd name="T3" fmla="*/ 83820 h 9"/>
                  <a:gd name="T4" fmla="*/ 130119 w 15"/>
                  <a:gd name="T5" fmla="*/ 28417 h 9"/>
                  <a:gd name="T6" fmla="*/ 43823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0"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4951" name="Freeform 4264"/>
              <p:cNvSpPr>
                <a:spLocks/>
              </p:cNvSpPr>
              <p:nvPr/>
            </p:nvSpPr>
            <p:spPr bwMode="auto">
              <a:xfrm>
                <a:off x="1818" y="2397"/>
                <a:ext cx="99" cy="56"/>
              </a:xfrm>
              <a:custGeom>
                <a:avLst/>
                <a:gdLst>
                  <a:gd name="T0" fmla="*/ 0 w 99"/>
                  <a:gd name="T1" fmla="*/ 37 h 56"/>
                  <a:gd name="T2" fmla="*/ 68 w 99"/>
                  <a:gd name="T3" fmla="*/ 56 h 56"/>
                  <a:gd name="T4" fmla="*/ 99 w 99"/>
                  <a:gd name="T5" fmla="*/ 19 h 56"/>
                  <a:gd name="T6" fmla="*/ 37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4952" name="Freeform 4265"/>
              <p:cNvSpPr>
                <a:spLocks/>
              </p:cNvSpPr>
              <p:nvPr/>
            </p:nvSpPr>
            <p:spPr bwMode="auto">
              <a:xfrm>
                <a:off x="1818" y="2397"/>
                <a:ext cx="99" cy="56"/>
              </a:xfrm>
              <a:custGeom>
                <a:avLst/>
                <a:gdLst>
                  <a:gd name="T0" fmla="*/ 0 w 16"/>
                  <a:gd name="T1" fmla="*/ 55403 h 9"/>
                  <a:gd name="T2" fmla="*/ 99730 w 16"/>
                  <a:gd name="T3" fmla="*/ 83820 h 9"/>
                  <a:gd name="T4" fmla="*/ 145214 w 16"/>
                  <a:gd name="T5" fmla="*/ 28417 h 9"/>
                  <a:gd name="T6" fmla="*/ 54252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953" name="Freeform 4266"/>
              <p:cNvSpPr>
                <a:spLocks/>
              </p:cNvSpPr>
              <p:nvPr/>
            </p:nvSpPr>
            <p:spPr bwMode="auto">
              <a:xfrm>
                <a:off x="4102" y="2397"/>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954" name="Freeform 4267"/>
              <p:cNvSpPr>
                <a:spLocks/>
              </p:cNvSpPr>
              <p:nvPr/>
            </p:nvSpPr>
            <p:spPr bwMode="auto">
              <a:xfrm>
                <a:off x="4102" y="239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55" name="Freeform 4268"/>
              <p:cNvSpPr>
                <a:spLocks/>
              </p:cNvSpPr>
              <p:nvPr/>
            </p:nvSpPr>
            <p:spPr bwMode="auto">
              <a:xfrm>
                <a:off x="2880" y="2397"/>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956" name="Freeform 4269"/>
              <p:cNvSpPr>
                <a:spLocks/>
              </p:cNvSpPr>
              <p:nvPr/>
            </p:nvSpPr>
            <p:spPr bwMode="auto">
              <a:xfrm>
                <a:off x="2880" y="239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57" name="Freeform 4270"/>
              <p:cNvSpPr>
                <a:spLocks/>
              </p:cNvSpPr>
              <p:nvPr/>
            </p:nvSpPr>
            <p:spPr bwMode="auto">
              <a:xfrm>
                <a:off x="3936" y="2397"/>
                <a:ext cx="98" cy="62"/>
              </a:xfrm>
              <a:custGeom>
                <a:avLst/>
                <a:gdLst>
                  <a:gd name="T0" fmla="*/ 0 w 98"/>
                  <a:gd name="T1" fmla="*/ 43 h 62"/>
                  <a:gd name="T2" fmla="*/ 68 w 98"/>
                  <a:gd name="T3" fmla="*/ 62 h 62"/>
                  <a:gd name="T4" fmla="*/ 98 w 98"/>
                  <a:gd name="T5" fmla="*/ 25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25"/>
                    </a:lnTo>
                    <a:lnTo>
                      <a:pt x="31" y="0"/>
                    </a:lnTo>
                    <a:lnTo>
                      <a:pt x="0" y="43"/>
                    </a:lnTo>
                    <a:close/>
                  </a:path>
                </a:pathLst>
              </a:custGeom>
              <a:solidFill>
                <a:srgbClr val="CFCFCF"/>
              </a:solidFill>
              <a:ln w="9525">
                <a:noFill/>
                <a:round/>
                <a:headEnd/>
                <a:tailEnd/>
              </a:ln>
            </p:spPr>
            <p:txBody>
              <a:bodyPr/>
              <a:lstStyle/>
              <a:p>
                <a:endParaRPr lang="en-US"/>
              </a:p>
            </p:txBody>
          </p:sp>
          <p:sp>
            <p:nvSpPr>
              <p:cNvPr id="134958" name="Freeform 4271"/>
              <p:cNvSpPr>
                <a:spLocks/>
              </p:cNvSpPr>
              <p:nvPr/>
            </p:nvSpPr>
            <p:spPr bwMode="auto">
              <a:xfrm>
                <a:off x="3936" y="2397"/>
                <a:ext cx="98" cy="62"/>
              </a:xfrm>
              <a:custGeom>
                <a:avLst/>
                <a:gdLst>
                  <a:gd name="T0" fmla="*/ 0 w 16"/>
                  <a:gd name="T1" fmla="*/ 63618 h 10"/>
                  <a:gd name="T2" fmla="*/ 94202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959" name="Freeform 4272"/>
              <p:cNvSpPr>
                <a:spLocks/>
              </p:cNvSpPr>
              <p:nvPr/>
            </p:nvSpPr>
            <p:spPr bwMode="auto">
              <a:xfrm>
                <a:off x="2713" y="2397"/>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4960" name="Freeform 4273"/>
              <p:cNvSpPr>
                <a:spLocks/>
              </p:cNvSpPr>
              <p:nvPr/>
            </p:nvSpPr>
            <p:spPr bwMode="auto">
              <a:xfrm>
                <a:off x="2713" y="2397"/>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961" name="Freeform 4274"/>
              <p:cNvSpPr>
                <a:spLocks/>
              </p:cNvSpPr>
              <p:nvPr/>
            </p:nvSpPr>
            <p:spPr bwMode="auto">
              <a:xfrm>
                <a:off x="4998" y="240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962" name="Freeform 4275"/>
              <p:cNvSpPr>
                <a:spLocks/>
              </p:cNvSpPr>
              <p:nvPr/>
            </p:nvSpPr>
            <p:spPr bwMode="auto">
              <a:xfrm>
                <a:off x="4998" y="240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63" name="Freeform 4276"/>
              <p:cNvSpPr>
                <a:spLocks/>
              </p:cNvSpPr>
              <p:nvPr/>
            </p:nvSpPr>
            <p:spPr bwMode="auto">
              <a:xfrm>
                <a:off x="3775" y="2403"/>
                <a:ext cx="93" cy="62"/>
              </a:xfrm>
              <a:custGeom>
                <a:avLst/>
                <a:gdLst>
                  <a:gd name="T0" fmla="*/ 0 w 93"/>
                  <a:gd name="T1" fmla="*/ 44 h 62"/>
                  <a:gd name="T2" fmla="*/ 62 w 93"/>
                  <a:gd name="T3" fmla="*/ 62 h 62"/>
                  <a:gd name="T4" fmla="*/ 93 w 93"/>
                  <a:gd name="T5" fmla="*/ 19 h 62"/>
                  <a:gd name="T6" fmla="*/ 25 w 93"/>
                  <a:gd name="T7" fmla="*/ 0 h 62"/>
                  <a:gd name="T8" fmla="*/ 0 w 93"/>
                  <a:gd name="T9" fmla="*/ 44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4"/>
                    </a:moveTo>
                    <a:lnTo>
                      <a:pt x="62" y="62"/>
                    </a:lnTo>
                    <a:lnTo>
                      <a:pt x="93" y="19"/>
                    </a:lnTo>
                    <a:lnTo>
                      <a:pt x="25" y="0"/>
                    </a:lnTo>
                    <a:lnTo>
                      <a:pt x="0" y="44"/>
                    </a:lnTo>
                    <a:close/>
                  </a:path>
                </a:pathLst>
              </a:custGeom>
              <a:solidFill>
                <a:srgbClr val="CFCFCF"/>
              </a:solidFill>
              <a:ln w="9525">
                <a:noFill/>
                <a:round/>
                <a:headEnd/>
                <a:tailEnd/>
              </a:ln>
            </p:spPr>
            <p:txBody>
              <a:bodyPr/>
              <a:lstStyle/>
              <a:p>
                <a:endParaRPr lang="en-US"/>
              </a:p>
            </p:txBody>
          </p:sp>
          <p:sp>
            <p:nvSpPr>
              <p:cNvPr id="134964" name="Freeform 4277"/>
              <p:cNvSpPr>
                <a:spLocks/>
              </p:cNvSpPr>
              <p:nvPr/>
            </p:nvSpPr>
            <p:spPr bwMode="auto">
              <a:xfrm>
                <a:off x="3775" y="2403"/>
                <a:ext cx="93" cy="62"/>
              </a:xfrm>
              <a:custGeom>
                <a:avLst/>
                <a:gdLst>
                  <a:gd name="T0" fmla="*/ 0 w 15"/>
                  <a:gd name="T1" fmla="*/ 63618 h 10"/>
                  <a:gd name="T2" fmla="*/ 91524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0"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965" name="Freeform 4278"/>
              <p:cNvSpPr>
                <a:spLocks/>
              </p:cNvSpPr>
              <p:nvPr/>
            </p:nvSpPr>
            <p:spPr bwMode="auto">
              <a:xfrm>
                <a:off x="2546" y="240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966" name="Freeform 4279"/>
              <p:cNvSpPr>
                <a:spLocks/>
              </p:cNvSpPr>
              <p:nvPr/>
            </p:nvSpPr>
            <p:spPr bwMode="auto">
              <a:xfrm>
                <a:off x="2546" y="240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67" name="Freeform 4280"/>
              <p:cNvSpPr>
                <a:spLocks/>
              </p:cNvSpPr>
              <p:nvPr/>
            </p:nvSpPr>
            <p:spPr bwMode="auto">
              <a:xfrm>
                <a:off x="4831" y="240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968" name="Freeform 4281"/>
              <p:cNvSpPr>
                <a:spLocks/>
              </p:cNvSpPr>
              <p:nvPr/>
            </p:nvSpPr>
            <p:spPr bwMode="auto">
              <a:xfrm>
                <a:off x="4831" y="240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69" name="Freeform 4282"/>
              <p:cNvSpPr>
                <a:spLocks/>
              </p:cNvSpPr>
              <p:nvPr/>
            </p:nvSpPr>
            <p:spPr bwMode="auto">
              <a:xfrm>
                <a:off x="3608" y="240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970" name="Freeform 4283"/>
              <p:cNvSpPr>
                <a:spLocks/>
              </p:cNvSpPr>
              <p:nvPr/>
            </p:nvSpPr>
            <p:spPr bwMode="auto">
              <a:xfrm>
                <a:off x="3608" y="240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71" name="Freeform 4284"/>
              <p:cNvSpPr>
                <a:spLocks/>
              </p:cNvSpPr>
              <p:nvPr/>
            </p:nvSpPr>
            <p:spPr bwMode="auto">
              <a:xfrm>
                <a:off x="2380" y="2403"/>
                <a:ext cx="98" cy="62"/>
              </a:xfrm>
              <a:custGeom>
                <a:avLst/>
                <a:gdLst>
                  <a:gd name="T0" fmla="*/ 0 w 98"/>
                  <a:gd name="T1" fmla="*/ 44 h 62"/>
                  <a:gd name="T2" fmla="*/ 68 w 98"/>
                  <a:gd name="T3" fmla="*/ 62 h 62"/>
                  <a:gd name="T4" fmla="*/ 98 w 98"/>
                  <a:gd name="T5" fmla="*/ 25 h 62"/>
                  <a:gd name="T6" fmla="*/ 37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25"/>
                    </a:lnTo>
                    <a:lnTo>
                      <a:pt x="37" y="0"/>
                    </a:lnTo>
                    <a:lnTo>
                      <a:pt x="0" y="44"/>
                    </a:lnTo>
                    <a:close/>
                  </a:path>
                </a:pathLst>
              </a:custGeom>
              <a:solidFill>
                <a:srgbClr val="CFCFCF"/>
              </a:solidFill>
              <a:ln w="9525">
                <a:noFill/>
                <a:round/>
                <a:headEnd/>
                <a:tailEnd/>
              </a:ln>
            </p:spPr>
            <p:txBody>
              <a:bodyPr/>
              <a:lstStyle/>
              <a:p>
                <a:endParaRPr lang="en-US"/>
              </a:p>
            </p:txBody>
          </p:sp>
          <p:sp>
            <p:nvSpPr>
              <p:cNvPr id="134972" name="Freeform 4285"/>
              <p:cNvSpPr>
                <a:spLocks/>
              </p:cNvSpPr>
              <p:nvPr/>
            </p:nvSpPr>
            <p:spPr bwMode="auto">
              <a:xfrm>
                <a:off x="2380" y="2403"/>
                <a:ext cx="98" cy="62"/>
              </a:xfrm>
              <a:custGeom>
                <a:avLst/>
                <a:gdLst>
                  <a:gd name="T0" fmla="*/ 0 w 16"/>
                  <a:gd name="T1" fmla="*/ 63618 h 10"/>
                  <a:gd name="T2" fmla="*/ 94202 w 16"/>
                  <a:gd name="T3" fmla="*/ 91524 h 10"/>
                  <a:gd name="T4" fmla="*/ 137868 w 16"/>
                  <a:gd name="T5" fmla="*/ 36940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6" y="0"/>
                    </a:lnTo>
                    <a:lnTo>
                      <a:pt x="0" y="7"/>
                    </a:lnTo>
                  </a:path>
                </a:pathLst>
              </a:custGeom>
              <a:noFill/>
              <a:ln w="9525">
                <a:solidFill>
                  <a:srgbClr val="000000"/>
                </a:solidFill>
                <a:round/>
                <a:headEnd/>
                <a:tailEnd/>
              </a:ln>
            </p:spPr>
            <p:txBody>
              <a:bodyPr/>
              <a:lstStyle/>
              <a:p>
                <a:endParaRPr lang="en-US"/>
              </a:p>
            </p:txBody>
          </p:sp>
          <p:sp>
            <p:nvSpPr>
              <p:cNvPr id="134973" name="Freeform 4286"/>
              <p:cNvSpPr>
                <a:spLocks/>
              </p:cNvSpPr>
              <p:nvPr/>
            </p:nvSpPr>
            <p:spPr bwMode="auto">
              <a:xfrm>
                <a:off x="4664" y="2410"/>
                <a:ext cx="99" cy="61"/>
              </a:xfrm>
              <a:custGeom>
                <a:avLst/>
                <a:gdLst>
                  <a:gd name="T0" fmla="*/ 0 w 99"/>
                  <a:gd name="T1" fmla="*/ 37 h 61"/>
                  <a:gd name="T2" fmla="*/ 68 w 99"/>
                  <a:gd name="T3" fmla="*/ 61 h 61"/>
                  <a:gd name="T4" fmla="*/ 99 w 99"/>
                  <a:gd name="T5" fmla="*/ 18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974" name="Freeform 4287"/>
              <p:cNvSpPr>
                <a:spLocks/>
              </p:cNvSpPr>
              <p:nvPr/>
            </p:nvSpPr>
            <p:spPr bwMode="auto">
              <a:xfrm>
                <a:off x="4664" y="2410"/>
                <a:ext cx="99" cy="61"/>
              </a:xfrm>
              <a:custGeom>
                <a:avLst/>
                <a:gdLst>
                  <a:gd name="T0" fmla="*/ 0 w 16"/>
                  <a:gd name="T1" fmla="*/ 51313 h 10"/>
                  <a:gd name="T2" fmla="*/ 99730 w 16"/>
                  <a:gd name="T3" fmla="*/ 84430 h 10"/>
                  <a:gd name="T4" fmla="*/ 145214 w 16"/>
                  <a:gd name="T5" fmla="*/ 24967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75" name="Freeform 4288"/>
              <p:cNvSpPr>
                <a:spLocks/>
              </p:cNvSpPr>
              <p:nvPr/>
            </p:nvSpPr>
            <p:spPr bwMode="auto">
              <a:xfrm>
                <a:off x="3442" y="2410"/>
                <a:ext cx="99" cy="61"/>
              </a:xfrm>
              <a:custGeom>
                <a:avLst/>
                <a:gdLst>
                  <a:gd name="T0" fmla="*/ 0 w 99"/>
                  <a:gd name="T1" fmla="*/ 37 h 61"/>
                  <a:gd name="T2" fmla="*/ 68 w 99"/>
                  <a:gd name="T3" fmla="*/ 61 h 61"/>
                  <a:gd name="T4" fmla="*/ 99 w 99"/>
                  <a:gd name="T5" fmla="*/ 18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976" name="Freeform 4289"/>
              <p:cNvSpPr>
                <a:spLocks/>
              </p:cNvSpPr>
              <p:nvPr/>
            </p:nvSpPr>
            <p:spPr bwMode="auto">
              <a:xfrm>
                <a:off x="3442" y="2410"/>
                <a:ext cx="99" cy="61"/>
              </a:xfrm>
              <a:custGeom>
                <a:avLst/>
                <a:gdLst>
                  <a:gd name="T0" fmla="*/ 0 w 16"/>
                  <a:gd name="T1" fmla="*/ 51313 h 10"/>
                  <a:gd name="T2" fmla="*/ 99730 w 16"/>
                  <a:gd name="T3" fmla="*/ 84430 h 10"/>
                  <a:gd name="T4" fmla="*/ 145214 w 16"/>
                  <a:gd name="T5" fmla="*/ 24967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977" name="Freeform 4290"/>
              <p:cNvSpPr>
                <a:spLocks/>
              </p:cNvSpPr>
              <p:nvPr/>
            </p:nvSpPr>
            <p:spPr bwMode="auto">
              <a:xfrm>
                <a:off x="2219" y="2410"/>
                <a:ext cx="99" cy="61"/>
              </a:xfrm>
              <a:custGeom>
                <a:avLst/>
                <a:gdLst>
                  <a:gd name="T0" fmla="*/ 0 w 99"/>
                  <a:gd name="T1" fmla="*/ 43 h 61"/>
                  <a:gd name="T2" fmla="*/ 62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2"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78" name="Freeform 4291"/>
              <p:cNvSpPr>
                <a:spLocks/>
              </p:cNvSpPr>
              <p:nvPr/>
            </p:nvSpPr>
            <p:spPr bwMode="auto">
              <a:xfrm>
                <a:off x="2219" y="2410"/>
                <a:ext cx="99" cy="61"/>
              </a:xfrm>
              <a:custGeom>
                <a:avLst/>
                <a:gdLst>
                  <a:gd name="T0" fmla="*/ 0 w 16"/>
                  <a:gd name="T1" fmla="*/ 59463 h 10"/>
                  <a:gd name="T2" fmla="*/ 90962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79" name="Freeform 4292"/>
              <p:cNvSpPr>
                <a:spLocks/>
              </p:cNvSpPr>
              <p:nvPr/>
            </p:nvSpPr>
            <p:spPr bwMode="auto">
              <a:xfrm>
                <a:off x="4504" y="2410"/>
                <a:ext cx="92" cy="61"/>
              </a:xfrm>
              <a:custGeom>
                <a:avLst/>
                <a:gdLst>
                  <a:gd name="T0" fmla="*/ 0 w 92"/>
                  <a:gd name="T1" fmla="*/ 43 h 61"/>
                  <a:gd name="T2" fmla="*/ 68 w 92"/>
                  <a:gd name="T3" fmla="*/ 61 h 61"/>
                  <a:gd name="T4" fmla="*/ 92 w 92"/>
                  <a:gd name="T5" fmla="*/ 18 h 61"/>
                  <a:gd name="T6" fmla="*/ 24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8" y="61"/>
                    </a:lnTo>
                    <a:lnTo>
                      <a:pt x="92" y="18"/>
                    </a:lnTo>
                    <a:lnTo>
                      <a:pt x="24" y="0"/>
                    </a:lnTo>
                    <a:lnTo>
                      <a:pt x="0" y="43"/>
                    </a:lnTo>
                    <a:close/>
                  </a:path>
                </a:pathLst>
              </a:custGeom>
              <a:solidFill>
                <a:srgbClr val="CFCFCF"/>
              </a:solidFill>
              <a:ln w="9525">
                <a:noFill/>
                <a:round/>
                <a:headEnd/>
                <a:tailEnd/>
              </a:ln>
            </p:spPr>
            <p:txBody>
              <a:bodyPr/>
              <a:lstStyle/>
              <a:p>
                <a:endParaRPr lang="en-US"/>
              </a:p>
            </p:txBody>
          </p:sp>
          <p:sp>
            <p:nvSpPr>
              <p:cNvPr id="134980" name="Freeform 4293"/>
              <p:cNvSpPr>
                <a:spLocks/>
              </p:cNvSpPr>
              <p:nvPr/>
            </p:nvSpPr>
            <p:spPr bwMode="auto">
              <a:xfrm>
                <a:off x="4504" y="2410"/>
                <a:ext cx="92" cy="61"/>
              </a:xfrm>
              <a:custGeom>
                <a:avLst/>
                <a:gdLst>
                  <a:gd name="T0" fmla="*/ 0 w 15"/>
                  <a:gd name="T1" fmla="*/ 59463 h 10"/>
                  <a:gd name="T2" fmla="*/ 94834 w 15"/>
                  <a:gd name="T3" fmla="*/ 84430 h 10"/>
                  <a:gd name="T4" fmla="*/ 130119 w 15"/>
                  <a:gd name="T5" fmla="*/ 24967 h 10"/>
                  <a:gd name="T6" fmla="*/ 35285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981" name="Freeform 4294"/>
              <p:cNvSpPr>
                <a:spLocks/>
              </p:cNvSpPr>
              <p:nvPr/>
            </p:nvSpPr>
            <p:spPr bwMode="auto">
              <a:xfrm>
                <a:off x="3275" y="2410"/>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982" name="Freeform 4295"/>
              <p:cNvSpPr>
                <a:spLocks/>
              </p:cNvSpPr>
              <p:nvPr/>
            </p:nvSpPr>
            <p:spPr bwMode="auto">
              <a:xfrm>
                <a:off x="3275" y="2410"/>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983" name="Freeform 4296"/>
              <p:cNvSpPr>
                <a:spLocks/>
              </p:cNvSpPr>
              <p:nvPr/>
            </p:nvSpPr>
            <p:spPr bwMode="auto">
              <a:xfrm>
                <a:off x="2052" y="2410"/>
                <a:ext cx="99" cy="61"/>
              </a:xfrm>
              <a:custGeom>
                <a:avLst/>
                <a:gdLst>
                  <a:gd name="T0" fmla="*/ 0 w 99"/>
                  <a:gd name="T1" fmla="*/ 43 h 61"/>
                  <a:gd name="T2" fmla="*/ 62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2" y="61"/>
                    </a:lnTo>
                    <a:lnTo>
                      <a:pt x="99" y="18"/>
                    </a:lnTo>
                    <a:lnTo>
                      <a:pt x="31" y="0"/>
                    </a:lnTo>
                    <a:lnTo>
                      <a:pt x="0" y="43"/>
                    </a:lnTo>
                    <a:close/>
                  </a:path>
                </a:pathLst>
              </a:custGeom>
              <a:solidFill>
                <a:srgbClr val="CFCFCF"/>
              </a:solidFill>
              <a:ln w="9525">
                <a:noFill/>
                <a:round/>
                <a:headEnd/>
                <a:tailEnd/>
              </a:ln>
            </p:spPr>
            <p:txBody>
              <a:bodyPr/>
              <a:lstStyle/>
              <a:p>
                <a:endParaRPr lang="en-US"/>
              </a:p>
            </p:txBody>
          </p:sp>
        </p:grpSp>
        <p:grpSp>
          <p:nvGrpSpPr>
            <p:cNvPr id="5155" name="Group 4297"/>
            <p:cNvGrpSpPr>
              <a:grpSpLocks/>
            </p:cNvGrpSpPr>
            <p:nvPr/>
          </p:nvGrpSpPr>
          <p:grpSpPr bwMode="auto">
            <a:xfrm>
              <a:off x="1750" y="2410"/>
              <a:ext cx="3316" cy="166"/>
              <a:chOff x="1750" y="2410"/>
              <a:chExt cx="3316" cy="166"/>
            </a:xfrm>
          </p:grpSpPr>
          <p:sp>
            <p:nvSpPr>
              <p:cNvPr id="134584" name="Freeform 4298"/>
              <p:cNvSpPr>
                <a:spLocks/>
              </p:cNvSpPr>
              <p:nvPr/>
            </p:nvSpPr>
            <p:spPr bwMode="auto">
              <a:xfrm>
                <a:off x="2052" y="2410"/>
                <a:ext cx="99" cy="61"/>
              </a:xfrm>
              <a:custGeom>
                <a:avLst/>
                <a:gdLst>
                  <a:gd name="T0" fmla="*/ 0 w 16"/>
                  <a:gd name="T1" fmla="*/ 59463 h 10"/>
                  <a:gd name="T2" fmla="*/ 90962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85" name="Freeform 4299"/>
              <p:cNvSpPr>
                <a:spLocks/>
              </p:cNvSpPr>
              <p:nvPr/>
            </p:nvSpPr>
            <p:spPr bwMode="auto">
              <a:xfrm>
                <a:off x="4337" y="2416"/>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586" name="Freeform 4300"/>
              <p:cNvSpPr>
                <a:spLocks/>
              </p:cNvSpPr>
              <p:nvPr/>
            </p:nvSpPr>
            <p:spPr bwMode="auto">
              <a:xfrm>
                <a:off x="4337" y="2416"/>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87" name="Freeform 4301"/>
              <p:cNvSpPr>
                <a:spLocks/>
              </p:cNvSpPr>
              <p:nvPr/>
            </p:nvSpPr>
            <p:spPr bwMode="auto">
              <a:xfrm>
                <a:off x="3108" y="2416"/>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588" name="Freeform 4302"/>
              <p:cNvSpPr>
                <a:spLocks/>
              </p:cNvSpPr>
              <p:nvPr/>
            </p:nvSpPr>
            <p:spPr bwMode="auto">
              <a:xfrm>
                <a:off x="3108" y="2416"/>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89" name="Freeform 4303"/>
              <p:cNvSpPr>
                <a:spLocks/>
              </p:cNvSpPr>
              <p:nvPr/>
            </p:nvSpPr>
            <p:spPr bwMode="auto">
              <a:xfrm>
                <a:off x="1886" y="2416"/>
                <a:ext cx="98" cy="61"/>
              </a:xfrm>
              <a:custGeom>
                <a:avLst/>
                <a:gdLst>
                  <a:gd name="T0" fmla="*/ 0 w 98"/>
                  <a:gd name="T1" fmla="*/ 37 h 61"/>
                  <a:gd name="T2" fmla="*/ 68 w 98"/>
                  <a:gd name="T3" fmla="*/ 61 h 61"/>
                  <a:gd name="T4" fmla="*/ 98 w 98"/>
                  <a:gd name="T5" fmla="*/ 18 h 61"/>
                  <a:gd name="T6" fmla="*/ 31 w 98"/>
                  <a:gd name="T7" fmla="*/ 0 h 61"/>
                  <a:gd name="T8" fmla="*/ 0 w 98"/>
                  <a:gd name="T9" fmla="*/ 37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37"/>
                    </a:moveTo>
                    <a:lnTo>
                      <a:pt x="68" y="61"/>
                    </a:lnTo>
                    <a:lnTo>
                      <a:pt x="98" y="18"/>
                    </a:lnTo>
                    <a:lnTo>
                      <a:pt x="31" y="0"/>
                    </a:lnTo>
                    <a:lnTo>
                      <a:pt x="0" y="37"/>
                    </a:lnTo>
                    <a:close/>
                  </a:path>
                </a:pathLst>
              </a:custGeom>
              <a:solidFill>
                <a:srgbClr val="CFCFCF"/>
              </a:solidFill>
              <a:ln w="9525">
                <a:noFill/>
                <a:round/>
                <a:headEnd/>
                <a:tailEnd/>
              </a:ln>
            </p:spPr>
            <p:txBody>
              <a:bodyPr/>
              <a:lstStyle/>
              <a:p>
                <a:endParaRPr lang="en-US"/>
              </a:p>
            </p:txBody>
          </p:sp>
          <p:sp>
            <p:nvSpPr>
              <p:cNvPr id="134590" name="Freeform 4304"/>
              <p:cNvSpPr>
                <a:spLocks/>
              </p:cNvSpPr>
              <p:nvPr/>
            </p:nvSpPr>
            <p:spPr bwMode="auto">
              <a:xfrm>
                <a:off x="1886" y="2416"/>
                <a:ext cx="98" cy="61"/>
              </a:xfrm>
              <a:custGeom>
                <a:avLst/>
                <a:gdLst>
                  <a:gd name="T0" fmla="*/ 0 w 16"/>
                  <a:gd name="T1" fmla="*/ 51313 h 10"/>
                  <a:gd name="T2" fmla="*/ 94202 w 16"/>
                  <a:gd name="T3" fmla="*/ 84430 h 10"/>
                  <a:gd name="T4" fmla="*/ 137868 w 16"/>
                  <a:gd name="T5" fmla="*/ 24967 h 10"/>
                  <a:gd name="T6" fmla="*/ 43665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91" name="Freeform 4305"/>
              <p:cNvSpPr>
                <a:spLocks/>
              </p:cNvSpPr>
              <p:nvPr/>
            </p:nvSpPr>
            <p:spPr bwMode="auto">
              <a:xfrm>
                <a:off x="4170" y="2416"/>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592" name="Freeform 4306"/>
              <p:cNvSpPr>
                <a:spLocks/>
              </p:cNvSpPr>
              <p:nvPr/>
            </p:nvSpPr>
            <p:spPr bwMode="auto">
              <a:xfrm>
                <a:off x="4170" y="2416"/>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93" name="Freeform 4307"/>
              <p:cNvSpPr>
                <a:spLocks/>
              </p:cNvSpPr>
              <p:nvPr/>
            </p:nvSpPr>
            <p:spPr bwMode="auto">
              <a:xfrm>
                <a:off x="2948" y="2416"/>
                <a:ext cx="99" cy="61"/>
              </a:xfrm>
              <a:custGeom>
                <a:avLst/>
                <a:gdLst>
                  <a:gd name="T0" fmla="*/ 0 w 99"/>
                  <a:gd name="T1" fmla="*/ 43 h 61"/>
                  <a:gd name="T2" fmla="*/ 61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1"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594" name="Freeform 4308"/>
              <p:cNvSpPr>
                <a:spLocks/>
              </p:cNvSpPr>
              <p:nvPr/>
            </p:nvSpPr>
            <p:spPr bwMode="auto">
              <a:xfrm>
                <a:off x="2948" y="2416"/>
                <a:ext cx="99" cy="61"/>
              </a:xfrm>
              <a:custGeom>
                <a:avLst/>
                <a:gdLst>
                  <a:gd name="T0" fmla="*/ 0 w 16"/>
                  <a:gd name="T1" fmla="*/ 59463 h 10"/>
                  <a:gd name="T2" fmla="*/ 90962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95" name="Freeform 4309"/>
              <p:cNvSpPr>
                <a:spLocks/>
              </p:cNvSpPr>
              <p:nvPr/>
            </p:nvSpPr>
            <p:spPr bwMode="auto">
              <a:xfrm>
                <a:off x="4004" y="2422"/>
                <a:ext cx="98" cy="55"/>
              </a:xfrm>
              <a:custGeom>
                <a:avLst/>
                <a:gdLst>
                  <a:gd name="T0" fmla="*/ 0 w 98"/>
                  <a:gd name="T1" fmla="*/ 37 h 55"/>
                  <a:gd name="T2" fmla="*/ 68 w 98"/>
                  <a:gd name="T3" fmla="*/ 55 h 55"/>
                  <a:gd name="T4" fmla="*/ 98 w 98"/>
                  <a:gd name="T5" fmla="*/ 18 h 55"/>
                  <a:gd name="T6" fmla="*/ 30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0" y="0"/>
                    </a:lnTo>
                    <a:lnTo>
                      <a:pt x="0" y="37"/>
                    </a:lnTo>
                    <a:close/>
                  </a:path>
                </a:pathLst>
              </a:custGeom>
              <a:solidFill>
                <a:srgbClr val="CFCFCF"/>
              </a:solidFill>
              <a:ln w="9525">
                <a:noFill/>
                <a:round/>
                <a:headEnd/>
                <a:tailEnd/>
              </a:ln>
            </p:spPr>
            <p:txBody>
              <a:bodyPr/>
              <a:lstStyle/>
              <a:p>
                <a:endParaRPr lang="en-US"/>
              </a:p>
            </p:txBody>
          </p:sp>
          <p:sp>
            <p:nvSpPr>
              <p:cNvPr id="134596" name="Freeform 4310"/>
              <p:cNvSpPr>
                <a:spLocks/>
              </p:cNvSpPr>
              <p:nvPr/>
            </p:nvSpPr>
            <p:spPr bwMode="auto">
              <a:xfrm>
                <a:off x="4004" y="2422"/>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97" name="Freeform 4311"/>
              <p:cNvSpPr>
                <a:spLocks/>
              </p:cNvSpPr>
              <p:nvPr/>
            </p:nvSpPr>
            <p:spPr bwMode="auto">
              <a:xfrm>
                <a:off x="2781" y="2422"/>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598" name="Freeform 4312"/>
              <p:cNvSpPr>
                <a:spLocks/>
              </p:cNvSpPr>
              <p:nvPr/>
            </p:nvSpPr>
            <p:spPr bwMode="auto">
              <a:xfrm>
                <a:off x="2781" y="2422"/>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99" name="Freeform 4313"/>
              <p:cNvSpPr>
                <a:spLocks/>
              </p:cNvSpPr>
              <p:nvPr/>
            </p:nvSpPr>
            <p:spPr bwMode="auto">
              <a:xfrm>
                <a:off x="3837" y="242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600" name="Freeform 4314"/>
              <p:cNvSpPr>
                <a:spLocks/>
              </p:cNvSpPr>
              <p:nvPr/>
            </p:nvSpPr>
            <p:spPr bwMode="auto">
              <a:xfrm>
                <a:off x="3837" y="242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01" name="Freeform 4315"/>
              <p:cNvSpPr>
                <a:spLocks/>
              </p:cNvSpPr>
              <p:nvPr/>
            </p:nvSpPr>
            <p:spPr bwMode="auto">
              <a:xfrm>
                <a:off x="2614" y="242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602" name="Freeform 4316"/>
              <p:cNvSpPr>
                <a:spLocks/>
              </p:cNvSpPr>
              <p:nvPr/>
            </p:nvSpPr>
            <p:spPr bwMode="auto">
              <a:xfrm>
                <a:off x="2614" y="242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03" name="Freeform 4317"/>
              <p:cNvSpPr>
                <a:spLocks/>
              </p:cNvSpPr>
              <p:nvPr/>
            </p:nvSpPr>
            <p:spPr bwMode="auto">
              <a:xfrm>
                <a:off x="4899" y="2422"/>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4604" name="Freeform 4318"/>
              <p:cNvSpPr>
                <a:spLocks/>
              </p:cNvSpPr>
              <p:nvPr/>
            </p:nvSpPr>
            <p:spPr bwMode="auto">
              <a:xfrm>
                <a:off x="4899" y="242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605" name="Freeform 4319"/>
              <p:cNvSpPr>
                <a:spLocks/>
              </p:cNvSpPr>
              <p:nvPr/>
            </p:nvSpPr>
            <p:spPr bwMode="auto">
              <a:xfrm>
                <a:off x="3676" y="2422"/>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4606" name="Freeform 4320"/>
              <p:cNvSpPr>
                <a:spLocks/>
              </p:cNvSpPr>
              <p:nvPr/>
            </p:nvSpPr>
            <p:spPr bwMode="auto">
              <a:xfrm>
                <a:off x="3676" y="242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607" name="Freeform 4321"/>
              <p:cNvSpPr>
                <a:spLocks/>
              </p:cNvSpPr>
              <p:nvPr/>
            </p:nvSpPr>
            <p:spPr bwMode="auto">
              <a:xfrm>
                <a:off x="2448" y="2428"/>
                <a:ext cx="98" cy="56"/>
              </a:xfrm>
              <a:custGeom>
                <a:avLst/>
                <a:gdLst>
                  <a:gd name="T0" fmla="*/ 0 w 98"/>
                  <a:gd name="T1" fmla="*/ 37 h 56"/>
                  <a:gd name="T2" fmla="*/ 68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4608" name="Freeform 4322"/>
              <p:cNvSpPr>
                <a:spLocks/>
              </p:cNvSpPr>
              <p:nvPr/>
            </p:nvSpPr>
            <p:spPr bwMode="auto">
              <a:xfrm>
                <a:off x="2448" y="2428"/>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09" name="Freeform 4323"/>
              <p:cNvSpPr>
                <a:spLocks/>
              </p:cNvSpPr>
              <p:nvPr/>
            </p:nvSpPr>
            <p:spPr bwMode="auto">
              <a:xfrm>
                <a:off x="4732" y="2428"/>
                <a:ext cx="99" cy="62"/>
              </a:xfrm>
              <a:custGeom>
                <a:avLst/>
                <a:gdLst>
                  <a:gd name="T0" fmla="*/ 0 w 99"/>
                  <a:gd name="T1" fmla="*/ 43 h 62"/>
                  <a:gd name="T2" fmla="*/ 74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74"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610" name="Freeform 4324"/>
              <p:cNvSpPr>
                <a:spLocks/>
              </p:cNvSpPr>
              <p:nvPr/>
            </p:nvSpPr>
            <p:spPr bwMode="auto">
              <a:xfrm>
                <a:off x="4732" y="2428"/>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11" name="Freeform 4325"/>
              <p:cNvSpPr>
                <a:spLocks/>
              </p:cNvSpPr>
              <p:nvPr/>
            </p:nvSpPr>
            <p:spPr bwMode="auto">
              <a:xfrm>
                <a:off x="3510" y="2428"/>
                <a:ext cx="98" cy="62"/>
              </a:xfrm>
              <a:custGeom>
                <a:avLst/>
                <a:gdLst>
                  <a:gd name="T0" fmla="*/ 0 w 98"/>
                  <a:gd name="T1" fmla="*/ 43 h 62"/>
                  <a:gd name="T2" fmla="*/ 68 w 98"/>
                  <a:gd name="T3" fmla="*/ 62 h 62"/>
                  <a:gd name="T4" fmla="*/ 98 w 98"/>
                  <a:gd name="T5" fmla="*/ 19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1" y="0"/>
                    </a:lnTo>
                    <a:lnTo>
                      <a:pt x="0" y="43"/>
                    </a:lnTo>
                    <a:close/>
                  </a:path>
                </a:pathLst>
              </a:custGeom>
              <a:solidFill>
                <a:srgbClr val="CFCFCF"/>
              </a:solidFill>
              <a:ln w="9525">
                <a:noFill/>
                <a:round/>
                <a:headEnd/>
                <a:tailEnd/>
              </a:ln>
            </p:spPr>
            <p:txBody>
              <a:bodyPr/>
              <a:lstStyle/>
              <a:p>
                <a:endParaRPr lang="en-US"/>
              </a:p>
            </p:txBody>
          </p:sp>
          <p:sp>
            <p:nvSpPr>
              <p:cNvPr id="134612" name="Freeform 4326"/>
              <p:cNvSpPr>
                <a:spLocks/>
              </p:cNvSpPr>
              <p:nvPr/>
            </p:nvSpPr>
            <p:spPr bwMode="auto">
              <a:xfrm>
                <a:off x="3510" y="2428"/>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13" name="Freeform 4327"/>
              <p:cNvSpPr>
                <a:spLocks/>
              </p:cNvSpPr>
              <p:nvPr/>
            </p:nvSpPr>
            <p:spPr bwMode="auto">
              <a:xfrm>
                <a:off x="2281" y="2428"/>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CFCFCF"/>
              </a:solidFill>
              <a:ln w="9525">
                <a:noFill/>
                <a:round/>
                <a:headEnd/>
                <a:tailEnd/>
              </a:ln>
            </p:spPr>
            <p:txBody>
              <a:bodyPr/>
              <a:lstStyle/>
              <a:p>
                <a:endParaRPr lang="en-US"/>
              </a:p>
            </p:txBody>
          </p:sp>
          <p:sp>
            <p:nvSpPr>
              <p:cNvPr id="134614" name="Freeform 4328"/>
              <p:cNvSpPr>
                <a:spLocks/>
              </p:cNvSpPr>
              <p:nvPr/>
            </p:nvSpPr>
            <p:spPr bwMode="auto">
              <a:xfrm>
                <a:off x="2281" y="2428"/>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615" name="Freeform 4329"/>
              <p:cNvSpPr>
                <a:spLocks/>
              </p:cNvSpPr>
              <p:nvPr/>
            </p:nvSpPr>
            <p:spPr bwMode="auto">
              <a:xfrm>
                <a:off x="4572" y="2428"/>
                <a:ext cx="92" cy="62"/>
              </a:xfrm>
              <a:custGeom>
                <a:avLst/>
                <a:gdLst>
                  <a:gd name="T0" fmla="*/ 0 w 92"/>
                  <a:gd name="T1" fmla="*/ 43 h 62"/>
                  <a:gd name="T2" fmla="*/ 68 w 92"/>
                  <a:gd name="T3" fmla="*/ 62 h 62"/>
                  <a:gd name="T4" fmla="*/ 92 w 92"/>
                  <a:gd name="T5" fmla="*/ 19 h 62"/>
                  <a:gd name="T6" fmla="*/ 24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8" y="62"/>
                    </a:lnTo>
                    <a:lnTo>
                      <a:pt x="92" y="19"/>
                    </a:lnTo>
                    <a:lnTo>
                      <a:pt x="24" y="0"/>
                    </a:lnTo>
                    <a:lnTo>
                      <a:pt x="0" y="43"/>
                    </a:lnTo>
                    <a:close/>
                  </a:path>
                </a:pathLst>
              </a:custGeom>
              <a:solidFill>
                <a:srgbClr val="CFCFCF"/>
              </a:solidFill>
              <a:ln w="9525">
                <a:noFill/>
                <a:round/>
                <a:headEnd/>
                <a:tailEnd/>
              </a:ln>
            </p:spPr>
            <p:txBody>
              <a:bodyPr/>
              <a:lstStyle/>
              <a:p>
                <a:endParaRPr lang="en-US"/>
              </a:p>
            </p:txBody>
          </p:sp>
          <p:sp>
            <p:nvSpPr>
              <p:cNvPr id="134616" name="Freeform 4330"/>
              <p:cNvSpPr>
                <a:spLocks/>
              </p:cNvSpPr>
              <p:nvPr/>
            </p:nvSpPr>
            <p:spPr bwMode="auto">
              <a:xfrm>
                <a:off x="4572" y="2428"/>
                <a:ext cx="92" cy="62"/>
              </a:xfrm>
              <a:custGeom>
                <a:avLst/>
                <a:gdLst>
                  <a:gd name="T0" fmla="*/ 0 w 15"/>
                  <a:gd name="T1" fmla="*/ 63618 h 10"/>
                  <a:gd name="T2" fmla="*/ 94834 w 15"/>
                  <a:gd name="T3" fmla="*/ 91524 h 10"/>
                  <a:gd name="T4" fmla="*/ 130119 w 15"/>
                  <a:gd name="T5" fmla="*/ 28136 h 10"/>
                  <a:gd name="T6" fmla="*/ 35285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617" name="Freeform 4331"/>
              <p:cNvSpPr>
                <a:spLocks/>
              </p:cNvSpPr>
              <p:nvPr/>
            </p:nvSpPr>
            <p:spPr bwMode="auto">
              <a:xfrm>
                <a:off x="3343" y="2428"/>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618" name="Freeform 4332"/>
              <p:cNvSpPr>
                <a:spLocks/>
              </p:cNvSpPr>
              <p:nvPr/>
            </p:nvSpPr>
            <p:spPr bwMode="auto">
              <a:xfrm>
                <a:off x="3343" y="242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19" name="Freeform 4333"/>
              <p:cNvSpPr>
                <a:spLocks/>
              </p:cNvSpPr>
              <p:nvPr/>
            </p:nvSpPr>
            <p:spPr bwMode="auto">
              <a:xfrm>
                <a:off x="2114" y="2428"/>
                <a:ext cx="105" cy="62"/>
              </a:xfrm>
              <a:custGeom>
                <a:avLst/>
                <a:gdLst>
                  <a:gd name="T0" fmla="*/ 0 w 105"/>
                  <a:gd name="T1" fmla="*/ 43 h 62"/>
                  <a:gd name="T2" fmla="*/ 68 w 105"/>
                  <a:gd name="T3" fmla="*/ 62 h 62"/>
                  <a:gd name="T4" fmla="*/ 105 w 105"/>
                  <a:gd name="T5" fmla="*/ 25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25"/>
                    </a:lnTo>
                    <a:lnTo>
                      <a:pt x="37" y="0"/>
                    </a:lnTo>
                    <a:lnTo>
                      <a:pt x="0" y="43"/>
                    </a:lnTo>
                    <a:close/>
                  </a:path>
                </a:pathLst>
              </a:custGeom>
              <a:solidFill>
                <a:srgbClr val="CFCFCF"/>
              </a:solidFill>
              <a:ln w="9525">
                <a:noFill/>
                <a:round/>
                <a:headEnd/>
                <a:tailEnd/>
              </a:ln>
            </p:spPr>
            <p:txBody>
              <a:bodyPr/>
              <a:lstStyle/>
              <a:p>
                <a:endParaRPr lang="en-US"/>
              </a:p>
            </p:txBody>
          </p:sp>
          <p:sp>
            <p:nvSpPr>
              <p:cNvPr id="134620" name="Freeform 4334"/>
              <p:cNvSpPr>
                <a:spLocks/>
              </p:cNvSpPr>
              <p:nvPr/>
            </p:nvSpPr>
            <p:spPr bwMode="auto">
              <a:xfrm>
                <a:off x="2114" y="2428"/>
                <a:ext cx="105" cy="62"/>
              </a:xfrm>
              <a:custGeom>
                <a:avLst/>
                <a:gdLst>
                  <a:gd name="T0" fmla="*/ 0 w 17"/>
                  <a:gd name="T1" fmla="*/ 63618 h 10"/>
                  <a:gd name="T2" fmla="*/ 98959 w 17"/>
                  <a:gd name="T3" fmla="*/ 91524 h 10"/>
                  <a:gd name="T4" fmla="*/ 152936 w 17"/>
                  <a:gd name="T5" fmla="*/ 36940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4"/>
                    </a:lnTo>
                    <a:lnTo>
                      <a:pt x="6" y="0"/>
                    </a:lnTo>
                    <a:lnTo>
                      <a:pt x="0" y="7"/>
                    </a:lnTo>
                  </a:path>
                </a:pathLst>
              </a:custGeom>
              <a:noFill/>
              <a:ln w="9525">
                <a:solidFill>
                  <a:srgbClr val="000000"/>
                </a:solidFill>
                <a:round/>
                <a:headEnd/>
                <a:tailEnd/>
              </a:ln>
            </p:spPr>
            <p:txBody>
              <a:bodyPr/>
              <a:lstStyle/>
              <a:p>
                <a:endParaRPr lang="en-US"/>
              </a:p>
            </p:txBody>
          </p:sp>
          <p:sp>
            <p:nvSpPr>
              <p:cNvPr id="134621" name="Freeform 4335"/>
              <p:cNvSpPr>
                <a:spLocks/>
              </p:cNvSpPr>
              <p:nvPr/>
            </p:nvSpPr>
            <p:spPr bwMode="auto">
              <a:xfrm>
                <a:off x="4405" y="2434"/>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622" name="Freeform 4336"/>
              <p:cNvSpPr>
                <a:spLocks/>
              </p:cNvSpPr>
              <p:nvPr/>
            </p:nvSpPr>
            <p:spPr bwMode="auto">
              <a:xfrm>
                <a:off x="4405" y="2434"/>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23" name="Freeform 4337"/>
              <p:cNvSpPr>
                <a:spLocks/>
              </p:cNvSpPr>
              <p:nvPr/>
            </p:nvSpPr>
            <p:spPr bwMode="auto">
              <a:xfrm>
                <a:off x="3176" y="2434"/>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624" name="Freeform 4338"/>
              <p:cNvSpPr>
                <a:spLocks/>
              </p:cNvSpPr>
              <p:nvPr/>
            </p:nvSpPr>
            <p:spPr bwMode="auto">
              <a:xfrm>
                <a:off x="3176" y="2434"/>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25" name="Freeform 4339"/>
              <p:cNvSpPr>
                <a:spLocks/>
              </p:cNvSpPr>
              <p:nvPr/>
            </p:nvSpPr>
            <p:spPr bwMode="auto">
              <a:xfrm>
                <a:off x="1954" y="2434"/>
                <a:ext cx="98" cy="62"/>
              </a:xfrm>
              <a:custGeom>
                <a:avLst/>
                <a:gdLst>
                  <a:gd name="T0" fmla="*/ 0 w 98"/>
                  <a:gd name="T1" fmla="*/ 43 h 62"/>
                  <a:gd name="T2" fmla="*/ 61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1"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4626" name="Freeform 4340"/>
              <p:cNvSpPr>
                <a:spLocks/>
              </p:cNvSpPr>
              <p:nvPr/>
            </p:nvSpPr>
            <p:spPr bwMode="auto">
              <a:xfrm>
                <a:off x="1954" y="2434"/>
                <a:ext cx="98" cy="62"/>
              </a:xfrm>
              <a:custGeom>
                <a:avLst/>
                <a:gdLst>
                  <a:gd name="T0" fmla="*/ 0 w 16"/>
                  <a:gd name="T1" fmla="*/ 63618 h 10"/>
                  <a:gd name="T2" fmla="*/ 85946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27" name="Freeform 4341"/>
              <p:cNvSpPr>
                <a:spLocks/>
              </p:cNvSpPr>
              <p:nvPr/>
            </p:nvSpPr>
            <p:spPr bwMode="auto">
              <a:xfrm>
                <a:off x="4238" y="2434"/>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628" name="Freeform 4342"/>
              <p:cNvSpPr>
                <a:spLocks/>
              </p:cNvSpPr>
              <p:nvPr/>
            </p:nvSpPr>
            <p:spPr bwMode="auto">
              <a:xfrm>
                <a:off x="4238" y="243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29" name="Freeform 4343"/>
              <p:cNvSpPr>
                <a:spLocks/>
              </p:cNvSpPr>
              <p:nvPr/>
            </p:nvSpPr>
            <p:spPr bwMode="auto">
              <a:xfrm>
                <a:off x="3009" y="2434"/>
                <a:ext cx="99" cy="62"/>
              </a:xfrm>
              <a:custGeom>
                <a:avLst/>
                <a:gdLst>
                  <a:gd name="T0" fmla="*/ 0 w 99"/>
                  <a:gd name="T1" fmla="*/ 43 h 62"/>
                  <a:gd name="T2" fmla="*/ 68 w 99"/>
                  <a:gd name="T3" fmla="*/ 62 h 62"/>
                  <a:gd name="T4" fmla="*/ 99 w 99"/>
                  <a:gd name="T5" fmla="*/ 19 h 62"/>
                  <a:gd name="T6" fmla="*/ 38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8" y="0"/>
                    </a:lnTo>
                    <a:lnTo>
                      <a:pt x="0" y="43"/>
                    </a:lnTo>
                    <a:close/>
                  </a:path>
                </a:pathLst>
              </a:custGeom>
              <a:solidFill>
                <a:srgbClr val="CFCFCF"/>
              </a:solidFill>
              <a:ln w="9525">
                <a:noFill/>
                <a:round/>
                <a:headEnd/>
                <a:tailEnd/>
              </a:ln>
            </p:spPr>
            <p:txBody>
              <a:bodyPr/>
              <a:lstStyle/>
              <a:p>
                <a:endParaRPr lang="en-US"/>
              </a:p>
            </p:txBody>
          </p:sp>
          <p:sp>
            <p:nvSpPr>
              <p:cNvPr id="134630" name="Freeform 4344"/>
              <p:cNvSpPr>
                <a:spLocks/>
              </p:cNvSpPr>
              <p:nvPr/>
            </p:nvSpPr>
            <p:spPr bwMode="auto">
              <a:xfrm>
                <a:off x="3009" y="2434"/>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631" name="Freeform 4345"/>
              <p:cNvSpPr>
                <a:spLocks/>
              </p:cNvSpPr>
              <p:nvPr/>
            </p:nvSpPr>
            <p:spPr bwMode="auto">
              <a:xfrm>
                <a:off x="1787" y="2434"/>
                <a:ext cx="99" cy="62"/>
              </a:xfrm>
              <a:custGeom>
                <a:avLst/>
                <a:gdLst>
                  <a:gd name="T0" fmla="*/ 0 w 99"/>
                  <a:gd name="T1" fmla="*/ 43 h 62"/>
                  <a:gd name="T2" fmla="*/ 62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632" name="Freeform 4346"/>
              <p:cNvSpPr>
                <a:spLocks/>
              </p:cNvSpPr>
              <p:nvPr/>
            </p:nvSpPr>
            <p:spPr bwMode="auto">
              <a:xfrm>
                <a:off x="1787" y="2434"/>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33" name="Freeform 4347"/>
              <p:cNvSpPr>
                <a:spLocks/>
              </p:cNvSpPr>
              <p:nvPr/>
            </p:nvSpPr>
            <p:spPr bwMode="auto">
              <a:xfrm>
                <a:off x="4072" y="2440"/>
                <a:ext cx="98" cy="56"/>
              </a:xfrm>
              <a:custGeom>
                <a:avLst/>
                <a:gdLst>
                  <a:gd name="T0" fmla="*/ 0 w 98"/>
                  <a:gd name="T1" fmla="*/ 37 h 56"/>
                  <a:gd name="T2" fmla="*/ 67 w 98"/>
                  <a:gd name="T3" fmla="*/ 56 h 56"/>
                  <a:gd name="T4" fmla="*/ 98 w 98"/>
                  <a:gd name="T5" fmla="*/ 19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0" y="0"/>
                    </a:lnTo>
                    <a:lnTo>
                      <a:pt x="0" y="37"/>
                    </a:lnTo>
                    <a:close/>
                  </a:path>
                </a:pathLst>
              </a:custGeom>
              <a:solidFill>
                <a:srgbClr val="CFCFCF"/>
              </a:solidFill>
              <a:ln w="9525">
                <a:noFill/>
                <a:round/>
                <a:headEnd/>
                <a:tailEnd/>
              </a:ln>
            </p:spPr>
            <p:txBody>
              <a:bodyPr/>
              <a:lstStyle/>
              <a:p>
                <a:endParaRPr lang="en-US"/>
              </a:p>
            </p:txBody>
          </p:sp>
          <p:sp>
            <p:nvSpPr>
              <p:cNvPr id="134634" name="Freeform 4348"/>
              <p:cNvSpPr>
                <a:spLocks/>
              </p:cNvSpPr>
              <p:nvPr/>
            </p:nvSpPr>
            <p:spPr bwMode="auto">
              <a:xfrm>
                <a:off x="4072" y="2440"/>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35" name="Freeform 4349"/>
              <p:cNvSpPr>
                <a:spLocks/>
              </p:cNvSpPr>
              <p:nvPr/>
            </p:nvSpPr>
            <p:spPr bwMode="auto">
              <a:xfrm>
                <a:off x="2849" y="2440"/>
                <a:ext cx="99" cy="62"/>
              </a:xfrm>
              <a:custGeom>
                <a:avLst/>
                <a:gdLst>
                  <a:gd name="T0" fmla="*/ 0 w 99"/>
                  <a:gd name="T1" fmla="*/ 37 h 62"/>
                  <a:gd name="T2" fmla="*/ 62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2"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636" name="Freeform 4350"/>
              <p:cNvSpPr>
                <a:spLocks/>
              </p:cNvSpPr>
              <p:nvPr/>
            </p:nvSpPr>
            <p:spPr bwMode="auto">
              <a:xfrm>
                <a:off x="2849" y="2440"/>
                <a:ext cx="99" cy="62"/>
              </a:xfrm>
              <a:custGeom>
                <a:avLst/>
                <a:gdLst>
                  <a:gd name="T0" fmla="*/ 0 w 16"/>
                  <a:gd name="T1" fmla="*/ 54585 h 10"/>
                  <a:gd name="T2" fmla="*/ 90962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0"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37" name="Freeform 4351"/>
              <p:cNvSpPr>
                <a:spLocks/>
              </p:cNvSpPr>
              <p:nvPr/>
            </p:nvSpPr>
            <p:spPr bwMode="auto">
              <a:xfrm>
                <a:off x="3905" y="244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638" name="Freeform 4352"/>
              <p:cNvSpPr>
                <a:spLocks/>
              </p:cNvSpPr>
              <p:nvPr/>
            </p:nvSpPr>
            <p:spPr bwMode="auto">
              <a:xfrm>
                <a:off x="3905" y="244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39" name="Freeform 4353"/>
              <p:cNvSpPr>
                <a:spLocks/>
              </p:cNvSpPr>
              <p:nvPr/>
            </p:nvSpPr>
            <p:spPr bwMode="auto">
              <a:xfrm>
                <a:off x="2682" y="244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640" name="Freeform 4354"/>
              <p:cNvSpPr>
                <a:spLocks/>
              </p:cNvSpPr>
              <p:nvPr/>
            </p:nvSpPr>
            <p:spPr bwMode="auto">
              <a:xfrm>
                <a:off x="2682" y="244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41" name="Freeform 4355"/>
              <p:cNvSpPr>
                <a:spLocks/>
              </p:cNvSpPr>
              <p:nvPr/>
            </p:nvSpPr>
            <p:spPr bwMode="auto">
              <a:xfrm>
                <a:off x="4967" y="2447"/>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642" name="Freeform 4356"/>
              <p:cNvSpPr>
                <a:spLocks/>
              </p:cNvSpPr>
              <p:nvPr/>
            </p:nvSpPr>
            <p:spPr bwMode="auto">
              <a:xfrm>
                <a:off x="4967" y="2447"/>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43" name="Freeform 4357"/>
              <p:cNvSpPr>
                <a:spLocks/>
              </p:cNvSpPr>
              <p:nvPr/>
            </p:nvSpPr>
            <p:spPr bwMode="auto">
              <a:xfrm>
                <a:off x="3744" y="2447"/>
                <a:ext cx="93" cy="55"/>
              </a:xfrm>
              <a:custGeom>
                <a:avLst/>
                <a:gdLst>
                  <a:gd name="T0" fmla="*/ 0 w 93"/>
                  <a:gd name="T1" fmla="*/ 37 h 55"/>
                  <a:gd name="T2" fmla="*/ 68 w 93"/>
                  <a:gd name="T3" fmla="*/ 55 h 55"/>
                  <a:gd name="T4" fmla="*/ 93 w 93"/>
                  <a:gd name="T5" fmla="*/ 18 h 55"/>
                  <a:gd name="T6" fmla="*/ 31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8" y="55"/>
                    </a:lnTo>
                    <a:lnTo>
                      <a:pt x="93" y="18"/>
                    </a:lnTo>
                    <a:lnTo>
                      <a:pt x="31" y="0"/>
                    </a:lnTo>
                    <a:lnTo>
                      <a:pt x="0" y="37"/>
                    </a:lnTo>
                    <a:close/>
                  </a:path>
                </a:pathLst>
              </a:custGeom>
              <a:solidFill>
                <a:srgbClr val="D0D0D0"/>
              </a:solidFill>
              <a:ln w="9525">
                <a:noFill/>
                <a:round/>
                <a:headEnd/>
                <a:tailEnd/>
              </a:ln>
            </p:spPr>
            <p:txBody>
              <a:bodyPr/>
              <a:lstStyle/>
              <a:p>
                <a:endParaRPr lang="en-US"/>
              </a:p>
            </p:txBody>
          </p:sp>
          <p:sp>
            <p:nvSpPr>
              <p:cNvPr id="134644" name="Freeform 4358"/>
              <p:cNvSpPr>
                <a:spLocks/>
              </p:cNvSpPr>
              <p:nvPr/>
            </p:nvSpPr>
            <p:spPr bwMode="auto">
              <a:xfrm>
                <a:off x="3744" y="2447"/>
                <a:ext cx="93" cy="55"/>
              </a:xfrm>
              <a:custGeom>
                <a:avLst/>
                <a:gdLst>
                  <a:gd name="T0" fmla="*/ 0 w 15"/>
                  <a:gd name="T1" fmla="*/ 51572 h 9"/>
                  <a:gd name="T2" fmla="*/ 100558 w 15"/>
                  <a:gd name="T3" fmla="*/ 76670 h 9"/>
                  <a:gd name="T4" fmla="*/ 137497 w 15"/>
                  <a:gd name="T5" fmla="*/ 25098 h 9"/>
                  <a:gd name="T6" fmla="*/ 45744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5" y="0"/>
                    </a:lnTo>
                    <a:lnTo>
                      <a:pt x="0" y="6"/>
                    </a:lnTo>
                  </a:path>
                </a:pathLst>
              </a:custGeom>
              <a:noFill/>
              <a:ln w="9525">
                <a:solidFill>
                  <a:srgbClr val="000000"/>
                </a:solidFill>
                <a:round/>
                <a:headEnd/>
                <a:tailEnd/>
              </a:ln>
            </p:spPr>
            <p:txBody>
              <a:bodyPr/>
              <a:lstStyle/>
              <a:p>
                <a:endParaRPr lang="en-US"/>
              </a:p>
            </p:txBody>
          </p:sp>
          <p:sp>
            <p:nvSpPr>
              <p:cNvPr id="134645" name="Freeform 4359"/>
              <p:cNvSpPr>
                <a:spLocks/>
              </p:cNvSpPr>
              <p:nvPr/>
            </p:nvSpPr>
            <p:spPr bwMode="auto">
              <a:xfrm>
                <a:off x="2516" y="2447"/>
                <a:ext cx="98" cy="55"/>
              </a:xfrm>
              <a:custGeom>
                <a:avLst/>
                <a:gdLst>
                  <a:gd name="T0" fmla="*/ 0 w 98"/>
                  <a:gd name="T1" fmla="*/ 37 h 55"/>
                  <a:gd name="T2" fmla="*/ 67 w 98"/>
                  <a:gd name="T3" fmla="*/ 55 h 55"/>
                  <a:gd name="T4" fmla="*/ 98 w 98"/>
                  <a:gd name="T5" fmla="*/ 18 h 55"/>
                  <a:gd name="T6" fmla="*/ 30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7" y="55"/>
                    </a:lnTo>
                    <a:lnTo>
                      <a:pt x="98" y="18"/>
                    </a:lnTo>
                    <a:lnTo>
                      <a:pt x="30" y="0"/>
                    </a:lnTo>
                    <a:lnTo>
                      <a:pt x="0" y="37"/>
                    </a:lnTo>
                    <a:close/>
                  </a:path>
                </a:pathLst>
              </a:custGeom>
              <a:solidFill>
                <a:srgbClr val="CFCFCF"/>
              </a:solidFill>
              <a:ln w="9525">
                <a:noFill/>
                <a:round/>
                <a:headEnd/>
                <a:tailEnd/>
              </a:ln>
            </p:spPr>
            <p:txBody>
              <a:bodyPr/>
              <a:lstStyle/>
              <a:p>
                <a:endParaRPr lang="en-US"/>
              </a:p>
            </p:txBody>
          </p:sp>
          <p:sp>
            <p:nvSpPr>
              <p:cNvPr id="134646" name="Freeform 4360"/>
              <p:cNvSpPr>
                <a:spLocks/>
              </p:cNvSpPr>
              <p:nvPr/>
            </p:nvSpPr>
            <p:spPr bwMode="auto">
              <a:xfrm>
                <a:off x="2516" y="2447"/>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47" name="Freeform 4361"/>
              <p:cNvSpPr>
                <a:spLocks/>
              </p:cNvSpPr>
              <p:nvPr/>
            </p:nvSpPr>
            <p:spPr bwMode="auto">
              <a:xfrm>
                <a:off x="4806" y="2447"/>
                <a:ext cx="93" cy="61"/>
              </a:xfrm>
              <a:custGeom>
                <a:avLst/>
                <a:gdLst>
                  <a:gd name="T0" fmla="*/ 0 w 93"/>
                  <a:gd name="T1" fmla="*/ 43 h 61"/>
                  <a:gd name="T2" fmla="*/ 68 w 93"/>
                  <a:gd name="T3" fmla="*/ 61 h 61"/>
                  <a:gd name="T4" fmla="*/ 93 w 93"/>
                  <a:gd name="T5" fmla="*/ 18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8" y="61"/>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4648" name="Freeform 4362"/>
              <p:cNvSpPr>
                <a:spLocks/>
              </p:cNvSpPr>
              <p:nvPr/>
            </p:nvSpPr>
            <p:spPr bwMode="auto">
              <a:xfrm>
                <a:off x="4806" y="2447"/>
                <a:ext cx="93" cy="61"/>
              </a:xfrm>
              <a:custGeom>
                <a:avLst/>
                <a:gdLst>
                  <a:gd name="T0" fmla="*/ 0 w 15"/>
                  <a:gd name="T1" fmla="*/ 59463 h 10"/>
                  <a:gd name="T2" fmla="*/ 100558 w 15"/>
                  <a:gd name="T3" fmla="*/ 84430 h 10"/>
                  <a:gd name="T4" fmla="*/ 137497 w 15"/>
                  <a:gd name="T5" fmla="*/ 24967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649" name="Freeform 4363"/>
              <p:cNvSpPr>
                <a:spLocks/>
              </p:cNvSpPr>
              <p:nvPr/>
            </p:nvSpPr>
            <p:spPr bwMode="auto">
              <a:xfrm>
                <a:off x="3578" y="2447"/>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D0D0D0"/>
              </a:solidFill>
              <a:ln w="9525">
                <a:noFill/>
                <a:round/>
                <a:headEnd/>
                <a:tailEnd/>
              </a:ln>
            </p:spPr>
            <p:txBody>
              <a:bodyPr/>
              <a:lstStyle/>
              <a:p>
                <a:endParaRPr lang="en-US"/>
              </a:p>
            </p:txBody>
          </p:sp>
          <p:sp>
            <p:nvSpPr>
              <p:cNvPr id="134650" name="Freeform 4364"/>
              <p:cNvSpPr>
                <a:spLocks/>
              </p:cNvSpPr>
              <p:nvPr/>
            </p:nvSpPr>
            <p:spPr bwMode="auto">
              <a:xfrm>
                <a:off x="3578" y="2447"/>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51" name="Freeform 4365"/>
              <p:cNvSpPr>
                <a:spLocks/>
              </p:cNvSpPr>
              <p:nvPr/>
            </p:nvSpPr>
            <p:spPr bwMode="auto">
              <a:xfrm>
                <a:off x="2349" y="2447"/>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652" name="Freeform 4366"/>
              <p:cNvSpPr>
                <a:spLocks/>
              </p:cNvSpPr>
              <p:nvPr/>
            </p:nvSpPr>
            <p:spPr bwMode="auto">
              <a:xfrm>
                <a:off x="2349" y="2447"/>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53" name="Freeform 4367"/>
              <p:cNvSpPr>
                <a:spLocks/>
              </p:cNvSpPr>
              <p:nvPr/>
            </p:nvSpPr>
            <p:spPr bwMode="auto">
              <a:xfrm>
                <a:off x="4640" y="2447"/>
                <a:ext cx="92" cy="61"/>
              </a:xfrm>
              <a:custGeom>
                <a:avLst/>
                <a:gdLst>
                  <a:gd name="T0" fmla="*/ 0 w 92"/>
                  <a:gd name="T1" fmla="*/ 43 h 61"/>
                  <a:gd name="T2" fmla="*/ 68 w 92"/>
                  <a:gd name="T3" fmla="*/ 61 h 61"/>
                  <a:gd name="T4" fmla="*/ 92 w 92"/>
                  <a:gd name="T5" fmla="*/ 24 h 61"/>
                  <a:gd name="T6" fmla="*/ 24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8" y="61"/>
                    </a:lnTo>
                    <a:lnTo>
                      <a:pt x="92" y="24"/>
                    </a:lnTo>
                    <a:lnTo>
                      <a:pt x="24" y="0"/>
                    </a:lnTo>
                    <a:lnTo>
                      <a:pt x="0" y="43"/>
                    </a:lnTo>
                    <a:close/>
                  </a:path>
                </a:pathLst>
              </a:custGeom>
              <a:solidFill>
                <a:srgbClr val="CFCFCF"/>
              </a:solidFill>
              <a:ln w="9525">
                <a:noFill/>
                <a:round/>
                <a:headEnd/>
                <a:tailEnd/>
              </a:ln>
            </p:spPr>
            <p:txBody>
              <a:bodyPr/>
              <a:lstStyle/>
              <a:p>
                <a:endParaRPr lang="en-US"/>
              </a:p>
            </p:txBody>
          </p:sp>
          <p:sp>
            <p:nvSpPr>
              <p:cNvPr id="134654" name="Freeform 4368"/>
              <p:cNvSpPr>
                <a:spLocks/>
              </p:cNvSpPr>
              <p:nvPr/>
            </p:nvSpPr>
            <p:spPr bwMode="auto">
              <a:xfrm>
                <a:off x="4640" y="2447"/>
                <a:ext cx="92" cy="61"/>
              </a:xfrm>
              <a:custGeom>
                <a:avLst/>
                <a:gdLst>
                  <a:gd name="T0" fmla="*/ 0 w 15"/>
                  <a:gd name="T1" fmla="*/ 59463 h 10"/>
                  <a:gd name="T2" fmla="*/ 94834 w 15"/>
                  <a:gd name="T3" fmla="*/ 84430 h 10"/>
                  <a:gd name="T4" fmla="*/ 130119 w 15"/>
                  <a:gd name="T5" fmla="*/ 33153 h 10"/>
                  <a:gd name="T6" fmla="*/ 35285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4"/>
                    </a:lnTo>
                    <a:lnTo>
                      <a:pt x="4" y="0"/>
                    </a:lnTo>
                    <a:lnTo>
                      <a:pt x="0" y="7"/>
                    </a:lnTo>
                  </a:path>
                </a:pathLst>
              </a:custGeom>
              <a:noFill/>
              <a:ln w="9525">
                <a:solidFill>
                  <a:srgbClr val="000000"/>
                </a:solidFill>
                <a:round/>
                <a:headEnd/>
                <a:tailEnd/>
              </a:ln>
            </p:spPr>
            <p:txBody>
              <a:bodyPr/>
              <a:lstStyle/>
              <a:p>
                <a:endParaRPr lang="en-US"/>
              </a:p>
            </p:txBody>
          </p:sp>
          <p:sp>
            <p:nvSpPr>
              <p:cNvPr id="134655" name="Freeform 4369"/>
              <p:cNvSpPr>
                <a:spLocks/>
              </p:cNvSpPr>
              <p:nvPr/>
            </p:nvSpPr>
            <p:spPr bwMode="auto">
              <a:xfrm>
                <a:off x="3411" y="2447"/>
                <a:ext cx="99" cy="61"/>
              </a:xfrm>
              <a:custGeom>
                <a:avLst/>
                <a:gdLst>
                  <a:gd name="T0" fmla="*/ 0 w 99"/>
                  <a:gd name="T1" fmla="*/ 43 h 61"/>
                  <a:gd name="T2" fmla="*/ 68 w 99"/>
                  <a:gd name="T3" fmla="*/ 61 h 61"/>
                  <a:gd name="T4" fmla="*/ 99 w 99"/>
                  <a:gd name="T5" fmla="*/ 24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24"/>
                    </a:lnTo>
                    <a:lnTo>
                      <a:pt x="31" y="0"/>
                    </a:lnTo>
                    <a:lnTo>
                      <a:pt x="0" y="43"/>
                    </a:lnTo>
                    <a:close/>
                  </a:path>
                </a:pathLst>
              </a:custGeom>
              <a:solidFill>
                <a:srgbClr val="D0D0D0"/>
              </a:solidFill>
              <a:ln w="9525">
                <a:noFill/>
                <a:round/>
                <a:headEnd/>
                <a:tailEnd/>
              </a:ln>
            </p:spPr>
            <p:txBody>
              <a:bodyPr/>
              <a:lstStyle/>
              <a:p>
                <a:endParaRPr lang="en-US"/>
              </a:p>
            </p:txBody>
          </p:sp>
          <p:sp>
            <p:nvSpPr>
              <p:cNvPr id="134656" name="Freeform 4370"/>
              <p:cNvSpPr>
                <a:spLocks/>
              </p:cNvSpPr>
              <p:nvPr/>
            </p:nvSpPr>
            <p:spPr bwMode="auto">
              <a:xfrm>
                <a:off x="3411" y="2447"/>
                <a:ext cx="99" cy="61"/>
              </a:xfrm>
              <a:custGeom>
                <a:avLst/>
                <a:gdLst>
                  <a:gd name="T0" fmla="*/ 0 w 16"/>
                  <a:gd name="T1" fmla="*/ 59463 h 10"/>
                  <a:gd name="T2" fmla="*/ 99730 w 16"/>
                  <a:gd name="T3" fmla="*/ 84430 h 10"/>
                  <a:gd name="T4" fmla="*/ 145214 w 16"/>
                  <a:gd name="T5" fmla="*/ 33153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657" name="Freeform 4371"/>
              <p:cNvSpPr>
                <a:spLocks/>
              </p:cNvSpPr>
              <p:nvPr/>
            </p:nvSpPr>
            <p:spPr bwMode="auto">
              <a:xfrm>
                <a:off x="2182" y="2453"/>
                <a:ext cx="99" cy="55"/>
              </a:xfrm>
              <a:custGeom>
                <a:avLst/>
                <a:gdLst>
                  <a:gd name="T0" fmla="*/ 0 w 99"/>
                  <a:gd name="T1" fmla="*/ 37 h 55"/>
                  <a:gd name="T2" fmla="*/ 68 w 99"/>
                  <a:gd name="T3" fmla="*/ 55 h 55"/>
                  <a:gd name="T4" fmla="*/ 99 w 99"/>
                  <a:gd name="T5" fmla="*/ 18 h 55"/>
                  <a:gd name="T6" fmla="*/ 37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7" y="0"/>
                    </a:lnTo>
                    <a:lnTo>
                      <a:pt x="0" y="37"/>
                    </a:lnTo>
                    <a:close/>
                  </a:path>
                </a:pathLst>
              </a:custGeom>
              <a:solidFill>
                <a:srgbClr val="CFCFCF"/>
              </a:solidFill>
              <a:ln w="9525">
                <a:noFill/>
                <a:round/>
                <a:headEnd/>
                <a:tailEnd/>
              </a:ln>
            </p:spPr>
            <p:txBody>
              <a:bodyPr/>
              <a:lstStyle/>
              <a:p>
                <a:endParaRPr lang="en-US"/>
              </a:p>
            </p:txBody>
          </p:sp>
          <p:sp>
            <p:nvSpPr>
              <p:cNvPr id="134658" name="Freeform 4372"/>
              <p:cNvSpPr>
                <a:spLocks/>
              </p:cNvSpPr>
              <p:nvPr/>
            </p:nvSpPr>
            <p:spPr bwMode="auto">
              <a:xfrm>
                <a:off x="2182" y="2453"/>
                <a:ext cx="99" cy="55"/>
              </a:xfrm>
              <a:custGeom>
                <a:avLst/>
                <a:gdLst>
                  <a:gd name="T0" fmla="*/ 0 w 16"/>
                  <a:gd name="T1" fmla="*/ 51572 h 9"/>
                  <a:gd name="T2" fmla="*/ 99730 w 16"/>
                  <a:gd name="T3" fmla="*/ 76670 h 9"/>
                  <a:gd name="T4" fmla="*/ 145214 w 16"/>
                  <a:gd name="T5" fmla="*/ 25098 h 9"/>
                  <a:gd name="T6" fmla="*/ 54252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659" name="Freeform 4373"/>
              <p:cNvSpPr>
                <a:spLocks/>
              </p:cNvSpPr>
              <p:nvPr/>
            </p:nvSpPr>
            <p:spPr bwMode="auto">
              <a:xfrm>
                <a:off x="4473" y="245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660" name="Freeform 4374"/>
              <p:cNvSpPr>
                <a:spLocks/>
              </p:cNvSpPr>
              <p:nvPr/>
            </p:nvSpPr>
            <p:spPr bwMode="auto">
              <a:xfrm>
                <a:off x="4473" y="245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61" name="Freeform 4375"/>
              <p:cNvSpPr>
                <a:spLocks/>
              </p:cNvSpPr>
              <p:nvPr/>
            </p:nvSpPr>
            <p:spPr bwMode="auto">
              <a:xfrm>
                <a:off x="3244" y="245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D0D0D0"/>
              </a:solidFill>
              <a:ln w="9525">
                <a:noFill/>
                <a:round/>
                <a:headEnd/>
                <a:tailEnd/>
              </a:ln>
            </p:spPr>
            <p:txBody>
              <a:bodyPr/>
              <a:lstStyle/>
              <a:p>
                <a:endParaRPr lang="en-US"/>
              </a:p>
            </p:txBody>
          </p:sp>
          <p:sp>
            <p:nvSpPr>
              <p:cNvPr id="134662" name="Freeform 4376"/>
              <p:cNvSpPr>
                <a:spLocks/>
              </p:cNvSpPr>
              <p:nvPr/>
            </p:nvSpPr>
            <p:spPr bwMode="auto">
              <a:xfrm>
                <a:off x="3244" y="245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63" name="Freeform 4377"/>
              <p:cNvSpPr>
                <a:spLocks/>
              </p:cNvSpPr>
              <p:nvPr/>
            </p:nvSpPr>
            <p:spPr bwMode="auto">
              <a:xfrm>
                <a:off x="2015" y="2453"/>
                <a:ext cx="99" cy="61"/>
              </a:xfrm>
              <a:custGeom>
                <a:avLst/>
                <a:gdLst>
                  <a:gd name="T0" fmla="*/ 0 w 99"/>
                  <a:gd name="T1" fmla="*/ 43 h 61"/>
                  <a:gd name="T2" fmla="*/ 68 w 99"/>
                  <a:gd name="T3" fmla="*/ 61 h 61"/>
                  <a:gd name="T4" fmla="*/ 99 w 99"/>
                  <a:gd name="T5" fmla="*/ 18 h 61"/>
                  <a:gd name="T6" fmla="*/ 37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4664" name="Freeform 4378"/>
              <p:cNvSpPr>
                <a:spLocks/>
              </p:cNvSpPr>
              <p:nvPr/>
            </p:nvSpPr>
            <p:spPr bwMode="auto">
              <a:xfrm>
                <a:off x="2015" y="2453"/>
                <a:ext cx="99" cy="61"/>
              </a:xfrm>
              <a:custGeom>
                <a:avLst/>
                <a:gdLst>
                  <a:gd name="T0" fmla="*/ 0 w 16"/>
                  <a:gd name="T1" fmla="*/ 59463 h 10"/>
                  <a:gd name="T2" fmla="*/ 99730 w 16"/>
                  <a:gd name="T3" fmla="*/ 84430 h 10"/>
                  <a:gd name="T4" fmla="*/ 145214 w 16"/>
                  <a:gd name="T5" fmla="*/ 24967 h 10"/>
                  <a:gd name="T6" fmla="*/ 54252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665" name="Freeform 4379"/>
              <p:cNvSpPr>
                <a:spLocks/>
              </p:cNvSpPr>
              <p:nvPr/>
            </p:nvSpPr>
            <p:spPr bwMode="auto">
              <a:xfrm>
                <a:off x="4306" y="245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666" name="Freeform 4380"/>
              <p:cNvSpPr>
                <a:spLocks/>
              </p:cNvSpPr>
              <p:nvPr/>
            </p:nvSpPr>
            <p:spPr bwMode="auto">
              <a:xfrm>
                <a:off x="4306" y="245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67" name="Freeform 4381"/>
              <p:cNvSpPr>
                <a:spLocks/>
              </p:cNvSpPr>
              <p:nvPr/>
            </p:nvSpPr>
            <p:spPr bwMode="auto">
              <a:xfrm>
                <a:off x="3077" y="245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D0D0D0"/>
              </a:solidFill>
              <a:ln w="9525">
                <a:noFill/>
                <a:round/>
                <a:headEnd/>
                <a:tailEnd/>
              </a:ln>
            </p:spPr>
            <p:txBody>
              <a:bodyPr/>
              <a:lstStyle/>
              <a:p>
                <a:endParaRPr lang="en-US"/>
              </a:p>
            </p:txBody>
          </p:sp>
          <p:sp>
            <p:nvSpPr>
              <p:cNvPr id="134668" name="Freeform 4382"/>
              <p:cNvSpPr>
                <a:spLocks/>
              </p:cNvSpPr>
              <p:nvPr/>
            </p:nvSpPr>
            <p:spPr bwMode="auto">
              <a:xfrm>
                <a:off x="3077" y="245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69" name="Freeform 4383"/>
              <p:cNvSpPr>
                <a:spLocks/>
              </p:cNvSpPr>
              <p:nvPr/>
            </p:nvSpPr>
            <p:spPr bwMode="auto">
              <a:xfrm>
                <a:off x="1849" y="2453"/>
                <a:ext cx="105" cy="61"/>
              </a:xfrm>
              <a:custGeom>
                <a:avLst/>
                <a:gdLst>
                  <a:gd name="T0" fmla="*/ 0 w 105"/>
                  <a:gd name="T1" fmla="*/ 43 h 61"/>
                  <a:gd name="T2" fmla="*/ 68 w 105"/>
                  <a:gd name="T3" fmla="*/ 61 h 61"/>
                  <a:gd name="T4" fmla="*/ 105 w 105"/>
                  <a:gd name="T5" fmla="*/ 24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24"/>
                    </a:lnTo>
                    <a:lnTo>
                      <a:pt x="37" y="0"/>
                    </a:lnTo>
                    <a:lnTo>
                      <a:pt x="0" y="43"/>
                    </a:lnTo>
                    <a:close/>
                  </a:path>
                </a:pathLst>
              </a:custGeom>
              <a:solidFill>
                <a:srgbClr val="CFCFCF"/>
              </a:solidFill>
              <a:ln w="9525">
                <a:noFill/>
                <a:round/>
                <a:headEnd/>
                <a:tailEnd/>
              </a:ln>
            </p:spPr>
            <p:txBody>
              <a:bodyPr/>
              <a:lstStyle/>
              <a:p>
                <a:endParaRPr lang="en-US"/>
              </a:p>
            </p:txBody>
          </p:sp>
          <p:sp>
            <p:nvSpPr>
              <p:cNvPr id="134670" name="Freeform 4384"/>
              <p:cNvSpPr>
                <a:spLocks/>
              </p:cNvSpPr>
              <p:nvPr/>
            </p:nvSpPr>
            <p:spPr bwMode="auto">
              <a:xfrm>
                <a:off x="1849" y="2453"/>
                <a:ext cx="105" cy="61"/>
              </a:xfrm>
              <a:custGeom>
                <a:avLst/>
                <a:gdLst>
                  <a:gd name="T0" fmla="*/ 0 w 17"/>
                  <a:gd name="T1" fmla="*/ 59463 h 10"/>
                  <a:gd name="T2" fmla="*/ 98959 w 17"/>
                  <a:gd name="T3" fmla="*/ 84430 h 10"/>
                  <a:gd name="T4" fmla="*/ 152936 w 17"/>
                  <a:gd name="T5" fmla="*/ 33153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4"/>
                    </a:lnTo>
                    <a:lnTo>
                      <a:pt x="6" y="0"/>
                    </a:lnTo>
                    <a:lnTo>
                      <a:pt x="0" y="7"/>
                    </a:lnTo>
                  </a:path>
                </a:pathLst>
              </a:custGeom>
              <a:noFill/>
              <a:ln w="9525">
                <a:solidFill>
                  <a:srgbClr val="000000"/>
                </a:solidFill>
                <a:round/>
                <a:headEnd/>
                <a:tailEnd/>
              </a:ln>
            </p:spPr>
            <p:txBody>
              <a:bodyPr/>
              <a:lstStyle/>
              <a:p>
                <a:endParaRPr lang="en-US"/>
              </a:p>
            </p:txBody>
          </p:sp>
          <p:sp>
            <p:nvSpPr>
              <p:cNvPr id="134671" name="Freeform 4385"/>
              <p:cNvSpPr>
                <a:spLocks/>
              </p:cNvSpPr>
              <p:nvPr/>
            </p:nvSpPr>
            <p:spPr bwMode="auto">
              <a:xfrm>
                <a:off x="4139" y="2459"/>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672" name="Freeform 4386"/>
              <p:cNvSpPr>
                <a:spLocks/>
              </p:cNvSpPr>
              <p:nvPr/>
            </p:nvSpPr>
            <p:spPr bwMode="auto">
              <a:xfrm>
                <a:off x="4139" y="2459"/>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73" name="Freeform 4387"/>
              <p:cNvSpPr>
                <a:spLocks/>
              </p:cNvSpPr>
              <p:nvPr/>
            </p:nvSpPr>
            <p:spPr bwMode="auto">
              <a:xfrm>
                <a:off x="2911" y="2459"/>
                <a:ext cx="98" cy="62"/>
              </a:xfrm>
              <a:custGeom>
                <a:avLst/>
                <a:gdLst>
                  <a:gd name="T0" fmla="*/ 0 w 98"/>
                  <a:gd name="T1" fmla="*/ 43 h 62"/>
                  <a:gd name="T2" fmla="*/ 68 w 98"/>
                  <a:gd name="T3" fmla="*/ 62 h 62"/>
                  <a:gd name="T4" fmla="*/ 98 w 98"/>
                  <a:gd name="T5" fmla="*/ 18 h 62"/>
                  <a:gd name="T6" fmla="*/ 37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7" y="0"/>
                    </a:lnTo>
                    <a:lnTo>
                      <a:pt x="0" y="43"/>
                    </a:lnTo>
                    <a:close/>
                  </a:path>
                </a:pathLst>
              </a:custGeom>
              <a:solidFill>
                <a:srgbClr val="CFCFCF"/>
              </a:solidFill>
              <a:ln w="9525">
                <a:noFill/>
                <a:round/>
                <a:headEnd/>
                <a:tailEnd/>
              </a:ln>
            </p:spPr>
            <p:txBody>
              <a:bodyPr/>
              <a:lstStyle/>
              <a:p>
                <a:endParaRPr lang="en-US"/>
              </a:p>
            </p:txBody>
          </p:sp>
          <p:sp>
            <p:nvSpPr>
              <p:cNvPr id="134674" name="Freeform 4388"/>
              <p:cNvSpPr>
                <a:spLocks/>
              </p:cNvSpPr>
              <p:nvPr/>
            </p:nvSpPr>
            <p:spPr bwMode="auto">
              <a:xfrm>
                <a:off x="2911" y="2459"/>
                <a:ext cx="98" cy="62"/>
              </a:xfrm>
              <a:custGeom>
                <a:avLst/>
                <a:gdLst>
                  <a:gd name="T0" fmla="*/ 0 w 16"/>
                  <a:gd name="T1" fmla="*/ 63618 h 10"/>
                  <a:gd name="T2" fmla="*/ 94202 w 16"/>
                  <a:gd name="T3" fmla="*/ 91524 h 10"/>
                  <a:gd name="T4" fmla="*/ 137868 w 16"/>
                  <a:gd name="T5" fmla="*/ 28136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675" name="Freeform 4389"/>
              <p:cNvSpPr>
                <a:spLocks/>
              </p:cNvSpPr>
              <p:nvPr/>
            </p:nvSpPr>
            <p:spPr bwMode="auto">
              <a:xfrm>
                <a:off x="3973" y="2459"/>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D0D0D0"/>
              </a:solidFill>
              <a:ln w="9525">
                <a:noFill/>
                <a:round/>
                <a:headEnd/>
                <a:tailEnd/>
              </a:ln>
            </p:spPr>
            <p:txBody>
              <a:bodyPr/>
              <a:lstStyle/>
              <a:p>
                <a:endParaRPr lang="en-US"/>
              </a:p>
            </p:txBody>
          </p:sp>
          <p:sp>
            <p:nvSpPr>
              <p:cNvPr id="134676" name="Freeform 4390"/>
              <p:cNvSpPr>
                <a:spLocks/>
              </p:cNvSpPr>
              <p:nvPr/>
            </p:nvSpPr>
            <p:spPr bwMode="auto">
              <a:xfrm>
                <a:off x="3973" y="245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77" name="Freeform 4391"/>
              <p:cNvSpPr>
                <a:spLocks/>
              </p:cNvSpPr>
              <p:nvPr/>
            </p:nvSpPr>
            <p:spPr bwMode="auto">
              <a:xfrm>
                <a:off x="2750" y="2459"/>
                <a:ext cx="99" cy="62"/>
              </a:xfrm>
              <a:custGeom>
                <a:avLst/>
                <a:gdLst>
                  <a:gd name="T0" fmla="*/ 0 w 99"/>
                  <a:gd name="T1" fmla="*/ 43 h 62"/>
                  <a:gd name="T2" fmla="*/ 62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678" name="Freeform 4392"/>
              <p:cNvSpPr>
                <a:spLocks/>
              </p:cNvSpPr>
              <p:nvPr/>
            </p:nvSpPr>
            <p:spPr bwMode="auto">
              <a:xfrm>
                <a:off x="2750" y="2459"/>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79" name="Freeform 4393"/>
              <p:cNvSpPr>
                <a:spLocks/>
              </p:cNvSpPr>
              <p:nvPr/>
            </p:nvSpPr>
            <p:spPr bwMode="auto">
              <a:xfrm>
                <a:off x="3812" y="2465"/>
                <a:ext cx="93" cy="56"/>
              </a:xfrm>
              <a:custGeom>
                <a:avLst/>
                <a:gdLst>
                  <a:gd name="T0" fmla="*/ 0 w 93"/>
                  <a:gd name="T1" fmla="*/ 37 h 56"/>
                  <a:gd name="T2" fmla="*/ 68 w 93"/>
                  <a:gd name="T3" fmla="*/ 56 h 56"/>
                  <a:gd name="T4" fmla="*/ 93 w 93"/>
                  <a:gd name="T5" fmla="*/ 19 h 56"/>
                  <a:gd name="T6" fmla="*/ 25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8" y="56"/>
                    </a:lnTo>
                    <a:lnTo>
                      <a:pt x="93" y="19"/>
                    </a:lnTo>
                    <a:lnTo>
                      <a:pt x="25" y="0"/>
                    </a:lnTo>
                    <a:lnTo>
                      <a:pt x="0" y="37"/>
                    </a:lnTo>
                    <a:close/>
                  </a:path>
                </a:pathLst>
              </a:custGeom>
              <a:solidFill>
                <a:srgbClr val="D0D0D0"/>
              </a:solidFill>
              <a:ln w="9525">
                <a:noFill/>
                <a:round/>
                <a:headEnd/>
                <a:tailEnd/>
              </a:ln>
            </p:spPr>
            <p:txBody>
              <a:bodyPr/>
              <a:lstStyle/>
              <a:p>
                <a:endParaRPr lang="en-US"/>
              </a:p>
            </p:txBody>
          </p:sp>
          <p:sp>
            <p:nvSpPr>
              <p:cNvPr id="134680" name="Freeform 4394"/>
              <p:cNvSpPr>
                <a:spLocks/>
              </p:cNvSpPr>
              <p:nvPr/>
            </p:nvSpPr>
            <p:spPr bwMode="auto">
              <a:xfrm>
                <a:off x="3812" y="2465"/>
                <a:ext cx="93" cy="56"/>
              </a:xfrm>
              <a:custGeom>
                <a:avLst/>
                <a:gdLst>
                  <a:gd name="T0" fmla="*/ 0 w 15"/>
                  <a:gd name="T1" fmla="*/ 55403 h 9"/>
                  <a:gd name="T2" fmla="*/ 100558 w 15"/>
                  <a:gd name="T3" fmla="*/ 83820 h 9"/>
                  <a:gd name="T4" fmla="*/ 137497 w 15"/>
                  <a:gd name="T5" fmla="*/ 28417 h 9"/>
                  <a:gd name="T6" fmla="*/ 36940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681" name="Freeform 4395"/>
              <p:cNvSpPr>
                <a:spLocks/>
              </p:cNvSpPr>
              <p:nvPr/>
            </p:nvSpPr>
            <p:spPr bwMode="auto">
              <a:xfrm>
                <a:off x="2583" y="2465"/>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682" name="Freeform 4396"/>
              <p:cNvSpPr>
                <a:spLocks/>
              </p:cNvSpPr>
              <p:nvPr/>
            </p:nvSpPr>
            <p:spPr bwMode="auto">
              <a:xfrm>
                <a:off x="2583" y="2465"/>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83" name="Freeform 4397"/>
              <p:cNvSpPr>
                <a:spLocks/>
              </p:cNvSpPr>
              <p:nvPr/>
            </p:nvSpPr>
            <p:spPr bwMode="auto">
              <a:xfrm>
                <a:off x="4874" y="2465"/>
                <a:ext cx="93" cy="62"/>
              </a:xfrm>
              <a:custGeom>
                <a:avLst/>
                <a:gdLst>
                  <a:gd name="T0" fmla="*/ 0 w 93"/>
                  <a:gd name="T1" fmla="*/ 43 h 62"/>
                  <a:gd name="T2" fmla="*/ 68 w 93"/>
                  <a:gd name="T3" fmla="*/ 62 h 62"/>
                  <a:gd name="T4" fmla="*/ 93 w 93"/>
                  <a:gd name="T5" fmla="*/ 19 h 62"/>
                  <a:gd name="T6" fmla="*/ 25 w 93"/>
                  <a:gd name="T7" fmla="*/ 0 h 62"/>
                  <a:gd name="T8" fmla="*/ 0 w 93"/>
                  <a:gd name="T9" fmla="*/ 43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43"/>
                    </a:moveTo>
                    <a:lnTo>
                      <a:pt x="68" y="62"/>
                    </a:lnTo>
                    <a:lnTo>
                      <a:pt x="93" y="19"/>
                    </a:lnTo>
                    <a:lnTo>
                      <a:pt x="25" y="0"/>
                    </a:lnTo>
                    <a:lnTo>
                      <a:pt x="0" y="43"/>
                    </a:lnTo>
                    <a:close/>
                  </a:path>
                </a:pathLst>
              </a:custGeom>
              <a:solidFill>
                <a:srgbClr val="CFCFCF"/>
              </a:solidFill>
              <a:ln w="9525">
                <a:noFill/>
                <a:round/>
                <a:headEnd/>
                <a:tailEnd/>
              </a:ln>
            </p:spPr>
            <p:txBody>
              <a:bodyPr/>
              <a:lstStyle/>
              <a:p>
                <a:endParaRPr lang="en-US"/>
              </a:p>
            </p:txBody>
          </p:sp>
          <p:sp>
            <p:nvSpPr>
              <p:cNvPr id="134684" name="Freeform 4398"/>
              <p:cNvSpPr>
                <a:spLocks/>
              </p:cNvSpPr>
              <p:nvPr/>
            </p:nvSpPr>
            <p:spPr bwMode="auto">
              <a:xfrm>
                <a:off x="4874" y="2465"/>
                <a:ext cx="93" cy="62"/>
              </a:xfrm>
              <a:custGeom>
                <a:avLst/>
                <a:gdLst>
                  <a:gd name="T0" fmla="*/ 0 w 15"/>
                  <a:gd name="T1" fmla="*/ 63618 h 10"/>
                  <a:gd name="T2" fmla="*/ 100558 w 15"/>
                  <a:gd name="T3" fmla="*/ 91524 h 10"/>
                  <a:gd name="T4" fmla="*/ 137497 w 15"/>
                  <a:gd name="T5" fmla="*/ 28136 h 10"/>
                  <a:gd name="T6" fmla="*/ 36940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685" name="Freeform 4399"/>
              <p:cNvSpPr>
                <a:spLocks/>
              </p:cNvSpPr>
              <p:nvPr/>
            </p:nvSpPr>
            <p:spPr bwMode="auto">
              <a:xfrm>
                <a:off x="3645" y="246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D1D1D1"/>
              </a:solidFill>
              <a:ln w="9525">
                <a:noFill/>
                <a:round/>
                <a:headEnd/>
                <a:tailEnd/>
              </a:ln>
            </p:spPr>
            <p:txBody>
              <a:bodyPr/>
              <a:lstStyle/>
              <a:p>
                <a:endParaRPr lang="en-US"/>
              </a:p>
            </p:txBody>
          </p:sp>
          <p:sp>
            <p:nvSpPr>
              <p:cNvPr id="134686" name="Freeform 4400"/>
              <p:cNvSpPr>
                <a:spLocks/>
              </p:cNvSpPr>
              <p:nvPr/>
            </p:nvSpPr>
            <p:spPr bwMode="auto">
              <a:xfrm>
                <a:off x="3645" y="246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87" name="Freeform 4401"/>
              <p:cNvSpPr>
                <a:spLocks/>
              </p:cNvSpPr>
              <p:nvPr/>
            </p:nvSpPr>
            <p:spPr bwMode="auto">
              <a:xfrm>
                <a:off x="2417" y="246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688" name="Freeform 4402"/>
              <p:cNvSpPr>
                <a:spLocks/>
              </p:cNvSpPr>
              <p:nvPr/>
            </p:nvSpPr>
            <p:spPr bwMode="auto">
              <a:xfrm>
                <a:off x="2417" y="246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89" name="Freeform 4403"/>
              <p:cNvSpPr>
                <a:spLocks/>
              </p:cNvSpPr>
              <p:nvPr/>
            </p:nvSpPr>
            <p:spPr bwMode="auto">
              <a:xfrm>
                <a:off x="4708" y="2471"/>
                <a:ext cx="98" cy="56"/>
              </a:xfrm>
              <a:custGeom>
                <a:avLst/>
                <a:gdLst>
                  <a:gd name="T0" fmla="*/ 0 w 98"/>
                  <a:gd name="T1" fmla="*/ 37 h 56"/>
                  <a:gd name="T2" fmla="*/ 67 w 98"/>
                  <a:gd name="T3" fmla="*/ 56 h 56"/>
                  <a:gd name="T4" fmla="*/ 98 w 98"/>
                  <a:gd name="T5" fmla="*/ 19 h 56"/>
                  <a:gd name="T6" fmla="*/ 24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24" y="0"/>
                    </a:lnTo>
                    <a:lnTo>
                      <a:pt x="0" y="37"/>
                    </a:lnTo>
                    <a:close/>
                  </a:path>
                </a:pathLst>
              </a:custGeom>
              <a:solidFill>
                <a:srgbClr val="CFCFCF"/>
              </a:solidFill>
              <a:ln w="9525">
                <a:noFill/>
                <a:round/>
                <a:headEnd/>
                <a:tailEnd/>
              </a:ln>
            </p:spPr>
            <p:txBody>
              <a:bodyPr/>
              <a:lstStyle/>
              <a:p>
                <a:endParaRPr lang="en-US"/>
              </a:p>
            </p:txBody>
          </p:sp>
          <p:sp>
            <p:nvSpPr>
              <p:cNvPr id="134690" name="Freeform 4404"/>
              <p:cNvSpPr>
                <a:spLocks/>
              </p:cNvSpPr>
              <p:nvPr/>
            </p:nvSpPr>
            <p:spPr bwMode="auto">
              <a:xfrm>
                <a:off x="4708" y="2471"/>
                <a:ext cx="98" cy="56"/>
              </a:xfrm>
              <a:custGeom>
                <a:avLst/>
                <a:gdLst>
                  <a:gd name="T0" fmla="*/ 0 w 16"/>
                  <a:gd name="T1" fmla="*/ 55403 h 9"/>
                  <a:gd name="T2" fmla="*/ 94202 w 16"/>
                  <a:gd name="T3" fmla="*/ 83820 h 9"/>
                  <a:gd name="T4" fmla="*/ 137868 w 16"/>
                  <a:gd name="T5" fmla="*/ 28417 h 9"/>
                  <a:gd name="T6" fmla="*/ 35151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4" y="0"/>
                    </a:lnTo>
                    <a:lnTo>
                      <a:pt x="0" y="6"/>
                    </a:lnTo>
                  </a:path>
                </a:pathLst>
              </a:custGeom>
              <a:noFill/>
              <a:ln w="9525">
                <a:solidFill>
                  <a:srgbClr val="000000"/>
                </a:solidFill>
                <a:round/>
                <a:headEnd/>
                <a:tailEnd/>
              </a:ln>
            </p:spPr>
            <p:txBody>
              <a:bodyPr/>
              <a:lstStyle/>
              <a:p>
                <a:endParaRPr lang="en-US"/>
              </a:p>
            </p:txBody>
          </p:sp>
          <p:sp>
            <p:nvSpPr>
              <p:cNvPr id="134691" name="Freeform 4405"/>
              <p:cNvSpPr>
                <a:spLocks/>
              </p:cNvSpPr>
              <p:nvPr/>
            </p:nvSpPr>
            <p:spPr bwMode="auto">
              <a:xfrm>
                <a:off x="3479" y="2471"/>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1D1D1"/>
              </a:solidFill>
              <a:ln w="9525">
                <a:noFill/>
                <a:round/>
                <a:headEnd/>
                <a:tailEnd/>
              </a:ln>
            </p:spPr>
            <p:txBody>
              <a:bodyPr/>
              <a:lstStyle/>
              <a:p>
                <a:endParaRPr lang="en-US"/>
              </a:p>
            </p:txBody>
          </p:sp>
          <p:sp>
            <p:nvSpPr>
              <p:cNvPr id="134692" name="Freeform 4406"/>
              <p:cNvSpPr>
                <a:spLocks/>
              </p:cNvSpPr>
              <p:nvPr/>
            </p:nvSpPr>
            <p:spPr bwMode="auto">
              <a:xfrm>
                <a:off x="3479" y="2471"/>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93" name="Freeform 4407"/>
              <p:cNvSpPr>
                <a:spLocks/>
              </p:cNvSpPr>
              <p:nvPr/>
            </p:nvSpPr>
            <p:spPr bwMode="auto">
              <a:xfrm>
                <a:off x="2250" y="2471"/>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694" name="Freeform 4408"/>
              <p:cNvSpPr>
                <a:spLocks/>
              </p:cNvSpPr>
              <p:nvPr/>
            </p:nvSpPr>
            <p:spPr bwMode="auto">
              <a:xfrm>
                <a:off x="2250" y="2471"/>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695" name="Freeform 4409"/>
              <p:cNvSpPr>
                <a:spLocks/>
              </p:cNvSpPr>
              <p:nvPr/>
            </p:nvSpPr>
            <p:spPr bwMode="auto">
              <a:xfrm>
                <a:off x="4541" y="2471"/>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696" name="Freeform 4410"/>
              <p:cNvSpPr>
                <a:spLocks/>
              </p:cNvSpPr>
              <p:nvPr/>
            </p:nvSpPr>
            <p:spPr bwMode="auto">
              <a:xfrm>
                <a:off x="4541" y="247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97" name="Freeform 4411"/>
              <p:cNvSpPr>
                <a:spLocks/>
              </p:cNvSpPr>
              <p:nvPr/>
            </p:nvSpPr>
            <p:spPr bwMode="auto">
              <a:xfrm>
                <a:off x="3312" y="2471"/>
                <a:ext cx="99" cy="56"/>
              </a:xfrm>
              <a:custGeom>
                <a:avLst/>
                <a:gdLst>
                  <a:gd name="T0" fmla="*/ 0 w 99"/>
                  <a:gd name="T1" fmla="*/ 43 h 56"/>
                  <a:gd name="T2" fmla="*/ 68 w 99"/>
                  <a:gd name="T3" fmla="*/ 56 h 56"/>
                  <a:gd name="T4" fmla="*/ 99 w 99"/>
                  <a:gd name="T5" fmla="*/ 19 h 56"/>
                  <a:gd name="T6" fmla="*/ 31 w 99"/>
                  <a:gd name="T7" fmla="*/ 0 h 56"/>
                  <a:gd name="T8" fmla="*/ 0 w 99"/>
                  <a:gd name="T9" fmla="*/ 43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43"/>
                    </a:moveTo>
                    <a:lnTo>
                      <a:pt x="68" y="56"/>
                    </a:lnTo>
                    <a:lnTo>
                      <a:pt x="99" y="19"/>
                    </a:lnTo>
                    <a:lnTo>
                      <a:pt x="31" y="0"/>
                    </a:lnTo>
                    <a:lnTo>
                      <a:pt x="0" y="43"/>
                    </a:lnTo>
                    <a:close/>
                  </a:path>
                </a:pathLst>
              </a:custGeom>
              <a:solidFill>
                <a:srgbClr val="D1D1D1"/>
              </a:solidFill>
              <a:ln w="9525">
                <a:noFill/>
                <a:round/>
                <a:headEnd/>
                <a:tailEnd/>
              </a:ln>
            </p:spPr>
            <p:txBody>
              <a:bodyPr/>
              <a:lstStyle/>
              <a:p>
                <a:endParaRPr lang="en-US"/>
              </a:p>
            </p:txBody>
          </p:sp>
          <p:sp>
            <p:nvSpPr>
              <p:cNvPr id="134698" name="Freeform 4412"/>
              <p:cNvSpPr>
                <a:spLocks/>
              </p:cNvSpPr>
              <p:nvPr/>
            </p:nvSpPr>
            <p:spPr bwMode="auto">
              <a:xfrm>
                <a:off x="3312" y="2471"/>
                <a:ext cx="99" cy="56"/>
              </a:xfrm>
              <a:custGeom>
                <a:avLst/>
                <a:gdLst>
                  <a:gd name="T0" fmla="*/ 0 w 16"/>
                  <a:gd name="T1" fmla="*/ 66012 h 9"/>
                  <a:gd name="T2" fmla="*/ 99730 w 16"/>
                  <a:gd name="T3" fmla="*/ 83820 h 9"/>
                  <a:gd name="T4" fmla="*/ 145214 w 16"/>
                  <a:gd name="T5" fmla="*/ 28417 h 9"/>
                  <a:gd name="T6" fmla="*/ 45484 w 16"/>
                  <a:gd name="T7" fmla="*/ 0 h 9"/>
                  <a:gd name="T8" fmla="*/ 0 w 16"/>
                  <a:gd name="T9" fmla="*/ 6601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699" name="Freeform 4413"/>
              <p:cNvSpPr>
                <a:spLocks/>
              </p:cNvSpPr>
              <p:nvPr/>
            </p:nvSpPr>
            <p:spPr bwMode="auto">
              <a:xfrm>
                <a:off x="2083" y="2471"/>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700" name="Freeform 4414"/>
              <p:cNvSpPr>
                <a:spLocks/>
              </p:cNvSpPr>
              <p:nvPr/>
            </p:nvSpPr>
            <p:spPr bwMode="auto">
              <a:xfrm>
                <a:off x="2083" y="247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01" name="Freeform 4415"/>
              <p:cNvSpPr>
                <a:spLocks/>
              </p:cNvSpPr>
              <p:nvPr/>
            </p:nvSpPr>
            <p:spPr bwMode="auto">
              <a:xfrm>
                <a:off x="4374" y="2471"/>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4702" name="Freeform 4416"/>
              <p:cNvSpPr>
                <a:spLocks/>
              </p:cNvSpPr>
              <p:nvPr/>
            </p:nvSpPr>
            <p:spPr bwMode="auto">
              <a:xfrm>
                <a:off x="4374" y="2471"/>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703" name="Freeform 4417"/>
              <p:cNvSpPr>
                <a:spLocks/>
              </p:cNvSpPr>
              <p:nvPr/>
            </p:nvSpPr>
            <p:spPr bwMode="auto">
              <a:xfrm>
                <a:off x="3145" y="2471"/>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D1D1D1"/>
              </a:solidFill>
              <a:ln w="9525">
                <a:noFill/>
                <a:round/>
                <a:headEnd/>
                <a:tailEnd/>
              </a:ln>
            </p:spPr>
            <p:txBody>
              <a:bodyPr/>
              <a:lstStyle/>
              <a:p>
                <a:endParaRPr lang="en-US"/>
              </a:p>
            </p:txBody>
          </p:sp>
          <p:sp>
            <p:nvSpPr>
              <p:cNvPr id="134704" name="Freeform 4418"/>
              <p:cNvSpPr>
                <a:spLocks/>
              </p:cNvSpPr>
              <p:nvPr/>
            </p:nvSpPr>
            <p:spPr bwMode="auto">
              <a:xfrm>
                <a:off x="3145" y="2471"/>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705" name="Freeform 4419"/>
              <p:cNvSpPr>
                <a:spLocks/>
              </p:cNvSpPr>
              <p:nvPr/>
            </p:nvSpPr>
            <p:spPr bwMode="auto">
              <a:xfrm>
                <a:off x="1917" y="2477"/>
                <a:ext cx="98" cy="56"/>
              </a:xfrm>
              <a:custGeom>
                <a:avLst/>
                <a:gdLst>
                  <a:gd name="T0" fmla="*/ 0 w 98"/>
                  <a:gd name="T1" fmla="*/ 37 h 56"/>
                  <a:gd name="T2" fmla="*/ 67 w 98"/>
                  <a:gd name="T3" fmla="*/ 56 h 56"/>
                  <a:gd name="T4" fmla="*/ 98 w 98"/>
                  <a:gd name="T5" fmla="*/ 19 h 56"/>
                  <a:gd name="T6" fmla="*/ 37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7" y="0"/>
                    </a:lnTo>
                    <a:lnTo>
                      <a:pt x="0" y="37"/>
                    </a:lnTo>
                    <a:close/>
                  </a:path>
                </a:pathLst>
              </a:custGeom>
              <a:solidFill>
                <a:srgbClr val="CFCFCF"/>
              </a:solidFill>
              <a:ln w="9525">
                <a:noFill/>
                <a:round/>
                <a:headEnd/>
                <a:tailEnd/>
              </a:ln>
            </p:spPr>
            <p:txBody>
              <a:bodyPr/>
              <a:lstStyle/>
              <a:p>
                <a:endParaRPr lang="en-US"/>
              </a:p>
            </p:txBody>
          </p:sp>
          <p:sp>
            <p:nvSpPr>
              <p:cNvPr id="134706" name="Freeform 4420"/>
              <p:cNvSpPr>
                <a:spLocks/>
              </p:cNvSpPr>
              <p:nvPr/>
            </p:nvSpPr>
            <p:spPr bwMode="auto">
              <a:xfrm>
                <a:off x="1917" y="2477"/>
                <a:ext cx="98" cy="56"/>
              </a:xfrm>
              <a:custGeom>
                <a:avLst/>
                <a:gdLst>
                  <a:gd name="T0" fmla="*/ 0 w 16"/>
                  <a:gd name="T1" fmla="*/ 55403 h 9"/>
                  <a:gd name="T2" fmla="*/ 94202 w 16"/>
                  <a:gd name="T3" fmla="*/ 83820 h 9"/>
                  <a:gd name="T4" fmla="*/ 137868 w 16"/>
                  <a:gd name="T5" fmla="*/ 28417 h 9"/>
                  <a:gd name="T6" fmla="*/ 52148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707" name="Freeform 4421"/>
              <p:cNvSpPr>
                <a:spLocks/>
              </p:cNvSpPr>
              <p:nvPr/>
            </p:nvSpPr>
            <p:spPr bwMode="auto">
              <a:xfrm>
                <a:off x="4207" y="2477"/>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CFCFCF"/>
              </a:solidFill>
              <a:ln w="9525">
                <a:noFill/>
                <a:round/>
                <a:headEnd/>
                <a:tailEnd/>
              </a:ln>
            </p:spPr>
            <p:txBody>
              <a:bodyPr/>
              <a:lstStyle/>
              <a:p>
                <a:endParaRPr lang="en-US"/>
              </a:p>
            </p:txBody>
          </p:sp>
          <p:sp>
            <p:nvSpPr>
              <p:cNvPr id="134708" name="Freeform 4422"/>
              <p:cNvSpPr>
                <a:spLocks/>
              </p:cNvSpPr>
              <p:nvPr/>
            </p:nvSpPr>
            <p:spPr bwMode="auto">
              <a:xfrm>
                <a:off x="4207" y="2477"/>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09" name="Freeform 4423"/>
              <p:cNvSpPr>
                <a:spLocks/>
              </p:cNvSpPr>
              <p:nvPr/>
            </p:nvSpPr>
            <p:spPr bwMode="auto">
              <a:xfrm>
                <a:off x="2979" y="2477"/>
                <a:ext cx="98" cy="56"/>
              </a:xfrm>
              <a:custGeom>
                <a:avLst/>
                <a:gdLst>
                  <a:gd name="T0" fmla="*/ 0 w 98"/>
                  <a:gd name="T1" fmla="*/ 44 h 56"/>
                  <a:gd name="T2" fmla="*/ 68 w 98"/>
                  <a:gd name="T3" fmla="*/ 56 h 56"/>
                  <a:gd name="T4" fmla="*/ 98 w 98"/>
                  <a:gd name="T5" fmla="*/ 19 h 56"/>
                  <a:gd name="T6" fmla="*/ 30 w 98"/>
                  <a:gd name="T7" fmla="*/ 0 h 56"/>
                  <a:gd name="T8" fmla="*/ 0 w 98"/>
                  <a:gd name="T9" fmla="*/ 44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44"/>
                    </a:moveTo>
                    <a:lnTo>
                      <a:pt x="68" y="56"/>
                    </a:lnTo>
                    <a:lnTo>
                      <a:pt x="98" y="19"/>
                    </a:lnTo>
                    <a:lnTo>
                      <a:pt x="30" y="0"/>
                    </a:lnTo>
                    <a:lnTo>
                      <a:pt x="0" y="44"/>
                    </a:lnTo>
                    <a:close/>
                  </a:path>
                </a:pathLst>
              </a:custGeom>
              <a:solidFill>
                <a:srgbClr val="D0D0D0"/>
              </a:solidFill>
              <a:ln w="9525">
                <a:noFill/>
                <a:round/>
                <a:headEnd/>
                <a:tailEnd/>
              </a:ln>
            </p:spPr>
            <p:txBody>
              <a:bodyPr/>
              <a:lstStyle/>
              <a:p>
                <a:endParaRPr lang="en-US"/>
              </a:p>
            </p:txBody>
          </p:sp>
          <p:sp>
            <p:nvSpPr>
              <p:cNvPr id="134710" name="Freeform 4424"/>
              <p:cNvSpPr>
                <a:spLocks/>
              </p:cNvSpPr>
              <p:nvPr/>
            </p:nvSpPr>
            <p:spPr bwMode="auto">
              <a:xfrm>
                <a:off x="2979" y="2477"/>
                <a:ext cx="98" cy="56"/>
              </a:xfrm>
              <a:custGeom>
                <a:avLst/>
                <a:gdLst>
                  <a:gd name="T0" fmla="*/ 0 w 16"/>
                  <a:gd name="T1" fmla="*/ 66012 h 9"/>
                  <a:gd name="T2" fmla="*/ 94202 w 16"/>
                  <a:gd name="T3" fmla="*/ 83820 h 9"/>
                  <a:gd name="T4" fmla="*/ 137868 w 16"/>
                  <a:gd name="T5" fmla="*/ 28417 h 9"/>
                  <a:gd name="T6" fmla="*/ 43665 w 16"/>
                  <a:gd name="T7" fmla="*/ 0 h 9"/>
                  <a:gd name="T8" fmla="*/ 0 w 16"/>
                  <a:gd name="T9" fmla="*/ 6601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11" name="Freeform 4425"/>
              <p:cNvSpPr>
                <a:spLocks/>
              </p:cNvSpPr>
              <p:nvPr/>
            </p:nvSpPr>
            <p:spPr bwMode="auto">
              <a:xfrm>
                <a:off x="1750" y="2477"/>
                <a:ext cx="99" cy="62"/>
              </a:xfrm>
              <a:custGeom>
                <a:avLst/>
                <a:gdLst>
                  <a:gd name="T0" fmla="*/ 0 w 99"/>
                  <a:gd name="T1" fmla="*/ 44 h 62"/>
                  <a:gd name="T2" fmla="*/ 68 w 99"/>
                  <a:gd name="T3" fmla="*/ 62 h 62"/>
                  <a:gd name="T4" fmla="*/ 99 w 99"/>
                  <a:gd name="T5" fmla="*/ 19 h 62"/>
                  <a:gd name="T6" fmla="*/ 37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7" y="0"/>
                    </a:lnTo>
                    <a:lnTo>
                      <a:pt x="0" y="44"/>
                    </a:lnTo>
                    <a:close/>
                  </a:path>
                </a:pathLst>
              </a:custGeom>
              <a:solidFill>
                <a:srgbClr val="CFCFCF"/>
              </a:solidFill>
              <a:ln w="9525">
                <a:noFill/>
                <a:round/>
                <a:headEnd/>
                <a:tailEnd/>
              </a:ln>
            </p:spPr>
            <p:txBody>
              <a:bodyPr/>
              <a:lstStyle/>
              <a:p>
                <a:endParaRPr lang="en-US"/>
              </a:p>
            </p:txBody>
          </p:sp>
          <p:sp>
            <p:nvSpPr>
              <p:cNvPr id="134712" name="Freeform 4426"/>
              <p:cNvSpPr>
                <a:spLocks/>
              </p:cNvSpPr>
              <p:nvPr/>
            </p:nvSpPr>
            <p:spPr bwMode="auto">
              <a:xfrm>
                <a:off x="1750" y="2477"/>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713" name="Freeform 4427"/>
              <p:cNvSpPr>
                <a:spLocks/>
              </p:cNvSpPr>
              <p:nvPr/>
            </p:nvSpPr>
            <p:spPr bwMode="auto">
              <a:xfrm>
                <a:off x="4041" y="2477"/>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D0D0D0"/>
              </a:solidFill>
              <a:ln w="9525">
                <a:noFill/>
                <a:round/>
                <a:headEnd/>
                <a:tailEnd/>
              </a:ln>
            </p:spPr>
            <p:txBody>
              <a:bodyPr/>
              <a:lstStyle/>
              <a:p>
                <a:endParaRPr lang="en-US"/>
              </a:p>
            </p:txBody>
          </p:sp>
          <p:sp>
            <p:nvSpPr>
              <p:cNvPr id="134714" name="Freeform 4428"/>
              <p:cNvSpPr>
                <a:spLocks/>
              </p:cNvSpPr>
              <p:nvPr/>
            </p:nvSpPr>
            <p:spPr bwMode="auto">
              <a:xfrm>
                <a:off x="4041" y="2477"/>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15" name="Freeform 4429"/>
              <p:cNvSpPr>
                <a:spLocks/>
              </p:cNvSpPr>
              <p:nvPr/>
            </p:nvSpPr>
            <p:spPr bwMode="auto">
              <a:xfrm>
                <a:off x="2812" y="2477"/>
                <a:ext cx="99" cy="62"/>
              </a:xfrm>
              <a:custGeom>
                <a:avLst/>
                <a:gdLst>
                  <a:gd name="T0" fmla="*/ 0 w 99"/>
                  <a:gd name="T1" fmla="*/ 44 h 62"/>
                  <a:gd name="T2" fmla="*/ 68 w 99"/>
                  <a:gd name="T3" fmla="*/ 62 h 62"/>
                  <a:gd name="T4" fmla="*/ 99 w 99"/>
                  <a:gd name="T5" fmla="*/ 25 h 62"/>
                  <a:gd name="T6" fmla="*/ 37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25"/>
                    </a:lnTo>
                    <a:lnTo>
                      <a:pt x="37" y="0"/>
                    </a:lnTo>
                    <a:lnTo>
                      <a:pt x="0" y="44"/>
                    </a:lnTo>
                    <a:close/>
                  </a:path>
                </a:pathLst>
              </a:custGeom>
              <a:solidFill>
                <a:srgbClr val="D0D0D0"/>
              </a:solidFill>
              <a:ln w="9525">
                <a:noFill/>
                <a:round/>
                <a:headEnd/>
                <a:tailEnd/>
              </a:ln>
            </p:spPr>
            <p:txBody>
              <a:bodyPr/>
              <a:lstStyle/>
              <a:p>
                <a:endParaRPr lang="en-US"/>
              </a:p>
            </p:txBody>
          </p:sp>
          <p:sp>
            <p:nvSpPr>
              <p:cNvPr id="134716" name="Freeform 4430"/>
              <p:cNvSpPr>
                <a:spLocks/>
              </p:cNvSpPr>
              <p:nvPr/>
            </p:nvSpPr>
            <p:spPr bwMode="auto">
              <a:xfrm>
                <a:off x="2812" y="2477"/>
                <a:ext cx="99" cy="62"/>
              </a:xfrm>
              <a:custGeom>
                <a:avLst/>
                <a:gdLst>
                  <a:gd name="T0" fmla="*/ 0 w 16"/>
                  <a:gd name="T1" fmla="*/ 63618 h 10"/>
                  <a:gd name="T2" fmla="*/ 99730 w 16"/>
                  <a:gd name="T3" fmla="*/ 91524 h 10"/>
                  <a:gd name="T4" fmla="*/ 145214 w 16"/>
                  <a:gd name="T5" fmla="*/ 36940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6" y="0"/>
                    </a:lnTo>
                    <a:lnTo>
                      <a:pt x="0" y="7"/>
                    </a:lnTo>
                  </a:path>
                </a:pathLst>
              </a:custGeom>
              <a:noFill/>
              <a:ln w="9525">
                <a:solidFill>
                  <a:srgbClr val="000000"/>
                </a:solidFill>
                <a:round/>
                <a:headEnd/>
                <a:tailEnd/>
              </a:ln>
            </p:spPr>
            <p:txBody>
              <a:bodyPr/>
              <a:lstStyle/>
              <a:p>
                <a:endParaRPr lang="en-US"/>
              </a:p>
            </p:txBody>
          </p:sp>
          <p:sp>
            <p:nvSpPr>
              <p:cNvPr id="134717" name="Freeform 4431"/>
              <p:cNvSpPr>
                <a:spLocks/>
              </p:cNvSpPr>
              <p:nvPr/>
            </p:nvSpPr>
            <p:spPr bwMode="auto">
              <a:xfrm>
                <a:off x="3880" y="2484"/>
                <a:ext cx="93" cy="55"/>
              </a:xfrm>
              <a:custGeom>
                <a:avLst/>
                <a:gdLst>
                  <a:gd name="T0" fmla="*/ 0 w 93"/>
                  <a:gd name="T1" fmla="*/ 37 h 55"/>
                  <a:gd name="T2" fmla="*/ 68 w 93"/>
                  <a:gd name="T3" fmla="*/ 55 h 55"/>
                  <a:gd name="T4" fmla="*/ 93 w 93"/>
                  <a:gd name="T5" fmla="*/ 18 h 55"/>
                  <a:gd name="T6" fmla="*/ 25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8" y="55"/>
                    </a:lnTo>
                    <a:lnTo>
                      <a:pt x="93" y="18"/>
                    </a:lnTo>
                    <a:lnTo>
                      <a:pt x="25" y="0"/>
                    </a:lnTo>
                    <a:lnTo>
                      <a:pt x="0" y="37"/>
                    </a:lnTo>
                    <a:close/>
                  </a:path>
                </a:pathLst>
              </a:custGeom>
              <a:solidFill>
                <a:srgbClr val="D1D1D1"/>
              </a:solidFill>
              <a:ln w="9525">
                <a:noFill/>
                <a:round/>
                <a:headEnd/>
                <a:tailEnd/>
              </a:ln>
            </p:spPr>
            <p:txBody>
              <a:bodyPr/>
              <a:lstStyle/>
              <a:p>
                <a:endParaRPr lang="en-US"/>
              </a:p>
            </p:txBody>
          </p:sp>
          <p:sp>
            <p:nvSpPr>
              <p:cNvPr id="134718" name="Freeform 4432"/>
              <p:cNvSpPr>
                <a:spLocks/>
              </p:cNvSpPr>
              <p:nvPr/>
            </p:nvSpPr>
            <p:spPr bwMode="auto">
              <a:xfrm>
                <a:off x="3880" y="2484"/>
                <a:ext cx="93" cy="55"/>
              </a:xfrm>
              <a:custGeom>
                <a:avLst/>
                <a:gdLst>
                  <a:gd name="T0" fmla="*/ 0 w 15"/>
                  <a:gd name="T1" fmla="*/ 51572 h 9"/>
                  <a:gd name="T2" fmla="*/ 100558 w 15"/>
                  <a:gd name="T3" fmla="*/ 76670 h 9"/>
                  <a:gd name="T4" fmla="*/ 137497 w 15"/>
                  <a:gd name="T5" fmla="*/ 25098 h 9"/>
                  <a:gd name="T6" fmla="*/ 36940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719" name="Freeform 4433"/>
              <p:cNvSpPr>
                <a:spLocks/>
              </p:cNvSpPr>
              <p:nvPr/>
            </p:nvSpPr>
            <p:spPr bwMode="auto">
              <a:xfrm>
                <a:off x="2651" y="2484"/>
                <a:ext cx="99" cy="61"/>
              </a:xfrm>
              <a:custGeom>
                <a:avLst/>
                <a:gdLst>
                  <a:gd name="T0" fmla="*/ 0 w 99"/>
                  <a:gd name="T1" fmla="*/ 43 h 61"/>
                  <a:gd name="T2" fmla="*/ 62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2"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20" name="Freeform 4434"/>
              <p:cNvSpPr>
                <a:spLocks/>
              </p:cNvSpPr>
              <p:nvPr/>
            </p:nvSpPr>
            <p:spPr bwMode="auto">
              <a:xfrm>
                <a:off x="2651" y="2484"/>
                <a:ext cx="99" cy="61"/>
              </a:xfrm>
              <a:custGeom>
                <a:avLst/>
                <a:gdLst>
                  <a:gd name="T0" fmla="*/ 0 w 16"/>
                  <a:gd name="T1" fmla="*/ 59463 h 10"/>
                  <a:gd name="T2" fmla="*/ 90962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21" name="Freeform 4435"/>
              <p:cNvSpPr>
                <a:spLocks/>
              </p:cNvSpPr>
              <p:nvPr/>
            </p:nvSpPr>
            <p:spPr bwMode="auto">
              <a:xfrm>
                <a:off x="4942" y="2484"/>
                <a:ext cx="93" cy="61"/>
              </a:xfrm>
              <a:custGeom>
                <a:avLst/>
                <a:gdLst>
                  <a:gd name="T0" fmla="*/ 0 w 93"/>
                  <a:gd name="T1" fmla="*/ 43 h 61"/>
                  <a:gd name="T2" fmla="*/ 68 w 93"/>
                  <a:gd name="T3" fmla="*/ 61 h 61"/>
                  <a:gd name="T4" fmla="*/ 93 w 93"/>
                  <a:gd name="T5" fmla="*/ 18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8" y="61"/>
                    </a:lnTo>
                    <a:lnTo>
                      <a:pt x="93" y="18"/>
                    </a:lnTo>
                    <a:lnTo>
                      <a:pt x="25" y="0"/>
                    </a:lnTo>
                    <a:lnTo>
                      <a:pt x="0" y="43"/>
                    </a:lnTo>
                    <a:close/>
                  </a:path>
                </a:pathLst>
              </a:custGeom>
              <a:solidFill>
                <a:srgbClr val="CFCFCF"/>
              </a:solidFill>
              <a:ln w="9525">
                <a:noFill/>
                <a:round/>
                <a:headEnd/>
                <a:tailEnd/>
              </a:ln>
            </p:spPr>
            <p:txBody>
              <a:bodyPr/>
              <a:lstStyle/>
              <a:p>
                <a:endParaRPr lang="en-US"/>
              </a:p>
            </p:txBody>
          </p:sp>
          <p:sp>
            <p:nvSpPr>
              <p:cNvPr id="134722" name="Freeform 4436"/>
              <p:cNvSpPr>
                <a:spLocks/>
              </p:cNvSpPr>
              <p:nvPr/>
            </p:nvSpPr>
            <p:spPr bwMode="auto">
              <a:xfrm>
                <a:off x="4942" y="2484"/>
                <a:ext cx="93" cy="61"/>
              </a:xfrm>
              <a:custGeom>
                <a:avLst/>
                <a:gdLst>
                  <a:gd name="T0" fmla="*/ 0 w 15"/>
                  <a:gd name="T1" fmla="*/ 59463 h 10"/>
                  <a:gd name="T2" fmla="*/ 100558 w 15"/>
                  <a:gd name="T3" fmla="*/ 84430 h 10"/>
                  <a:gd name="T4" fmla="*/ 137497 w 15"/>
                  <a:gd name="T5" fmla="*/ 24967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723" name="Freeform 4437"/>
              <p:cNvSpPr>
                <a:spLocks/>
              </p:cNvSpPr>
              <p:nvPr/>
            </p:nvSpPr>
            <p:spPr bwMode="auto">
              <a:xfrm>
                <a:off x="3713" y="2484"/>
                <a:ext cx="99" cy="55"/>
              </a:xfrm>
              <a:custGeom>
                <a:avLst/>
                <a:gdLst>
                  <a:gd name="T0" fmla="*/ 0 w 99"/>
                  <a:gd name="T1" fmla="*/ 43 h 55"/>
                  <a:gd name="T2" fmla="*/ 68 w 99"/>
                  <a:gd name="T3" fmla="*/ 55 h 55"/>
                  <a:gd name="T4" fmla="*/ 99 w 99"/>
                  <a:gd name="T5" fmla="*/ 18 h 55"/>
                  <a:gd name="T6" fmla="*/ 31 w 99"/>
                  <a:gd name="T7" fmla="*/ 0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55"/>
                    </a:lnTo>
                    <a:lnTo>
                      <a:pt x="99" y="18"/>
                    </a:lnTo>
                    <a:lnTo>
                      <a:pt x="31" y="0"/>
                    </a:lnTo>
                    <a:lnTo>
                      <a:pt x="0" y="43"/>
                    </a:lnTo>
                    <a:close/>
                  </a:path>
                </a:pathLst>
              </a:custGeom>
              <a:solidFill>
                <a:srgbClr val="D2D2D2"/>
              </a:solidFill>
              <a:ln w="9525">
                <a:noFill/>
                <a:round/>
                <a:headEnd/>
                <a:tailEnd/>
              </a:ln>
            </p:spPr>
            <p:txBody>
              <a:bodyPr/>
              <a:lstStyle/>
              <a:p>
                <a:endParaRPr lang="en-US"/>
              </a:p>
            </p:txBody>
          </p:sp>
          <p:sp>
            <p:nvSpPr>
              <p:cNvPr id="134724" name="Freeform 4438"/>
              <p:cNvSpPr>
                <a:spLocks/>
              </p:cNvSpPr>
              <p:nvPr/>
            </p:nvSpPr>
            <p:spPr bwMode="auto">
              <a:xfrm>
                <a:off x="3713" y="2484"/>
                <a:ext cx="99" cy="55"/>
              </a:xfrm>
              <a:custGeom>
                <a:avLst/>
                <a:gdLst>
                  <a:gd name="T0" fmla="*/ 0 w 16"/>
                  <a:gd name="T1" fmla="*/ 60017 h 9"/>
                  <a:gd name="T2" fmla="*/ 99730 w 16"/>
                  <a:gd name="T3" fmla="*/ 76670 h 9"/>
                  <a:gd name="T4" fmla="*/ 145214 w 16"/>
                  <a:gd name="T5" fmla="*/ 25098 h 9"/>
                  <a:gd name="T6" fmla="*/ 45484 w 16"/>
                  <a:gd name="T7" fmla="*/ 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25" name="Freeform 4439"/>
              <p:cNvSpPr>
                <a:spLocks/>
              </p:cNvSpPr>
              <p:nvPr/>
            </p:nvSpPr>
            <p:spPr bwMode="auto">
              <a:xfrm>
                <a:off x="2485" y="2484"/>
                <a:ext cx="98" cy="61"/>
              </a:xfrm>
              <a:custGeom>
                <a:avLst/>
                <a:gdLst>
                  <a:gd name="T0" fmla="*/ 0 w 98"/>
                  <a:gd name="T1" fmla="*/ 43 h 61"/>
                  <a:gd name="T2" fmla="*/ 61 w 98"/>
                  <a:gd name="T3" fmla="*/ 61 h 61"/>
                  <a:gd name="T4" fmla="*/ 98 w 98"/>
                  <a:gd name="T5" fmla="*/ 18 h 61"/>
                  <a:gd name="T6" fmla="*/ 31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1" y="61"/>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134726" name="Freeform 4440"/>
              <p:cNvSpPr>
                <a:spLocks/>
              </p:cNvSpPr>
              <p:nvPr/>
            </p:nvSpPr>
            <p:spPr bwMode="auto">
              <a:xfrm>
                <a:off x="2485" y="2484"/>
                <a:ext cx="98" cy="61"/>
              </a:xfrm>
              <a:custGeom>
                <a:avLst/>
                <a:gdLst>
                  <a:gd name="T0" fmla="*/ 0 w 16"/>
                  <a:gd name="T1" fmla="*/ 59463 h 10"/>
                  <a:gd name="T2" fmla="*/ 85946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27" name="Freeform 4441"/>
              <p:cNvSpPr>
                <a:spLocks/>
              </p:cNvSpPr>
              <p:nvPr/>
            </p:nvSpPr>
            <p:spPr bwMode="auto">
              <a:xfrm>
                <a:off x="4775" y="2490"/>
                <a:ext cx="99" cy="62"/>
              </a:xfrm>
              <a:custGeom>
                <a:avLst/>
                <a:gdLst>
                  <a:gd name="T0" fmla="*/ 0 w 99"/>
                  <a:gd name="T1" fmla="*/ 37 h 62"/>
                  <a:gd name="T2" fmla="*/ 68 w 99"/>
                  <a:gd name="T3" fmla="*/ 62 h 62"/>
                  <a:gd name="T4" fmla="*/ 99 w 99"/>
                  <a:gd name="T5" fmla="*/ 18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728" name="Freeform 4442"/>
              <p:cNvSpPr>
                <a:spLocks/>
              </p:cNvSpPr>
              <p:nvPr/>
            </p:nvSpPr>
            <p:spPr bwMode="auto">
              <a:xfrm>
                <a:off x="4775" y="2490"/>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29" name="Freeform 4443"/>
              <p:cNvSpPr>
                <a:spLocks/>
              </p:cNvSpPr>
              <p:nvPr/>
            </p:nvSpPr>
            <p:spPr bwMode="auto">
              <a:xfrm>
                <a:off x="3547" y="2490"/>
                <a:ext cx="98" cy="55"/>
              </a:xfrm>
              <a:custGeom>
                <a:avLst/>
                <a:gdLst>
                  <a:gd name="T0" fmla="*/ 0 w 98"/>
                  <a:gd name="T1" fmla="*/ 37 h 55"/>
                  <a:gd name="T2" fmla="*/ 68 w 98"/>
                  <a:gd name="T3" fmla="*/ 55 h 55"/>
                  <a:gd name="T4" fmla="*/ 98 w 98"/>
                  <a:gd name="T5" fmla="*/ 18 h 55"/>
                  <a:gd name="T6" fmla="*/ 31 w 98"/>
                  <a:gd name="T7" fmla="*/ 0 h 55"/>
                  <a:gd name="T8" fmla="*/ 0 w 98"/>
                  <a:gd name="T9" fmla="*/ 37 h 55"/>
                  <a:gd name="T10" fmla="*/ 0 60000 65536"/>
                  <a:gd name="T11" fmla="*/ 0 60000 65536"/>
                  <a:gd name="T12" fmla="*/ 0 60000 65536"/>
                  <a:gd name="T13" fmla="*/ 0 60000 65536"/>
                  <a:gd name="T14" fmla="*/ 0 60000 65536"/>
                  <a:gd name="T15" fmla="*/ 0 w 98"/>
                  <a:gd name="T16" fmla="*/ 0 h 55"/>
                  <a:gd name="T17" fmla="*/ 98 w 98"/>
                  <a:gd name="T18" fmla="*/ 55 h 55"/>
                </a:gdLst>
                <a:ahLst/>
                <a:cxnLst>
                  <a:cxn ang="T10">
                    <a:pos x="T0" y="T1"/>
                  </a:cxn>
                  <a:cxn ang="T11">
                    <a:pos x="T2" y="T3"/>
                  </a:cxn>
                  <a:cxn ang="T12">
                    <a:pos x="T4" y="T5"/>
                  </a:cxn>
                  <a:cxn ang="T13">
                    <a:pos x="T6" y="T7"/>
                  </a:cxn>
                  <a:cxn ang="T14">
                    <a:pos x="T8" y="T9"/>
                  </a:cxn>
                </a:cxnLst>
                <a:rect l="T15" t="T16" r="T17" b="T18"/>
                <a:pathLst>
                  <a:path w="98" h="55">
                    <a:moveTo>
                      <a:pt x="0" y="37"/>
                    </a:moveTo>
                    <a:lnTo>
                      <a:pt x="68" y="55"/>
                    </a:lnTo>
                    <a:lnTo>
                      <a:pt x="98" y="18"/>
                    </a:lnTo>
                    <a:lnTo>
                      <a:pt x="31" y="0"/>
                    </a:lnTo>
                    <a:lnTo>
                      <a:pt x="0" y="37"/>
                    </a:lnTo>
                    <a:close/>
                  </a:path>
                </a:pathLst>
              </a:custGeom>
              <a:solidFill>
                <a:srgbClr val="D2D2D2"/>
              </a:solidFill>
              <a:ln w="9525">
                <a:noFill/>
                <a:round/>
                <a:headEnd/>
                <a:tailEnd/>
              </a:ln>
            </p:spPr>
            <p:txBody>
              <a:bodyPr/>
              <a:lstStyle/>
              <a:p>
                <a:endParaRPr lang="en-US"/>
              </a:p>
            </p:txBody>
          </p:sp>
          <p:sp>
            <p:nvSpPr>
              <p:cNvPr id="134730" name="Freeform 4444"/>
              <p:cNvSpPr>
                <a:spLocks/>
              </p:cNvSpPr>
              <p:nvPr/>
            </p:nvSpPr>
            <p:spPr bwMode="auto">
              <a:xfrm>
                <a:off x="3547" y="2490"/>
                <a:ext cx="98" cy="55"/>
              </a:xfrm>
              <a:custGeom>
                <a:avLst/>
                <a:gdLst>
                  <a:gd name="T0" fmla="*/ 0 w 16"/>
                  <a:gd name="T1" fmla="*/ 51572 h 9"/>
                  <a:gd name="T2" fmla="*/ 94202 w 16"/>
                  <a:gd name="T3" fmla="*/ 76670 h 9"/>
                  <a:gd name="T4" fmla="*/ 137868 w 16"/>
                  <a:gd name="T5" fmla="*/ 25098 h 9"/>
                  <a:gd name="T6" fmla="*/ 43665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31" name="Freeform 4445"/>
              <p:cNvSpPr>
                <a:spLocks/>
              </p:cNvSpPr>
              <p:nvPr/>
            </p:nvSpPr>
            <p:spPr bwMode="auto">
              <a:xfrm>
                <a:off x="2318" y="2490"/>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32" name="Freeform 4446"/>
              <p:cNvSpPr>
                <a:spLocks/>
              </p:cNvSpPr>
              <p:nvPr/>
            </p:nvSpPr>
            <p:spPr bwMode="auto">
              <a:xfrm>
                <a:off x="2318" y="249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33" name="Freeform 4447"/>
              <p:cNvSpPr>
                <a:spLocks/>
              </p:cNvSpPr>
              <p:nvPr/>
            </p:nvSpPr>
            <p:spPr bwMode="auto">
              <a:xfrm>
                <a:off x="4609" y="2490"/>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34" name="Freeform 4448"/>
              <p:cNvSpPr>
                <a:spLocks/>
              </p:cNvSpPr>
              <p:nvPr/>
            </p:nvSpPr>
            <p:spPr bwMode="auto">
              <a:xfrm>
                <a:off x="4609" y="249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35" name="Freeform 4449"/>
              <p:cNvSpPr>
                <a:spLocks/>
              </p:cNvSpPr>
              <p:nvPr/>
            </p:nvSpPr>
            <p:spPr bwMode="auto">
              <a:xfrm>
                <a:off x="3380" y="2490"/>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D2D2D2"/>
              </a:solidFill>
              <a:ln w="9525">
                <a:noFill/>
                <a:round/>
                <a:headEnd/>
                <a:tailEnd/>
              </a:ln>
            </p:spPr>
            <p:txBody>
              <a:bodyPr/>
              <a:lstStyle/>
              <a:p>
                <a:endParaRPr lang="en-US"/>
              </a:p>
            </p:txBody>
          </p:sp>
          <p:sp>
            <p:nvSpPr>
              <p:cNvPr id="134736" name="Freeform 4450"/>
              <p:cNvSpPr>
                <a:spLocks/>
              </p:cNvSpPr>
              <p:nvPr/>
            </p:nvSpPr>
            <p:spPr bwMode="auto">
              <a:xfrm>
                <a:off x="3380" y="2490"/>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37" name="Freeform 4451"/>
              <p:cNvSpPr>
                <a:spLocks/>
              </p:cNvSpPr>
              <p:nvPr/>
            </p:nvSpPr>
            <p:spPr bwMode="auto">
              <a:xfrm>
                <a:off x="2151" y="2490"/>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38" name="Freeform 4452"/>
              <p:cNvSpPr>
                <a:spLocks/>
              </p:cNvSpPr>
              <p:nvPr/>
            </p:nvSpPr>
            <p:spPr bwMode="auto">
              <a:xfrm>
                <a:off x="2151" y="249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39" name="Freeform 4453"/>
              <p:cNvSpPr>
                <a:spLocks/>
              </p:cNvSpPr>
              <p:nvPr/>
            </p:nvSpPr>
            <p:spPr bwMode="auto">
              <a:xfrm>
                <a:off x="4442" y="2496"/>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740" name="Freeform 4454"/>
              <p:cNvSpPr>
                <a:spLocks/>
              </p:cNvSpPr>
              <p:nvPr/>
            </p:nvSpPr>
            <p:spPr bwMode="auto">
              <a:xfrm>
                <a:off x="4442" y="249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41" name="Freeform 4455"/>
              <p:cNvSpPr>
                <a:spLocks/>
              </p:cNvSpPr>
              <p:nvPr/>
            </p:nvSpPr>
            <p:spPr bwMode="auto">
              <a:xfrm>
                <a:off x="3213" y="2496"/>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D2D2D2"/>
              </a:solidFill>
              <a:ln w="9525">
                <a:noFill/>
                <a:round/>
                <a:headEnd/>
                <a:tailEnd/>
              </a:ln>
            </p:spPr>
            <p:txBody>
              <a:bodyPr/>
              <a:lstStyle/>
              <a:p>
                <a:endParaRPr lang="en-US"/>
              </a:p>
            </p:txBody>
          </p:sp>
          <p:sp>
            <p:nvSpPr>
              <p:cNvPr id="134742" name="Freeform 4456"/>
              <p:cNvSpPr>
                <a:spLocks/>
              </p:cNvSpPr>
              <p:nvPr/>
            </p:nvSpPr>
            <p:spPr bwMode="auto">
              <a:xfrm>
                <a:off x="3213" y="249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43" name="Freeform 4457"/>
              <p:cNvSpPr>
                <a:spLocks/>
              </p:cNvSpPr>
              <p:nvPr/>
            </p:nvSpPr>
            <p:spPr bwMode="auto">
              <a:xfrm>
                <a:off x="1984" y="2496"/>
                <a:ext cx="99" cy="62"/>
              </a:xfrm>
              <a:custGeom>
                <a:avLst/>
                <a:gdLst>
                  <a:gd name="T0" fmla="*/ 0 w 99"/>
                  <a:gd name="T1" fmla="*/ 37 h 62"/>
                  <a:gd name="T2" fmla="*/ 68 w 99"/>
                  <a:gd name="T3" fmla="*/ 62 h 62"/>
                  <a:gd name="T4" fmla="*/ 99 w 99"/>
                  <a:gd name="T5" fmla="*/ 18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744" name="Freeform 4458"/>
              <p:cNvSpPr>
                <a:spLocks/>
              </p:cNvSpPr>
              <p:nvPr/>
            </p:nvSpPr>
            <p:spPr bwMode="auto">
              <a:xfrm>
                <a:off x="1984" y="2496"/>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45" name="Freeform 4459"/>
              <p:cNvSpPr>
                <a:spLocks/>
              </p:cNvSpPr>
              <p:nvPr/>
            </p:nvSpPr>
            <p:spPr bwMode="auto">
              <a:xfrm>
                <a:off x="4275" y="2496"/>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46" name="Freeform 4460"/>
              <p:cNvSpPr>
                <a:spLocks/>
              </p:cNvSpPr>
              <p:nvPr/>
            </p:nvSpPr>
            <p:spPr bwMode="auto">
              <a:xfrm>
                <a:off x="4275" y="249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47" name="Freeform 4461"/>
              <p:cNvSpPr>
                <a:spLocks/>
              </p:cNvSpPr>
              <p:nvPr/>
            </p:nvSpPr>
            <p:spPr bwMode="auto">
              <a:xfrm>
                <a:off x="3047" y="2496"/>
                <a:ext cx="98" cy="56"/>
              </a:xfrm>
              <a:custGeom>
                <a:avLst/>
                <a:gdLst>
                  <a:gd name="T0" fmla="*/ 0 w 98"/>
                  <a:gd name="T1" fmla="*/ 37 h 56"/>
                  <a:gd name="T2" fmla="*/ 67 w 98"/>
                  <a:gd name="T3" fmla="*/ 56 h 56"/>
                  <a:gd name="T4" fmla="*/ 98 w 98"/>
                  <a:gd name="T5" fmla="*/ 18 h 56"/>
                  <a:gd name="T6" fmla="*/ 30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8"/>
                    </a:lnTo>
                    <a:lnTo>
                      <a:pt x="30" y="0"/>
                    </a:lnTo>
                    <a:lnTo>
                      <a:pt x="0" y="37"/>
                    </a:lnTo>
                    <a:close/>
                  </a:path>
                </a:pathLst>
              </a:custGeom>
              <a:solidFill>
                <a:srgbClr val="D2D2D2"/>
              </a:solidFill>
              <a:ln w="9525">
                <a:noFill/>
                <a:round/>
                <a:headEnd/>
                <a:tailEnd/>
              </a:ln>
            </p:spPr>
            <p:txBody>
              <a:bodyPr/>
              <a:lstStyle/>
              <a:p>
                <a:endParaRPr lang="en-US"/>
              </a:p>
            </p:txBody>
          </p:sp>
          <p:sp>
            <p:nvSpPr>
              <p:cNvPr id="134748" name="Freeform 4462"/>
              <p:cNvSpPr>
                <a:spLocks/>
              </p:cNvSpPr>
              <p:nvPr/>
            </p:nvSpPr>
            <p:spPr bwMode="auto">
              <a:xfrm>
                <a:off x="3047" y="2496"/>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49" name="Freeform 4463"/>
              <p:cNvSpPr>
                <a:spLocks/>
              </p:cNvSpPr>
              <p:nvPr/>
            </p:nvSpPr>
            <p:spPr bwMode="auto">
              <a:xfrm>
                <a:off x="1818" y="2496"/>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750" name="Freeform 4464"/>
              <p:cNvSpPr>
                <a:spLocks/>
              </p:cNvSpPr>
              <p:nvPr/>
            </p:nvSpPr>
            <p:spPr bwMode="auto">
              <a:xfrm>
                <a:off x="1818" y="249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51" name="Freeform 4465"/>
              <p:cNvSpPr>
                <a:spLocks/>
              </p:cNvSpPr>
              <p:nvPr/>
            </p:nvSpPr>
            <p:spPr bwMode="auto">
              <a:xfrm>
                <a:off x="4109" y="2496"/>
                <a:ext cx="98" cy="62"/>
              </a:xfrm>
              <a:custGeom>
                <a:avLst/>
                <a:gdLst>
                  <a:gd name="T0" fmla="*/ 0 w 98"/>
                  <a:gd name="T1" fmla="*/ 43 h 62"/>
                  <a:gd name="T2" fmla="*/ 67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8"/>
                    </a:lnTo>
                    <a:lnTo>
                      <a:pt x="30" y="0"/>
                    </a:lnTo>
                    <a:lnTo>
                      <a:pt x="0" y="43"/>
                    </a:lnTo>
                    <a:close/>
                  </a:path>
                </a:pathLst>
              </a:custGeom>
              <a:solidFill>
                <a:srgbClr val="D0D0D0"/>
              </a:solidFill>
              <a:ln w="9525">
                <a:noFill/>
                <a:round/>
                <a:headEnd/>
                <a:tailEnd/>
              </a:ln>
            </p:spPr>
            <p:txBody>
              <a:bodyPr/>
              <a:lstStyle/>
              <a:p>
                <a:endParaRPr lang="en-US"/>
              </a:p>
            </p:txBody>
          </p:sp>
          <p:sp>
            <p:nvSpPr>
              <p:cNvPr id="134752" name="Freeform 4466"/>
              <p:cNvSpPr>
                <a:spLocks/>
              </p:cNvSpPr>
              <p:nvPr/>
            </p:nvSpPr>
            <p:spPr bwMode="auto">
              <a:xfrm>
                <a:off x="4109" y="2496"/>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53" name="Freeform 4467"/>
              <p:cNvSpPr>
                <a:spLocks/>
              </p:cNvSpPr>
              <p:nvPr/>
            </p:nvSpPr>
            <p:spPr bwMode="auto">
              <a:xfrm>
                <a:off x="2880" y="2502"/>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1D1D1"/>
              </a:solidFill>
              <a:ln w="9525">
                <a:noFill/>
                <a:round/>
                <a:headEnd/>
                <a:tailEnd/>
              </a:ln>
            </p:spPr>
            <p:txBody>
              <a:bodyPr/>
              <a:lstStyle/>
              <a:p>
                <a:endParaRPr lang="en-US"/>
              </a:p>
            </p:txBody>
          </p:sp>
          <p:sp>
            <p:nvSpPr>
              <p:cNvPr id="134754" name="Freeform 4468"/>
              <p:cNvSpPr>
                <a:spLocks/>
              </p:cNvSpPr>
              <p:nvPr/>
            </p:nvSpPr>
            <p:spPr bwMode="auto">
              <a:xfrm>
                <a:off x="2880" y="250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55" name="Freeform 4469"/>
              <p:cNvSpPr>
                <a:spLocks/>
              </p:cNvSpPr>
              <p:nvPr/>
            </p:nvSpPr>
            <p:spPr bwMode="auto">
              <a:xfrm>
                <a:off x="3948" y="2502"/>
                <a:ext cx="93" cy="56"/>
              </a:xfrm>
              <a:custGeom>
                <a:avLst/>
                <a:gdLst>
                  <a:gd name="T0" fmla="*/ 0 w 93"/>
                  <a:gd name="T1" fmla="*/ 37 h 56"/>
                  <a:gd name="T2" fmla="*/ 68 w 93"/>
                  <a:gd name="T3" fmla="*/ 56 h 56"/>
                  <a:gd name="T4" fmla="*/ 93 w 93"/>
                  <a:gd name="T5" fmla="*/ 19 h 56"/>
                  <a:gd name="T6" fmla="*/ 25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8" y="56"/>
                    </a:lnTo>
                    <a:lnTo>
                      <a:pt x="93" y="19"/>
                    </a:lnTo>
                    <a:lnTo>
                      <a:pt x="25" y="0"/>
                    </a:lnTo>
                    <a:lnTo>
                      <a:pt x="0" y="37"/>
                    </a:lnTo>
                    <a:close/>
                  </a:path>
                </a:pathLst>
              </a:custGeom>
              <a:solidFill>
                <a:srgbClr val="D1D1D1"/>
              </a:solidFill>
              <a:ln w="9525">
                <a:noFill/>
                <a:round/>
                <a:headEnd/>
                <a:tailEnd/>
              </a:ln>
            </p:spPr>
            <p:txBody>
              <a:bodyPr/>
              <a:lstStyle/>
              <a:p>
                <a:endParaRPr lang="en-US"/>
              </a:p>
            </p:txBody>
          </p:sp>
          <p:sp>
            <p:nvSpPr>
              <p:cNvPr id="134756" name="Freeform 4470"/>
              <p:cNvSpPr>
                <a:spLocks/>
              </p:cNvSpPr>
              <p:nvPr/>
            </p:nvSpPr>
            <p:spPr bwMode="auto">
              <a:xfrm>
                <a:off x="3948" y="2502"/>
                <a:ext cx="93" cy="56"/>
              </a:xfrm>
              <a:custGeom>
                <a:avLst/>
                <a:gdLst>
                  <a:gd name="T0" fmla="*/ 0 w 15"/>
                  <a:gd name="T1" fmla="*/ 55403 h 9"/>
                  <a:gd name="T2" fmla="*/ 100558 w 15"/>
                  <a:gd name="T3" fmla="*/ 83820 h 9"/>
                  <a:gd name="T4" fmla="*/ 137497 w 15"/>
                  <a:gd name="T5" fmla="*/ 28417 h 9"/>
                  <a:gd name="T6" fmla="*/ 36940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757" name="Freeform 4471"/>
              <p:cNvSpPr>
                <a:spLocks/>
              </p:cNvSpPr>
              <p:nvPr/>
            </p:nvSpPr>
            <p:spPr bwMode="auto">
              <a:xfrm>
                <a:off x="2713" y="2502"/>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D0D0D0"/>
              </a:solidFill>
              <a:ln w="9525">
                <a:noFill/>
                <a:round/>
                <a:headEnd/>
                <a:tailEnd/>
              </a:ln>
            </p:spPr>
            <p:txBody>
              <a:bodyPr/>
              <a:lstStyle/>
              <a:p>
                <a:endParaRPr lang="en-US"/>
              </a:p>
            </p:txBody>
          </p:sp>
          <p:sp>
            <p:nvSpPr>
              <p:cNvPr id="134758" name="Freeform 4472"/>
              <p:cNvSpPr>
                <a:spLocks/>
              </p:cNvSpPr>
              <p:nvPr/>
            </p:nvSpPr>
            <p:spPr bwMode="auto">
              <a:xfrm>
                <a:off x="2713" y="2502"/>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759" name="Freeform 4473"/>
              <p:cNvSpPr>
                <a:spLocks/>
              </p:cNvSpPr>
              <p:nvPr/>
            </p:nvSpPr>
            <p:spPr bwMode="auto">
              <a:xfrm>
                <a:off x="3781" y="2502"/>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3D3D3"/>
              </a:solidFill>
              <a:ln w="9525">
                <a:noFill/>
                <a:round/>
                <a:headEnd/>
                <a:tailEnd/>
              </a:ln>
            </p:spPr>
            <p:txBody>
              <a:bodyPr/>
              <a:lstStyle/>
              <a:p>
                <a:endParaRPr lang="en-US"/>
              </a:p>
            </p:txBody>
          </p:sp>
          <p:sp>
            <p:nvSpPr>
              <p:cNvPr id="134760" name="Freeform 4474"/>
              <p:cNvSpPr>
                <a:spLocks/>
              </p:cNvSpPr>
              <p:nvPr/>
            </p:nvSpPr>
            <p:spPr bwMode="auto">
              <a:xfrm>
                <a:off x="3781" y="2502"/>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61" name="Freeform 4475"/>
              <p:cNvSpPr>
                <a:spLocks/>
              </p:cNvSpPr>
              <p:nvPr/>
            </p:nvSpPr>
            <p:spPr bwMode="auto">
              <a:xfrm>
                <a:off x="2546" y="2502"/>
                <a:ext cx="105" cy="62"/>
              </a:xfrm>
              <a:custGeom>
                <a:avLst/>
                <a:gdLst>
                  <a:gd name="T0" fmla="*/ 0 w 105"/>
                  <a:gd name="T1" fmla="*/ 43 h 62"/>
                  <a:gd name="T2" fmla="*/ 68 w 105"/>
                  <a:gd name="T3" fmla="*/ 62 h 62"/>
                  <a:gd name="T4" fmla="*/ 105 w 105"/>
                  <a:gd name="T5" fmla="*/ 25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25"/>
                    </a:lnTo>
                    <a:lnTo>
                      <a:pt x="37" y="0"/>
                    </a:lnTo>
                    <a:lnTo>
                      <a:pt x="0" y="43"/>
                    </a:lnTo>
                    <a:close/>
                  </a:path>
                </a:pathLst>
              </a:custGeom>
              <a:solidFill>
                <a:srgbClr val="CFCFCF"/>
              </a:solidFill>
              <a:ln w="9525">
                <a:noFill/>
                <a:round/>
                <a:headEnd/>
                <a:tailEnd/>
              </a:ln>
            </p:spPr>
            <p:txBody>
              <a:bodyPr/>
              <a:lstStyle/>
              <a:p>
                <a:endParaRPr lang="en-US"/>
              </a:p>
            </p:txBody>
          </p:sp>
          <p:sp>
            <p:nvSpPr>
              <p:cNvPr id="134762" name="Freeform 4476"/>
              <p:cNvSpPr>
                <a:spLocks/>
              </p:cNvSpPr>
              <p:nvPr/>
            </p:nvSpPr>
            <p:spPr bwMode="auto">
              <a:xfrm>
                <a:off x="2546" y="2502"/>
                <a:ext cx="105" cy="62"/>
              </a:xfrm>
              <a:custGeom>
                <a:avLst/>
                <a:gdLst>
                  <a:gd name="T0" fmla="*/ 0 w 17"/>
                  <a:gd name="T1" fmla="*/ 63618 h 10"/>
                  <a:gd name="T2" fmla="*/ 98959 w 17"/>
                  <a:gd name="T3" fmla="*/ 91524 h 10"/>
                  <a:gd name="T4" fmla="*/ 152936 w 17"/>
                  <a:gd name="T5" fmla="*/ 36940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4"/>
                    </a:lnTo>
                    <a:lnTo>
                      <a:pt x="6" y="0"/>
                    </a:lnTo>
                    <a:lnTo>
                      <a:pt x="0" y="7"/>
                    </a:lnTo>
                  </a:path>
                </a:pathLst>
              </a:custGeom>
              <a:noFill/>
              <a:ln w="9525">
                <a:solidFill>
                  <a:srgbClr val="000000"/>
                </a:solidFill>
                <a:round/>
                <a:headEnd/>
                <a:tailEnd/>
              </a:ln>
            </p:spPr>
            <p:txBody>
              <a:bodyPr/>
              <a:lstStyle/>
              <a:p>
                <a:endParaRPr lang="en-US"/>
              </a:p>
            </p:txBody>
          </p:sp>
          <p:sp>
            <p:nvSpPr>
              <p:cNvPr id="134763" name="Freeform 4477"/>
              <p:cNvSpPr>
                <a:spLocks/>
              </p:cNvSpPr>
              <p:nvPr/>
            </p:nvSpPr>
            <p:spPr bwMode="auto">
              <a:xfrm>
                <a:off x="4843" y="2508"/>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764" name="Freeform 4478"/>
              <p:cNvSpPr>
                <a:spLocks/>
              </p:cNvSpPr>
              <p:nvPr/>
            </p:nvSpPr>
            <p:spPr bwMode="auto">
              <a:xfrm>
                <a:off x="4843" y="250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65" name="Freeform 4479"/>
              <p:cNvSpPr>
                <a:spLocks/>
              </p:cNvSpPr>
              <p:nvPr/>
            </p:nvSpPr>
            <p:spPr bwMode="auto">
              <a:xfrm>
                <a:off x="3615" y="2508"/>
                <a:ext cx="98" cy="50"/>
              </a:xfrm>
              <a:custGeom>
                <a:avLst/>
                <a:gdLst>
                  <a:gd name="T0" fmla="*/ 0 w 98"/>
                  <a:gd name="T1" fmla="*/ 37 h 50"/>
                  <a:gd name="T2" fmla="*/ 68 w 98"/>
                  <a:gd name="T3" fmla="*/ 50 h 50"/>
                  <a:gd name="T4" fmla="*/ 98 w 98"/>
                  <a:gd name="T5" fmla="*/ 19 h 50"/>
                  <a:gd name="T6" fmla="*/ 30 w 98"/>
                  <a:gd name="T7" fmla="*/ 0 h 50"/>
                  <a:gd name="T8" fmla="*/ 0 w 98"/>
                  <a:gd name="T9" fmla="*/ 37 h 50"/>
                  <a:gd name="T10" fmla="*/ 0 60000 65536"/>
                  <a:gd name="T11" fmla="*/ 0 60000 65536"/>
                  <a:gd name="T12" fmla="*/ 0 60000 65536"/>
                  <a:gd name="T13" fmla="*/ 0 60000 65536"/>
                  <a:gd name="T14" fmla="*/ 0 60000 65536"/>
                  <a:gd name="T15" fmla="*/ 0 w 98"/>
                  <a:gd name="T16" fmla="*/ 0 h 50"/>
                  <a:gd name="T17" fmla="*/ 98 w 98"/>
                  <a:gd name="T18" fmla="*/ 50 h 50"/>
                </a:gdLst>
                <a:ahLst/>
                <a:cxnLst>
                  <a:cxn ang="T10">
                    <a:pos x="T0" y="T1"/>
                  </a:cxn>
                  <a:cxn ang="T11">
                    <a:pos x="T2" y="T3"/>
                  </a:cxn>
                  <a:cxn ang="T12">
                    <a:pos x="T4" y="T5"/>
                  </a:cxn>
                  <a:cxn ang="T13">
                    <a:pos x="T6" y="T7"/>
                  </a:cxn>
                  <a:cxn ang="T14">
                    <a:pos x="T8" y="T9"/>
                  </a:cxn>
                </a:cxnLst>
                <a:rect l="T15" t="T16" r="T17" b="T18"/>
                <a:pathLst>
                  <a:path w="98" h="50">
                    <a:moveTo>
                      <a:pt x="0" y="37"/>
                    </a:moveTo>
                    <a:lnTo>
                      <a:pt x="68" y="50"/>
                    </a:lnTo>
                    <a:lnTo>
                      <a:pt x="98" y="19"/>
                    </a:lnTo>
                    <a:lnTo>
                      <a:pt x="30" y="0"/>
                    </a:lnTo>
                    <a:lnTo>
                      <a:pt x="0" y="37"/>
                    </a:lnTo>
                    <a:close/>
                  </a:path>
                </a:pathLst>
              </a:custGeom>
              <a:solidFill>
                <a:srgbClr val="D4D4D4"/>
              </a:solidFill>
              <a:ln w="9525">
                <a:noFill/>
                <a:round/>
                <a:headEnd/>
                <a:tailEnd/>
              </a:ln>
            </p:spPr>
            <p:txBody>
              <a:bodyPr/>
              <a:lstStyle/>
              <a:p>
                <a:endParaRPr lang="en-US"/>
              </a:p>
            </p:txBody>
          </p:sp>
          <p:sp>
            <p:nvSpPr>
              <p:cNvPr id="134766" name="Freeform 4480"/>
              <p:cNvSpPr>
                <a:spLocks/>
              </p:cNvSpPr>
              <p:nvPr/>
            </p:nvSpPr>
            <p:spPr bwMode="auto">
              <a:xfrm>
                <a:off x="3615" y="2508"/>
                <a:ext cx="98" cy="50"/>
              </a:xfrm>
              <a:custGeom>
                <a:avLst/>
                <a:gdLst>
                  <a:gd name="T0" fmla="*/ 0 w 16"/>
                  <a:gd name="T1" fmla="*/ 56406 h 8"/>
                  <a:gd name="T2" fmla="*/ 94202 w 16"/>
                  <a:gd name="T3" fmla="*/ 76169 h 8"/>
                  <a:gd name="T4" fmla="*/ 137868 w 16"/>
                  <a:gd name="T5" fmla="*/ 29062 h 8"/>
                  <a:gd name="T6" fmla="*/ 43665 w 16"/>
                  <a:gd name="T7" fmla="*/ 0 h 8"/>
                  <a:gd name="T8" fmla="*/ 0 w 16"/>
                  <a:gd name="T9" fmla="*/ 56406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67" name="Freeform 4481"/>
              <p:cNvSpPr>
                <a:spLocks/>
              </p:cNvSpPr>
              <p:nvPr/>
            </p:nvSpPr>
            <p:spPr bwMode="auto">
              <a:xfrm>
                <a:off x="2386" y="2508"/>
                <a:ext cx="99" cy="62"/>
              </a:xfrm>
              <a:custGeom>
                <a:avLst/>
                <a:gdLst>
                  <a:gd name="T0" fmla="*/ 0 w 99"/>
                  <a:gd name="T1" fmla="*/ 44 h 62"/>
                  <a:gd name="T2" fmla="*/ 62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2"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768" name="Freeform 4482"/>
              <p:cNvSpPr>
                <a:spLocks/>
              </p:cNvSpPr>
              <p:nvPr/>
            </p:nvSpPr>
            <p:spPr bwMode="auto">
              <a:xfrm>
                <a:off x="2386" y="2508"/>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69" name="Freeform 4483"/>
              <p:cNvSpPr>
                <a:spLocks/>
              </p:cNvSpPr>
              <p:nvPr/>
            </p:nvSpPr>
            <p:spPr bwMode="auto">
              <a:xfrm>
                <a:off x="4677" y="2508"/>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CFCFCF"/>
              </a:solidFill>
              <a:ln w="9525">
                <a:noFill/>
                <a:round/>
                <a:headEnd/>
                <a:tailEnd/>
              </a:ln>
            </p:spPr>
            <p:txBody>
              <a:bodyPr/>
              <a:lstStyle/>
              <a:p>
                <a:endParaRPr lang="en-US"/>
              </a:p>
            </p:txBody>
          </p:sp>
          <p:sp>
            <p:nvSpPr>
              <p:cNvPr id="134770" name="Freeform 4484"/>
              <p:cNvSpPr>
                <a:spLocks/>
              </p:cNvSpPr>
              <p:nvPr/>
            </p:nvSpPr>
            <p:spPr bwMode="auto">
              <a:xfrm>
                <a:off x="4677" y="2508"/>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71" name="Freeform 4485"/>
              <p:cNvSpPr>
                <a:spLocks/>
              </p:cNvSpPr>
              <p:nvPr/>
            </p:nvSpPr>
            <p:spPr bwMode="auto">
              <a:xfrm>
                <a:off x="3448" y="2508"/>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5D5D5"/>
              </a:solidFill>
              <a:ln w="9525">
                <a:noFill/>
                <a:round/>
                <a:headEnd/>
                <a:tailEnd/>
              </a:ln>
            </p:spPr>
            <p:txBody>
              <a:bodyPr/>
              <a:lstStyle/>
              <a:p>
                <a:endParaRPr lang="en-US"/>
              </a:p>
            </p:txBody>
          </p:sp>
          <p:sp>
            <p:nvSpPr>
              <p:cNvPr id="134772" name="Freeform 4486"/>
              <p:cNvSpPr>
                <a:spLocks/>
              </p:cNvSpPr>
              <p:nvPr/>
            </p:nvSpPr>
            <p:spPr bwMode="auto">
              <a:xfrm>
                <a:off x="3448" y="2508"/>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73" name="Freeform 4487"/>
              <p:cNvSpPr>
                <a:spLocks/>
              </p:cNvSpPr>
              <p:nvPr/>
            </p:nvSpPr>
            <p:spPr bwMode="auto">
              <a:xfrm>
                <a:off x="2219" y="2508"/>
                <a:ext cx="99" cy="62"/>
              </a:xfrm>
              <a:custGeom>
                <a:avLst/>
                <a:gdLst>
                  <a:gd name="T0" fmla="*/ 0 w 99"/>
                  <a:gd name="T1" fmla="*/ 44 h 62"/>
                  <a:gd name="T2" fmla="*/ 62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2" y="62"/>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134774" name="Freeform 4488"/>
              <p:cNvSpPr>
                <a:spLocks/>
              </p:cNvSpPr>
              <p:nvPr/>
            </p:nvSpPr>
            <p:spPr bwMode="auto">
              <a:xfrm>
                <a:off x="2219" y="2508"/>
                <a:ext cx="99" cy="62"/>
              </a:xfrm>
              <a:custGeom>
                <a:avLst/>
                <a:gdLst>
                  <a:gd name="T0" fmla="*/ 0 w 16"/>
                  <a:gd name="T1" fmla="*/ 63618 h 10"/>
                  <a:gd name="T2" fmla="*/ 90962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775" name="Freeform 4489"/>
              <p:cNvSpPr>
                <a:spLocks/>
              </p:cNvSpPr>
              <p:nvPr/>
            </p:nvSpPr>
            <p:spPr bwMode="auto">
              <a:xfrm>
                <a:off x="4510" y="2514"/>
                <a:ext cx="99" cy="62"/>
              </a:xfrm>
              <a:custGeom>
                <a:avLst/>
                <a:gdLst>
                  <a:gd name="T0" fmla="*/ 0 w 99"/>
                  <a:gd name="T1" fmla="*/ 38 h 62"/>
                  <a:gd name="T2" fmla="*/ 68 w 99"/>
                  <a:gd name="T3" fmla="*/ 62 h 62"/>
                  <a:gd name="T4" fmla="*/ 99 w 99"/>
                  <a:gd name="T5" fmla="*/ 19 h 62"/>
                  <a:gd name="T6" fmla="*/ 31 w 99"/>
                  <a:gd name="T7" fmla="*/ 0 h 62"/>
                  <a:gd name="T8" fmla="*/ 0 w 99"/>
                  <a:gd name="T9" fmla="*/ 38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8"/>
                    </a:moveTo>
                    <a:lnTo>
                      <a:pt x="68" y="62"/>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4776" name="Freeform 4490"/>
              <p:cNvSpPr>
                <a:spLocks/>
              </p:cNvSpPr>
              <p:nvPr/>
            </p:nvSpPr>
            <p:spPr bwMode="auto">
              <a:xfrm>
                <a:off x="4510" y="2514"/>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777" name="Freeform 4491"/>
              <p:cNvSpPr>
                <a:spLocks/>
              </p:cNvSpPr>
              <p:nvPr/>
            </p:nvSpPr>
            <p:spPr bwMode="auto">
              <a:xfrm>
                <a:off x="3281" y="2514"/>
                <a:ext cx="99" cy="50"/>
              </a:xfrm>
              <a:custGeom>
                <a:avLst/>
                <a:gdLst>
                  <a:gd name="T0" fmla="*/ 0 w 99"/>
                  <a:gd name="T1" fmla="*/ 38 h 50"/>
                  <a:gd name="T2" fmla="*/ 68 w 99"/>
                  <a:gd name="T3" fmla="*/ 50 h 50"/>
                  <a:gd name="T4" fmla="*/ 99 w 99"/>
                  <a:gd name="T5" fmla="*/ 13 h 50"/>
                  <a:gd name="T6" fmla="*/ 31 w 99"/>
                  <a:gd name="T7" fmla="*/ 0 h 50"/>
                  <a:gd name="T8" fmla="*/ 0 w 99"/>
                  <a:gd name="T9" fmla="*/ 38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38"/>
                    </a:moveTo>
                    <a:lnTo>
                      <a:pt x="68" y="50"/>
                    </a:lnTo>
                    <a:lnTo>
                      <a:pt x="99" y="13"/>
                    </a:lnTo>
                    <a:lnTo>
                      <a:pt x="31" y="0"/>
                    </a:lnTo>
                    <a:lnTo>
                      <a:pt x="0" y="38"/>
                    </a:lnTo>
                    <a:close/>
                  </a:path>
                </a:pathLst>
              </a:custGeom>
              <a:solidFill>
                <a:srgbClr val="D5D5D5"/>
              </a:solidFill>
              <a:ln w="9525">
                <a:noFill/>
                <a:round/>
                <a:headEnd/>
                <a:tailEnd/>
              </a:ln>
            </p:spPr>
            <p:txBody>
              <a:bodyPr/>
              <a:lstStyle/>
              <a:p>
                <a:endParaRPr lang="en-US"/>
              </a:p>
            </p:txBody>
          </p:sp>
          <p:sp>
            <p:nvSpPr>
              <p:cNvPr id="134778" name="Freeform 4492"/>
              <p:cNvSpPr>
                <a:spLocks/>
              </p:cNvSpPr>
              <p:nvPr/>
            </p:nvSpPr>
            <p:spPr bwMode="auto">
              <a:xfrm>
                <a:off x="3281" y="2514"/>
                <a:ext cx="99" cy="50"/>
              </a:xfrm>
              <a:custGeom>
                <a:avLst/>
                <a:gdLst>
                  <a:gd name="T0" fmla="*/ 0 w 16"/>
                  <a:gd name="T1" fmla="*/ 56406 h 8"/>
                  <a:gd name="T2" fmla="*/ 99730 w 16"/>
                  <a:gd name="T3" fmla="*/ 76169 h 8"/>
                  <a:gd name="T4" fmla="*/ 145214 w 16"/>
                  <a:gd name="T5" fmla="*/ 19762 h 8"/>
                  <a:gd name="T6" fmla="*/ 45484 w 16"/>
                  <a:gd name="T7" fmla="*/ 0 h 8"/>
                  <a:gd name="T8" fmla="*/ 0 w 16"/>
                  <a:gd name="T9" fmla="*/ 56406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779" name="Freeform 4493"/>
              <p:cNvSpPr>
                <a:spLocks/>
              </p:cNvSpPr>
              <p:nvPr/>
            </p:nvSpPr>
            <p:spPr bwMode="auto">
              <a:xfrm>
                <a:off x="2052" y="2514"/>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780" name="Freeform 4494"/>
              <p:cNvSpPr>
                <a:spLocks/>
              </p:cNvSpPr>
              <p:nvPr/>
            </p:nvSpPr>
            <p:spPr bwMode="auto">
              <a:xfrm>
                <a:off x="2052" y="251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81" name="Freeform 4495"/>
              <p:cNvSpPr>
                <a:spLocks/>
              </p:cNvSpPr>
              <p:nvPr/>
            </p:nvSpPr>
            <p:spPr bwMode="auto">
              <a:xfrm>
                <a:off x="4343" y="2514"/>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782" name="Freeform 4496"/>
              <p:cNvSpPr>
                <a:spLocks/>
              </p:cNvSpPr>
              <p:nvPr/>
            </p:nvSpPr>
            <p:spPr bwMode="auto">
              <a:xfrm>
                <a:off x="4343" y="251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783" name="Freeform 4497"/>
              <p:cNvSpPr>
                <a:spLocks/>
              </p:cNvSpPr>
              <p:nvPr/>
            </p:nvSpPr>
            <p:spPr bwMode="auto">
              <a:xfrm>
                <a:off x="3114" y="2514"/>
                <a:ext cx="99" cy="56"/>
              </a:xfrm>
              <a:custGeom>
                <a:avLst/>
                <a:gdLst>
                  <a:gd name="T0" fmla="*/ 0 w 99"/>
                  <a:gd name="T1" fmla="*/ 38 h 56"/>
                  <a:gd name="T2" fmla="*/ 68 w 99"/>
                  <a:gd name="T3" fmla="*/ 56 h 56"/>
                  <a:gd name="T4" fmla="*/ 99 w 99"/>
                  <a:gd name="T5" fmla="*/ 19 h 56"/>
                  <a:gd name="T6" fmla="*/ 31 w 99"/>
                  <a:gd name="T7" fmla="*/ 0 h 56"/>
                  <a:gd name="T8" fmla="*/ 0 w 99"/>
                  <a:gd name="T9" fmla="*/ 38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8"/>
                    </a:moveTo>
                    <a:lnTo>
                      <a:pt x="68" y="56"/>
                    </a:lnTo>
                    <a:lnTo>
                      <a:pt x="99" y="19"/>
                    </a:lnTo>
                    <a:lnTo>
                      <a:pt x="31" y="0"/>
                    </a:lnTo>
                    <a:lnTo>
                      <a:pt x="0" y="38"/>
                    </a:lnTo>
                    <a:close/>
                  </a:path>
                </a:pathLst>
              </a:custGeom>
              <a:solidFill>
                <a:srgbClr val="D4D4D4"/>
              </a:solidFill>
              <a:ln w="9525">
                <a:noFill/>
                <a:round/>
                <a:headEnd/>
                <a:tailEnd/>
              </a:ln>
            </p:spPr>
            <p:txBody>
              <a:bodyPr/>
              <a:lstStyle/>
              <a:p>
                <a:endParaRPr lang="en-US"/>
              </a:p>
            </p:txBody>
          </p:sp>
        </p:grpSp>
        <p:grpSp>
          <p:nvGrpSpPr>
            <p:cNvPr id="5156" name="Group 4498"/>
            <p:cNvGrpSpPr>
              <a:grpSpLocks/>
            </p:cNvGrpSpPr>
            <p:nvPr/>
          </p:nvGrpSpPr>
          <p:grpSpPr bwMode="auto">
            <a:xfrm>
              <a:off x="1651" y="2514"/>
              <a:ext cx="3359" cy="167"/>
              <a:chOff x="1651" y="2514"/>
              <a:chExt cx="3359" cy="167"/>
            </a:xfrm>
          </p:grpSpPr>
          <p:sp>
            <p:nvSpPr>
              <p:cNvPr id="134384" name="Freeform 4499"/>
              <p:cNvSpPr>
                <a:spLocks/>
              </p:cNvSpPr>
              <p:nvPr/>
            </p:nvSpPr>
            <p:spPr bwMode="auto">
              <a:xfrm>
                <a:off x="3114" y="2514"/>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385" name="Freeform 4500"/>
              <p:cNvSpPr>
                <a:spLocks/>
              </p:cNvSpPr>
              <p:nvPr/>
            </p:nvSpPr>
            <p:spPr bwMode="auto">
              <a:xfrm>
                <a:off x="1886" y="2514"/>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CFCFCF"/>
              </a:solidFill>
              <a:ln w="9525">
                <a:noFill/>
                <a:round/>
                <a:headEnd/>
                <a:tailEnd/>
              </a:ln>
            </p:spPr>
            <p:txBody>
              <a:bodyPr/>
              <a:lstStyle/>
              <a:p>
                <a:endParaRPr lang="en-US"/>
              </a:p>
            </p:txBody>
          </p:sp>
          <p:sp>
            <p:nvSpPr>
              <p:cNvPr id="134386" name="Freeform 4501"/>
              <p:cNvSpPr>
                <a:spLocks/>
              </p:cNvSpPr>
              <p:nvPr/>
            </p:nvSpPr>
            <p:spPr bwMode="auto">
              <a:xfrm>
                <a:off x="1886" y="2514"/>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87" name="Freeform 4502"/>
              <p:cNvSpPr>
                <a:spLocks/>
              </p:cNvSpPr>
              <p:nvPr/>
            </p:nvSpPr>
            <p:spPr bwMode="auto">
              <a:xfrm>
                <a:off x="4176" y="2514"/>
                <a:ext cx="99" cy="62"/>
              </a:xfrm>
              <a:custGeom>
                <a:avLst/>
                <a:gdLst>
                  <a:gd name="T0" fmla="*/ 0 w 99"/>
                  <a:gd name="T1" fmla="*/ 44 h 62"/>
                  <a:gd name="T2" fmla="*/ 75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75" y="62"/>
                    </a:lnTo>
                    <a:lnTo>
                      <a:pt x="99" y="25"/>
                    </a:lnTo>
                    <a:lnTo>
                      <a:pt x="31" y="0"/>
                    </a:lnTo>
                    <a:lnTo>
                      <a:pt x="0" y="44"/>
                    </a:lnTo>
                    <a:close/>
                  </a:path>
                </a:pathLst>
              </a:custGeom>
              <a:solidFill>
                <a:srgbClr val="D0D0D0"/>
              </a:solidFill>
              <a:ln w="9525">
                <a:noFill/>
                <a:round/>
                <a:headEnd/>
                <a:tailEnd/>
              </a:ln>
            </p:spPr>
            <p:txBody>
              <a:bodyPr/>
              <a:lstStyle/>
              <a:p>
                <a:endParaRPr lang="en-US"/>
              </a:p>
            </p:txBody>
          </p:sp>
          <p:sp>
            <p:nvSpPr>
              <p:cNvPr id="134388" name="Freeform 4503"/>
              <p:cNvSpPr>
                <a:spLocks/>
              </p:cNvSpPr>
              <p:nvPr/>
            </p:nvSpPr>
            <p:spPr bwMode="auto">
              <a:xfrm>
                <a:off x="4176" y="2514"/>
                <a:ext cx="99" cy="62"/>
              </a:xfrm>
              <a:custGeom>
                <a:avLst/>
                <a:gdLst>
                  <a:gd name="T0" fmla="*/ 0 w 16"/>
                  <a:gd name="T1" fmla="*/ 63618 h 10"/>
                  <a:gd name="T2" fmla="*/ 108498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389" name="Freeform 4504"/>
              <p:cNvSpPr>
                <a:spLocks/>
              </p:cNvSpPr>
              <p:nvPr/>
            </p:nvSpPr>
            <p:spPr bwMode="auto">
              <a:xfrm>
                <a:off x="2948" y="2521"/>
                <a:ext cx="99" cy="49"/>
              </a:xfrm>
              <a:custGeom>
                <a:avLst/>
                <a:gdLst>
                  <a:gd name="T0" fmla="*/ 0 w 99"/>
                  <a:gd name="T1" fmla="*/ 37 h 49"/>
                  <a:gd name="T2" fmla="*/ 68 w 99"/>
                  <a:gd name="T3" fmla="*/ 49 h 49"/>
                  <a:gd name="T4" fmla="*/ 99 w 99"/>
                  <a:gd name="T5" fmla="*/ 12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2"/>
                    </a:lnTo>
                    <a:lnTo>
                      <a:pt x="31" y="0"/>
                    </a:lnTo>
                    <a:lnTo>
                      <a:pt x="0" y="37"/>
                    </a:lnTo>
                    <a:close/>
                  </a:path>
                </a:pathLst>
              </a:custGeom>
              <a:solidFill>
                <a:srgbClr val="D3D3D3"/>
              </a:solidFill>
              <a:ln w="9525">
                <a:noFill/>
                <a:round/>
                <a:headEnd/>
                <a:tailEnd/>
              </a:ln>
            </p:spPr>
            <p:txBody>
              <a:bodyPr/>
              <a:lstStyle/>
              <a:p>
                <a:endParaRPr lang="en-US"/>
              </a:p>
            </p:txBody>
          </p:sp>
          <p:sp>
            <p:nvSpPr>
              <p:cNvPr id="134390" name="Freeform 4505"/>
              <p:cNvSpPr>
                <a:spLocks/>
              </p:cNvSpPr>
              <p:nvPr/>
            </p:nvSpPr>
            <p:spPr bwMode="auto">
              <a:xfrm>
                <a:off x="2948" y="2521"/>
                <a:ext cx="99" cy="49"/>
              </a:xfrm>
              <a:custGeom>
                <a:avLst/>
                <a:gdLst>
                  <a:gd name="T0" fmla="*/ 0 w 16"/>
                  <a:gd name="T1" fmla="*/ 52148 h 8"/>
                  <a:gd name="T2" fmla="*/ 99730 w 16"/>
                  <a:gd name="T3" fmla="*/ 68918 h 8"/>
                  <a:gd name="T4" fmla="*/ 145214 w 16"/>
                  <a:gd name="T5" fmla="*/ 16770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391" name="Freeform 4506"/>
              <p:cNvSpPr>
                <a:spLocks/>
              </p:cNvSpPr>
              <p:nvPr/>
            </p:nvSpPr>
            <p:spPr bwMode="auto">
              <a:xfrm>
                <a:off x="1719" y="2521"/>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392" name="Freeform 4507"/>
              <p:cNvSpPr>
                <a:spLocks/>
              </p:cNvSpPr>
              <p:nvPr/>
            </p:nvSpPr>
            <p:spPr bwMode="auto">
              <a:xfrm>
                <a:off x="1719" y="2521"/>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93" name="Freeform 4508"/>
              <p:cNvSpPr>
                <a:spLocks/>
              </p:cNvSpPr>
              <p:nvPr/>
            </p:nvSpPr>
            <p:spPr bwMode="auto">
              <a:xfrm>
                <a:off x="4016" y="2521"/>
                <a:ext cx="93" cy="55"/>
              </a:xfrm>
              <a:custGeom>
                <a:avLst/>
                <a:gdLst>
                  <a:gd name="T0" fmla="*/ 0 w 93"/>
                  <a:gd name="T1" fmla="*/ 37 h 55"/>
                  <a:gd name="T2" fmla="*/ 68 w 93"/>
                  <a:gd name="T3" fmla="*/ 55 h 55"/>
                  <a:gd name="T4" fmla="*/ 93 w 93"/>
                  <a:gd name="T5" fmla="*/ 18 h 55"/>
                  <a:gd name="T6" fmla="*/ 25 w 93"/>
                  <a:gd name="T7" fmla="*/ 0 h 55"/>
                  <a:gd name="T8" fmla="*/ 0 w 93"/>
                  <a:gd name="T9" fmla="*/ 37 h 55"/>
                  <a:gd name="T10" fmla="*/ 0 60000 65536"/>
                  <a:gd name="T11" fmla="*/ 0 60000 65536"/>
                  <a:gd name="T12" fmla="*/ 0 60000 65536"/>
                  <a:gd name="T13" fmla="*/ 0 60000 65536"/>
                  <a:gd name="T14" fmla="*/ 0 60000 65536"/>
                  <a:gd name="T15" fmla="*/ 0 w 93"/>
                  <a:gd name="T16" fmla="*/ 0 h 55"/>
                  <a:gd name="T17" fmla="*/ 93 w 93"/>
                  <a:gd name="T18" fmla="*/ 55 h 55"/>
                </a:gdLst>
                <a:ahLst/>
                <a:cxnLst>
                  <a:cxn ang="T10">
                    <a:pos x="T0" y="T1"/>
                  </a:cxn>
                  <a:cxn ang="T11">
                    <a:pos x="T2" y="T3"/>
                  </a:cxn>
                  <a:cxn ang="T12">
                    <a:pos x="T4" y="T5"/>
                  </a:cxn>
                  <a:cxn ang="T13">
                    <a:pos x="T6" y="T7"/>
                  </a:cxn>
                  <a:cxn ang="T14">
                    <a:pos x="T8" y="T9"/>
                  </a:cxn>
                </a:cxnLst>
                <a:rect l="T15" t="T16" r="T17" b="T18"/>
                <a:pathLst>
                  <a:path w="93" h="55">
                    <a:moveTo>
                      <a:pt x="0" y="37"/>
                    </a:moveTo>
                    <a:lnTo>
                      <a:pt x="68" y="55"/>
                    </a:lnTo>
                    <a:lnTo>
                      <a:pt x="93" y="18"/>
                    </a:lnTo>
                    <a:lnTo>
                      <a:pt x="25" y="0"/>
                    </a:lnTo>
                    <a:lnTo>
                      <a:pt x="0" y="37"/>
                    </a:lnTo>
                    <a:close/>
                  </a:path>
                </a:pathLst>
              </a:custGeom>
              <a:solidFill>
                <a:srgbClr val="D2D2D2"/>
              </a:solidFill>
              <a:ln w="9525">
                <a:noFill/>
                <a:round/>
                <a:headEnd/>
                <a:tailEnd/>
              </a:ln>
            </p:spPr>
            <p:txBody>
              <a:bodyPr/>
              <a:lstStyle/>
              <a:p>
                <a:endParaRPr lang="en-US"/>
              </a:p>
            </p:txBody>
          </p:sp>
          <p:sp>
            <p:nvSpPr>
              <p:cNvPr id="134394" name="Freeform 4509"/>
              <p:cNvSpPr>
                <a:spLocks/>
              </p:cNvSpPr>
              <p:nvPr/>
            </p:nvSpPr>
            <p:spPr bwMode="auto">
              <a:xfrm>
                <a:off x="4016" y="2521"/>
                <a:ext cx="93" cy="55"/>
              </a:xfrm>
              <a:custGeom>
                <a:avLst/>
                <a:gdLst>
                  <a:gd name="T0" fmla="*/ 0 w 15"/>
                  <a:gd name="T1" fmla="*/ 51572 h 9"/>
                  <a:gd name="T2" fmla="*/ 100558 w 15"/>
                  <a:gd name="T3" fmla="*/ 76670 h 9"/>
                  <a:gd name="T4" fmla="*/ 137497 w 15"/>
                  <a:gd name="T5" fmla="*/ 25098 h 9"/>
                  <a:gd name="T6" fmla="*/ 36940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395" name="Freeform 4510"/>
              <p:cNvSpPr>
                <a:spLocks/>
              </p:cNvSpPr>
              <p:nvPr/>
            </p:nvSpPr>
            <p:spPr bwMode="auto">
              <a:xfrm>
                <a:off x="2781" y="2521"/>
                <a:ext cx="99" cy="55"/>
              </a:xfrm>
              <a:custGeom>
                <a:avLst/>
                <a:gdLst>
                  <a:gd name="T0" fmla="*/ 0 w 99"/>
                  <a:gd name="T1" fmla="*/ 43 h 55"/>
                  <a:gd name="T2" fmla="*/ 68 w 99"/>
                  <a:gd name="T3" fmla="*/ 55 h 55"/>
                  <a:gd name="T4" fmla="*/ 99 w 99"/>
                  <a:gd name="T5" fmla="*/ 18 h 55"/>
                  <a:gd name="T6" fmla="*/ 31 w 99"/>
                  <a:gd name="T7" fmla="*/ 0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55"/>
                    </a:lnTo>
                    <a:lnTo>
                      <a:pt x="99" y="18"/>
                    </a:lnTo>
                    <a:lnTo>
                      <a:pt x="31" y="0"/>
                    </a:lnTo>
                    <a:lnTo>
                      <a:pt x="0" y="43"/>
                    </a:lnTo>
                    <a:close/>
                  </a:path>
                </a:pathLst>
              </a:custGeom>
              <a:solidFill>
                <a:srgbClr val="D2D2D2"/>
              </a:solidFill>
              <a:ln w="9525">
                <a:noFill/>
                <a:round/>
                <a:headEnd/>
                <a:tailEnd/>
              </a:ln>
            </p:spPr>
            <p:txBody>
              <a:bodyPr/>
              <a:lstStyle/>
              <a:p>
                <a:endParaRPr lang="en-US"/>
              </a:p>
            </p:txBody>
          </p:sp>
          <p:sp>
            <p:nvSpPr>
              <p:cNvPr id="134396" name="Freeform 4511"/>
              <p:cNvSpPr>
                <a:spLocks/>
              </p:cNvSpPr>
              <p:nvPr/>
            </p:nvSpPr>
            <p:spPr bwMode="auto">
              <a:xfrm>
                <a:off x="2781" y="2521"/>
                <a:ext cx="99" cy="55"/>
              </a:xfrm>
              <a:custGeom>
                <a:avLst/>
                <a:gdLst>
                  <a:gd name="T0" fmla="*/ 0 w 16"/>
                  <a:gd name="T1" fmla="*/ 60017 h 9"/>
                  <a:gd name="T2" fmla="*/ 99730 w 16"/>
                  <a:gd name="T3" fmla="*/ 76670 h 9"/>
                  <a:gd name="T4" fmla="*/ 145214 w 16"/>
                  <a:gd name="T5" fmla="*/ 25098 h 9"/>
                  <a:gd name="T6" fmla="*/ 45484 w 16"/>
                  <a:gd name="T7" fmla="*/ 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97" name="Freeform 4512"/>
              <p:cNvSpPr>
                <a:spLocks/>
              </p:cNvSpPr>
              <p:nvPr/>
            </p:nvSpPr>
            <p:spPr bwMode="auto">
              <a:xfrm>
                <a:off x="3849" y="2521"/>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D4D4D4"/>
              </a:solidFill>
              <a:ln w="9525">
                <a:noFill/>
                <a:round/>
                <a:headEnd/>
                <a:tailEnd/>
              </a:ln>
            </p:spPr>
            <p:txBody>
              <a:bodyPr/>
              <a:lstStyle/>
              <a:p>
                <a:endParaRPr lang="en-US"/>
              </a:p>
            </p:txBody>
          </p:sp>
          <p:sp>
            <p:nvSpPr>
              <p:cNvPr id="134398" name="Freeform 4513"/>
              <p:cNvSpPr>
                <a:spLocks/>
              </p:cNvSpPr>
              <p:nvPr/>
            </p:nvSpPr>
            <p:spPr bwMode="auto">
              <a:xfrm>
                <a:off x="3849" y="2521"/>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399" name="Freeform 4514"/>
              <p:cNvSpPr>
                <a:spLocks/>
              </p:cNvSpPr>
              <p:nvPr/>
            </p:nvSpPr>
            <p:spPr bwMode="auto">
              <a:xfrm>
                <a:off x="2614" y="2527"/>
                <a:ext cx="99" cy="55"/>
              </a:xfrm>
              <a:custGeom>
                <a:avLst/>
                <a:gdLst>
                  <a:gd name="T0" fmla="*/ 0 w 99"/>
                  <a:gd name="T1" fmla="*/ 37 h 55"/>
                  <a:gd name="T2" fmla="*/ 68 w 99"/>
                  <a:gd name="T3" fmla="*/ 55 h 55"/>
                  <a:gd name="T4" fmla="*/ 99 w 99"/>
                  <a:gd name="T5" fmla="*/ 18 h 55"/>
                  <a:gd name="T6" fmla="*/ 37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7" y="0"/>
                    </a:lnTo>
                    <a:lnTo>
                      <a:pt x="0" y="37"/>
                    </a:lnTo>
                    <a:close/>
                  </a:path>
                </a:pathLst>
              </a:custGeom>
              <a:solidFill>
                <a:srgbClr val="D1D1D1"/>
              </a:solidFill>
              <a:ln w="9525">
                <a:noFill/>
                <a:round/>
                <a:headEnd/>
                <a:tailEnd/>
              </a:ln>
            </p:spPr>
            <p:txBody>
              <a:bodyPr/>
              <a:lstStyle/>
              <a:p>
                <a:endParaRPr lang="en-US"/>
              </a:p>
            </p:txBody>
          </p:sp>
          <p:sp>
            <p:nvSpPr>
              <p:cNvPr id="134400" name="Freeform 4515"/>
              <p:cNvSpPr>
                <a:spLocks/>
              </p:cNvSpPr>
              <p:nvPr/>
            </p:nvSpPr>
            <p:spPr bwMode="auto">
              <a:xfrm>
                <a:off x="2614" y="2527"/>
                <a:ext cx="99" cy="55"/>
              </a:xfrm>
              <a:custGeom>
                <a:avLst/>
                <a:gdLst>
                  <a:gd name="T0" fmla="*/ 0 w 16"/>
                  <a:gd name="T1" fmla="*/ 51572 h 9"/>
                  <a:gd name="T2" fmla="*/ 99730 w 16"/>
                  <a:gd name="T3" fmla="*/ 76670 h 9"/>
                  <a:gd name="T4" fmla="*/ 145214 w 16"/>
                  <a:gd name="T5" fmla="*/ 25098 h 9"/>
                  <a:gd name="T6" fmla="*/ 54252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401" name="Freeform 4516"/>
              <p:cNvSpPr>
                <a:spLocks/>
              </p:cNvSpPr>
              <p:nvPr/>
            </p:nvSpPr>
            <p:spPr bwMode="auto">
              <a:xfrm>
                <a:off x="4911" y="2527"/>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402" name="Freeform 4517"/>
              <p:cNvSpPr>
                <a:spLocks/>
              </p:cNvSpPr>
              <p:nvPr/>
            </p:nvSpPr>
            <p:spPr bwMode="auto">
              <a:xfrm>
                <a:off x="4911" y="252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03" name="Freeform 4518"/>
              <p:cNvSpPr>
                <a:spLocks/>
              </p:cNvSpPr>
              <p:nvPr/>
            </p:nvSpPr>
            <p:spPr bwMode="auto">
              <a:xfrm>
                <a:off x="3683" y="2527"/>
                <a:ext cx="98" cy="49"/>
              </a:xfrm>
              <a:custGeom>
                <a:avLst/>
                <a:gdLst>
                  <a:gd name="T0" fmla="*/ 0 w 98"/>
                  <a:gd name="T1" fmla="*/ 31 h 49"/>
                  <a:gd name="T2" fmla="*/ 67 w 98"/>
                  <a:gd name="T3" fmla="*/ 49 h 49"/>
                  <a:gd name="T4" fmla="*/ 98 w 98"/>
                  <a:gd name="T5" fmla="*/ 12 h 49"/>
                  <a:gd name="T6" fmla="*/ 30 w 98"/>
                  <a:gd name="T7" fmla="*/ 0 h 49"/>
                  <a:gd name="T8" fmla="*/ 0 w 98"/>
                  <a:gd name="T9" fmla="*/ 31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0" y="31"/>
                    </a:moveTo>
                    <a:lnTo>
                      <a:pt x="67" y="49"/>
                    </a:lnTo>
                    <a:lnTo>
                      <a:pt x="98" y="12"/>
                    </a:lnTo>
                    <a:lnTo>
                      <a:pt x="30" y="0"/>
                    </a:lnTo>
                    <a:lnTo>
                      <a:pt x="0" y="31"/>
                    </a:lnTo>
                    <a:close/>
                  </a:path>
                </a:pathLst>
              </a:custGeom>
              <a:solidFill>
                <a:srgbClr val="D5D5D5"/>
              </a:solidFill>
              <a:ln w="9525">
                <a:noFill/>
                <a:round/>
                <a:headEnd/>
                <a:tailEnd/>
              </a:ln>
            </p:spPr>
            <p:txBody>
              <a:bodyPr/>
              <a:lstStyle/>
              <a:p>
                <a:endParaRPr lang="en-US"/>
              </a:p>
            </p:txBody>
          </p:sp>
          <p:sp>
            <p:nvSpPr>
              <p:cNvPr id="134404" name="Freeform 4519"/>
              <p:cNvSpPr>
                <a:spLocks/>
              </p:cNvSpPr>
              <p:nvPr/>
            </p:nvSpPr>
            <p:spPr bwMode="auto">
              <a:xfrm>
                <a:off x="3683" y="2527"/>
                <a:ext cx="98" cy="49"/>
              </a:xfrm>
              <a:custGeom>
                <a:avLst/>
                <a:gdLst>
                  <a:gd name="T0" fmla="*/ 0 w 16"/>
                  <a:gd name="T1" fmla="*/ 43665 h 8"/>
                  <a:gd name="T2" fmla="*/ 94202 w 16"/>
                  <a:gd name="T3" fmla="*/ 68918 h 8"/>
                  <a:gd name="T4" fmla="*/ 137868 w 16"/>
                  <a:gd name="T5" fmla="*/ 16770 h 8"/>
                  <a:gd name="T6" fmla="*/ 43665 w 16"/>
                  <a:gd name="T7" fmla="*/ 0 h 8"/>
                  <a:gd name="T8" fmla="*/ 0 w 16"/>
                  <a:gd name="T9" fmla="*/ 43665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5"/>
                    </a:moveTo>
                    <a:lnTo>
                      <a:pt x="11" y="8"/>
                    </a:lnTo>
                    <a:lnTo>
                      <a:pt x="16" y="2"/>
                    </a:lnTo>
                    <a:lnTo>
                      <a:pt x="5" y="0"/>
                    </a:lnTo>
                    <a:lnTo>
                      <a:pt x="0" y="5"/>
                    </a:lnTo>
                  </a:path>
                </a:pathLst>
              </a:custGeom>
              <a:noFill/>
              <a:ln w="9525">
                <a:solidFill>
                  <a:srgbClr val="000000"/>
                </a:solidFill>
                <a:round/>
                <a:headEnd/>
                <a:tailEnd/>
              </a:ln>
            </p:spPr>
            <p:txBody>
              <a:bodyPr/>
              <a:lstStyle/>
              <a:p>
                <a:endParaRPr lang="en-US"/>
              </a:p>
            </p:txBody>
          </p:sp>
          <p:sp>
            <p:nvSpPr>
              <p:cNvPr id="134405" name="Freeform 4520"/>
              <p:cNvSpPr>
                <a:spLocks/>
              </p:cNvSpPr>
              <p:nvPr/>
            </p:nvSpPr>
            <p:spPr bwMode="auto">
              <a:xfrm>
                <a:off x="2448" y="2527"/>
                <a:ext cx="98" cy="62"/>
              </a:xfrm>
              <a:custGeom>
                <a:avLst/>
                <a:gdLst>
                  <a:gd name="T0" fmla="*/ 0 w 98"/>
                  <a:gd name="T1" fmla="*/ 43 h 62"/>
                  <a:gd name="T2" fmla="*/ 68 w 98"/>
                  <a:gd name="T3" fmla="*/ 62 h 62"/>
                  <a:gd name="T4" fmla="*/ 98 w 98"/>
                  <a:gd name="T5" fmla="*/ 18 h 62"/>
                  <a:gd name="T6" fmla="*/ 37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7" y="0"/>
                    </a:lnTo>
                    <a:lnTo>
                      <a:pt x="0" y="43"/>
                    </a:lnTo>
                    <a:close/>
                  </a:path>
                </a:pathLst>
              </a:custGeom>
              <a:solidFill>
                <a:srgbClr val="D0D0D0"/>
              </a:solidFill>
              <a:ln w="9525">
                <a:noFill/>
                <a:round/>
                <a:headEnd/>
                <a:tailEnd/>
              </a:ln>
            </p:spPr>
            <p:txBody>
              <a:bodyPr/>
              <a:lstStyle/>
              <a:p>
                <a:endParaRPr lang="en-US"/>
              </a:p>
            </p:txBody>
          </p:sp>
          <p:sp>
            <p:nvSpPr>
              <p:cNvPr id="134406" name="Freeform 4521"/>
              <p:cNvSpPr>
                <a:spLocks/>
              </p:cNvSpPr>
              <p:nvPr/>
            </p:nvSpPr>
            <p:spPr bwMode="auto">
              <a:xfrm>
                <a:off x="2448" y="2527"/>
                <a:ext cx="98" cy="62"/>
              </a:xfrm>
              <a:custGeom>
                <a:avLst/>
                <a:gdLst>
                  <a:gd name="T0" fmla="*/ 0 w 16"/>
                  <a:gd name="T1" fmla="*/ 63618 h 10"/>
                  <a:gd name="T2" fmla="*/ 94202 w 16"/>
                  <a:gd name="T3" fmla="*/ 91524 h 10"/>
                  <a:gd name="T4" fmla="*/ 137868 w 16"/>
                  <a:gd name="T5" fmla="*/ 28136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407" name="Freeform 4522"/>
              <p:cNvSpPr>
                <a:spLocks/>
              </p:cNvSpPr>
              <p:nvPr/>
            </p:nvSpPr>
            <p:spPr bwMode="auto">
              <a:xfrm>
                <a:off x="4745" y="2527"/>
                <a:ext cx="98" cy="62"/>
              </a:xfrm>
              <a:custGeom>
                <a:avLst/>
                <a:gdLst>
                  <a:gd name="T0" fmla="*/ 0 w 98"/>
                  <a:gd name="T1" fmla="*/ 43 h 62"/>
                  <a:gd name="T2" fmla="*/ 67 w 98"/>
                  <a:gd name="T3" fmla="*/ 62 h 62"/>
                  <a:gd name="T4" fmla="*/ 98 w 98"/>
                  <a:gd name="T5" fmla="*/ 25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25"/>
                    </a:lnTo>
                    <a:lnTo>
                      <a:pt x="30" y="0"/>
                    </a:lnTo>
                    <a:lnTo>
                      <a:pt x="0" y="43"/>
                    </a:lnTo>
                    <a:close/>
                  </a:path>
                </a:pathLst>
              </a:custGeom>
              <a:solidFill>
                <a:srgbClr val="CFCFCF"/>
              </a:solidFill>
              <a:ln w="9525">
                <a:noFill/>
                <a:round/>
                <a:headEnd/>
                <a:tailEnd/>
              </a:ln>
            </p:spPr>
            <p:txBody>
              <a:bodyPr/>
              <a:lstStyle/>
              <a:p>
                <a:endParaRPr lang="en-US"/>
              </a:p>
            </p:txBody>
          </p:sp>
          <p:sp>
            <p:nvSpPr>
              <p:cNvPr id="134408" name="Freeform 4523"/>
              <p:cNvSpPr>
                <a:spLocks/>
              </p:cNvSpPr>
              <p:nvPr/>
            </p:nvSpPr>
            <p:spPr bwMode="auto">
              <a:xfrm>
                <a:off x="4745" y="2527"/>
                <a:ext cx="98" cy="62"/>
              </a:xfrm>
              <a:custGeom>
                <a:avLst/>
                <a:gdLst>
                  <a:gd name="T0" fmla="*/ 0 w 16"/>
                  <a:gd name="T1" fmla="*/ 63618 h 10"/>
                  <a:gd name="T2" fmla="*/ 94202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409" name="Freeform 4524"/>
              <p:cNvSpPr>
                <a:spLocks/>
              </p:cNvSpPr>
              <p:nvPr/>
            </p:nvSpPr>
            <p:spPr bwMode="auto">
              <a:xfrm>
                <a:off x="3516" y="2527"/>
                <a:ext cx="99" cy="49"/>
              </a:xfrm>
              <a:custGeom>
                <a:avLst/>
                <a:gdLst>
                  <a:gd name="T0" fmla="*/ 0 w 99"/>
                  <a:gd name="T1" fmla="*/ 37 h 49"/>
                  <a:gd name="T2" fmla="*/ 68 w 99"/>
                  <a:gd name="T3" fmla="*/ 49 h 49"/>
                  <a:gd name="T4" fmla="*/ 99 w 99"/>
                  <a:gd name="T5" fmla="*/ 18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8"/>
                    </a:lnTo>
                    <a:lnTo>
                      <a:pt x="31" y="0"/>
                    </a:lnTo>
                    <a:lnTo>
                      <a:pt x="0" y="37"/>
                    </a:lnTo>
                    <a:close/>
                  </a:path>
                </a:pathLst>
              </a:custGeom>
              <a:solidFill>
                <a:srgbClr val="D7D7D7"/>
              </a:solidFill>
              <a:ln w="9525">
                <a:noFill/>
                <a:round/>
                <a:headEnd/>
                <a:tailEnd/>
              </a:ln>
            </p:spPr>
            <p:txBody>
              <a:bodyPr/>
              <a:lstStyle/>
              <a:p>
                <a:endParaRPr lang="en-US"/>
              </a:p>
            </p:txBody>
          </p:sp>
          <p:sp>
            <p:nvSpPr>
              <p:cNvPr id="134410" name="Freeform 4525"/>
              <p:cNvSpPr>
                <a:spLocks/>
              </p:cNvSpPr>
              <p:nvPr/>
            </p:nvSpPr>
            <p:spPr bwMode="auto">
              <a:xfrm>
                <a:off x="3516" y="2527"/>
                <a:ext cx="99" cy="49"/>
              </a:xfrm>
              <a:custGeom>
                <a:avLst/>
                <a:gdLst>
                  <a:gd name="T0" fmla="*/ 0 w 16"/>
                  <a:gd name="T1" fmla="*/ 52148 h 8"/>
                  <a:gd name="T2" fmla="*/ 99730 w 16"/>
                  <a:gd name="T3" fmla="*/ 68918 h 8"/>
                  <a:gd name="T4" fmla="*/ 145214 w 16"/>
                  <a:gd name="T5" fmla="*/ 25284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11" name="Freeform 4526"/>
              <p:cNvSpPr>
                <a:spLocks/>
              </p:cNvSpPr>
              <p:nvPr/>
            </p:nvSpPr>
            <p:spPr bwMode="auto">
              <a:xfrm>
                <a:off x="2281" y="2533"/>
                <a:ext cx="105" cy="56"/>
              </a:xfrm>
              <a:custGeom>
                <a:avLst/>
                <a:gdLst>
                  <a:gd name="T0" fmla="*/ 0 w 105"/>
                  <a:gd name="T1" fmla="*/ 37 h 56"/>
                  <a:gd name="T2" fmla="*/ 68 w 105"/>
                  <a:gd name="T3" fmla="*/ 56 h 56"/>
                  <a:gd name="T4" fmla="*/ 105 w 105"/>
                  <a:gd name="T5" fmla="*/ 19 h 56"/>
                  <a:gd name="T6" fmla="*/ 37 w 105"/>
                  <a:gd name="T7" fmla="*/ 0 h 56"/>
                  <a:gd name="T8" fmla="*/ 0 w 105"/>
                  <a:gd name="T9" fmla="*/ 37 h 56"/>
                  <a:gd name="T10" fmla="*/ 0 60000 65536"/>
                  <a:gd name="T11" fmla="*/ 0 60000 65536"/>
                  <a:gd name="T12" fmla="*/ 0 60000 65536"/>
                  <a:gd name="T13" fmla="*/ 0 60000 65536"/>
                  <a:gd name="T14" fmla="*/ 0 60000 65536"/>
                  <a:gd name="T15" fmla="*/ 0 w 105"/>
                  <a:gd name="T16" fmla="*/ 0 h 56"/>
                  <a:gd name="T17" fmla="*/ 105 w 105"/>
                  <a:gd name="T18" fmla="*/ 56 h 56"/>
                </a:gdLst>
                <a:ahLst/>
                <a:cxnLst>
                  <a:cxn ang="T10">
                    <a:pos x="T0" y="T1"/>
                  </a:cxn>
                  <a:cxn ang="T11">
                    <a:pos x="T2" y="T3"/>
                  </a:cxn>
                  <a:cxn ang="T12">
                    <a:pos x="T4" y="T5"/>
                  </a:cxn>
                  <a:cxn ang="T13">
                    <a:pos x="T6" y="T7"/>
                  </a:cxn>
                  <a:cxn ang="T14">
                    <a:pos x="T8" y="T9"/>
                  </a:cxn>
                </a:cxnLst>
                <a:rect l="T15" t="T16" r="T17" b="T18"/>
                <a:pathLst>
                  <a:path w="105" h="56">
                    <a:moveTo>
                      <a:pt x="0" y="37"/>
                    </a:moveTo>
                    <a:lnTo>
                      <a:pt x="68" y="56"/>
                    </a:lnTo>
                    <a:lnTo>
                      <a:pt x="105" y="19"/>
                    </a:lnTo>
                    <a:lnTo>
                      <a:pt x="37" y="0"/>
                    </a:lnTo>
                    <a:lnTo>
                      <a:pt x="0" y="37"/>
                    </a:lnTo>
                    <a:close/>
                  </a:path>
                </a:pathLst>
              </a:custGeom>
              <a:solidFill>
                <a:srgbClr val="CFCFCF"/>
              </a:solidFill>
              <a:ln w="9525">
                <a:noFill/>
                <a:round/>
                <a:headEnd/>
                <a:tailEnd/>
              </a:ln>
            </p:spPr>
            <p:txBody>
              <a:bodyPr/>
              <a:lstStyle/>
              <a:p>
                <a:endParaRPr lang="en-US"/>
              </a:p>
            </p:txBody>
          </p:sp>
          <p:sp>
            <p:nvSpPr>
              <p:cNvPr id="134412" name="Freeform 4527"/>
              <p:cNvSpPr>
                <a:spLocks/>
              </p:cNvSpPr>
              <p:nvPr/>
            </p:nvSpPr>
            <p:spPr bwMode="auto">
              <a:xfrm>
                <a:off x="2281" y="2533"/>
                <a:ext cx="105" cy="56"/>
              </a:xfrm>
              <a:custGeom>
                <a:avLst/>
                <a:gdLst>
                  <a:gd name="T0" fmla="*/ 0 w 17"/>
                  <a:gd name="T1" fmla="*/ 55403 h 9"/>
                  <a:gd name="T2" fmla="*/ 98959 w 17"/>
                  <a:gd name="T3" fmla="*/ 83820 h 9"/>
                  <a:gd name="T4" fmla="*/ 152936 w 17"/>
                  <a:gd name="T5" fmla="*/ 28417 h 9"/>
                  <a:gd name="T6" fmla="*/ 53945 w 17"/>
                  <a:gd name="T7" fmla="*/ 0 h 9"/>
                  <a:gd name="T8" fmla="*/ 0 w 17"/>
                  <a:gd name="T9" fmla="*/ 55403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6"/>
                    </a:moveTo>
                    <a:lnTo>
                      <a:pt x="11" y="9"/>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4413" name="Freeform 4528"/>
              <p:cNvSpPr>
                <a:spLocks/>
              </p:cNvSpPr>
              <p:nvPr/>
            </p:nvSpPr>
            <p:spPr bwMode="auto">
              <a:xfrm>
                <a:off x="4578" y="253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414" name="Freeform 4529"/>
              <p:cNvSpPr>
                <a:spLocks/>
              </p:cNvSpPr>
              <p:nvPr/>
            </p:nvSpPr>
            <p:spPr bwMode="auto">
              <a:xfrm>
                <a:off x="4578" y="253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15" name="Freeform 4530"/>
              <p:cNvSpPr>
                <a:spLocks/>
              </p:cNvSpPr>
              <p:nvPr/>
            </p:nvSpPr>
            <p:spPr bwMode="auto">
              <a:xfrm>
                <a:off x="3349" y="2527"/>
                <a:ext cx="99" cy="49"/>
              </a:xfrm>
              <a:custGeom>
                <a:avLst/>
                <a:gdLst>
                  <a:gd name="T0" fmla="*/ 0 w 99"/>
                  <a:gd name="T1" fmla="*/ 37 h 49"/>
                  <a:gd name="T2" fmla="*/ 68 w 99"/>
                  <a:gd name="T3" fmla="*/ 49 h 49"/>
                  <a:gd name="T4" fmla="*/ 99 w 99"/>
                  <a:gd name="T5" fmla="*/ 18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8"/>
                    </a:lnTo>
                    <a:lnTo>
                      <a:pt x="31" y="0"/>
                    </a:lnTo>
                    <a:lnTo>
                      <a:pt x="0" y="37"/>
                    </a:lnTo>
                    <a:close/>
                  </a:path>
                </a:pathLst>
              </a:custGeom>
              <a:solidFill>
                <a:srgbClr val="D8D8D8"/>
              </a:solidFill>
              <a:ln w="9525">
                <a:noFill/>
                <a:round/>
                <a:headEnd/>
                <a:tailEnd/>
              </a:ln>
            </p:spPr>
            <p:txBody>
              <a:bodyPr/>
              <a:lstStyle/>
              <a:p>
                <a:endParaRPr lang="en-US"/>
              </a:p>
            </p:txBody>
          </p:sp>
          <p:sp>
            <p:nvSpPr>
              <p:cNvPr id="134416" name="Freeform 4531"/>
              <p:cNvSpPr>
                <a:spLocks/>
              </p:cNvSpPr>
              <p:nvPr/>
            </p:nvSpPr>
            <p:spPr bwMode="auto">
              <a:xfrm>
                <a:off x="3349" y="2527"/>
                <a:ext cx="99" cy="49"/>
              </a:xfrm>
              <a:custGeom>
                <a:avLst/>
                <a:gdLst>
                  <a:gd name="T0" fmla="*/ 0 w 16"/>
                  <a:gd name="T1" fmla="*/ 52148 h 8"/>
                  <a:gd name="T2" fmla="*/ 99730 w 16"/>
                  <a:gd name="T3" fmla="*/ 68918 h 8"/>
                  <a:gd name="T4" fmla="*/ 145214 w 16"/>
                  <a:gd name="T5" fmla="*/ 25284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17" name="Freeform 4532"/>
              <p:cNvSpPr>
                <a:spLocks/>
              </p:cNvSpPr>
              <p:nvPr/>
            </p:nvSpPr>
            <p:spPr bwMode="auto">
              <a:xfrm>
                <a:off x="2120" y="2533"/>
                <a:ext cx="99" cy="62"/>
              </a:xfrm>
              <a:custGeom>
                <a:avLst/>
                <a:gdLst>
                  <a:gd name="T0" fmla="*/ 0 w 99"/>
                  <a:gd name="T1" fmla="*/ 43 h 62"/>
                  <a:gd name="T2" fmla="*/ 62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418" name="Freeform 4533"/>
              <p:cNvSpPr>
                <a:spLocks/>
              </p:cNvSpPr>
              <p:nvPr/>
            </p:nvSpPr>
            <p:spPr bwMode="auto">
              <a:xfrm>
                <a:off x="2120" y="2533"/>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19" name="Freeform 4534"/>
              <p:cNvSpPr>
                <a:spLocks/>
              </p:cNvSpPr>
              <p:nvPr/>
            </p:nvSpPr>
            <p:spPr bwMode="auto">
              <a:xfrm>
                <a:off x="4411" y="2533"/>
                <a:ext cx="99" cy="62"/>
              </a:xfrm>
              <a:custGeom>
                <a:avLst/>
                <a:gdLst>
                  <a:gd name="T0" fmla="*/ 0 w 99"/>
                  <a:gd name="T1" fmla="*/ 43 h 62"/>
                  <a:gd name="T2" fmla="*/ 74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74"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420" name="Freeform 4535"/>
              <p:cNvSpPr>
                <a:spLocks/>
              </p:cNvSpPr>
              <p:nvPr/>
            </p:nvSpPr>
            <p:spPr bwMode="auto">
              <a:xfrm>
                <a:off x="4411" y="2533"/>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21" name="Freeform 4536"/>
              <p:cNvSpPr>
                <a:spLocks/>
              </p:cNvSpPr>
              <p:nvPr/>
            </p:nvSpPr>
            <p:spPr bwMode="auto">
              <a:xfrm>
                <a:off x="3182" y="2533"/>
                <a:ext cx="99" cy="49"/>
              </a:xfrm>
              <a:custGeom>
                <a:avLst/>
                <a:gdLst>
                  <a:gd name="T0" fmla="*/ 0 w 99"/>
                  <a:gd name="T1" fmla="*/ 37 h 49"/>
                  <a:gd name="T2" fmla="*/ 68 w 99"/>
                  <a:gd name="T3" fmla="*/ 49 h 49"/>
                  <a:gd name="T4" fmla="*/ 99 w 99"/>
                  <a:gd name="T5" fmla="*/ 19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9"/>
                    </a:lnTo>
                    <a:lnTo>
                      <a:pt x="31" y="0"/>
                    </a:lnTo>
                    <a:lnTo>
                      <a:pt x="0" y="37"/>
                    </a:lnTo>
                    <a:close/>
                  </a:path>
                </a:pathLst>
              </a:custGeom>
              <a:solidFill>
                <a:srgbClr val="D8D8D8"/>
              </a:solidFill>
              <a:ln w="9525">
                <a:noFill/>
                <a:round/>
                <a:headEnd/>
                <a:tailEnd/>
              </a:ln>
            </p:spPr>
            <p:txBody>
              <a:bodyPr/>
              <a:lstStyle/>
              <a:p>
                <a:endParaRPr lang="en-US"/>
              </a:p>
            </p:txBody>
          </p:sp>
          <p:sp>
            <p:nvSpPr>
              <p:cNvPr id="134422" name="Freeform 4537"/>
              <p:cNvSpPr>
                <a:spLocks/>
              </p:cNvSpPr>
              <p:nvPr/>
            </p:nvSpPr>
            <p:spPr bwMode="auto">
              <a:xfrm>
                <a:off x="3182" y="2533"/>
                <a:ext cx="99" cy="49"/>
              </a:xfrm>
              <a:custGeom>
                <a:avLst/>
                <a:gdLst>
                  <a:gd name="T0" fmla="*/ 0 w 16"/>
                  <a:gd name="T1" fmla="*/ 52148 h 8"/>
                  <a:gd name="T2" fmla="*/ 99730 w 16"/>
                  <a:gd name="T3" fmla="*/ 68918 h 8"/>
                  <a:gd name="T4" fmla="*/ 145214 w 16"/>
                  <a:gd name="T5" fmla="*/ 25284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23" name="Freeform 4538"/>
              <p:cNvSpPr>
                <a:spLocks/>
              </p:cNvSpPr>
              <p:nvPr/>
            </p:nvSpPr>
            <p:spPr bwMode="auto">
              <a:xfrm>
                <a:off x="1954" y="2533"/>
                <a:ext cx="98" cy="62"/>
              </a:xfrm>
              <a:custGeom>
                <a:avLst/>
                <a:gdLst>
                  <a:gd name="T0" fmla="*/ 0 w 98"/>
                  <a:gd name="T1" fmla="*/ 43 h 62"/>
                  <a:gd name="T2" fmla="*/ 61 w 98"/>
                  <a:gd name="T3" fmla="*/ 62 h 62"/>
                  <a:gd name="T4" fmla="*/ 98 w 98"/>
                  <a:gd name="T5" fmla="*/ 25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1" y="62"/>
                    </a:lnTo>
                    <a:lnTo>
                      <a:pt x="98" y="25"/>
                    </a:lnTo>
                    <a:lnTo>
                      <a:pt x="30" y="0"/>
                    </a:lnTo>
                    <a:lnTo>
                      <a:pt x="0" y="43"/>
                    </a:lnTo>
                    <a:close/>
                  </a:path>
                </a:pathLst>
              </a:custGeom>
              <a:solidFill>
                <a:srgbClr val="CFCFCF"/>
              </a:solidFill>
              <a:ln w="9525">
                <a:noFill/>
                <a:round/>
                <a:headEnd/>
                <a:tailEnd/>
              </a:ln>
            </p:spPr>
            <p:txBody>
              <a:bodyPr/>
              <a:lstStyle/>
              <a:p>
                <a:endParaRPr lang="en-US"/>
              </a:p>
            </p:txBody>
          </p:sp>
          <p:sp>
            <p:nvSpPr>
              <p:cNvPr id="134424" name="Freeform 4539"/>
              <p:cNvSpPr>
                <a:spLocks/>
              </p:cNvSpPr>
              <p:nvPr/>
            </p:nvSpPr>
            <p:spPr bwMode="auto">
              <a:xfrm>
                <a:off x="1954" y="2533"/>
                <a:ext cx="98" cy="62"/>
              </a:xfrm>
              <a:custGeom>
                <a:avLst/>
                <a:gdLst>
                  <a:gd name="T0" fmla="*/ 0 w 16"/>
                  <a:gd name="T1" fmla="*/ 63618 h 10"/>
                  <a:gd name="T2" fmla="*/ 85946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425" name="Freeform 4540"/>
              <p:cNvSpPr>
                <a:spLocks/>
              </p:cNvSpPr>
              <p:nvPr/>
            </p:nvSpPr>
            <p:spPr bwMode="auto">
              <a:xfrm>
                <a:off x="4251" y="2539"/>
                <a:ext cx="92" cy="56"/>
              </a:xfrm>
              <a:custGeom>
                <a:avLst/>
                <a:gdLst>
                  <a:gd name="T0" fmla="*/ 0 w 92"/>
                  <a:gd name="T1" fmla="*/ 37 h 56"/>
                  <a:gd name="T2" fmla="*/ 68 w 92"/>
                  <a:gd name="T3" fmla="*/ 56 h 56"/>
                  <a:gd name="T4" fmla="*/ 92 w 92"/>
                  <a:gd name="T5" fmla="*/ 19 h 56"/>
                  <a:gd name="T6" fmla="*/ 24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8" y="56"/>
                    </a:lnTo>
                    <a:lnTo>
                      <a:pt x="92" y="19"/>
                    </a:lnTo>
                    <a:lnTo>
                      <a:pt x="24" y="0"/>
                    </a:lnTo>
                    <a:lnTo>
                      <a:pt x="0" y="37"/>
                    </a:lnTo>
                    <a:close/>
                  </a:path>
                </a:pathLst>
              </a:custGeom>
              <a:solidFill>
                <a:srgbClr val="D0D0D0"/>
              </a:solidFill>
              <a:ln w="9525">
                <a:noFill/>
                <a:round/>
                <a:headEnd/>
                <a:tailEnd/>
              </a:ln>
            </p:spPr>
            <p:txBody>
              <a:bodyPr/>
              <a:lstStyle/>
              <a:p>
                <a:endParaRPr lang="en-US"/>
              </a:p>
            </p:txBody>
          </p:sp>
          <p:sp>
            <p:nvSpPr>
              <p:cNvPr id="134426" name="Freeform 4541"/>
              <p:cNvSpPr>
                <a:spLocks/>
              </p:cNvSpPr>
              <p:nvPr/>
            </p:nvSpPr>
            <p:spPr bwMode="auto">
              <a:xfrm>
                <a:off x="4251" y="2539"/>
                <a:ext cx="92" cy="56"/>
              </a:xfrm>
              <a:custGeom>
                <a:avLst/>
                <a:gdLst>
                  <a:gd name="T0" fmla="*/ 0 w 15"/>
                  <a:gd name="T1" fmla="*/ 55403 h 9"/>
                  <a:gd name="T2" fmla="*/ 94834 w 15"/>
                  <a:gd name="T3" fmla="*/ 83820 h 9"/>
                  <a:gd name="T4" fmla="*/ 130119 w 15"/>
                  <a:gd name="T5" fmla="*/ 28417 h 9"/>
                  <a:gd name="T6" fmla="*/ 35285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427" name="Freeform 4542"/>
              <p:cNvSpPr>
                <a:spLocks/>
              </p:cNvSpPr>
              <p:nvPr/>
            </p:nvSpPr>
            <p:spPr bwMode="auto">
              <a:xfrm>
                <a:off x="3016" y="2533"/>
                <a:ext cx="98" cy="56"/>
              </a:xfrm>
              <a:custGeom>
                <a:avLst/>
                <a:gdLst>
                  <a:gd name="T0" fmla="*/ 0 w 98"/>
                  <a:gd name="T1" fmla="*/ 37 h 56"/>
                  <a:gd name="T2" fmla="*/ 68 w 98"/>
                  <a:gd name="T3" fmla="*/ 56 h 56"/>
                  <a:gd name="T4" fmla="*/ 98 w 98"/>
                  <a:gd name="T5" fmla="*/ 19 h 56"/>
                  <a:gd name="T6" fmla="*/ 31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31" y="0"/>
                    </a:lnTo>
                    <a:lnTo>
                      <a:pt x="0" y="37"/>
                    </a:lnTo>
                    <a:close/>
                  </a:path>
                </a:pathLst>
              </a:custGeom>
              <a:solidFill>
                <a:srgbClr val="D7D7D7"/>
              </a:solidFill>
              <a:ln w="9525">
                <a:noFill/>
                <a:round/>
                <a:headEnd/>
                <a:tailEnd/>
              </a:ln>
            </p:spPr>
            <p:txBody>
              <a:bodyPr/>
              <a:lstStyle/>
              <a:p>
                <a:endParaRPr lang="en-US"/>
              </a:p>
            </p:txBody>
          </p:sp>
          <p:sp>
            <p:nvSpPr>
              <p:cNvPr id="134428" name="Freeform 4543"/>
              <p:cNvSpPr>
                <a:spLocks/>
              </p:cNvSpPr>
              <p:nvPr/>
            </p:nvSpPr>
            <p:spPr bwMode="auto">
              <a:xfrm>
                <a:off x="3016" y="2533"/>
                <a:ext cx="98" cy="56"/>
              </a:xfrm>
              <a:custGeom>
                <a:avLst/>
                <a:gdLst>
                  <a:gd name="T0" fmla="*/ 0 w 16"/>
                  <a:gd name="T1" fmla="*/ 55403 h 9"/>
                  <a:gd name="T2" fmla="*/ 94202 w 16"/>
                  <a:gd name="T3" fmla="*/ 83820 h 9"/>
                  <a:gd name="T4" fmla="*/ 137868 w 16"/>
                  <a:gd name="T5" fmla="*/ 28417 h 9"/>
                  <a:gd name="T6" fmla="*/ 43665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29" name="Freeform 4544"/>
              <p:cNvSpPr>
                <a:spLocks/>
              </p:cNvSpPr>
              <p:nvPr/>
            </p:nvSpPr>
            <p:spPr bwMode="auto">
              <a:xfrm>
                <a:off x="1787" y="2539"/>
                <a:ext cx="99" cy="62"/>
              </a:xfrm>
              <a:custGeom>
                <a:avLst/>
                <a:gdLst>
                  <a:gd name="T0" fmla="*/ 0 w 99"/>
                  <a:gd name="T1" fmla="*/ 43 h 62"/>
                  <a:gd name="T2" fmla="*/ 62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2"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430" name="Freeform 4545"/>
              <p:cNvSpPr>
                <a:spLocks/>
              </p:cNvSpPr>
              <p:nvPr/>
            </p:nvSpPr>
            <p:spPr bwMode="auto">
              <a:xfrm>
                <a:off x="1787" y="2539"/>
                <a:ext cx="99" cy="62"/>
              </a:xfrm>
              <a:custGeom>
                <a:avLst/>
                <a:gdLst>
                  <a:gd name="T0" fmla="*/ 0 w 16"/>
                  <a:gd name="T1" fmla="*/ 63618 h 10"/>
                  <a:gd name="T2" fmla="*/ 90962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31" name="Freeform 4546"/>
              <p:cNvSpPr>
                <a:spLocks/>
              </p:cNvSpPr>
              <p:nvPr/>
            </p:nvSpPr>
            <p:spPr bwMode="auto">
              <a:xfrm>
                <a:off x="4084" y="2539"/>
                <a:ext cx="92" cy="56"/>
              </a:xfrm>
              <a:custGeom>
                <a:avLst/>
                <a:gdLst>
                  <a:gd name="T0" fmla="*/ 0 w 92"/>
                  <a:gd name="T1" fmla="*/ 37 h 56"/>
                  <a:gd name="T2" fmla="*/ 68 w 92"/>
                  <a:gd name="T3" fmla="*/ 56 h 56"/>
                  <a:gd name="T4" fmla="*/ 92 w 92"/>
                  <a:gd name="T5" fmla="*/ 19 h 56"/>
                  <a:gd name="T6" fmla="*/ 25 w 92"/>
                  <a:gd name="T7" fmla="*/ 0 h 56"/>
                  <a:gd name="T8" fmla="*/ 0 w 92"/>
                  <a:gd name="T9" fmla="*/ 37 h 56"/>
                  <a:gd name="T10" fmla="*/ 0 60000 65536"/>
                  <a:gd name="T11" fmla="*/ 0 60000 65536"/>
                  <a:gd name="T12" fmla="*/ 0 60000 65536"/>
                  <a:gd name="T13" fmla="*/ 0 60000 65536"/>
                  <a:gd name="T14" fmla="*/ 0 60000 65536"/>
                  <a:gd name="T15" fmla="*/ 0 w 92"/>
                  <a:gd name="T16" fmla="*/ 0 h 56"/>
                  <a:gd name="T17" fmla="*/ 92 w 92"/>
                  <a:gd name="T18" fmla="*/ 56 h 56"/>
                </a:gdLst>
                <a:ahLst/>
                <a:cxnLst>
                  <a:cxn ang="T10">
                    <a:pos x="T0" y="T1"/>
                  </a:cxn>
                  <a:cxn ang="T11">
                    <a:pos x="T2" y="T3"/>
                  </a:cxn>
                  <a:cxn ang="T12">
                    <a:pos x="T4" y="T5"/>
                  </a:cxn>
                  <a:cxn ang="T13">
                    <a:pos x="T6" y="T7"/>
                  </a:cxn>
                  <a:cxn ang="T14">
                    <a:pos x="T8" y="T9"/>
                  </a:cxn>
                </a:cxnLst>
                <a:rect l="T15" t="T16" r="T17" b="T18"/>
                <a:pathLst>
                  <a:path w="92" h="56">
                    <a:moveTo>
                      <a:pt x="0" y="37"/>
                    </a:moveTo>
                    <a:lnTo>
                      <a:pt x="68" y="56"/>
                    </a:lnTo>
                    <a:lnTo>
                      <a:pt x="92" y="19"/>
                    </a:lnTo>
                    <a:lnTo>
                      <a:pt x="25" y="0"/>
                    </a:lnTo>
                    <a:lnTo>
                      <a:pt x="0" y="37"/>
                    </a:lnTo>
                    <a:close/>
                  </a:path>
                </a:pathLst>
              </a:custGeom>
              <a:solidFill>
                <a:srgbClr val="D2D2D2"/>
              </a:solidFill>
              <a:ln w="9525">
                <a:noFill/>
                <a:round/>
                <a:headEnd/>
                <a:tailEnd/>
              </a:ln>
            </p:spPr>
            <p:txBody>
              <a:bodyPr/>
              <a:lstStyle/>
              <a:p>
                <a:endParaRPr lang="en-US"/>
              </a:p>
            </p:txBody>
          </p:sp>
          <p:sp>
            <p:nvSpPr>
              <p:cNvPr id="134432" name="Freeform 4547"/>
              <p:cNvSpPr>
                <a:spLocks/>
              </p:cNvSpPr>
              <p:nvPr/>
            </p:nvSpPr>
            <p:spPr bwMode="auto">
              <a:xfrm>
                <a:off x="4084" y="2539"/>
                <a:ext cx="92" cy="56"/>
              </a:xfrm>
              <a:custGeom>
                <a:avLst/>
                <a:gdLst>
                  <a:gd name="T0" fmla="*/ 0 w 15"/>
                  <a:gd name="T1" fmla="*/ 55403 h 9"/>
                  <a:gd name="T2" fmla="*/ 94834 w 15"/>
                  <a:gd name="T3" fmla="*/ 83820 h 9"/>
                  <a:gd name="T4" fmla="*/ 130119 w 15"/>
                  <a:gd name="T5" fmla="*/ 28417 h 9"/>
                  <a:gd name="T6" fmla="*/ 35285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433" name="Freeform 4548"/>
              <p:cNvSpPr>
                <a:spLocks/>
              </p:cNvSpPr>
              <p:nvPr/>
            </p:nvSpPr>
            <p:spPr bwMode="auto">
              <a:xfrm>
                <a:off x="2849" y="253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5D5D5"/>
              </a:solidFill>
              <a:ln w="9525">
                <a:noFill/>
                <a:round/>
                <a:headEnd/>
                <a:tailEnd/>
              </a:ln>
            </p:spPr>
            <p:txBody>
              <a:bodyPr/>
              <a:lstStyle/>
              <a:p>
                <a:endParaRPr lang="en-US"/>
              </a:p>
            </p:txBody>
          </p:sp>
          <p:sp>
            <p:nvSpPr>
              <p:cNvPr id="134434" name="Freeform 4549"/>
              <p:cNvSpPr>
                <a:spLocks/>
              </p:cNvSpPr>
              <p:nvPr/>
            </p:nvSpPr>
            <p:spPr bwMode="auto">
              <a:xfrm>
                <a:off x="2849" y="253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35" name="Freeform 4550"/>
              <p:cNvSpPr>
                <a:spLocks/>
              </p:cNvSpPr>
              <p:nvPr/>
            </p:nvSpPr>
            <p:spPr bwMode="auto">
              <a:xfrm>
                <a:off x="3917" y="2539"/>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4D4D4"/>
              </a:solidFill>
              <a:ln w="9525">
                <a:noFill/>
                <a:round/>
                <a:headEnd/>
                <a:tailEnd/>
              </a:ln>
            </p:spPr>
            <p:txBody>
              <a:bodyPr/>
              <a:lstStyle/>
              <a:p>
                <a:endParaRPr lang="en-US"/>
              </a:p>
            </p:txBody>
          </p:sp>
          <p:sp>
            <p:nvSpPr>
              <p:cNvPr id="134436" name="Freeform 4551"/>
              <p:cNvSpPr>
                <a:spLocks/>
              </p:cNvSpPr>
              <p:nvPr/>
            </p:nvSpPr>
            <p:spPr bwMode="auto">
              <a:xfrm>
                <a:off x="3917" y="2539"/>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37" name="Freeform 4552"/>
              <p:cNvSpPr>
                <a:spLocks/>
              </p:cNvSpPr>
              <p:nvPr/>
            </p:nvSpPr>
            <p:spPr bwMode="auto">
              <a:xfrm>
                <a:off x="2682" y="2545"/>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3D3D3"/>
              </a:solidFill>
              <a:ln w="9525">
                <a:noFill/>
                <a:round/>
                <a:headEnd/>
                <a:tailEnd/>
              </a:ln>
            </p:spPr>
            <p:txBody>
              <a:bodyPr/>
              <a:lstStyle/>
              <a:p>
                <a:endParaRPr lang="en-US"/>
              </a:p>
            </p:txBody>
          </p:sp>
          <p:sp>
            <p:nvSpPr>
              <p:cNvPr id="134438" name="Freeform 4553"/>
              <p:cNvSpPr>
                <a:spLocks/>
              </p:cNvSpPr>
              <p:nvPr/>
            </p:nvSpPr>
            <p:spPr bwMode="auto">
              <a:xfrm>
                <a:off x="2682" y="2545"/>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39" name="Freeform 4554"/>
              <p:cNvSpPr>
                <a:spLocks/>
              </p:cNvSpPr>
              <p:nvPr/>
            </p:nvSpPr>
            <p:spPr bwMode="auto">
              <a:xfrm>
                <a:off x="3750" y="2539"/>
                <a:ext cx="99" cy="50"/>
              </a:xfrm>
              <a:custGeom>
                <a:avLst/>
                <a:gdLst>
                  <a:gd name="T0" fmla="*/ 0 w 99"/>
                  <a:gd name="T1" fmla="*/ 37 h 50"/>
                  <a:gd name="T2" fmla="*/ 68 w 99"/>
                  <a:gd name="T3" fmla="*/ 50 h 50"/>
                  <a:gd name="T4" fmla="*/ 99 w 99"/>
                  <a:gd name="T5" fmla="*/ 19 h 50"/>
                  <a:gd name="T6" fmla="*/ 31 w 99"/>
                  <a:gd name="T7" fmla="*/ 0 h 50"/>
                  <a:gd name="T8" fmla="*/ 0 w 99"/>
                  <a:gd name="T9" fmla="*/ 37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37"/>
                    </a:moveTo>
                    <a:lnTo>
                      <a:pt x="68" y="50"/>
                    </a:lnTo>
                    <a:lnTo>
                      <a:pt x="99" y="19"/>
                    </a:lnTo>
                    <a:lnTo>
                      <a:pt x="31" y="0"/>
                    </a:lnTo>
                    <a:lnTo>
                      <a:pt x="0" y="37"/>
                    </a:lnTo>
                    <a:close/>
                  </a:path>
                </a:pathLst>
              </a:custGeom>
              <a:solidFill>
                <a:srgbClr val="D7D7D7"/>
              </a:solidFill>
              <a:ln w="9525">
                <a:noFill/>
                <a:round/>
                <a:headEnd/>
                <a:tailEnd/>
              </a:ln>
            </p:spPr>
            <p:txBody>
              <a:bodyPr/>
              <a:lstStyle/>
              <a:p>
                <a:endParaRPr lang="en-US"/>
              </a:p>
            </p:txBody>
          </p:sp>
          <p:sp>
            <p:nvSpPr>
              <p:cNvPr id="134440" name="Freeform 4555"/>
              <p:cNvSpPr>
                <a:spLocks/>
              </p:cNvSpPr>
              <p:nvPr/>
            </p:nvSpPr>
            <p:spPr bwMode="auto">
              <a:xfrm>
                <a:off x="3750" y="2539"/>
                <a:ext cx="99" cy="50"/>
              </a:xfrm>
              <a:custGeom>
                <a:avLst/>
                <a:gdLst>
                  <a:gd name="T0" fmla="*/ 0 w 16"/>
                  <a:gd name="T1" fmla="*/ 56406 h 8"/>
                  <a:gd name="T2" fmla="*/ 99730 w 16"/>
                  <a:gd name="T3" fmla="*/ 76169 h 8"/>
                  <a:gd name="T4" fmla="*/ 145214 w 16"/>
                  <a:gd name="T5" fmla="*/ 29062 h 8"/>
                  <a:gd name="T6" fmla="*/ 45484 w 16"/>
                  <a:gd name="T7" fmla="*/ 0 h 8"/>
                  <a:gd name="T8" fmla="*/ 0 w 16"/>
                  <a:gd name="T9" fmla="*/ 56406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41" name="Freeform 4556"/>
              <p:cNvSpPr>
                <a:spLocks/>
              </p:cNvSpPr>
              <p:nvPr/>
            </p:nvSpPr>
            <p:spPr bwMode="auto">
              <a:xfrm>
                <a:off x="2516" y="2545"/>
                <a:ext cx="98" cy="62"/>
              </a:xfrm>
              <a:custGeom>
                <a:avLst/>
                <a:gdLst>
                  <a:gd name="T0" fmla="*/ 0 w 98"/>
                  <a:gd name="T1" fmla="*/ 44 h 62"/>
                  <a:gd name="T2" fmla="*/ 67 w 98"/>
                  <a:gd name="T3" fmla="*/ 62 h 62"/>
                  <a:gd name="T4" fmla="*/ 98 w 98"/>
                  <a:gd name="T5" fmla="*/ 19 h 62"/>
                  <a:gd name="T6" fmla="*/ 30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7" y="62"/>
                    </a:lnTo>
                    <a:lnTo>
                      <a:pt x="98" y="19"/>
                    </a:lnTo>
                    <a:lnTo>
                      <a:pt x="30" y="0"/>
                    </a:lnTo>
                    <a:lnTo>
                      <a:pt x="0" y="44"/>
                    </a:lnTo>
                    <a:close/>
                  </a:path>
                </a:pathLst>
              </a:custGeom>
              <a:solidFill>
                <a:srgbClr val="D1D1D1"/>
              </a:solidFill>
              <a:ln w="9525">
                <a:noFill/>
                <a:round/>
                <a:headEnd/>
                <a:tailEnd/>
              </a:ln>
            </p:spPr>
            <p:txBody>
              <a:bodyPr/>
              <a:lstStyle/>
              <a:p>
                <a:endParaRPr lang="en-US"/>
              </a:p>
            </p:txBody>
          </p:sp>
          <p:sp>
            <p:nvSpPr>
              <p:cNvPr id="134442" name="Freeform 4557"/>
              <p:cNvSpPr>
                <a:spLocks/>
              </p:cNvSpPr>
              <p:nvPr/>
            </p:nvSpPr>
            <p:spPr bwMode="auto">
              <a:xfrm>
                <a:off x="2516" y="2545"/>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43" name="Freeform 4558"/>
              <p:cNvSpPr>
                <a:spLocks/>
              </p:cNvSpPr>
              <p:nvPr/>
            </p:nvSpPr>
            <p:spPr bwMode="auto">
              <a:xfrm>
                <a:off x="4812" y="2552"/>
                <a:ext cx="99" cy="61"/>
              </a:xfrm>
              <a:custGeom>
                <a:avLst/>
                <a:gdLst>
                  <a:gd name="T0" fmla="*/ 0 w 99"/>
                  <a:gd name="T1" fmla="*/ 37 h 61"/>
                  <a:gd name="T2" fmla="*/ 68 w 99"/>
                  <a:gd name="T3" fmla="*/ 61 h 61"/>
                  <a:gd name="T4" fmla="*/ 99 w 99"/>
                  <a:gd name="T5" fmla="*/ 18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444" name="Freeform 4559"/>
              <p:cNvSpPr>
                <a:spLocks/>
              </p:cNvSpPr>
              <p:nvPr/>
            </p:nvSpPr>
            <p:spPr bwMode="auto">
              <a:xfrm>
                <a:off x="4812" y="2552"/>
                <a:ext cx="99" cy="61"/>
              </a:xfrm>
              <a:custGeom>
                <a:avLst/>
                <a:gdLst>
                  <a:gd name="T0" fmla="*/ 0 w 16"/>
                  <a:gd name="T1" fmla="*/ 51313 h 10"/>
                  <a:gd name="T2" fmla="*/ 99730 w 16"/>
                  <a:gd name="T3" fmla="*/ 84430 h 10"/>
                  <a:gd name="T4" fmla="*/ 145214 w 16"/>
                  <a:gd name="T5" fmla="*/ 24967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45" name="Freeform 4560"/>
              <p:cNvSpPr>
                <a:spLocks/>
              </p:cNvSpPr>
              <p:nvPr/>
            </p:nvSpPr>
            <p:spPr bwMode="auto">
              <a:xfrm>
                <a:off x="3584" y="2545"/>
                <a:ext cx="99" cy="44"/>
              </a:xfrm>
              <a:custGeom>
                <a:avLst/>
                <a:gdLst>
                  <a:gd name="T0" fmla="*/ 0 w 99"/>
                  <a:gd name="T1" fmla="*/ 31 h 44"/>
                  <a:gd name="T2" fmla="*/ 68 w 99"/>
                  <a:gd name="T3" fmla="*/ 44 h 44"/>
                  <a:gd name="T4" fmla="*/ 99 w 99"/>
                  <a:gd name="T5" fmla="*/ 13 h 44"/>
                  <a:gd name="T6" fmla="*/ 31 w 99"/>
                  <a:gd name="T7" fmla="*/ 0 h 44"/>
                  <a:gd name="T8" fmla="*/ 0 w 99"/>
                  <a:gd name="T9" fmla="*/ 31 h 44"/>
                  <a:gd name="T10" fmla="*/ 0 60000 65536"/>
                  <a:gd name="T11" fmla="*/ 0 60000 65536"/>
                  <a:gd name="T12" fmla="*/ 0 60000 65536"/>
                  <a:gd name="T13" fmla="*/ 0 60000 65536"/>
                  <a:gd name="T14" fmla="*/ 0 60000 65536"/>
                  <a:gd name="T15" fmla="*/ 0 w 99"/>
                  <a:gd name="T16" fmla="*/ 0 h 44"/>
                  <a:gd name="T17" fmla="*/ 99 w 99"/>
                  <a:gd name="T18" fmla="*/ 44 h 44"/>
                </a:gdLst>
                <a:ahLst/>
                <a:cxnLst>
                  <a:cxn ang="T10">
                    <a:pos x="T0" y="T1"/>
                  </a:cxn>
                  <a:cxn ang="T11">
                    <a:pos x="T2" y="T3"/>
                  </a:cxn>
                  <a:cxn ang="T12">
                    <a:pos x="T4" y="T5"/>
                  </a:cxn>
                  <a:cxn ang="T13">
                    <a:pos x="T6" y="T7"/>
                  </a:cxn>
                  <a:cxn ang="T14">
                    <a:pos x="T8" y="T9"/>
                  </a:cxn>
                </a:cxnLst>
                <a:rect l="T15" t="T16" r="T17" b="T18"/>
                <a:pathLst>
                  <a:path w="99" h="44">
                    <a:moveTo>
                      <a:pt x="0" y="31"/>
                    </a:moveTo>
                    <a:lnTo>
                      <a:pt x="68" y="44"/>
                    </a:lnTo>
                    <a:lnTo>
                      <a:pt x="99" y="13"/>
                    </a:lnTo>
                    <a:lnTo>
                      <a:pt x="31" y="0"/>
                    </a:lnTo>
                    <a:lnTo>
                      <a:pt x="0" y="31"/>
                    </a:lnTo>
                    <a:close/>
                  </a:path>
                </a:pathLst>
              </a:custGeom>
              <a:solidFill>
                <a:srgbClr val="DADADA"/>
              </a:solidFill>
              <a:ln w="9525">
                <a:noFill/>
                <a:round/>
                <a:headEnd/>
                <a:tailEnd/>
              </a:ln>
            </p:spPr>
            <p:txBody>
              <a:bodyPr/>
              <a:lstStyle/>
              <a:p>
                <a:endParaRPr lang="en-US"/>
              </a:p>
            </p:txBody>
          </p:sp>
          <p:sp>
            <p:nvSpPr>
              <p:cNvPr id="134446" name="Freeform 4561"/>
              <p:cNvSpPr>
                <a:spLocks/>
              </p:cNvSpPr>
              <p:nvPr/>
            </p:nvSpPr>
            <p:spPr bwMode="auto">
              <a:xfrm>
                <a:off x="3584" y="2545"/>
                <a:ext cx="99" cy="44"/>
              </a:xfrm>
              <a:custGeom>
                <a:avLst/>
                <a:gdLst>
                  <a:gd name="T0" fmla="*/ 0 w 16"/>
                  <a:gd name="T1" fmla="*/ 48438 h 7"/>
                  <a:gd name="T2" fmla="*/ 99730 w 16"/>
                  <a:gd name="T3" fmla="*/ 68785 h 7"/>
                  <a:gd name="T4" fmla="*/ 145214 w 16"/>
                  <a:gd name="T5" fmla="*/ 20347 h 7"/>
                  <a:gd name="T6" fmla="*/ 45484 w 16"/>
                  <a:gd name="T7" fmla="*/ 0 h 7"/>
                  <a:gd name="T8" fmla="*/ 0 w 16"/>
                  <a:gd name="T9" fmla="*/ 48438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5"/>
                    </a:moveTo>
                    <a:lnTo>
                      <a:pt x="11" y="7"/>
                    </a:lnTo>
                    <a:lnTo>
                      <a:pt x="16" y="2"/>
                    </a:lnTo>
                    <a:lnTo>
                      <a:pt x="5" y="0"/>
                    </a:lnTo>
                    <a:lnTo>
                      <a:pt x="0" y="5"/>
                    </a:lnTo>
                  </a:path>
                </a:pathLst>
              </a:custGeom>
              <a:noFill/>
              <a:ln w="9525">
                <a:solidFill>
                  <a:srgbClr val="000000"/>
                </a:solidFill>
                <a:round/>
                <a:headEnd/>
                <a:tailEnd/>
              </a:ln>
            </p:spPr>
            <p:txBody>
              <a:bodyPr/>
              <a:lstStyle/>
              <a:p>
                <a:endParaRPr lang="en-US"/>
              </a:p>
            </p:txBody>
          </p:sp>
          <p:sp>
            <p:nvSpPr>
              <p:cNvPr id="134447" name="Freeform 4562"/>
              <p:cNvSpPr>
                <a:spLocks/>
              </p:cNvSpPr>
              <p:nvPr/>
            </p:nvSpPr>
            <p:spPr bwMode="auto">
              <a:xfrm>
                <a:off x="2349" y="2552"/>
                <a:ext cx="99" cy="55"/>
              </a:xfrm>
              <a:custGeom>
                <a:avLst/>
                <a:gdLst>
                  <a:gd name="T0" fmla="*/ 0 w 99"/>
                  <a:gd name="T1" fmla="*/ 37 h 55"/>
                  <a:gd name="T2" fmla="*/ 68 w 99"/>
                  <a:gd name="T3" fmla="*/ 55 h 55"/>
                  <a:gd name="T4" fmla="*/ 99 w 99"/>
                  <a:gd name="T5" fmla="*/ 18 h 55"/>
                  <a:gd name="T6" fmla="*/ 37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7" y="0"/>
                    </a:lnTo>
                    <a:lnTo>
                      <a:pt x="0" y="37"/>
                    </a:lnTo>
                    <a:close/>
                  </a:path>
                </a:pathLst>
              </a:custGeom>
              <a:solidFill>
                <a:srgbClr val="D0D0D0"/>
              </a:solidFill>
              <a:ln w="9525">
                <a:noFill/>
                <a:round/>
                <a:headEnd/>
                <a:tailEnd/>
              </a:ln>
            </p:spPr>
            <p:txBody>
              <a:bodyPr/>
              <a:lstStyle/>
              <a:p>
                <a:endParaRPr lang="en-US"/>
              </a:p>
            </p:txBody>
          </p:sp>
          <p:sp>
            <p:nvSpPr>
              <p:cNvPr id="134448" name="Freeform 4563"/>
              <p:cNvSpPr>
                <a:spLocks/>
              </p:cNvSpPr>
              <p:nvPr/>
            </p:nvSpPr>
            <p:spPr bwMode="auto">
              <a:xfrm>
                <a:off x="2349" y="2552"/>
                <a:ext cx="99" cy="55"/>
              </a:xfrm>
              <a:custGeom>
                <a:avLst/>
                <a:gdLst>
                  <a:gd name="T0" fmla="*/ 0 w 16"/>
                  <a:gd name="T1" fmla="*/ 51572 h 9"/>
                  <a:gd name="T2" fmla="*/ 99730 w 16"/>
                  <a:gd name="T3" fmla="*/ 76670 h 9"/>
                  <a:gd name="T4" fmla="*/ 145214 w 16"/>
                  <a:gd name="T5" fmla="*/ 25098 h 9"/>
                  <a:gd name="T6" fmla="*/ 54252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449" name="Freeform 4564"/>
              <p:cNvSpPr>
                <a:spLocks/>
              </p:cNvSpPr>
              <p:nvPr/>
            </p:nvSpPr>
            <p:spPr bwMode="auto">
              <a:xfrm>
                <a:off x="4646" y="2552"/>
                <a:ext cx="99" cy="61"/>
              </a:xfrm>
              <a:custGeom>
                <a:avLst/>
                <a:gdLst>
                  <a:gd name="T0" fmla="*/ 0 w 99"/>
                  <a:gd name="T1" fmla="*/ 43 h 61"/>
                  <a:gd name="T2" fmla="*/ 74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74"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450" name="Freeform 4565"/>
              <p:cNvSpPr>
                <a:spLocks/>
              </p:cNvSpPr>
              <p:nvPr/>
            </p:nvSpPr>
            <p:spPr bwMode="auto">
              <a:xfrm>
                <a:off x="4646" y="2552"/>
                <a:ext cx="99" cy="61"/>
              </a:xfrm>
              <a:custGeom>
                <a:avLst/>
                <a:gdLst>
                  <a:gd name="T0" fmla="*/ 0 w 16"/>
                  <a:gd name="T1" fmla="*/ 59463 h 10"/>
                  <a:gd name="T2" fmla="*/ 108498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51" name="Freeform 4566"/>
              <p:cNvSpPr>
                <a:spLocks/>
              </p:cNvSpPr>
              <p:nvPr/>
            </p:nvSpPr>
            <p:spPr bwMode="auto">
              <a:xfrm>
                <a:off x="3417" y="2545"/>
                <a:ext cx="99" cy="44"/>
              </a:xfrm>
              <a:custGeom>
                <a:avLst/>
                <a:gdLst>
                  <a:gd name="T0" fmla="*/ 0 w 99"/>
                  <a:gd name="T1" fmla="*/ 31 h 44"/>
                  <a:gd name="T2" fmla="*/ 68 w 99"/>
                  <a:gd name="T3" fmla="*/ 44 h 44"/>
                  <a:gd name="T4" fmla="*/ 99 w 99"/>
                  <a:gd name="T5" fmla="*/ 19 h 44"/>
                  <a:gd name="T6" fmla="*/ 31 w 99"/>
                  <a:gd name="T7" fmla="*/ 0 h 44"/>
                  <a:gd name="T8" fmla="*/ 0 w 99"/>
                  <a:gd name="T9" fmla="*/ 31 h 44"/>
                  <a:gd name="T10" fmla="*/ 0 60000 65536"/>
                  <a:gd name="T11" fmla="*/ 0 60000 65536"/>
                  <a:gd name="T12" fmla="*/ 0 60000 65536"/>
                  <a:gd name="T13" fmla="*/ 0 60000 65536"/>
                  <a:gd name="T14" fmla="*/ 0 60000 65536"/>
                  <a:gd name="T15" fmla="*/ 0 w 99"/>
                  <a:gd name="T16" fmla="*/ 0 h 44"/>
                  <a:gd name="T17" fmla="*/ 99 w 99"/>
                  <a:gd name="T18" fmla="*/ 44 h 44"/>
                </a:gdLst>
                <a:ahLst/>
                <a:cxnLst>
                  <a:cxn ang="T10">
                    <a:pos x="T0" y="T1"/>
                  </a:cxn>
                  <a:cxn ang="T11">
                    <a:pos x="T2" y="T3"/>
                  </a:cxn>
                  <a:cxn ang="T12">
                    <a:pos x="T4" y="T5"/>
                  </a:cxn>
                  <a:cxn ang="T13">
                    <a:pos x="T6" y="T7"/>
                  </a:cxn>
                  <a:cxn ang="T14">
                    <a:pos x="T8" y="T9"/>
                  </a:cxn>
                </a:cxnLst>
                <a:rect l="T15" t="T16" r="T17" b="T18"/>
                <a:pathLst>
                  <a:path w="99" h="44">
                    <a:moveTo>
                      <a:pt x="0" y="31"/>
                    </a:moveTo>
                    <a:lnTo>
                      <a:pt x="68" y="44"/>
                    </a:lnTo>
                    <a:lnTo>
                      <a:pt x="99" y="19"/>
                    </a:lnTo>
                    <a:lnTo>
                      <a:pt x="31" y="0"/>
                    </a:lnTo>
                    <a:lnTo>
                      <a:pt x="0" y="31"/>
                    </a:lnTo>
                    <a:close/>
                  </a:path>
                </a:pathLst>
              </a:custGeom>
              <a:solidFill>
                <a:srgbClr val="DCDCDC"/>
              </a:solidFill>
              <a:ln w="9525">
                <a:noFill/>
                <a:round/>
                <a:headEnd/>
                <a:tailEnd/>
              </a:ln>
            </p:spPr>
            <p:txBody>
              <a:bodyPr/>
              <a:lstStyle/>
              <a:p>
                <a:endParaRPr lang="en-US"/>
              </a:p>
            </p:txBody>
          </p:sp>
          <p:sp>
            <p:nvSpPr>
              <p:cNvPr id="134452" name="Freeform 4567"/>
              <p:cNvSpPr>
                <a:spLocks/>
              </p:cNvSpPr>
              <p:nvPr/>
            </p:nvSpPr>
            <p:spPr bwMode="auto">
              <a:xfrm>
                <a:off x="3417" y="2545"/>
                <a:ext cx="99" cy="44"/>
              </a:xfrm>
              <a:custGeom>
                <a:avLst/>
                <a:gdLst>
                  <a:gd name="T0" fmla="*/ 0 w 16"/>
                  <a:gd name="T1" fmla="*/ 48438 h 7"/>
                  <a:gd name="T2" fmla="*/ 99730 w 16"/>
                  <a:gd name="T3" fmla="*/ 68785 h 7"/>
                  <a:gd name="T4" fmla="*/ 145214 w 16"/>
                  <a:gd name="T5" fmla="*/ 29555 h 7"/>
                  <a:gd name="T6" fmla="*/ 45484 w 16"/>
                  <a:gd name="T7" fmla="*/ 0 h 7"/>
                  <a:gd name="T8" fmla="*/ 0 w 16"/>
                  <a:gd name="T9" fmla="*/ 48438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5"/>
                    </a:moveTo>
                    <a:lnTo>
                      <a:pt x="11" y="7"/>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453" name="Freeform 4568"/>
              <p:cNvSpPr>
                <a:spLocks/>
              </p:cNvSpPr>
              <p:nvPr/>
            </p:nvSpPr>
            <p:spPr bwMode="auto">
              <a:xfrm>
                <a:off x="2182" y="2552"/>
                <a:ext cx="99" cy="61"/>
              </a:xfrm>
              <a:custGeom>
                <a:avLst/>
                <a:gdLst>
                  <a:gd name="T0" fmla="*/ 0 w 99"/>
                  <a:gd name="T1" fmla="*/ 43 h 61"/>
                  <a:gd name="T2" fmla="*/ 68 w 99"/>
                  <a:gd name="T3" fmla="*/ 61 h 61"/>
                  <a:gd name="T4" fmla="*/ 99 w 99"/>
                  <a:gd name="T5" fmla="*/ 18 h 61"/>
                  <a:gd name="T6" fmla="*/ 37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7" y="0"/>
                    </a:lnTo>
                    <a:lnTo>
                      <a:pt x="0" y="43"/>
                    </a:lnTo>
                    <a:close/>
                  </a:path>
                </a:pathLst>
              </a:custGeom>
              <a:solidFill>
                <a:srgbClr val="CFCFCF"/>
              </a:solidFill>
              <a:ln w="9525">
                <a:noFill/>
                <a:round/>
                <a:headEnd/>
                <a:tailEnd/>
              </a:ln>
            </p:spPr>
            <p:txBody>
              <a:bodyPr/>
              <a:lstStyle/>
              <a:p>
                <a:endParaRPr lang="en-US"/>
              </a:p>
            </p:txBody>
          </p:sp>
          <p:sp>
            <p:nvSpPr>
              <p:cNvPr id="134454" name="Freeform 4569"/>
              <p:cNvSpPr>
                <a:spLocks/>
              </p:cNvSpPr>
              <p:nvPr/>
            </p:nvSpPr>
            <p:spPr bwMode="auto">
              <a:xfrm>
                <a:off x="2182" y="2552"/>
                <a:ext cx="99" cy="61"/>
              </a:xfrm>
              <a:custGeom>
                <a:avLst/>
                <a:gdLst>
                  <a:gd name="T0" fmla="*/ 0 w 16"/>
                  <a:gd name="T1" fmla="*/ 59463 h 10"/>
                  <a:gd name="T2" fmla="*/ 99730 w 16"/>
                  <a:gd name="T3" fmla="*/ 84430 h 10"/>
                  <a:gd name="T4" fmla="*/ 145214 w 16"/>
                  <a:gd name="T5" fmla="*/ 24967 h 10"/>
                  <a:gd name="T6" fmla="*/ 54252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455" name="Freeform 4570"/>
              <p:cNvSpPr>
                <a:spLocks/>
              </p:cNvSpPr>
              <p:nvPr/>
            </p:nvSpPr>
            <p:spPr bwMode="auto">
              <a:xfrm>
                <a:off x="4485" y="2552"/>
                <a:ext cx="93" cy="61"/>
              </a:xfrm>
              <a:custGeom>
                <a:avLst/>
                <a:gdLst>
                  <a:gd name="T0" fmla="*/ 0 w 93"/>
                  <a:gd name="T1" fmla="*/ 43 h 61"/>
                  <a:gd name="T2" fmla="*/ 68 w 93"/>
                  <a:gd name="T3" fmla="*/ 61 h 61"/>
                  <a:gd name="T4" fmla="*/ 93 w 93"/>
                  <a:gd name="T5" fmla="*/ 24 h 61"/>
                  <a:gd name="T6" fmla="*/ 25 w 93"/>
                  <a:gd name="T7" fmla="*/ 0 h 61"/>
                  <a:gd name="T8" fmla="*/ 0 w 93"/>
                  <a:gd name="T9" fmla="*/ 43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43"/>
                    </a:moveTo>
                    <a:lnTo>
                      <a:pt x="68" y="61"/>
                    </a:lnTo>
                    <a:lnTo>
                      <a:pt x="93" y="24"/>
                    </a:lnTo>
                    <a:lnTo>
                      <a:pt x="25" y="0"/>
                    </a:lnTo>
                    <a:lnTo>
                      <a:pt x="0" y="43"/>
                    </a:lnTo>
                    <a:close/>
                  </a:path>
                </a:pathLst>
              </a:custGeom>
              <a:solidFill>
                <a:srgbClr val="CFCFCF"/>
              </a:solidFill>
              <a:ln w="9525">
                <a:noFill/>
                <a:round/>
                <a:headEnd/>
                <a:tailEnd/>
              </a:ln>
            </p:spPr>
            <p:txBody>
              <a:bodyPr/>
              <a:lstStyle/>
              <a:p>
                <a:endParaRPr lang="en-US"/>
              </a:p>
            </p:txBody>
          </p:sp>
          <p:sp>
            <p:nvSpPr>
              <p:cNvPr id="134456" name="Freeform 4571"/>
              <p:cNvSpPr>
                <a:spLocks/>
              </p:cNvSpPr>
              <p:nvPr/>
            </p:nvSpPr>
            <p:spPr bwMode="auto">
              <a:xfrm>
                <a:off x="4485" y="2552"/>
                <a:ext cx="93" cy="61"/>
              </a:xfrm>
              <a:custGeom>
                <a:avLst/>
                <a:gdLst>
                  <a:gd name="T0" fmla="*/ 0 w 15"/>
                  <a:gd name="T1" fmla="*/ 59463 h 10"/>
                  <a:gd name="T2" fmla="*/ 100558 w 15"/>
                  <a:gd name="T3" fmla="*/ 84430 h 10"/>
                  <a:gd name="T4" fmla="*/ 137497 w 15"/>
                  <a:gd name="T5" fmla="*/ 33153 h 10"/>
                  <a:gd name="T6" fmla="*/ 36940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4"/>
                    </a:lnTo>
                    <a:lnTo>
                      <a:pt x="4" y="0"/>
                    </a:lnTo>
                    <a:lnTo>
                      <a:pt x="0" y="7"/>
                    </a:lnTo>
                  </a:path>
                </a:pathLst>
              </a:custGeom>
              <a:noFill/>
              <a:ln w="9525">
                <a:solidFill>
                  <a:srgbClr val="000000"/>
                </a:solidFill>
                <a:round/>
                <a:headEnd/>
                <a:tailEnd/>
              </a:ln>
            </p:spPr>
            <p:txBody>
              <a:bodyPr/>
              <a:lstStyle/>
              <a:p>
                <a:endParaRPr lang="en-US"/>
              </a:p>
            </p:txBody>
          </p:sp>
          <p:sp>
            <p:nvSpPr>
              <p:cNvPr id="134457" name="Freeform 4572"/>
              <p:cNvSpPr>
                <a:spLocks/>
              </p:cNvSpPr>
              <p:nvPr/>
            </p:nvSpPr>
            <p:spPr bwMode="auto">
              <a:xfrm>
                <a:off x="3250" y="2552"/>
                <a:ext cx="99" cy="37"/>
              </a:xfrm>
              <a:custGeom>
                <a:avLst/>
                <a:gdLst>
                  <a:gd name="T0" fmla="*/ 0 w 99"/>
                  <a:gd name="T1" fmla="*/ 30 h 37"/>
                  <a:gd name="T2" fmla="*/ 68 w 99"/>
                  <a:gd name="T3" fmla="*/ 37 h 37"/>
                  <a:gd name="T4" fmla="*/ 99 w 99"/>
                  <a:gd name="T5" fmla="*/ 12 h 37"/>
                  <a:gd name="T6" fmla="*/ 31 w 99"/>
                  <a:gd name="T7" fmla="*/ 0 h 37"/>
                  <a:gd name="T8" fmla="*/ 0 w 99"/>
                  <a:gd name="T9" fmla="*/ 30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0"/>
                    </a:moveTo>
                    <a:lnTo>
                      <a:pt x="68" y="37"/>
                    </a:lnTo>
                    <a:lnTo>
                      <a:pt x="99" y="12"/>
                    </a:lnTo>
                    <a:lnTo>
                      <a:pt x="31" y="0"/>
                    </a:lnTo>
                    <a:lnTo>
                      <a:pt x="0" y="30"/>
                    </a:lnTo>
                    <a:close/>
                  </a:path>
                </a:pathLst>
              </a:custGeom>
              <a:solidFill>
                <a:srgbClr val="DDDDDD"/>
              </a:solidFill>
              <a:ln w="9525">
                <a:noFill/>
                <a:round/>
                <a:headEnd/>
                <a:tailEnd/>
              </a:ln>
            </p:spPr>
            <p:txBody>
              <a:bodyPr/>
              <a:lstStyle/>
              <a:p>
                <a:endParaRPr lang="en-US"/>
              </a:p>
            </p:txBody>
          </p:sp>
          <p:sp>
            <p:nvSpPr>
              <p:cNvPr id="134458" name="Freeform 4573"/>
              <p:cNvSpPr>
                <a:spLocks/>
              </p:cNvSpPr>
              <p:nvPr/>
            </p:nvSpPr>
            <p:spPr bwMode="auto">
              <a:xfrm>
                <a:off x="3250" y="2552"/>
                <a:ext cx="99" cy="37"/>
              </a:xfrm>
              <a:custGeom>
                <a:avLst/>
                <a:gdLst>
                  <a:gd name="T0" fmla="*/ 0 w 16"/>
                  <a:gd name="T1" fmla="*/ 44795 h 6"/>
                  <a:gd name="T2" fmla="*/ 99730 w 16"/>
                  <a:gd name="T3" fmla="*/ 53465 h 6"/>
                  <a:gd name="T4" fmla="*/ 145214 w 16"/>
                  <a:gd name="T5" fmla="*/ 17341 h 6"/>
                  <a:gd name="T6" fmla="*/ 45484 w 16"/>
                  <a:gd name="T7" fmla="*/ 0 h 6"/>
                  <a:gd name="T8" fmla="*/ 0 w 16"/>
                  <a:gd name="T9" fmla="*/ 4479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5"/>
                    </a:moveTo>
                    <a:lnTo>
                      <a:pt x="11" y="6"/>
                    </a:lnTo>
                    <a:lnTo>
                      <a:pt x="16" y="2"/>
                    </a:lnTo>
                    <a:lnTo>
                      <a:pt x="5" y="0"/>
                    </a:lnTo>
                    <a:lnTo>
                      <a:pt x="0" y="5"/>
                    </a:lnTo>
                  </a:path>
                </a:pathLst>
              </a:custGeom>
              <a:noFill/>
              <a:ln w="9525">
                <a:solidFill>
                  <a:srgbClr val="000000"/>
                </a:solidFill>
                <a:round/>
                <a:headEnd/>
                <a:tailEnd/>
              </a:ln>
            </p:spPr>
            <p:txBody>
              <a:bodyPr/>
              <a:lstStyle/>
              <a:p>
                <a:endParaRPr lang="en-US"/>
              </a:p>
            </p:txBody>
          </p:sp>
          <p:sp>
            <p:nvSpPr>
              <p:cNvPr id="134459" name="Freeform 4574"/>
              <p:cNvSpPr>
                <a:spLocks/>
              </p:cNvSpPr>
              <p:nvPr/>
            </p:nvSpPr>
            <p:spPr bwMode="auto">
              <a:xfrm>
                <a:off x="2015" y="2558"/>
                <a:ext cx="105" cy="55"/>
              </a:xfrm>
              <a:custGeom>
                <a:avLst/>
                <a:gdLst>
                  <a:gd name="T0" fmla="*/ 0 w 105"/>
                  <a:gd name="T1" fmla="*/ 37 h 55"/>
                  <a:gd name="T2" fmla="*/ 68 w 105"/>
                  <a:gd name="T3" fmla="*/ 55 h 55"/>
                  <a:gd name="T4" fmla="*/ 105 w 105"/>
                  <a:gd name="T5" fmla="*/ 18 h 55"/>
                  <a:gd name="T6" fmla="*/ 37 w 105"/>
                  <a:gd name="T7" fmla="*/ 0 h 55"/>
                  <a:gd name="T8" fmla="*/ 0 w 105"/>
                  <a:gd name="T9" fmla="*/ 37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37"/>
                    </a:moveTo>
                    <a:lnTo>
                      <a:pt x="68" y="55"/>
                    </a:lnTo>
                    <a:lnTo>
                      <a:pt x="105" y="18"/>
                    </a:lnTo>
                    <a:lnTo>
                      <a:pt x="37" y="0"/>
                    </a:lnTo>
                    <a:lnTo>
                      <a:pt x="0" y="37"/>
                    </a:lnTo>
                    <a:close/>
                  </a:path>
                </a:pathLst>
              </a:custGeom>
              <a:solidFill>
                <a:srgbClr val="CFCFCF"/>
              </a:solidFill>
              <a:ln w="9525">
                <a:noFill/>
                <a:round/>
                <a:headEnd/>
                <a:tailEnd/>
              </a:ln>
            </p:spPr>
            <p:txBody>
              <a:bodyPr/>
              <a:lstStyle/>
              <a:p>
                <a:endParaRPr lang="en-US"/>
              </a:p>
            </p:txBody>
          </p:sp>
          <p:sp>
            <p:nvSpPr>
              <p:cNvPr id="134460" name="Freeform 4575"/>
              <p:cNvSpPr>
                <a:spLocks/>
              </p:cNvSpPr>
              <p:nvPr/>
            </p:nvSpPr>
            <p:spPr bwMode="auto">
              <a:xfrm>
                <a:off x="2015" y="2558"/>
                <a:ext cx="105" cy="55"/>
              </a:xfrm>
              <a:custGeom>
                <a:avLst/>
                <a:gdLst>
                  <a:gd name="T0" fmla="*/ 0 w 17"/>
                  <a:gd name="T1" fmla="*/ 51572 h 9"/>
                  <a:gd name="T2" fmla="*/ 98959 w 17"/>
                  <a:gd name="T3" fmla="*/ 76670 h 9"/>
                  <a:gd name="T4" fmla="*/ 152936 w 17"/>
                  <a:gd name="T5" fmla="*/ 25098 h 9"/>
                  <a:gd name="T6" fmla="*/ 53945 w 17"/>
                  <a:gd name="T7" fmla="*/ 0 h 9"/>
                  <a:gd name="T8" fmla="*/ 0 w 17"/>
                  <a:gd name="T9" fmla="*/ 51572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6"/>
                    </a:moveTo>
                    <a:lnTo>
                      <a:pt x="11" y="9"/>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4461" name="Freeform 4576"/>
              <p:cNvSpPr>
                <a:spLocks/>
              </p:cNvSpPr>
              <p:nvPr/>
            </p:nvSpPr>
            <p:spPr bwMode="auto">
              <a:xfrm>
                <a:off x="4319" y="2558"/>
                <a:ext cx="92" cy="55"/>
              </a:xfrm>
              <a:custGeom>
                <a:avLst/>
                <a:gdLst>
                  <a:gd name="T0" fmla="*/ 0 w 92"/>
                  <a:gd name="T1" fmla="*/ 37 h 55"/>
                  <a:gd name="T2" fmla="*/ 67 w 92"/>
                  <a:gd name="T3" fmla="*/ 55 h 55"/>
                  <a:gd name="T4" fmla="*/ 92 w 92"/>
                  <a:gd name="T5" fmla="*/ 18 h 55"/>
                  <a:gd name="T6" fmla="*/ 24 w 92"/>
                  <a:gd name="T7" fmla="*/ 0 h 55"/>
                  <a:gd name="T8" fmla="*/ 0 w 92"/>
                  <a:gd name="T9" fmla="*/ 37 h 55"/>
                  <a:gd name="T10" fmla="*/ 0 60000 65536"/>
                  <a:gd name="T11" fmla="*/ 0 60000 65536"/>
                  <a:gd name="T12" fmla="*/ 0 60000 65536"/>
                  <a:gd name="T13" fmla="*/ 0 60000 65536"/>
                  <a:gd name="T14" fmla="*/ 0 60000 65536"/>
                  <a:gd name="T15" fmla="*/ 0 w 92"/>
                  <a:gd name="T16" fmla="*/ 0 h 55"/>
                  <a:gd name="T17" fmla="*/ 92 w 92"/>
                  <a:gd name="T18" fmla="*/ 55 h 55"/>
                </a:gdLst>
                <a:ahLst/>
                <a:cxnLst>
                  <a:cxn ang="T10">
                    <a:pos x="T0" y="T1"/>
                  </a:cxn>
                  <a:cxn ang="T11">
                    <a:pos x="T2" y="T3"/>
                  </a:cxn>
                  <a:cxn ang="T12">
                    <a:pos x="T4" y="T5"/>
                  </a:cxn>
                  <a:cxn ang="T13">
                    <a:pos x="T6" y="T7"/>
                  </a:cxn>
                  <a:cxn ang="T14">
                    <a:pos x="T8" y="T9"/>
                  </a:cxn>
                </a:cxnLst>
                <a:rect l="T15" t="T16" r="T17" b="T18"/>
                <a:pathLst>
                  <a:path w="92" h="55">
                    <a:moveTo>
                      <a:pt x="0" y="37"/>
                    </a:moveTo>
                    <a:lnTo>
                      <a:pt x="67" y="55"/>
                    </a:lnTo>
                    <a:lnTo>
                      <a:pt x="92" y="18"/>
                    </a:lnTo>
                    <a:lnTo>
                      <a:pt x="24" y="0"/>
                    </a:lnTo>
                    <a:lnTo>
                      <a:pt x="0" y="37"/>
                    </a:lnTo>
                    <a:close/>
                  </a:path>
                </a:pathLst>
              </a:custGeom>
              <a:solidFill>
                <a:srgbClr val="D0D0D0"/>
              </a:solidFill>
              <a:ln w="9525">
                <a:noFill/>
                <a:round/>
                <a:headEnd/>
                <a:tailEnd/>
              </a:ln>
            </p:spPr>
            <p:txBody>
              <a:bodyPr/>
              <a:lstStyle/>
              <a:p>
                <a:endParaRPr lang="en-US"/>
              </a:p>
            </p:txBody>
          </p:sp>
          <p:sp>
            <p:nvSpPr>
              <p:cNvPr id="134462" name="Freeform 4577"/>
              <p:cNvSpPr>
                <a:spLocks/>
              </p:cNvSpPr>
              <p:nvPr/>
            </p:nvSpPr>
            <p:spPr bwMode="auto">
              <a:xfrm>
                <a:off x="4319" y="2558"/>
                <a:ext cx="92" cy="55"/>
              </a:xfrm>
              <a:custGeom>
                <a:avLst/>
                <a:gdLst>
                  <a:gd name="T0" fmla="*/ 0 w 15"/>
                  <a:gd name="T1" fmla="*/ 51572 h 9"/>
                  <a:gd name="T2" fmla="*/ 94834 w 15"/>
                  <a:gd name="T3" fmla="*/ 76670 h 9"/>
                  <a:gd name="T4" fmla="*/ 130119 w 15"/>
                  <a:gd name="T5" fmla="*/ 25098 h 9"/>
                  <a:gd name="T6" fmla="*/ 35285 w 15"/>
                  <a:gd name="T7" fmla="*/ 0 h 9"/>
                  <a:gd name="T8" fmla="*/ 0 w 15"/>
                  <a:gd name="T9" fmla="*/ 51572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463" name="Freeform 4578"/>
              <p:cNvSpPr>
                <a:spLocks/>
              </p:cNvSpPr>
              <p:nvPr/>
            </p:nvSpPr>
            <p:spPr bwMode="auto">
              <a:xfrm>
                <a:off x="3084" y="2552"/>
                <a:ext cx="98" cy="43"/>
              </a:xfrm>
              <a:custGeom>
                <a:avLst/>
                <a:gdLst>
                  <a:gd name="T0" fmla="*/ 0 w 98"/>
                  <a:gd name="T1" fmla="*/ 37 h 43"/>
                  <a:gd name="T2" fmla="*/ 68 w 98"/>
                  <a:gd name="T3" fmla="*/ 43 h 43"/>
                  <a:gd name="T4" fmla="*/ 98 w 98"/>
                  <a:gd name="T5" fmla="*/ 18 h 43"/>
                  <a:gd name="T6" fmla="*/ 30 w 98"/>
                  <a:gd name="T7" fmla="*/ 0 h 43"/>
                  <a:gd name="T8" fmla="*/ 0 w 98"/>
                  <a:gd name="T9" fmla="*/ 37 h 43"/>
                  <a:gd name="T10" fmla="*/ 0 60000 65536"/>
                  <a:gd name="T11" fmla="*/ 0 60000 65536"/>
                  <a:gd name="T12" fmla="*/ 0 60000 65536"/>
                  <a:gd name="T13" fmla="*/ 0 60000 65536"/>
                  <a:gd name="T14" fmla="*/ 0 60000 65536"/>
                  <a:gd name="T15" fmla="*/ 0 w 98"/>
                  <a:gd name="T16" fmla="*/ 0 h 43"/>
                  <a:gd name="T17" fmla="*/ 98 w 98"/>
                  <a:gd name="T18" fmla="*/ 43 h 43"/>
                </a:gdLst>
                <a:ahLst/>
                <a:cxnLst>
                  <a:cxn ang="T10">
                    <a:pos x="T0" y="T1"/>
                  </a:cxn>
                  <a:cxn ang="T11">
                    <a:pos x="T2" y="T3"/>
                  </a:cxn>
                  <a:cxn ang="T12">
                    <a:pos x="T4" y="T5"/>
                  </a:cxn>
                  <a:cxn ang="T13">
                    <a:pos x="T6" y="T7"/>
                  </a:cxn>
                  <a:cxn ang="T14">
                    <a:pos x="T8" y="T9"/>
                  </a:cxn>
                </a:cxnLst>
                <a:rect l="T15" t="T16" r="T17" b="T18"/>
                <a:pathLst>
                  <a:path w="98" h="43">
                    <a:moveTo>
                      <a:pt x="0" y="37"/>
                    </a:moveTo>
                    <a:lnTo>
                      <a:pt x="68" y="43"/>
                    </a:lnTo>
                    <a:lnTo>
                      <a:pt x="98" y="18"/>
                    </a:lnTo>
                    <a:lnTo>
                      <a:pt x="30" y="0"/>
                    </a:lnTo>
                    <a:lnTo>
                      <a:pt x="0" y="37"/>
                    </a:lnTo>
                    <a:close/>
                  </a:path>
                </a:pathLst>
              </a:custGeom>
              <a:solidFill>
                <a:srgbClr val="DCDCDC"/>
              </a:solidFill>
              <a:ln w="9525">
                <a:noFill/>
                <a:round/>
                <a:headEnd/>
                <a:tailEnd/>
              </a:ln>
            </p:spPr>
            <p:txBody>
              <a:bodyPr/>
              <a:lstStyle/>
              <a:p>
                <a:endParaRPr lang="en-US"/>
              </a:p>
            </p:txBody>
          </p:sp>
          <p:sp>
            <p:nvSpPr>
              <p:cNvPr id="134464" name="Freeform 4579"/>
              <p:cNvSpPr>
                <a:spLocks/>
              </p:cNvSpPr>
              <p:nvPr/>
            </p:nvSpPr>
            <p:spPr bwMode="auto">
              <a:xfrm>
                <a:off x="3084" y="2552"/>
                <a:ext cx="98" cy="43"/>
              </a:xfrm>
              <a:custGeom>
                <a:avLst/>
                <a:gdLst>
                  <a:gd name="T0" fmla="*/ 0 w 16"/>
                  <a:gd name="T1" fmla="*/ 52601 h 7"/>
                  <a:gd name="T2" fmla="*/ 94202 w 16"/>
                  <a:gd name="T3" fmla="*/ 61207 h 7"/>
                  <a:gd name="T4" fmla="*/ 137868 w 16"/>
                  <a:gd name="T5" fmla="*/ 25732 h 7"/>
                  <a:gd name="T6" fmla="*/ 43665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65" name="Freeform 4580"/>
              <p:cNvSpPr>
                <a:spLocks/>
              </p:cNvSpPr>
              <p:nvPr/>
            </p:nvSpPr>
            <p:spPr bwMode="auto">
              <a:xfrm>
                <a:off x="1849" y="2558"/>
                <a:ext cx="105" cy="61"/>
              </a:xfrm>
              <a:custGeom>
                <a:avLst/>
                <a:gdLst>
                  <a:gd name="T0" fmla="*/ 0 w 105"/>
                  <a:gd name="T1" fmla="*/ 43 h 61"/>
                  <a:gd name="T2" fmla="*/ 68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134466" name="Freeform 4581"/>
              <p:cNvSpPr>
                <a:spLocks/>
              </p:cNvSpPr>
              <p:nvPr/>
            </p:nvSpPr>
            <p:spPr bwMode="auto">
              <a:xfrm>
                <a:off x="1849" y="2558"/>
                <a:ext cx="105" cy="61"/>
              </a:xfrm>
              <a:custGeom>
                <a:avLst/>
                <a:gdLst>
                  <a:gd name="T0" fmla="*/ 0 w 17"/>
                  <a:gd name="T1" fmla="*/ 59463 h 10"/>
                  <a:gd name="T2" fmla="*/ 98959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4467" name="Freeform 4582"/>
              <p:cNvSpPr>
                <a:spLocks/>
              </p:cNvSpPr>
              <p:nvPr/>
            </p:nvSpPr>
            <p:spPr bwMode="auto">
              <a:xfrm>
                <a:off x="4152" y="2558"/>
                <a:ext cx="99" cy="55"/>
              </a:xfrm>
              <a:custGeom>
                <a:avLst/>
                <a:gdLst>
                  <a:gd name="T0" fmla="*/ 0 w 99"/>
                  <a:gd name="T1" fmla="*/ 37 h 55"/>
                  <a:gd name="T2" fmla="*/ 68 w 99"/>
                  <a:gd name="T3" fmla="*/ 55 h 55"/>
                  <a:gd name="T4" fmla="*/ 99 w 99"/>
                  <a:gd name="T5" fmla="*/ 18 h 55"/>
                  <a:gd name="T6" fmla="*/ 24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24" y="0"/>
                    </a:lnTo>
                    <a:lnTo>
                      <a:pt x="0" y="37"/>
                    </a:lnTo>
                    <a:close/>
                  </a:path>
                </a:pathLst>
              </a:custGeom>
              <a:solidFill>
                <a:srgbClr val="D2D2D2"/>
              </a:solidFill>
              <a:ln w="9525">
                <a:noFill/>
                <a:round/>
                <a:headEnd/>
                <a:tailEnd/>
              </a:ln>
            </p:spPr>
            <p:txBody>
              <a:bodyPr/>
              <a:lstStyle/>
              <a:p>
                <a:endParaRPr lang="en-US"/>
              </a:p>
            </p:txBody>
          </p:sp>
          <p:sp>
            <p:nvSpPr>
              <p:cNvPr id="134468" name="Freeform 4583"/>
              <p:cNvSpPr>
                <a:spLocks/>
              </p:cNvSpPr>
              <p:nvPr/>
            </p:nvSpPr>
            <p:spPr bwMode="auto">
              <a:xfrm>
                <a:off x="4152" y="2558"/>
                <a:ext cx="99" cy="55"/>
              </a:xfrm>
              <a:custGeom>
                <a:avLst/>
                <a:gdLst>
                  <a:gd name="T0" fmla="*/ 0 w 16"/>
                  <a:gd name="T1" fmla="*/ 51572 h 9"/>
                  <a:gd name="T2" fmla="*/ 99730 w 16"/>
                  <a:gd name="T3" fmla="*/ 76670 h 9"/>
                  <a:gd name="T4" fmla="*/ 145214 w 16"/>
                  <a:gd name="T5" fmla="*/ 25098 h 9"/>
                  <a:gd name="T6" fmla="*/ 36717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4" y="0"/>
                    </a:lnTo>
                    <a:lnTo>
                      <a:pt x="0" y="6"/>
                    </a:lnTo>
                  </a:path>
                </a:pathLst>
              </a:custGeom>
              <a:noFill/>
              <a:ln w="9525">
                <a:solidFill>
                  <a:srgbClr val="000000"/>
                </a:solidFill>
                <a:round/>
                <a:headEnd/>
                <a:tailEnd/>
              </a:ln>
            </p:spPr>
            <p:txBody>
              <a:bodyPr/>
              <a:lstStyle/>
              <a:p>
                <a:endParaRPr lang="en-US"/>
              </a:p>
            </p:txBody>
          </p:sp>
          <p:sp>
            <p:nvSpPr>
              <p:cNvPr id="134469" name="Freeform 4584"/>
              <p:cNvSpPr>
                <a:spLocks/>
              </p:cNvSpPr>
              <p:nvPr/>
            </p:nvSpPr>
            <p:spPr bwMode="auto">
              <a:xfrm>
                <a:off x="2917" y="2558"/>
                <a:ext cx="99" cy="43"/>
              </a:xfrm>
              <a:custGeom>
                <a:avLst/>
                <a:gdLst>
                  <a:gd name="T0" fmla="*/ 0 w 99"/>
                  <a:gd name="T1" fmla="*/ 37 h 43"/>
                  <a:gd name="T2" fmla="*/ 68 w 99"/>
                  <a:gd name="T3" fmla="*/ 43 h 43"/>
                  <a:gd name="T4" fmla="*/ 99 w 99"/>
                  <a:gd name="T5" fmla="*/ 12 h 43"/>
                  <a:gd name="T6" fmla="*/ 31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8" y="43"/>
                    </a:lnTo>
                    <a:lnTo>
                      <a:pt x="99" y="12"/>
                    </a:lnTo>
                    <a:lnTo>
                      <a:pt x="31" y="0"/>
                    </a:lnTo>
                    <a:lnTo>
                      <a:pt x="0" y="37"/>
                    </a:lnTo>
                    <a:close/>
                  </a:path>
                </a:pathLst>
              </a:custGeom>
              <a:solidFill>
                <a:srgbClr val="DADADA"/>
              </a:solidFill>
              <a:ln w="9525">
                <a:noFill/>
                <a:round/>
                <a:headEnd/>
                <a:tailEnd/>
              </a:ln>
            </p:spPr>
            <p:txBody>
              <a:bodyPr/>
              <a:lstStyle/>
              <a:p>
                <a:endParaRPr lang="en-US"/>
              </a:p>
            </p:txBody>
          </p:sp>
          <p:sp>
            <p:nvSpPr>
              <p:cNvPr id="134470" name="Freeform 4585"/>
              <p:cNvSpPr>
                <a:spLocks/>
              </p:cNvSpPr>
              <p:nvPr/>
            </p:nvSpPr>
            <p:spPr bwMode="auto">
              <a:xfrm>
                <a:off x="2917" y="2558"/>
                <a:ext cx="99" cy="43"/>
              </a:xfrm>
              <a:custGeom>
                <a:avLst/>
                <a:gdLst>
                  <a:gd name="T0" fmla="*/ 0 w 16"/>
                  <a:gd name="T1" fmla="*/ 52601 h 7"/>
                  <a:gd name="T2" fmla="*/ 99730 w 16"/>
                  <a:gd name="T3" fmla="*/ 61207 h 7"/>
                  <a:gd name="T4" fmla="*/ 145214 w 16"/>
                  <a:gd name="T5" fmla="*/ 17169 h 7"/>
                  <a:gd name="T6" fmla="*/ 45484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471" name="Freeform 4586"/>
              <p:cNvSpPr>
                <a:spLocks/>
              </p:cNvSpPr>
              <p:nvPr/>
            </p:nvSpPr>
            <p:spPr bwMode="auto">
              <a:xfrm>
                <a:off x="1682" y="2564"/>
                <a:ext cx="105" cy="55"/>
              </a:xfrm>
              <a:custGeom>
                <a:avLst/>
                <a:gdLst>
                  <a:gd name="T0" fmla="*/ 0 w 105"/>
                  <a:gd name="T1" fmla="*/ 37 h 55"/>
                  <a:gd name="T2" fmla="*/ 68 w 105"/>
                  <a:gd name="T3" fmla="*/ 55 h 55"/>
                  <a:gd name="T4" fmla="*/ 105 w 105"/>
                  <a:gd name="T5" fmla="*/ 18 h 55"/>
                  <a:gd name="T6" fmla="*/ 37 w 105"/>
                  <a:gd name="T7" fmla="*/ 0 h 55"/>
                  <a:gd name="T8" fmla="*/ 0 w 105"/>
                  <a:gd name="T9" fmla="*/ 37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37"/>
                    </a:moveTo>
                    <a:lnTo>
                      <a:pt x="68" y="55"/>
                    </a:lnTo>
                    <a:lnTo>
                      <a:pt x="105" y="18"/>
                    </a:lnTo>
                    <a:lnTo>
                      <a:pt x="37" y="0"/>
                    </a:lnTo>
                    <a:lnTo>
                      <a:pt x="0" y="37"/>
                    </a:lnTo>
                    <a:close/>
                  </a:path>
                </a:pathLst>
              </a:custGeom>
              <a:solidFill>
                <a:srgbClr val="CFCFCF"/>
              </a:solidFill>
              <a:ln w="9525">
                <a:noFill/>
                <a:round/>
                <a:headEnd/>
                <a:tailEnd/>
              </a:ln>
            </p:spPr>
            <p:txBody>
              <a:bodyPr/>
              <a:lstStyle/>
              <a:p>
                <a:endParaRPr lang="en-US"/>
              </a:p>
            </p:txBody>
          </p:sp>
          <p:sp>
            <p:nvSpPr>
              <p:cNvPr id="134472" name="Freeform 4587"/>
              <p:cNvSpPr>
                <a:spLocks/>
              </p:cNvSpPr>
              <p:nvPr/>
            </p:nvSpPr>
            <p:spPr bwMode="auto">
              <a:xfrm>
                <a:off x="1682" y="2564"/>
                <a:ext cx="105" cy="55"/>
              </a:xfrm>
              <a:custGeom>
                <a:avLst/>
                <a:gdLst>
                  <a:gd name="T0" fmla="*/ 0 w 17"/>
                  <a:gd name="T1" fmla="*/ 51572 h 9"/>
                  <a:gd name="T2" fmla="*/ 98959 w 17"/>
                  <a:gd name="T3" fmla="*/ 76670 h 9"/>
                  <a:gd name="T4" fmla="*/ 152936 w 17"/>
                  <a:gd name="T5" fmla="*/ 25098 h 9"/>
                  <a:gd name="T6" fmla="*/ 53945 w 17"/>
                  <a:gd name="T7" fmla="*/ 0 h 9"/>
                  <a:gd name="T8" fmla="*/ 0 w 17"/>
                  <a:gd name="T9" fmla="*/ 51572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6"/>
                    </a:moveTo>
                    <a:lnTo>
                      <a:pt x="11" y="9"/>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4473" name="Freeform 4588"/>
              <p:cNvSpPr>
                <a:spLocks/>
              </p:cNvSpPr>
              <p:nvPr/>
            </p:nvSpPr>
            <p:spPr bwMode="auto">
              <a:xfrm>
                <a:off x="3985" y="2558"/>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D4D4D4"/>
              </a:solidFill>
              <a:ln w="9525">
                <a:noFill/>
                <a:round/>
                <a:headEnd/>
                <a:tailEnd/>
              </a:ln>
            </p:spPr>
            <p:txBody>
              <a:bodyPr/>
              <a:lstStyle/>
              <a:p>
                <a:endParaRPr lang="en-US"/>
              </a:p>
            </p:txBody>
          </p:sp>
          <p:sp>
            <p:nvSpPr>
              <p:cNvPr id="134474" name="Freeform 4589"/>
              <p:cNvSpPr>
                <a:spLocks/>
              </p:cNvSpPr>
              <p:nvPr/>
            </p:nvSpPr>
            <p:spPr bwMode="auto">
              <a:xfrm>
                <a:off x="3985" y="2558"/>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75" name="Freeform 4590"/>
              <p:cNvSpPr>
                <a:spLocks/>
              </p:cNvSpPr>
              <p:nvPr/>
            </p:nvSpPr>
            <p:spPr bwMode="auto">
              <a:xfrm>
                <a:off x="2750" y="2564"/>
                <a:ext cx="99" cy="49"/>
              </a:xfrm>
              <a:custGeom>
                <a:avLst/>
                <a:gdLst>
                  <a:gd name="T0" fmla="*/ 0 w 99"/>
                  <a:gd name="T1" fmla="*/ 37 h 49"/>
                  <a:gd name="T2" fmla="*/ 68 w 99"/>
                  <a:gd name="T3" fmla="*/ 49 h 49"/>
                  <a:gd name="T4" fmla="*/ 99 w 99"/>
                  <a:gd name="T5" fmla="*/ 12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2"/>
                    </a:lnTo>
                    <a:lnTo>
                      <a:pt x="31" y="0"/>
                    </a:lnTo>
                    <a:lnTo>
                      <a:pt x="0" y="37"/>
                    </a:lnTo>
                    <a:close/>
                  </a:path>
                </a:pathLst>
              </a:custGeom>
              <a:solidFill>
                <a:srgbClr val="D7D7D7"/>
              </a:solidFill>
              <a:ln w="9525">
                <a:noFill/>
                <a:round/>
                <a:headEnd/>
                <a:tailEnd/>
              </a:ln>
            </p:spPr>
            <p:txBody>
              <a:bodyPr/>
              <a:lstStyle/>
              <a:p>
                <a:endParaRPr lang="en-US"/>
              </a:p>
            </p:txBody>
          </p:sp>
          <p:sp>
            <p:nvSpPr>
              <p:cNvPr id="134476" name="Freeform 4591"/>
              <p:cNvSpPr>
                <a:spLocks/>
              </p:cNvSpPr>
              <p:nvPr/>
            </p:nvSpPr>
            <p:spPr bwMode="auto">
              <a:xfrm>
                <a:off x="2750" y="2564"/>
                <a:ext cx="99" cy="49"/>
              </a:xfrm>
              <a:custGeom>
                <a:avLst/>
                <a:gdLst>
                  <a:gd name="T0" fmla="*/ 0 w 16"/>
                  <a:gd name="T1" fmla="*/ 52148 h 8"/>
                  <a:gd name="T2" fmla="*/ 99730 w 16"/>
                  <a:gd name="T3" fmla="*/ 68918 h 8"/>
                  <a:gd name="T4" fmla="*/ 145214 w 16"/>
                  <a:gd name="T5" fmla="*/ 16770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477" name="Freeform 4592"/>
              <p:cNvSpPr>
                <a:spLocks/>
              </p:cNvSpPr>
              <p:nvPr/>
            </p:nvSpPr>
            <p:spPr bwMode="auto">
              <a:xfrm>
                <a:off x="3818" y="2558"/>
                <a:ext cx="99" cy="49"/>
              </a:xfrm>
              <a:custGeom>
                <a:avLst/>
                <a:gdLst>
                  <a:gd name="T0" fmla="*/ 0 w 99"/>
                  <a:gd name="T1" fmla="*/ 31 h 49"/>
                  <a:gd name="T2" fmla="*/ 68 w 99"/>
                  <a:gd name="T3" fmla="*/ 49 h 49"/>
                  <a:gd name="T4" fmla="*/ 99 w 99"/>
                  <a:gd name="T5" fmla="*/ 18 h 49"/>
                  <a:gd name="T6" fmla="*/ 31 w 99"/>
                  <a:gd name="T7" fmla="*/ 0 h 49"/>
                  <a:gd name="T8" fmla="*/ 0 w 99"/>
                  <a:gd name="T9" fmla="*/ 31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1"/>
                    </a:moveTo>
                    <a:lnTo>
                      <a:pt x="68" y="49"/>
                    </a:lnTo>
                    <a:lnTo>
                      <a:pt x="99" y="18"/>
                    </a:lnTo>
                    <a:lnTo>
                      <a:pt x="31" y="0"/>
                    </a:lnTo>
                    <a:lnTo>
                      <a:pt x="0" y="31"/>
                    </a:lnTo>
                    <a:close/>
                  </a:path>
                </a:pathLst>
              </a:custGeom>
              <a:solidFill>
                <a:srgbClr val="D8D8D8"/>
              </a:solidFill>
              <a:ln w="9525">
                <a:noFill/>
                <a:round/>
                <a:headEnd/>
                <a:tailEnd/>
              </a:ln>
            </p:spPr>
            <p:txBody>
              <a:bodyPr/>
              <a:lstStyle/>
              <a:p>
                <a:endParaRPr lang="en-US"/>
              </a:p>
            </p:txBody>
          </p:sp>
          <p:sp>
            <p:nvSpPr>
              <p:cNvPr id="134478" name="Freeform 4593"/>
              <p:cNvSpPr>
                <a:spLocks/>
              </p:cNvSpPr>
              <p:nvPr/>
            </p:nvSpPr>
            <p:spPr bwMode="auto">
              <a:xfrm>
                <a:off x="3818" y="2558"/>
                <a:ext cx="99" cy="49"/>
              </a:xfrm>
              <a:custGeom>
                <a:avLst/>
                <a:gdLst>
                  <a:gd name="T0" fmla="*/ 0 w 16"/>
                  <a:gd name="T1" fmla="*/ 43665 h 8"/>
                  <a:gd name="T2" fmla="*/ 99730 w 16"/>
                  <a:gd name="T3" fmla="*/ 68918 h 8"/>
                  <a:gd name="T4" fmla="*/ 145214 w 16"/>
                  <a:gd name="T5" fmla="*/ 25284 h 8"/>
                  <a:gd name="T6" fmla="*/ 45484 w 16"/>
                  <a:gd name="T7" fmla="*/ 0 h 8"/>
                  <a:gd name="T8" fmla="*/ 0 w 16"/>
                  <a:gd name="T9" fmla="*/ 43665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5"/>
                    </a:moveTo>
                    <a:lnTo>
                      <a:pt x="11" y="8"/>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479" name="Freeform 4594"/>
              <p:cNvSpPr>
                <a:spLocks/>
              </p:cNvSpPr>
              <p:nvPr/>
            </p:nvSpPr>
            <p:spPr bwMode="auto">
              <a:xfrm>
                <a:off x="2583" y="2564"/>
                <a:ext cx="99" cy="55"/>
              </a:xfrm>
              <a:custGeom>
                <a:avLst/>
                <a:gdLst>
                  <a:gd name="T0" fmla="*/ 0 w 99"/>
                  <a:gd name="T1" fmla="*/ 43 h 55"/>
                  <a:gd name="T2" fmla="*/ 68 w 99"/>
                  <a:gd name="T3" fmla="*/ 55 h 55"/>
                  <a:gd name="T4" fmla="*/ 99 w 99"/>
                  <a:gd name="T5" fmla="*/ 18 h 55"/>
                  <a:gd name="T6" fmla="*/ 31 w 99"/>
                  <a:gd name="T7" fmla="*/ 0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55"/>
                    </a:lnTo>
                    <a:lnTo>
                      <a:pt x="99" y="18"/>
                    </a:lnTo>
                    <a:lnTo>
                      <a:pt x="31" y="0"/>
                    </a:lnTo>
                    <a:lnTo>
                      <a:pt x="0" y="43"/>
                    </a:lnTo>
                    <a:close/>
                  </a:path>
                </a:pathLst>
              </a:custGeom>
              <a:solidFill>
                <a:srgbClr val="D4D4D4"/>
              </a:solidFill>
              <a:ln w="9525">
                <a:noFill/>
                <a:round/>
                <a:headEnd/>
                <a:tailEnd/>
              </a:ln>
            </p:spPr>
            <p:txBody>
              <a:bodyPr/>
              <a:lstStyle/>
              <a:p>
                <a:endParaRPr lang="en-US"/>
              </a:p>
            </p:txBody>
          </p:sp>
          <p:sp>
            <p:nvSpPr>
              <p:cNvPr id="134480" name="Freeform 4595"/>
              <p:cNvSpPr>
                <a:spLocks/>
              </p:cNvSpPr>
              <p:nvPr/>
            </p:nvSpPr>
            <p:spPr bwMode="auto">
              <a:xfrm>
                <a:off x="2583" y="2564"/>
                <a:ext cx="99" cy="55"/>
              </a:xfrm>
              <a:custGeom>
                <a:avLst/>
                <a:gdLst>
                  <a:gd name="T0" fmla="*/ 0 w 16"/>
                  <a:gd name="T1" fmla="*/ 60017 h 9"/>
                  <a:gd name="T2" fmla="*/ 99730 w 16"/>
                  <a:gd name="T3" fmla="*/ 76670 h 9"/>
                  <a:gd name="T4" fmla="*/ 145214 w 16"/>
                  <a:gd name="T5" fmla="*/ 25098 h 9"/>
                  <a:gd name="T6" fmla="*/ 45484 w 16"/>
                  <a:gd name="T7" fmla="*/ 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81" name="Freeform 4596"/>
              <p:cNvSpPr>
                <a:spLocks/>
              </p:cNvSpPr>
              <p:nvPr/>
            </p:nvSpPr>
            <p:spPr bwMode="auto">
              <a:xfrm>
                <a:off x="4880" y="2570"/>
                <a:ext cx="99" cy="62"/>
              </a:xfrm>
              <a:custGeom>
                <a:avLst/>
                <a:gdLst>
                  <a:gd name="T0" fmla="*/ 0 w 99"/>
                  <a:gd name="T1" fmla="*/ 43 h 62"/>
                  <a:gd name="T2" fmla="*/ 74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74"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482" name="Freeform 4597"/>
              <p:cNvSpPr>
                <a:spLocks/>
              </p:cNvSpPr>
              <p:nvPr/>
            </p:nvSpPr>
            <p:spPr bwMode="auto">
              <a:xfrm>
                <a:off x="4880" y="2570"/>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83" name="Freeform 4598"/>
              <p:cNvSpPr>
                <a:spLocks/>
              </p:cNvSpPr>
              <p:nvPr/>
            </p:nvSpPr>
            <p:spPr bwMode="auto">
              <a:xfrm>
                <a:off x="3652" y="2558"/>
                <a:ext cx="98" cy="43"/>
              </a:xfrm>
              <a:custGeom>
                <a:avLst/>
                <a:gdLst>
                  <a:gd name="T0" fmla="*/ 0 w 98"/>
                  <a:gd name="T1" fmla="*/ 31 h 43"/>
                  <a:gd name="T2" fmla="*/ 68 w 98"/>
                  <a:gd name="T3" fmla="*/ 43 h 43"/>
                  <a:gd name="T4" fmla="*/ 98 w 98"/>
                  <a:gd name="T5" fmla="*/ 18 h 43"/>
                  <a:gd name="T6" fmla="*/ 31 w 98"/>
                  <a:gd name="T7" fmla="*/ 0 h 43"/>
                  <a:gd name="T8" fmla="*/ 0 w 98"/>
                  <a:gd name="T9" fmla="*/ 31 h 43"/>
                  <a:gd name="T10" fmla="*/ 0 60000 65536"/>
                  <a:gd name="T11" fmla="*/ 0 60000 65536"/>
                  <a:gd name="T12" fmla="*/ 0 60000 65536"/>
                  <a:gd name="T13" fmla="*/ 0 60000 65536"/>
                  <a:gd name="T14" fmla="*/ 0 60000 65536"/>
                  <a:gd name="T15" fmla="*/ 0 w 98"/>
                  <a:gd name="T16" fmla="*/ 0 h 43"/>
                  <a:gd name="T17" fmla="*/ 98 w 98"/>
                  <a:gd name="T18" fmla="*/ 43 h 43"/>
                </a:gdLst>
                <a:ahLst/>
                <a:cxnLst>
                  <a:cxn ang="T10">
                    <a:pos x="T0" y="T1"/>
                  </a:cxn>
                  <a:cxn ang="T11">
                    <a:pos x="T2" y="T3"/>
                  </a:cxn>
                  <a:cxn ang="T12">
                    <a:pos x="T4" y="T5"/>
                  </a:cxn>
                  <a:cxn ang="T13">
                    <a:pos x="T6" y="T7"/>
                  </a:cxn>
                  <a:cxn ang="T14">
                    <a:pos x="T8" y="T9"/>
                  </a:cxn>
                </a:cxnLst>
                <a:rect l="T15" t="T16" r="T17" b="T18"/>
                <a:pathLst>
                  <a:path w="98" h="43">
                    <a:moveTo>
                      <a:pt x="0" y="31"/>
                    </a:moveTo>
                    <a:lnTo>
                      <a:pt x="68" y="43"/>
                    </a:lnTo>
                    <a:lnTo>
                      <a:pt x="98" y="18"/>
                    </a:lnTo>
                    <a:lnTo>
                      <a:pt x="31" y="0"/>
                    </a:lnTo>
                    <a:lnTo>
                      <a:pt x="0" y="31"/>
                    </a:lnTo>
                    <a:close/>
                  </a:path>
                </a:pathLst>
              </a:custGeom>
              <a:solidFill>
                <a:srgbClr val="DCDCDC"/>
              </a:solidFill>
              <a:ln w="9525">
                <a:noFill/>
                <a:round/>
                <a:headEnd/>
                <a:tailEnd/>
              </a:ln>
            </p:spPr>
            <p:txBody>
              <a:bodyPr/>
              <a:lstStyle/>
              <a:p>
                <a:endParaRPr lang="en-US"/>
              </a:p>
            </p:txBody>
          </p:sp>
          <p:sp>
            <p:nvSpPr>
              <p:cNvPr id="134484" name="Freeform 4599"/>
              <p:cNvSpPr>
                <a:spLocks/>
              </p:cNvSpPr>
              <p:nvPr/>
            </p:nvSpPr>
            <p:spPr bwMode="auto">
              <a:xfrm>
                <a:off x="3652" y="2558"/>
                <a:ext cx="98" cy="43"/>
              </a:xfrm>
              <a:custGeom>
                <a:avLst/>
                <a:gdLst>
                  <a:gd name="T0" fmla="*/ 0 w 16"/>
                  <a:gd name="T1" fmla="*/ 44038 h 7"/>
                  <a:gd name="T2" fmla="*/ 94202 w 16"/>
                  <a:gd name="T3" fmla="*/ 61207 h 7"/>
                  <a:gd name="T4" fmla="*/ 137868 w 16"/>
                  <a:gd name="T5" fmla="*/ 25732 h 7"/>
                  <a:gd name="T6" fmla="*/ 43665 w 16"/>
                  <a:gd name="T7" fmla="*/ 0 h 7"/>
                  <a:gd name="T8" fmla="*/ 0 w 16"/>
                  <a:gd name="T9" fmla="*/ 44038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5"/>
                    </a:moveTo>
                    <a:lnTo>
                      <a:pt x="11" y="7"/>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485" name="Freeform 4600"/>
              <p:cNvSpPr>
                <a:spLocks/>
              </p:cNvSpPr>
              <p:nvPr/>
            </p:nvSpPr>
            <p:spPr bwMode="auto">
              <a:xfrm>
                <a:off x="2417" y="2570"/>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2D2D2"/>
              </a:solidFill>
              <a:ln w="9525">
                <a:noFill/>
                <a:round/>
                <a:headEnd/>
                <a:tailEnd/>
              </a:ln>
            </p:spPr>
            <p:txBody>
              <a:bodyPr/>
              <a:lstStyle/>
              <a:p>
                <a:endParaRPr lang="en-US"/>
              </a:p>
            </p:txBody>
          </p:sp>
          <p:sp>
            <p:nvSpPr>
              <p:cNvPr id="134486" name="Freeform 4601"/>
              <p:cNvSpPr>
                <a:spLocks/>
              </p:cNvSpPr>
              <p:nvPr/>
            </p:nvSpPr>
            <p:spPr bwMode="auto">
              <a:xfrm>
                <a:off x="2417" y="2570"/>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487" name="Freeform 4602"/>
              <p:cNvSpPr>
                <a:spLocks/>
              </p:cNvSpPr>
              <p:nvPr/>
            </p:nvSpPr>
            <p:spPr bwMode="auto">
              <a:xfrm>
                <a:off x="4720" y="2570"/>
                <a:ext cx="92" cy="62"/>
              </a:xfrm>
              <a:custGeom>
                <a:avLst/>
                <a:gdLst>
                  <a:gd name="T0" fmla="*/ 0 w 92"/>
                  <a:gd name="T1" fmla="*/ 43 h 62"/>
                  <a:gd name="T2" fmla="*/ 68 w 92"/>
                  <a:gd name="T3" fmla="*/ 62 h 62"/>
                  <a:gd name="T4" fmla="*/ 92 w 92"/>
                  <a:gd name="T5" fmla="*/ 19 h 62"/>
                  <a:gd name="T6" fmla="*/ 25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8" y="62"/>
                    </a:lnTo>
                    <a:lnTo>
                      <a:pt x="92" y="19"/>
                    </a:lnTo>
                    <a:lnTo>
                      <a:pt x="25" y="0"/>
                    </a:lnTo>
                    <a:lnTo>
                      <a:pt x="0" y="43"/>
                    </a:lnTo>
                    <a:close/>
                  </a:path>
                </a:pathLst>
              </a:custGeom>
              <a:solidFill>
                <a:srgbClr val="CFCFCF"/>
              </a:solidFill>
              <a:ln w="9525">
                <a:noFill/>
                <a:round/>
                <a:headEnd/>
                <a:tailEnd/>
              </a:ln>
            </p:spPr>
            <p:txBody>
              <a:bodyPr/>
              <a:lstStyle/>
              <a:p>
                <a:endParaRPr lang="en-US"/>
              </a:p>
            </p:txBody>
          </p:sp>
          <p:sp>
            <p:nvSpPr>
              <p:cNvPr id="134488" name="Freeform 4603"/>
              <p:cNvSpPr>
                <a:spLocks/>
              </p:cNvSpPr>
              <p:nvPr/>
            </p:nvSpPr>
            <p:spPr bwMode="auto">
              <a:xfrm>
                <a:off x="4720" y="2570"/>
                <a:ext cx="92" cy="62"/>
              </a:xfrm>
              <a:custGeom>
                <a:avLst/>
                <a:gdLst>
                  <a:gd name="T0" fmla="*/ 0 w 15"/>
                  <a:gd name="T1" fmla="*/ 63618 h 10"/>
                  <a:gd name="T2" fmla="*/ 94834 w 15"/>
                  <a:gd name="T3" fmla="*/ 91524 h 10"/>
                  <a:gd name="T4" fmla="*/ 130119 w 15"/>
                  <a:gd name="T5" fmla="*/ 28136 h 10"/>
                  <a:gd name="T6" fmla="*/ 35285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489" name="Freeform 4604"/>
              <p:cNvSpPr>
                <a:spLocks/>
              </p:cNvSpPr>
              <p:nvPr/>
            </p:nvSpPr>
            <p:spPr bwMode="auto">
              <a:xfrm>
                <a:off x="3485" y="2564"/>
                <a:ext cx="99" cy="31"/>
              </a:xfrm>
              <a:custGeom>
                <a:avLst/>
                <a:gdLst>
                  <a:gd name="T0" fmla="*/ 0 w 99"/>
                  <a:gd name="T1" fmla="*/ 25 h 31"/>
                  <a:gd name="T2" fmla="*/ 68 w 99"/>
                  <a:gd name="T3" fmla="*/ 31 h 31"/>
                  <a:gd name="T4" fmla="*/ 99 w 99"/>
                  <a:gd name="T5" fmla="*/ 12 h 31"/>
                  <a:gd name="T6" fmla="*/ 31 w 99"/>
                  <a:gd name="T7" fmla="*/ 0 h 31"/>
                  <a:gd name="T8" fmla="*/ 0 w 99"/>
                  <a:gd name="T9" fmla="*/ 25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25"/>
                    </a:moveTo>
                    <a:lnTo>
                      <a:pt x="68" y="31"/>
                    </a:lnTo>
                    <a:lnTo>
                      <a:pt x="99" y="12"/>
                    </a:lnTo>
                    <a:lnTo>
                      <a:pt x="31" y="0"/>
                    </a:lnTo>
                    <a:lnTo>
                      <a:pt x="0" y="25"/>
                    </a:lnTo>
                    <a:close/>
                  </a:path>
                </a:pathLst>
              </a:custGeom>
              <a:solidFill>
                <a:srgbClr val="E0E0E0"/>
              </a:solidFill>
              <a:ln w="9525">
                <a:noFill/>
                <a:round/>
                <a:headEnd/>
                <a:tailEnd/>
              </a:ln>
            </p:spPr>
            <p:txBody>
              <a:bodyPr/>
              <a:lstStyle/>
              <a:p>
                <a:endParaRPr lang="en-US"/>
              </a:p>
            </p:txBody>
          </p:sp>
          <p:sp>
            <p:nvSpPr>
              <p:cNvPr id="134490" name="Freeform 4605"/>
              <p:cNvSpPr>
                <a:spLocks/>
              </p:cNvSpPr>
              <p:nvPr/>
            </p:nvSpPr>
            <p:spPr bwMode="auto">
              <a:xfrm>
                <a:off x="3485" y="2564"/>
                <a:ext cx="99" cy="31"/>
              </a:xfrm>
              <a:custGeom>
                <a:avLst/>
                <a:gdLst>
                  <a:gd name="T0" fmla="*/ 0 w 16"/>
                  <a:gd name="T1" fmla="*/ 36940 h 5"/>
                  <a:gd name="T2" fmla="*/ 99730 w 16"/>
                  <a:gd name="T3" fmla="*/ 45744 h 5"/>
                  <a:gd name="T4" fmla="*/ 145214 w 16"/>
                  <a:gd name="T5" fmla="*/ 17645 h 5"/>
                  <a:gd name="T6" fmla="*/ 45484 w 16"/>
                  <a:gd name="T7" fmla="*/ 0 h 5"/>
                  <a:gd name="T8" fmla="*/ 0 w 16"/>
                  <a:gd name="T9" fmla="*/ 3694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4"/>
                    </a:moveTo>
                    <a:lnTo>
                      <a:pt x="11" y="5"/>
                    </a:lnTo>
                    <a:lnTo>
                      <a:pt x="16" y="2"/>
                    </a:lnTo>
                    <a:lnTo>
                      <a:pt x="5" y="0"/>
                    </a:lnTo>
                    <a:lnTo>
                      <a:pt x="0" y="4"/>
                    </a:lnTo>
                  </a:path>
                </a:pathLst>
              </a:custGeom>
              <a:noFill/>
              <a:ln w="9525">
                <a:solidFill>
                  <a:srgbClr val="000000"/>
                </a:solidFill>
                <a:round/>
                <a:headEnd/>
                <a:tailEnd/>
              </a:ln>
            </p:spPr>
            <p:txBody>
              <a:bodyPr/>
              <a:lstStyle/>
              <a:p>
                <a:endParaRPr lang="en-US"/>
              </a:p>
            </p:txBody>
          </p:sp>
          <p:sp>
            <p:nvSpPr>
              <p:cNvPr id="134491" name="Freeform 4606"/>
              <p:cNvSpPr>
                <a:spLocks/>
              </p:cNvSpPr>
              <p:nvPr/>
            </p:nvSpPr>
            <p:spPr bwMode="auto">
              <a:xfrm>
                <a:off x="2250" y="2570"/>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D0D0D0"/>
              </a:solidFill>
              <a:ln w="9525">
                <a:noFill/>
                <a:round/>
                <a:headEnd/>
                <a:tailEnd/>
              </a:ln>
            </p:spPr>
            <p:txBody>
              <a:bodyPr/>
              <a:lstStyle/>
              <a:p>
                <a:endParaRPr lang="en-US"/>
              </a:p>
            </p:txBody>
          </p:sp>
          <p:sp>
            <p:nvSpPr>
              <p:cNvPr id="134492" name="Freeform 4607"/>
              <p:cNvSpPr>
                <a:spLocks/>
              </p:cNvSpPr>
              <p:nvPr/>
            </p:nvSpPr>
            <p:spPr bwMode="auto">
              <a:xfrm>
                <a:off x="2250" y="257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493" name="Freeform 4608"/>
              <p:cNvSpPr>
                <a:spLocks/>
              </p:cNvSpPr>
              <p:nvPr/>
            </p:nvSpPr>
            <p:spPr bwMode="auto">
              <a:xfrm>
                <a:off x="4553" y="2576"/>
                <a:ext cx="93" cy="56"/>
              </a:xfrm>
              <a:custGeom>
                <a:avLst/>
                <a:gdLst>
                  <a:gd name="T0" fmla="*/ 0 w 93"/>
                  <a:gd name="T1" fmla="*/ 37 h 56"/>
                  <a:gd name="T2" fmla="*/ 68 w 93"/>
                  <a:gd name="T3" fmla="*/ 56 h 56"/>
                  <a:gd name="T4" fmla="*/ 93 w 93"/>
                  <a:gd name="T5" fmla="*/ 19 h 56"/>
                  <a:gd name="T6" fmla="*/ 25 w 93"/>
                  <a:gd name="T7" fmla="*/ 0 h 56"/>
                  <a:gd name="T8" fmla="*/ 0 w 93"/>
                  <a:gd name="T9" fmla="*/ 37 h 56"/>
                  <a:gd name="T10" fmla="*/ 0 60000 65536"/>
                  <a:gd name="T11" fmla="*/ 0 60000 65536"/>
                  <a:gd name="T12" fmla="*/ 0 60000 65536"/>
                  <a:gd name="T13" fmla="*/ 0 60000 65536"/>
                  <a:gd name="T14" fmla="*/ 0 60000 65536"/>
                  <a:gd name="T15" fmla="*/ 0 w 93"/>
                  <a:gd name="T16" fmla="*/ 0 h 56"/>
                  <a:gd name="T17" fmla="*/ 93 w 93"/>
                  <a:gd name="T18" fmla="*/ 56 h 56"/>
                </a:gdLst>
                <a:ahLst/>
                <a:cxnLst>
                  <a:cxn ang="T10">
                    <a:pos x="T0" y="T1"/>
                  </a:cxn>
                  <a:cxn ang="T11">
                    <a:pos x="T2" y="T3"/>
                  </a:cxn>
                  <a:cxn ang="T12">
                    <a:pos x="T4" y="T5"/>
                  </a:cxn>
                  <a:cxn ang="T13">
                    <a:pos x="T6" y="T7"/>
                  </a:cxn>
                  <a:cxn ang="T14">
                    <a:pos x="T8" y="T9"/>
                  </a:cxn>
                </a:cxnLst>
                <a:rect l="T15" t="T16" r="T17" b="T18"/>
                <a:pathLst>
                  <a:path w="93" h="56">
                    <a:moveTo>
                      <a:pt x="0" y="37"/>
                    </a:moveTo>
                    <a:lnTo>
                      <a:pt x="68" y="56"/>
                    </a:lnTo>
                    <a:lnTo>
                      <a:pt x="93" y="19"/>
                    </a:lnTo>
                    <a:lnTo>
                      <a:pt x="25" y="0"/>
                    </a:lnTo>
                    <a:lnTo>
                      <a:pt x="0" y="37"/>
                    </a:lnTo>
                    <a:close/>
                  </a:path>
                </a:pathLst>
              </a:custGeom>
              <a:solidFill>
                <a:srgbClr val="CFCFCF"/>
              </a:solidFill>
              <a:ln w="9525">
                <a:noFill/>
                <a:round/>
                <a:headEnd/>
                <a:tailEnd/>
              </a:ln>
            </p:spPr>
            <p:txBody>
              <a:bodyPr/>
              <a:lstStyle/>
              <a:p>
                <a:endParaRPr lang="en-US"/>
              </a:p>
            </p:txBody>
          </p:sp>
          <p:sp>
            <p:nvSpPr>
              <p:cNvPr id="134494" name="Freeform 4609"/>
              <p:cNvSpPr>
                <a:spLocks/>
              </p:cNvSpPr>
              <p:nvPr/>
            </p:nvSpPr>
            <p:spPr bwMode="auto">
              <a:xfrm>
                <a:off x="4553" y="2576"/>
                <a:ext cx="93" cy="56"/>
              </a:xfrm>
              <a:custGeom>
                <a:avLst/>
                <a:gdLst>
                  <a:gd name="T0" fmla="*/ 0 w 15"/>
                  <a:gd name="T1" fmla="*/ 55403 h 9"/>
                  <a:gd name="T2" fmla="*/ 100558 w 15"/>
                  <a:gd name="T3" fmla="*/ 83820 h 9"/>
                  <a:gd name="T4" fmla="*/ 137497 w 15"/>
                  <a:gd name="T5" fmla="*/ 28417 h 9"/>
                  <a:gd name="T6" fmla="*/ 36940 w 15"/>
                  <a:gd name="T7" fmla="*/ 0 h 9"/>
                  <a:gd name="T8" fmla="*/ 0 w 15"/>
                  <a:gd name="T9" fmla="*/ 55403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6"/>
                    </a:moveTo>
                    <a:lnTo>
                      <a:pt x="11" y="9"/>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495" name="Freeform 4610"/>
              <p:cNvSpPr>
                <a:spLocks/>
              </p:cNvSpPr>
              <p:nvPr/>
            </p:nvSpPr>
            <p:spPr bwMode="auto">
              <a:xfrm>
                <a:off x="3318" y="2564"/>
                <a:ext cx="99" cy="31"/>
              </a:xfrm>
              <a:custGeom>
                <a:avLst/>
                <a:gdLst>
                  <a:gd name="T0" fmla="*/ 0 w 99"/>
                  <a:gd name="T1" fmla="*/ 25 h 31"/>
                  <a:gd name="T2" fmla="*/ 68 w 99"/>
                  <a:gd name="T3" fmla="*/ 31 h 31"/>
                  <a:gd name="T4" fmla="*/ 99 w 99"/>
                  <a:gd name="T5" fmla="*/ 12 h 31"/>
                  <a:gd name="T6" fmla="*/ 31 w 99"/>
                  <a:gd name="T7" fmla="*/ 0 h 31"/>
                  <a:gd name="T8" fmla="*/ 0 w 99"/>
                  <a:gd name="T9" fmla="*/ 25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25"/>
                    </a:moveTo>
                    <a:lnTo>
                      <a:pt x="68" y="31"/>
                    </a:lnTo>
                    <a:lnTo>
                      <a:pt x="99" y="12"/>
                    </a:lnTo>
                    <a:lnTo>
                      <a:pt x="31" y="0"/>
                    </a:lnTo>
                    <a:lnTo>
                      <a:pt x="0" y="25"/>
                    </a:lnTo>
                    <a:close/>
                  </a:path>
                </a:pathLst>
              </a:custGeom>
              <a:solidFill>
                <a:srgbClr val="E2E2E2"/>
              </a:solidFill>
              <a:ln w="9525">
                <a:noFill/>
                <a:round/>
                <a:headEnd/>
                <a:tailEnd/>
              </a:ln>
            </p:spPr>
            <p:txBody>
              <a:bodyPr/>
              <a:lstStyle/>
              <a:p>
                <a:endParaRPr lang="en-US"/>
              </a:p>
            </p:txBody>
          </p:sp>
          <p:sp>
            <p:nvSpPr>
              <p:cNvPr id="134496" name="Freeform 4611"/>
              <p:cNvSpPr>
                <a:spLocks/>
              </p:cNvSpPr>
              <p:nvPr/>
            </p:nvSpPr>
            <p:spPr bwMode="auto">
              <a:xfrm>
                <a:off x="3318" y="2564"/>
                <a:ext cx="99" cy="31"/>
              </a:xfrm>
              <a:custGeom>
                <a:avLst/>
                <a:gdLst>
                  <a:gd name="T0" fmla="*/ 0 w 16"/>
                  <a:gd name="T1" fmla="*/ 36940 h 5"/>
                  <a:gd name="T2" fmla="*/ 99730 w 16"/>
                  <a:gd name="T3" fmla="*/ 45744 h 5"/>
                  <a:gd name="T4" fmla="*/ 145214 w 16"/>
                  <a:gd name="T5" fmla="*/ 17645 h 5"/>
                  <a:gd name="T6" fmla="*/ 45484 w 16"/>
                  <a:gd name="T7" fmla="*/ 0 h 5"/>
                  <a:gd name="T8" fmla="*/ 0 w 16"/>
                  <a:gd name="T9" fmla="*/ 3694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4"/>
                    </a:moveTo>
                    <a:lnTo>
                      <a:pt x="11" y="5"/>
                    </a:lnTo>
                    <a:lnTo>
                      <a:pt x="16" y="2"/>
                    </a:lnTo>
                    <a:lnTo>
                      <a:pt x="5" y="0"/>
                    </a:lnTo>
                    <a:lnTo>
                      <a:pt x="0" y="4"/>
                    </a:lnTo>
                  </a:path>
                </a:pathLst>
              </a:custGeom>
              <a:noFill/>
              <a:ln w="9525">
                <a:solidFill>
                  <a:srgbClr val="000000"/>
                </a:solidFill>
                <a:round/>
                <a:headEnd/>
                <a:tailEnd/>
              </a:ln>
            </p:spPr>
            <p:txBody>
              <a:bodyPr/>
              <a:lstStyle/>
              <a:p>
                <a:endParaRPr lang="en-US"/>
              </a:p>
            </p:txBody>
          </p:sp>
          <p:sp>
            <p:nvSpPr>
              <p:cNvPr id="134497" name="Freeform 4612"/>
              <p:cNvSpPr>
                <a:spLocks/>
              </p:cNvSpPr>
              <p:nvPr/>
            </p:nvSpPr>
            <p:spPr bwMode="auto">
              <a:xfrm>
                <a:off x="2083" y="2576"/>
                <a:ext cx="99" cy="62"/>
              </a:xfrm>
              <a:custGeom>
                <a:avLst/>
                <a:gdLst>
                  <a:gd name="T0" fmla="*/ 0 w 99"/>
                  <a:gd name="T1" fmla="*/ 37 h 62"/>
                  <a:gd name="T2" fmla="*/ 68 w 99"/>
                  <a:gd name="T3" fmla="*/ 62 h 62"/>
                  <a:gd name="T4" fmla="*/ 99 w 99"/>
                  <a:gd name="T5" fmla="*/ 19 h 62"/>
                  <a:gd name="T6" fmla="*/ 37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4498" name="Freeform 4613"/>
              <p:cNvSpPr>
                <a:spLocks/>
              </p:cNvSpPr>
              <p:nvPr/>
            </p:nvSpPr>
            <p:spPr bwMode="auto">
              <a:xfrm>
                <a:off x="2083" y="2576"/>
                <a:ext cx="99" cy="62"/>
              </a:xfrm>
              <a:custGeom>
                <a:avLst/>
                <a:gdLst>
                  <a:gd name="T0" fmla="*/ 0 w 16"/>
                  <a:gd name="T1" fmla="*/ 54585 h 10"/>
                  <a:gd name="T2" fmla="*/ 99730 w 16"/>
                  <a:gd name="T3" fmla="*/ 91524 h 10"/>
                  <a:gd name="T4" fmla="*/ 145214 w 16"/>
                  <a:gd name="T5" fmla="*/ 28136 h 10"/>
                  <a:gd name="T6" fmla="*/ 54252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499" name="Freeform 4614"/>
              <p:cNvSpPr>
                <a:spLocks/>
              </p:cNvSpPr>
              <p:nvPr/>
            </p:nvSpPr>
            <p:spPr bwMode="auto">
              <a:xfrm>
                <a:off x="4386" y="2576"/>
                <a:ext cx="99" cy="62"/>
              </a:xfrm>
              <a:custGeom>
                <a:avLst/>
                <a:gdLst>
                  <a:gd name="T0" fmla="*/ 0 w 99"/>
                  <a:gd name="T1" fmla="*/ 37 h 62"/>
                  <a:gd name="T2" fmla="*/ 68 w 99"/>
                  <a:gd name="T3" fmla="*/ 62 h 62"/>
                  <a:gd name="T4" fmla="*/ 99 w 99"/>
                  <a:gd name="T5" fmla="*/ 19 h 62"/>
                  <a:gd name="T6" fmla="*/ 25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25" y="0"/>
                    </a:lnTo>
                    <a:lnTo>
                      <a:pt x="0" y="37"/>
                    </a:lnTo>
                    <a:close/>
                  </a:path>
                </a:pathLst>
              </a:custGeom>
              <a:solidFill>
                <a:srgbClr val="D0D0D0"/>
              </a:solidFill>
              <a:ln w="9525">
                <a:noFill/>
                <a:round/>
                <a:headEnd/>
                <a:tailEnd/>
              </a:ln>
            </p:spPr>
            <p:txBody>
              <a:bodyPr/>
              <a:lstStyle/>
              <a:p>
                <a:endParaRPr lang="en-US"/>
              </a:p>
            </p:txBody>
          </p:sp>
          <p:sp>
            <p:nvSpPr>
              <p:cNvPr id="134500" name="Freeform 4615"/>
              <p:cNvSpPr>
                <a:spLocks/>
              </p:cNvSpPr>
              <p:nvPr/>
            </p:nvSpPr>
            <p:spPr bwMode="auto">
              <a:xfrm>
                <a:off x="4386" y="2576"/>
                <a:ext cx="99" cy="62"/>
              </a:xfrm>
              <a:custGeom>
                <a:avLst/>
                <a:gdLst>
                  <a:gd name="T0" fmla="*/ 0 w 16"/>
                  <a:gd name="T1" fmla="*/ 54585 h 10"/>
                  <a:gd name="T2" fmla="*/ 99730 w 16"/>
                  <a:gd name="T3" fmla="*/ 91524 h 10"/>
                  <a:gd name="T4" fmla="*/ 145214 w 16"/>
                  <a:gd name="T5" fmla="*/ 28136 h 10"/>
                  <a:gd name="T6" fmla="*/ 36717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4" y="0"/>
                    </a:lnTo>
                    <a:lnTo>
                      <a:pt x="0" y="6"/>
                    </a:lnTo>
                  </a:path>
                </a:pathLst>
              </a:custGeom>
              <a:noFill/>
              <a:ln w="9525">
                <a:solidFill>
                  <a:srgbClr val="000000"/>
                </a:solidFill>
                <a:round/>
                <a:headEnd/>
                <a:tailEnd/>
              </a:ln>
            </p:spPr>
            <p:txBody>
              <a:bodyPr/>
              <a:lstStyle/>
              <a:p>
                <a:endParaRPr lang="en-US"/>
              </a:p>
            </p:txBody>
          </p:sp>
          <p:sp>
            <p:nvSpPr>
              <p:cNvPr id="134501" name="Freeform 4616"/>
              <p:cNvSpPr>
                <a:spLocks/>
              </p:cNvSpPr>
              <p:nvPr/>
            </p:nvSpPr>
            <p:spPr bwMode="auto">
              <a:xfrm>
                <a:off x="3152" y="2570"/>
                <a:ext cx="98" cy="31"/>
              </a:xfrm>
              <a:custGeom>
                <a:avLst/>
                <a:gdLst>
                  <a:gd name="T0" fmla="*/ 0 w 98"/>
                  <a:gd name="T1" fmla="*/ 25 h 31"/>
                  <a:gd name="T2" fmla="*/ 67 w 98"/>
                  <a:gd name="T3" fmla="*/ 31 h 31"/>
                  <a:gd name="T4" fmla="*/ 98 w 98"/>
                  <a:gd name="T5" fmla="*/ 12 h 31"/>
                  <a:gd name="T6" fmla="*/ 30 w 98"/>
                  <a:gd name="T7" fmla="*/ 0 h 31"/>
                  <a:gd name="T8" fmla="*/ 0 w 98"/>
                  <a:gd name="T9" fmla="*/ 25 h 31"/>
                  <a:gd name="T10" fmla="*/ 0 60000 65536"/>
                  <a:gd name="T11" fmla="*/ 0 60000 65536"/>
                  <a:gd name="T12" fmla="*/ 0 60000 65536"/>
                  <a:gd name="T13" fmla="*/ 0 60000 65536"/>
                  <a:gd name="T14" fmla="*/ 0 60000 65536"/>
                  <a:gd name="T15" fmla="*/ 0 w 98"/>
                  <a:gd name="T16" fmla="*/ 0 h 31"/>
                  <a:gd name="T17" fmla="*/ 98 w 98"/>
                  <a:gd name="T18" fmla="*/ 31 h 31"/>
                </a:gdLst>
                <a:ahLst/>
                <a:cxnLst>
                  <a:cxn ang="T10">
                    <a:pos x="T0" y="T1"/>
                  </a:cxn>
                  <a:cxn ang="T11">
                    <a:pos x="T2" y="T3"/>
                  </a:cxn>
                  <a:cxn ang="T12">
                    <a:pos x="T4" y="T5"/>
                  </a:cxn>
                  <a:cxn ang="T13">
                    <a:pos x="T6" y="T7"/>
                  </a:cxn>
                  <a:cxn ang="T14">
                    <a:pos x="T8" y="T9"/>
                  </a:cxn>
                </a:cxnLst>
                <a:rect l="T15" t="T16" r="T17" b="T18"/>
                <a:pathLst>
                  <a:path w="98" h="31">
                    <a:moveTo>
                      <a:pt x="0" y="25"/>
                    </a:moveTo>
                    <a:lnTo>
                      <a:pt x="67" y="31"/>
                    </a:lnTo>
                    <a:lnTo>
                      <a:pt x="98" y="12"/>
                    </a:lnTo>
                    <a:lnTo>
                      <a:pt x="30" y="0"/>
                    </a:lnTo>
                    <a:lnTo>
                      <a:pt x="0" y="25"/>
                    </a:lnTo>
                    <a:close/>
                  </a:path>
                </a:pathLst>
              </a:custGeom>
              <a:solidFill>
                <a:srgbClr val="E2E2E2"/>
              </a:solidFill>
              <a:ln w="9525">
                <a:noFill/>
                <a:round/>
                <a:headEnd/>
                <a:tailEnd/>
              </a:ln>
            </p:spPr>
            <p:txBody>
              <a:bodyPr/>
              <a:lstStyle/>
              <a:p>
                <a:endParaRPr lang="en-US"/>
              </a:p>
            </p:txBody>
          </p:sp>
          <p:sp>
            <p:nvSpPr>
              <p:cNvPr id="134502" name="Freeform 4617"/>
              <p:cNvSpPr>
                <a:spLocks/>
              </p:cNvSpPr>
              <p:nvPr/>
            </p:nvSpPr>
            <p:spPr bwMode="auto">
              <a:xfrm>
                <a:off x="3152" y="2570"/>
                <a:ext cx="98" cy="31"/>
              </a:xfrm>
              <a:custGeom>
                <a:avLst/>
                <a:gdLst>
                  <a:gd name="T0" fmla="*/ 0 w 16"/>
                  <a:gd name="T1" fmla="*/ 36940 h 5"/>
                  <a:gd name="T2" fmla="*/ 94202 w 16"/>
                  <a:gd name="T3" fmla="*/ 45744 h 5"/>
                  <a:gd name="T4" fmla="*/ 137868 w 16"/>
                  <a:gd name="T5" fmla="*/ 17645 h 5"/>
                  <a:gd name="T6" fmla="*/ 43665 w 16"/>
                  <a:gd name="T7" fmla="*/ 0 h 5"/>
                  <a:gd name="T8" fmla="*/ 0 w 16"/>
                  <a:gd name="T9" fmla="*/ 3694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4"/>
                    </a:moveTo>
                    <a:lnTo>
                      <a:pt x="11" y="5"/>
                    </a:lnTo>
                    <a:lnTo>
                      <a:pt x="16" y="2"/>
                    </a:lnTo>
                    <a:lnTo>
                      <a:pt x="5" y="0"/>
                    </a:lnTo>
                    <a:lnTo>
                      <a:pt x="0" y="4"/>
                    </a:lnTo>
                  </a:path>
                </a:pathLst>
              </a:custGeom>
              <a:noFill/>
              <a:ln w="9525">
                <a:solidFill>
                  <a:srgbClr val="000000"/>
                </a:solidFill>
                <a:round/>
                <a:headEnd/>
                <a:tailEnd/>
              </a:ln>
            </p:spPr>
            <p:txBody>
              <a:bodyPr/>
              <a:lstStyle/>
              <a:p>
                <a:endParaRPr lang="en-US"/>
              </a:p>
            </p:txBody>
          </p:sp>
          <p:sp>
            <p:nvSpPr>
              <p:cNvPr id="134503" name="Freeform 4618"/>
              <p:cNvSpPr>
                <a:spLocks/>
              </p:cNvSpPr>
              <p:nvPr/>
            </p:nvSpPr>
            <p:spPr bwMode="auto">
              <a:xfrm>
                <a:off x="1917" y="2576"/>
                <a:ext cx="98" cy="62"/>
              </a:xfrm>
              <a:custGeom>
                <a:avLst/>
                <a:gdLst>
                  <a:gd name="T0" fmla="*/ 0 w 98"/>
                  <a:gd name="T1" fmla="*/ 43 h 62"/>
                  <a:gd name="T2" fmla="*/ 67 w 98"/>
                  <a:gd name="T3" fmla="*/ 62 h 62"/>
                  <a:gd name="T4" fmla="*/ 98 w 98"/>
                  <a:gd name="T5" fmla="*/ 19 h 62"/>
                  <a:gd name="T6" fmla="*/ 37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9"/>
                    </a:lnTo>
                    <a:lnTo>
                      <a:pt x="37" y="0"/>
                    </a:lnTo>
                    <a:lnTo>
                      <a:pt x="0" y="43"/>
                    </a:lnTo>
                    <a:close/>
                  </a:path>
                </a:pathLst>
              </a:custGeom>
              <a:solidFill>
                <a:srgbClr val="CFCFCF"/>
              </a:solidFill>
              <a:ln w="9525">
                <a:noFill/>
                <a:round/>
                <a:headEnd/>
                <a:tailEnd/>
              </a:ln>
            </p:spPr>
            <p:txBody>
              <a:bodyPr/>
              <a:lstStyle/>
              <a:p>
                <a:endParaRPr lang="en-US"/>
              </a:p>
            </p:txBody>
          </p:sp>
          <p:sp>
            <p:nvSpPr>
              <p:cNvPr id="134504" name="Freeform 4619"/>
              <p:cNvSpPr>
                <a:spLocks/>
              </p:cNvSpPr>
              <p:nvPr/>
            </p:nvSpPr>
            <p:spPr bwMode="auto">
              <a:xfrm>
                <a:off x="1917" y="2576"/>
                <a:ext cx="98" cy="62"/>
              </a:xfrm>
              <a:custGeom>
                <a:avLst/>
                <a:gdLst>
                  <a:gd name="T0" fmla="*/ 0 w 16"/>
                  <a:gd name="T1" fmla="*/ 63618 h 10"/>
                  <a:gd name="T2" fmla="*/ 94202 w 16"/>
                  <a:gd name="T3" fmla="*/ 91524 h 10"/>
                  <a:gd name="T4" fmla="*/ 137868 w 16"/>
                  <a:gd name="T5" fmla="*/ 28136 h 10"/>
                  <a:gd name="T6" fmla="*/ 52148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505" name="Freeform 4620"/>
              <p:cNvSpPr>
                <a:spLocks/>
              </p:cNvSpPr>
              <p:nvPr/>
            </p:nvSpPr>
            <p:spPr bwMode="auto">
              <a:xfrm>
                <a:off x="4220" y="2576"/>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1D1D1"/>
              </a:solidFill>
              <a:ln w="9525">
                <a:noFill/>
                <a:round/>
                <a:headEnd/>
                <a:tailEnd/>
              </a:ln>
            </p:spPr>
            <p:txBody>
              <a:bodyPr/>
              <a:lstStyle/>
              <a:p>
                <a:endParaRPr lang="en-US"/>
              </a:p>
            </p:txBody>
          </p:sp>
          <p:sp>
            <p:nvSpPr>
              <p:cNvPr id="134506" name="Freeform 4621"/>
              <p:cNvSpPr>
                <a:spLocks/>
              </p:cNvSpPr>
              <p:nvPr/>
            </p:nvSpPr>
            <p:spPr bwMode="auto">
              <a:xfrm>
                <a:off x="4220" y="257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07" name="Freeform 4622"/>
              <p:cNvSpPr>
                <a:spLocks/>
              </p:cNvSpPr>
              <p:nvPr/>
            </p:nvSpPr>
            <p:spPr bwMode="auto">
              <a:xfrm>
                <a:off x="2985" y="2570"/>
                <a:ext cx="99" cy="37"/>
              </a:xfrm>
              <a:custGeom>
                <a:avLst/>
                <a:gdLst>
                  <a:gd name="T0" fmla="*/ 0 w 99"/>
                  <a:gd name="T1" fmla="*/ 31 h 37"/>
                  <a:gd name="T2" fmla="*/ 68 w 99"/>
                  <a:gd name="T3" fmla="*/ 37 h 37"/>
                  <a:gd name="T4" fmla="*/ 99 w 99"/>
                  <a:gd name="T5" fmla="*/ 19 h 37"/>
                  <a:gd name="T6" fmla="*/ 31 w 99"/>
                  <a:gd name="T7" fmla="*/ 0 h 37"/>
                  <a:gd name="T8" fmla="*/ 0 w 99"/>
                  <a:gd name="T9" fmla="*/ 31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1"/>
                    </a:moveTo>
                    <a:lnTo>
                      <a:pt x="68" y="37"/>
                    </a:lnTo>
                    <a:lnTo>
                      <a:pt x="99" y="19"/>
                    </a:lnTo>
                    <a:lnTo>
                      <a:pt x="31" y="0"/>
                    </a:lnTo>
                    <a:lnTo>
                      <a:pt x="0" y="31"/>
                    </a:lnTo>
                    <a:close/>
                  </a:path>
                </a:pathLst>
              </a:custGeom>
              <a:solidFill>
                <a:srgbClr val="E1E1E1"/>
              </a:solidFill>
              <a:ln w="9525">
                <a:noFill/>
                <a:round/>
                <a:headEnd/>
                <a:tailEnd/>
              </a:ln>
            </p:spPr>
            <p:txBody>
              <a:bodyPr/>
              <a:lstStyle/>
              <a:p>
                <a:endParaRPr lang="en-US"/>
              </a:p>
            </p:txBody>
          </p:sp>
          <p:sp>
            <p:nvSpPr>
              <p:cNvPr id="134508" name="Freeform 4623"/>
              <p:cNvSpPr>
                <a:spLocks/>
              </p:cNvSpPr>
              <p:nvPr/>
            </p:nvSpPr>
            <p:spPr bwMode="auto">
              <a:xfrm>
                <a:off x="2985" y="2570"/>
                <a:ext cx="99" cy="37"/>
              </a:xfrm>
              <a:custGeom>
                <a:avLst/>
                <a:gdLst>
                  <a:gd name="T0" fmla="*/ 0 w 16"/>
                  <a:gd name="T1" fmla="*/ 44795 h 6"/>
                  <a:gd name="T2" fmla="*/ 99730 w 16"/>
                  <a:gd name="T3" fmla="*/ 53465 h 6"/>
                  <a:gd name="T4" fmla="*/ 145214 w 16"/>
                  <a:gd name="T5" fmla="*/ 27417 h 6"/>
                  <a:gd name="T6" fmla="*/ 45484 w 16"/>
                  <a:gd name="T7" fmla="*/ 0 h 6"/>
                  <a:gd name="T8" fmla="*/ 0 w 16"/>
                  <a:gd name="T9" fmla="*/ 4479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5"/>
                    </a:moveTo>
                    <a:lnTo>
                      <a:pt x="11" y="6"/>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509" name="Freeform 4624"/>
              <p:cNvSpPr>
                <a:spLocks/>
              </p:cNvSpPr>
              <p:nvPr/>
            </p:nvSpPr>
            <p:spPr bwMode="auto">
              <a:xfrm>
                <a:off x="1750" y="2582"/>
                <a:ext cx="99" cy="62"/>
              </a:xfrm>
              <a:custGeom>
                <a:avLst/>
                <a:gdLst>
                  <a:gd name="T0" fmla="*/ 0 w 99"/>
                  <a:gd name="T1" fmla="*/ 37 h 62"/>
                  <a:gd name="T2" fmla="*/ 68 w 99"/>
                  <a:gd name="T3" fmla="*/ 62 h 62"/>
                  <a:gd name="T4" fmla="*/ 99 w 99"/>
                  <a:gd name="T5" fmla="*/ 19 h 62"/>
                  <a:gd name="T6" fmla="*/ 37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7" y="0"/>
                    </a:lnTo>
                    <a:lnTo>
                      <a:pt x="0" y="37"/>
                    </a:lnTo>
                    <a:close/>
                  </a:path>
                </a:pathLst>
              </a:custGeom>
              <a:solidFill>
                <a:srgbClr val="CFCFCF"/>
              </a:solidFill>
              <a:ln w="9525">
                <a:noFill/>
                <a:round/>
                <a:headEnd/>
                <a:tailEnd/>
              </a:ln>
            </p:spPr>
            <p:txBody>
              <a:bodyPr/>
              <a:lstStyle/>
              <a:p>
                <a:endParaRPr lang="en-US"/>
              </a:p>
            </p:txBody>
          </p:sp>
          <p:sp>
            <p:nvSpPr>
              <p:cNvPr id="134510" name="Freeform 4625"/>
              <p:cNvSpPr>
                <a:spLocks/>
              </p:cNvSpPr>
              <p:nvPr/>
            </p:nvSpPr>
            <p:spPr bwMode="auto">
              <a:xfrm>
                <a:off x="1750" y="2582"/>
                <a:ext cx="99" cy="62"/>
              </a:xfrm>
              <a:custGeom>
                <a:avLst/>
                <a:gdLst>
                  <a:gd name="T0" fmla="*/ 0 w 16"/>
                  <a:gd name="T1" fmla="*/ 54585 h 10"/>
                  <a:gd name="T2" fmla="*/ 99730 w 16"/>
                  <a:gd name="T3" fmla="*/ 91524 h 10"/>
                  <a:gd name="T4" fmla="*/ 145214 w 16"/>
                  <a:gd name="T5" fmla="*/ 28136 h 10"/>
                  <a:gd name="T6" fmla="*/ 54252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511" name="Freeform 4626"/>
              <p:cNvSpPr>
                <a:spLocks/>
              </p:cNvSpPr>
              <p:nvPr/>
            </p:nvSpPr>
            <p:spPr bwMode="auto">
              <a:xfrm>
                <a:off x="4053" y="2576"/>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4D4D4"/>
              </a:solidFill>
              <a:ln w="9525">
                <a:noFill/>
                <a:round/>
                <a:headEnd/>
                <a:tailEnd/>
              </a:ln>
            </p:spPr>
            <p:txBody>
              <a:bodyPr/>
              <a:lstStyle/>
              <a:p>
                <a:endParaRPr lang="en-US"/>
              </a:p>
            </p:txBody>
          </p:sp>
          <p:sp>
            <p:nvSpPr>
              <p:cNvPr id="134512" name="Freeform 4627"/>
              <p:cNvSpPr>
                <a:spLocks/>
              </p:cNvSpPr>
              <p:nvPr/>
            </p:nvSpPr>
            <p:spPr bwMode="auto">
              <a:xfrm>
                <a:off x="4053" y="2576"/>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13" name="Freeform 4628"/>
              <p:cNvSpPr>
                <a:spLocks/>
              </p:cNvSpPr>
              <p:nvPr/>
            </p:nvSpPr>
            <p:spPr bwMode="auto">
              <a:xfrm>
                <a:off x="2818" y="2576"/>
                <a:ext cx="99" cy="43"/>
              </a:xfrm>
              <a:custGeom>
                <a:avLst/>
                <a:gdLst>
                  <a:gd name="T0" fmla="*/ 0 w 99"/>
                  <a:gd name="T1" fmla="*/ 37 h 43"/>
                  <a:gd name="T2" fmla="*/ 68 w 99"/>
                  <a:gd name="T3" fmla="*/ 43 h 43"/>
                  <a:gd name="T4" fmla="*/ 99 w 99"/>
                  <a:gd name="T5" fmla="*/ 19 h 43"/>
                  <a:gd name="T6" fmla="*/ 31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8" y="43"/>
                    </a:lnTo>
                    <a:lnTo>
                      <a:pt x="99" y="19"/>
                    </a:lnTo>
                    <a:lnTo>
                      <a:pt x="31" y="0"/>
                    </a:lnTo>
                    <a:lnTo>
                      <a:pt x="0" y="37"/>
                    </a:lnTo>
                    <a:close/>
                  </a:path>
                </a:pathLst>
              </a:custGeom>
              <a:solidFill>
                <a:srgbClr val="DEDEDE"/>
              </a:solidFill>
              <a:ln w="9525">
                <a:noFill/>
                <a:round/>
                <a:headEnd/>
                <a:tailEnd/>
              </a:ln>
            </p:spPr>
            <p:txBody>
              <a:bodyPr/>
              <a:lstStyle/>
              <a:p>
                <a:endParaRPr lang="en-US"/>
              </a:p>
            </p:txBody>
          </p:sp>
          <p:sp>
            <p:nvSpPr>
              <p:cNvPr id="134514" name="Freeform 4629"/>
              <p:cNvSpPr>
                <a:spLocks/>
              </p:cNvSpPr>
              <p:nvPr/>
            </p:nvSpPr>
            <p:spPr bwMode="auto">
              <a:xfrm>
                <a:off x="2818" y="2576"/>
                <a:ext cx="99" cy="43"/>
              </a:xfrm>
              <a:custGeom>
                <a:avLst/>
                <a:gdLst>
                  <a:gd name="T0" fmla="*/ 0 w 16"/>
                  <a:gd name="T1" fmla="*/ 52601 h 7"/>
                  <a:gd name="T2" fmla="*/ 99730 w 16"/>
                  <a:gd name="T3" fmla="*/ 61207 h 7"/>
                  <a:gd name="T4" fmla="*/ 145214 w 16"/>
                  <a:gd name="T5" fmla="*/ 25732 h 7"/>
                  <a:gd name="T6" fmla="*/ 45484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15" name="Freeform 4630"/>
              <p:cNvSpPr>
                <a:spLocks/>
              </p:cNvSpPr>
              <p:nvPr/>
            </p:nvSpPr>
            <p:spPr bwMode="auto">
              <a:xfrm>
                <a:off x="3886" y="2576"/>
                <a:ext cx="99" cy="50"/>
              </a:xfrm>
              <a:custGeom>
                <a:avLst/>
                <a:gdLst>
                  <a:gd name="T0" fmla="*/ 0 w 99"/>
                  <a:gd name="T1" fmla="*/ 31 h 50"/>
                  <a:gd name="T2" fmla="*/ 68 w 99"/>
                  <a:gd name="T3" fmla="*/ 50 h 50"/>
                  <a:gd name="T4" fmla="*/ 99 w 99"/>
                  <a:gd name="T5" fmla="*/ 19 h 50"/>
                  <a:gd name="T6" fmla="*/ 31 w 99"/>
                  <a:gd name="T7" fmla="*/ 0 h 50"/>
                  <a:gd name="T8" fmla="*/ 0 w 99"/>
                  <a:gd name="T9" fmla="*/ 31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31"/>
                    </a:moveTo>
                    <a:lnTo>
                      <a:pt x="68" y="50"/>
                    </a:lnTo>
                    <a:lnTo>
                      <a:pt x="99" y="19"/>
                    </a:lnTo>
                    <a:lnTo>
                      <a:pt x="31" y="0"/>
                    </a:lnTo>
                    <a:lnTo>
                      <a:pt x="0" y="31"/>
                    </a:lnTo>
                    <a:close/>
                  </a:path>
                </a:pathLst>
              </a:custGeom>
              <a:solidFill>
                <a:srgbClr val="D8D8D8"/>
              </a:solidFill>
              <a:ln w="9525">
                <a:noFill/>
                <a:round/>
                <a:headEnd/>
                <a:tailEnd/>
              </a:ln>
            </p:spPr>
            <p:txBody>
              <a:bodyPr/>
              <a:lstStyle/>
              <a:p>
                <a:endParaRPr lang="en-US"/>
              </a:p>
            </p:txBody>
          </p:sp>
          <p:sp>
            <p:nvSpPr>
              <p:cNvPr id="134516" name="Freeform 4631"/>
              <p:cNvSpPr>
                <a:spLocks/>
              </p:cNvSpPr>
              <p:nvPr/>
            </p:nvSpPr>
            <p:spPr bwMode="auto">
              <a:xfrm>
                <a:off x="3886" y="2576"/>
                <a:ext cx="99" cy="50"/>
              </a:xfrm>
              <a:custGeom>
                <a:avLst/>
                <a:gdLst>
                  <a:gd name="T0" fmla="*/ 0 w 16"/>
                  <a:gd name="T1" fmla="*/ 47344 h 8"/>
                  <a:gd name="T2" fmla="*/ 99730 w 16"/>
                  <a:gd name="T3" fmla="*/ 76169 h 8"/>
                  <a:gd name="T4" fmla="*/ 145214 w 16"/>
                  <a:gd name="T5" fmla="*/ 29062 h 8"/>
                  <a:gd name="T6" fmla="*/ 45484 w 16"/>
                  <a:gd name="T7" fmla="*/ 0 h 8"/>
                  <a:gd name="T8" fmla="*/ 0 w 16"/>
                  <a:gd name="T9" fmla="*/ 47344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5"/>
                    </a:moveTo>
                    <a:lnTo>
                      <a:pt x="11" y="8"/>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517" name="Freeform 4632"/>
              <p:cNvSpPr>
                <a:spLocks/>
              </p:cNvSpPr>
              <p:nvPr/>
            </p:nvSpPr>
            <p:spPr bwMode="auto">
              <a:xfrm>
                <a:off x="2651" y="2582"/>
                <a:ext cx="99" cy="44"/>
              </a:xfrm>
              <a:custGeom>
                <a:avLst/>
                <a:gdLst>
                  <a:gd name="T0" fmla="*/ 0 w 99"/>
                  <a:gd name="T1" fmla="*/ 37 h 44"/>
                  <a:gd name="T2" fmla="*/ 68 w 99"/>
                  <a:gd name="T3" fmla="*/ 44 h 44"/>
                  <a:gd name="T4" fmla="*/ 99 w 99"/>
                  <a:gd name="T5" fmla="*/ 19 h 44"/>
                  <a:gd name="T6" fmla="*/ 31 w 99"/>
                  <a:gd name="T7" fmla="*/ 0 h 44"/>
                  <a:gd name="T8" fmla="*/ 0 w 99"/>
                  <a:gd name="T9" fmla="*/ 37 h 44"/>
                  <a:gd name="T10" fmla="*/ 0 60000 65536"/>
                  <a:gd name="T11" fmla="*/ 0 60000 65536"/>
                  <a:gd name="T12" fmla="*/ 0 60000 65536"/>
                  <a:gd name="T13" fmla="*/ 0 60000 65536"/>
                  <a:gd name="T14" fmla="*/ 0 60000 65536"/>
                  <a:gd name="T15" fmla="*/ 0 w 99"/>
                  <a:gd name="T16" fmla="*/ 0 h 44"/>
                  <a:gd name="T17" fmla="*/ 99 w 99"/>
                  <a:gd name="T18" fmla="*/ 44 h 44"/>
                </a:gdLst>
                <a:ahLst/>
                <a:cxnLst>
                  <a:cxn ang="T10">
                    <a:pos x="T0" y="T1"/>
                  </a:cxn>
                  <a:cxn ang="T11">
                    <a:pos x="T2" y="T3"/>
                  </a:cxn>
                  <a:cxn ang="T12">
                    <a:pos x="T4" y="T5"/>
                  </a:cxn>
                  <a:cxn ang="T13">
                    <a:pos x="T6" y="T7"/>
                  </a:cxn>
                  <a:cxn ang="T14">
                    <a:pos x="T8" y="T9"/>
                  </a:cxn>
                </a:cxnLst>
                <a:rect l="T15" t="T16" r="T17" b="T18"/>
                <a:pathLst>
                  <a:path w="99" h="44">
                    <a:moveTo>
                      <a:pt x="0" y="37"/>
                    </a:moveTo>
                    <a:lnTo>
                      <a:pt x="68" y="44"/>
                    </a:lnTo>
                    <a:lnTo>
                      <a:pt x="99" y="19"/>
                    </a:lnTo>
                    <a:lnTo>
                      <a:pt x="31" y="0"/>
                    </a:lnTo>
                    <a:lnTo>
                      <a:pt x="0" y="37"/>
                    </a:lnTo>
                    <a:close/>
                  </a:path>
                </a:pathLst>
              </a:custGeom>
              <a:solidFill>
                <a:srgbClr val="DADADA"/>
              </a:solidFill>
              <a:ln w="9525">
                <a:noFill/>
                <a:round/>
                <a:headEnd/>
                <a:tailEnd/>
              </a:ln>
            </p:spPr>
            <p:txBody>
              <a:bodyPr/>
              <a:lstStyle/>
              <a:p>
                <a:endParaRPr lang="en-US"/>
              </a:p>
            </p:txBody>
          </p:sp>
          <p:sp>
            <p:nvSpPr>
              <p:cNvPr id="134518" name="Freeform 4633"/>
              <p:cNvSpPr>
                <a:spLocks/>
              </p:cNvSpPr>
              <p:nvPr/>
            </p:nvSpPr>
            <p:spPr bwMode="auto">
              <a:xfrm>
                <a:off x="2651" y="2582"/>
                <a:ext cx="99" cy="44"/>
              </a:xfrm>
              <a:custGeom>
                <a:avLst/>
                <a:gdLst>
                  <a:gd name="T0" fmla="*/ 0 w 16"/>
                  <a:gd name="T1" fmla="*/ 59343 h 7"/>
                  <a:gd name="T2" fmla="*/ 99730 w 16"/>
                  <a:gd name="T3" fmla="*/ 68785 h 7"/>
                  <a:gd name="T4" fmla="*/ 145214 w 16"/>
                  <a:gd name="T5" fmla="*/ 29555 h 7"/>
                  <a:gd name="T6" fmla="*/ 45484 w 16"/>
                  <a:gd name="T7" fmla="*/ 0 h 7"/>
                  <a:gd name="T8" fmla="*/ 0 w 16"/>
                  <a:gd name="T9" fmla="*/ 59343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19" name="Freeform 4634"/>
              <p:cNvSpPr>
                <a:spLocks/>
              </p:cNvSpPr>
              <p:nvPr/>
            </p:nvSpPr>
            <p:spPr bwMode="auto">
              <a:xfrm>
                <a:off x="3720" y="2576"/>
                <a:ext cx="98" cy="37"/>
              </a:xfrm>
              <a:custGeom>
                <a:avLst/>
                <a:gdLst>
                  <a:gd name="T0" fmla="*/ 0 w 98"/>
                  <a:gd name="T1" fmla="*/ 25 h 37"/>
                  <a:gd name="T2" fmla="*/ 67 w 98"/>
                  <a:gd name="T3" fmla="*/ 37 h 37"/>
                  <a:gd name="T4" fmla="*/ 98 w 98"/>
                  <a:gd name="T5" fmla="*/ 13 h 37"/>
                  <a:gd name="T6" fmla="*/ 30 w 98"/>
                  <a:gd name="T7" fmla="*/ 0 h 37"/>
                  <a:gd name="T8" fmla="*/ 0 w 98"/>
                  <a:gd name="T9" fmla="*/ 25 h 37"/>
                  <a:gd name="T10" fmla="*/ 0 60000 65536"/>
                  <a:gd name="T11" fmla="*/ 0 60000 65536"/>
                  <a:gd name="T12" fmla="*/ 0 60000 65536"/>
                  <a:gd name="T13" fmla="*/ 0 60000 65536"/>
                  <a:gd name="T14" fmla="*/ 0 60000 65536"/>
                  <a:gd name="T15" fmla="*/ 0 w 98"/>
                  <a:gd name="T16" fmla="*/ 0 h 37"/>
                  <a:gd name="T17" fmla="*/ 98 w 98"/>
                  <a:gd name="T18" fmla="*/ 37 h 37"/>
                </a:gdLst>
                <a:ahLst/>
                <a:cxnLst>
                  <a:cxn ang="T10">
                    <a:pos x="T0" y="T1"/>
                  </a:cxn>
                  <a:cxn ang="T11">
                    <a:pos x="T2" y="T3"/>
                  </a:cxn>
                  <a:cxn ang="T12">
                    <a:pos x="T4" y="T5"/>
                  </a:cxn>
                  <a:cxn ang="T13">
                    <a:pos x="T6" y="T7"/>
                  </a:cxn>
                  <a:cxn ang="T14">
                    <a:pos x="T8" y="T9"/>
                  </a:cxn>
                </a:cxnLst>
                <a:rect l="T15" t="T16" r="T17" b="T18"/>
                <a:pathLst>
                  <a:path w="98" h="37">
                    <a:moveTo>
                      <a:pt x="0" y="25"/>
                    </a:moveTo>
                    <a:lnTo>
                      <a:pt x="67" y="37"/>
                    </a:lnTo>
                    <a:lnTo>
                      <a:pt x="98" y="13"/>
                    </a:lnTo>
                    <a:lnTo>
                      <a:pt x="30" y="0"/>
                    </a:lnTo>
                    <a:lnTo>
                      <a:pt x="0" y="25"/>
                    </a:lnTo>
                    <a:close/>
                  </a:path>
                </a:pathLst>
              </a:custGeom>
              <a:solidFill>
                <a:srgbClr val="DDDDDD"/>
              </a:solidFill>
              <a:ln w="9525">
                <a:noFill/>
                <a:round/>
                <a:headEnd/>
                <a:tailEnd/>
              </a:ln>
            </p:spPr>
            <p:txBody>
              <a:bodyPr/>
              <a:lstStyle/>
              <a:p>
                <a:endParaRPr lang="en-US"/>
              </a:p>
            </p:txBody>
          </p:sp>
          <p:sp>
            <p:nvSpPr>
              <p:cNvPr id="134520" name="Freeform 4635"/>
              <p:cNvSpPr>
                <a:spLocks/>
              </p:cNvSpPr>
              <p:nvPr/>
            </p:nvSpPr>
            <p:spPr bwMode="auto">
              <a:xfrm>
                <a:off x="3720" y="2576"/>
                <a:ext cx="98" cy="37"/>
              </a:xfrm>
              <a:custGeom>
                <a:avLst/>
                <a:gdLst>
                  <a:gd name="T0" fmla="*/ 0 w 16"/>
                  <a:gd name="T1" fmla="*/ 36124 h 6"/>
                  <a:gd name="T2" fmla="*/ 94202 w 16"/>
                  <a:gd name="T3" fmla="*/ 53465 h 6"/>
                  <a:gd name="T4" fmla="*/ 137868 w 16"/>
                  <a:gd name="T5" fmla="*/ 17341 h 6"/>
                  <a:gd name="T6" fmla="*/ 43665 w 16"/>
                  <a:gd name="T7" fmla="*/ 0 h 6"/>
                  <a:gd name="T8" fmla="*/ 0 w 16"/>
                  <a:gd name="T9" fmla="*/ 36124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4"/>
                    </a:moveTo>
                    <a:lnTo>
                      <a:pt x="11" y="6"/>
                    </a:lnTo>
                    <a:lnTo>
                      <a:pt x="16" y="2"/>
                    </a:lnTo>
                    <a:lnTo>
                      <a:pt x="5" y="0"/>
                    </a:lnTo>
                    <a:lnTo>
                      <a:pt x="0" y="4"/>
                    </a:lnTo>
                  </a:path>
                </a:pathLst>
              </a:custGeom>
              <a:noFill/>
              <a:ln w="9525">
                <a:solidFill>
                  <a:srgbClr val="000000"/>
                </a:solidFill>
                <a:round/>
                <a:headEnd/>
                <a:tailEnd/>
              </a:ln>
            </p:spPr>
            <p:txBody>
              <a:bodyPr/>
              <a:lstStyle/>
              <a:p>
                <a:endParaRPr lang="en-US"/>
              </a:p>
            </p:txBody>
          </p:sp>
          <p:sp>
            <p:nvSpPr>
              <p:cNvPr id="134521" name="Freeform 4636"/>
              <p:cNvSpPr>
                <a:spLocks/>
              </p:cNvSpPr>
              <p:nvPr/>
            </p:nvSpPr>
            <p:spPr bwMode="auto">
              <a:xfrm>
                <a:off x="2485" y="2589"/>
                <a:ext cx="98" cy="49"/>
              </a:xfrm>
              <a:custGeom>
                <a:avLst/>
                <a:gdLst>
                  <a:gd name="T0" fmla="*/ 0 w 98"/>
                  <a:gd name="T1" fmla="*/ 37 h 49"/>
                  <a:gd name="T2" fmla="*/ 68 w 98"/>
                  <a:gd name="T3" fmla="*/ 49 h 49"/>
                  <a:gd name="T4" fmla="*/ 98 w 98"/>
                  <a:gd name="T5" fmla="*/ 18 h 49"/>
                  <a:gd name="T6" fmla="*/ 31 w 98"/>
                  <a:gd name="T7" fmla="*/ 0 h 49"/>
                  <a:gd name="T8" fmla="*/ 0 w 98"/>
                  <a:gd name="T9" fmla="*/ 37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0" y="37"/>
                    </a:moveTo>
                    <a:lnTo>
                      <a:pt x="68" y="49"/>
                    </a:lnTo>
                    <a:lnTo>
                      <a:pt x="98" y="18"/>
                    </a:lnTo>
                    <a:lnTo>
                      <a:pt x="31" y="0"/>
                    </a:lnTo>
                    <a:lnTo>
                      <a:pt x="0" y="37"/>
                    </a:lnTo>
                    <a:close/>
                  </a:path>
                </a:pathLst>
              </a:custGeom>
              <a:solidFill>
                <a:srgbClr val="D6D6D6"/>
              </a:solidFill>
              <a:ln w="9525">
                <a:noFill/>
                <a:round/>
                <a:headEnd/>
                <a:tailEnd/>
              </a:ln>
            </p:spPr>
            <p:txBody>
              <a:bodyPr/>
              <a:lstStyle/>
              <a:p>
                <a:endParaRPr lang="en-US"/>
              </a:p>
            </p:txBody>
          </p:sp>
          <p:sp>
            <p:nvSpPr>
              <p:cNvPr id="134522" name="Freeform 4637"/>
              <p:cNvSpPr>
                <a:spLocks/>
              </p:cNvSpPr>
              <p:nvPr/>
            </p:nvSpPr>
            <p:spPr bwMode="auto">
              <a:xfrm>
                <a:off x="2485" y="2589"/>
                <a:ext cx="98" cy="49"/>
              </a:xfrm>
              <a:custGeom>
                <a:avLst/>
                <a:gdLst>
                  <a:gd name="T0" fmla="*/ 0 w 16"/>
                  <a:gd name="T1" fmla="*/ 52148 h 8"/>
                  <a:gd name="T2" fmla="*/ 94202 w 16"/>
                  <a:gd name="T3" fmla="*/ 68918 h 8"/>
                  <a:gd name="T4" fmla="*/ 137868 w 16"/>
                  <a:gd name="T5" fmla="*/ 25284 h 8"/>
                  <a:gd name="T6" fmla="*/ 43665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23" name="Freeform 4638"/>
              <p:cNvSpPr>
                <a:spLocks/>
              </p:cNvSpPr>
              <p:nvPr/>
            </p:nvSpPr>
            <p:spPr bwMode="auto">
              <a:xfrm>
                <a:off x="4788" y="2589"/>
                <a:ext cx="92" cy="61"/>
              </a:xfrm>
              <a:custGeom>
                <a:avLst/>
                <a:gdLst>
                  <a:gd name="T0" fmla="*/ 0 w 92"/>
                  <a:gd name="T1" fmla="*/ 43 h 61"/>
                  <a:gd name="T2" fmla="*/ 68 w 92"/>
                  <a:gd name="T3" fmla="*/ 61 h 61"/>
                  <a:gd name="T4" fmla="*/ 92 w 92"/>
                  <a:gd name="T5" fmla="*/ 24 h 61"/>
                  <a:gd name="T6" fmla="*/ 24 w 92"/>
                  <a:gd name="T7" fmla="*/ 0 h 61"/>
                  <a:gd name="T8" fmla="*/ 0 w 92"/>
                  <a:gd name="T9" fmla="*/ 43 h 61"/>
                  <a:gd name="T10" fmla="*/ 0 60000 65536"/>
                  <a:gd name="T11" fmla="*/ 0 60000 65536"/>
                  <a:gd name="T12" fmla="*/ 0 60000 65536"/>
                  <a:gd name="T13" fmla="*/ 0 60000 65536"/>
                  <a:gd name="T14" fmla="*/ 0 60000 65536"/>
                  <a:gd name="T15" fmla="*/ 0 w 92"/>
                  <a:gd name="T16" fmla="*/ 0 h 61"/>
                  <a:gd name="T17" fmla="*/ 92 w 92"/>
                  <a:gd name="T18" fmla="*/ 61 h 61"/>
                </a:gdLst>
                <a:ahLst/>
                <a:cxnLst>
                  <a:cxn ang="T10">
                    <a:pos x="T0" y="T1"/>
                  </a:cxn>
                  <a:cxn ang="T11">
                    <a:pos x="T2" y="T3"/>
                  </a:cxn>
                  <a:cxn ang="T12">
                    <a:pos x="T4" y="T5"/>
                  </a:cxn>
                  <a:cxn ang="T13">
                    <a:pos x="T6" y="T7"/>
                  </a:cxn>
                  <a:cxn ang="T14">
                    <a:pos x="T8" y="T9"/>
                  </a:cxn>
                </a:cxnLst>
                <a:rect l="T15" t="T16" r="T17" b="T18"/>
                <a:pathLst>
                  <a:path w="92" h="61">
                    <a:moveTo>
                      <a:pt x="0" y="43"/>
                    </a:moveTo>
                    <a:lnTo>
                      <a:pt x="68" y="61"/>
                    </a:lnTo>
                    <a:lnTo>
                      <a:pt x="92" y="24"/>
                    </a:lnTo>
                    <a:lnTo>
                      <a:pt x="24" y="0"/>
                    </a:lnTo>
                    <a:lnTo>
                      <a:pt x="0" y="43"/>
                    </a:lnTo>
                    <a:close/>
                  </a:path>
                </a:pathLst>
              </a:custGeom>
              <a:solidFill>
                <a:srgbClr val="CFCFCF"/>
              </a:solidFill>
              <a:ln w="9525">
                <a:noFill/>
                <a:round/>
                <a:headEnd/>
                <a:tailEnd/>
              </a:ln>
            </p:spPr>
            <p:txBody>
              <a:bodyPr/>
              <a:lstStyle/>
              <a:p>
                <a:endParaRPr lang="en-US"/>
              </a:p>
            </p:txBody>
          </p:sp>
          <p:sp>
            <p:nvSpPr>
              <p:cNvPr id="134524" name="Freeform 4639"/>
              <p:cNvSpPr>
                <a:spLocks/>
              </p:cNvSpPr>
              <p:nvPr/>
            </p:nvSpPr>
            <p:spPr bwMode="auto">
              <a:xfrm>
                <a:off x="4788" y="2589"/>
                <a:ext cx="92" cy="61"/>
              </a:xfrm>
              <a:custGeom>
                <a:avLst/>
                <a:gdLst>
                  <a:gd name="T0" fmla="*/ 0 w 15"/>
                  <a:gd name="T1" fmla="*/ 59463 h 10"/>
                  <a:gd name="T2" fmla="*/ 94834 w 15"/>
                  <a:gd name="T3" fmla="*/ 84430 h 10"/>
                  <a:gd name="T4" fmla="*/ 130119 w 15"/>
                  <a:gd name="T5" fmla="*/ 33153 h 10"/>
                  <a:gd name="T6" fmla="*/ 35285 w 15"/>
                  <a:gd name="T7" fmla="*/ 0 h 10"/>
                  <a:gd name="T8" fmla="*/ 0 w 15"/>
                  <a:gd name="T9" fmla="*/ 59463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4"/>
                    </a:lnTo>
                    <a:lnTo>
                      <a:pt x="4" y="0"/>
                    </a:lnTo>
                    <a:lnTo>
                      <a:pt x="0" y="7"/>
                    </a:lnTo>
                  </a:path>
                </a:pathLst>
              </a:custGeom>
              <a:noFill/>
              <a:ln w="9525">
                <a:solidFill>
                  <a:srgbClr val="000000"/>
                </a:solidFill>
                <a:round/>
                <a:headEnd/>
                <a:tailEnd/>
              </a:ln>
            </p:spPr>
            <p:txBody>
              <a:bodyPr/>
              <a:lstStyle/>
              <a:p>
                <a:endParaRPr lang="en-US"/>
              </a:p>
            </p:txBody>
          </p:sp>
          <p:sp>
            <p:nvSpPr>
              <p:cNvPr id="134525" name="Freeform 4640"/>
              <p:cNvSpPr>
                <a:spLocks/>
              </p:cNvSpPr>
              <p:nvPr/>
            </p:nvSpPr>
            <p:spPr bwMode="auto">
              <a:xfrm>
                <a:off x="3553" y="2576"/>
                <a:ext cx="99" cy="31"/>
              </a:xfrm>
              <a:custGeom>
                <a:avLst/>
                <a:gdLst>
                  <a:gd name="T0" fmla="*/ 0 w 99"/>
                  <a:gd name="T1" fmla="*/ 19 h 31"/>
                  <a:gd name="T2" fmla="*/ 68 w 99"/>
                  <a:gd name="T3" fmla="*/ 31 h 31"/>
                  <a:gd name="T4" fmla="*/ 99 w 99"/>
                  <a:gd name="T5" fmla="*/ 13 h 31"/>
                  <a:gd name="T6" fmla="*/ 31 w 99"/>
                  <a:gd name="T7" fmla="*/ 0 h 31"/>
                  <a:gd name="T8" fmla="*/ 0 w 99"/>
                  <a:gd name="T9" fmla="*/ 19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19"/>
                    </a:moveTo>
                    <a:lnTo>
                      <a:pt x="68" y="31"/>
                    </a:lnTo>
                    <a:lnTo>
                      <a:pt x="99" y="13"/>
                    </a:lnTo>
                    <a:lnTo>
                      <a:pt x="31" y="0"/>
                    </a:lnTo>
                    <a:lnTo>
                      <a:pt x="0" y="19"/>
                    </a:lnTo>
                    <a:close/>
                  </a:path>
                </a:pathLst>
              </a:custGeom>
              <a:solidFill>
                <a:srgbClr val="E3E3E3"/>
              </a:solidFill>
              <a:ln w="9525">
                <a:noFill/>
                <a:round/>
                <a:headEnd/>
                <a:tailEnd/>
              </a:ln>
            </p:spPr>
            <p:txBody>
              <a:bodyPr/>
              <a:lstStyle/>
              <a:p>
                <a:endParaRPr lang="en-US"/>
              </a:p>
            </p:txBody>
          </p:sp>
          <p:sp>
            <p:nvSpPr>
              <p:cNvPr id="134526" name="Freeform 4641"/>
              <p:cNvSpPr>
                <a:spLocks/>
              </p:cNvSpPr>
              <p:nvPr/>
            </p:nvSpPr>
            <p:spPr bwMode="auto">
              <a:xfrm>
                <a:off x="3553" y="2576"/>
                <a:ext cx="99" cy="31"/>
              </a:xfrm>
              <a:custGeom>
                <a:avLst/>
                <a:gdLst>
                  <a:gd name="T0" fmla="*/ 0 w 16"/>
                  <a:gd name="T1" fmla="*/ 28136 h 5"/>
                  <a:gd name="T2" fmla="*/ 99730 w 16"/>
                  <a:gd name="T3" fmla="*/ 45744 h 5"/>
                  <a:gd name="T4" fmla="*/ 145214 w 16"/>
                  <a:gd name="T5" fmla="*/ 17645 h 5"/>
                  <a:gd name="T6" fmla="*/ 45484 w 16"/>
                  <a:gd name="T7" fmla="*/ 0 h 5"/>
                  <a:gd name="T8" fmla="*/ 0 w 16"/>
                  <a:gd name="T9" fmla="*/ 28136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3"/>
                    </a:moveTo>
                    <a:lnTo>
                      <a:pt x="11" y="5"/>
                    </a:lnTo>
                    <a:lnTo>
                      <a:pt x="16" y="2"/>
                    </a:lnTo>
                    <a:lnTo>
                      <a:pt x="5" y="0"/>
                    </a:lnTo>
                    <a:lnTo>
                      <a:pt x="0" y="3"/>
                    </a:lnTo>
                  </a:path>
                </a:pathLst>
              </a:custGeom>
              <a:noFill/>
              <a:ln w="9525">
                <a:solidFill>
                  <a:srgbClr val="000000"/>
                </a:solidFill>
                <a:round/>
                <a:headEnd/>
                <a:tailEnd/>
              </a:ln>
            </p:spPr>
            <p:txBody>
              <a:bodyPr/>
              <a:lstStyle/>
              <a:p>
                <a:endParaRPr lang="en-US"/>
              </a:p>
            </p:txBody>
          </p:sp>
          <p:sp>
            <p:nvSpPr>
              <p:cNvPr id="134527" name="Freeform 4642"/>
              <p:cNvSpPr>
                <a:spLocks/>
              </p:cNvSpPr>
              <p:nvPr/>
            </p:nvSpPr>
            <p:spPr bwMode="auto">
              <a:xfrm>
                <a:off x="2318" y="2589"/>
                <a:ext cx="99" cy="55"/>
              </a:xfrm>
              <a:custGeom>
                <a:avLst/>
                <a:gdLst>
                  <a:gd name="T0" fmla="*/ 0 w 99"/>
                  <a:gd name="T1" fmla="*/ 43 h 55"/>
                  <a:gd name="T2" fmla="*/ 68 w 99"/>
                  <a:gd name="T3" fmla="*/ 55 h 55"/>
                  <a:gd name="T4" fmla="*/ 99 w 99"/>
                  <a:gd name="T5" fmla="*/ 18 h 55"/>
                  <a:gd name="T6" fmla="*/ 31 w 99"/>
                  <a:gd name="T7" fmla="*/ 0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55"/>
                    </a:lnTo>
                    <a:lnTo>
                      <a:pt x="99" y="18"/>
                    </a:lnTo>
                    <a:lnTo>
                      <a:pt x="31" y="0"/>
                    </a:lnTo>
                    <a:lnTo>
                      <a:pt x="0" y="43"/>
                    </a:lnTo>
                    <a:close/>
                  </a:path>
                </a:pathLst>
              </a:custGeom>
              <a:solidFill>
                <a:srgbClr val="D3D3D3"/>
              </a:solidFill>
              <a:ln w="9525">
                <a:noFill/>
                <a:round/>
                <a:headEnd/>
                <a:tailEnd/>
              </a:ln>
            </p:spPr>
            <p:txBody>
              <a:bodyPr/>
              <a:lstStyle/>
              <a:p>
                <a:endParaRPr lang="en-US"/>
              </a:p>
            </p:txBody>
          </p:sp>
          <p:sp>
            <p:nvSpPr>
              <p:cNvPr id="134528" name="Freeform 4643"/>
              <p:cNvSpPr>
                <a:spLocks/>
              </p:cNvSpPr>
              <p:nvPr/>
            </p:nvSpPr>
            <p:spPr bwMode="auto">
              <a:xfrm>
                <a:off x="2318" y="2589"/>
                <a:ext cx="99" cy="55"/>
              </a:xfrm>
              <a:custGeom>
                <a:avLst/>
                <a:gdLst>
                  <a:gd name="T0" fmla="*/ 0 w 16"/>
                  <a:gd name="T1" fmla="*/ 60017 h 9"/>
                  <a:gd name="T2" fmla="*/ 99730 w 16"/>
                  <a:gd name="T3" fmla="*/ 76670 h 9"/>
                  <a:gd name="T4" fmla="*/ 145214 w 16"/>
                  <a:gd name="T5" fmla="*/ 25098 h 9"/>
                  <a:gd name="T6" fmla="*/ 45484 w 16"/>
                  <a:gd name="T7" fmla="*/ 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29" name="Freeform 4644"/>
              <p:cNvSpPr>
                <a:spLocks/>
              </p:cNvSpPr>
              <p:nvPr/>
            </p:nvSpPr>
            <p:spPr bwMode="auto">
              <a:xfrm>
                <a:off x="4621" y="2595"/>
                <a:ext cx="99" cy="61"/>
              </a:xfrm>
              <a:custGeom>
                <a:avLst/>
                <a:gdLst>
                  <a:gd name="T0" fmla="*/ 0 w 99"/>
                  <a:gd name="T1" fmla="*/ 37 h 61"/>
                  <a:gd name="T2" fmla="*/ 68 w 99"/>
                  <a:gd name="T3" fmla="*/ 61 h 61"/>
                  <a:gd name="T4" fmla="*/ 99 w 99"/>
                  <a:gd name="T5" fmla="*/ 18 h 61"/>
                  <a:gd name="T6" fmla="*/ 25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25" y="0"/>
                    </a:lnTo>
                    <a:lnTo>
                      <a:pt x="0" y="37"/>
                    </a:lnTo>
                    <a:close/>
                  </a:path>
                </a:pathLst>
              </a:custGeom>
              <a:solidFill>
                <a:srgbClr val="CFCFCF"/>
              </a:solidFill>
              <a:ln w="9525">
                <a:noFill/>
                <a:round/>
                <a:headEnd/>
                <a:tailEnd/>
              </a:ln>
            </p:spPr>
            <p:txBody>
              <a:bodyPr/>
              <a:lstStyle/>
              <a:p>
                <a:endParaRPr lang="en-US"/>
              </a:p>
            </p:txBody>
          </p:sp>
          <p:sp>
            <p:nvSpPr>
              <p:cNvPr id="134530" name="Freeform 4645"/>
              <p:cNvSpPr>
                <a:spLocks/>
              </p:cNvSpPr>
              <p:nvPr/>
            </p:nvSpPr>
            <p:spPr bwMode="auto">
              <a:xfrm>
                <a:off x="4621" y="2595"/>
                <a:ext cx="99" cy="61"/>
              </a:xfrm>
              <a:custGeom>
                <a:avLst/>
                <a:gdLst>
                  <a:gd name="T0" fmla="*/ 0 w 16"/>
                  <a:gd name="T1" fmla="*/ 51313 h 10"/>
                  <a:gd name="T2" fmla="*/ 99730 w 16"/>
                  <a:gd name="T3" fmla="*/ 84430 h 10"/>
                  <a:gd name="T4" fmla="*/ 145214 w 16"/>
                  <a:gd name="T5" fmla="*/ 24967 h 10"/>
                  <a:gd name="T6" fmla="*/ 36717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4" y="0"/>
                    </a:lnTo>
                    <a:lnTo>
                      <a:pt x="0" y="6"/>
                    </a:lnTo>
                  </a:path>
                </a:pathLst>
              </a:custGeom>
              <a:noFill/>
              <a:ln w="9525">
                <a:solidFill>
                  <a:srgbClr val="000000"/>
                </a:solidFill>
                <a:round/>
                <a:headEnd/>
                <a:tailEnd/>
              </a:ln>
            </p:spPr>
            <p:txBody>
              <a:bodyPr/>
              <a:lstStyle/>
              <a:p>
                <a:endParaRPr lang="en-US"/>
              </a:p>
            </p:txBody>
          </p:sp>
          <p:sp>
            <p:nvSpPr>
              <p:cNvPr id="134531" name="Freeform 4646"/>
              <p:cNvSpPr>
                <a:spLocks/>
              </p:cNvSpPr>
              <p:nvPr/>
            </p:nvSpPr>
            <p:spPr bwMode="auto">
              <a:xfrm>
                <a:off x="3386" y="2576"/>
                <a:ext cx="99" cy="19"/>
              </a:xfrm>
              <a:custGeom>
                <a:avLst/>
                <a:gdLst>
                  <a:gd name="T0" fmla="*/ 0 w 99"/>
                  <a:gd name="T1" fmla="*/ 19 h 19"/>
                  <a:gd name="T2" fmla="*/ 68 w 99"/>
                  <a:gd name="T3" fmla="*/ 19 h 19"/>
                  <a:gd name="T4" fmla="*/ 99 w 99"/>
                  <a:gd name="T5" fmla="*/ 13 h 19"/>
                  <a:gd name="T6" fmla="*/ 31 w 99"/>
                  <a:gd name="T7" fmla="*/ 0 h 19"/>
                  <a:gd name="T8" fmla="*/ 0 w 99"/>
                  <a:gd name="T9" fmla="*/ 19 h 19"/>
                  <a:gd name="T10" fmla="*/ 0 60000 65536"/>
                  <a:gd name="T11" fmla="*/ 0 60000 65536"/>
                  <a:gd name="T12" fmla="*/ 0 60000 65536"/>
                  <a:gd name="T13" fmla="*/ 0 60000 65536"/>
                  <a:gd name="T14" fmla="*/ 0 60000 65536"/>
                  <a:gd name="T15" fmla="*/ 0 w 99"/>
                  <a:gd name="T16" fmla="*/ 0 h 19"/>
                  <a:gd name="T17" fmla="*/ 99 w 99"/>
                  <a:gd name="T18" fmla="*/ 19 h 19"/>
                </a:gdLst>
                <a:ahLst/>
                <a:cxnLst>
                  <a:cxn ang="T10">
                    <a:pos x="T0" y="T1"/>
                  </a:cxn>
                  <a:cxn ang="T11">
                    <a:pos x="T2" y="T3"/>
                  </a:cxn>
                  <a:cxn ang="T12">
                    <a:pos x="T4" y="T5"/>
                  </a:cxn>
                  <a:cxn ang="T13">
                    <a:pos x="T6" y="T7"/>
                  </a:cxn>
                  <a:cxn ang="T14">
                    <a:pos x="T8" y="T9"/>
                  </a:cxn>
                </a:cxnLst>
                <a:rect l="T15" t="T16" r="T17" b="T18"/>
                <a:pathLst>
                  <a:path w="99" h="19">
                    <a:moveTo>
                      <a:pt x="0" y="19"/>
                    </a:moveTo>
                    <a:lnTo>
                      <a:pt x="68" y="19"/>
                    </a:lnTo>
                    <a:lnTo>
                      <a:pt x="99" y="13"/>
                    </a:lnTo>
                    <a:lnTo>
                      <a:pt x="31" y="0"/>
                    </a:lnTo>
                    <a:lnTo>
                      <a:pt x="0" y="19"/>
                    </a:lnTo>
                    <a:close/>
                  </a:path>
                </a:pathLst>
              </a:custGeom>
              <a:solidFill>
                <a:srgbClr val="E6E6E6"/>
              </a:solidFill>
              <a:ln w="9525">
                <a:noFill/>
                <a:round/>
                <a:headEnd/>
                <a:tailEnd/>
              </a:ln>
            </p:spPr>
            <p:txBody>
              <a:bodyPr/>
              <a:lstStyle/>
              <a:p>
                <a:endParaRPr lang="en-US"/>
              </a:p>
            </p:txBody>
          </p:sp>
          <p:sp>
            <p:nvSpPr>
              <p:cNvPr id="134532" name="Freeform 4647"/>
              <p:cNvSpPr>
                <a:spLocks/>
              </p:cNvSpPr>
              <p:nvPr/>
            </p:nvSpPr>
            <p:spPr bwMode="auto">
              <a:xfrm>
                <a:off x="3386" y="2576"/>
                <a:ext cx="99" cy="19"/>
              </a:xfrm>
              <a:custGeom>
                <a:avLst/>
                <a:gdLst>
                  <a:gd name="T0" fmla="*/ 0 w 16"/>
                  <a:gd name="T1" fmla="*/ 30482 h 3"/>
                  <a:gd name="T2" fmla="*/ 99730 w 16"/>
                  <a:gd name="T3" fmla="*/ 30482 h 3"/>
                  <a:gd name="T4" fmla="*/ 145214 w 16"/>
                  <a:gd name="T5" fmla="*/ 20818 h 3"/>
                  <a:gd name="T6" fmla="*/ 45484 w 16"/>
                  <a:gd name="T7" fmla="*/ 0 h 3"/>
                  <a:gd name="T8" fmla="*/ 0 w 16"/>
                  <a:gd name="T9" fmla="*/ 30482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3"/>
                    </a:lnTo>
                    <a:lnTo>
                      <a:pt x="16" y="2"/>
                    </a:lnTo>
                    <a:lnTo>
                      <a:pt x="5" y="0"/>
                    </a:lnTo>
                    <a:lnTo>
                      <a:pt x="0" y="3"/>
                    </a:lnTo>
                  </a:path>
                </a:pathLst>
              </a:custGeom>
              <a:noFill/>
              <a:ln w="9525">
                <a:solidFill>
                  <a:srgbClr val="000000"/>
                </a:solidFill>
                <a:round/>
                <a:headEnd/>
                <a:tailEnd/>
              </a:ln>
            </p:spPr>
            <p:txBody>
              <a:bodyPr/>
              <a:lstStyle/>
              <a:p>
                <a:endParaRPr lang="en-US"/>
              </a:p>
            </p:txBody>
          </p:sp>
          <p:sp>
            <p:nvSpPr>
              <p:cNvPr id="134533" name="Freeform 4648"/>
              <p:cNvSpPr>
                <a:spLocks/>
              </p:cNvSpPr>
              <p:nvPr/>
            </p:nvSpPr>
            <p:spPr bwMode="auto">
              <a:xfrm>
                <a:off x="2151" y="2595"/>
                <a:ext cx="99" cy="55"/>
              </a:xfrm>
              <a:custGeom>
                <a:avLst/>
                <a:gdLst>
                  <a:gd name="T0" fmla="*/ 0 w 99"/>
                  <a:gd name="T1" fmla="*/ 43 h 55"/>
                  <a:gd name="T2" fmla="*/ 68 w 99"/>
                  <a:gd name="T3" fmla="*/ 55 h 55"/>
                  <a:gd name="T4" fmla="*/ 99 w 99"/>
                  <a:gd name="T5" fmla="*/ 18 h 55"/>
                  <a:gd name="T6" fmla="*/ 31 w 99"/>
                  <a:gd name="T7" fmla="*/ 0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55"/>
                    </a:lnTo>
                    <a:lnTo>
                      <a:pt x="99" y="18"/>
                    </a:lnTo>
                    <a:lnTo>
                      <a:pt x="31" y="0"/>
                    </a:lnTo>
                    <a:lnTo>
                      <a:pt x="0" y="43"/>
                    </a:lnTo>
                    <a:close/>
                  </a:path>
                </a:pathLst>
              </a:custGeom>
              <a:solidFill>
                <a:srgbClr val="D1D1D1"/>
              </a:solidFill>
              <a:ln w="9525">
                <a:noFill/>
                <a:round/>
                <a:headEnd/>
                <a:tailEnd/>
              </a:ln>
            </p:spPr>
            <p:txBody>
              <a:bodyPr/>
              <a:lstStyle/>
              <a:p>
                <a:endParaRPr lang="en-US"/>
              </a:p>
            </p:txBody>
          </p:sp>
          <p:sp>
            <p:nvSpPr>
              <p:cNvPr id="134534" name="Freeform 4649"/>
              <p:cNvSpPr>
                <a:spLocks/>
              </p:cNvSpPr>
              <p:nvPr/>
            </p:nvSpPr>
            <p:spPr bwMode="auto">
              <a:xfrm>
                <a:off x="2151" y="2595"/>
                <a:ext cx="99" cy="55"/>
              </a:xfrm>
              <a:custGeom>
                <a:avLst/>
                <a:gdLst>
                  <a:gd name="T0" fmla="*/ 0 w 16"/>
                  <a:gd name="T1" fmla="*/ 60017 h 9"/>
                  <a:gd name="T2" fmla="*/ 99730 w 16"/>
                  <a:gd name="T3" fmla="*/ 76670 h 9"/>
                  <a:gd name="T4" fmla="*/ 145214 w 16"/>
                  <a:gd name="T5" fmla="*/ 25098 h 9"/>
                  <a:gd name="T6" fmla="*/ 45484 w 16"/>
                  <a:gd name="T7" fmla="*/ 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35" name="Freeform 4650"/>
              <p:cNvSpPr>
                <a:spLocks/>
              </p:cNvSpPr>
              <p:nvPr/>
            </p:nvSpPr>
            <p:spPr bwMode="auto">
              <a:xfrm>
                <a:off x="4454" y="2595"/>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536" name="Freeform 4651"/>
              <p:cNvSpPr>
                <a:spLocks/>
              </p:cNvSpPr>
              <p:nvPr/>
            </p:nvSpPr>
            <p:spPr bwMode="auto">
              <a:xfrm>
                <a:off x="4454" y="2595"/>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37" name="Freeform 4652"/>
              <p:cNvSpPr>
                <a:spLocks/>
              </p:cNvSpPr>
              <p:nvPr/>
            </p:nvSpPr>
            <p:spPr bwMode="auto">
              <a:xfrm>
                <a:off x="3219" y="2582"/>
                <a:ext cx="99" cy="19"/>
              </a:xfrm>
              <a:custGeom>
                <a:avLst/>
                <a:gdLst>
                  <a:gd name="T0" fmla="*/ 0 w 99"/>
                  <a:gd name="T1" fmla="*/ 19 h 19"/>
                  <a:gd name="T2" fmla="*/ 68 w 99"/>
                  <a:gd name="T3" fmla="*/ 13 h 19"/>
                  <a:gd name="T4" fmla="*/ 99 w 99"/>
                  <a:gd name="T5" fmla="*/ 7 h 19"/>
                  <a:gd name="T6" fmla="*/ 31 w 99"/>
                  <a:gd name="T7" fmla="*/ 0 h 19"/>
                  <a:gd name="T8" fmla="*/ 0 w 99"/>
                  <a:gd name="T9" fmla="*/ 19 h 19"/>
                  <a:gd name="T10" fmla="*/ 0 60000 65536"/>
                  <a:gd name="T11" fmla="*/ 0 60000 65536"/>
                  <a:gd name="T12" fmla="*/ 0 60000 65536"/>
                  <a:gd name="T13" fmla="*/ 0 60000 65536"/>
                  <a:gd name="T14" fmla="*/ 0 60000 65536"/>
                  <a:gd name="T15" fmla="*/ 0 w 99"/>
                  <a:gd name="T16" fmla="*/ 0 h 19"/>
                  <a:gd name="T17" fmla="*/ 99 w 99"/>
                  <a:gd name="T18" fmla="*/ 19 h 19"/>
                </a:gdLst>
                <a:ahLst/>
                <a:cxnLst>
                  <a:cxn ang="T10">
                    <a:pos x="T0" y="T1"/>
                  </a:cxn>
                  <a:cxn ang="T11">
                    <a:pos x="T2" y="T3"/>
                  </a:cxn>
                  <a:cxn ang="T12">
                    <a:pos x="T4" y="T5"/>
                  </a:cxn>
                  <a:cxn ang="T13">
                    <a:pos x="T6" y="T7"/>
                  </a:cxn>
                  <a:cxn ang="T14">
                    <a:pos x="T8" y="T9"/>
                  </a:cxn>
                </a:cxnLst>
                <a:rect l="T15" t="T16" r="T17" b="T18"/>
                <a:pathLst>
                  <a:path w="99" h="19">
                    <a:moveTo>
                      <a:pt x="0" y="19"/>
                    </a:moveTo>
                    <a:lnTo>
                      <a:pt x="68" y="13"/>
                    </a:lnTo>
                    <a:lnTo>
                      <a:pt x="99" y="7"/>
                    </a:lnTo>
                    <a:lnTo>
                      <a:pt x="31" y="0"/>
                    </a:lnTo>
                    <a:lnTo>
                      <a:pt x="0" y="19"/>
                    </a:lnTo>
                    <a:close/>
                  </a:path>
                </a:pathLst>
              </a:custGeom>
              <a:solidFill>
                <a:srgbClr val="E8E8E8"/>
              </a:solidFill>
              <a:ln w="9525">
                <a:noFill/>
                <a:round/>
                <a:headEnd/>
                <a:tailEnd/>
              </a:ln>
            </p:spPr>
            <p:txBody>
              <a:bodyPr/>
              <a:lstStyle/>
              <a:p>
                <a:endParaRPr lang="en-US"/>
              </a:p>
            </p:txBody>
          </p:sp>
          <p:sp>
            <p:nvSpPr>
              <p:cNvPr id="134538" name="Freeform 4653"/>
              <p:cNvSpPr>
                <a:spLocks/>
              </p:cNvSpPr>
              <p:nvPr/>
            </p:nvSpPr>
            <p:spPr bwMode="auto">
              <a:xfrm>
                <a:off x="3219" y="2582"/>
                <a:ext cx="99" cy="19"/>
              </a:xfrm>
              <a:custGeom>
                <a:avLst/>
                <a:gdLst>
                  <a:gd name="T0" fmla="*/ 0 w 16"/>
                  <a:gd name="T1" fmla="*/ 30482 h 3"/>
                  <a:gd name="T2" fmla="*/ 99730 w 16"/>
                  <a:gd name="T3" fmla="*/ 20818 h 3"/>
                  <a:gd name="T4" fmla="*/ 145214 w 16"/>
                  <a:gd name="T5" fmla="*/ 9665 h 3"/>
                  <a:gd name="T6" fmla="*/ 45484 w 16"/>
                  <a:gd name="T7" fmla="*/ 0 h 3"/>
                  <a:gd name="T8" fmla="*/ 0 w 16"/>
                  <a:gd name="T9" fmla="*/ 30482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2"/>
                    </a:lnTo>
                    <a:lnTo>
                      <a:pt x="16" y="1"/>
                    </a:lnTo>
                    <a:lnTo>
                      <a:pt x="5" y="0"/>
                    </a:lnTo>
                    <a:lnTo>
                      <a:pt x="0" y="3"/>
                    </a:lnTo>
                  </a:path>
                </a:pathLst>
              </a:custGeom>
              <a:noFill/>
              <a:ln w="9525">
                <a:solidFill>
                  <a:srgbClr val="000000"/>
                </a:solidFill>
                <a:round/>
                <a:headEnd/>
                <a:tailEnd/>
              </a:ln>
            </p:spPr>
            <p:txBody>
              <a:bodyPr/>
              <a:lstStyle/>
              <a:p>
                <a:endParaRPr lang="en-US"/>
              </a:p>
            </p:txBody>
          </p:sp>
          <p:sp>
            <p:nvSpPr>
              <p:cNvPr id="134539" name="Freeform 4654"/>
              <p:cNvSpPr>
                <a:spLocks/>
              </p:cNvSpPr>
              <p:nvPr/>
            </p:nvSpPr>
            <p:spPr bwMode="auto">
              <a:xfrm>
                <a:off x="1984" y="2595"/>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540" name="Freeform 4655"/>
              <p:cNvSpPr>
                <a:spLocks/>
              </p:cNvSpPr>
              <p:nvPr/>
            </p:nvSpPr>
            <p:spPr bwMode="auto">
              <a:xfrm>
                <a:off x="1984" y="2595"/>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41" name="Freeform 4656"/>
              <p:cNvSpPr>
                <a:spLocks/>
              </p:cNvSpPr>
              <p:nvPr/>
            </p:nvSpPr>
            <p:spPr bwMode="auto">
              <a:xfrm>
                <a:off x="4288" y="2595"/>
                <a:ext cx="98" cy="61"/>
              </a:xfrm>
              <a:custGeom>
                <a:avLst/>
                <a:gdLst>
                  <a:gd name="T0" fmla="*/ 0 w 98"/>
                  <a:gd name="T1" fmla="*/ 37 h 61"/>
                  <a:gd name="T2" fmla="*/ 68 w 98"/>
                  <a:gd name="T3" fmla="*/ 61 h 61"/>
                  <a:gd name="T4" fmla="*/ 98 w 98"/>
                  <a:gd name="T5" fmla="*/ 18 h 61"/>
                  <a:gd name="T6" fmla="*/ 31 w 98"/>
                  <a:gd name="T7" fmla="*/ 0 h 61"/>
                  <a:gd name="T8" fmla="*/ 0 w 98"/>
                  <a:gd name="T9" fmla="*/ 37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37"/>
                    </a:moveTo>
                    <a:lnTo>
                      <a:pt x="68" y="61"/>
                    </a:lnTo>
                    <a:lnTo>
                      <a:pt x="98" y="18"/>
                    </a:lnTo>
                    <a:lnTo>
                      <a:pt x="31" y="0"/>
                    </a:lnTo>
                    <a:lnTo>
                      <a:pt x="0" y="37"/>
                    </a:lnTo>
                    <a:close/>
                  </a:path>
                </a:pathLst>
              </a:custGeom>
              <a:solidFill>
                <a:srgbClr val="D0D0D0"/>
              </a:solidFill>
              <a:ln w="9525">
                <a:noFill/>
                <a:round/>
                <a:headEnd/>
                <a:tailEnd/>
              </a:ln>
            </p:spPr>
            <p:txBody>
              <a:bodyPr/>
              <a:lstStyle/>
              <a:p>
                <a:endParaRPr lang="en-US"/>
              </a:p>
            </p:txBody>
          </p:sp>
          <p:sp>
            <p:nvSpPr>
              <p:cNvPr id="134542" name="Freeform 4657"/>
              <p:cNvSpPr>
                <a:spLocks/>
              </p:cNvSpPr>
              <p:nvPr/>
            </p:nvSpPr>
            <p:spPr bwMode="auto">
              <a:xfrm>
                <a:off x="4288" y="2595"/>
                <a:ext cx="98" cy="61"/>
              </a:xfrm>
              <a:custGeom>
                <a:avLst/>
                <a:gdLst>
                  <a:gd name="T0" fmla="*/ 0 w 16"/>
                  <a:gd name="T1" fmla="*/ 51313 h 10"/>
                  <a:gd name="T2" fmla="*/ 94202 w 16"/>
                  <a:gd name="T3" fmla="*/ 84430 h 10"/>
                  <a:gd name="T4" fmla="*/ 137868 w 16"/>
                  <a:gd name="T5" fmla="*/ 24967 h 10"/>
                  <a:gd name="T6" fmla="*/ 43665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43" name="Freeform 4658"/>
              <p:cNvSpPr>
                <a:spLocks/>
              </p:cNvSpPr>
              <p:nvPr/>
            </p:nvSpPr>
            <p:spPr bwMode="auto">
              <a:xfrm>
                <a:off x="3053" y="2589"/>
                <a:ext cx="99" cy="18"/>
              </a:xfrm>
              <a:custGeom>
                <a:avLst/>
                <a:gdLst>
                  <a:gd name="T0" fmla="*/ 0 w 99"/>
                  <a:gd name="T1" fmla="*/ 18 h 18"/>
                  <a:gd name="T2" fmla="*/ 68 w 99"/>
                  <a:gd name="T3" fmla="*/ 12 h 18"/>
                  <a:gd name="T4" fmla="*/ 99 w 99"/>
                  <a:gd name="T5" fmla="*/ 6 h 18"/>
                  <a:gd name="T6" fmla="*/ 31 w 99"/>
                  <a:gd name="T7" fmla="*/ 0 h 18"/>
                  <a:gd name="T8" fmla="*/ 0 w 99"/>
                  <a:gd name="T9" fmla="*/ 18 h 18"/>
                  <a:gd name="T10" fmla="*/ 0 60000 65536"/>
                  <a:gd name="T11" fmla="*/ 0 60000 65536"/>
                  <a:gd name="T12" fmla="*/ 0 60000 65536"/>
                  <a:gd name="T13" fmla="*/ 0 60000 65536"/>
                  <a:gd name="T14" fmla="*/ 0 60000 65536"/>
                  <a:gd name="T15" fmla="*/ 0 w 99"/>
                  <a:gd name="T16" fmla="*/ 0 h 18"/>
                  <a:gd name="T17" fmla="*/ 99 w 99"/>
                  <a:gd name="T18" fmla="*/ 18 h 18"/>
                </a:gdLst>
                <a:ahLst/>
                <a:cxnLst>
                  <a:cxn ang="T10">
                    <a:pos x="T0" y="T1"/>
                  </a:cxn>
                  <a:cxn ang="T11">
                    <a:pos x="T2" y="T3"/>
                  </a:cxn>
                  <a:cxn ang="T12">
                    <a:pos x="T4" y="T5"/>
                  </a:cxn>
                  <a:cxn ang="T13">
                    <a:pos x="T6" y="T7"/>
                  </a:cxn>
                  <a:cxn ang="T14">
                    <a:pos x="T8" y="T9"/>
                  </a:cxn>
                </a:cxnLst>
                <a:rect l="T15" t="T16" r="T17" b="T18"/>
                <a:pathLst>
                  <a:path w="99" h="18">
                    <a:moveTo>
                      <a:pt x="0" y="18"/>
                    </a:moveTo>
                    <a:lnTo>
                      <a:pt x="68" y="12"/>
                    </a:lnTo>
                    <a:lnTo>
                      <a:pt x="99" y="6"/>
                    </a:lnTo>
                    <a:lnTo>
                      <a:pt x="31" y="0"/>
                    </a:lnTo>
                    <a:lnTo>
                      <a:pt x="0" y="18"/>
                    </a:lnTo>
                    <a:close/>
                  </a:path>
                </a:pathLst>
              </a:custGeom>
              <a:solidFill>
                <a:srgbClr val="E8E8E8"/>
              </a:solidFill>
              <a:ln w="9525">
                <a:noFill/>
                <a:round/>
                <a:headEnd/>
                <a:tailEnd/>
              </a:ln>
            </p:spPr>
            <p:txBody>
              <a:bodyPr/>
              <a:lstStyle/>
              <a:p>
                <a:endParaRPr lang="en-US"/>
              </a:p>
            </p:txBody>
          </p:sp>
          <p:sp>
            <p:nvSpPr>
              <p:cNvPr id="134544" name="Freeform 4659"/>
              <p:cNvSpPr>
                <a:spLocks/>
              </p:cNvSpPr>
              <p:nvPr/>
            </p:nvSpPr>
            <p:spPr bwMode="auto">
              <a:xfrm>
                <a:off x="3053" y="2589"/>
                <a:ext cx="99" cy="18"/>
              </a:xfrm>
              <a:custGeom>
                <a:avLst/>
                <a:gdLst>
                  <a:gd name="T0" fmla="*/ 0 w 16"/>
                  <a:gd name="T1" fmla="*/ 23328 h 3"/>
                  <a:gd name="T2" fmla="*/ 99730 w 16"/>
                  <a:gd name="T3" fmla="*/ 15552 h 3"/>
                  <a:gd name="T4" fmla="*/ 145214 w 16"/>
                  <a:gd name="T5" fmla="*/ 7776 h 3"/>
                  <a:gd name="T6" fmla="*/ 45484 w 16"/>
                  <a:gd name="T7" fmla="*/ 0 h 3"/>
                  <a:gd name="T8" fmla="*/ 0 w 16"/>
                  <a:gd name="T9" fmla="*/ 23328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2"/>
                    </a:lnTo>
                    <a:lnTo>
                      <a:pt x="16" y="1"/>
                    </a:lnTo>
                    <a:lnTo>
                      <a:pt x="5" y="0"/>
                    </a:lnTo>
                    <a:lnTo>
                      <a:pt x="0" y="3"/>
                    </a:lnTo>
                  </a:path>
                </a:pathLst>
              </a:custGeom>
              <a:noFill/>
              <a:ln w="9525">
                <a:solidFill>
                  <a:srgbClr val="000000"/>
                </a:solidFill>
                <a:round/>
                <a:headEnd/>
                <a:tailEnd/>
              </a:ln>
            </p:spPr>
            <p:txBody>
              <a:bodyPr/>
              <a:lstStyle/>
              <a:p>
                <a:endParaRPr lang="en-US"/>
              </a:p>
            </p:txBody>
          </p:sp>
          <p:sp>
            <p:nvSpPr>
              <p:cNvPr id="134545" name="Freeform 4660"/>
              <p:cNvSpPr>
                <a:spLocks/>
              </p:cNvSpPr>
              <p:nvPr/>
            </p:nvSpPr>
            <p:spPr bwMode="auto">
              <a:xfrm>
                <a:off x="1818" y="260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546" name="Freeform 4661"/>
              <p:cNvSpPr>
                <a:spLocks/>
              </p:cNvSpPr>
              <p:nvPr/>
            </p:nvSpPr>
            <p:spPr bwMode="auto">
              <a:xfrm>
                <a:off x="1818" y="260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47" name="Freeform 4662"/>
              <p:cNvSpPr>
                <a:spLocks/>
              </p:cNvSpPr>
              <p:nvPr/>
            </p:nvSpPr>
            <p:spPr bwMode="auto">
              <a:xfrm>
                <a:off x="4121" y="2595"/>
                <a:ext cx="99" cy="55"/>
              </a:xfrm>
              <a:custGeom>
                <a:avLst/>
                <a:gdLst>
                  <a:gd name="T0" fmla="*/ 0 w 99"/>
                  <a:gd name="T1" fmla="*/ 37 h 55"/>
                  <a:gd name="T2" fmla="*/ 68 w 99"/>
                  <a:gd name="T3" fmla="*/ 55 h 55"/>
                  <a:gd name="T4" fmla="*/ 99 w 99"/>
                  <a:gd name="T5" fmla="*/ 18 h 55"/>
                  <a:gd name="T6" fmla="*/ 31 w 99"/>
                  <a:gd name="T7" fmla="*/ 0 h 55"/>
                  <a:gd name="T8" fmla="*/ 0 w 99"/>
                  <a:gd name="T9" fmla="*/ 37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7"/>
                    </a:moveTo>
                    <a:lnTo>
                      <a:pt x="68" y="55"/>
                    </a:lnTo>
                    <a:lnTo>
                      <a:pt x="99" y="18"/>
                    </a:lnTo>
                    <a:lnTo>
                      <a:pt x="31" y="0"/>
                    </a:lnTo>
                    <a:lnTo>
                      <a:pt x="0" y="37"/>
                    </a:lnTo>
                    <a:close/>
                  </a:path>
                </a:pathLst>
              </a:custGeom>
              <a:solidFill>
                <a:srgbClr val="D3D3D3"/>
              </a:solidFill>
              <a:ln w="9525">
                <a:noFill/>
                <a:round/>
                <a:headEnd/>
                <a:tailEnd/>
              </a:ln>
            </p:spPr>
            <p:txBody>
              <a:bodyPr/>
              <a:lstStyle/>
              <a:p>
                <a:endParaRPr lang="en-US"/>
              </a:p>
            </p:txBody>
          </p:sp>
          <p:sp>
            <p:nvSpPr>
              <p:cNvPr id="134548" name="Freeform 4663"/>
              <p:cNvSpPr>
                <a:spLocks/>
              </p:cNvSpPr>
              <p:nvPr/>
            </p:nvSpPr>
            <p:spPr bwMode="auto">
              <a:xfrm>
                <a:off x="4121" y="2595"/>
                <a:ext cx="99" cy="55"/>
              </a:xfrm>
              <a:custGeom>
                <a:avLst/>
                <a:gdLst>
                  <a:gd name="T0" fmla="*/ 0 w 16"/>
                  <a:gd name="T1" fmla="*/ 51572 h 9"/>
                  <a:gd name="T2" fmla="*/ 99730 w 16"/>
                  <a:gd name="T3" fmla="*/ 76670 h 9"/>
                  <a:gd name="T4" fmla="*/ 145214 w 16"/>
                  <a:gd name="T5" fmla="*/ 25098 h 9"/>
                  <a:gd name="T6" fmla="*/ 45484 w 16"/>
                  <a:gd name="T7" fmla="*/ 0 h 9"/>
                  <a:gd name="T8" fmla="*/ 0 w 16"/>
                  <a:gd name="T9" fmla="*/ 5157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49" name="Freeform 4664"/>
              <p:cNvSpPr>
                <a:spLocks/>
              </p:cNvSpPr>
              <p:nvPr/>
            </p:nvSpPr>
            <p:spPr bwMode="auto">
              <a:xfrm>
                <a:off x="2886" y="2595"/>
                <a:ext cx="99" cy="24"/>
              </a:xfrm>
              <a:custGeom>
                <a:avLst/>
                <a:gdLst>
                  <a:gd name="T0" fmla="*/ 0 w 99"/>
                  <a:gd name="T1" fmla="*/ 24 h 24"/>
                  <a:gd name="T2" fmla="*/ 68 w 99"/>
                  <a:gd name="T3" fmla="*/ 18 h 24"/>
                  <a:gd name="T4" fmla="*/ 99 w 99"/>
                  <a:gd name="T5" fmla="*/ 6 h 24"/>
                  <a:gd name="T6" fmla="*/ 31 w 99"/>
                  <a:gd name="T7" fmla="*/ 0 h 24"/>
                  <a:gd name="T8" fmla="*/ 0 w 99"/>
                  <a:gd name="T9" fmla="*/ 24 h 24"/>
                  <a:gd name="T10" fmla="*/ 0 60000 65536"/>
                  <a:gd name="T11" fmla="*/ 0 60000 65536"/>
                  <a:gd name="T12" fmla="*/ 0 60000 65536"/>
                  <a:gd name="T13" fmla="*/ 0 60000 65536"/>
                  <a:gd name="T14" fmla="*/ 0 60000 65536"/>
                  <a:gd name="T15" fmla="*/ 0 w 99"/>
                  <a:gd name="T16" fmla="*/ 0 h 24"/>
                  <a:gd name="T17" fmla="*/ 99 w 99"/>
                  <a:gd name="T18" fmla="*/ 24 h 24"/>
                </a:gdLst>
                <a:ahLst/>
                <a:cxnLst>
                  <a:cxn ang="T10">
                    <a:pos x="T0" y="T1"/>
                  </a:cxn>
                  <a:cxn ang="T11">
                    <a:pos x="T2" y="T3"/>
                  </a:cxn>
                  <a:cxn ang="T12">
                    <a:pos x="T4" y="T5"/>
                  </a:cxn>
                  <a:cxn ang="T13">
                    <a:pos x="T6" y="T7"/>
                  </a:cxn>
                  <a:cxn ang="T14">
                    <a:pos x="T8" y="T9"/>
                  </a:cxn>
                </a:cxnLst>
                <a:rect l="T15" t="T16" r="T17" b="T18"/>
                <a:pathLst>
                  <a:path w="99" h="24">
                    <a:moveTo>
                      <a:pt x="0" y="24"/>
                    </a:moveTo>
                    <a:lnTo>
                      <a:pt x="68" y="18"/>
                    </a:lnTo>
                    <a:lnTo>
                      <a:pt x="99" y="6"/>
                    </a:lnTo>
                    <a:lnTo>
                      <a:pt x="31" y="0"/>
                    </a:lnTo>
                    <a:lnTo>
                      <a:pt x="0" y="24"/>
                    </a:lnTo>
                    <a:close/>
                  </a:path>
                </a:pathLst>
              </a:custGeom>
              <a:solidFill>
                <a:srgbClr val="E6E6E6"/>
              </a:solidFill>
              <a:ln w="9525">
                <a:noFill/>
                <a:round/>
                <a:headEnd/>
                <a:tailEnd/>
              </a:ln>
            </p:spPr>
            <p:txBody>
              <a:bodyPr/>
              <a:lstStyle/>
              <a:p>
                <a:endParaRPr lang="en-US"/>
              </a:p>
            </p:txBody>
          </p:sp>
          <p:sp>
            <p:nvSpPr>
              <p:cNvPr id="134550" name="Freeform 4665"/>
              <p:cNvSpPr>
                <a:spLocks/>
              </p:cNvSpPr>
              <p:nvPr/>
            </p:nvSpPr>
            <p:spPr bwMode="auto">
              <a:xfrm>
                <a:off x="2886" y="2595"/>
                <a:ext cx="99" cy="24"/>
              </a:xfrm>
              <a:custGeom>
                <a:avLst/>
                <a:gdLst>
                  <a:gd name="T0" fmla="*/ 0 w 16"/>
                  <a:gd name="T1" fmla="*/ 31104 h 4"/>
                  <a:gd name="T2" fmla="*/ 99730 w 16"/>
                  <a:gd name="T3" fmla="*/ 23328 h 4"/>
                  <a:gd name="T4" fmla="*/ 145214 w 16"/>
                  <a:gd name="T5" fmla="*/ 7776 h 4"/>
                  <a:gd name="T6" fmla="*/ 45484 w 16"/>
                  <a:gd name="T7" fmla="*/ 0 h 4"/>
                  <a:gd name="T8" fmla="*/ 0 w 16"/>
                  <a:gd name="T9" fmla="*/ 31104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4"/>
                    </a:moveTo>
                    <a:lnTo>
                      <a:pt x="11" y="3"/>
                    </a:lnTo>
                    <a:lnTo>
                      <a:pt x="16" y="1"/>
                    </a:lnTo>
                    <a:lnTo>
                      <a:pt x="5" y="0"/>
                    </a:lnTo>
                    <a:lnTo>
                      <a:pt x="0" y="4"/>
                    </a:lnTo>
                  </a:path>
                </a:pathLst>
              </a:custGeom>
              <a:noFill/>
              <a:ln w="9525">
                <a:solidFill>
                  <a:srgbClr val="000000"/>
                </a:solidFill>
                <a:round/>
                <a:headEnd/>
                <a:tailEnd/>
              </a:ln>
            </p:spPr>
            <p:txBody>
              <a:bodyPr/>
              <a:lstStyle/>
              <a:p>
                <a:endParaRPr lang="en-US"/>
              </a:p>
            </p:txBody>
          </p:sp>
          <p:sp>
            <p:nvSpPr>
              <p:cNvPr id="134551" name="Freeform 4666"/>
              <p:cNvSpPr>
                <a:spLocks/>
              </p:cNvSpPr>
              <p:nvPr/>
            </p:nvSpPr>
            <p:spPr bwMode="auto">
              <a:xfrm>
                <a:off x="1651" y="260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552" name="Freeform 4667"/>
              <p:cNvSpPr>
                <a:spLocks/>
              </p:cNvSpPr>
              <p:nvPr/>
            </p:nvSpPr>
            <p:spPr bwMode="auto">
              <a:xfrm>
                <a:off x="1651" y="260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53" name="Freeform 4668"/>
              <p:cNvSpPr>
                <a:spLocks/>
              </p:cNvSpPr>
              <p:nvPr/>
            </p:nvSpPr>
            <p:spPr bwMode="auto">
              <a:xfrm>
                <a:off x="3954" y="2595"/>
                <a:ext cx="99" cy="49"/>
              </a:xfrm>
              <a:custGeom>
                <a:avLst/>
                <a:gdLst>
                  <a:gd name="T0" fmla="*/ 0 w 99"/>
                  <a:gd name="T1" fmla="*/ 31 h 49"/>
                  <a:gd name="T2" fmla="*/ 68 w 99"/>
                  <a:gd name="T3" fmla="*/ 49 h 49"/>
                  <a:gd name="T4" fmla="*/ 99 w 99"/>
                  <a:gd name="T5" fmla="*/ 18 h 49"/>
                  <a:gd name="T6" fmla="*/ 31 w 99"/>
                  <a:gd name="T7" fmla="*/ 0 h 49"/>
                  <a:gd name="T8" fmla="*/ 0 w 99"/>
                  <a:gd name="T9" fmla="*/ 31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1"/>
                    </a:moveTo>
                    <a:lnTo>
                      <a:pt x="68" y="49"/>
                    </a:lnTo>
                    <a:lnTo>
                      <a:pt x="99" y="18"/>
                    </a:lnTo>
                    <a:lnTo>
                      <a:pt x="31" y="0"/>
                    </a:lnTo>
                    <a:lnTo>
                      <a:pt x="0" y="31"/>
                    </a:lnTo>
                    <a:close/>
                  </a:path>
                </a:pathLst>
              </a:custGeom>
              <a:solidFill>
                <a:srgbClr val="D7D7D7"/>
              </a:solidFill>
              <a:ln w="9525">
                <a:noFill/>
                <a:round/>
                <a:headEnd/>
                <a:tailEnd/>
              </a:ln>
            </p:spPr>
            <p:txBody>
              <a:bodyPr/>
              <a:lstStyle/>
              <a:p>
                <a:endParaRPr lang="en-US"/>
              </a:p>
            </p:txBody>
          </p:sp>
          <p:sp>
            <p:nvSpPr>
              <p:cNvPr id="134554" name="Freeform 4669"/>
              <p:cNvSpPr>
                <a:spLocks/>
              </p:cNvSpPr>
              <p:nvPr/>
            </p:nvSpPr>
            <p:spPr bwMode="auto">
              <a:xfrm>
                <a:off x="3954" y="2595"/>
                <a:ext cx="99" cy="49"/>
              </a:xfrm>
              <a:custGeom>
                <a:avLst/>
                <a:gdLst>
                  <a:gd name="T0" fmla="*/ 0 w 16"/>
                  <a:gd name="T1" fmla="*/ 43665 h 8"/>
                  <a:gd name="T2" fmla="*/ 99730 w 16"/>
                  <a:gd name="T3" fmla="*/ 68918 h 8"/>
                  <a:gd name="T4" fmla="*/ 145214 w 16"/>
                  <a:gd name="T5" fmla="*/ 25284 h 8"/>
                  <a:gd name="T6" fmla="*/ 45484 w 16"/>
                  <a:gd name="T7" fmla="*/ 0 h 8"/>
                  <a:gd name="T8" fmla="*/ 0 w 16"/>
                  <a:gd name="T9" fmla="*/ 43665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5"/>
                    </a:moveTo>
                    <a:lnTo>
                      <a:pt x="11" y="8"/>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555" name="Freeform 4670"/>
              <p:cNvSpPr>
                <a:spLocks/>
              </p:cNvSpPr>
              <p:nvPr/>
            </p:nvSpPr>
            <p:spPr bwMode="auto">
              <a:xfrm>
                <a:off x="2719" y="2601"/>
                <a:ext cx="99" cy="31"/>
              </a:xfrm>
              <a:custGeom>
                <a:avLst/>
                <a:gdLst>
                  <a:gd name="T0" fmla="*/ 0 w 99"/>
                  <a:gd name="T1" fmla="*/ 25 h 31"/>
                  <a:gd name="T2" fmla="*/ 68 w 99"/>
                  <a:gd name="T3" fmla="*/ 31 h 31"/>
                  <a:gd name="T4" fmla="*/ 99 w 99"/>
                  <a:gd name="T5" fmla="*/ 12 h 31"/>
                  <a:gd name="T6" fmla="*/ 31 w 99"/>
                  <a:gd name="T7" fmla="*/ 0 h 31"/>
                  <a:gd name="T8" fmla="*/ 0 w 99"/>
                  <a:gd name="T9" fmla="*/ 25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25"/>
                    </a:moveTo>
                    <a:lnTo>
                      <a:pt x="68" y="31"/>
                    </a:lnTo>
                    <a:lnTo>
                      <a:pt x="99" y="12"/>
                    </a:lnTo>
                    <a:lnTo>
                      <a:pt x="31" y="0"/>
                    </a:lnTo>
                    <a:lnTo>
                      <a:pt x="0" y="25"/>
                    </a:lnTo>
                    <a:close/>
                  </a:path>
                </a:pathLst>
              </a:custGeom>
              <a:solidFill>
                <a:srgbClr val="E1E1E1"/>
              </a:solidFill>
              <a:ln w="9525">
                <a:noFill/>
                <a:round/>
                <a:headEnd/>
                <a:tailEnd/>
              </a:ln>
            </p:spPr>
            <p:txBody>
              <a:bodyPr/>
              <a:lstStyle/>
              <a:p>
                <a:endParaRPr lang="en-US"/>
              </a:p>
            </p:txBody>
          </p:sp>
          <p:sp>
            <p:nvSpPr>
              <p:cNvPr id="134556" name="Freeform 4671"/>
              <p:cNvSpPr>
                <a:spLocks/>
              </p:cNvSpPr>
              <p:nvPr/>
            </p:nvSpPr>
            <p:spPr bwMode="auto">
              <a:xfrm>
                <a:off x="2719" y="2601"/>
                <a:ext cx="99" cy="31"/>
              </a:xfrm>
              <a:custGeom>
                <a:avLst/>
                <a:gdLst>
                  <a:gd name="T0" fmla="*/ 0 w 16"/>
                  <a:gd name="T1" fmla="*/ 36940 h 5"/>
                  <a:gd name="T2" fmla="*/ 99730 w 16"/>
                  <a:gd name="T3" fmla="*/ 45744 h 5"/>
                  <a:gd name="T4" fmla="*/ 145214 w 16"/>
                  <a:gd name="T5" fmla="*/ 17645 h 5"/>
                  <a:gd name="T6" fmla="*/ 45484 w 16"/>
                  <a:gd name="T7" fmla="*/ 0 h 5"/>
                  <a:gd name="T8" fmla="*/ 0 w 16"/>
                  <a:gd name="T9" fmla="*/ 3694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4"/>
                    </a:moveTo>
                    <a:lnTo>
                      <a:pt x="11" y="5"/>
                    </a:lnTo>
                    <a:lnTo>
                      <a:pt x="16" y="2"/>
                    </a:lnTo>
                    <a:lnTo>
                      <a:pt x="5" y="0"/>
                    </a:lnTo>
                    <a:lnTo>
                      <a:pt x="0" y="4"/>
                    </a:lnTo>
                  </a:path>
                </a:pathLst>
              </a:custGeom>
              <a:noFill/>
              <a:ln w="9525">
                <a:solidFill>
                  <a:srgbClr val="000000"/>
                </a:solidFill>
                <a:round/>
                <a:headEnd/>
                <a:tailEnd/>
              </a:ln>
            </p:spPr>
            <p:txBody>
              <a:bodyPr/>
              <a:lstStyle/>
              <a:p>
                <a:endParaRPr lang="en-US"/>
              </a:p>
            </p:txBody>
          </p:sp>
          <p:sp>
            <p:nvSpPr>
              <p:cNvPr id="134557" name="Freeform 4672"/>
              <p:cNvSpPr>
                <a:spLocks/>
              </p:cNvSpPr>
              <p:nvPr/>
            </p:nvSpPr>
            <p:spPr bwMode="auto">
              <a:xfrm>
                <a:off x="3787" y="2589"/>
                <a:ext cx="99" cy="43"/>
              </a:xfrm>
              <a:custGeom>
                <a:avLst/>
                <a:gdLst>
                  <a:gd name="T0" fmla="*/ 0 w 99"/>
                  <a:gd name="T1" fmla="*/ 24 h 43"/>
                  <a:gd name="T2" fmla="*/ 68 w 99"/>
                  <a:gd name="T3" fmla="*/ 43 h 43"/>
                  <a:gd name="T4" fmla="*/ 99 w 99"/>
                  <a:gd name="T5" fmla="*/ 18 h 43"/>
                  <a:gd name="T6" fmla="*/ 31 w 99"/>
                  <a:gd name="T7" fmla="*/ 0 h 43"/>
                  <a:gd name="T8" fmla="*/ 0 w 99"/>
                  <a:gd name="T9" fmla="*/ 24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24"/>
                    </a:moveTo>
                    <a:lnTo>
                      <a:pt x="68" y="43"/>
                    </a:lnTo>
                    <a:lnTo>
                      <a:pt x="99" y="18"/>
                    </a:lnTo>
                    <a:lnTo>
                      <a:pt x="31" y="0"/>
                    </a:lnTo>
                    <a:lnTo>
                      <a:pt x="0" y="24"/>
                    </a:lnTo>
                    <a:close/>
                  </a:path>
                </a:pathLst>
              </a:custGeom>
              <a:solidFill>
                <a:srgbClr val="DEDEDE"/>
              </a:solidFill>
              <a:ln w="9525">
                <a:noFill/>
                <a:round/>
                <a:headEnd/>
                <a:tailEnd/>
              </a:ln>
            </p:spPr>
            <p:txBody>
              <a:bodyPr/>
              <a:lstStyle/>
              <a:p>
                <a:endParaRPr lang="en-US"/>
              </a:p>
            </p:txBody>
          </p:sp>
          <p:sp>
            <p:nvSpPr>
              <p:cNvPr id="134558" name="Freeform 4673"/>
              <p:cNvSpPr>
                <a:spLocks/>
              </p:cNvSpPr>
              <p:nvPr/>
            </p:nvSpPr>
            <p:spPr bwMode="auto">
              <a:xfrm>
                <a:off x="3787" y="2589"/>
                <a:ext cx="99" cy="43"/>
              </a:xfrm>
              <a:custGeom>
                <a:avLst/>
                <a:gdLst>
                  <a:gd name="T0" fmla="*/ 0 w 16"/>
                  <a:gd name="T1" fmla="*/ 35696 h 7"/>
                  <a:gd name="T2" fmla="*/ 99730 w 16"/>
                  <a:gd name="T3" fmla="*/ 61207 h 7"/>
                  <a:gd name="T4" fmla="*/ 145214 w 16"/>
                  <a:gd name="T5" fmla="*/ 25732 h 7"/>
                  <a:gd name="T6" fmla="*/ 45484 w 16"/>
                  <a:gd name="T7" fmla="*/ 0 h 7"/>
                  <a:gd name="T8" fmla="*/ 0 w 16"/>
                  <a:gd name="T9" fmla="*/ 35696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11" y="7"/>
                    </a:lnTo>
                    <a:lnTo>
                      <a:pt x="16" y="3"/>
                    </a:lnTo>
                    <a:lnTo>
                      <a:pt x="5" y="0"/>
                    </a:lnTo>
                    <a:lnTo>
                      <a:pt x="0" y="4"/>
                    </a:lnTo>
                  </a:path>
                </a:pathLst>
              </a:custGeom>
              <a:noFill/>
              <a:ln w="9525">
                <a:solidFill>
                  <a:srgbClr val="000000"/>
                </a:solidFill>
                <a:round/>
                <a:headEnd/>
                <a:tailEnd/>
              </a:ln>
            </p:spPr>
            <p:txBody>
              <a:bodyPr/>
              <a:lstStyle/>
              <a:p>
                <a:endParaRPr lang="en-US"/>
              </a:p>
            </p:txBody>
          </p:sp>
          <p:sp>
            <p:nvSpPr>
              <p:cNvPr id="134559" name="Freeform 4674"/>
              <p:cNvSpPr>
                <a:spLocks/>
              </p:cNvSpPr>
              <p:nvPr/>
            </p:nvSpPr>
            <p:spPr bwMode="auto">
              <a:xfrm>
                <a:off x="2553" y="2607"/>
                <a:ext cx="98" cy="37"/>
              </a:xfrm>
              <a:custGeom>
                <a:avLst/>
                <a:gdLst>
                  <a:gd name="T0" fmla="*/ 0 w 98"/>
                  <a:gd name="T1" fmla="*/ 31 h 37"/>
                  <a:gd name="T2" fmla="*/ 67 w 98"/>
                  <a:gd name="T3" fmla="*/ 37 h 37"/>
                  <a:gd name="T4" fmla="*/ 98 w 98"/>
                  <a:gd name="T5" fmla="*/ 12 h 37"/>
                  <a:gd name="T6" fmla="*/ 30 w 98"/>
                  <a:gd name="T7" fmla="*/ 0 h 37"/>
                  <a:gd name="T8" fmla="*/ 0 w 98"/>
                  <a:gd name="T9" fmla="*/ 31 h 37"/>
                  <a:gd name="T10" fmla="*/ 0 60000 65536"/>
                  <a:gd name="T11" fmla="*/ 0 60000 65536"/>
                  <a:gd name="T12" fmla="*/ 0 60000 65536"/>
                  <a:gd name="T13" fmla="*/ 0 60000 65536"/>
                  <a:gd name="T14" fmla="*/ 0 60000 65536"/>
                  <a:gd name="T15" fmla="*/ 0 w 98"/>
                  <a:gd name="T16" fmla="*/ 0 h 37"/>
                  <a:gd name="T17" fmla="*/ 98 w 98"/>
                  <a:gd name="T18" fmla="*/ 37 h 37"/>
                </a:gdLst>
                <a:ahLst/>
                <a:cxnLst>
                  <a:cxn ang="T10">
                    <a:pos x="T0" y="T1"/>
                  </a:cxn>
                  <a:cxn ang="T11">
                    <a:pos x="T2" y="T3"/>
                  </a:cxn>
                  <a:cxn ang="T12">
                    <a:pos x="T4" y="T5"/>
                  </a:cxn>
                  <a:cxn ang="T13">
                    <a:pos x="T6" y="T7"/>
                  </a:cxn>
                  <a:cxn ang="T14">
                    <a:pos x="T8" y="T9"/>
                  </a:cxn>
                </a:cxnLst>
                <a:rect l="T15" t="T16" r="T17" b="T18"/>
                <a:pathLst>
                  <a:path w="98" h="37">
                    <a:moveTo>
                      <a:pt x="0" y="31"/>
                    </a:moveTo>
                    <a:lnTo>
                      <a:pt x="67" y="37"/>
                    </a:lnTo>
                    <a:lnTo>
                      <a:pt x="98" y="12"/>
                    </a:lnTo>
                    <a:lnTo>
                      <a:pt x="30" y="0"/>
                    </a:lnTo>
                    <a:lnTo>
                      <a:pt x="0" y="31"/>
                    </a:lnTo>
                    <a:close/>
                  </a:path>
                </a:pathLst>
              </a:custGeom>
              <a:solidFill>
                <a:srgbClr val="DCDCDC"/>
              </a:solidFill>
              <a:ln w="9525">
                <a:noFill/>
                <a:round/>
                <a:headEnd/>
                <a:tailEnd/>
              </a:ln>
            </p:spPr>
            <p:txBody>
              <a:bodyPr/>
              <a:lstStyle/>
              <a:p>
                <a:endParaRPr lang="en-US"/>
              </a:p>
            </p:txBody>
          </p:sp>
          <p:sp>
            <p:nvSpPr>
              <p:cNvPr id="134560" name="Freeform 4675"/>
              <p:cNvSpPr>
                <a:spLocks/>
              </p:cNvSpPr>
              <p:nvPr/>
            </p:nvSpPr>
            <p:spPr bwMode="auto">
              <a:xfrm>
                <a:off x="2553" y="2607"/>
                <a:ext cx="98" cy="37"/>
              </a:xfrm>
              <a:custGeom>
                <a:avLst/>
                <a:gdLst>
                  <a:gd name="T0" fmla="*/ 0 w 16"/>
                  <a:gd name="T1" fmla="*/ 44795 h 6"/>
                  <a:gd name="T2" fmla="*/ 94202 w 16"/>
                  <a:gd name="T3" fmla="*/ 53465 h 6"/>
                  <a:gd name="T4" fmla="*/ 137868 w 16"/>
                  <a:gd name="T5" fmla="*/ 17341 h 6"/>
                  <a:gd name="T6" fmla="*/ 43665 w 16"/>
                  <a:gd name="T7" fmla="*/ 0 h 6"/>
                  <a:gd name="T8" fmla="*/ 0 w 16"/>
                  <a:gd name="T9" fmla="*/ 4479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5"/>
                    </a:moveTo>
                    <a:lnTo>
                      <a:pt x="11" y="6"/>
                    </a:lnTo>
                    <a:lnTo>
                      <a:pt x="16" y="2"/>
                    </a:lnTo>
                    <a:lnTo>
                      <a:pt x="5" y="0"/>
                    </a:lnTo>
                    <a:lnTo>
                      <a:pt x="0" y="5"/>
                    </a:lnTo>
                  </a:path>
                </a:pathLst>
              </a:custGeom>
              <a:noFill/>
              <a:ln w="9525">
                <a:solidFill>
                  <a:srgbClr val="000000"/>
                </a:solidFill>
                <a:round/>
                <a:headEnd/>
                <a:tailEnd/>
              </a:ln>
            </p:spPr>
            <p:txBody>
              <a:bodyPr/>
              <a:lstStyle/>
              <a:p>
                <a:endParaRPr lang="en-US"/>
              </a:p>
            </p:txBody>
          </p:sp>
          <p:sp>
            <p:nvSpPr>
              <p:cNvPr id="134561" name="Freeform 4676"/>
              <p:cNvSpPr>
                <a:spLocks/>
              </p:cNvSpPr>
              <p:nvPr/>
            </p:nvSpPr>
            <p:spPr bwMode="auto">
              <a:xfrm>
                <a:off x="4856" y="2613"/>
                <a:ext cx="98" cy="56"/>
              </a:xfrm>
              <a:custGeom>
                <a:avLst/>
                <a:gdLst>
                  <a:gd name="T0" fmla="*/ 0 w 98"/>
                  <a:gd name="T1" fmla="*/ 37 h 56"/>
                  <a:gd name="T2" fmla="*/ 68 w 98"/>
                  <a:gd name="T3" fmla="*/ 56 h 56"/>
                  <a:gd name="T4" fmla="*/ 98 w 98"/>
                  <a:gd name="T5" fmla="*/ 19 h 56"/>
                  <a:gd name="T6" fmla="*/ 24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8" y="56"/>
                    </a:lnTo>
                    <a:lnTo>
                      <a:pt x="98" y="19"/>
                    </a:lnTo>
                    <a:lnTo>
                      <a:pt x="24" y="0"/>
                    </a:lnTo>
                    <a:lnTo>
                      <a:pt x="0" y="37"/>
                    </a:lnTo>
                    <a:close/>
                  </a:path>
                </a:pathLst>
              </a:custGeom>
              <a:solidFill>
                <a:srgbClr val="CFCFCF"/>
              </a:solidFill>
              <a:ln w="9525">
                <a:noFill/>
                <a:round/>
                <a:headEnd/>
                <a:tailEnd/>
              </a:ln>
            </p:spPr>
            <p:txBody>
              <a:bodyPr/>
              <a:lstStyle/>
              <a:p>
                <a:endParaRPr lang="en-US"/>
              </a:p>
            </p:txBody>
          </p:sp>
          <p:sp>
            <p:nvSpPr>
              <p:cNvPr id="134562" name="Freeform 4677"/>
              <p:cNvSpPr>
                <a:spLocks/>
              </p:cNvSpPr>
              <p:nvPr/>
            </p:nvSpPr>
            <p:spPr bwMode="auto">
              <a:xfrm>
                <a:off x="4856" y="2613"/>
                <a:ext cx="98" cy="56"/>
              </a:xfrm>
              <a:custGeom>
                <a:avLst/>
                <a:gdLst>
                  <a:gd name="T0" fmla="*/ 0 w 16"/>
                  <a:gd name="T1" fmla="*/ 55403 h 9"/>
                  <a:gd name="T2" fmla="*/ 94202 w 16"/>
                  <a:gd name="T3" fmla="*/ 83820 h 9"/>
                  <a:gd name="T4" fmla="*/ 137868 w 16"/>
                  <a:gd name="T5" fmla="*/ 28417 h 9"/>
                  <a:gd name="T6" fmla="*/ 35151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4" y="0"/>
                    </a:lnTo>
                    <a:lnTo>
                      <a:pt x="0" y="6"/>
                    </a:lnTo>
                  </a:path>
                </a:pathLst>
              </a:custGeom>
              <a:noFill/>
              <a:ln w="9525">
                <a:solidFill>
                  <a:srgbClr val="000000"/>
                </a:solidFill>
                <a:round/>
                <a:headEnd/>
                <a:tailEnd/>
              </a:ln>
            </p:spPr>
            <p:txBody>
              <a:bodyPr/>
              <a:lstStyle/>
              <a:p>
                <a:endParaRPr lang="en-US"/>
              </a:p>
            </p:txBody>
          </p:sp>
          <p:sp>
            <p:nvSpPr>
              <p:cNvPr id="134563" name="Freeform 4678"/>
              <p:cNvSpPr>
                <a:spLocks/>
              </p:cNvSpPr>
              <p:nvPr/>
            </p:nvSpPr>
            <p:spPr bwMode="auto">
              <a:xfrm>
                <a:off x="3621" y="2589"/>
                <a:ext cx="99" cy="24"/>
              </a:xfrm>
              <a:custGeom>
                <a:avLst/>
                <a:gdLst>
                  <a:gd name="T0" fmla="*/ 0 w 99"/>
                  <a:gd name="T1" fmla="*/ 18 h 24"/>
                  <a:gd name="T2" fmla="*/ 68 w 99"/>
                  <a:gd name="T3" fmla="*/ 24 h 24"/>
                  <a:gd name="T4" fmla="*/ 99 w 99"/>
                  <a:gd name="T5" fmla="*/ 12 h 24"/>
                  <a:gd name="T6" fmla="*/ 31 w 99"/>
                  <a:gd name="T7" fmla="*/ 0 h 24"/>
                  <a:gd name="T8" fmla="*/ 0 w 99"/>
                  <a:gd name="T9" fmla="*/ 18 h 24"/>
                  <a:gd name="T10" fmla="*/ 0 60000 65536"/>
                  <a:gd name="T11" fmla="*/ 0 60000 65536"/>
                  <a:gd name="T12" fmla="*/ 0 60000 65536"/>
                  <a:gd name="T13" fmla="*/ 0 60000 65536"/>
                  <a:gd name="T14" fmla="*/ 0 60000 65536"/>
                  <a:gd name="T15" fmla="*/ 0 w 99"/>
                  <a:gd name="T16" fmla="*/ 0 h 24"/>
                  <a:gd name="T17" fmla="*/ 99 w 99"/>
                  <a:gd name="T18" fmla="*/ 24 h 24"/>
                </a:gdLst>
                <a:ahLst/>
                <a:cxnLst>
                  <a:cxn ang="T10">
                    <a:pos x="T0" y="T1"/>
                  </a:cxn>
                  <a:cxn ang="T11">
                    <a:pos x="T2" y="T3"/>
                  </a:cxn>
                  <a:cxn ang="T12">
                    <a:pos x="T4" y="T5"/>
                  </a:cxn>
                  <a:cxn ang="T13">
                    <a:pos x="T6" y="T7"/>
                  </a:cxn>
                  <a:cxn ang="T14">
                    <a:pos x="T8" y="T9"/>
                  </a:cxn>
                </a:cxnLst>
                <a:rect l="T15" t="T16" r="T17" b="T18"/>
                <a:pathLst>
                  <a:path w="99" h="24">
                    <a:moveTo>
                      <a:pt x="0" y="18"/>
                    </a:moveTo>
                    <a:lnTo>
                      <a:pt x="68" y="24"/>
                    </a:lnTo>
                    <a:lnTo>
                      <a:pt x="99" y="12"/>
                    </a:lnTo>
                    <a:lnTo>
                      <a:pt x="31" y="0"/>
                    </a:lnTo>
                    <a:lnTo>
                      <a:pt x="0" y="18"/>
                    </a:lnTo>
                    <a:close/>
                  </a:path>
                </a:pathLst>
              </a:custGeom>
              <a:solidFill>
                <a:srgbClr val="E4E4E4"/>
              </a:solidFill>
              <a:ln w="9525">
                <a:noFill/>
                <a:round/>
                <a:headEnd/>
                <a:tailEnd/>
              </a:ln>
            </p:spPr>
            <p:txBody>
              <a:bodyPr/>
              <a:lstStyle/>
              <a:p>
                <a:endParaRPr lang="en-US"/>
              </a:p>
            </p:txBody>
          </p:sp>
          <p:sp>
            <p:nvSpPr>
              <p:cNvPr id="134564" name="Freeform 4679"/>
              <p:cNvSpPr>
                <a:spLocks/>
              </p:cNvSpPr>
              <p:nvPr/>
            </p:nvSpPr>
            <p:spPr bwMode="auto">
              <a:xfrm>
                <a:off x="3621" y="2589"/>
                <a:ext cx="99" cy="24"/>
              </a:xfrm>
              <a:custGeom>
                <a:avLst/>
                <a:gdLst>
                  <a:gd name="T0" fmla="*/ 0 w 16"/>
                  <a:gd name="T1" fmla="*/ 23328 h 4"/>
                  <a:gd name="T2" fmla="*/ 99730 w 16"/>
                  <a:gd name="T3" fmla="*/ 31104 h 4"/>
                  <a:gd name="T4" fmla="*/ 145214 w 16"/>
                  <a:gd name="T5" fmla="*/ 15552 h 4"/>
                  <a:gd name="T6" fmla="*/ 45484 w 16"/>
                  <a:gd name="T7" fmla="*/ 0 h 4"/>
                  <a:gd name="T8" fmla="*/ 0 w 16"/>
                  <a:gd name="T9" fmla="*/ 23328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3"/>
                    </a:moveTo>
                    <a:lnTo>
                      <a:pt x="11" y="4"/>
                    </a:lnTo>
                    <a:lnTo>
                      <a:pt x="16" y="2"/>
                    </a:lnTo>
                    <a:lnTo>
                      <a:pt x="5" y="0"/>
                    </a:lnTo>
                    <a:lnTo>
                      <a:pt x="0" y="3"/>
                    </a:lnTo>
                  </a:path>
                </a:pathLst>
              </a:custGeom>
              <a:noFill/>
              <a:ln w="9525">
                <a:solidFill>
                  <a:srgbClr val="000000"/>
                </a:solidFill>
                <a:round/>
                <a:headEnd/>
                <a:tailEnd/>
              </a:ln>
            </p:spPr>
            <p:txBody>
              <a:bodyPr/>
              <a:lstStyle/>
              <a:p>
                <a:endParaRPr lang="en-US"/>
              </a:p>
            </p:txBody>
          </p:sp>
          <p:sp>
            <p:nvSpPr>
              <p:cNvPr id="134565" name="Freeform 4680"/>
              <p:cNvSpPr>
                <a:spLocks/>
              </p:cNvSpPr>
              <p:nvPr/>
            </p:nvSpPr>
            <p:spPr bwMode="auto">
              <a:xfrm>
                <a:off x="2386" y="2607"/>
                <a:ext cx="99" cy="49"/>
              </a:xfrm>
              <a:custGeom>
                <a:avLst/>
                <a:gdLst>
                  <a:gd name="T0" fmla="*/ 0 w 99"/>
                  <a:gd name="T1" fmla="*/ 37 h 49"/>
                  <a:gd name="T2" fmla="*/ 68 w 99"/>
                  <a:gd name="T3" fmla="*/ 49 h 49"/>
                  <a:gd name="T4" fmla="*/ 99 w 99"/>
                  <a:gd name="T5" fmla="*/ 19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9"/>
                    </a:lnTo>
                    <a:lnTo>
                      <a:pt x="31" y="0"/>
                    </a:lnTo>
                    <a:lnTo>
                      <a:pt x="0" y="37"/>
                    </a:lnTo>
                    <a:close/>
                  </a:path>
                </a:pathLst>
              </a:custGeom>
              <a:solidFill>
                <a:srgbClr val="D7D7D7"/>
              </a:solidFill>
              <a:ln w="9525">
                <a:noFill/>
                <a:round/>
                <a:headEnd/>
                <a:tailEnd/>
              </a:ln>
            </p:spPr>
            <p:txBody>
              <a:bodyPr/>
              <a:lstStyle/>
              <a:p>
                <a:endParaRPr lang="en-US"/>
              </a:p>
            </p:txBody>
          </p:sp>
          <p:sp>
            <p:nvSpPr>
              <p:cNvPr id="134566" name="Freeform 4681"/>
              <p:cNvSpPr>
                <a:spLocks/>
              </p:cNvSpPr>
              <p:nvPr/>
            </p:nvSpPr>
            <p:spPr bwMode="auto">
              <a:xfrm>
                <a:off x="2386" y="2607"/>
                <a:ext cx="99" cy="49"/>
              </a:xfrm>
              <a:custGeom>
                <a:avLst/>
                <a:gdLst>
                  <a:gd name="T0" fmla="*/ 0 w 16"/>
                  <a:gd name="T1" fmla="*/ 52148 h 8"/>
                  <a:gd name="T2" fmla="*/ 99730 w 16"/>
                  <a:gd name="T3" fmla="*/ 68918 h 8"/>
                  <a:gd name="T4" fmla="*/ 145214 w 16"/>
                  <a:gd name="T5" fmla="*/ 25284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67" name="Freeform 4682"/>
              <p:cNvSpPr>
                <a:spLocks/>
              </p:cNvSpPr>
              <p:nvPr/>
            </p:nvSpPr>
            <p:spPr bwMode="auto">
              <a:xfrm>
                <a:off x="4689" y="261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568" name="Freeform 4683"/>
              <p:cNvSpPr>
                <a:spLocks/>
              </p:cNvSpPr>
              <p:nvPr/>
            </p:nvSpPr>
            <p:spPr bwMode="auto">
              <a:xfrm>
                <a:off x="4689" y="261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69" name="Freeform 4684"/>
              <p:cNvSpPr>
                <a:spLocks/>
              </p:cNvSpPr>
              <p:nvPr/>
            </p:nvSpPr>
            <p:spPr bwMode="auto">
              <a:xfrm>
                <a:off x="3454" y="2589"/>
                <a:ext cx="99" cy="12"/>
              </a:xfrm>
              <a:custGeom>
                <a:avLst/>
                <a:gdLst>
                  <a:gd name="T0" fmla="*/ 0 w 99"/>
                  <a:gd name="T1" fmla="*/ 6 h 12"/>
                  <a:gd name="T2" fmla="*/ 68 w 99"/>
                  <a:gd name="T3" fmla="*/ 12 h 12"/>
                  <a:gd name="T4" fmla="*/ 99 w 99"/>
                  <a:gd name="T5" fmla="*/ 6 h 12"/>
                  <a:gd name="T6" fmla="*/ 31 w 99"/>
                  <a:gd name="T7" fmla="*/ 0 h 12"/>
                  <a:gd name="T8" fmla="*/ 0 w 99"/>
                  <a:gd name="T9" fmla="*/ 6 h 12"/>
                  <a:gd name="T10" fmla="*/ 0 60000 65536"/>
                  <a:gd name="T11" fmla="*/ 0 60000 65536"/>
                  <a:gd name="T12" fmla="*/ 0 60000 65536"/>
                  <a:gd name="T13" fmla="*/ 0 60000 65536"/>
                  <a:gd name="T14" fmla="*/ 0 60000 65536"/>
                  <a:gd name="T15" fmla="*/ 0 w 99"/>
                  <a:gd name="T16" fmla="*/ 0 h 12"/>
                  <a:gd name="T17" fmla="*/ 99 w 99"/>
                  <a:gd name="T18" fmla="*/ 12 h 12"/>
                </a:gdLst>
                <a:ahLst/>
                <a:cxnLst>
                  <a:cxn ang="T10">
                    <a:pos x="T0" y="T1"/>
                  </a:cxn>
                  <a:cxn ang="T11">
                    <a:pos x="T2" y="T3"/>
                  </a:cxn>
                  <a:cxn ang="T12">
                    <a:pos x="T4" y="T5"/>
                  </a:cxn>
                  <a:cxn ang="T13">
                    <a:pos x="T6" y="T7"/>
                  </a:cxn>
                  <a:cxn ang="T14">
                    <a:pos x="T8" y="T9"/>
                  </a:cxn>
                </a:cxnLst>
                <a:rect l="T15" t="T16" r="T17" b="T18"/>
                <a:pathLst>
                  <a:path w="99" h="12">
                    <a:moveTo>
                      <a:pt x="0" y="6"/>
                    </a:moveTo>
                    <a:lnTo>
                      <a:pt x="68" y="12"/>
                    </a:lnTo>
                    <a:lnTo>
                      <a:pt x="99" y="6"/>
                    </a:lnTo>
                    <a:lnTo>
                      <a:pt x="31" y="0"/>
                    </a:lnTo>
                    <a:lnTo>
                      <a:pt x="0" y="6"/>
                    </a:lnTo>
                    <a:close/>
                  </a:path>
                </a:pathLst>
              </a:custGeom>
              <a:solidFill>
                <a:srgbClr val="EAEAEA"/>
              </a:solidFill>
              <a:ln w="9525">
                <a:noFill/>
                <a:round/>
                <a:headEnd/>
                <a:tailEnd/>
              </a:ln>
            </p:spPr>
            <p:txBody>
              <a:bodyPr/>
              <a:lstStyle/>
              <a:p>
                <a:endParaRPr lang="en-US"/>
              </a:p>
            </p:txBody>
          </p:sp>
          <p:sp>
            <p:nvSpPr>
              <p:cNvPr id="134570" name="Freeform 4685"/>
              <p:cNvSpPr>
                <a:spLocks/>
              </p:cNvSpPr>
              <p:nvPr/>
            </p:nvSpPr>
            <p:spPr bwMode="auto">
              <a:xfrm>
                <a:off x="3454" y="2589"/>
                <a:ext cx="99" cy="12"/>
              </a:xfrm>
              <a:custGeom>
                <a:avLst/>
                <a:gdLst>
                  <a:gd name="T0" fmla="*/ 0 w 16"/>
                  <a:gd name="T1" fmla="*/ 7776 h 2"/>
                  <a:gd name="T2" fmla="*/ 99730 w 16"/>
                  <a:gd name="T3" fmla="*/ 15552 h 2"/>
                  <a:gd name="T4" fmla="*/ 145214 w 16"/>
                  <a:gd name="T5" fmla="*/ 7776 h 2"/>
                  <a:gd name="T6" fmla="*/ 45484 w 16"/>
                  <a:gd name="T7" fmla="*/ 0 h 2"/>
                  <a:gd name="T8" fmla="*/ 0 w 16"/>
                  <a:gd name="T9" fmla="*/ 7776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1"/>
                    </a:moveTo>
                    <a:lnTo>
                      <a:pt x="11" y="2"/>
                    </a:lnTo>
                    <a:lnTo>
                      <a:pt x="16" y="1"/>
                    </a:lnTo>
                    <a:lnTo>
                      <a:pt x="5" y="0"/>
                    </a:lnTo>
                    <a:lnTo>
                      <a:pt x="0" y="1"/>
                    </a:lnTo>
                  </a:path>
                </a:pathLst>
              </a:custGeom>
              <a:noFill/>
              <a:ln w="9525">
                <a:solidFill>
                  <a:srgbClr val="000000"/>
                </a:solidFill>
                <a:round/>
                <a:headEnd/>
                <a:tailEnd/>
              </a:ln>
            </p:spPr>
            <p:txBody>
              <a:bodyPr/>
              <a:lstStyle/>
              <a:p>
                <a:endParaRPr lang="en-US"/>
              </a:p>
            </p:txBody>
          </p:sp>
          <p:sp>
            <p:nvSpPr>
              <p:cNvPr id="134571" name="Freeform 4686"/>
              <p:cNvSpPr>
                <a:spLocks/>
              </p:cNvSpPr>
              <p:nvPr/>
            </p:nvSpPr>
            <p:spPr bwMode="auto">
              <a:xfrm>
                <a:off x="2219" y="2613"/>
                <a:ext cx="99" cy="56"/>
              </a:xfrm>
              <a:custGeom>
                <a:avLst/>
                <a:gdLst>
                  <a:gd name="T0" fmla="*/ 0 w 99"/>
                  <a:gd name="T1" fmla="*/ 37 h 56"/>
                  <a:gd name="T2" fmla="*/ 68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9"/>
                    </a:lnTo>
                    <a:lnTo>
                      <a:pt x="31" y="0"/>
                    </a:lnTo>
                    <a:lnTo>
                      <a:pt x="0" y="37"/>
                    </a:lnTo>
                    <a:close/>
                  </a:path>
                </a:pathLst>
              </a:custGeom>
              <a:solidFill>
                <a:srgbClr val="D3D3D3"/>
              </a:solidFill>
              <a:ln w="9525">
                <a:noFill/>
                <a:round/>
                <a:headEnd/>
                <a:tailEnd/>
              </a:ln>
            </p:spPr>
            <p:txBody>
              <a:bodyPr/>
              <a:lstStyle/>
              <a:p>
                <a:endParaRPr lang="en-US"/>
              </a:p>
            </p:txBody>
          </p:sp>
          <p:sp>
            <p:nvSpPr>
              <p:cNvPr id="134572" name="Freeform 4687"/>
              <p:cNvSpPr>
                <a:spLocks/>
              </p:cNvSpPr>
              <p:nvPr/>
            </p:nvSpPr>
            <p:spPr bwMode="auto">
              <a:xfrm>
                <a:off x="2219" y="2613"/>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573" name="Freeform 4688"/>
              <p:cNvSpPr>
                <a:spLocks/>
              </p:cNvSpPr>
              <p:nvPr/>
            </p:nvSpPr>
            <p:spPr bwMode="auto">
              <a:xfrm>
                <a:off x="4522" y="261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574" name="Freeform 4689"/>
              <p:cNvSpPr>
                <a:spLocks/>
              </p:cNvSpPr>
              <p:nvPr/>
            </p:nvSpPr>
            <p:spPr bwMode="auto">
              <a:xfrm>
                <a:off x="4522" y="261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575" name="Freeform 4690"/>
              <p:cNvSpPr>
                <a:spLocks/>
              </p:cNvSpPr>
              <p:nvPr/>
            </p:nvSpPr>
            <p:spPr bwMode="auto">
              <a:xfrm>
                <a:off x="3287" y="2589"/>
                <a:ext cx="99" cy="6"/>
              </a:xfrm>
              <a:custGeom>
                <a:avLst/>
                <a:gdLst>
                  <a:gd name="T0" fmla="*/ 0 w 99"/>
                  <a:gd name="T1" fmla="*/ 6 h 6"/>
                  <a:gd name="T2" fmla="*/ 68 w 99"/>
                  <a:gd name="T3" fmla="*/ 0 h 6"/>
                  <a:gd name="T4" fmla="*/ 99 w 99"/>
                  <a:gd name="T5" fmla="*/ 6 h 6"/>
                  <a:gd name="T6" fmla="*/ 31 w 99"/>
                  <a:gd name="T7" fmla="*/ 0 h 6"/>
                  <a:gd name="T8" fmla="*/ 0 w 99"/>
                  <a:gd name="T9" fmla="*/ 6 h 6"/>
                  <a:gd name="T10" fmla="*/ 0 60000 65536"/>
                  <a:gd name="T11" fmla="*/ 0 60000 65536"/>
                  <a:gd name="T12" fmla="*/ 0 60000 65536"/>
                  <a:gd name="T13" fmla="*/ 0 60000 65536"/>
                  <a:gd name="T14" fmla="*/ 0 60000 65536"/>
                  <a:gd name="T15" fmla="*/ 0 w 99"/>
                  <a:gd name="T16" fmla="*/ 0 h 6"/>
                  <a:gd name="T17" fmla="*/ 99 w 99"/>
                  <a:gd name="T18" fmla="*/ 6 h 6"/>
                </a:gdLst>
                <a:ahLst/>
                <a:cxnLst>
                  <a:cxn ang="T10">
                    <a:pos x="T0" y="T1"/>
                  </a:cxn>
                  <a:cxn ang="T11">
                    <a:pos x="T2" y="T3"/>
                  </a:cxn>
                  <a:cxn ang="T12">
                    <a:pos x="T4" y="T5"/>
                  </a:cxn>
                  <a:cxn ang="T13">
                    <a:pos x="T6" y="T7"/>
                  </a:cxn>
                  <a:cxn ang="T14">
                    <a:pos x="T8" y="T9"/>
                  </a:cxn>
                </a:cxnLst>
                <a:rect l="T15" t="T16" r="T17" b="T18"/>
                <a:pathLst>
                  <a:path w="99" h="6">
                    <a:moveTo>
                      <a:pt x="0" y="6"/>
                    </a:moveTo>
                    <a:lnTo>
                      <a:pt x="68" y="0"/>
                    </a:lnTo>
                    <a:lnTo>
                      <a:pt x="99" y="6"/>
                    </a:lnTo>
                    <a:lnTo>
                      <a:pt x="31" y="0"/>
                    </a:lnTo>
                    <a:lnTo>
                      <a:pt x="0" y="6"/>
                    </a:lnTo>
                    <a:close/>
                  </a:path>
                </a:pathLst>
              </a:custGeom>
              <a:solidFill>
                <a:srgbClr val="EDEDED"/>
              </a:solidFill>
              <a:ln w="9525">
                <a:noFill/>
                <a:round/>
                <a:headEnd/>
                <a:tailEnd/>
              </a:ln>
            </p:spPr>
            <p:txBody>
              <a:bodyPr/>
              <a:lstStyle/>
              <a:p>
                <a:endParaRPr lang="en-US"/>
              </a:p>
            </p:txBody>
          </p:sp>
          <p:sp>
            <p:nvSpPr>
              <p:cNvPr id="134576" name="Freeform 4691"/>
              <p:cNvSpPr>
                <a:spLocks/>
              </p:cNvSpPr>
              <p:nvPr/>
            </p:nvSpPr>
            <p:spPr bwMode="auto">
              <a:xfrm>
                <a:off x="3287" y="2589"/>
                <a:ext cx="99" cy="6"/>
              </a:xfrm>
              <a:custGeom>
                <a:avLst/>
                <a:gdLst>
                  <a:gd name="T0" fmla="*/ 0 w 16"/>
                  <a:gd name="T1" fmla="*/ 7776 h 1"/>
                  <a:gd name="T2" fmla="*/ 99730 w 16"/>
                  <a:gd name="T3" fmla="*/ 0 h 1"/>
                  <a:gd name="T4" fmla="*/ 145214 w 16"/>
                  <a:gd name="T5" fmla="*/ 7776 h 1"/>
                  <a:gd name="T6" fmla="*/ 45484 w 16"/>
                  <a:gd name="T7" fmla="*/ 0 h 1"/>
                  <a:gd name="T8" fmla="*/ 0 w 16"/>
                  <a:gd name="T9" fmla="*/ 7776 h 1"/>
                  <a:gd name="T10" fmla="*/ 0 60000 65536"/>
                  <a:gd name="T11" fmla="*/ 0 60000 65536"/>
                  <a:gd name="T12" fmla="*/ 0 60000 65536"/>
                  <a:gd name="T13" fmla="*/ 0 60000 65536"/>
                  <a:gd name="T14" fmla="*/ 0 60000 65536"/>
                  <a:gd name="T15" fmla="*/ 0 w 16"/>
                  <a:gd name="T16" fmla="*/ 0 h 1"/>
                  <a:gd name="T17" fmla="*/ 16 w 16"/>
                  <a:gd name="T18" fmla="*/ 1 h 1"/>
                </a:gdLst>
                <a:ahLst/>
                <a:cxnLst>
                  <a:cxn ang="T10">
                    <a:pos x="T0" y="T1"/>
                  </a:cxn>
                  <a:cxn ang="T11">
                    <a:pos x="T2" y="T3"/>
                  </a:cxn>
                  <a:cxn ang="T12">
                    <a:pos x="T4" y="T5"/>
                  </a:cxn>
                  <a:cxn ang="T13">
                    <a:pos x="T6" y="T7"/>
                  </a:cxn>
                  <a:cxn ang="T14">
                    <a:pos x="T8" y="T9"/>
                  </a:cxn>
                </a:cxnLst>
                <a:rect l="T15" t="T16" r="T17" b="T18"/>
                <a:pathLst>
                  <a:path w="16" h="1">
                    <a:moveTo>
                      <a:pt x="0" y="1"/>
                    </a:moveTo>
                    <a:lnTo>
                      <a:pt x="11" y="0"/>
                    </a:lnTo>
                    <a:lnTo>
                      <a:pt x="16" y="1"/>
                    </a:lnTo>
                    <a:lnTo>
                      <a:pt x="5" y="0"/>
                    </a:lnTo>
                    <a:lnTo>
                      <a:pt x="0" y="1"/>
                    </a:lnTo>
                  </a:path>
                </a:pathLst>
              </a:custGeom>
              <a:noFill/>
              <a:ln w="9525">
                <a:solidFill>
                  <a:srgbClr val="000000"/>
                </a:solidFill>
                <a:round/>
                <a:headEnd/>
                <a:tailEnd/>
              </a:ln>
            </p:spPr>
            <p:txBody>
              <a:bodyPr/>
              <a:lstStyle/>
              <a:p>
                <a:endParaRPr lang="en-US"/>
              </a:p>
            </p:txBody>
          </p:sp>
          <p:sp>
            <p:nvSpPr>
              <p:cNvPr id="134577" name="Freeform 4692"/>
              <p:cNvSpPr>
                <a:spLocks/>
              </p:cNvSpPr>
              <p:nvPr/>
            </p:nvSpPr>
            <p:spPr bwMode="auto">
              <a:xfrm>
                <a:off x="2052" y="2613"/>
                <a:ext cx="99" cy="62"/>
              </a:xfrm>
              <a:custGeom>
                <a:avLst/>
                <a:gdLst>
                  <a:gd name="T0" fmla="*/ 0 w 99"/>
                  <a:gd name="T1" fmla="*/ 43 h 62"/>
                  <a:gd name="T2" fmla="*/ 68 w 99"/>
                  <a:gd name="T3" fmla="*/ 62 h 62"/>
                  <a:gd name="T4" fmla="*/ 99 w 99"/>
                  <a:gd name="T5" fmla="*/ 25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31" y="0"/>
                    </a:lnTo>
                    <a:lnTo>
                      <a:pt x="0" y="43"/>
                    </a:lnTo>
                    <a:close/>
                  </a:path>
                </a:pathLst>
              </a:custGeom>
              <a:solidFill>
                <a:srgbClr val="D1D1D1"/>
              </a:solidFill>
              <a:ln w="9525">
                <a:noFill/>
                <a:round/>
                <a:headEnd/>
                <a:tailEnd/>
              </a:ln>
            </p:spPr>
            <p:txBody>
              <a:bodyPr/>
              <a:lstStyle/>
              <a:p>
                <a:endParaRPr lang="en-US"/>
              </a:p>
            </p:txBody>
          </p:sp>
          <p:sp>
            <p:nvSpPr>
              <p:cNvPr id="134578" name="Freeform 4693"/>
              <p:cNvSpPr>
                <a:spLocks/>
              </p:cNvSpPr>
              <p:nvPr/>
            </p:nvSpPr>
            <p:spPr bwMode="auto">
              <a:xfrm>
                <a:off x="2052" y="2613"/>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579" name="Freeform 4694"/>
              <p:cNvSpPr>
                <a:spLocks/>
              </p:cNvSpPr>
              <p:nvPr/>
            </p:nvSpPr>
            <p:spPr bwMode="auto">
              <a:xfrm>
                <a:off x="4356" y="2613"/>
                <a:ext cx="98" cy="62"/>
              </a:xfrm>
              <a:custGeom>
                <a:avLst/>
                <a:gdLst>
                  <a:gd name="T0" fmla="*/ 0 w 98"/>
                  <a:gd name="T1" fmla="*/ 43 h 62"/>
                  <a:gd name="T2" fmla="*/ 67 w 98"/>
                  <a:gd name="T3" fmla="*/ 62 h 62"/>
                  <a:gd name="T4" fmla="*/ 98 w 98"/>
                  <a:gd name="T5" fmla="*/ 25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25"/>
                    </a:lnTo>
                    <a:lnTo>
                      <a:pt x="30" y="0"/>
                    </a:lnTo>
                    <a:lnTo>
                      <a:pt x="0" y="43"/>
                    </a:lnTo>
                    <a:close/>
                  </a:path>
                </a:pathLst>
              </a:custGeom>
              <a:solidFill>
                <a:srgbClr val="D0D0D0"/>
              </a:solidFill>
              <a:ln w="9525">
                <a:noFill/>
                <a:round/>
                <a:headEnd/>
                <a:tailEnd/>
              </a:ln>
            </p:spPr>
            <p:txBody>
              <a:bodyPr/>
              <a:lstStyle/>
              <a:p>
                <a:endParaRPr lang="en-US"/>
              </a:p>
            </p:txBody>
          </p:sp>
          <p:sp>
            <p:nvSpPr>
              <p:cNvPr id="134580" name="Freeform 4695"/>
              <p:cNvSpPr>
                <a:spLocks/>
              </p:cNvSpPr>
              <p:nvPr/>
            </p:nvSpPr>
            <p:spPr bwMode="auto">
              <a:xfrm>
                <a:off x="4356" y="2613"/>
                <a:ext cx="98" cy="62"/>
              </a:xfrm>
              <a:custGeom>
                <a:avLst/>
                <a:gdLst>
                  <a:gd name="T0" fmla="*/ 0 w 16"/>
                  <a:gd name="T1" fmla="*/ 63618 h 10"/>
                  <a:gd name="T2" fmla="*/ 94202 w 16"/>
                  <a:gd name="T3" fmla="*/ 91524 h 10"/>
                  <a:gd name="T4" fmla="*/ 137868 w 16"/>
                  <a:gd name="T5" fmla="*/ 36940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581" name="Freeform 4696"/>
              <p:cNvSpPr>
                <a:spLocks/>
              </p:cNvSpPr>
              <p:nvPr/>
            </p:nvSpPr>
            <p:spPr bwMode="auto">
              <a:xfrm>
                <a:off x="3121" y="2589"/>
                <a:ext cx="98" cy="12"/>
              </a:xfrm>
              <a:custGeom>
                <a:avLst/>
                <a:gdLst>
                  <a:gd name="T0" fmla="*/ 0 w 98"/>
                  <a:gd name="T1" fmla="*/ 12 h 12"/>
                  <a:gd name="T2" fmla="*/ 68 w 98"/>
                  <a:gd name="T3" fmla="*/ 0 h 12"/>
                  <a:gd name="T4" fmla="*/ 98 w 98"/>
                  <a:gd name="T5" fmla="*/ 12 h 12"/>
                  <a:gd name="T6" fmla="*/ 31 w 98"/>
                  <a:gd name="T7" fmla="*/ 6 h 12"/>
                  <a:gd name="T8" fmla="*/ 0 w 98"/>
                  <a:gd name="T9" fmla="*/ 12 h 12"/>
                  <a:gd name="T10" fmla="*/ 0 60000 65536"/>
                  <a:gd name="T11" fmla="*/ 0 60000 65536"/>
                  <a:gd name="T12" fmla="*/ 0 60000 65536"/>
                  <a:gd name="T13" fmla="*/ 0 60000 65536"/>
                  <a:gd name="T14" fmla="*/ 0 60000 65536"/>
                  <a:gd name="T15" fmla="*/ 0 w 98"/>
                  <a:gd name="T16" fmla="*/ 0 h 12"/>
                  <a:gd name="T17" fmla="*/ 98 w 98"/>
                  <a:gd name="T18" fmla="*/ 12 h 12"/>
                </a:gdLst>
                <a:ahLst/>
                <a:cxnLst>
                  <a:cxn ang="T10">
                    <a:pos x="T0" y="T1"/>
                  </a:cxn>
                  <a:cxn ang="T11">
                    <a:pos x="T2" y="T3"/>
                  </a:cxn>
                  <a:cxn ang="T12">
                    <a:pos x="T4" y="T5"/>
                  </a:cxn>
                  <a:cxn ang="T13">
                    <a:pos x="T6" y="T7"/>
                  </a:cxn>
                  <a:cxn ang="T14">
                    <a:pos x="T8" y="T9"/>
                  </a:cxn>
                </a:cxnLst>
                <a:rect l="T15" t="T16" r="T17" b="T18"/>
                <a:pathLst>
                  <a:path w="98" h="12">
                    <a:moveTo>
                      <a:pt x="0" y="12"/>
                    </a:moveTo>
                    <a:lnTo>
                      <a:pt x="68" y="0"/>
                    </a:lnTo>
                    <a:lnTo>
                      <a:pt x="98" y="12"/>
                    </a:lnTo>
                    <a:lnTo>
                      <a:pt x="31" y="6"/>
                    </a:lnTo>
                    <a:lnTo>
                      <a:pt x="0" y="12"/>
                    </a:lnTo>
                    <a:close/>
                  </a:path>
                </a:pathLst>
              </a:custGeom>
              <a:solidFill>
                <a:srgbClr val="EEEEEE"/>
              </a:solidFill>
              <a:ln w="9525">
                <a:noFill/>
                <a:round/>
                <a:headEnd/>
                <a:tailEnd/>
              </a:ln>
            </p:spPr>
            <p:txBody>
              <a:bodyPr/>
              <a:lstStyle/>
              <a:p>
                <a:endParaRPr lang="en-US"/>
              </a:p>
            </p:txBody>
          </p:sp>
          <p:sp>
            <p:nvSpPr>
              <p:cNvPr id="134582" name="Freeform 4697"/>
              <p:cNvSpPr>
                <a:spLocks/>
              </p:cNvSpPr>
              <p:nvPr/>
            </p:nvSpPr>
            <p:spPr bwMode="auto">
              <a:xfrm>
                <a:off x="3121" y="2589"/>
                <a:ext cx="98" cy="12"/>
              </a:xfrm>
              <a:custGeom>
                <a:avLst/>
                <a:gdLst>
                  <a:gd name="T0" fmla="*/ 0 w 16"/>
                  <a:gd name="T1" fmla="*/ 15552 h 2"/>
                  <a:gd name="T2" fmla="*/ 94202 w 16"/>
                  <a:gd name="T3" fmla="*/ 0 h 2"/>
                  <a:gd name="T4" fmla="*/ 137868 w 16"/>
                  <a:gd name="T5" fmla="*/ 15552 h 2"/>
                  <a:gd name="T6" fmla="*/ 43665 w 16"/>
                  <a:gd name="T7" fmla="*/ 7776 h 2"/>
                  <a:gd name="T8" fmla="*/ 0 w 16"/>
                  <a:gd name="T9" fmla="*/ 15552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2"/>
                    </a:moveTo>
                    <a:lnTo>
                      <a:pt x="11" y="0"/>
                    </a:lnTo>
                    <a:lnTo>
                      <a:pt x="16" y="2"/>
                    </a:lnTo>
                    <a:lnTo>
                      <a:pt x="5" y="1"/>
                    </a:lnTo>
                    <a:lnTo>
                      <a:pt x="0" y="2"/>
                    </a:lnTo>
                  </a:path>
                </a:pathLst>
              </a:custGeom>
              <a:noFill/>
              <a:ln w="9525">
                <a:solidFill>
                  <a:srgbClr val="000000"/>
                </a:solidFill>
                <a:round/>
                <a:headEnd/>
                <a:tailEnd/>
              </a:ln>
            </p:spPr>
            <p:txBody>
              <a:bodyPr/>
              <a:lstStyle/>
              <a:p>
                <a:endParaRPr lang="en-US"/>
              </a:p>
            </p:txBody>
          </p:sp>
          <p:sp>
            <p:nvSpPr>
              <p:cNvPr id="134583" name="Freeform 4698"/>
              <p:cNvSpPr>
                <a:spLocks/>
              </p:cNvSpPr>
              <p:nvPr/>
            </p:nvSpPr>
            <p:spPr bwMode="auto">
              <a:xfrm>
                <a:off x="1886" y="2619"/>
                <a:ext cx="98" cy="62"/>
              </a:xfrm>
              <a:custGeom>
                <a:avLst/>
                <a:gdLst>
                  <a:gd name="T0" fmla="*/ 0 w 98"/>
                  <a:gd name="T1" fmla="*/ 44 h 62"/>
                  <a:gd name="T2" fmla="*/ 68 w 98"/>
                  <a:gd name="T3" fmla="*/ 62 h 62"/>
                  <a:gd name="T4" fmla="*/ 98 w 98"/>
                  <a:gd name="T5" fmla="*/ 19 h 62"/>
                  <a:gd name="T6" fmla="*/ 31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1" y="0"/>
                    </a:lnTo>
                    <a:lnTo>
                      <a:pt x="0" y="44"/>
                    </a:lnTo>
                    <a:close/>
                  </a:path>
                </a:pathLst>
              </a:custGeom>
              <a:solidFill>
                <a:srgbClr val="D0D0D0"/>
              </a:solidFill>
              <a:ln w="9525">
                <a:noFill/>
                <a:round/>
                <a:headEnd/>
                <a:tailEnd/>
              </a:ln>
            </p:spPr>
            <p:txBody>
              <a:bodyPr/>
              <a:lstStyle/>
              <a:p>
                <a:endParaRPr lang="en-US"/>
              </a:p>
            </p:txBody>
          </p:sp>
        </p:grpSp>
        <p:grpSp>
          <p:nvGrpSpPr>
            <p:cNvPr id="5157" name="Group 4699"/>
            <p:cNvGrpSpPr>
              <a:grpSpLocks/>
            </p:cNvGrpSpPr>
            <p:nvPr/>
          </p:nvGrpSpPr>
          <p:grpSpPr bwMode="auto">
            <a:xfrm>
              <a:off x="1583" y="2397"/>
              <a:ext cx="3341" cy="383"/>
              <a:chOff x="1583" y="2397"/>
              <a:chExt cx="3341" cy="383"/>
            </a:xfrm>
          </p:grpSpPr>
          <p:sp>
            <p:nvSpPr>
              <p:cNvPr id="134184" name="Freeform 4700"/>
              <p:cNvSpPr>
                <a:spLocks/>
              </p:cNvSpPr>
              <p:nvPr/>
            </p:nvSpPr>
            <p:spPr bwMode="auto">
              <a:xfrm>
                <a:off x="1886" y="2619"/>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185" name="Freeform 4701"/>
              <p:cNvSpPr>
                <a:spLocks/>
              </p:cNvSpPr>
              <p:nvPr/>
            </p:nvSpPr>
            <p:spPr bwMode="auto">
              <a:xfrm>
                <a:off x="4189" y="2613"/>
                <a:ext cx="99" cy="62"/>
              </a:xfrm>
              <a:custGeom>
                <a:avLst/>
                <a:gdLst>
                  <a:gd name="T0" fmla="*/ 0 w 99"/>
                  <a:gd name="T1" fmla="*/ 37 h 62"/>
                  <a:gd name="T2" fmla="*/ 68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68" y="62"/>
                    </a:lnTo>
                    <a:lnTo>
                      <a:pt x="99" y="19"/>
                    </a:lnTo>
                    <a:lnTo>
                      <a:pt x="31" y="0"/>
                    </a:lnTo>
                    <a:lnTo>
                      <a:pt x="0" y="37"/>
                    </a:lnTo>
                    <a:close/>
                  </a:path>
                </a:pathLst>
              </a:custGeom>
              <a:solidFill>
                <a:srgbClr val="D2D2D2"/>
              </a:solidFill>
              <a:ln w="9525">
                <a:noFill/>
                <a:round/>
                <a:headEnd/>
                <a:tailEnd/>
              </a:ln>
            </p:spPr>
            <p:txBody>
              <a:bodyPr/>
              <a:lstStyle/>
              <a:p>
                <a:endParaRPr lang="en-US"/>
              </a:p>
            </p:txBody>
          </p:sp>
          <p:sp>
            <p:nvSpPr>
              <p:cNvPr id="134186" name="Freeform 4702"/>
              <p:cNvSpPr>
                <a:spLocks/>
              </p:cNvSpPr>
              <p:nvPr/>
            </p:nvSpPr>
            <p:spPr bwMode="auto">
              <a:xfrm>
                <a:off x="4189" y="2613"/>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187" name="Freeform 4703"/>
              <p:cNvSpPr>
                <a:spLocks/>
              </p:cNvSpPr>
              <p:nvPr/>
            </p:nvSpPr>
            <p:spPr bwMode="auto">
              <a:xfrm>
                <a:off x="2954" y="2601"/>
                <a:ext cx="99" cy="12"/>
              </a:xfrm>
              <a:custGeom>
                <a:avLst/>
                <a:gdLst>
                  <a:gd name="T0" fmla="*/ 0 w 99"/>
                  <a:gd name="T1" fmla="*/ 12 h 12"/>
                  <a:gd name="T2" fmla="*/ 68 w 99"/>
                  <a:gd name="T3" fmla="*/ 0 h 12"/>
                  <a:gd name="T4" fmla="*/ 99 w 99"/>
                  <a:gd name="T5" fmla="*/ 6 h 12"/>
                  <a:gd name="T6" fmla="*/ 31 w 99"/>
                  <a:gd name="T7" fmla="*/ 0 h 12"/>
                  <a:gd name="T8" fmla="*/ 0 w 99"/>
                  <a:gd name="T9" fmla="*/ 12 h 12"/>
                  <a:gd name="T10" fmla="*/ 0 60000 65536"/>
                  <a:gd name="T11" fmla="*/ 0 60000 65536"/>
                  <a:gd name="T12" fmla="*/ 0 60000 65536"/>
                  <a:gd name="T13" fmla="*/ 0 60000 65536"/>
                  <a:gd name="T14" fmla="*/ 0 60000 65536"/>
                  <a:gd name="T15" fmla="*/ 0 w 99"/>
                  <a:gd name="T16" fmla="*/ 0 h 12"/>
                  <a:gd name="T17" fmla="*/ 99 w 99"/>
                  <a:gd name="T18" fmla="*/ 12 h 12"/>
                </a:gdLst>
                <a:ahLst/>
                <a:cxnLst>
                  <a:cxn ang="T10">
                    <a:pos x="T0" y="T1"/>
                  </a:cxn>
                  <a:cxn ang="T11">
                    <a:pos x="T2" y="T3"/>
                  </a:cxn>
                  <a:cxn ang="T12">
                    <a:pos x="T4" y="T5"/>
                  </a:cxn>
                  <a:cxn ang="T13">
                    <a:pos x="T6" y="T7"/>
                  </a:cxn>
                  <a:cxn ang="T14">
                    <a:pos x="T8" y="T9"/>
                  </a:cxn>
                </a:cxnLst>
                <a:rect l="T15" t="T16" r="T17" b="T18"/>
                <a:pathLst>
                  <a:path w="99" h="12">
                    <a:moveTo>
                      <a:pt x="0" y="12"/>
                    </a:moveTo>
                    <a:lnTo>
                      <a:pt x="68" y="0"/>
                    </a:lnTo>
                    <a:lnTo>
                      <a:pt x="99" y="6"/>
                    </a:lnTo>
                    <a:lnTo>
                      <a:pt x="31" y="0"/>
                    </a:lnTo>
                    <a:lnTo>
                      <a:pt x="0" y="12"/>
                    </a:lnTo>
                    <a:close/>
                  </a:path>
                </a:pathLst>
              </a:custGeom>
              <a:solidFill>
                <a:srgbClr val="EDEDED"/>
              </a:solidFill>
              <a:ln w="9525">
                <a:noFill/>
                <a:round/>
                <a:headEnd/>
                <a:tailEnd/>
              </a:ln>
            </p:spPr>
            <p:txBody>
              <a:bodyPr/>
              <a:lstStyle/>
              <a:p>
                <a:endParaRPr lang="en-US"/>
              </a:p>
            </p:txBody>
          </p:sp>
          <p:sp>
            <p:nvSpPr>
              <p:cNvPr id="134188" name="Freeform 4704"/>
              <p:cNvSpPr>
                <a:spLocks/>
              </p:cNvSpPr>
              <p:nvPr/>
            </p:nvSpPr>
            <p:spPr bwMode="auto">
              <a:xfrm>
                <a:off x="2954" y="2601"/>
                <a:ext cx="99" cy="12"/>
              </a:xfrm>
              <a:custGeom>
                <a:avLst/>
                <a:gdLst>
                  <a:gd name="T0" fmla="*/ 0 w 16"/>
                  <a:gd name="T1" fmla="*/ 15552 h 2"/>
                  <a:gd name="T2" fmla="*/ 99730 w 16"/>
                  <a:gd name="T3" fmla="*/ 0 h 2"/>
                  <a:gd name="T4" fmla="*/ 145214 w 16"/>
                  <a:gd name="T5" fmla="*/ 7776 h 2"/>
                  <a:gd name="T6" fmla="*/ 45484 w 16"/>
                  <a:gd name="T7" fmla="*/ 0 h 2"/>
                  <a:gd name="T8" fmla="*/ 0 w 16"/>
                  <a:gd name="T9" fmla="*/ 15552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2"/>
                    </a:moveTo>
                    <a:lnTo>
                      <a:pt x="11" y="0"/>
                    </a:lnTo>
                    <a:lnTo>
                      <a:pt x="16" y="1"/>
                    </a:lnTo>
                    <a:lnTo>
                      <a:pt x="5" y="0"/>
                    </a:lnTo>
                    <a:lnTo>
                      <a:pt x="0" y="2"/>
                    </a:lnTo>
                  </a:path>
                </a:pathLst>
              </a:custGeom>
              <a:noFill/>
              <a:ln w="9525">
                <a:solidFill>
                  <a:srgbClr val="000000"/>
                </a:solidFill>
                <a:round/>
                <a:headEnd/>
                <a:tailEnd/>
              </a:ln>
            </p:spPr>
            <p:txBody>
              <a:bodyPr/>
              <a:lstStyle/>
              <a:p>
                <a:endParaRPr lang="en-US"/>
              </a:p>
            </p:txBody>
          </p:sp>
          <p:sp>
            <p:nvSpPr>
              <p:cNvPr id="134189" name="Freeform 4705"/>
              <p:cNvSpPr>
                <a:spLocks/>
              </p:cNvSpPr>
              <p:nvPr/>
            </p:nvSpPr>
            <p:spPr bwMode="auto">
              <a:xfrm>
                <a:off x="1719" y="2619"/>
                <a:ext cx="99" cy="62"/>
              </a:xfrm>
              <a:custGeom>
                <a:avLst/>
                <a:gdLst>
                  <a:gd name="T0" fmla="*/ 0 w 99"/>
                  <a:gd name="T1" fmla="*/ 44 h 62"/>
                  <a:gd name="T2" fmla="*/ 68 w 99"/>
                  <a:gd name="T3" fmla="*/ 62 h 62"/>
                  <a:gd name="T4" fmla="*/ 99 w 99"/>
                  <a:gd name="T5" fmla="*/ 25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134190" name="Freeform 4706"/>
              <p:cNvSpPr>
                <a:spLocks/>
              </p:cNvSpPr>
              <p:nvPr/>
            </p:nvSpPr>
            <p:spPr bwMode="auto">
              <a:xfrm>
                <a:off x="1719" y="2619"/>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191" name="Freeform 4707"/>
              <p:cNvSpPr>
                <a:spLocks/>
              </p:cNvSpPr>
              <p:nvPr/>
            </p:nvSpPr>
            <p:spPr bwMode="auto">
              <a:xfrm>
                <a:off x="4022" y="2613"/>
                <a:ext cx="99" cy="50"/>
              </a:xfrm>
              <a:custGeom>
                <a:avLst/>
                <a:gdLst>
                  <a:gd name="T0" fmla="*/ 0 w 99"/>
                  <a:gd name="T1" fmla="*/ 31 h 50"/>
                  <a:gd name="T2" fmla="*/ 68 w 99"/>
                  <a:gd name="T3" fmla="*/ 50 h 50"/>
                  <a:gd name="T4" fmla="*/ 99 w 99"/>
                  <a:gd name="T5" fmla="*/ 19 h 50"/>
                  <a:gd name="T6" fmla="*/ 31 w 99"/>
                  <a:gd name="T7" fmla="*/ 0 h 50"/>
                  <a:gd name="T8" fmla="*/ 0 w 99"/>
                  <a:gd name="T9" fmla="*/ 31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31"/>
                    </a:moveTo>
                    <a:lnTo>
                      <a:pt x="68" y="50"/>
                    </a:lnTo>
                    <a:lnTo>
                      <a:pt x="99" y="19"/>
                    </a:lnTo>
                    <a:lnTo>
                      <a:pt x="31" y="0"/>
                    </a:lnTo>
                    <a:lnTo>
                      <a:pt x="0" y="31"/>
                    </a:lnTo>
                    <a:close/>
                  </a:path>
                </a:pathLst>
              </a:custGeom>
              <a:solidFill>
                <a:srgbClr val="D6D6D6"/>
              </a:solidFill>
              <a:ln w="9525">
                <a:noFill/>
                <a:round/>
                <a:headEnd/>
                <a:tailEnd/>
              </a:ln>
            </p:spPr>
            <p:txBody>
              <a:bodyPr/>
              <a:lstStyle/>
              <a:p>
                <a:endParaRPr lang="en-US"/>
              </a:p>
            </p:txBody>
          </p:sp>
          <p:sp>
            <p:nvSpPr>
              <p:cNvPr id="134192" name="Freeform 4708"/>
              <p:cNvSpPr>
                <a:spLocks/>
              </p:cNvSpPr>
              <p:nvPr/>
            </p:nvSpPr>
            <p:spPr bwMode="auto">
              <a:xfrm>
                <a:off x="4022" y="2613"/>
                <a:ext cx="99" cy="50"/>
              </a:xfrm>
              <a:custGeom>
                <a:avLst/>
                <a:gdLst>
                  <a:gd name="T0" fmla="*/ 0 w 16"/>
                  <a:gd name="T1" fmla="*/ 47344 h 8"/>
                  <a:gd name="T2" fmla="*/ 99730 w 16"/>
                  <a:gd name="T3" fmla="*/ 76169 h 8"/>
                  <a:gd name="T4" fmla="*/ 145214 w 16"/>
                  <a:gd name="T5" fmla="*/ 29062 h 8"/>
                  <a:gd name="T6" fmla="*/ 45484 w 16"/>
                  <a:gd name="T7" fmla="*/ 0 h 8"/>
                  <a:gd name="T8" fmla="*/ 0 w 16"/>
                  <a:gd name="T9" fmla="*/ 47344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5"/>
                    </a:moveTo>
                    <a:lnTo>
                      <a:pt x="11" y="8"/>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193" name="Freeform 4709"/>
              <p:cNvSpPr>
                <a:spLocks/>
              </p:cNvSpPr>
              <p:nvPr/>
            </p:nvSpPr>
            <p:spPr bwMode="auto">
              <a:xfrm>
                <a:off x="2787" y="2613"/>
                <a:ext cx="99" cy="19"/>
              </a:xfrm>
              <a:custGeom>
                <a:avLst/>
                <a:gdLst>
                  <a:gd name="T0" fmla="*/ 0 w 99"/>
                  <a:gd name="T1" fmla="*/ 19 h 19"/>
                  <a:gd name="T2" fmla="*/ 68 w 99"/>
                  <a:gd name="T3" fmla="*/ 6 h 19"/>
                  <a:gd name="T4" fmla="*/ 99 w 99"/>
                  <a:gd name="T5" fmla="*/ 6 h 19"/>
                  <a:gd name="T6" fmla="*/ 31 w 99"/>
                  <a:gd name="T7" fmla="*/ 0 h 19"/>
                  <a:gd name="T8" fmla="*/ 0 w 99"/>
                  <a:gd name="T9" fmla="*/ 19 h 19"/>
                  <a:gd name="T10" fmla="*/ 0 60000 65536"/>
                  <a:gd name="T11" fmla="*/ 0 60000 65536"/>
                  <a:gd name="T12" fmla="*/ 0 60000 65536"/>
                  <a:gd name="T13" fmla="*/ 0 60000 65536"/>
                  <a:gd name="T14" fmla="*/ 0 60000 65536"/>
                  <a:gd name="T15" fmla="*/ 0 w 99"/>
                  <a:gd name="T16" fmla="*/ 0 h 19"/>
                  <a:gd name="T17" fmla="*/ 99 w 99"/>
                  <a:gd name="T18" fmla="*/ 19 h 19"/>
                </a:gdLst>
                <a:ahLst/>
                <a:cxnLst>
                  <a:cxn ang="T10">
                    <a:pos x="T0" y="T1"/>
                  </a:cxn>
                  <a:cxn ang="T11">
                    <a:pos x="T2" y="T3"/>
                  </a:cxn>
                  <a:cxn ang="T12">
                    <a:pos x="T4" y="T5"/>
                  </a:cxn>
                  <a:cxn ang="T13">
                    <a:pos x="T6" y="T7"/>
                  </a:cxn>
                  <a:cxn ang="T14">
                    <a:pos x="T8" y="T9"/>
                  </a:cxn>
                </a:cxnLst>
                <a:rect l="T15" t="T16" r="T17" b="T18"/>
                <a:pathLst>
                  <a:path w="99" h="19">
                    <a:moveTo>
                      <a:pt x="0" y="19"/>
                    </a:moveTo>
                    <a:lnTo>
                      <a:pt x="68" y="6"/>
                    </a:lnTo>
                    <a:lnTo>
                      <a:pt x="99" y="6"/>
                    </a:lnTo>
                    <a:lnTo>
                      <a:pt x="31" y="0"/>
                    </a:lnTo>
                    <a:lnTo>
                      <a:pt x="0" y="19"/>
                    </a:lnTo>
                    <a:close/>
                  </a:path>
                </a:pathLst>
              </a:custGeom>
              <a:solidFill>
                <a:srgbClr val="EAEAEA"/>
              </a:solidFill>
              <a:ln w="9525">
                <a:noFill/>
                <a:round/>
                <a:headEnd/>
                <a:tailEnd/>
              </a:ln>
            </p:spPr>
            <p:txBody>
              <a:bodyPr/>
              <a:lstStyle/>
              <a:p>
                <a:endParaRPr lang="en-US"/>
              </a:p>
            </p:txBody>
          </p:sp>
          <p:sp>
            <p:nvSpPr>
              <p:cNvPr id="134194" name="Freeform 4710"/>
              <p:cNvSpPr>
                <a:spLocks/>
              </p:cNvSpPr>
              <p:nvPr/>
            </p:nvSpPr>
            <p:spPr bwMode="auto">
              <a:xfrm>
                <a:off x="2787" y="2613"/>
                <a:ext cx="99" cy="19"/>
              </a:xfrm>
              <a:custGeom>
                <a:avLst/>
                <a:gdLst>
                  <a:gd name="T0" fmla="*/ 0 w 16"/>
                  <a:gd name="T1" fmla="*/ 30482 h 3"/>
                  <a:gd name="T2" fmla="*/ 99730 w 16"/>
                  <a:gd name="T3" fmla="*/ 9665 h 3"/>
                  <a:gd name="T4" fmla="*/ 145214 w 16"/>
                  <a:gd name="T5" fmla="*/ 9665 h 3"/>
                  <a:gd name="T6" fmla="*/ 45484 w 16"/>
                  <a:gd name="T7" fmla="*/ 0 h 3"/>
                  <a:gd name="T8" fmla="*/ 0 w 16"/>
                  <a:gd name="T9" fmla="*/ 30482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1"/>
                    </a:lnTo>
                    <a:lnTo>
                      <a:pt x="16" y="1"/>
                    </a:lnTo>
                    <a:lnTo>
                      <a:pt x="5" y="0"/>
                    </a:lnTo>
                    <a:lnTo>
                      <a:pt x="0" y="3"/>
                    </a:lnTo>
                  </a:path>
                </a:pathLst>
              </a:custGeom>
              <a:noFill/>
              <a:ln w="9525">
                <a:solidFill>
                  <a:srgbClr val="000000"/>
                </a:solidFill>
                <a:round/>
                <a:headEnd/>
                <a:tailEnd/>
              </a:ln>
            </p:spPr>
            <p:txBody>
              <a:bodyPr/>
              <a:lstStyle/>
              <a:p>
                <a:endParaRPr lang="en-US"/>
              </a:p>
            </p:txBody>
          </p:sp>
          <p:sp>
            <p:nvSpPr>
              <p:cNvPr id="134195" name="Freeform 4711"/>
              <p:cNvSpPr>
                <a:spLocks/>
              </p:cNvSpPr>
              <p:nvPr/>
            </p:nvSpPr>
            <p:spPr bwMode="auto">
              <a:xfrm>
                <a:off x="3855" y="2607"/>
                <a:ext cx="99" cy="43"/>
              </a:xfrm>
              <a:custGeom>
                <a:avLst/>
                <a:gdLst>
                  <a:gd name="T0" fmla="*/ 0 w 99"/>
                  <a:gd name="T1" fmla="*/ 25 h 43"/>
                  <a:gd name="T2" fmla="*/ 68 w 99"/>
                  <a:gd name="T3" fmla="*/ 43 h 43"/>
                  <a:gd name="T4" fmla="*/ 99 w 99"/>
                  <a:gd name="T5" fmla="*/ 19 h 43"/>
                  <a:gd name="T6" fmla="*/ 31 w 99"/>
                  <a:gd name="T7" fmla="*/ 0 h 43"/>
                  <a:gd name="T8" fmla="*/ 0 w 99"/>
                  <a:gd name="T9" fmla="*/ 25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25"/>
                    </a:moveTo>
                    <a:lnTo>
                      <a:pt x="68" y="43"/>
                    </a:lnTo>
                    <a:lnTo>
                      <a:pt x="99" y="19"/>
                    </a:lnTo>
                    <a:lnTo>
                      <a:pt x="31" y="0"/>
                    </a:lnTo>
                    <a:lnTo>
                      <a:pt x="0" y="25"/>
                    </a:lnTo>
                    <a:close/>
                  </a:path>
                </a:pathLst>
              </a:custGeom>
              <a:solidFill>
                <a:srgbClr val="DCDCDC"/>
              </a:solidFill>
              <a:ln w="9525">
                <a:noFill/>
                <a:round/>
                <a:headEnd/>
                <a:tailEnd/>
              </a:ln>
            </p:spPr>
            <p:txBody>
              <a:bodyPr/>
              <a:lstStyle/>
              <a:p>
                <a:endParaRPr lang="en-US"/>
              </a:p>
            </p:txBody>
          </p:sp>
          <p:sp>
            <p:nvSpPr>
              <p:cNvPr id="134196" name="Freeform 4712"/>
              <p:cNvSpPr>
                <a:spLocks/>
              </p:cNvSpPr>
              <p:nvPr/>
            </p:nvSpPr>
            <p:spPr bwMode="auto">
              <a:xfrm>
                <a:off x="3855" y="2607"/>
                <a:ext cx="99" cy="43"/>
              </a:xfrm>
              <a:custGeom>
                <a:avLst/>
                <a:gdLst>
                  <a:gd name="T0" fmla="*/ 0 w 16"/>
                  <a:gd name="T1" fmla="*/ 35696 h 7"/>
                  <a:gd name="T2" fmla="*/ 99730 w 16"/>
                  <a:gd name="T3" fmla="*/ 61207 h 7"/>
                  <a:gd name="T4" fmla="*/ 145214 w 16"/>
                  <a:gd name="T5" fmla="*/ 25732 h 7"/>
                  <a:gd name="T6" fmla="*/ 45484 w 16"/>
                  <a:gd name="T7" fmla="*/ 0 h 7"/>
                  <a:gd name="T8" fmla="*/ 0 w 16"/>
                  <a:gd name="T9" fmla="*/ 35696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11" y="7"/>
                    </a:lnTo>
                    <a:lnTo>
                      <a:pt x="16" y="3"/>
                    </a:lnTo>
                    <a:lnTo>
                      <a:pt x="5" y="0"/>
                    </a:lnTo>
                    <a:lnTo>
                      <a:pt x="0" y="4"/>
                    </a:lnTo>
                  </a:path>
                </a:pathLst>
              </a:custGeom>
              <a:noFill/>
              <a:ln w="9525">
                <a:solidFill>
                  <a:srgbClr val="000000"/>
                </a:solidFill>
                <a:round/>
                <a:headEnd/>
                <a:tailEnd/>
              </a:ln>
            </p:spPr>
            <p:txBody>
              <a:bodyPr/>
              <a:lstStyle/>
              <a:p>
                <a:endParaRPr lang="en-US"/>
              </a:p>
            </p:txBody>
          </p:sp>
          <p:sp>
            <p:nvSpPr>
              <p:cNvPr id="134197" name="Freeform 4713"/>
              <p:cNvSpPr>
                <a:spLocks/>
              </p:cNvSpPr>
              <p:nvPr/>
            </p:nvSpPr>
            <p:spPr bwMode="auto">
              <a:xfrm>
                <a:off x="2620" y="2619"/>
                <a:ext cx="99" cy="25"/>
              </a:xfrm>
              <a:custGeom>
                <a:avLst/>
                <a:gdLst>
                  <a:gd name="T0" fmla="*/ 0 w 99"/>
                  <a:gd name="T1" fmla="*/ 25 h 25"/>
                  <a:gd name="T2" fmla="*/ 68 w 99"/>
                  <a:gd name="T3" fmla="*/ 25 h 25"/>
                  <a:gd name="T4" fmla="*/ 99 w 99"/>
                  <a:gd name="T5" fmla="*/ 7 h 25"/>
                  <a:gd name="T6" fmla="*/ 31 w 99"/>
                  <a:gd name="T7" fmla="*/ 0 h 25"/>
                  <a:gd name="T8" fmla="*/ 0 w 99"/>
                  <a:gd name="T9" fmla="*/ 25 h 25"/>
                  <a:gd name="T10" fmla="*/ 0 60000 65536"/>
                  <a:gd name="T11" fmla="*/ 0 60000 65536"/>
                  <a:gd name="T12" fmla="*/ 0 60000 65536"/>
                  <a:gd name="T13" fmla="*/ 0 60000 65536"/>
                  <a:gd name="T14" fmla="*/ 0 60000 65536"/>
                  <a:gd name="T15" fmla="*/ 0 w 99"/>
                  <a:gd name="T16" fmla="*/ 0 h 25"/>
                  <a:gd name="T17" fmla="*/ 99 w 99"/>
                  <a:gd name="T18" fmla="*/ 25 h 25"/>
                </a:gdLst>
                <a:ahLst/>
                <a:cxnLst>
                  <a:cxn ang="T10">
                    <a:pos x="T0" y="T1"/>
                  </a:cxn>
                  <a:cxn ang="T11">
                    <a:pos x="T2" y="T3"/>
                  </a:cxn>
                  <a:cxn ang="T12">
                    <a:pos x="T4" y="T5"/>
                  </a:cxn>
                  <a:cxn ang="T13">
                    <a:pos x="T6" y="T7"/>
                  </a:cxn>
                  <a:cxn ang="T14">
                    <a:pos x="T8" y="T9"/>
                  </a:cxn>
                </a:cxnLst>
                <a:rect l="T15" t="T16" r="T17" b="T18"/>
                <a:pathLst>
                  <a:path w="99" h="25">
                    <a:moveTo>
                      <a:pt x="0" y="25"/>
                    </a:moveTo>
                    <a:lnTo>
                      <a:pt x="68" y="25"/>
                    </a:lnTo>
                    <a:lnTo>
                      <a:pt x="99" y="7"/>
                    </a:lnTo>
                    <a:lnTo>
                      <a:pt x="31" y="0"/>
                    </a:lnTo>
                    <a:lnTo>
                      <a:pt x="0" y="25"/>
                    </a:lnTo>
                    <a:close/>
                  </a:path>
                </a:pathLst>
              </a:custGeom>
              <a:solidFill>
                <a:srgbClr val="E5E5E5"/>
              </a:solidFill>
              <a:ln w="9525">
                <a:noFill/>
                <a:round/>
                <a:headEnd/>
                <a:tailEnd/>
              </a:ln>
            </p:spPr>
            <p:txBody>
              <a:bodyPr/>
              <a:lstStyle/>
              <a:p>
                <a:endParaRPr lang="en-US"/>
              </a:p>
            </p:txBody>
          </p:sp>
          <p:sp>
            <p:nvSpPr>
              <p:cNvPr id="134198" name="Freeform 4714"/>
              <p:cNvSpPr>
                <a:spLocks/>
              </p:cNvSpPr>
              <p:nvPr/>
            </p:nvSpPr>
            <p:spPr bwMode="auto">
              <a:xfrm>
                <a:off x="2620" y="2619"/>
                <a:ext cx="99" cy="25"/>
              </a:xfrm>
              <a:custGeom>
                <a:avLst/>
                <a:gdLst>
                  <a:gd name="T0" fmla="*/ 0 w 16"/>
                  <a:gd name="T1" fmla="*/ 38087 h 4"/>
                  <a:gd name="T2" fmla="*/ 99730 w 16"/>
                  <a:gd name="T3" fmla="*/ 38087 h 4"/>
                  <a:gd name="T4" fmla="*/ 145214 w 16"/>
                  <a:gd name="T5" fmla="*/ 9025 h 4"/>
                  <a:gd name="T6" fmla="*/ 45484 w 16"/>
                  <a:gd name="T7" fmla="*/ 0 h 4"/>
                  <a:gd name="T8" fmla="*/ 0 w 16"/>
                  <a:gd name="T9" fmla="*/ 38087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4"/>
                    </a:moveTo>
                    <a:lnTo>
                      <a:pt x="11" y="4"/>
                    </a:lnTo>
                    <a:lnTo>
                      <a:pt x="16" y="1"/>
                    </a:lnTo>
                    <a:lnTo>
                      <a:pt x="5" y="0"/>
                    </a:lnTo>
                    <a:lnTo>
                      <a:pt x="0" y="4"/>
                    </a:lnTo>
                  </a:path>
                </a:pathLst>
              </a:custGeom>
              <a:noFill/>
              <a:ln w="9525">
                <a:solidFill>
                  <a:srgbClr val="000000"/>
                </a:solidFill>
                <a:round/>
                <a:headEnd/>
                <a:tailEnd/>
              </a:ln>
            </p:spPr>
            <p:txBody>
              <a:bodyPr/>
              <a:lstStyle/>
              <a:p>
                <a:endParaRPr lang="en-US"/>
              </a:p>
            </p:txBody>
          </p:sp>
          <p:sp>
            <p:nvSpPr>
              <p:cNvPr id="134199" name="Freeform 4715"/>
              <p:cNvSpPr>
                <a:spLocks/>
              </p:cNvSpPr>
              <p:nvPr/>
            </p:nvSpPr>
            <p:spPr bwMode="auto">
              <a:xfrm>
                <a:off x="3689" y="2601"/>
                <a:ext cx="98" cy="25"/>
              </a:xfrm>
              <a:custGeom>
                <a:avLst/>
                <a:gdLst>
                  <a:gd name="T0" fmla="*/ 0 w 98"/>
                  <a:gd name="T1" fmla="*/ 12 h 25"/>
                  <a:gd name="T2" fmla="*/ 68 w 98"/>
                  <a:gd name="T3" fmla="*/ 25 h 25"/>
                  <a:gd name="T4" fmla="*/ 98 w 98"/>
                  <a:gd name="T5" fmla="*/ 12 h 25"/>
                  <a:gd name="T6" fmla="*/ 31 w 98"/>
                  <a:gd name="T7" fmla="*/ 0 h 25"/>
                  <a:gd name="T8" fmla="*/ 0 w 98"/>
                  <a:gd name="T9" fmla="*/ 12 h 25"/>
                  <a:gd name="T10" fmla="*/ 0 60000 65536"/>
                  <a:gd name="T11" fmla="*/ 0 60000 65536"/>
                  <a:gd name="T12" fmla="*/ 0 60000 65536"/>
                  <a:gd name="T13" fmla="*/ 0 60000 65536"/>
                  <a:gd name="T14" fmla="*/ 0 60000 65536"/>
                  <a:gd name="T15" fmla="*/ 0 w 98"/>
                  <a:gd name="T16" fmla="*/ 0 h 25"/>
                  <a:gd name="T17" fmla="*/ 98 w 98"/>
                  <a:gd name="T18" fmla="*/ 25 h 25"/>
                </a:gdLst>
                <a:ahLst/>
                <a:cxnLst>
                  <a:cxn ang="T10">
                    <a:pos x="T0" y="T1"/>
                  </a:cxn>
                  <a:cxn ang="T11">
                    <a:pos x="T2" y="T3"/>
                  </a:cxn>
                  <a:cxn ang="T12">
                    <a:pos x="T4" y="T5"/>
                  </a:cxn>
                  <a:cxn ang="T13">
                    <a:pos x="T6" y="T7"/>
                  </a:cxn>
                  <a:cxn ang="T14">
                    <a:pos x="T8" y="T9"/>
                  </a:cxn>
                </a:cxnLst>
                <a:rect l="T15" t="T16" r="T17" b="T18"/>
                <a:pathLst>
                  <a:path w="98" h="25">
                    <a:moveTo>
                      <a:pt x="0" y="12"/>
                    </a:moveTo>
                    <a:lnTo>
                      <a:pt x="68" y="25"/>
                    </a:lnTo>
                    <a:lnTo>
                      <a:pt x="98" y="12"/>
                    </a:lnTo>
                    <a:lnTo>
                      <a:pt x="31" y="0"/>
                    </a:lnTo>
                    <a:lnTo>
                      <a:pt x="0" y="12"/>
                    </a:lnTo>
                    <a:close/>
                  </a:path>
                </a:pathLst>
              </a:custGeom>
              <a:solidFill>
                <a:srgbClr val="E4E4E4"/>
              </a:solidFill>
              <a:ln w="9525">
                <a:noFill/>
                <a:round/>
                <a:headEnd/>
                <a:tailEnd/>
              </a:ln>
            </p:spPr>
            <p:txBody>
              <a:bodyPr/>
              <a:lstStyle/>
              <a:p>
                <a:endParaRPr lang="en-US"/>
              </a:p>
            </p:txBody>
          </p:sp>
          <p:sp>
            <p:nvSpPr>
              <p:cNvPr id="134200" name="Freeform 4716"/>
              <p:cNvSpPr>
                <a:spLocks/>
              </p:cNvSpPr>
              <p:nvPr/>
            </p:nvSpPr>
            <p:spPr bwMode="auto">
              <a:xfrm>
                <a:off x="3689" y="2601"/>
                <a:ext cx="98" cy="25"/>
              </a:xfrm>
              <a:custGeom>
                <a:avLst/>
                <a:gdLst>
                  <a:gd name="T0" fmla="*/ 0 w 16"/>
                  <a:gd name="T1" fmla="*/ 19762 h 4"/>
                  <a:gd name="T2" fmla="*/ 94202 w 16"/>
                  <a:gd name="T3" fmla="*/ 38087 h 4"/>
                  <a:gd name="T4" fmla="*/ 137868 w 16"/>
                  <a:gd name="T5" fmla="*/ 19762 h 4"/>
                  <a:gd name="T6" fmla="*/ 43665 w 16"/>
                  <a:gd name="T7" fmla="*/ 0 h 4"/>
                  <a:gd name="T8" fmla="*/ 0 w 16"/>
                  <a:gd name="T9" fmla="*/ 19762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2"/>
                    </a:moveTo>
                    <a:lnTo>
                      <a:pt x="11" y="4"/>
                    </a:lnTo>
                    <a:lnTo>
                      <a:pt x="16" y="2"/>
                    </a:lnTo>
                    <a:lnTo>
                      <a:pt x="5" y="0"/>
                    </a:lnTo>
                    <a:lnTo>
                      <a:pt x="0" y="2"/>
                    </a:lnTo>
                  </a:path>
                </a:pathLst>
              </a:custGeom>
              <a:noFill/>
              <a:ln w="9525">
                <a:solidFill>
                  <a:srgbClr val="000000"/>
                </a:solidFill>
                <a:round/>
                <a:headEnd/>
                <a:tailEnd/>
              </a:ln>
            </p:spPr>
            <p:txBody>
              <a:bodyPr/>
              <a:lstStyle/>
              <a:p>
                <a:endParaRPr lang="en-US"/>
              </a:p>
            </p:txBody>
          </p:sp>
          <p:sp>
            <p:nvSpPr>
              <p:cNvPr id="134201" name="Freeform 4717"/>
              <p:cNvSpPr>
                <a:spLocks/>
              </p:cNvSpPr>
              <p:nvPr/>
            </p:nvSpPr>
            <p:spPr bwMode="auto">
              <a:xfrm>
                <a:off x="2454" y="2626"/>
                <a:ext cx="99" cy="37"/>
              </a:xfrm>
              <a:custGeom>
                <a:avLst/>
                <a:gdLst>
                  <a:gd name="T0" fmla="*/ 0 w 99"/>
                  <a:gd name="T1" fmla="*/ 30 h 37"/>
                  <a:gd name="T2" fmla="*/ 68 w 99"/>
                  <a:gd name="T3" fmla="*/ 37 h 37"/>
                  <a:gd name="T4" fmla="*/ 99 w 99"/>
                  <a:gd name="T5" fmla="*/ 12 h 37"/>
                  <a:gd name="T6" fmla="*/ 31 w 99"/>
                  <a:gd name="T7" fmla="*/ 0 h 37"/>
                  <a:gd name="T8" fmla="*/ 0 w 99"/>
                  <a:gd name="T9" fmla="*/ 30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0"/>
                    </a:moveTo>
                    <a:lnTo>
                      <a:pt x="68" y="37"/>
                    </a:lnTo>
                    <a:lnTo>
                      <a:pt x="99" y="12"/>
                    </a:lnTo>
                    <a:lnTo>
                      <a:pt x="31" y="0"/>
                    </a:lnTo>
                    <a:lnTo>
                      <a:pt x="0" y="30"/>
                    </a:lnTo>
                    <a:close/>
                  </a:path>
                </a:pathLst>
              </a:custGeom>
              <a:solidFill>
                <a:srgbClr val="DEDEDE"/>
              </a:solidFill>
              <a:ln w="9525">
                <a:noFill/>
                <a:round/>
                <a:headEnd/>
                <a:tailEnd/>
              </a:ln>
            </p:spPr>
            <p:txBody>
              <a:bodyPr/>
              <a:lstStyle/>
              <a:p>
                <a:endParaRPr lang="en-US"/>
              </a:p>
            </p:txBody>
          </p:sp>
          <p:sp>
            <p:nvSpPr>
              <p:cNvPr id="134202" name="Freeform 4718"/>
              <p:cNvSpPr>
                <a:spLocks/>
              </p:cNvSpPr>
              <p:nvPr/>
            </p:nvSpPr>
            <p:spPr bwMode="auto">
              <a:xfrm>
                <a:off x="2454" y="2626"/>
                <a:ext cx="99" cy="37"/>
              </a:xfrm>
              <a:custGeom>
                <a:avLst/>
                <a:gdLst>
                  <a:gd name="T0" fmla="*/ 0 w 16"/>
                  <a:gd name="T1" fmla="*/ 44795 h 6"/>
                  <a:gd name="T2" fmla="*/ 99730 w 16"/>
                  <a:gd name="T3" fmla="*/ 53465 h 6"/>
                  <a:gd name="T4" fmla="*/ 145214 w 16"/>
                  <a:gd name="T5" fmla="*/ 17341 h 6"/>
                  <a:gd name="T6" fmla="*/ 45484 w 16"/>
                  <a:gd name="T7" fmla="*/ 0 h 6"/>
                  <a:gd name="T8" fmla="*/ 0 w 16"/>
                  <a:gd name="T9" fmla="*/ 4479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5"/>
                    </a:moveTo>
                    <a:lnTo>
                      <a:pt x="11" y="6"/>
                    </a:lnTo>
                    <a:lnTo>
                      <a:pt x="16" y="2"/>
                    </a:lnTo>
                    <a:lnTo>
                      <a:pt x="5" y="0"/>
                    </a:lnTo>
                    <a:lnTo>
                      <a:pt x="0" y="5"/>
                    </a:lnTo>
                  </a:path>
                </a:pathLst>
              </a:custGeom>
              <a:noFill/>
              <a:ln w="9525">
                <a:solidFill>
                  <a:srgbClr val="000000"/>
                </a:solidFill>
                <a:round/>
                <a:headEnd/>
                <a:tailEnd/>
              </a:ln>
            </p:spPr>
            <p:txBody>
              <a:bodyPr/>
              <a:lstStyle/>
              <a:p>
                <a:endParaRPr lang="en-US"/>
              </a:p>
            </p:txBody>
          </p:sp>
          <p:sp>
            <p:nvSpPr>
              <p:cNvPr id="134203" name="Freeform 4719"/>
              <p:cNvSpPr>
                <a:spLocks/>
              </p:cNvSpPr>
              <p:nvPr/>
            </p:nvSpPr>
            <p:spPr bwMode="auto">
              <a:xfrm>
                <a:off x="4757" y="263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204" name="Freeform 4720"/>
              <p:cNvSpPr>
                <a:spLocks/>
              </p:cNvSpPr>
              <p:nvPr/>
            </p:nvSpPr>
            <p:spPr bwMode="auto">
              <a:xfrm>
                <a:off x="4757" y="263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205" name="Freeform 4721"/>
              <p:cNvSpPr>
                <a:spLocks/>
              </p:cNvSpPr>
              <p:nvPr/>
            </p:nvSpPr>
            <p:spPr bwMode="auto">
              <a:xfrm>
                <a:off x="3522" y="2595"/>
                <a:ext cx="99" cy="12"/>
              </a:xfrm>
              <a:custGeom>
                <a:avLst/>
                <a:gdLst>
                  <a:gd name="T0" fmla="*/ 0 w 99"/>
                  <a:gd name="T1" fmla="*/ 6 h 12"/>
                  <a:gd name="T2" fmla="*/ 68 w 99"/>
                  <a:gd name="T3" fmla="*/ 6 h 12"/>
                  <a:gd name="T4" fmla="*/ 99 w 99"/>
                  <a:gd name="T5" fmla="*/ 12 h 12"/>
                  <a:gd name="T6" fmla="*/ 31 w 99"/>
                  <a:gd name="T7" fmla="*/ 0 h 12"/>
                  <a:gd name="T8" fmla="*/ 0 w 99"/>
                  <a:gd name="T9" fmla="*/ 6 h 12"/>
                  <a:gd name="T10" fmla="*/ 0 60000 65536"/>
                  <a:gd name="T11" fmla="*/ 0 60000 65536"/>
                  <a:gd name="T12" fmla="*/ 0 60000 65536"/>
                  <a:gd name="T13" fmla="*/ 0 60000 65536"/>
                  <a:gd name="T14" fmla="*/ 0 60000 65536"/>
                  <a:gd name="T15" fmla="*/ 0 w 99"/>
                  <a:gd name="T16" fmla="*/ 0 h 12"/>
                  <a:gd name="T17" fmla="*/ 99 w 99"/>
                  <a:gd name="T18" fmla="*/ 12 h 12"/>
                </a:gdLst>
                <a:ahLst/>
                <a:cxnLst>
                  <a:cxn ang="T10">
                    <a:pos x="T0" y="T1"/>
                  </a:cxn>
                  <a:cxn ang="T11">
                    <a:pos x="T2" y="T3"/>
                  </a:cxn>
                  <a:cxn ang="T12">
                    <a:pos x="T4" y="T5"/>
                  </a:cxn>
                  <a:cxn ang="T13">
                    <a:pos x="T6" y="T7"/>
                  </a:cxn>
                  <a:cxn ang="T14">
                    <a:pos x="T8" y="T9"/>
                  </a:cxn>
                </a:cxnLst>
                <a:rect l="T15" t="T16" r="T17" b="T18"/>
                <a:pathLst>
                  <a:path w="99" h="12">
                    <a:moveTo>
                      <a:pt x="0" y="6"/>
                    </a:moveTo>
                    <a:lnTo>
                      <a:pt x="68" y="6"/>
                    </a:lnTo>
                    <a:lnTo>
                      <a:pt x="99" y="12"/>
                    </a:lnTo>
                    <a:lnTo>
                      <a:pt x="31" y="0"/>
                    </a:lnTo>
                    <a:lnTo>
                      <a:pt x="0" y="6"/>
                    </a:lnTo>
                    <a:close/>
                  </a:path>
                </a:pathLst>
              </a:custGeom>
              <a:solidFill>
                <a:srgbClr val="EBEBEB"/>
              </a:solidFill>
              <a:ln w="9525">
                <a:noFill/>
                <a:round/>
                <a:headEnd/>
                <a:tailEnd/>
              </a:ln>
            </p:spPr>
            <p:txBody>
              <a:bodyPr/>
              <a:lstStyle/>
              <a:p>
                <a:endParaRPr lang="en-US"/>
              </a:p>
            </p:txBody>
          </p:sp>
          <p:sp>
            <p:nvSpPr>
              <p:cNvPr id="134206" name="Freeform 4722"/>
              <p:cNvSpPr>
                <a:spLocks/>
              </p:cNvSpPr>
              <p:nvPr/>
            </p:nvSpPr>
            <p:spPr bwMode="auto">
              <a:xfrm>
                <a:off x="3522" y="2595"/>
                <a:ext cx="99" cy="12"/>
              </a:xfrm>
              <a:custGeom>
                <a:avLst/>
                <a:gdLst>
                  <a:gd name="T0" fmla="*/ 0 w 16"/>
                  <a:gd name="T1" fmla="*/ 7776 h 2"/>
                  <a:gd name="T2" fmla="*/ 99730 w 16"/>
                  <a:gd name="T3" fmla="*/ 7776 h 2"/>
                  <a:gd name="T4" fmla="*/ 145214 w 16"/>
                  <a:gd name="T5" fmla="*/ 15552 h 2"/>
                  <a:gd name="T6" fmla="*/ 45484 w 16"/>
                  <a:gd name="T7" fmla="*/ 0 h 2"/>
                  <a:gd name="T8" fmla="*/ 0 w 16"/>
                  <a:gd name="T9" fmla="*/ 7776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1"/>
                    </a:moveTo>
                    <a:lnTo>
                      <a:pt x="11" y="1"/>
                    </a:lnTo>
                    <a:lnTo>
                      <a:pt x="16" y="2"/>
                    </a:lnTo>
                    <a:lnTo>
                      <a:pt x="5" y="0"/>
                    </a:lnTo>
                    <a:lnTo>
                      <a:pt x="0" y="1"/>
                    </a:lnTo>
                  </a:path>
                </a:pathLst>
              </a:custGeom>
              <a:noFill/>
              <a:ln w="9525">
                <a:solidFill>
                  <a:srgbClr val="000000"/>
                </a:solidFill>
                <a:round/>
                <a:headEnd/>
                <a:tailEnd/>
              </a:ln>
            </p:spPr>
            <p:txBody>
              <a:bodyPr/>
              <a:lstStyle/>
              <a:p>
                <a:endParaRPr lang="en-US"/>
              </a:p>
            </p:txBody>
          </p:sp>
          <p:sp>
            <p:nvSpPr>
              <p:cNvPr id="134207" name="Freeform 4723"/>
              <p:cNvSpPr>
                <a:spLocks/>
              </p:cNvSpPr>
              <p:nvPr/>
            </p:nvSpPr>
            <p:spPr bwMode="auto">
              <a:xfrm>
                <a:off x="2287" y="2632"/>
                <a:ext cx="99" cy="49"/>
              </a:xfrm>
              <a:custGeom>
                <a:avLst/>
                <a:gdLst>
                  <a:gd name="T0" fmla="*/ 0 w 99"/>
                  <a:gd name="T1" fmla="*/ 37 h 49"/>
                  <a:gd name="T2" fmla="*/ 62 w 99"/>
                  <a:gd name="T3" fmla="*/ 49 h 49"/>
                  <a:gd name="T4" fmla="*/ 99 w 99"/>
                  <a:gd name="T5" fmla="*/ 12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2" y="49"/>
                    </a:lnTo>
                    <a:lnTo>
                      <a:pt x="99" y="12"/>
                    </a:lnTo>
                    <a:lnTo>
                      <a:pt x="31" y="0"/>
                    </a:lnTo>
                    <a:lnTo>
                      <a:pt x="0" y="37"/>
                    </a:lnTo>
                    <a:close/>
                  </a:path>
                </a:pathLst>
              </a:custGeom>
              <a:solidFill>
                <a:srgbClr val="D8D8D8"/>
              </a:solidFill>
              <a:ln w="9525">
                <a:noFill/>
                <a:round/>
                <a:headEnd/>
                <a:tailEnd/>
              </a:ln>
            </p:spPr>
            <p:txBody>
              <a:bodyPr/>
              <a:lstStyle/>
              <a:p>
                <a:endParaRPr lang="en-US"/>
              </a:p>
            </p:txBody>
          </p:sp>
          <p:sp>
            <p:nvSpPr>
              <p:cNvPr id="134208" name="Freeform 4724"/>
              <p:cNvSpPr>
                <a:spLocks/>
              </p:cNvSpPr>
              <p:nvPr/>
            </p:nvSpPr>
            <p:spPr bwMode="auto">
              <a:xfrm>
                <a:off x="2287" y="2632"/>
                <a:ext cx="99" cy="49"/>
              </a:xfrm>
              <a:custGeom>
                <a:avLst/>
                <a:gdLst>
                  <a:gd name="T0" fmla="*/ 0 w 16"/>
                  <a:gd name="T1" fmla="*/ 52148 h 8"/>
                  <a:gd name="T2" fmla="*/ 90962 w 16"/>
                  <a:gd name="T3" fmla="*/ 68918 h 8"/>
                  <a:gd name="T4" fmla="*/ 145214 w 16"/>
                  <a:gd name="T5" fmla="*/ 16770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0" y="8"/>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209" name="Freeform 4725"/>
              <p:cNvSpPr>
                <a:spLocks/>
              </p:cNvSpPr>
              <p:nvPr/>
            </p:nvSpPr>
            <p:spPr bwMode="auto">
              <a:xfrm>
                <a:off x="4590" y="2632"/>
                <a:ext cx="99" cy="62"/>
              </a:xfrm>
              <a:custGeom>
                <a:avLst/>
                <a:gdLst>
                  <a:gd name="T0" fmla="*/ 0 w 99"/>
                  <a:gd name="T1" fmla="*/ 43 h 62"/>
                  <a:gd name="T2" fmla="*/ 68 w 99"/>
                  <a:gd name="T3" fmla="*/ 62 h 62"/>
                  <a:gd name="T4" fmla="*/ 99 w 99"/>
                  <a:gd name="T5" fmla="*/ 24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134210" name="Freeform 4726"/>
              <p:cNvSpPr>
                <a:spLocks/>
              </p:cNvSpPr>
              <p:nvPr/>
            </p:nvSpPr>
            <p:spPr bwMode="auto">
              <a:xfrm>
                <a:off x="4590" y="263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211" name="Freeform 4727"/>
              <p:cNvSpPr>
                <a:spLocks/>
              </p:cNvSpPr>
              <p:nvPr/>
            </p:nvSpPr>
            <p:spPr bwMode="auto">
              <a:xfrm>
                <a:off x="3355" y="2582"/>
                <a:ext cx="99" cy="13"/>
              </a:xfrm>
              <a:custGeom>
                <a:avLst/>
                <a:gdLst>
                  <a:gd name="T0" fmla="*/ 0 w 99"/>
                  <a:gd name="T1" fmla="*/ 7 h 13"/>
                  <a:gd name="T2" fmla="*/ 68 w 99"/>
                  <a:gd name="T3" fmla="*/ 0 h 13"/>
                  <a:gd name="T4" fmla="*/ 99 w 99"/>
                  <a:gd name="T5" fmla="*/ 13 h 13"/>
                  <a:gd name="T6" fmla="*/ 31 w 99"/>
                  <a:gd name="T7" fmla="*/ 13 h 13"/>
                  <a:gd name="T8" fmla="*/ 0 w 99"/>
                  <a:gd name="T9" fmla="*/ 7 h 13"/>
                  <a:gd name="T10" fmla="*/ 0 60000 65536"/>
                  <a:gd name="T11" fmla="*/ 0 60000 65536"/>
                  <a:gd name="T12" fmla="*/ 0 60000 65536"/>
                  <a:gd name="T13" fmla="*/ 0 60000 65536"/>
                  <a:gd name="T14" fmla="*/ 0 60000 65536"/>
                  <a:gd name="T15" fmla="*/ 0 w 99"/>
                  <a:gd name="T16" fmla="*/ 0 h 13"/>
                  <a:gd name="T17" fmla="*/ 99 w 99"/>
                  <a:gd name="T18" fmla="*/ 13 h 13"/>
                </a:gdLst>
                <a:ahLst/>
                <a:cxnLst>
                  <a:cxn ang="T10">
                    <a:pos x="T0" y="T1"/>
                  </a:cxn>
                  <a:cxn ang="T11">
                    <a:pos x="T2" y="T3"/>
                  </a:cxn>
                  <a:cxn ang="T12">
                    <a:pos x="T4" y="T5"/>
                  </a:cxn>
                  <a:cxn ang="T13">
                    <a:pos x="T6" y="T7"/>
                  </a:cxn>
                  <a:cxn ang="T14">
                    <a:pos x="T8" y="T9"/>
                  </a:cxn>
                </a:cxnLst>
                <a:rect l="T15" t="T16" r="T17" b="T18"/>
                <a:pathLst>
                  <a:path w="99" h="13">
                    <a:moveTo>
                      <a:pt x="0" y="7"/>
                    </a:moveTo>
                    <a:lnTo>
                      <a:pt x="68" y="0"/>
                    </a:lnTo>
                    <a:lnTo>
                      <a:pt x="99" y="13"/>
                    </a:lnTo>
                    <a:lnTo>
                      <a:pt x="31" y="13"/>
                    </a:lnTo>
                    <a:lnTo>
                      <a:pt x="0" y="7"/>
                    </a:lnTo>
                    <a:close/>
                  </a:path>
                </a:pathLst>
              </a:custGeom>
              <a:solidFill>
                <a:srgbClr val="F0F0F0"/>
              </a:solidFill>
              <a:ln w="9525">
                <a:noFill/>
                <a:round/>
                <a:headEnd/>
                <a:tailEnd/>
              </a:ln>
            </p:spPr>
            <p:txBody>
              <a:bodyPr/>
              <a:lstStyle/>
              <a:p>
                <a:endParaRPr lang="en-US"/>
              </a:p>
            </p:txBody>
          </p:sp>
          <p:sp>
            <p:nvSpPr>
              <p:cNvPr id="134212" name="Freeform 4728"/>
              <p:cNvSpPr>
                <a:spLocks/>
              </p:cNvSpPr>
              <p:nvPr/>
            </p:nvSpPr>
            <p:spPr bwMode="auto">
              <a:xfrm>
                <a:off x="3355" y="2582"/>
                <a:ext cx="99" cy="13"/>
              </a:xfrm>
              <a:custGeom>
                <a:avLst/>
                <a:gdLst>
                  <a:gd name="T0" fmla="*/ 0 w 16"/>
                  <a:gd name="T1" fmla="*/ 12337 h 2"/>
                  <a:gd name="T2" fmla="*/ 99730 w 16"/>
                  <a:gd name="T3" fmla="*/ 0 h 2"/>
                  <a:gd name="T4" fmla="*/ 145214 w 16"/>
                  <a:gd name="T5" fmla="*/ 23068 h 2"/>
                  <a:gd name="T6" fmla="*/ 45484 w 16"/>
                  <a:gd name="T7" fmla="*/ 23068 h 2"/>
                  <a:gd name="T8" fmla="*/ 0 w 16"/>
                  <a:gd name="T9" fmla="*/ 12337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1"/>
                    </a:moveTo>
                    <a:lnTo>
                      <a:pt x="11" y="0"/>
                    </a:lnTo>
                    <a:lnTo>
                      <a:pt x="16" y="2"/>
                    </a:lnTo>
                    <a:lnTo>
                      <a:pt x="5" y="2"/>
                    </a:lnTo>
                    <a:lnTo>
                      <a:pt x="0" y="1"/>
                    </a:lnTo>
                  </a:path>
                </a:pathLst>
              </a:custGeom>
              <a:noFill/>
              <a:ln w="9525">
                <a:solidFill>
                  <a:srgbClr val="000000"/>
                </a:solidFill>
                <a:round/>
                <a:headEnd/>
                <a:tailEnd/>
              </a:ln>
            </p:spPr>
            <p:txBody>
              <a:bodyPr/>
              <a:lstStyle/>
              <a:p>
                <a:endParaRPr lang="en-US"/>
              </a:p>
            </p:txBody>
          </p:sp>
          <p:sp>
            <p:nvSpPr>
              <p:cNvPr id="134213" name="Freeform 4729"/>
              <p:cNvSpPr>
                <a:spLocks/>
              </p:cNvSpPr>
              <p:nvPr/>
            </p:nvSpPr>
            <p:spPr bwMode="auto">
              <a:xfrm>
                <a:off x="2120" y="2638"/>
                <a:ext cx="99" cy="49"/>
              </a:xfrm>
              <a:custGeom>
                <a:avLst/>
                <a:gdLst>
                  <a:gd name="T0" fmla="*/ 0 w 99"/>
                  <a:gd name="T1" fmla="*/ 37 h 49"/>
                  <a:gd name="T2" fmla="*/ 62 w 99"/>
                  <a:gd name="T3" fmla="*/ 49 h 49"/>
                  <a:gd name="T4" fmla="*/ 99 w 99"/>
                  <a:gd name="T5" fmla="*/ 12 h 49"/>
                  <a:gd name="T6" fmla="*/ 31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2" y="49"/>
                    </a:lnTo>
                    <a:lnTo>
                      <a:pt x="99" y="12"/>
                    </a:lnTo>
                    <a:lnTo>
                      <a:pt x="31" y="0"/>
                    </a:lnTo>
                    <a:lnTo>
                      <a:pt x="0" y="37"/>
                    </a:lnTo>
                    <a:close/>
                  </a:path>
                </a:pathLst>
              </a:custGeom>
              <a:solidFill>
                <a:srgbClr val="D4D4D4"/>
              </a:solidFill>
              <a:ln w="9525">
                <a:noFill/>
                <a:round/>
                <a:headEnd/>
                <a:tailEnd/>
              </a:ln>
            </p:spPr>
            <p:txBody>
              <a:bodyPr/>
              <a:lstStyle/>
              <a:p>
                <a:endParaRPr lang="en-US"/>
              </a:p>
            </p:txBody>
          </p:sp>
          <p:sp>
            <p:nvSpPr>
              <p:cNvPr id="134214" name="Freeform 4730"/>
              <p:cNvSpPr>
                <a:spLocks/>
              </p:cNvSpPr>
              <p:nvPr/>
            </p:nvSpPr>
            <p:spPr bwMode="auto">
              <a:xfrm>
                <a:off x="2120" y="2638"/>
                <a:ext cx="99" cy="49"/>
              </a:xfrm>
              <a:custGeom>
                <a:avLst/>
                <a:gdLst>
                  <a:gd name="T0" fmla="*/ 0 w 16"/>
                  <a:gd name="T1" fmla="*/ 52148 h 8"/>
                  <a:gd name="T2" fmla="*/ 90962 w 16"/>
                  <a:gd name="T3" fmla="*/ 68918 h 8"/>
                  <a:gd name="T4" fmla="*/ 145214 w 16"/>
                  <a:gd name="T5" fmla="*/ 16770 h 8"/>
                  <a:gd name="T6" fmla="*/ 45484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0" y="8"/>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215" name="Freeform 4731"/>
              <p:cNvSpPr>
                <a:spLocks/>
              </p:cNvSpPr>
              <p:nvPr/>
            </p:nvSpPr>
            <p:spPr bwMode="auto">
              <a:xfrm>
                <a:off x="4423" y="2638"/>
                <a:ext cx="99" cy="56"/>
              </a:xfrm>
              <a:custGeom>
                <a:avLst/>
                <a:gdLst>
                  <a:gd name="T0" fmla="*/ 0 w 99"/>
                  <a:gd name="T1" fmla="*/ 37 h 56"/>
                  <a:gd name="T2" fmla="*/ 68 w 99"/>
                  <a:gd name="T3" fmla="*/ 56 h 56"/>
                  <a:gd name="T4" fmla="*/ 99 w 99"/>
                  <a:gd name="T5" fmla="*/ 18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18"/>
                    </a:lnTo>
                    <a:lnTo>
                      <a:pt x="31" y="0"/>
                    </a:lnTo>
                    <a:lnTo>
                      <a:pt x="0" y="37"/>
                    </a:lnTo>
                    <a:close/>
                  </a:path>
                </a:pathLst>
              </a:custGeom>
              <a:solidFill>
                <a:srgbClr val="CFCFCF"/>
              </a:solidFill>
              <a:ln w="9525">
                <a:noFill/>
                <a:round/>
                <a:headEnd/>
                <a:tailEnd/>
              </a:ln>
            </p:spPr>
            <p:txBody>
              <a:bodyPr/>
              <a:lstStyle/>
              <a:p>
                <a:endParaRPr lang="en-US"/>
              </a:p>
            </p:txBody>
          </p:sp>
          <p:sp>
            <p:nvSpPr>
              <p:cNvPr id="134216" name="Freeform 4732"/>
              <p:cNvSpPr>
                <a:spLocks/>
              </p:cNvSpPr>
              <p:nvPr/>
            </p:nvSpPr>
            <p:spPr bwMode="auto">
              <a:xfrm>
                <a:off x="4423" y="2638"/>
                <a:ext cx="99" cy="56"/>
              </a:xfrm>
              <a:custGeom>
                <a:avLst/>
                <a:gdLst>
                  <a:gd name="T0" fmla="*/ 0 w 16"/>
                  <a:gd name="T1" fmla="*/ 55403 h 9"/>
                  <a:gd name="T2" fmla="*/ 99730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217" name="Freeform 4733"/>
              <p:cNvSpPr>
                <a:spLocks/>
              </p:cNvSpPr>
              <p:nvPr/>
            </p:nvSpPr>
            <p:spPr bwMode="auto">
              <a:xfrm>
                <a:off x="3189" y="2576"/>
                <a:ext cx="98" cy="25"/>
              </a:xfrm>
              <a:custGeom>
                <a:avLst/>
                <a:gdLst>
                  <a:gd name="T0" fmla="*/ 0 w 98"/>
                  <a:gd name="T1" fmla="*/ 13 h 25"/>
                  <a:gd name="T2" fmla="*/ 67 w 98"/>
                  <a:gd name="T3" fmla="*/ 0 h 25"/>
                  <a:gd name="T4" fmla="*/ 98 w 98"/>
                  <a:gd name="T5" fmla="*/ 19 h 25"/>
                  <a:gd name="T6" fmla="*/ 30 w 98"/>
                  <a:gd name="T7" fmla="*/ 25 h 25"/>
                  <a:gd name="T8" fmla="*/ 0 w 98"/>
                  <a:gd name="T9" fmla="*/ 13 h 25"/>
                  <a:gd name="T10" fmla="*/ 0 60000 65536"/>
                  <a:gd name="T11" fmla="*/ 0 60000 65536"/>
                  <a:gd name="T12" fmla="*/ 0 60000 65536"/>
                  <a:gd name="T13" fmla="*/ 0 60000 65536"/>
                  <a:gd name="T14" fmla="*/ 0 60000 65536"/>
                  <a:gd name="T15" fmla="*/ 0 w 98"/>
                  <a:gd name="T16" fmla="*/ 0 h 25"/>
                  <a:gd name="T17" fmla="*/ 98 w 98"/>
                  <a:gd name="T18" fmla="*/ 25 h 25"/>
                </a:gdLst>
                <a:ahLst/>
                <a:cxnLst>
                  <a:cxn ang="T10">
                    <a:pos x="T0" y="T1"/>
                  </a:cxn>
                  <a:cxn ang="T11">
                    <a:pos x="T2" y="T3"/>
                  </a:cxn>
                  <a:cxn ang="T12">
                    <a:pos x="T4" y="T5"/>
                  </a:cxn>
                  <a:cxn ang="T13">
                    <a:pos x="T6" y="T7"/>
                  </a:cxn>
                  <a:cxn ang="T14">
                    <a:pos x="T8" y="T9"/>
                  </a:cxn>
                </a:cxnLst>
                <a:rect l="T15" t="T16" r="T17" b="T18"/>
                <a:pathLst>
                  <a:path w="98" h="25">
                    <a:moveTo>
                      <a:pt x="0" y="13"/>
                    </a:moveTo>
                    <a:lnTo>
                      <a:pt x="67" y="0"/>
                    </a:lnTo>
                    <a:lnTo>
                      <a:pt x="98" y="19"/>
                    </a:lnTo>
                    <a:lnTo>
                      <a:pt x="30" y="25"/>
                    </a:lnTo>
                    <a:lnTo>
                      <a:pt x="0" y="13"/>
                    </a:lnTo>
                    <a:close/>
                  </a:path>
                </a:pathLst>
              </a:custGeom>
              <a:solidFill>
                <a:srgbClr val="F2F2F2"/>
              </a:solidFill>
              <a:ln w="9525">
                <a:noFill/>
                <a:round/>
                <a:headEnd/>
                <a:tailEnd/>
              </a:ln>
            </p:spPr>
            <p:txBody>
              <a:bodyPr/>
              <a:lstStyle/>
              <a:p>
                <a:endParaRPr lang="en-US"/>
              </a:p>
            </p:txBody>
          </p:sp>
          <p:sp>
            <p:nvSpPr>
              <p:cNvPr id="134218" name="Freeform 4734"/>
              <p:cNvSpPr>
                <a:spLocks/>
              </p:cNvSpPr>
              <p:nvPr/>
            </p:nvSpPr>
            <p:spPr bwMode="auto">
              <a:xfrm>
                <a:off x="3189" y="2576"/>
                <a:ext cx="98" cy="25"/>
              </a:xfrm>
              <a:custGeom>
                <a:avLst/>
                <a:gdLst>
                  <a:gd name="T0" fmla="*/ 0 w 16"/>
                  <a:gd name="T1" fmla="*/ 19762 h 4"/>
                  <a:gd name="T2" fmla="*/ 94202 w 16"/>
                  <a:gd name="T3" fmla="*/ 0 h 4"/>
                  <a:gd name="T4" fmla="*/ 137868 w 16"/>
                  <a:gd name="T5" fmla="*/ 29062 h 4"/>
                  <a:gd name="T6" fmla="*/ 43665 w 16"/>
                  <a:gd name="T7" fmla="*/ 38087 h 4"/>
                  <a:gd name="T8" fmla="*/ 0 w 16"/>
                  <a:gd name="T9" fmla="*/ 19762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2"/>
                    </a:moveTo>
                    <a:lnTo>
                      <a:pt x="11" y="0"/>
                    </a:lnTo>
                    <a:lnTo>
                      <a:pt x="16" y="3"/>
                    </a:lnTo>
                    <a:lnTo>
                      <a:pt x="5" y="4"/>
                    </a:lnTo>
                    <a:lnTo>
                      <a:pt x="0" y="2"/>
                    </a:lnTo>
                  </a:path>
                </a:pathLst>
              </a:custGeom>
              <a:noFill/>
              <a:ln w="9525">
                <a:solidFill>
                  <a:srgbClr val="000000"/>
                </a:solidFill>
                <a:round/>
                <a:headEnd/>
                <a:tailEnd/>
              </a:ln>
            </p:spPr>
            <p:txBody>
              <a:bodyPr/>
              <a:lstStyle/>
              <a:p>
                <a:endParaRPr lang="en-US"/>
              </a:p>
            </p:txBody>
          </p:sp>
          <p:sp>
            <p:nvSpPr>
              <p:cNvPr id="134219" name="Freeform 4735"/>
              <p:cNvSpPr>
                <a:spLocks/>
              </p:cNvSpPr>
              <p:nvPr/>
            </p:nvSpPr>
            <p:spPr bwMode="auto">
              <a:xfrm>
                <a:off x="1954" y="2638"/>
                <a:ext cx="98" cy="62"/>
              </a:xfrm>
              <a:custGeom>
                <a:avLst/>
                <a:gdLst>
                  <a:gd name="T0" fmla="*/ 0 w 98"/>
                  <a:gd name="T1" fmla="*/ 43 h 62"/>
                  <a:gd name="T2" fmla="*/ 61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1" y="62"/>
                    </a:lnTo>
                    <a:lnTo>
                      <a:pt x="98" y="18"/>
                    </a:lnTo>
                    <a:lnTo>
                      <a:pt x="30" y="0"/>
                    </a:lnTo>
                    <a:lnTo>
                      <a:pt x="0" y="43"/>
                    </a:lnTo>
                    <a:close/>
                  </a:path>
                </a:pathLst>
              </a:custGeom>
              <a:solidFill>
                <a:srgbClr val="D1D1D1"/>
              </a:solidFill>
              <a:ln w="9525">
                <a:noFill/>
                <a:round/>
                <a:headEnd/>
                <a:tailEnd/>
              </a:ln>
            </p:spPr>
            <p:txBody>
              <a:bodyPr/>
              <a:lstStyle/>
              <a:p>
                <a:endParaRPr lang="en-US"/>
              </a:p>
            </p:txBody>
          </p:sp>
          <p:sp>
            <p:nvSpPr>
              <p:cNvPr id="134220" name="Freeform 4736"/>
              <p:cNvSpPr>
                <a:spLocks/>
              </p:cNvSpPr>
              <p:nvPr/>
            </p:nvSpPr>
            <p:spPr bwMode="auto">
              <a:xfrm>
                <a:off x="1954" y="2638"/>
                <a:ext cx="98" cy="62"/>
              </a:xfrm>
              <a:custGeom>
                <a:avLst/>
                <a:gdLst>
                  <a:gd name="T0" fmla="*/ 0 w 16"/>
                  <a:gd name="T1" fmla="*/ 63618 h 10"/>
                  <a:gd name="T2" fmla="*/ 85946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0"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221" name="Freeform 4737"/>
              <p:cNvSpPr>
                <a:spLocks/>
              </p:cNvSpPr>
              <p:nvPr/>
            </p:nvSpPr>
            <p:spPr bwMode="auto">
              <a:xfrm>
                <a:off x="4257" y="2632"/>
                <a:ext cx="99" cy="62"/>
              </a:xfrm>
              <a:custGeom>
                <a:avLst/>
                <a:gdLst>
                  <a:gd name="T0" fmla="*/ 0 w 99"/>
                  <a:gd name="T1" fmla="*/ 43 h 62"/>
                  <a:gd name="T2" fmla="*/ 68 w 99"/>
                  <a:gd name="T3" fmla="*/ 62 h 62"/>
                  <a:gd name="T4" fmla="*/ 99 w 99"/>
                  <a:gd name="T5" fmla="*/ 24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4"/>
                    </a:lnTo>
                    <a:lnTo>
                      <a:pt x="31" y="0"/>
                    </a:lnTo>
                    <a:lnTo>
                      <a:pt x="0" y="43"/>
                    </a:lnTo>
                    <a:close/>
                  </a:path>
                </a:pathLst>
              </a:custGeom>
              <a:solidFill>
                <a:srgbClr val="D1D1D1"/>
              </a:solidFill>
              <a:ln w="9525">
                <a:noFill/>
                <a:round/>
                <a:headEnd/>
                <a:tailEnd/>
              </a:ln>
            </p:spPr>
            <p:txBody>
              <a:bodyPr/>
              <a:lstStyle/>
              <a:p>
                <a:endParaRPr lang="en-US"/>
              </a:p>
            </p:txBody>
          </p:sp>
          <p:sp>
            <p:nvSpPr>
              <p:cNvPr id="134222" name="Freeform 4738"/>
              <p:cNvSpPr>
                <a:spLocks/>
              </p:cNvSpPr>
              <p:nvPr/>
            </p:nvSpPr>
            <p:spPr bwMode="auto">
              <a:xfrm>
                <a:off x="4257" y="2632"/>
                <a:ext cx="99" cy="62"/>
              </a:xfrm>
              <a:custGeom>
                <a:avLst/>
                <a:gdLst>
                  <a:gd name="T0" fmla="*/ 0 w 16"/>
                  <a:gd name="T1" fmla="*/ 63618 h 10"/>
                  <a:gd name="T2" fmla="*/ 99730 w 16"/>
                  <a:gd name="T3" fmla="*/ 91524 h 10"/>
                  <a:gd name="T4" fmla="*/ 145214 w 16"/>
                  <a:gd name="T5" fmla="*/ 36940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223" name="Freeform 4739"/>
              <p:cNvSpPr>
                <a:spLocks/>
              </p:cNvSpPr>
              <p:nvPr/>
            </p:nvSpPr>
            <p:spPr bwMode="auto">
              <a:xfrm>
                <a:off x="3022" y="2582"/>
                <a:ext cx="99" cy="25"/>
              </a:xfrm>
              <a:custGeom>
                <a:avLst/>
                <a:gdLst>
                  <a:gd name="T0" fmla="*/ 0 w 99"/>
                  <a:gd name="T1" fmla="*/ 19 h 25"/>
                  <a:gd name="T2" fmla="*/ 68 w 99"/>
                  <a:gd name="T3" fmla="*/ 0 h 25"/>
                  <a:gd name="T4" fmla="*/ 99 w 99"/>
                  <a:gd name="T5" fmla="*/ 19 h 25"/>
                  <a:gd name="T6" fmla="*/ 31 w 99"/>
                  <a:gd name="T7" fmla="*/ 25 h 25"/>
                  <a:gd name="T8" fmla="*/ 0 w 99"/>
                  <a:gd name="T9" fmla="*/ 19 h 25"/>
                  <a:gd name="T10" fmla="*/ 0 60000 65536"/>
                  <a:gd name="T11" fmla="*/ 0 60000 65536"/>
                  <a:gd name="T12" fmla="*/ 0 60000 65536"/>
                  <a:gd name="T13" fmla="*/ 0 60000 65536"/>
                  <a:gd name="T14" fmla="*/ 0 60000 65536"/>
                  <a:gd name="T15" fmla="*/ 0 w 99"/>
                  <a:gd name="T16" fmla="*/ 0 h 25"/>
                  <a:gd name="T17" fmla="*/ 99 w 99"/>
                  <a:gd name="T18" fmla="*/ 25 h 25"/>
                </a:gdLst>
                <a:ahLst/>
                <a:cxnLst>
                  <a:cxn ang="T10">
                    <a:pos x="T0" y="T1"/>
                  </a:cxn>
                  <a:cxn ang="T11">
                    <a:pos x="T2" y="T3"/>
                  </a:cxn>
                  <a:cxn ang="T12">
                    <a:pos x="T4" y="T5"/>
                  </a:cxn>
                  <a:cxn ang="T13">
                    <a:pos x="T6" y="T7"/>
                  </a:cxn>
                  <a:cxn ang="T14">
                    <a:pos x="T8" y="T9"/>
                  </a:cxn>
                </a:cxnLst>
                <a:rect l="T15" t="T16" r="T17" b="T18"/>
                <a:pathLst>
                  <a:path w="99" h="25">
                    <a:moveTo>
                      <a:pt x="0" y="19"/>
                    </a:moveTo>
                    <a:lnTo>
                      <a:pt x="68" y="0"/>
                    </a:lnTo>
                    <a:lnTo>
                      <a:pt x="99" y="19"/>
                    </a:lnTo>
                    <a:lnTo>
                      <a:pt x="31" y="25"/>
                    </a:lnTo>
                    <a:lnTo>
                      <a:pt x="0" y="19"/>
                    </a:lnTo>
                    <a:close/>
                  </a:path>
                </a:pathLst>
              </a:custGeom>
              <a:solidFill>
                <a:srgbClr val="F3F3F3"/>
              </a:solidFill>
              <a:ln w="9525">
                <a:noFill/>
                <a:round/>
                <a:headEnd/>
                <a:tailEnd/>
              </a:ln>
            </p:spPr>
            <p:txBody>
              <a:bodyPr/>
              <a:lstStyle/>
              <a:p>
                <a:endParaRPr lang="en-US"/>
              </a:p>
            </p:txBody>
          </p:sp>
          <p:sp>
            <p:nvSpPr>
              <p:cNvPr id="134224" name="Freeform 4740"/>
              <p:cNvSpPr>
                <a:spLocks/>
              </p:cNvSpPr>
              <p:nvPr/>
            </p:nvSpPr>
            <p:spPr bwMode="auto">
              <a:xfrm>
                <a:off x="3022" y="2582"/>
                <a:ext cx="99" cy="25"/>
              </a:xfrm>
              <a:custGeom>
                <a:avLst/>
                <a:gdLst>
                  <a:gd name="T0" fmla="*/ 0 w 16"/>
                  <a:gd name="T1" fmla="*/ 29062 h 4"/>
                  <a:gd name="T2" fmla="*/ 99730 w 16"/>
                  <a:gd name="T3" fmla="*/ 0 h 4"/>
                  <a:gd name="T4" fmla="*/ 145214 w 16"/>
                  <a:gd name="T5" fmla="*/ 29062 h 4"/>
                  <a:gd name="T6" fmla="*/ 45484 w 16"/>
                  <a:gd name="T7" fmla="*/ 38087 h 4"/>
                  <a:gd name="T8" fmla="*/ 0 w 16"/>
                  <a:gd name="T9" fmla="*/ 29062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3"/>
                    </a:moveTo>
                    <a:lnTo>
                      <a:pt x="11" y="0"/>
                    </a:lnTo>
                    <a:lnTo>
                      <a:pt x="16" y="3"/>
                    </a:lnTo>
                    <a:lnTo>
                      <a:pt x="5" y="4"/>
                    </a:lnTo>
                    <a:lnTo>
                      <a:pt x="0" y="3"/>
                    </a:lnTo>
                  </a:path>
                </a:pathLst>
              </a:custGeom>
              <a:noFill/>
              <a:ln w="9525">
                <a:solidFill>
                  <a:srgbClr val="000000"/>
                </a:solidFill>
                <a:round/>
                <a:headEnd/>
                <a:tailEnd/>
              </a:ln>
            </p:spPr>
            <p:txBody>
              <a:bodyPr/>
              <a:lstStyle/>
              <a:p>
                <a:endParaRPr lang="en-US"/>
              </a:p>
            </p:txBody>
          </p:sp>
          <p:sp>
            <p:nvSpPr>
              <p:cNvPr id="134225" name="Freeform 4741"/>
              <p:cNvSpPr>
                <a:spLocks/>
              </p:cNvSpPr>
              <p:nvPr/>
            </p:nvSpPr>
            <p:spPr bwMode="auto">
              <a:xfrm>
                <a:off x="1787" y="2644"/>
                <a:ext cx="99" cy="56"/>
              </a:xfrm>
              <a:custGeom>
                <a:avLst/>
                <a:gdLst>
                  <a:gd name="T0" fmla="*/ 0 w 99"/>
                  <a:gd name="T1" fmla="*/ 37 h 56"/>
                  <a:gd name="T2" fmla="*/ 62 w 99"/>
                  <a:gd name="T3" fmla="*/ 56 h 56"/>
                  <a:gd name="T4" fmla="*/ 99 w 99"/>
                  <a:gd name="T5" fmla="*/ 19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2" y="56"/>
                    </a:lnTo>
                    <a:lnTo>
                      <a:pt x="99" y="19"/>
                    </a:lnTo>
                    <a:lnTo>
                      <a:pt x="31" y="0"/>
                    </a:lnTo>
                    <a:lnTo>
                      <a:pt x="0" y="37"/>
                    </a:lnTo>
                    <a:close/>
                  </a:path>
                </a:pathLst>
              </a:custGeom>
              <a:solidFill>
                <a:srgbClr val="D0D0D0"/>
              </a:solidFill>
              <a:ln w="9525">
                <a:noFill/>
                <a:round/>
                <a:headEnd/>
                <a:tailEnd/>
              </a:ln>
            </p:spPr>
            <p:txBody>
              <a:bodyPr/>
              <a:lstStyle/>
              <a:p>
                <a:endParaRPr lang="en-US"/>
              </a:p>
            </p:txBody>
          </p:sp>
          <p:sp>
            <p:nvSpPr>
              <p:cNvPr id="134226" name="Freeform 4742"/>
              <p:cNvSpPr>
                <a:spLocks/>
              </p:cNvSpPr>
              <p:nvPr/>
            </p:nvSpPr>
            <p:spPr bwMode="auto">
              <a:xfrm>
                <a:off x="1787" y="2644"/>
                <a:ext cx="99" cy="56"/>
              </a:xfrm>
              <a:custGeom>
                <a:avLst/>
                <a:gdLst>
                  <a:gd name="T0" fmla="*/ 0 w 16"/>
                  <a:gd name="T1" fmla="*/ 55403 h 9"/>
                  <a:gd name="T2" fmla="*/ 90962 w 16"/>
                  <a:gd name="T3" fmla="*/ 83820 h 9"/>
                  <a:gd name="T4" fmla="*/ 145214 w 16"/>
                  <a:gd name="T5" fmla="*/ 28417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0" y="9"/>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227" name="Freeform 4743"/>
              <p:cNvSpPr>
                <a:spLocks/>
              </p:cNvSpPr>
              <p:nvPr/>
            </p:nvSpPr>
            <p:spPr bwMode="auto">
              <a:xfrm>
                <a:off x="4090" y="2632"/>
                <a:ext cx="99" cy="55"/>
              </a:xfrm>
              <a:custGeom>
                <a:avLst/>
                <a:gdLst>
                  <a:gd name="T0" fmla="*/ 0 w 99"/>
                  <a:gd name="T1" fmla="*/ 31 h 55"/>
                  <a:gd name="T2" fmla="*/ 68 w 99"/>
                  <a:gd name="T3" fmla="*/ 55 h 55"/>
                  <a:gd name="T4" fmla="*/ 99 w 99"/>
                  <a:gd name="T5" fmla="*/ 18 h 55"/>
                  <a:gd name="T6" fmla="*/ 31 w 99"/>
                  <a:gd name="T7" fmla="*/ 0 h 55"/>
                  <a:gd name="T8" fmla="*/ 0 w 99"/>
                  <a:gd name="T9" fmla="*/ 31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1"/>
                    </a:moveTo>
                    <a:lnTo>
                      <a:pt x="68" y="55"/>
                    </a:lnTo>
                    <a:lnTo>
                      <a:pt x="99" y="18"/>
                    </a:lnTo>
                    <a:lnTo>
                      <a:pt x="31" y="0"/>
                    </a:lnTo>
                    <a:lnTo>
                      <a:pt x="0" y="31"/>
                    </a:lnTo>
                    <a:close/>
                  </a:path>
                </a:pathLst>
              </a:custGeom>
              <a:solidFill>
                <a:srgbClr val="D4D4D4"/>
              </a:solidFill>
              <a:ln w="9525">
                <a:noFill/>
                <a:round/>
                <a:headEnd/>
                <a:tailEnd/>
              </a:ln>
            </p:spPr>
            <p:txBody>
              <a:bodyPr/>
              <a:lstStyle/>
              <a:p>
                <a:endParaRPr lang="en-US"/>
              </a:p>
            </p:txBody>
          </p:sp>
          <p:sp>
            <p:nvSpPr>
              <p:cNvPr id="134228" name="Freeform 4744"/>
              <p:cNvSpPr>
                <a:spLocks/>
              </p:cNvSpPr>
              <p:nvPr/>
            </p:nvSpPr>
            <p:spPr bwMode="auto">
              <a:xfrm>
                <a:off x="4090" y="2632"/>
                <a:ext cx="99" cy="55"/>
              </a:xfrm>
              <a:custGeom>
                <a:avLst/>
                <a:gdLst>
                  <a:gd name="T0" fmla="*/ 0 w 16"/>
                  <a:gd name="T1" fmla="*/ 43132 h 9"/>
                  <a:gd name="T2" fmla="*/ 99730 w 16"/>
                  <a:gd name="T3" fmla="*/ 76670 h 9"/>
                  <a:gd name="T4" fmla="*/ 145214 w 16"/>
                  <a:gd name="T5" fmla="*/ 25098 h 9"/>
                  <a:gd name="T6" fmla="*/ 45484 w 16"/>
                  <a:gd name="T7" fmla="*/ 0 h 9"/>
                  <a:gd name="T8" fmla="*/ 0 w 16"/>
                  <a:gd name="T9" fmla="*/ 4313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5"/>
                    </a:moveTo>
                    <a:lnTo>
                      <a:pt x="11" y="9"/>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229" name="Freeform 4745"/>
              <p:cNvSpPr>
                <a:spLocks/>
              </p:cNvSpPr>
              <p:nvPr/>
            </p:nvSpPr>
            <p:spPr bwMode="auto">
              <a:xfrm>
                <a:off x="2855" y="2601"/>
                <a:ext cx="99" cy="18"/>
              </a:xfrm>
              <a:custGeom>
                <a:avLst/>
                <a:gdLst>
                  <a:gd name="T0" fmla="*/ 0 w 99"/>
                  <a:gd name="T1" fmla="*/ 18 h 18"/>
                  <a:gd name="T2" fmla="*/ 68 w 99"/>
                  <a:gd name="T3" fmla="*/ 0 h 18"/>
                  <a:gd name="T4" fmla="*/ 99 w 99"/>
                  <a:gd name="T5" fmla="*/ 12 h 18"/>
                  <a:gd name="T6" fmla="*/ 31 w 99"/>
                  <a:gd name="T7" fmla="*/ 18 h 18"/>
                  <a:gd name="T8" fmla="*/ 0 w 99"/>
                  <a:gd name="T9" fmla="*/ 18 h 18"/>
                  <a:gd name="T10" fmla="*/ 0 60000 65536"/>
                  <a:gd name="T11" fmla="*/ 0 60000 65536"/>
                  <a:gd name="T12" fmla="*/ 0 60000 65536"/>
                  <a:gd name="T13" fmla="*/ 0 60000 65536"/>
                  <a:gd name="T14" fmla="*/ 0 60000 65536"/>
                  <a:gd name="T15" fmla="*/ 0 w 99"/>
                  <a:gd name="T16" fmla="*/ 0 h 18"/>
                  <a:gd name="T17" fmla="*/ 99 w 99"/>
                  <a:gd name="T18" fmla="*/ 18 h 18"/>
                </a:gdLst>
                <a:ahLst/>
                <a:cxnLst>
                  <a:cxn ang="T10">
                    <a:pos x="T0" y="T1"/>
                  </a:cxn>
                  <a:cxn ang="T11">
                    <a:pos x="T2" y="T3"/>
                  </a:cxn>
                  <a:cxn ang="T12">
                    <a:pos x="T4" y="T5"/>
                  </a:cxn>
                  <a:cxn ang="T13">
                    <a:pos x="T6" y="T7"/>
                  </a:cxn>
                  <a:cxn ang="T14">
                    <a:pos x="T8" y="T9"/>
                  </a:cxn>
                </a:cxnLst>
                <a:rect l="T15" t="T16" r="T17" b="T18"/>
                <a:pathLst>
                  <a:path w="99" h="18">
                    <a:moveTo>
                      <a:pt x="0" y="18"/>
                    </a:moveTo>
                    <a:lnTo>
                      <a:pt x="68" y="0"/>
                    </a:lnTo>
                    <a:lnTo>
                      <a:pt x="99" y="12"/>
                    </a:lnTo>
                    <a:lnTo>
                      <a:pt x="31" y="18"/>
                    </a:lnTo>
                    <a:lnTo>
                      <a:pt x="0" y="18"/>
                    </a:lnTo>
                    <a:close/>
                  </a:path>
                </a:pathLst>
              </a:custGeom>
              <a:solidFill>
                <a:srgbClr val="F2F2F2"/>
              </a:solidFill>
              <a:ln w="9525">
                <a:noFill/>
                <a:round/>
                <a:headEnd/>
                <a:tailEnd/>
              </a:ln>
            </p:spPr>
            <p:txBody>
              <a:bodyPr/>
              <a:lstStyle/>
              <a:p>
                <a:endParaRPr lang="en-US"/>
              </a:p>
            </p:txBody>
          </p:sp>
          <p:sp>
            <p:nvSpPr>
              <p:cNvPr id="134230" name="Freeform 4746"/>
              <p:cNvSpPr>
                <a:spLocks/>
              </p:cNvSpPr>
              <p:nvPr/>
            </p:nvSpPr>
            <p:spPr bwMode="auto">
              <a:xfrm>
                <a:off x="2855" y="2601"/>
                <a:ext cx="99" cy="18"/>
              </a:xfrm>
              <a:custGeom>
                <a:avLst/>
                <a:gdLst>
                  <a:gd name="T0" fmla="*/ 0 w 16"/>
                  <a:gd name="T1" fmla="*/ 23328 h 3"/>
                  <a:gd name="T2" fmla="*/ 99730 w 16"/>
                  <a:gd name="T3" fmla="*/ 0 h 3"/>
                  <a:gd name="T4" fmla="*/ 145214 w 16"/>
                  <a:gd name="T5" fmla="*/ 15552 h 3"/>
                  <a:gd name="T6" fmla="*/ 45484 w 16"/>
                  <a:gd name="T7" fmla="*/ 23328 h 3"/>
                  <a:gd name="T8" fmla="*/ 0 w 16"/>
                  <a:gd name="T9" fmla="*/ 23328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0"/>
                    </a:lnTo>
                    <a:lnTo>
                      <a:pt x="16" y="2"/>
                    </a:lnTo>
                    <a:lnTo>
                      <a:pt x="5" y="3"/>
                    </a:lnTo>
                    <a:lnTo>
                      <a:pt x="0" y="3"/>
                    </a:lnTo>
                  </a:path>
                </a:pathLst>
              </a:custGeom>
              <a:noFill/>
              <a:ln w="9525">
                <a:solidFill>
                  <a:srgbClr val="000000"/>
                </a:solidFill>
                <a:round/>
                <a:headEnd/>
                <a:tailEnd/>
              </a:ln>
            </p:spPr>
            <p:txBody>
              <a:bodyPr/>
              <a:lstStyle/>
              <a:p>
                <a:endParaRPr lang="en-US"/>
              </a:p>
            </p:txBody>
          </p:sp>
          <p:sp>
            <p:nvSpPr>
              <p:cNvPr id="134231" name="Freeform 4747"/>
              <p:cNvSpPr>
                <a:spLocks/>
              </p:cNvSpPr>
              <p:nvPr/>
            </p:nvSpPr>
            <p:spPr bwMode="auto">
              <a:xfrm>
                <a:off x="1614" y="2644"/>
                <a:ext cx="105" cy="62"/>
              </a:xfrm>
              <a:custGeom>
                <a:avLst/>
                <a:gdLst>
                  <a:gd name="T0" fmla="*/ 0 w 105"/>
                  <a:gd name="T1" fmla="*/ 43 h 62"/>
                  <a:gd name="T2" fmla="*/ 68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134232" name="Freeform 4748"/>
              <p:cNvSpPr>
                <a:spLocks/>
              </p:cNvSpPr>
              <p:nvPr/>
            </p:nvSpPr>
            <p:spPr bwMode="auto">
              <a:xfrm>
                <a:off x="1614" y="2644"/>
                <a:ext cx="105" cy="62"/>
              </a:xfrm>
              <a:custGeom>
                <a:avLst/>
                <a:gdLst>
                  <a:gd name="T0" fmla="*/ 0 w 17"/>
                  <a:gd name="T1" fmla="*/ 63618 h 10"/>
                  <a:gd name="T2" fmla="*/ 98959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4233" name="Freeform 4749"/>
              <p:cNvSpPr>
                <a:spLocks/>
              </p:cNvSpPr>
              <p:nvPr/>
            </p:nvSpPr>
            <p:spPr bwMode="auto">
              <a:xfrm>
                <a:off x="3923" y="2626"/>
                <a:ext cx="99" cy="43"/>
              </a:xfrm>
              <a:custGeom>
                <a:avLst/>
                <a:gdLst>
                  <a:gd name="T0" fmla="*/ 0 w 99"/>
                  <a:gd name="T1" fmla="*/ 24 h 43"/>
                  <a:gd name="T2" fmla="*/ 68 w 99"/>
                  <a:gd name="T3" fmla="*/ 43 h 43"/>
                  <a:gd name="T4" fmla="*/ 99 w 99"/>
                  <a:gd name="T5" fmla="*/ 18 h 43"/>
                  <a:gd name="T6" fmla="*/ 31 w 99"/>
                  <a:gd name="T7" fmla="*/ 0 h 43"/>
                  <a:gd name="T8" fmla="*/ 0 w 99"/>
                  <a:gd name="T9" fmla="*/ 24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24"/>
                    </a:moveTo>
                    <a:lnTo>
                      <a:pt x="68" y="43"/>
                    </a:lnTo>
                    <a:lnTo>
                      <a:pt x="99" y="18"/>
                    </a:lnTo>
                    <a:lnTo>
                      <a:pt x="31" y="0"/>
                    </a:lnTo>
                    <a:lnTo>
                      <a:pt x="0" y="24"/>
                    </a:lnTo>
                    <a:close/>
                  </a:path>
                </a:pathLst>
              </a:custGeom>
              <a:solidFill>
                <a:srgbClr val="DADADA"/>
              </a:solidFill>
              <a:ln w="9525">
                <a:noFill/>
                <a:round/>
                <a:headEnd/>
                <a:tailEnd/>
              </a:ln>
            </p:spPr>
            <p:txBody>
              <a:bodyPr/>
              <a:lstStyle/>
              <a:p>
                <a:endParaRPr lang="en-US"/>
              </a:p>
            </p:txBody>
          </p:sp>
          <p:sp>
            <p:nvSpPr>
              <p:cNvPr id="134234" name="Freeform 4750"/>
              <p:cNvSpPr>
                <a:spLocks/>
              </p:cNvSpPr>
              <p:nvPr/>
            </p:nvSpPr>
            <p:spPr bwMode="auto">
              <a:xfrm>
                <a:off x="3923" y="2626"/>
                <a:ext cx="99" cy="43"/>
              </a:xfrm>
              <a:custGeom>
                <a:avLst/>
                <a:gdLst>
                  <a:gd name="T0" fmla="*/ 0 w 16"/>
                  <a:gd name="T1" fmla="*/ 35696 h 7"/>
                  <a:gd name="T2" fmla="*/ 99730 w 16"/>
                  <a:gd name="T3" fmla="*/ 61207 h 7"/>
                  <a:gd name="T4" fmla="*/ 145214 w 16"/>
                  <a:gd name="T5" fmla="*/ 25732 h 7"/>
                  <a:gd name="T6" fmla="*/ 45484 w 16"/>
                  <a:gd name="T7" fmla="*/ 0 h 7"/>
                  <a:gd name="T8" fmla="*/ 0 w 16"/>
                  <a:gd name="T9" fmla="*/ 35696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11" y="7"/>
                    </a:lnTo>
                    <a:lnTo>
                      <a:pt x="16" y="3"/>
                    </a:lnTo>
                    <a:lnTo>
                      <a:pt x="5" y="0"/>
                    </a:lnTo>
                    <a:lnTo>
                      <a:pt x="0" y="4"/>
                    </a:lnTo>
                  </a:path>
                </a:pathLst>
              </a:custGeom>
              <a:noFill/>
              <a:ln w="9525">
                <a:solidFill>
                  <a:srgbClr val="000000"/>
                </a:solidFill>
                <a:round/>
                <a:headEnd/>
                <a:tailEnd/>
              </a:ln>
            </p:spPr>
            <p:txBody>
              <a:bodyPr/>
              <a:lstStyle/>
              <a:p>
                <a:endParaRPr lang="en-US"/>
              </a:p>
            </p:txBody>
          </p:sp>
          <p:sp>
            <p:nvSpPr>
              <p:cNvPr id="134235" name="Freeform 4751"/>
              <p:cNvSpPr>
                <a:spLocks/>
              </p:cNvSpPr>
              <p:nvPr/>
            </p:nvSpPr>
            <p:spPr bwMode="auto">
              <a:xfrm>
                <a:off x="2688" y="2626"/>
                <a:ext cx="99" cy="18"/>
              </a:xfrm>
              <a:custGeom>
                <a:avLst/>
                <a:gdLst>
                  <a:gd name="T0" fmla="*/ 0 w 99"/>
                  <a:gd name="T1" fmla="*/ 18 h 18"/>
                  <a:gd name="T2" fmla="*/ 62 w 99"/>
                  <a:gd name="T3" fmla="*/ 0 h 18"/>
                  <a:gd name="T4" fmla="*/ 99 w 99"/>
                  <a:gd name="T5" fmla="*/ 6 h 18"/>
                  <a:gd name="T6" fmla="*/ 31 w 99"/>
                  <a:gd name="T7" fmla="*/ 0 h 18"/>
                  <a:gd name="T8" fmla="*/ 0 w 99"/>
                  <a:gd name="T9" fmla="*/ 18 h 18"/>
                  <a:gd name="T10" fmla="*/ 0 60000 65536"/>
                  <a:gd name="T11" fmla="*/ 0 60000 65536"/>
                  <a:gd name="T12" fmla="*/ 0 60000 65536"/>
                  <a:gd name="T13" fmla="*/ 0 60000 65536"/>
                  <a:gd name="T14" fmla="*/ 0 60000 65536"/>
                  <a:gd name="T15" fmla="*/ 0 w 99"/>
                  <a:gd name="T16" fmla="*/ 0 h 18"/>
                  <a:gd name="T17" fmla="*/ 99 w 99"/>
                  <a:gd name="T18" fmla="*/ 18 h 18"/>
                </a:gdLst>
                <a:ahLst/>
                <a:cxnLst>
                  <a:cxn ang="T10">
                    <a:pos x="T0" y="T1"/>
                  </a:cxn>
                  <a:cxn ang="T11">
                    <a:pos x="T2" y="T3"/>
                  </a:cxn>
                  <a:cxn ang="T12">
                    <a:pos x="T4" y="T5"/>
                  </a:cxn>
                  <a:cxn ang="T13">
                    <a:pos x="T6" y="T7"/>
                  </a:cxn>
                  <a:cxn ang="T14">
                    <a:pos x="T8" y="T9"/>
                  </a:cxn>
                </a:cxnLst>
                <a:rect l="T15" t="T16" r="T17" b="T18"/>
                <a:pathLst>
                  <a:path w="99" h="18">
                    <a:moveTo>
                      <a:pt x="0" y="18"/>
                    </a:moveTo>
                    <a:lnTo>
                      <a:pt x="62" y="0"/>
                    </a:lnTo>
                    <a:lnTo>
                      <a:pt x="99" y="6"/>
                    </a:lnTo>
                    <a:lnTo>
                      <a:pt x="31" y="0"/>
                    </a:lnTo>
                    <a:lnTo>
                      <a:pt x="0" y="18"/>
                    </a:lnTo>
                    <a:close/>
                  </a:path>
                </a:pathLst>
              </a:custGeom>
              <a:solidFill>
                <a:srgbClr val="EEEEEE"/>
              </a:solidFill>
              <a:ln w="9525">
                <a:noFill/>
                <a:round/>
                <a:headEnd/>
                <a:tailEnd/>
              </a:ln>
            </p:spPr>
            <p:txBody>
              <a:bodyPr/>
              <a:lstStyle/>
              <a:p>
                <a:endParaRPr lang="en-US"/>
              </a:p>
            </p:txBody>
          </p:sp>
          <p:sp>
            <p:nvSpPr>
              <p:cNvPr id="134236" name="Freeform 4752"/>
              <p:cNvSpPr>
                <a:spLocks/>
              </p:cNvSpPr>
              <p:nvPr/>
            </p:nvSpPr>
            <p:spPr bwMode="auto">
              <a:xfrm>
                <a:off x="2688" y="2626"/>
                <a:ext cx="99" cy="18"/>
              </a:xfrm>
              <a:custGeom>
                <a:avLst/>
                <a:gdLst>
                  <a:gd name="T0" fmla="*/ 0 w 16"/>
                  <a:gd name="T1" fmla="*/ 23328 h 3"/>
                  <a:gd name="T2" fmla="*/ 90962 w 16"/>
                  <a:gd name="T3" fmla="*/ 0 h 3"/>
                  <a:gd name="T4" fmla="*/ 145214 w 16"/>
                  <a:gd name="T5" fmla="*/ 7776 h 3"/>
                  <a:gd name="T6" fmla="*/ 45484 w 16"/>
                  <a:gd name="T7" fmla="*/ 0 h 3"/>
                  <a:gd name="T8" fmla="*/ 0 w 16"/>
                  <a:gd name="T9" fmla="*/ 23328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0" y="0"/>
                    </a:lnTo>
                    <a:lnTo>
                      <a:pt x="16" y="1"/>
                    </a:lnTo>
                    <a:lnTo>
                      <a:pt x="5" y="0"/>
                    </a:lnTo>
                    <a:lnTo>
                      <a:pt x="0" y="3"/>
                    </a:lnTo>
                  </a:path>
                </a:pathLst>
              </a:custGeom>
              <a:noFill/>
              <a:ln w="9525">
                <a:solidFill>
                  <a:srgbClr val="000000"/>
                </a:solidFill>
                <a:round/>
                <a:headEnd/>
                <a:tailEnd/>
              </a:ln>
            </p:spPr>
            <p:txBody>
              <a:bodyPr/>
              <a:lstStyle/>
              <a:p>
                <a:endParaRPr lang="en-US"/>
              </a:p>
            </p:txBody>
          </p:sp>
          <p:sp>
            <p:nvSpPr>
              <p:cNvPr id="134237" name="Freeform 4753"/>
              <p:cNvSpPr>
                <a:spLocks/>
              </p:cNvSpPr>
              <p:nvPr/>
            </p:nvSpPr>
            <p:spPr bwMode="auto">
              <a:xfrm>
                <a:off x="3757" y="2613"/>
                <a:ext cx="98" cy="31"/>
              </a:xfrm>
              <a:custGeom>
                <a:avLst/>
                <a:gdLst>
                  <a:gd name="T0" fmla="*/ 0 w 98"/>
                  <a:gd name="T1" fmla="*/ 13 h 31"/>
                  <a:gd name="T2" fmla="*/ 68 w 98"/>
                  <a:gd name="T3" fmla="*/ 31 h 31"/>
                  <a:gd name="T4" fmla="*/ 98 w 98"/>
                  <a:gd name="T5" fmla="*/ 19 h 31"/>
                  <a:gd name="T6" fmla="*/ 30 w 98"/>
                  <a:gd name="T7" fmla="*/ 0 h 31"/>
                  <a:gd name="T8" fmla="*/ 0 w 98"/>
                  <a:gd name="T9" fmla="*/ 13 h 31"/>
                  <a:gd name="T10" fmla="*/ 0 60000 65536"/>
                  <a:gd name="T11" fmla="*/ 0 60000 65536"/>
                  <a:gd name="T12" fmla="*/ 0 60000 65536"/>
                  <a:gd name="T13" fmla="*/ 0 60000 65536"/>
                  <a:gd name="T14" fmla="*/ 0 60000 65536"/>
                  <a:gd name="T15" fmla="*/ 0 w 98"/>
                  <a:gd name="T16" fmla="*/ 0 h 31"/>
                  <a:gd name="T17" fmla="*/ 98 w 98"/>
                  <a:gd name="T18" fmla="*/ 31 h 31"/>
                </a:gdLst>
                <a:ahLst/>
                <a:cxnLst>
                  <a:cxn ang="T10">
                    <a:pos x="T0" y="T1"/>
                  </a:cxn>
                  <a:cxn ang="T11">
                    <a:pos x="T2" y="T3"/>
                  </a:cxn>
                  <a:cxn ang="T12">
                    <a:pos x="T4" y="T5"/>
                  </a:cxn>
                  <a:cxn ang="T13">
                    <a:pos x="T6" y="T7"/>
                  </a:cxn>
                  <a:cxn ang="T14">
                    <a:pos x="T8" y="T9"/>
                  </a:cxn>
                </a:cxnLst>
                <a:rect l="T15" t="T16" r="T17" b="T18"/>
                <a:pathLst>
                  <a:path w="98" h="31">
                    <a:moveTo>
                      <a:pt x="0" y="13"/>
                    </a:moveTo>
                    <a:lnTo>
                      <a:pt x="68" y="31"/>
                    </a:lnTo>
                    <a:lnTo>
                      <a:pt x="98" y="19"/>
                    </a:lnTo>
                    <a:lnTo>
                      <a:pt x="30" y="0"/>
                    </a:lnTo>
                    <a:lnTo>
                      <a:pt x="0" y="13"/>
                    </a:lnTo>
                    <a:close/>
                  </a:path>
                </a:pathLst>
              </a:custGeom>
              <a:solidFill>
                <a:srgbClr val="E2E2E2"/>
              </a:solidFill>
              <a:ln w="9525">
                <a:noFill/>
                <a:round/>
                <a:headEnd/>
                <a:tailEnd/>
              </a:ln>
            </p:spPr>
            <p:txBody>
              <a:bodyPr/>
              <a:lstStyle/>
              <a:p>
                <a:endParaRPr lang="en-US"/>
              </a:p>
            </p:txBody>
          </p:sp>
          <p:sp>
            <p:nvSpPr>
              <p:cNvPr id="134238" name="Freeform 4754"/>
              <p:cNvSpPr>
                <a:spLocks/>
              </p:cNvSpPr>
              <p:nvPr/>
            </p:nvSpPr>
            <p:spPr bwMode="auto">
              <a:xfrm>
                <a:off x="3757" y="2613"/>
                <a:ext cx="98" cy="31"/>
              </a:xfrm>
              <a:custGeom>
                <a:avLst/>
                <a:gdLst>
                  <a:gd name="T0" fmla="*/ 0 w 16"/>
                  <a:gd name="T1" fmla="*/ 17645 h 5"/>
                  <a:gd name="T2" fmla="*/ 94202 w 16"/>
                  <a:gd name="T3" fmla="*/ 45744 h 5"/>
                  <a:gd name="T4" fmla="*/ 137868 w 16"/>
                  <a:gd name="T5" fmla="*/ 28136 h 5"/>
                  <a:gd name="T6" fmla="*/ 43665 w 16"/>
                  <a:gd name="T7" fmla="*/ 0 h 5"/>
                  <a:gd name="T8" fmla="*/ 0 w 16"/>
                  <a:gd name="T9" fmla="*/ 17645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2"/>
                    </a:moveTo>
                    <a:lnTo>
                      <a:pt x="11" y="5"/>
                    </a:lnTo>
                    <a:lnTo>
                      <a:pt x="16" y="3"/>
                    </a:lnTo>
                    <a:lnTo>
                      <a:pt x="5" y="0"/>
                    </a:lnTo>
                    <a:lnTo>
                      <a:pt x="0" y="2"/>
                    </a:lnTo>
                  </a:path>
                </a:pathLst>
              </a:custGeom>
              <a:noFill/>
              <a:ln w="9525">
                <a:solidFill>
                  <a:srgbClr val="000000"/>
                </a:solidFill>
                <a:round/>
                <a:headEnd/>
                <a:tailEnd/>
              </a:ln>
            </p:spPr>
            <p:txBody>
              <a:bodyPr/>
              <a:lstStyle/>
              <a:p>
                <a:endParaRPr lang="en-US"/>
              </a:p>
            </p:txBody>
          </p:sp>
          <p:sp>
            <p:nvSpPr>
              <p:cNvPr id="134239" name="Freeform 4755"/>
              <p:cNvSpPr>
                <a:spLocks/>
              </p:cNvSpPr>
              <p:nvPr/>
            </p:nvSpPr>
            <p:spPr bwMode="auto">
              <a:xfrm>
                <a:off x="2522" y="2638"/>
                <a:ext cx="98" cy="25"/>
              </a:xfrm>
              <a:custGeom>
                <a:avLst/>
                <a:gdLst>
                  <a:gd name="T0" fmla="*/ 0 w 98"/>
                  <a:gd name="T1" fmla="*/ 25 h 25"/>
                  <a:gd name="T2" fmla="*/ 61 w 98"/>
                  <a:gd name="T3" fmla="*/ 18 h 25"/>
                  <a:gd name="T4" fmla="*/ 98 w 98"/>
                  <a:gd name="T5" fmla="*/ 6 h 25"/>
                  <a:gd name="T6" fmla="*/ 31 w 98"/>
                  <a:gd name="T7" fmla="*/ 0 h 25"/>
                  <a:gd name="T8" fmla="*/ 0 w 98"/>
                  <a:gd name="T9" fmla="*/ 25 h 25"/>
                  <a:gd name="T10" fmla="*/ 0 60000 65536"/>
                  <a:gd name="T11" fmla="*/ 0 60000 65536"/>
                  <a:gd name="T12" fmla="*/ 0 60000 65536"/>
                  <a:gd name="T13" fmla="*/ 0 60000 65536"/>
                  <a:gd name="T14" fmla="*/ 0 60000 65536"/>
                  <a:gd name="T15" fmla="*/ 0 w 98"/>
                  <a:gd name="T16" fmla="*/ 0 h 25"/>
                  <a:gd name="T17" fmla="*/ 98 w 98"/>
                  <a:gd name="T18" fmla="*/ 25 h 25"/>
                </a:gdLst>
                <a:ahLst/>
                <a:cxnLst>
                  <a:cxn ang="T10">
                    <a:pos x="T0" y="T1"/>
                  </a:cxn>
                  <a:cxn ang="T11">
                    <a:pos x="T2" y="T3"/>
                  </a:cxn>
                  <a:cxn ang="T12">
                    <a:pos x="T4" y="T5"/>
                  </a:cxn>
                  <a:cxn ang="T13">
                    <a:pos x="T6" y="T7"/>
                  </a:cxn>
                  <a:cxn ang="T14">
                    <a:pos x="T8" y="T9"/>
                  </a:cxn>
                </a:cxnLst>
                <a:rect l="T15" t="T16" r="T17" b="T18"/>
                <a:pathLst>
                  <a:path w="98" h="25">
                    <a:moveTo>
                      <a:pt x="0" y="25"/>
                    </a:moveTo>
                    <a:lnTo>
                      <a:pt x="61" y="18"/>
                    </a:lnTo>
                    <a:lnTo>
                      <a:pt x="98" y="6"/>
                    </a:lnTo>
                    <a:lnTo>
                      <a:pt x="31" y="0"/>
                    </a:lnTo>
                    <a:lnTo>
                      <a:pt x="0" y="25"/>
                    </a:lnTo>
                    <a:close/>
                  </a:path>
                </a:pathLst>
              </a:custGeom>
              <a:solidFill>
                <a:srgbClr val="E8E8E8"/>
              </a:solidFill>
              <a:ln w="9525">
                <a:noFill/>
                <a:round/>
                <a:headEnd/>
                <a:tailEnd/>
              </a:ln>
            </p:spPr>
            <p:txBody>
              <a:bodyPr/>
              <a:lstStyle/>
              <a:p>
                <a:endParaRPr lang="en-US"/>
              </a:p>
            </p:txBody>
          </p:sp>
          <p:sp>
            <p:nvSpPr>
              <p:cNvPr id="134240" name="Freeform 4756"/>
              <p:cNvSpPr>
                <a:spLocks/>
              </p:cNvSpPr>
              <p:nvPr/>
            </p:nvSpPr>
            <p:spPr bwMode="auto">
              <a:xfrm>
                <a:off x="2522" y="2638"/>
                <a:ext cx="98" cy="25"/>
              </a:xfrm>
              <a:custGeom>
                <a:avLst/>
                <a:gdLst>
                  <a:gd name="T0" fmla="*/ 0 w 16"/>
                  <a:gd name="T1" fmla="*/ 38087 h 4"/>
                  <a:gd name="T2" fmla="*/ 85946 w 16"/>
                  <a:gd name="T3" fmla="*/ 29062 h 4"/>
                  <a:gd name="T4" fmla="*/ 137868 w 16"/>
                  <a:gd name="T5" fmla="*/ 9025 h 4"/>
                  <a:gd name="T6" fmla="*/ 43665 w 16"/>
                  <a:gd name="T7" fmla="*/ 0 h 4"/>
                  <a:gd name="T8" fmla="*/ 0 w 16"/>
                  <a:gd name="T9" fmla="*/ 38087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4"/>
                    </a:moveTo>
                    <a:lnTo>
                      <a:pt x="10" y="3"/>
                    </a:lnTo>
                    <a:lnTo>
                      <a:pt x="16" y="1"/>
                    </a:lnTo>
                    <a:lnTo>
                      <a:pt x="5" y="0"/>
                    </a:lnTo>
                    <a:lnTo>
                      <a:pt x="0" y="4"/>
                    </a:lnTo>
                  </a:path>
                </a:pathLst>
              </a:custGeom>
              <a:noFill/>
              <a:ln w="9525">
                <a:solidFill>
                  <a:srgbClr val="000000"/>
                </a:solidFill>
                <a:round/>
                <a:headEnd/>
                <a:tailEnd/>
              </a:ln>
            </p:spPr>
            <p:txBody>
              <a:bodyPr/>
              <a:lstStyle/>
              <a:p>
                <a:endParaRPr lang="en-US"/>
              </a:p>
            </p:txBody>
          </p:sp>
          <p:sp>
            <p:nvSpPr>
              <p:cNvPr id="134241" name="Freeform 4757"/>
              <p:cNvSpPr>
                <a:spLocks/>
              </p:cNvSpPr>
              <p:nvPr/>
            </p:nvSpPr>
            <p:spPr bwMode="auto">
              <a:xfrm>
                <a:off x="4825" y="265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242" name="Freeform 4758"/>
              <p:cNvSpPr>
                <a:spLocks/>
              </p:cNvSpPr>
              <p:nvPr/>
            </p:nvSpPr>
            <p:spPr bwMode="auto">
              <a:xfrm>
                <a:off x="4825" y="265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243" name="Freeform 4759"/>
              <p:cNvSpPr>
                <a:spLocks/>
              </p:cNvSpPr>
              <p:nvPr/>
            </p:nvSpPr>
            <p:spPr bwMode="auto">
              <a:xfrm>
                <a:off x="3590" y="2601"/>
                <a:ext cx="99" cy="12"/>
              </a:xfrm>
              <a:custGeom>
                <a:avLst/>
                <a:gdLst>
                  <a:gd name="T0" fmla="*/ 0 w 99"/>
                  <a:gd name="T1" fmla="*/ 0 h 12"/>
                  <a:gd name="T2" fmla="*/ 68 w 99"/>
                  <a:gd name="T3" fmla="*/ 12 h 12"/>
                  <a:gd name="T4" fmla="*/ 99 w 99"/>
                  <a:gd name="T5" fmla="*/ 12 h 12"/>
                  <a:gd name="T6" fmla="*/ 31 w 99"/>
                  <a:gd name="T7" fmla="*/ 6 h 12"/>
                  <a:gd name="T8" fmla="*/ 0 w 99"/>
                  <a:gd name="T9" fmla="*/ 0 h 12"/>
                  <a:gd name="T10" fmla="*/ 0 60000 65536"/>
                  <a:gd name="T11" fmla="*/ 0 60000 65536"/>
                  <a:gd name="T12" fmla="*/ 0 60000 65536"/>
                  <a:gd name="T13" fmla="*/ 0 60000 65536"/>
                  <a:gd name="T14" fmla="*/ 0 60000 65536"/>
                  <a:gd name="T15" fmla="*/ 0 w 99"/>
                  <a:gd name="T16" fmla="*/ 0 h 12"/>
                  <a:gd name="T17" fmla="*/ 99 w 99"/>
                  <a:gd name="T18" fmla="*/ 12 h 12"/>
                </a:gdLst>
                <a:ahLst/>
                <a:cxnLst>
                  <a:cxn ang="T10">
                    <a:pos x="T0" y="T1"/>
                  </a:cxn>
                  <a:cxn ang="T11">
                    <a:pos x="T2" y="T3"/>
                  </a:cxn>
                  <a:cxn ang="T12">
                    <a:pos x="T4" y="T5"/>
                  </a:cxn>
                  <a:cxn ang="T13">
                    <a:pos x="T6" y="T7"/>
                  </a:cxn>
                  <a:cxn ang="T14">
                    <a:pos x="T8" y="T9"/>
                  </a:cxn>
                </a:cxnLst>
                <a:rect l="T15" t="T16" r="T17" b="T18"/>
                <a:pathLst>
                  <a:path w="99" h="12">
                    <a:moveTo>
                      <a:pt x="0" y="0"/>
                    </a:moveTo>
                    <a:lnTo>
                      <a:pt x="68" y="12"/>
                    </a:lnTo>
                    <a:lnTo>
                      <a:pt x="99" y="12"/>
                    </a:lnTo>
                    <a:lnTo>
                      <a:pt x="31" y="6"/>
                    </a:lnTo>
                    <a:lnTo>
                      <a:pt x="0" y="0"/>
                    </a:lnTo>
                    <a:close/>
                  </a:path>
                </a:pathLst>
              </a:custGeom>
              <a:solidFill>
                <a:srgbClr val="EBEBEB"/>
              </a:solidFill>
              <a:ln w="9525">
                <a:noFill/>
                <a:round/>
                <a:headEnd/>
                <a:tailEnd/>
              </a:ln>
            </p:spPr>
            <p:txBody>
              <a:bodyPr/>
              <a:lstStyle/>
              <a:p>
                <a:endParaRPr lang="en-US"/>
              </a:p>
            </p:txBody>
          </p:sp>
          <p:sp>
            <p:nvSpPr>
              <p:cNvPr id="134244" name="Freeform 4760"/>
              <p:cNvSpPr>
                <a:spLocks/>
              </p:cNvSpPr>
              <p:nvPr/>
            </p:nvSpPr>
            <p:spPr bwMode="auto">
              <a:xfrm>
                <a:off x="3590" y="2601"/>
                <a:ext cx="99" cy="12"/>
              </a:xfrm>
              <a:custGeom>
                <a:avLst/>
                <a:gdLst>
                  <a:gd name="T0" fmla="*/ 0 w 16"/>
                  <a:gd name="T1" fmla="*/ 0 h 2"/>
                  <a:gd name="T2" fmla="*/ 99730 w 16"/>
                  <a:gd name="T3" fmla="*/ 15552 h 2"/>
                  <a:gd name="T4" fmla="*/ 145214 w 16"/>
                  <a:gd name="T5" fmla="*/ 15552 h 2"/>
                  <a:gd name="T6" fmla="*/ 45484 w 16"/>
                  <a:gd name="T7" fmla="*/ 7776 h 2"/>
                  <a:gd name="T8" fmla="*/ 0 w 16"/>
                  <a:gd name="T9" fmla="*/ 0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0"/>
                    </a:moveTo>
                    <a:lnTo>
                      <a:pt x="11" y="2"/>
                    </a:lnTo>
                    <a:lnTo>
                      <a:pt x="16" y="2"/>
                    </a:lnTo>
                    <a:lnTo>
                      <a:pt x="5" y="1"/>
                    </a:lnTo>
                    <a:lnTo>
                      <a:pt x="0" y="0"/>
                    </a:lnTo>
                  </a:path>
                </a:pathLst>
              </a:custGeom>
              <a:noFill/>
              <a:ln w="9525">
                <a:solidFill>
                  <a:srgbClr val="000000"/>
                </a:solidFill>
                <a:round/>
                <a:headEnd/>
                <a:tailEnd/>
              </a:ln>
            </p:spPr>
            <p:txBody>
              <a:bodyPr/>
              <a:lstStyle/>
              <a:p>
                <a:endParaRPr lang="en-US"/>
              </a:p>
            </p:txBody>
          </p:sp>
          <p:sp>
            <p:nvSpPr>
              <p:cNvPr id="134245" name="Freeform 4761"/>
              <p:cNvSpPr>
                <a:spLocks/>
              </p:cNvSpPr>
              <p:nvPr/>
            </p:nvSpPr>
            <p:spPr bwMode="auto">
              <a:xfrm>
                <a:off x="2349" y="2644"/>
                <a:ext cx="105" cy="37"/>
              </a:xfrm>
              <a:custGeom>
                <a:avLst/>
                <a:gdLst>
                  <a:gd name="T0" fmla="*/ 0 w 105"/>
                  <a:gd name="T1" fmla="*/ 37 h 37"/>
                  <a:gd name="T2" fmla="*/ 68 w 105"/>
                  <a:gd name="T3" fmla="*/ 37 h 37"/>
                  <a:gd name="T4" fmla="*/ 105 w 105"/>
                  <a:gd name="T5" fmla="*/ 12 h 37"/>
                  <a:gd name="T6" fmla="*/ 37 w 105"/>
                  <a:gd name="T7" fmla="*/ 0 h 37"/>
                  <a:gd name="T8" fmla="*/ 0 w 105"/>
                  <a:gd name="T9" fmla="*/ 37 h 37"/>
                  <a:gd name="T10" fmla="*/ 0 60000 65536"/>
                  <a:gd name="T11" fmla="*/ 0 60000 65536"/>
                  <a:gd name="T12" fmla="*/ 0 60000 65536"/>
                  <a:gd name="T13" fmla="*/ 0 60000 65536"/>
                  <a:gd name="T14" fmla="*/ 0 60000 65536"/>
                  <a:gd name="T15" fmla="*/ 0 w 105"/>
                  <a:gd name="T16" fmla="*/ 0 h 37"/>
                  <a:gd name="T17" fmla="*/ 105 w 105"/>
                  <a:gd name="T18" fmla="*/ 37 h 37"/>
                </a:gdLst>
                <a:ahLst/>
                <a:cxnLst>
                  <a:cxn ang="T10">
                    <a:pos x="T0" y="T1"/>
                  </a:cxn>
                  <a:cxn ang="T11">
                    <a:pos x="T2" y="T3"/>
                  </a:cxn>
                  <a:cxn ang="T12">
                    <a:pos x="T4" y="T5"/>
                  </a:cxn>
                  <a:cxn ang="T13">
                    <a:pos x="T6" y="T7"/>
                  </a:cxn>
                  <a:cxn ang="T14">
                    <a:pos x="T8" y="T9"/>
                  </a:cxn>
                </a:cxnLst>
                <a:rect l="T15" t="T16" r="T17" b="T18"/>
                <a:pathLst>
                  <a:path w="105" h="37">
                    <a:moveTo>
                      <a:pt x="0" y="37"/>
                    </a:moveTo>
                    <a:lnTo>
                      <a:pt x="68" y="37"/>
                    </a:lnTo>
                    <a:lnTo>
                      <a:pt x="105" y="12"/>
                    </a:lnTo>
                    <a:lnTo>
                      <a:pt x="37" y="0"/>
                    </a:lnTo>
                    <a:lnTo>
                      <a:pt x="0" y="37"/>
                    </a:lnTo>
                    <a:close/>
                  </a:path>
                </a:pathLst>
              </a:custGeom>
              <a:solidFill>
                <a:srgbClr val="E0E0E0"/>
              </a:solidFill>
              <a:ln w="9525">
                <a:noFill/>
                <a:round/>
                <a:headEnd/>
                <a:tailEnd/>
              </a:ln>
            </p:spPr>
            <p:txBody>
              <a:bodyPr/>
              <a:lstStyle/>
              <a:p>
                <a:endParaRPr lang="en-US"/>
              </a:p>
            </p:txBody>
          </p:sp>
          <p:sp>
            <p:nvSpPr>
              <p:cNvPr id="134246" name="Freeform 4762"/>
              <p:cNvSpPr>
                <a:spLocks/>
              </p:cNvSpPr>
              <p:nvPr/>
            </p:nvSpPr>
            <p:spPr bwMode="auto">
              <a:xfrm>
                <a:off x="2349" y="2644"/>
                <a:ext cx="105" cy="37"/>
              </a:xfrm>
              <a:custGeom>
                <a:avLst/>
                <a:gdLst>
                  <a:gd name="T0" fmla="*/ 0 w 17"/>
                  <a:gd name="T1" fmla="*/ 53465 h 6"/>
                  <a:gd name="T2" fmla="*/ 98959 w 17"/>
                  <a:gd name="T3" fmla="*/ 53465 h 6"/>
                  <a:gd name="T4" fmla="*/ 152936 w 17"/>
                  <a:gd name="T5" fmla="*/ 17341 h 6"/>
                  <a:gd name="T6" fmla="*/ 53945 w 17"/>
                  <a:gd name="T7" fmla="*/ 0 h 6"/>
                  <a:gd name="T8" fmla="*/ 0 w 17"/>
                  <a:gd name="T9" fmla="*/ 53465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0" y="6"/>
                    </a:moveTo>
                    <a:lnTo>
                      <a:pt x="11" y="6"/>
                    </a:lnTo>
                    <a:lnTo>
                      <a:pt x="17" y="2"/>
                    </a:lnTo>
                    <a:lnTo>
                      <a:pt x="6" y="0"/>
                    </a:lnTo>
                    <a:lnTo>
                      <a:pt x="0" y="6"/>
                    </a:lnTo>
                  </a:path>
                </a:pathLst>
              </a:custGeom>
              <a:noFill/>
              <a:ln w="9525">
                <a:solidFill>
                  <a:srgbClr val="000000"/>
                </a:solidFill>
                <a:round/>
                <a:headEnd/>
                <a:tailEnd/>
              </a:ln>
            </p:spPr>
            <p:txBody>
              <a:bodyPr/>
              <a:lstStyle/>
              <a:p>
                <a:endParaRPr lang="en-US"/>
              </a:p>
            </p:txBody>
          </p:sp>
          <p:sp>
            <p:nvSpPr>
              <p:cNvPr id="134247" name="Freeform 4763"/>
              <p:cNvSpPr>
                <a:spLocks/>
              </p:cNvSpPr>
              <p:nvPr/>
            </p:nvSpPr>
            <p:spPr bwMode="auto">
              <a:xfrm>
                <a:off x="4658" y="2656"/>
                <a:ext cx="99" cy="62"/>
              </a:xfrm>
              <a:custGeom>
                <a:avLst/>
                <a:gdLst>
                  <a:gd name="T0" fmla="*/ 0 w 99"/>
                  <a:gd name="T1" fmla="*/ 38 h 62"/>
                  <a:gd name="T2" fmla="*/ 68 w 99"/>
                  <a:gd name="T3" fmla="*/ 62 h 62"/>
                  <a:gd name="T4" fmla="*/ 99 w 99"/>
                  <a:gd name="T5" fmla="*/ 19 h 62"/>
                  <a:gd name="T6" fmla="*/ 31 w 99"/>
                  <a:gd name="T7" fmla="*/ 0 h 62"/>
                  <a:gd name="T8" fmla="*/ 0 w 99"/>
                  <a:gd name="T9" fmla="*/ 38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8"/>
                    </a:moveTo>
                    <a:lnTo>
                      <a:pt x="68" y="62"/>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4248" name="Freeform 4764"/>
              <p:cNvSpPr>
                <a:spLocks/>
              </p:cNvSpPr>
              <p:nvPr/>
            </p:nvSpPr>
            <p:spPr bwMode="auto">
              <a:xfrm>
                <a:off x="4658" y="2656"/>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249" name="Freeform 4765"/>
              <p:cNvSpPr>
                <a:spLocks/>
              </p:cNvSpPr>
              <p:nvPr/>
            </p:nvSpPr>
            <p:spPr bwMode="auto">
              <a:xfrm>
                <a:off x="3423" y="2576"/>
                <a:ext cx="99" cy="25"/>
              </a:xfrm>
              <a:custGeom>
                <a:avLst/>
                <a:gdLst>
                  <a:gd name="T0" fmla="*/ 0 w 99"/>
                  <a:gd name="T1" fmla="*/ 6 h 25"/>
                  <a:gd name="T2" fmla="*/ 68 w 99"/>
                  <a:gd name="T3" fmla="*/ 0 h 25"/>
                  <a:gd name="T4" fmla="*/ 99 w 99"/>
                  <a:gd name="T5" fmla="*/ 25 h 25"/>
                  <a:gd name="T6" fmla="*/ 31 w 99"/>
                  <a:gd name="T7" fmla="*/ 19 h 25"/>
                  <a:gd name="T8" fmla="*/ 0 w 99"/>
                  <a:gd name="T9" fmla="*/ 6 h 25"/>
                  <a:gd name="T10" fmla="*/ 0 60000 65536"/>
                  <a:gd name="T11" fmla="*/ 0 60000 65536"/>
                  <a:gd name="T12" fmla="*/ 0 60000 65536"/>
                  <a:gd name="T13" fmla="*/ 0 60000 65536"/>
                  <a:gd name="T14" fmla="*/ 0 60000 65536"/>
                  <a:gd name="T15" fmla="*/ 0 w 99"/>
                  <a:gd name="T16" fmla="*/ 0 h 25"/>
                  <a:gd name="T17" fmla="*/ 99 w 99"/>
                  <a:gd name="T18" fmla="*/ 25 h 25"/>
                </a:gdLst>
                <a:ahLst/>
                <a:cxnLst>
                  <a:cxn ang="T10">
                    <a:pos x="T0" y="T1"/>
                  </a:cxn>
                  <a:cxn ang="T11">
                    <a:pos x="T2" y="T3"/>
                  </a:cxn>
                  <a:cxn ang="T12">
                    <a:pos x="T4" y="T5"/>
                  </a:cxn>
                  <a:cxn ang="T13">
                    <a:pos x="T6" y="T7"/>
                  </a:cxn>
                  <a:cxn ang="T14">
                    <a:pos x="T8" y="T9"/>
                  </a:cxn>
                </a:cxnLst>
                <a:rect l="T15" t="T16" r="T17" b="T18"/>
                <a:pathLst>
                  <a:path w="99" h="25">
                    <a:moveTo>
                      <a:pt x="0" y="6"/>
                    </a:moveTo>
                    <a:lnTo>
                      <a:pt x="68" y="0"/>
                    </a:lnTo>
                    <a:lnTo>
                      <a:pt x="99" y="25"/>
                    </a:lnTo>
                    <a:lnTo>
                      <a:pt x="31" y="19"/>
                    </a:lnTo>
                    <a:lnTo>
                      <a:pt x="0" y="6"/>
                    </a:lnTo>
                    <a:close/>
                  </a:path>
                </a:pathLst>
              </a:custGeom>
              <a:solidFill>
                <a:srgbClr val="F1F1F1"/>
              </a:solidFill>
              <a:ln w="9525">
                <a:noFill/>
                <a:round/>
                <a:headEnd/>
                <a:tailEnd/>
              </a:ln>
            </p:spPr>
            <p:txBody>
              <a:bodyPr/>
              <a:lstStyle/>
              <a:p>
                <a:endParaRPr lang="en-US"/>
              </a:p>
            </p:txBody>
          </p:sp>
          <p:sp>
            <p:nvSpPr>
              <p:cNvPr id="134250" name="Freeform 4766"/>
              <p:cNvSpPr>
                <a:spLocks/>
              </p:cNvSpPr>
              <p:nvPr/>
            </p:nvSpPr>
            <p:spPr bwMode="auto">
              <a:xfrm>
                <a:off x="3423" y="2576"/>
                <a:ext cx="99" cy="25"/>
              </a:xfrm>
              <a:custGeom>
                <a:avLst/>
                <a:gdLst>
                  <a:gd name="T0" fmla="*/ 0 w 16"/>
                  <a:gd name="T1" fmla="*/ 9025 h 4"/>
                  <a:gd name="T2" fmla="*/ 99730 w 16"/>
                  <a:gd name="T3" fmla="*/ 0 h 4"/>
                  <a:gd name="T4" fmla="*/ 145214 w 16"/>
                  <a:gd name="T5" fmla="*/ 38087 h 4"/>
                  <a:gd name="T6" fmla="*/ 45484 w 16"/>
                  <a:gd name="T7" fmla="*/ 29062 h 4"/>
                  <a:gd name="T8" fmla="*/ 0 w 16"/>
                  <a:gd name="T9" fmla="*/ 9025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1"/>
                    </a:moveTo>
                    <a:lnTo>
                      <a:pt x="11" y="0"/>
                    </a:lnTo>
                    <a:lnTo>
                      <a:pt x="16" y="4"/>
                    </a:lnTo>
                    <a:lnTo>
                      <a:pt x="5" y="3"/>
                    </a:lnTo>
                    <a:lnTo>
                      <a:pt x="0" y="1"/>
                    </a:lnTo>
                  </a:path>
                </a:pathLst>
              </a:custGeom>
              <a:noFill/>
              <a:ln w="9525">
                <a:solidFill>
                  <a:srgbClr val="000000"/>
                </a:solidFill>
                <a:round/>
                <a:headEnd/>
                <a:tailEnd/>
              </a:ln>
            </p:spPr>
            <p:txBody>
              <a:bodyPr/>
              <a:lstStyle/>
              <a:p>
                <a:endParaRPr lang="en-US"/>
              </a:p>
            </p:txBody>
          </p:sp>
          <p:sp>
            <p:nvSpPr>
              <p:cNvPr id="134251" name="Freeform 4767"/>
              <p:cNvSpPr>
                <a:spLocks/>
              </p:cNvSpPr>
              <p:nvPr/>
            </p:nvSpPr>
            <p:spPr bwMode="auto">
              <a:xfrm>
                <a:off x="2182" y="2650"/>
                <a:ext cx="105" cy="50"/>
              </a:xfrm>
              <a:custGeom>
                <a:avLst/>
                <a:gdLst>
                  <a:gd name="T0" fmla="*/ 0 w 105"/>
                  <a:gd name="T1" fmla="*/ 37 h 50"/>
                  <a:gd name="T2" fmla="*/ 68 w 105"/>
                  <a:gd name="T3" fmla="*/ 50 h 50"/>
                  <a:gd name="T4" fmla="*/ 105 w 105"/>
                  <a:gd name="T5" fmla="*/ 19 h 50"/>
                  <a:gd name="T6" fmla="*/ 37 w 105"/>
                  <a:gd name="T7" fmla="*/ 0 h 50"/>
                  <a:gd name="T8" fmla="*/ 0 w 105"/>
                  <a:gd name="T9" fmla="*/ 37 h 50"/>
                  <a:gd name="T10" fmla="*/ 0 60000 65536"/>
                  <a:gd name="T11" fmla="*/ 0 60000 65536"/>
                  <a:gd name="T12" fmla="*/ 0 60000 65536"/>
                  <a:gd name="T13" fmla="*/ 0 60000 65536"/>
                  <a:gd name="T14" fmla="*/ 0 60000 65536"/>
                  <a:gd name="T15" fmla="*/ 0 w 105"/>
                  <a:gd name="T16" fmla="*/ 0 h 50"/>
                  <a:gd name="T17" fmla="*/ 105 w 105"/>
                  <a:gd name="T18" fmla="*/ 50 h 50"/>
                </a:gdLst>
                <a:ahLst/>
                <a:cxnLst>
                  <a:cxn ang="T10">
                    <a:pos x="T0" y="T1"/>
                  </a:cxn>
                  <a:cxn ang="T11">
                    <a:pos x="T2" y="T3"/>
                  </a:cxn>
                  <a:cxn ang="T12">
                    <a:pos x="T4" y="T5"/>
                  </a:cxn>
                  <a:cxn ang="T13">
                    <a:pos x="T6" y="T7"/>
                  </a:cxn>
                  <a:cxn ang="T14">
                    <a:pos x="T8" y="T9"/>
                  </a:cxn>
                </a:cxnLst>
                <a:rect l="T15" t="T16" r="T17" b="T18"/>
                <a:pathLst>
                  <a:path w="105" h="50">
                    <a:moveTo>
                      <a:pt x="0" y="37"/>
                    </a:moveTo>
                    <a:lnTo>
                      <a:pt x="68" y="50"/>
                    </a:lnTo>
                    <a:lnTo>
                      <a:pt x="105" y="19"/>
                    </a:lnTo>
                    <a:lnTo>
                      <a:pt x="37" y="0"/>
                    </a:lnTo>
                    <a:lnTo>
                      <a:pt x="0" y="37"/>
                    </a:lnTo>
                    <a:close/>
                  </a:path>
                </a:pathLst>
              </a:custGeom>
              <a:solidFill>
                <a:srgbClr val="D9D9D9"/>
              </a:solidFill>
              <a:ln w="9525">
                <a:noFill/>
                <a:round/>
                <a:headEnd/>
                <a:tailEnd/>
              </a:ln>
            </p:spPr>
            <p:txBody>
              <a:bodyPr/>
              <a:lstStyle/>
              <a:p>
                <a:endParaRPr lang="en-US"/>
              </a:p>
            </p:txBody>
          </p:sp>
          <p:sp>
            <p:nvSpPr>
              <p:cNvPr id="134252" name="Freeform 4768"/>
              <p:cNvSpPr>
                <a:spLocks/>
              </p:cNvSpPr>
              <p:nvPr/>
            </p:nvSpPr>
            <p:spPr bwMode="auto">
              <a:xfrm>
                <a:off x="2182" y="2650"/>
                <a:ext cx="105" cy="50"/>
              </a:xfrm>
              <a:custGeom>
                <a:avLst/>
                <a:gdLst>
                  <a:gd name="T0" fmla="*/ 0 w 17"/>
                  <a:gd name="T1" fmla="*/ 56406 h 8"/>
                  <a:gd name="T2" fmla="*/ 98959 w 17"/>
                  <a:gd name="T3" fmla="*/ 76169 h 8"/>
                  <a:gd name="T4" fmla="*/ 152936 w 17"/>
                  <a:gd name="T5" fmla="*/ 29062 h 8"/>
                  <a:gd name="T6" fmla="*/ 53945 w 17"/>
                  <a:gd name="T7" fmla="*/ 0 h 8"/>
                  <a:gd name="T8" fmla="*/ 0 w 17"/>
                  <a:gd name="T9" fmla="*/ 56406 h 8"/>
                  <a:gd name="T10" fmla="*/ 0 60000 65536"/>
                  <a:gd name="T11" fmla="*/ 0 60000 65536"/>
                  <a:gd name="T12" fmla="*/ 0 60000 65536"/>
                  <a:gd name="T13" fmla="*/ 0 60000 65536"/>
                  <a:gd name="T14" fmla="*/ 0 60000 65536"/>
                  <a:gd name="T15" fmla="*/ 0 w 17"/>
                  <a:gd name="T16" fmla="*/ 0 h 8"/>
                  <a:gd name="T17" fmla="*/ 17 w 17"/>
                  <a:gd name="T18" fmla="*/ 8 h 8"/>
                </a:gdLst>
                <a:ahLst/>
                <a:cxnLst>
                  <a:cxn ang="T10">
                    <a:pos x="T0" y="T1"/>
                  </a:cxn>
                  <a:cxn ang="T11">
                    <a:pos x="T2" y="T3"/>
                  </a:cxn>
                  <a:cxn ang="T12">
                    <a:pos x="T4" y="T5"/>
                  </a:cxn>
                  <a:cxn ang="T13">
                    <a:pos x="T6" y="T7"/>
                  </a:cxn>
                  <a:cxn ang="T14">
                    <a:pos x="T8" y="T9"/>
                  </a:cxn>
                </a:cxnLst>
                <a:rect l="T15" t="T16" r="T17" b="T18"/>
                <a:pathLst>
                  <a:path w="17" h="8">
                    <a:moveTo>
                      <a:pt x="0" y="6"/>
                    </a:moveTo>
                    <a:lnTo>
                      <a:pt x="11" y="8"/>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4253" name="Freeform 4769"/>
              <p:cNvSpPr>
                <a:spLocks/>
              </p:cNvSpPr>
              <p:nvPr/>
            </p:nvSpPr>
            <p:spPr bwMode="auto">
              <a:xfrm>
                <a:off x="4491" y="2656"/>
                <a:ext cx="99" cy="62"/>
              </a:xfrm>
              <a:custGeom>
                <a:avLst/>
                <a:gdLst>
                  <a:gd name="T0" fmla="*/ 0 w 99"/>
                  <a:gd name="T1" fmla="*/ 38 h 62"/>
                  <a:gd name="T2" fmla="*/ 68 w 99"/>
                  <a:gd name="T3" fmla="*/ 62 h 62"/>
                  <a:gd name="T4" fmla="*/ 99 w 99"/>
                  <a:gd name="T5" fmla="*/ 19 h 62"/>
                  <a:gd name="T6" fmla="*/ 31 w 99"/>
                  <a:gd name="T7" fmla="*/ 0 h 62"/>
                  <a:gd name="T8" fmla="*/ 0 w 99"/>
                  <a:gd name="T9" fmla="*/ 38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8"/>
                    </a:moveTo>
                    <a:lnTo>
                      <a:pt x="68" y="62"/>
                    </a:lnTo>
                    <a:lnTo>
                      <a:pt x="99" y="19"/>
                    </a:lnTo>
                    <a:lnTo>
                      <a:pt x="31" y="0"/>
                    </a:lnTo>
                    <a:lnTo>
                      <a:pt x="0" y="38"/>
                    </a:lnTo>
                    <a:close/>
                  </a:path>
                </a:pathLst>
              </a:custGeom>
              <a:solidFill>
                <a:srgbClr val="CFCFCF"/>
              </a:solidFill>
              <a:ln w="9525">
                <a:noFill/>
                <a:round/>
                <a:headEnd/>
                <a:tailEnd/>
              </a:ln>
            </p:spPr>
            <p:txBody>
              <a:bodyPr/>
              <a:lstStyle/>
              <a:p>
                <a:endParaRPr lang="en-US"/>
              </a:p>
            </p:txBody>
          </p:sp>
          <p:sp>
            <p:nvSpPr>
              <p:cNvPr id="134254" name="Freeform 4770"/>
              <p:cNvSpPr>
                <a:spLocks/>
              </p:cNvSpPr>
              <p:nvPr/>
            </p:nvSpPr>
            <p:spPr bwMode="auto">
              <a:xfrm>
                <a:off x="4491" y="2656"/>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255" name="Freeform 4771"/>
              <p:cNvSpPr>
                <a:spLocks/>
              </p:cNvSpPr>
              <p:nvPr/>
            </p:nvSpPr>
            <p:spPr bwMode="auto">
              <a:xfrm>
                <a:off x="3256" y="2552"/>
                <a:ext cx="99" cy="43"/>
              </a:xfrm>
              <a:custGeom>
                <a:avLst/>
                <a:gdLst>
                  <a:gd name="T0" fmla="*/ 0 w 99"/>
                  <a:gd name="T1" fmla="*/ 24 h 43"/>
                  <a:gd name="T2" fmla="*/ 68 w 99"/>
                  <a:gd name="T3" fmla="*/ 0 h 43"/>
                  <a:gd name="T4" fmla="*/ 99 w 99"/>
                  <a:gd name="T5" fmla="*/ 37 h 43"/>
                  <a:gd name="T6" fmla="*/ 31 w 99"/>
                  <a:gd name="T7" fmla="*/ 43 h 43"/>
                  <a:gd name="T8" fmla="*/ 0 w 99"/>
                  <a:gd name="T9" fmla="*/ 24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24"/>
                    </a:moveTo>
                    <a:lnTo>
                      <a:pt x="68" y="0"/>
                    </a:lnTo>
                    <a:lnTo>
                      <a:pt x="99" y="37"/>
                    </a:lnTo>
                    <a:lnTo>
                      <a:pt x="31" y="43"/>
                    </a:lnTo>
                    <a:lnTo>
                      <a:pt x="0" y="24"/>
                    </a:lnTo>
                    <a:close/>
                  </a:path>
                </a:pathLst>
              </a:custGeom>
              <a:solidFill>
                <a:srgbClr val="F4F4F4"/>
              </a:solidFill>
              <a:ln w="9525">
                <a:noFill/>
                <a:round/>
                <a:headEnd/>
                <a:tailEnd/>
              </a:ln>
            </p:spPr>
            <p:txBody>
              <a:bodyPr/>
              <a:lstStyle/>
              <a:p>
                <a:endParaRPr lang="en-US"/>
              </a:p>
            </p:txBody>
          </p:sp>
          <p:sp>
            <p:nvSpPr>
              <p:cNvPr id="134256" name="Freeform 4772"/>
              <p:cNvSpPr>
                <a:spLocks/>
              </p:cNvSpPr>
              <p:nvPr/>
            </p:nvSpPr>
            <p:spPr bwMode="auto">
              <a:xfrm>
                <a:off x="3256" y="2552"/>
                <a:ext cx="99" cy="43"/>
              </a:xfrm>
              <a:custGeom>
                <a:avLst/>
                <a:gdLst>
                  <a:gd name="T0" fmla="*/ 0 w 16"/>
                  <a:gd name="T1" fmla="*/ 35696 h 7"/>
                  <a:gd name="T2" fmla="*/ 99730 w 16"/>
                  <a:gd name="T3" fmla="*/ 0 h 7"/>
                  <a:gd name="T4" fmla="*/ 145214 w 16"/>
                  <a:gd name="T5" fmla="*/ 52601 h 7"/>
                  <a:gd name="T6" fmla="*/ 45484 w 16"/>
                  <a:gd name="T7" fmla="*/ 61207 h 7"/>
                  <a:gd name="T8" fmla="*/ 0 w 16"/>
                  <a:gd name="T9" fmla="*/ 35696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11" y="0"/>
                    </a:lnTo>
                    <a:lnTo>
                      <a:pt x="16" y="6"/>
                    </a:lnTo>
                    <a:lnTo>
                      <a:pt x="5" y="7"/>
                    </a:lnTo>
                    <a:lnTo>
                      <a:pt x="0" y="4"/>
                    </a:lnTo>
                  </a:path>
                </a:pathLst>
              </a:custGeom>
              <a:noFill/>
              <a:ln w="9525">
                <a:solidFill>
                  <a:srgbClr val="000000"/>
                </a:solidFill>
                <a:round/>
                <a:headEnd/>
                <a:tailEnd/>
              </a:ln>
            </p:spPr>
            <p:txBody>
              <a:bodyPr/>
              <a:lstStyle/>
              <a:p>
                <a:endParaRPr lang="en-US"/>
              </a:p>
            </p:txBody>
          </p:sp>
          <p:sp>
            <p:nvSpPr>
              <p:cNvPr id="134257" name="Freeform 4773"/>
              <p:cNvSpPr>
                <a:spLocks/>
              </p:cNvSpPr>
              <p:nvPr/>
            </p:nvSpPr>
            <p:spPr bwMode="auto">
              <a:xfrm>
                <a:off x="2015" y="2656"/>
                <a:ext cx="105" cy="56"/>
              </a:xfrm>
              <a:custGeom>
                <a:avLst/>
                <a:gdLst>
                  <a:gd name="T0" fmla="*/ 0 w 105"/>
                  <a:gd name="T1" fmla="*/ 44 h 56"/>
                  <a:gd name="T2" fmla="*/ 68 w 105"/>
                  <a:gd name="T3" fmla="*/ 56 h 56"/>
                  <a:gd name="T4" fmla="*/ 105 w 105"/>
                  <a:gd name="T5" fmla="*/ 19 h 56"/>
                  <a:gd name="T6" fmla="*/ 37 w 105"/>
                  <a:gd name="T7" fmla="*/ 0 h 56"/>
                  <a:gd name="T8" fmla="*/ 0 w 105"/>
                  <a:gd name="T9" fmla="*/ 44 h 56"/>
                  <a:gd name="T10" fmla="*/ 0 60000 65536"/>
                  <a:gd name="T11" fmla="*/ 0 60000 65536"/>
                  <a:gd name="T12" fmla="*/ 0 60000 65536"/>
                  <a:gd name="T13" fmla="*/ 0 60000 65536"/>
                  <a:gd name="T14" fmla="*/ 0 60000 65536"/>
                  <a:gd name="T15" fmla="*/ 0 w 105"/>
                  <a:gd name="T16" fmla="*/ 0 h 56"/>
                  <a:gd name="T17" fmla="*/ 105 w 105"/>
                  <a:gd name="T18" fmla="*/ 56 h 56"/>
                </a:gdLst>
                <a:ahLst/>
                <a:cxnLst>
                  <a:cxn ang="T10">
                    <a:pos x="T0" y="T1"/>
                  </a:cxn>
                  <a:cxn ang="T11">
                    <a:pos x="T2" y="T3"/>
                  </a:cxn>
                  <a:cxn ang="T12">
                    <a:pos x="T4" y="T5"/>
                  </a:cxn>
                  <a:cxn ang="T13">
                    <a:pos x="T6" y="T7"/>
                  </a:cxn>
                  <a:cxn ang="T14">
                    <a:pos x="T8" y="T9"/>
                  </a:cxn>
                </a:cxnLst>
                <a:rect l="T15" t="T16" r="T17" b="T18"/>
                <a:pathLst>
                  <a:path w="105" h="56">
                    <a:moveTo>
                      <a:pt x="0" y="44"/>
                    </a:moveTo>
                    <a:lnTo>
                      <a:pt x="68" y="56"/>
                    </a:lnTo>
                    <a:lnTo>
                      <a:pt x="105" y="19"/>
                    </a:lnTo>
                    <a:lnTo>
                      <a:pt x="37" y="0"/>
                    </a:lnTo>
                    <a:lnTo>
                      <a:pt x="0" y="44"/>
                    </a:lnTo>
                    <a:close/>
                  </a:path>
                </a:pathLst>
              </a:custGeom>
              <a:solidFill>
                <a:srgbClr val="D4D4D4"/>
              </a:solidFill>
              <a:ln w="9525">
                <a:noFill/>
                <a:round/>
                <a:headEnd/>
                <a:tailEnd/>
              </a:ln>
            </p:spPr>
            <p:txBody>
              <a:bodyPr/>
              <a:lstStyle/>
              <a:p>
                <a:endParaRPr lang="en-US"/>
              </a:p>
            </p:txBody>
          </p:sp>
          <p:sp>
            <p:nvSpPr>
              <p:cNvPr id="134258" name="Freeform 4774"/>
              <p:cNvSpPr>
                <a:spLocks/>
              </p:cNvSpPr>
              <p:nvPr/>
            </p:nvSpPr>
            <p:spPr bwMode="auto">
              <a:xfrm>
                <a:off x="2015" y="2656"/>
                <a:ext cx="105" cy="56"/>
              </a:xfrm>
              <a:custGeom>
                <a:avLst/>
                <a:gdLst>
                  <a:gd name="T0" fmla="*/ 0 w 17"/>
                  <a:gd name="T1" fmla="*/ 66012 h 9"/>
                  <a:gd name="T2" fmla="*/ 98959 w 17"/>
                  <a:gd name="T3" fmla="*/ 83820 h 9"/>
                  <a:gd name="T4" fmla="*/ 152936 w 17"/>
                  <a:gd name="T5" fmla="*/ 28417 h 9"/>
                  <a:gd name="T6" fmla="*/ 53945 w 17"/>
                  <a:gd name="T7" fmla="*/ 0 h 9"/>
                  <a:gd name="T8" fmla="*/ 0 w 17"/>
                  <a:gd name="T9" fmla="*/ 66012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7"/>
                    </a:moveTo>
                    <a:lnTo>
                      <a:pt x="11" y="9"/>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4259" name="Freeform 4775"/>
              <p:cNvSpPr>
                <a:spLocks/>
              </p:cNvSpPr>
              <p:nvPr/>
            </p:nvSpPr>
            <p:spPr bwMode="auto">
              <a:xfrm>
                <a:off x="4325" y="2656"/>
                <a:ext cx="98" cy="62"/>
              </a:xfrm>
              <a:custGeom>
                <a:avLst/>
                <a:gdLst>
                  <a:gd name="T0" fmla="*/ 0 w 98"/>
                  <a:gd name="T1" fmla="*/ 38 h 62"/>
                  <a:gd name="T2" fmla="*/ 68 w 98"/>
                  <a:gd name="T3" fmla="*/ 62 h 62"/>
                  <a:gd name="T4" fmla="*/ 98 w 98"/>
                  <a:gd name="T5" fmla="*/ 19 h 62"/>
                  <a:gd name="T6" fmla="*/ 31 w 98"/>
                  <a:gd name="T7" fmla="*/ 0 h 62"/>
                  <a:gd name="T8" fmla="*/ 0 w 98"/>
                  <a:gd name="T9" fmla="*/ 38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38"/>
                    </a:moveTo>
                    <a:lnTo>
                      <a:pt x="68" y="62"/>
                    </a:lnTo>
                    <a:lnTo>
                      <a:pt x="98" y="19"/>
                    </a:lnTo>
                    <a:lnTo>
                      <a:pt x="31" y="0"/>
                    </a:lnTo>
                    <a:lnTo>
                      <a:pt x="0" y="38"/>
                    </a:lnTo>
                    <a:close/>
                  </a:path>
                </a:pathLst>
              </a:custGeom>
              <a:solidFill>
                <a:srgbClr val="CFCFCF"/>
              </a:solidFill>
              <a:ln w="9525">
                <a:noFill/>
                <a:round/>
                <a:headEnd/>
                <a:tailEnd/>
              </a:ln>
            </p:spPr>
            <p:txBody>
              <a:bodyPr/>
              <a:lstStyle/>
              <a:p>
                <a:endParaRPr lang="en-US"/>
              </a:p>
            </p:txBody>
          </p:sp>
          <p:sp>
            <p:nvSpPr>
              <p:cNvPr id="134260" name="Freeform 4776"/>
              <p:cNvSpPr>
                <a:spLocks/>
              </p:cNvSpPr>
              <p:nvPr/>
            </p:nvSpPr>
            <p:spPr bwMode="auto">
              <a:xfrm>
                <a:off x="4325" y="2656"/>
                <a:ext cx="98" cy="62"/>
              </a:xfrm>
              <a:custGeom>
                <a:avLst/>
                <a:gdLst>
                  <a:gd name="T0" fmla="*/ 0 w 16"/>
                  <a:gd name="T1" fmla="*/ 54585 h 10"/>
                  <a:gd name="T2" fmla="*/ 94202 w 16"/>
                  <a:gd name="T3" fmla="*/ 91524 h 10"/>
                  <a:gd name="T4" fmla="*/ 137868 w 16"/>
                  <a:gd name="T5" fmla="*/ 28136 h 10"/>
                  <a:gd name="T6" fmla="*/ 43665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261" name="Freeform 4777"/>
              <p:cNvSpPr>
                <a:spLocks/>
              </p:cNvSpPr>
              <p:nvPr/>
            </p:nvSpPr>
            <p:spPr bwMode="auto">
              <a:xfrm>
                <a:off x="3090" y="2545"/>
                <a:ext cx="99" cy="56"/>
              </a:xfrm>
              <a:custGeom>
                <a:avLst/>
                <a:gdLst>
                  <a:gd name="T0" fmla="*/ 0 w 99"/>
                  <a:gd name="T1" fmla="*/ 37 h 56"/>
                  <a:gd name="T2" fmla="*/ 68 w 99"/>
                  <a:gd name="T3" fmla="*/ 0 h 56"/>
                  <a:gd name="T4" fmla="*/ 99 w 99"/>
                  <a:gd name="T5" fmla="*/ 44 h 56"/>
                  <a:gd name="T6" fmla="*/ 31 w 99"/>
                  <a:gd name="T7" fmla="*/ 56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0"/>
                    </a:lnTo>
                    <a:lnTo>
                      <a:pt x="99" y="44"/>
                    </a:lnTo>
                    <a:lnTo>
                      <a:pt x="31" y="56"/>
                    </a:lnTo>
                    <a:lnTo>
                      <a:pt x="0" y="37"/>
                    </a:lnTo>
                    <a:close/>
                  </a:path>
                </a:pathLst>
              </a:custGeom>
              <a:solidFill>
                <a:srgbClr val="F6F6F6"/>
              </a:solidFill>
              <a:ln w="9525">
                <a:noFill/>
                <a:round/>
                <a:headEnd/>
                <a:tailEnd/>
              </a:ln>
            </p:spPr>
            <p:txBody>
              <a:bodyPr/>
              <a:lstStyle/>
              <a:p>
                <a:endParaRPr lang="en-US"/>
              </a:p>
            </p:txBody>
          </p:sp>
          <p:sp>
            <p:nvSpPr>
              <p:cNvPr id="134262" name="Freeform 4778"/>
              <p:cNvSpPr>
                <a:spLocks/>
              </p:cNvSpPr>
              <p:nvPr/>
            </p:nvSpPr>
            <p:spPr bwMode="auto">
              <a:xfrm>
                <a:off x="3090" y="2545"/>
                <a:ext cx="99" cy="56"/>
              </a:xfrm>
              <a:custGeom>
                <a:avLst/>
                <a:gdLst>
                  <a:gd name="T0" fmla="*/ 0 w 16"/>
                  <a:gd name="T1" fmla="*/ 55403 h 9"/>
                  <a:gd name="T2" fmla="*/ 99730 w 16"/>
                  <a:gd name="T3" fmla="*/ 0 h 9"/>
                  <a:gd name="T4" fmla="*/ 145214 w 16"/>
                  <a:gd name="T5" fmla="*/ 66012 h 9"/>
                  <a:gd name="T6" fmla="*/ 45484 w 16"/>
                  <a:gd name="T7" fmla="*/ 8382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0"/>
                    </a:lnTo>
                    <a:lnTo>
                      <a:pt x="16" y="7"/>
                    </a:lnTo>
                    <a:lnTo>
                      <a:pt x="5" y="9"/>
                    </a:lnTo>
                    <a:lnTo>
                      <a:pt x="0" y="6"/>
                    </a:lnTo>
                  </a:path>
                </a:pathLst>
              </a:custGeom>
              <a:noFill/>
              <a:ln w="9525">
                <a:solidFill>
                  <a:srgbClr val="000000"/>
                </a:solidFill>
                <a:round/>
                <a:headEnd/>
                <a:tailEnd/>
              </a:ln>
            </p:spPr>
            <p:txBody>
              <a:bodyPr/>
              <a:lstStyle/>
              <a:p>
                <a:endParaRPr lang="en-US"/>
              </a:p>
            </p:txBody>
          </p:sp>
          <p:sp>
            <p:nvSpPr>
              <p:cNvPr id="134263" name="Freeform 4779"/>
              <p:cNvSpPr>
                <a:spLocks/>
              </p:cNvSpPr>
              <p:nvPr/>
            </p:nvSpPr>
            <p:spPr bwMode="auto">
              <a:xfrm>
                <a:off x="1849" y="2663"/>
                <a:ext cx="105" cy="55"/>
              </a:xfrm>
              <a:custGeom>
                <a:avLst/>
                <a:gdLst>
                  <a:gd name="T0" fmla="*/ 0 w 105"/>
                  <a:gd name="T1" fmla="*/ 37 h 55"/>
                  <a:gd name="T2" fmla="*/ 68 w 105"/>
                  <a:gd name="T3" fmla="*/ 55 h 55"/>
                  <a:gd name="T4" fmla="*/ 105 w 105"/>
                  <a:gd name="T5" fmla="*/ 18 h 55"/>
                  <a:gd name="T6" fmla="*/ 37 w 105"/>
                  <a:gd name="T7" fmla="*/ 0 h 55"/>
                  <a:gd name="T8" fmla="*/ 0 w 105"/>
                  <a:gd name="T9" fmla="*/ 37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37"/>
                    </a:moveTo>
                    <a:lnTo>
                      <a:pt x="68" y="55"/>
                    </a:lnTo>
                    <a:lnTo>
                      <a:pt x="105" y="18"/>
                    </a:lnTo>
                    <a:lnTo>
                      <a:pt x="37" y="0"/>
                    </a:lnTo>
                    <a:lnTo>
                      <a:pt x="0" y="37"/>
                    </a:lnTo>
                    <a:close/>
                  </a:path>
                </a:pathLst>
              </a:custGeom>
              <a:solidFill>
                <a:srgbClr val="D1D1D1"/>
              </a:solidFill>
              <a:ln w="9525">
                <a:noFill/>
                <a:round/>
                <a:headEnd/>
                <a:tailEnd/>
              </a:ln>
            </p:spPr>
            <p:txBody>
              <a:bodyPr/>
              <a:lstStyle/>
              <a:p>
                <a:endParaRPr lang="en-US"/>
              </a:p>
            </p:txBody>
          </p:sp>
          <p:sp>
            <p:nvSpPr>
              <p:cNvPr id="134264" name="Freeform 4780"/>
              <p:cNvSpPr>
                <a:spLocks/>
              </p:cNvSpPr>
              <p:nvPr/>
            </p:nvSpPr>
            <p:spPr bwMode="auto">
              <a:xfrm>
                <a:off x="1849" y="2663"/>
                <a:ext cx="105" cy="55"/>
              </a:xfrm>
              <a:custGeom>
                <a:avLst/>
                <a:gdLst>
                  <a:gd name="T0" fmla="*/ 0 w 17"/>
                  <a:gd name="T1" fmla="*/ 51572 h 9"/>
                  <a:gd name="T2" fmla="*/ 98959 w 17"/>
                  <a:gd name="T3" fmla="*/ 76670 h 9"/>
                  <a:gd name="T4" fmla="*/ 152936 w 17"/>
                  <a:gd name="T5" fmla="*/ 25098 h 9"/>
                  <a:gd name="T6" fmla="*/ 53945 w 17"/>
                  <a:gd name="T7" fmla="*/ 0 h 9"/>
                  <a:gd name="T8" fmla="*/ 0 w 17"/>
                  <a:gd name="T9" fmla="*/ 51572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6"/>
                    </a:moveTo>
                    <a:lnTo>
                      <a:pt x="11" y="9"/>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4265" name="Freeform 4781"/>
              <p:cNvSpPr>
                <a:spLocks/>
              </p:cNvSpPr>
              <p:nvPr/>
            </p:nvSpPr>
            <p:spPr bwMode="auto">
              <a:xfrm>
                <a:off x="4158" y="2650"/>
                <a:ext cx="99" cy="56"/>
              </a:xfrm>
              <a:custGeom>
                <a:avLst/>
                <a:gdLst>
                  <a:gd name="T0" fmla="*/ 0 w 99"/>
                  <a:gd name="T1" fmla="*/ 37 h 56"/>
                  <a:gd name="T2" fmla="*/ 68 w 99"/>
                  <a:gd name="T3" fmla="*/ 56 h 56"/>
                  <a:gd name="T4" fmla="*/ 99 w 99"/>
                  <a:gd name="T5" fmla="*/ 25 h 56"/>
                  <a:gd name="T6" fmla="*/ 31 w 99"/>
                  <a:gd name="T7" fmla="*/ 0 h 56"/>
                  <a:gd name="T8" fmla="*/ 0 w 99"/>
                  <a:gd name="T9" fmla="*/ 37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7"/>
                    </a:moveTo>
                    <a:lnTo>
                      <a:pt x="68" y="56"/>
                    </a:lnTo>
                    <a:lnTo>
                      <a:pt x="99" y="25"/>
                    </a:lnTo>
                    <a:lnTo>
                      <a:pt x="31" y="0"/>
                    </a:lnTo>
                    <a:lnTo>
                      <a:pt x="0" y="37"/>
                    </a:lnTo>
                    <a:close/>
                  </a:path>
                </a:pathLst>
              </a:custGeom>
              <a:solidFill>
                <a:srgbClr val="D2D2D2"/>
              </a:solidFill>
              <a:ln w="9525">
                <a:noFill/>
                <a:round/>
                <a:headEnd/>
                <a:tailEnd/>
              </a:ln>
            </p:spPr>
            <p:txBody>
              <a:bodyPr/>
              <a:lstStyle/>
              <a:p>
                <a:endParaRPr lang="en-US"/>
              </a:p>
            </p:txBody>
          </p:sp>
          <p:sp>
            <p:nvSpPr>
              <p:cNvPr id="134266" name="Freeform 4782"/>
              <p:cNvSpPr>
                <a:spLocks/>
              </p:cNvSpPr>
              <p:nvPr/>
            </p:nvSpPr>
            <p:spPr bwMode="auto">
              <a:xfrm>
                <a:off x="4158" y="2650"/>
                <a:ext cx="99" cy="56"/>
              </a:xfrm>
              <a:custGeom>
                <a:avLst/>
                <a:gdLst>
                  <a:gd name="T0" fmla="*/ 0 w 16"/>
                  <a:gd name="T1" fmla="*/ 55403 h 9"/>
                  <a:gd name="T2" fmla="*/ 99730 w 16"/>
                  <a:gd name="T3" fmla="*/ 83820 h 9"/>
                  <a:gd name="T4" fmla="*/ 145214 w 16"/>
                  <a:gd name="T5" fmla="*/ 37595 h 9"/>
                  <a:gd name="T6" fmla="*/ 45484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4"/>
                    </a:lnTo>
                    <a:lnTo>
                      <a:pt x="5" y="0"/>
                    </a:lnTo>
                    <a:lnTo>
                      <a:pt x="0" y="6"/>
                    </a:lnTo>
                  </a:path>
                </a:pathLst>
              </a:custGeom>
              <a:noFill/>
              <a:ln w="9525">
                <a:solidFill>
                  <a:srgbClr val="000000"/>
                </a:solidFill>
                <a:round/>
                <a:headEnd/>
                <a:tailEnd/>
              </a:ln>
            </p:spPr>
            <p:txBody>
              <a:bodyPr/>
              <a:lstStyle/>
              <a:p>
                <a:endParaRPr lang="en-US"/>
              </a:p>
            </p:txBody>
          </p:sp>
          <p:sp>
            <p:nvSpPr>
              <p:cNvPr id="134267" name="Freeform 4783"/>
              <p:cNvSpPr>
                <a:spLocks/>
              </p:cNvSpPr>
              <p:nvPr/>
            </p:nvSpPr>
            <p:spPr bwMode="auto">
              <a:xfrm>
                <a:off x="2923" y="2564"/>
                <a:ext cx="99" cy="49"/>
              </a:xfrm>
              <a:custGeom>
                <a:avLst/>
                <a:gdLst>
                  <a:gd name="T0" fmla="*/ 0 w 99"/>
                  <a:gd name="T1" fmla="*/ 37 h 49"/>
                  <a:gd name="T2" fmla="*/ 68 w 99"/>
                  <a:gd name="T3" fmla="*/ 0 h 49"/>
                  <a:gd name="T4" fmla="*/ 99 w 99"/>
                  <a:gd name="T5" fmla="*/ 37 h 49"/>
                  <a:gd name="T6" fmla="*/ 31 w 99"/>
                  <a:gd name="T7" fmla="*/ 49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0"/>
                    </a:lnTo>
                    <a:lnTo>
                      <a:pt x="99" y="37"/>
                    </a:lnTo>
                    <a:lnTo>
                      <a:pt x="31" y="49"/>
                    </a:lnTo>
                    <a:lnTo>
                      <a:pt x="0" y="37"/>
                    </a:lnTo>
                    <a:close/>
                  </a:path>
                </a:pathLst>
              </a:custGeom>
              <a:solidFill>
                <a:srgbClr val="F6F6F6"/>
              </a:solidFill>
              <a:ln w="9525">
                <a:noFill/>
                <a:round/>
                <a:headEnd/>
                <a:tailEnd/>
              </a:ln>
            </p:spPr>
            <p:txBody>
              <a:bodyPr/>
              <a:lstStyle/>
              <a:p>
                <a:endParaRPr lang="en-US"/>
              </a:p>
            </p:txBody>
          </p:sp>
          <p:sp>
            <p:nvSpPr>
              <p:cNvPr id="134268" name="Freeform 4784"/>
              <p:cNvSpPr>
                <a:spLocks/>
              </p:cNvSpPr>
              <p:nvPr/>
            </p:nvSpPr>
            <p:spPr bwMode="auto">
              <a:xfrm>
                <a:off x="2923" y="2564"/>
                <a:ext cx="99" cy="49"/>
              </a:xfrm>
              <a:custGeom>
                <a:avLst/>
                <a:gdLst>
                  <a:gd name="T0" fmla="*/ 0 w 16"/>
                  <a:gd name="T1" fmla="*/ 52148 h 8"/>
                  <a:gd name="T2" fmla="*/ 99730 w 16"/>
                  <a:gd name="T3" fmla="*/ 0 h 8"/>
                  <a:gd name="T4" fmla="*/ 145214 w 16"/>
                  <a:gd name="T5" fmla="*/ 52148 h 8"/>
                  <a:gd name="T6" fmla="*/ 45484 w 16"/>
                  <a:gd name="T7" fmla="*/ 68918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0"/>
                    </a:lnTo>
                    <a:lnTo>
                      <a:pt x="16" y="6"/>
                    </a:lnTo>
                    <a:lnTo>
                      <a:pt x="5" y="8"/>
                    </a:lnTo>
                    <a:lnTo>
                      <a:pt x="0" y="6"/>
                    </a:lnTo>
                  </a:path>
                </a:pathLst>
              </a:custGeom>
              <a:noFill/>
              <a:ln w="9525">
                <a:solidFill>
                  <a:srgbClr val="000000"/>
                </a:solidFill>
                <a:round/>
                <a:headEnd/>
                <a:tailEnd/>
              </a:ln>
            </p:spPr>
            <p:txBody>
              <a:bodyPr/>
              <a:lstStyle/>
              <a:p>
                <a:endParaRPr lang="en-US"/>
              </a:p>
            </p:txBody>
          </p:sp>
          <p:sp>
            <p:nvSpPr>
              <p:cNvPr id="134269" name="Freeform 4785"/>
              <p:cNvSpPr>
                <a:spLocks/>
              </p:cNvSpPr>
              <p:nvPr/>
            </p:nvSpPr>
            <p:spPr bwMode="auto">
              <a:xfrm>
                <a:off x="1682" y="2663"/>
                <a:ext cx="105" cy="61"/>
              </a:xfrm>
              <a:custGeom>
                <a:avLst/>
                <a:gdLst>
                  <a:gd name="T0" fmla="*/ 0 w 105"/>
                  <a:gd name="T1" fmla="*/ 43 h 61"/>
                  <a:gd name="T2" fmla="*/ 68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7" y="0"/>
                    </a:lnTo>
                    <a:lnTo>
                      <a:pt x="0" y="43"/>
                    </a:lnTo>
                    <a:close/>
                  </a:path>
                </a:pathLst>
              </a:custGeom>
              <a:solidFill>
                <a:srgbClr val="D0D0D0"/>
              </a:solidFill>
              <a:ln w="9525">
                <a:noFill/>
                <a:round/>
                <a:headEnd/>
                <a:tailEnd/>
              </a:ln>
            </p:spPr>
            <p:txBody>
              <a:bodyPr/>
              <a:lstStyle/>
              <a:p>
                <a:endParaRPr lang="en-US"/>
              </a:p>
            </p:txBody>
          </p:sp>
          <p:sp>
            <p:nvSpPr>
              <p:cNvPr id="134270" name="Freeform 4786"/>
              <p:cNvSpPr>
                <a:spLocks/>
              </p:cNvSpPr>
              <p:nvPr/>
            </p:nvSpPr>
            <p:spPr bwMode="auto">
              <a:xfrm>
                <a:off x="1682" y="2663"/>
                <a:ext cx="105" cy="61"/>
              </a:xfrm>
              <a:custGeom>
                <a:avLst/>
                <a:gdLst>
                  <a:gd name="T0" fmla="*/ 0 w 17"/>
                  <a:gd name="T1" fmla="*/ 59463 h 10"/>
                  <a:gd name="T2" fmla="*/ 98959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4271" name="Freeform 4787"/>
              <p:cNvSpPr>
                <a:spLocks/>
              </p:cNvSpPr>
              <p:nvPr/>
            </p:nvSpPr>
            <p:spPr bwMode="auto">
              <a:xfrm>
                <a:off x="3991" y="2644"/>
                <a:ext cx="99" cy="50"/>
              </a:xfrm>
              <a:custGeom>
                <a:avLst/>
                <a:gdLst>
                  <a:gd name="T0" fmla="*/ 0 w 99"/>
                  <a:gd name="T1" fmla="*/ 25 h 50"/>
                  <a:gd name="T2" fmla="*/ 68 w 99"/>
                  <a:gd name="T3" fmla="*/ 50 h 50"/>
                  <a:gd name="T4" fmla="*/ 99 w 99"/>
                  <a:gd name="T5" fmla="*/ 19 h 50"/>
                  <a:gd name="T6" fmla="*/ 31 w 99"/>
                  <a:gd name="T7" fmla="*/ 0 h 50"/>
                  <a:gd name="T8" fmla="*/ 0 w 99"/>
                  <a:gd name="T9" fmla="*/ 25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25"/>
                    </a:moveTo>
                    <a:lnTo>
                      <a:pt x="68" y="50"/>
                    </a:lnTo>
                    <a:lnTo>
                      <a:pt x="99" y="19"/>
                    </a:lnTo>
                    <a:lnTo>
                      <a:pt x="31" y="0"/>
                    </a:lnTo>
                    <a:lnTo>
                      <a:pt x="0" y="25"/>
                    </a:lnTo>
                    <a:close/>
                  </a:path>
                </a:pathLst>
              </a:custGeom>
              <a:solidFill>
                <a:srgbClr val="D7D7D7"/>
              </a:solidFill>
              <a:ln w="9525">
                <a:noFill/>
                <a:round/>
                <a:headEnd/>
                <a:tailEnd/>
              </a:ln>
            </p:spPr>
            <p:txBody>
              <a:bodyPr/>
              <a:lstStyle/>
              <a:p>
                <a:endParaRPr lang="en-US"/>
              </a:p>
            </p:txBody>
          </p:sp>
          <p:sp>
            <p:nvSpPr>
              <p:cNvPr id="134272" name="Freeform 4788"/>
              <p:cNvSpPr>
                <a:spLocks/>
              </p:cNvSpPr>
              <p:nvPr/>
            </p:nvSpPr>
            <p:spPr bwMode="auto">
              <a:xfrm>
                <a:off x="3991" y="2644"/>
                <a:ext cx="99" cy="50"/>
              </a:xfrm>
              <a:custGeom>
                <a:avLst/>
                <a:gdLst>
                  <a:gd name="T0" fmla="*/ 0 w 16"/>
                  <a:gd name="T1" fmla="*/ 38087 h 8"/>
                  <a:gd name="T2" fmla="*/ 99730 w 16"/>
                  <a:gd name="T3" fmla="*/ 76169 h 8"/>
                  <a:gd name="T4" fmla="*/ 145214 w 16"/>
                  <a:gd name="T5" fmla="*/ 29062 h 8"/>
                  <a:gd name="T6" fmla="*/ 45484 w 16"/>
                  <a:gd name="T7" fmla="*/ 0 h 8"/>
                  <a:gd name="T8" fmla="*/ 0 w 16"/>
                  <a:gd name="T9" fmla="*/ 38087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4"/>
                    </a:moveTo>
                    <a:lnTo>
                      <a:pt x="11" y="8"/>
                    </a:lnTo>
                    <a:lnTo>
                      <a:pt x="16" y="3"/>
                    </a:lnTo>
                    <a:lnTo>
                      <a:pt x="5" y="0"/>
                    </a:lnTo>
                    <a:lnTo>
                      <a:pt x="0" y="4"/>
                    </a:lnTo>
                  </a:path>
                </a:pathLst>
              </a:custGeom>
              <a:noFill/>
              <a:ln w="9525">
                <a:solidFill>
                  <a:srgbClr val="000000"/>
                </a:solidFill>
                <a:round/>
                <a:headEnd/>
                <a:tailEnd/>
              </a:ln>
            </p:spPr>
            <p:txBody>
              <a:bodyPr/>
              <a:lstStyle/>
              <a:p>
                <a:endParaRPr lang="en-US"/>
              </a:p>
            </p:txBody>
          </p:sp>
          <p:sp>
            <p:nvSpPr>
              <p:cNvPr id="134273" name="Freeform 4789"/>
              <p:cNvSpPr>
                <a:spLocks/>
              </p:cNvSpPr>
              <p:nvPr/>
            </p:nvSpPr>
            <p:spPr bwMode="auto">
              <a:xfrm>
                <a:off x="2750" y="2595"/>
                <a:ext cx="105" cy="37"/>
              </a:xfrm>
              <a:custGeom>
                <a:avLst/>
                <a:gdLst>
                  <a:gd name="T0" fmla="*/ 0 w 105"/>
                  <a:gd name="T1" fmla="*/ 31 h 37"/>
                  <a:gd name="T2" fmla="*/ 68 w 105"/>
                  <a:gd name="T3" fmla="*/ 0 h 37"/>
                  <a:gd name="T4" fmla="*/ 105 w 105"/>
                  <a:gd name="T5" fmla="*/ 24 h 37"/>
                  <a:gd name="T6" fmla="*/ 37 w 105"/>
                  <a:gd name="T7" fmla="*/ 37 h 37"/>
                  <a:gd name="T8" fmla="*/ 0 w 105"/>
                  <a:gd name="T9" fmla="*/ 31 h 37"/>
                  <a:gd name="T10" fmla="*/ 0 60000 65536"/>
                  <a:gd name="T11" fmla="*/ 0 60000 65536"/>
                  <a:gd name="T12" fmla="*/ 0 60000 65536"/>
                  <a:gd name="T13" fmla="*/ 0 60000 65536"/>
                  <a:gd name="T14" fmla="*/ 0 60000 65536"/>
                  <a:gd name="T15" fmla="*/ 0 w 105"/>
                  <a:gd name="T16" fmla="*/ 0 h 37"/>
                  <a:gd name="T17" fmla="*/ 105 w 105"/>
                  <a:gd name="T18" fmla="*/ 37 h 37"/>
                </a:gdLst>
                <a:ahLst/>
                <a:cxnLst>
                  <a:cxn ang="T10">
                    <a:pos x="T0" y="T1"/>
                  </a:cxn>
                  <a:cxn ang="T11">
                    <a:pos x="T2" y="T3"/>
                  </a:cxn>
                  <a:cxn ang="T12">
                    <a:pos x="T4" y="T5"/>
                  </a:cxn>
                  <a:cxn ang="T13">
                    <a:pos x="T6" y="T7"/>
                  </a:cxn>
                  <a:cxn ang="T14">
                    <a:pos x="T8" y="T9"/>
                  </a:cxn>
                </a:cxnLst>
                <a:rect l="T15" t="T16" r="T17" b="T18"/>
                <a:pathLst>
                  <a:path w="105" h="37">
                    <a:moveTo>
                      <a:pt x="0" y="31"/>
                    </a:moveTo>
                    <a:lnTo>
                      <a:pt x="68" y="0"/>
                    </a:lnTo>
                    <a:lnTo>
                      <a:pt x="105" y="24"/>
                    </a:lnTo>
                    <a:lnTo>
                      <a:pt x="37" y="37"/>
                    </a:lnTo>
                    <a:lnTo>
                      <a:pt x="0" y="31"/>
                    </a:lnTo>
                    <a:close/>
                  </a:path>
                </a:pathLst>
              </a:custGeom>
              <a:solidFill>
                <a:srgbClr val="F5F5F5"/>
              </a:solidFill>
              <a:ln w="9525">
                <a:noFill/>
                <a:round/>
                <a:headEnd/>
                <a:tailEnd/>
              </a:ln>
            </p:spPr>
            <p:txBody>
              <a:bodyPr/>
              <a:lstStyle/>
              <a:p>
                <a:endParaRPr lang="en-US"/>
              </a:p>
            </p:txBody>
          </p:sp>
          <p:sp>
            <p:nvSpPr>
              <p:cNvPr id="134274" name="Freeform 4790"/>
              <p:cNvSpPr>
                <a:spLocks/>
              </p:cNvSpPr>
              <p:nvPr/>
            </p:nvSpPr>
            <p:spPr bwMode="auto">
              <a:xfrm>
                <a:off x="2750" y="2595"/>
                <a:ext cx="105" cy="37"/>
              </a:xfrm>
              <a:custGeom>
                <a:avLst/>
                <a:gdLst>
                  <a:gd name="T0" fmla="*/ 0 w 17"/>
                  <a:gd name="T1" fmla="*/ 44795 h 6"/>
                  <a:gd name="T2" fmla="*/ 98959 w 17"/>
                  <a:gd name="T3" fmla="*/ 0 h 6"/>
                  <a:gd name="T4" fmla="*/ 152936 w 17"/>
                  <a:gd name="T5" fmla="*/ 36124 h 6"/>
                  <a:gd name="T6" fmla="*/ 53945 w 17"/>
                  <a:gd name="T7" fmla="*/ 53465 h 6"/>
                  <a:gd name="T8" fmla="*/ 0 w 17"/>
                  <a:gd name="T9" fmla="*/ 44795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0" y="5"/>
                    </a:moveTo>
                    <a:lnTo>
                      <a:pt x="11" y="0"/>
                    </a:lnTo>
                    <a:lnTo>
                      <a:pt x="17" y="4"/>
                    </a:lnTo>
                    <a:lnTo>
                      <a:pt x="6" y="6"/>
                    </a:lnTo>
                    <a:lnTo>
                      <a:pt x="0" y="5"/>
                    </a:lnTo>
                  </a:path>
                </a:pathLst>
              </a:custGeom>
              <a:noFill/>
              <a:ln w="9525">
                <a:solidFill>
                  <a:srgbClr val="000000"/>
                </a:solidFill>
                <a:round/>
                <a:headEnd/>
                <a:tailEnd/>
              </a:ln>
            </p:spPr>
            <p:txBody>
              <a:bodyPr/>
              <a:lstStyle/>
              <a:p>
                <a:endParaRPr lang="en-US"/>
              </a:p>
            </p:txBody>
          </p:sp>
          <p:sp>
            <p:nvSpPr>
              <p:cNvPr id="134275" name="Freeform 4791"/>
              <p:cNvSpPr>
                <a:spLocks/>
              </p:cNvSpPr>
              <p:nvPr/>
            </p:nvSpPr>
            <p:spPr bwMode="auto">
              <a:xfrm>
                <a:off x="3825" y="2632"/>
                <a:ext cx="98" cy="37"/>
              </a:xfrm>
              <a:custGeom>
                <a:avLst/>
                <a:gdLst>
                  <a:gd name="T0" fmla="*/ 0 w 98"/>
                  <a:gd name="T1" fmla="*/ 12 h 37"/>
                  <a:gd name="T2" fmla="*/ 67 w 98"/>
                  <a:gd name="T3" fmla="*/ 37 h 37"/>
                  <a:gd name="T4" fmla="*/ 98 w 98"/>
                  <a:gd name="T5" fmla="*/ 18 h 37"/>
                  <a:gd name="T6" fmla="*/ 30 w 98"/>
                  <a:gd name="T7" fmla="*/ 0 h 37"/>
                  <a:gd name="T8" fmla="*/ 0 w 98"/>
                  <a:gd name="T9" fmla="*/ 12 h 37"/>
                  <a:gd name="T10" fmla="*/ 0 60000 65536"/>
                  <a:gd name="T11" fmla="*/ 0 60000 65536"/>
                  <a:gd name="T12" fmla="*/ 0 60000 65536"/>
                  <a:gd name="T13" fmla="*/ 0 60000 65536"/>
                  <a:gd name="T14" fmla="*/ 0 60000 65536"/>
                  <a:gd name="T15" fmla="*/ 0 w 98"/>
                  <a:gd name="T16" fmla="*/ 0 h 37"/>
                  <a:gd name="T17" fmla="*/ 98 w 98"/>
                  <a:gd name="T18" fmla="*/ 37 h 37"/>
                </a:gdLst>
                <a:ahLst/>
                <a:cxnLst>
                  <a:cxn ang="T10">
                    <a:pos x="T0" y="T1"/>
                  </a:cxn>
                  <a:cxn ang="T11">
                    <a:pos x="T2" y="T3"/>
                  </a:cxn>
                  <a:cxn ang="T12">
                    <a:pos x="T4" y="T5"/>
                  </a:cxn>
                  <a:cxn ang="T13">
                    <a:pos x="T6" y="T7"/>
                  </a:cxn>
                  <a:cxn ang="T14">
                    <a:pos x="T8" y="T9"/>
                  </a:cxn>
                </a:cxnLst>
                <a:rect l="T15" t="T16" r="T17" b="T18"/>
                <a:pathLst>
                  <a:path w="98" h="37">
                    <a:moveTo>
                      <a:pt x="0" y="12"/>
                    </a:moveTo>
                    <a:lnTo>
                      <a:pt x="67" y="37"/>
                    </a:lnTo>
                    <a:lnTo>
                      <a:pt x="98" y="18"/>
                    </a:lnTo>
                    <a:lnTo>
                      <a:pt x="30" y="0"/>
                    </a:lnTo>
                    <a:lnTo>
                      <a:pt x="0" y="12"/>
                    </a:lnTo>
                    <a:close/>
                  </a:path>
                </a:pathLst>
              </a:custGeom>
              <a:solidFill>
                <a:srgbClr val="DFDFDF"/>
              </a:solidFill>
              <a:ln w="9525">
                <a:noFill/>
                <a:round/>
                <a:headEnd/>
                <a:tailEnd/>
              </a:ln>
            </p:spPr>
            <p:txBody>
              <a:bodyPr/>
              <a:lstStyle/>
              <a:p>
                <a:endParaRPr lang="en-US"/>
              </a:p>
            </p:txBody>
          </p:sp>
          <p:sp>
            <p:nvSpPr>
              <p:cNvPr id="134276" name="Freeform 4792"/>
              <p:cNvSpPr>
                <a:spLocks/>
              </p:cNvSpPr>
              <p:nvPr/>
            </p:nvSpPr>
            <p:spPr bwMode="auto">
              <a:xfrm>
                <a:off x="3825" y="2632"/>
                <a:ext cx="98" cy="37"/>
              </a:xfrm>
              <a:custGeom>
                <a:avLst/>
                <a:gdLst>
                  <a:gd name="T0" fmla="*/ 0 w 16"/>
                  <a:gd name="T1" fmla="*/ 17341 h 6"/>
                  <a:gd name="T2" fmla="*/ 94202 w 16"/>
                  <a:gd name="T3" fmla="*/ 53465 h 6"/>
                  <a:gd name="T4" fmla="*/ 137868 w 16"/>
                  <a:gd name="T5" fmla="*/ 27417 h 6"/>
                  <a:gd name="T6" fmla="*/ 43665 w 16"/>
                  <a:gd name="T7" fmla="*/ 0 h 6"/>
                  <a:gd name="T8" fmla="*/ 0 w 16"/>
                  <a:gd name="T9" fmla="*/ 17341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2"/>
                    </a:moveTo>
                    <a:lnTo>
                      <a:pt x="11" y="6"/>
                    </a:lnTo>
                    <a:lnTo>
                      <a:pt x="16" y="3"/>
                    </a:lnTo>
                    <a:lnTo>
                      <a:pt x="5" y="0"/>
                    </a:lnTo>
                    <a:lnTo>
                      <a:pt x="0" y="2"/>
                    </a:lnTo>
                  </a:path>
                </a:pathLst>
              </a:custGeom>
              <a:noFill/>
              <a:ln w="9525">
                <a:solidFill>
                  <a:srgbClr val="000000"/>
                </a:solidFill>
                <a:round/>
                <a:headEnd/>
                <a:tailEnd/>
              </a:ln>
            </p:spPr>
            <p:txBody>
              <a:bodyPr/>
              <a:lstStyle/>
              <a:p>
                <a:endParaRPr lang="en-US"/>
              </a:p>
            </p:txBody>
          </p:sp>
          <p:sp>
            <p:nvSpPr>
              <p:cNvPr id="134277" name="Freeform 4793"/>
              <p:cNvSpPr>
                <a:spLocks/>
              </p:cNvSpPr>
              <p:nvPr/>
            </p:nvSpPr>
            <p:spPr bwMode="auto">
              <a:xfrm>
                <a:off x="2583" y="2632"/>
                <a:ext cx="105" cy="24"/>
              </a:xfrm>
              <a:custGeom>
                <a:avLst/>
                <a:gdLst>
                  <a:gd name="T0" fmla="*/ 0 w 105"/>
                  <a:gd name="T1" fmla="*/ 24 h 24"/>
                  <a:gd name="T2" fmla="*/ 68 w 105"/>
                  <a:gd name="T3" fmla="*/ 0 h 24"/>
                  <a:gd name="T4" fmla="*/ 105 w 105"/>
                  <a:gd name="T5" fmla="*/ 12 h 24"/>
                  <a:gd name="T6" fmla="*/ 37 w 105"/>
                  <a:gd name="T7" fmla="*/ 12 h 24"/>
                  <a:gd name="T8" fmla="*/ 0 w 105"/>
                  <a:gd name="T9" fmla="*/ 24 h 24"/>
                  <a:gd name="T10" fmla="*/ 0 60000 65536"/>
                  <a:gd name="T11" fmla="*/ 0 60000 65536"/>
                  <a:gd name="T12" fmla="*/ 0 60000 65536"/>
                  <a:gd name="T13" fmla="*/ 0 60000 65536"/>
                  <a:gd name="T14" fmla="*/ 0 60000 65536"/>
                  <a:gd name="T15" fmla="*/ 0 w 105"/>
                  <a:gd name="T16" fmla="*/ 0 h 24"/>
                  <a:gd name="T17" fmla="*/ 105 w 105"/>
                  <a:gd name="T18" fmla="*/ 24 h 24"/>
                </a:gdLst>
                <a:ahLst/>
                <a:cxnLst>
                  <a:cxn ang="T10">
                    <a:pos x="T0" y="T1"/>
                  </a:cxn>
                  <a:cxn ang="T11">
                    <a:pos x="T2" y="T3"/>
                  </a:cxn>
                  <a:cxn ang="T12">
                    <a:pos x="T4" y="T5"/>
                  </a:cxn>
                  <a:cxn ang="T13">
                    <a:pos x="T6" y="T7"/>
                  </a:cxn>
                  <a:cxn ang="T14">
                    <a:pos x="T8" y="T9"/>
                  </a:cxn>
                </a:cxnLst>
                <a:rect l="T15" t="T16" r="T17" b="T18"/>
                <a:pathLst>
                  <a:path w="105" h="24">
                    <a:moveTo>
                      <a:pt x="0" y="24"/>
                    </a:moveTo>
                    <a:lnTo>
                      <a:pt x="68" y="0"/>
                    </a:lnTo>
                    <a:lnTo>
                      <a:pt x="105" y="12"/>
                    </a:lnTo>
                    <a:lnTo>
                      <a:pt x="37" y="12"/>
                    </a:lnTo>
                    <a:lnTo>
                      <a:pt x="0" y="24"/>
                    </a:lnTo>
                    <a:close/>
                  </a:path>
                </a:pathLst>
              </a:custGeom>
              <a:solidFill>
                <a:srgbClr val="F1F1F1"/>
              </a:solidFill>
              <a:ln w="9525">
                <a:noFill/>
                <a:round/>
                <a:headEnd/>
                <a:tailEnd/>
              </a:ln>
            </p:spPr>
            <p:txBody>
              <a:bodyPr/>
              <a:lstStyle/>
              <a:p>
                <a:endParaRPr lang="en-US"/>
              </a:p>
            </p:txBody>
          </p:sp>
          <p:sp>
            <p:nvSpPr>
              <p:cNvPr id="134278" name="Freeform 4794"/>
              <p:cNvSpPr>
                <a:spLocks/>
              </p:cNvSpPr>
              <p:nvPr/>
            </p:nvSpPr>
            <p:spPr bwMode="auto">
              <a:xfrm>
                <a:off x="2583" y="2632"/>
                <a:ext cx="105" cy="24"/>
              </a:xfrm>
              <a:custGeom>
                <a:avLst/>
                <a:gdLst>
                  <a:gd name="T0" fmla="*/ 0 w 17"/>
                  <a:gd name="T1" fmla="*/ 31104 h 4"/>
                  <a:gd name="T2" fmla="*/ 98959 w 17"/>
                  <a:gd name="T3" fmla="*/ 0 h 4"/>
                  <a:gd name="T4" fmla="*/ 152936 w 17"/>
                  <a:gd name="T5" fmla="*/ 15552 h 4"/>
                  <a:gd name="T6" fmla="*/ 53945 w 17"/>
                  <a:gd name="T7" fmla="*/ 15552 h 4"/>
                  <a:gd name="T8" fmla="*/ 0 w 17"/>
                  <a:gd name="T9" fmla="*/ 31104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4"/>
                    </a:moveTo>
                    <a:lnTo>
                      <a:pt x="11" y="0"/>
                    </a:lnTo>
                    <a:lnTo>
                      <a:pt x="17" y="2"/>
                    </a:lnTo>
                    <a:lnTo>
                      <a:pt x="6" y="2"/>
                    </a:lnTo>
                    <a:lnTo>
                      <a:pt x="0" y="4"/>
                    </a:lnTo>
                  </a:path>
                </a:pathLst>
              </a:custGeom>
              <a:noFill/>
              <a:ln w="9525">
                <a:solidFill>
                  <a:srgbClr val="000000"/>
                </a:solidFill>
                <a:round/>
                <a:headEnd/>
                <a:tailEnd/>
              </a:ln>
            </p:spPr>
            <p:txBody>
              <a:bodyPr/>
              <a:lstStyle/>
              <a:p>
                <a:endParaRPr lang="en-US"/>
              </a:p>
            </p:txBody>
          </p:sp>
          <p:sp>
            <p:nvSpPr>
              <p:cNvPr id="134279" name="Freeform 4795"/>
              <p:cNvSpPr>
                <a:spLocks/>
              </p:cNvSpPr>
              <p:nvPr/>
            </p:nvSpPr>
            <p:spPr bwMode="auto">
              <a:xfrm>
                <a:off x="3658" y="2613"/>
                <a:ext cx="99" cy="13"/>
              </a:xfrm>
              <a:custGeom>
                <a:avLst/>
                <a:gdLst>
                  <a:gd name="T0" fmla="*/ 0 w 99"/>
                  <a:gd name="T1" fmla="*/ 0 h 13"/>
                  <a:gd name="T2" fmla="*/ 68 w 99"/>
                  <a:gd name="T3" fmla="*/ 13 h 13"/>
                  <a:gd name="T4" fmla="*/ 99 w 99"/>
                  <a:gd name="T5" fmla="*/ 13 h 13"/>
                  <a:gd name="T6" fmla="*/ 31 w 99"/>
                  <a:gd name="T7" fmla="*/ 0 h 13"/>
                  <a:gd name="T8" fmla="*/ 0 w 99"/>
                  <a:gd name="T9" fmla="*/ 0 h 13"/>
                  <a:gd name="T10" fmla="*/ 0 60000 65536"/>
                  <a:gd name="T11" fmla="*/ 0 60000 65536"/>
                  <a:gd name="T12" fmla="*/ 0 60000 65536"/>
                  <a:gd name="T13" fmla="*/ 0 60000 65536"/>
                  <a:gd name="T14" fmla="*/ 0 60000 65536"/>
                  <a:gd name="T15" fmla="*/ 0 w 99"/>
                  <a:gd name="T16" fmla="*/ 0 h 13"/>
                  <a:gd name="T17" fmla="*/ 99 w 99"/>
                  <a:gd name="T18" fmla="*/ 13 h 13"/>
                </a:gdLst>
                <a:ahLst/>
                <a:cxnLst>
                  <a:cxn ang="T10">
                    <a:pos x="T0" y="T1"/>
                  </a:cxn>
                  <a:cxn ang="T11">
                    <a:pos x="T2" y="T3"/>
                  </a:cxn>
                  <a:cxn ang="T12">
                    <a:pos x="T4" y="T5"/>
                  </a:cxn>
                  <a:cxn ang="T13">
                    <a:pos x="T6" y="T7"/>
                  </a:cxn>
                  <a:cxn ang="T14">
                    <a:pos x="T8" y="T9"/>
                  </a:cxn>
                </a:cxnLst>
                <a:rect l="T15" t="T16" r="T17" b="T18"/>
                <a:pathLst>
                  <a:path w="99" h="13">
                    <a:moveTo>
                      <a:pt x="0" y="0"/>
                    </a:moveTo>
                    <a:lnTo>
                      <a:pt x="68" y="13"/>
                    </a:lnTo>
                    <a:lnTo>
                      <a:pt x="99" y="13"/>
                    </a:lnTo>
                    <a:lnTo>
                      <a:pt x="31" y="0"/>
                    </a:lnTo>
                    <a:lnTo>
                      <a:pt x="0" y="0"/>
                    </a:lnTo>
                    <a:close/>
                  </a:path>
                </a:pathLst>
              </a:custGeom>
              <a:solidFill>
                <a:srgbClr val="E8E8E8"/>
              </a:solidFill>
              <a:ln w="9525">
                <a:noFill/>
                <a:round/>
                <a:headEnd/>
                <a:tailEnd/>
              </a:ln>
            </p:spPr>
            <p:txBody>
              <a:bodyPr/>
              <a:lstStyle/>
              <a:p>
                <a:endParaRPr lang="en-US"/>
              </a:p>
            </p:txBody>
          </p:sp>
          <p:sp>
            <p:nvSpPr>
              <p:cNvPr id="134280" name="Freeform 4796"/>
              <p:cNvSpPr>
                <a:spLocks/>
              </p:cNvSpPr>
              <p:nvPr/>
            </p:nvSpPr>
            <p:spPr bwMode="auto">
              <a:xfrm>
                <a:off x="3658" y="2613"/>
                <a:ext cx="99" cy="13"/>
              </a:xfrm>
              <a:custGeom>
                <a:avLst/>
                <a:gdLst>
                  <a:gd name="T0" fmla="*/ 0 w 16"/>
                  <a:gd name="T1" fmla="*/ 0 h 2"/>
                  <a:gd name="T2" fmla="*/ 99730 w 16"/>
                  <a:gd name="T3" fmla="*/ 23068 h 2"/>
                  <a:gd name="T4" fmla="*/ 145214 w 16"/>
                  <a:gd name="T5" fmla="*/ 23068 h 2"/>
                  <a:gd name="T6" fmla="*/ 45484 w 16"/>
                  <a:gd name="T7" fmla="*/ 0 h 2"/>
                  <a:gd name="T8" fmla="*/ 0 w 16"/>
                  <a:gd name="T9" fmla="*/ 0 h 2"/>
                  <a:gd name="T10" fmla="*/ 0 60000 65536"/>
                  <a:gd name="T11" fmla="*/ 0 60000 65536"/>
                  <a:gd name="T12" fmla="*/ 0 60000 65536"/>
                  <a:gd name="T13" fmla="*/ 0 60000 65536"/>
                  <a:gd name="T14" fmla="*/ 0 60000 65536"/>
                  <a:gd name="T15" fmla="*/ 0 w 16"/>
                  <a:gd name="T16" fmla="*/ 0 h 2"/>
                  <a:gd name="T17" fmla="*/ 16 w 16"/>
                  <a:gd name="T18" fmla="*/ 2 h 2"/>
                </a:gdLst>
                <a:ahLst/>
                <a:cxnLst>
                  <a:cxn ang="T10">
                    <a:pos x="T0" y="T1"/>
                  </a:cxn>
                  <a:cxn ang="T11">
                    <a:pos x="T2" y="T3"/>
                  </a:cxn>
                  <a:cxn ang="T12">
                    <a:pos x="T4" y="T5"/>
                  </a:cxn>
                  <a:cxn ang="T13">
                    <a:pos x="T6" y="T7"/>
                  </a:cxn>
                  <a:cxn ang="T14">
                    <a:pos x="T8" y="T9"/>
                  </a:cxn>
                </a:cxnLst>
                <a:rect l="T15" t="T16" r="T17" b="T18"/>
                <a:pathLst>
                  <a:path w="16" h="2">
                    <a:moveTo>
                      <a:pt x="0" y="0"/>
                    </a:moveTo>
                    <a:lnTo>
                      <a:pt x="11" y="2"/>
                    </a:lnTo>
                    <a:lnTo>
                      <a:pt x="16" y="2"/>
                    </a:lnTo>
                    <a:lnTo>
                      <a:pt x="5" y="0"/>
                    </a:lnTo>
                    <a:lnTo>
                      <a:pt x="0" y="0"/>
                    </a:lnTo>
                  </a:path>
                </a:pathLst>
              </a:custGeom>
              <a:noFill/>
              <a:ln w="9525">
                <a:solidFill>
                  <a:srgbClr val="000000"/>
                </a:solidFill>
                <a:round/>
                <a:headEnd/>
                <a:tailEnd/>
              </a:ln>
            </p:spPr>
            <p:txBody>
              <a:bodyPr/>
              <a:lstStyle/>
              <a:p>
                <a:endParaRPr lang="en-US"/>
              </a:p>
            </p:txBody>
          </p:sp>
          <p:sp>
            <p:nvSpPr>
              <p:cNvPr id="134281" name="Freeform 4797"/>
              <p:cNvSpPr>
                <a:spLocks/>
              </p:cNvSpPr>
              <p:nvPr/>
            </p:nvSpPr>
            <p:spPr bwMode="auto">
              <a:xfrm>
                <a:off x="2417" y="2656"/>
                <a:ext cx="105" cy="25"/>
              </a:xfrm>
              <a:custGeom>
                <a:avLst/>
                <a:gdLst>
                  <a:gd name="T0" fmla="*/ 0 w 105"/>
                  <a:gd name="T1" fmla="*/ 25 h 25"/>
                  <a:gd name="T2" fmla="*/ 68 w 105"/>
                  <a:gd name="T3" fmla="*/ 13 h 25"/>
                  <a:gd name="T4" fmla="*/ 105 w 105"/>
                  <a:gd name="T5" fmla="*/ 7 h 25"/>
                  <a:gd name="T6" fmla="*/ 37 w 105"/>
                  <a:gd name="T7" fmla="*/ 0 h 25"/>
                  <a:gd name="T8" fmla="*/ 0 w 105"/>
                  <a:gd name="T9" fmla="*/ 25 h 25"/>
                  <a:gd name="T10" fmla="*/ 0 60000 65536"/>
                  <a:gd name="T11" fmla="*/ 0 60000 65536"/>
                  <a:gd name="T12" fmla="*/ 0 60000 65536"/>
                  <a:gd name="T13" fmla="*/ 0 60000 65536"/>
                  <a:gd name="T14" fmla="*/ 0 60000 65536"/>
                  <a:gd name="T15" fmla="*/ 0 w 105"/>
                  <a:gd name="T16" fmla="*/ 0 h 25"/>
                  <a:gd name="T17" fmla="*/ 105 w 105"/>
                  <a:gd name="T18" fmla="*/ 25 h 25"/>
                </a:gdLst>
                <a:ahLst/>
                <a:cxnLst>
                  <a:cxn ang="T10">
                    <a:pos x="T0" y="T1"/>
                  </a:cxn>
                  <a:cxn ang="T11">
                    <a:pos x="T2" y="T3"/>
                  </a:cxn>
                  <a:cxn ang="T12">
                    <a:pos x="T4" y="T5"/>
                  </a:cxn>
                  <a:cxn ang="T13">
                    <a:pos x="T6" y="T7"/>
                  </a:cxn>
                  <a:cxn ang="T14">
                    <a:pos x="T8" y="T9"/>
                  </a:cxn>
                </a:cxnLst>
                <a:rect l="T15" t="T16" r="T17" b="T18"/>
                <a:pathLst>
                  <a:path w="105" h="25">
                    <a:moveTo>
                      <a:pt x="0" y="25"/>
                    </a:moveTo>
                    <a:lnTo>
                      <a:pt x="68" y="13"/>
                    </a:lnTo>
                    <a:lnTo>
                      <a:pt x="105" y="7"/>
                    </a:lnTo>
                    <a:lnTo>
                      <a:pt x="37" y="0"/>
                    </a:lnTo>
                    <a:lnTo>
                      <a:pt x="0" y="25"/>
                    </a:lnTo>
                    <a:close/>
                  </a:path>
                </a:pathLst>
              </a:custGeom>
              <a:solidFill>
                <a:srgbClr val="EBEBEB"/>
              </a:solidFill>
              <a:ln w="9525">
                <a:noFill/>
                <a:round/>
                <a:headEnd/>
                <a:tailEnd/>
              </a:ln>
            </p:spPr>
            <p:txBody>
              <a:bodyPr/>
              <a:lstStyle/>
              <a:p>
                <a:endParaRPr lang="en-US"/>
              </a:p>
            </p:txBody>
          </p:sp>
          <p:sp>
            <p:nvSpPr>
              <p:cNvPr id="134282" name="Freeform 4798"/>
              <p:cNvSpPr>
                <a:spLocks/>
              </p:cNvSpPr>
              <p:nvPr/>
            </p:nvSpPr>
            <p:spPr bwMode="auto">
              <a:xfrm>
                <a:off x="2417" y="2656"/>
                <a:ext cx="105" cy="25"/>
              </a:xfrm>
              <a:custGeom>
                <a:avLst/>
                <a:gdLst>
                  <a:gd name="T0" fmla="*/ 0 w 17"/>
                  <a:gd name="T1" fmla="*/ 38087 h 4"/>
                  <a:gd name="T2" fmla="*/ 98959 w 17"/>
                  <a:gd name="T3" fmla="*/ 19762 h 4"/>
                  <a:gd name="T4" fmla="*/ 152936 w 17"/>
                  <a:gd name="T5" fmla="*/ 9025 h 4"/>
                  <a:gd name="T6" fmla="*/ 53945 w 17"/>
                  <a:gd name="T7" fmla="*/ 0 h 4"/>
                  <a:gd name="T8" fmla="*/ 0 w 17"/>
                  <a:gd name="T9" fmla="*/ 38087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4"/>
                    </a:moveTo>
                    <a:lnTo>
                      <a:pt x="11" y="2"/>
                    </a:lnTo>
                    <a:lnTo>
                      <a:pt x="17" y="1"/>
                    </a:lnTo>
                    <a:lnTo>
                      <a:pt x="6" y="0"/>
                    </a:lnTo>
                    <a:lnTo>
                      <a:pt x="0" y="4"/>
                    </a:lnTo>
                  </a:path>
                </a:pathLst>
              </a:custGeom>
              <a:noFill/>
              <a:ln w="9525">
                <a:solidFill>
                  <a:srgbClr val="000000"/>
                </a:solidFill>
                <a:round/>
                <a:headEnd/>
                <a:tailEnd/>
              </a:ln>
            </p:spPr>
            <p:txBody>
              <a:bodyPr/>
              <a:lstStyle/>
              <a:p>
                <a:endParaRPr lang="en-US"/>
              </a:p>
            </p:txBody>
          </p:sp>
          <p:sp>
            <p:nvSpPr>
              <p:cNvPr id="134283" name="Freeform 4799"/>
              <p:cNvSpPr>
                <a:spLocks/>
              </p:cNvSpPr>
              <p:nvPr/>
            </p:nvSpPr>
            <p:spPr bwMode="auto">
              <a:xfrm>
                <a:off x="4726" y="267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4284" name="Freeform 4800"/>
              <p:cNvSpPr>
                <a:spLocks/>
              </p:cNvSpPr>
              <p:nvPr/>
            </p:nvSpPr>
            <p:spPr bwMode="auto">
              <a:xfrm>
                <a:off x="4726" y="267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285" name="Freeform 4801"/>
              <p:cNvSpPr>
                <a:spLocks/>
              </p:cNvSpPr>
              <p:nvPr/>
            </p:nvSpPr>
            <p:spPr bwMode="auto">
              <a:xfrm>
                <a:off x="3491" y="2576"/>
                <a:ext cx="99" cy="25"/>
              </a:xfrm>
              <a:custGeom>
                <a:avLst/>
                <a:gdLst>
                  <a:gd name="T0" fmla="*/ 0 w 99"/>
                  <a:gd name="T1" fmla="*/ 0 h 25"/>
                  <a:gd name="T2" fmla="*/ 68 w 99"/>
                  <a:gd name="T3" fmla="*/ 6 h 25"/>
                  <a:gd name="T4" fmla="*/ 99 w 99"/>
                  <a:gd name="T5" fmla="*/ 25 h 25"/>
                  <a:gd name="T6" fmla="*/ 31 w 99"/>
                  <a:gd name="T7" fmla="*/ 25 h 25"/>
                  <a:gd name="T8" fmla="*/ 0 w 99"/>
                  <a:gd name="T9" fmla="*/ 0 h 25"/>
                  <a:gd name="T10" fmla="*/ 0 60000 65536"/>
                  <a:gd name="T11" fmla="*/ 0 60000 65536"/>
                  <a:gd name="T12" fmla="*/ 0 60000 65536"/>
                  <a:gd name="T13" fmla="*/ 0 60000 65536"/>
                  <a:gd name="T14" fmla="*/ 0 60000 65536"/>
                  <a:gd name="T15" fmla="*/ 0 w 99"/>
                  <a:gd name="T16" fmla="*/ 0 h 25"/>
                  <a:gd name="T17" fmla="*/ 99 w 99"/>
                  <a:gd name="T18" fmla="*/ 25 h 25"/>
                </a:gdLst>
                <a:ahLst/>
                <a:cxnLst>
                  <a:cxn ang="T10">
                    <a:pos x="T0" y="T1"/>
                  </a:cxn>
                  <a:cxn ang="T11">
                    <a:pos x="T2" y="T3"/>
                  </a:cxn>
                  <a:cxn ang="T12">
                    <a:pos x="T4" y="T5"/>
                  </a:cxn>
                  <a:cxn ang="T13">
                    <a:pos x="T6" y="T7"/>
                  </a:cxn>
                  <a:cxn ang="T14">
                    <a:pos x="T8" y="T9"/>
                  </a:cxn>
                </a:cxnLst>
                <a:rect l="T15" t="T16" r="T17" b="T18"/>
                <a:pathLst>
                  <a:path w="99" h="25">
                    <a:moveTo>
                      <a:pt x="0" y="0"/>
                    </a:moveTo>
                    <a:lnTo>
                      <a:pt x="68" y="6"/>
                    </a:lnTo>
                    <a:lnTo>
                      <a:pt x="99" y="25"/>
                    </a:lnTo>
                    <a:lnTo>
                      <a:pt x="31" y="25"/>
                    </a:lnTo>
                    <a:lnTo>
                      <a:pt x="0" y="0"/>
                    </a:lnTo>
                    <a:close/>
                  </a:path>
                </a:pathLst>
              </a:custGeom>
              <a:solidFill>
                <a:srgbClr val="F0F0F0"/>
              </a:solidFill>
              <a:ln w="9525">
                <a:noFill/>
                <a:round/>
                <a:headEnd/>
                <a:tailEnd/>
              </a:ln>
            </p:spPr>
            <p:txBody>
              <a:bodyPr/>
              <a:lstStyle/>
              <a:p>
                <a:endParaRPr lang="en-US"/>
              </a:p>
            </p:txBody>
          </p:sp>
          <p:sp>
            <p:nvSpPr>
              <p:cNvPr id="134286" name="Freeform 4802"/>
              <p:cNvSpPr>
                <a:spLocks/>
              </p:cNvSpPr>
              <p:nvPr/>
            </p:nvSpPr>
            <p:spPr bwMode="auto">
              <a:xfrm>
                <a:off x="3491" y="2576"/>
                <a:ext cx="99" cy="25"/>
              </a:xfrm>
              <a:custGeom>
                <a:avLst/>
                <a:gdLst>
                  <a:gd name="T0" fmla="*/ 0 w 16"/>
                  <a:gd name="T1" fmla="*/ 0 h 4"/>
                  <a:gd name="T2" fmla="*/ 99730 w 16"/>
                  <a:gd name="T3" fmla="*/ 9025 h 4"/>
                  <a:gd name="T4" fmla="*/ 145214 w 16"/>
                  <a:gd name="T5" fmla="*/ 38087 h 4"/>
                  <a:gd name="T6" fmla="*/ 45484 w 16"/>
                  <a:gd name="T7" fmla="*/ 38087 h 4"/>
                  <a:gd name="T8" fmla="*/ 0 w 16"/>
                  <a:gd name="T9" fmla="*/ 0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0"/>
                    </a:moveTo>
                    <a:lnTo>
                      <a:pt x="11" y="1"/>
                    </a:lnTo>
                    <a:lnTo>
                      <a:pt x="16" y="4"/>
                    </a:lnTo>
                    <a:lnTo>
                      <a:pt x="5" y="4"/>
                    </a:lnTo>
                    <a:lnTo>
                      <a:pt x="0" y="0"/>
                    </a:lnTo>
                  </a:path>
                </a:pathLst>
              </a:custGeom>
              <a:noFill/>
              <a:ln w="9525">
                <a:solidFill>
                  <a:srgbClr val="000000"/>
                </a:solidFill>
                <a:round/>
                <a:headEnd/>
                <a:tailEnd/>
              </a:ln>
            </p:spPr>
            <p:txBody>
              <a:bodyPr/>
              <a:lstStyle/>
              <a:p>
                <a:endParaRPr lang="en-US"/>
              </a:p>
            </p:txBody>
          </p:sp>
          <p:sp>
            <p:nvSpPr>
              <p:cNvPr id="134287" name="Freeform 4803"/>
              <p:cNvSpPr>
                <a:spLocks/>
              </p:cNvSpPr>
              <p:nvPr/>
            </p:nvSpPr>
            <p:spPr bwMode="auto">
              <a:xfrm>
                <a:off x="2250" y="2669"/>
                <a:ext cx="99" cy="31"/>
              </a:xfrm>
              <a:custGeom>
                <a:avLst/>
                <a:gdLst>
                  <a:gd name="T0" fmla="*/ 0 w 99"/>
                  <a:gd name="T1" fmla="*/ 31 h 31"/>
                  <a:gd name="T2" fmla="*/ 68 w 99"/>
                  <a:gd name="T3" fmla="*/ 31 h 31"/>
                  <a:gd name="T4" fmla="*/ 99 w 99"/>
                  <a:gd name="T5" fmla="*/ 12 h 31"/>
                  <a:gd name="T6" fmla="*/ 37 w 99"/>
                  <a:gd name="T7" fmla="*/ 0 h 31"/>
                  <a:gd name="T8" fmla="*/ 0 w 99"/>
                  <a:gd name="T9" fmla="*/ 31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31"/>
                    </a:moveTo>
                    <a:lnTo>
                      <a:pt x="68" y="31"/>
                    </a:lnTo>
                    <a:lnTo>
                      <a:pt x="99" y="12"/>
                    </a:lnTo>
                    <a:lnTo>
                      <a:pt x="37" y="0"/>
                    </a:lnTo>
                    <a:lnTo>
                      <a:pt x="0" y="31"/>
                    </a:lnTo>
                    <a:close/>
                  </a:path>
                </a:pathLst>
              </a:custGeom>
              <a:solidFill>
                <a:srgbClr val="E2E2E2"/>
              </a:solidFill>
              <a:ln w="9525">
                <a:noFill/>
                <a:round/>
                <a:headEnd/>
                <a:tailEnd/>
              </a:ln>
            </p:spPr>
            <p:txBody>
              <a:bodyPr/>
              <a:lstStyle/>
              <a:p>
                <a:endParaRPr lang="en-US"/>
              </a:p>
            </p:txBody>
          </p:sp>
          <p:sp>
            <p:nvSpPr>
              <p:cNvPr id="134288" name="Freeform 4804"/>
              <p:cNvSpPr>
                <a:spLocks/>
              </p:cNvSpPr>
              <p:nvPr/>
            </p:nvSpPr>
            <p:spPr bwMode="auto">
              <a:xfrm>
                <a:off x="2250" y="2669"/>
                <a:ext cx="99" cy="31"/>
              </a:xfrm>
              <a:custGeom>
                <a:avLst/>
                <a:gdLst>
                  <a:gd name="T0" fmla="*/ 0 w 16"/>
                  <a:gd name="T1" fmla="*/ 45744 h 5"/>
                  <a:gd name="T2" fmla="*/ 99730 w 16"/>
                  <a:gd name="T3" fmla="*/ 45744 h 5"/>
                  <a:gd name="T4" fmla="*/ 145214 w 16"/>
                  <a:gd name="T5" fmla="*/ 17645 h 5"/>
                  <a:gd name="T6" fmla="*/ 54252 w 16"/>
                  <a:gd name="T7" fmla="*/ 0 h 5"/>
                  <a:gd name="T8" fmla="*/ 0 w 16"/>
                  <a:gd name="T9" fmla="*/ 45744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5"/>
                    </a:moveTo>
                    <a:lnTo>
                      <a:pt x="11" y="5"/>
                    </a:lnTo>
                    <a:lnTo>
                      <a:pt x="16" y="2"/>
                    </a:lnTo>
                    <a:lnTo>
                      <a:pt x="6" y="0"/>
                    </a:lnTo>
                    <a:lnTo>
                      <a:pt x="0" y="5"/>
                    </a:lnTo>
                  </a:path>
                </a:pathLst>
              </a:custGeom>
              <a:noFill/>
              <a:ln w="9525">
                <a:solidFill>
                  <a:srgbClr val="000000"/>
                </a:solidFill>
                <a:round/>
                <a:headEnd/>
                <a:tailEnd/>
              </a:ln>
            </p:spPr>
            <p:txBody>
              <a:bodyPr/>
              <a:lstStyle/>
              <a:p>
                <a:endParaRPr lang="en-US"/>
              </a:p>
            </p:txBody>
          </p:sp>
          <p:sp>
            <p:nvSpPr>
              <p:cNvPr id="134289" name="Freeform 4805"/>
              <p:cNvSpPr>
                <a:spLocks/>
              </p:cNvSpPr>
              <p:nvPr/>
            </p:nvSpPr>
            <p:spPr bwMode="auto">
              <a:xfrm>
                <a:off x="4559" y="267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4290" name="Freeform 4806"/>
              <p:cNvSpPr>
                <a:spLocks/>
              </p:cNvSpPr>
              <p:nvPr/>
            </p:nvSpPr>
            <p:spPr bwMode="auto">
              <a:xfrm>
                <a:off x="4559" y="267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291" name="Freeform 4807"/>
              <p:cNvSpPr>
                <a:spLocks/>
              </p:cNvSpPr>
              <p:nvPr/>
            </p:nvSpPr>
            <p:spPr bwMode="auto">
              <a:xfrm>
                <a:off x="3324" y="2539"/>
                <a:ext cx="99" cy="50"/>
              </a:xfrm>
              <a:custGeom>
                <a:avLst/>
                <a:gdLst>
                  <a:gd name="T0" fmla="*/ 0 w 99"/>
                  <a:gd name="T1" fmla="*/ 13 h 50"/>
                  <a:gd name="T2" fmla="*/ 68 w 99"/>
                  <a:gd name="T3" fmla="*/ 0 h 50"/>
                  <a:gd name="T4" fmla="*/ 99 w 99"/>
                  <a:gd name="T5" fmla="*/ 43 h 50"/>
                  <a:gd name="T6" fmla="*/ 31 w 99"/>
                  <a:gd name="T7" fmla="*/ 50 h 50"/>
                  <a:gd name="T8" fmla="*/ 0 w 99"/>
                  <a:gd name="T9" fmla="*/ 13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13"/>
                    </a:moveTo>
                    <a:lnTo>
                      <a:pt x="68" y="0"/>
                    </a:lnTo>
                    <a:lnTo>
                      <a:pt x="99" y="43"/>
                    </a:lnTo>
                    <a:lnTo>
                      <a:pt x="31" y="50"/>
                    </a:lnTo>
                    <a:lnTo>
                      <a:pt x="0" y="13"/>
                    </a:lnTo>
                    <a:close/>
                  </a:path>
                </a:pathLst>
              </a:custGeom>
              <a:solidFill>
                <a:srgbClr val="F5F5F5"/>
              </a:solidFill>
              <a:ln w="9525">
                <a:noFill/>
                <a:round/>
                <a:headEnd/>
                <a:tailEnd/>
              </a:ln>
            </p:spPr>
            <p:txBody>
              <a:bodyPr/>
              <a:lstStyle/>
              <a:p>
                <a:endParaRPr lang="en-US"/>
              </a:p>
            </p:txBody>
          </p:sp>
          <p:sp>
            <p:nvSpPr>
              <p:cNvPr id="134292" name="Freeform 4808"/>
              <p:cNvSpPr>
                <a:spLocks/>
              </p:cNvSpPr>
              <p:nvPr/>
            </p:nvSpPr>
            <p:spPr bwMode="auto">
              <a:xfrm>
                <a:off x="3324" y="2539"/>
                <a:ext cx="99" cy="50"/>
              </a:xfrm>
              <a:custGeom>
                <a:avLst/>
                <a:gdLst>
                  <a:gd name="T0" fmla="*/ 0 w 16"/>
                  <a:gd name="T1" fmla="*/ 19762 h 8"/>
                  <a:gd name="T2" fmla="*/ 99730 w 16"/>
                  <a:gd name="T3" fmla="*/ 0 h 8"/>
                  <a:gd name="T4" fmla="*/ 145214 w 16"/>
                  <a:gd name="T5" fmla="*/ 67150 h 8"/>
                  <a:gd name="T6" fmla="*/ 45484 w 16"/>
                  <a:gd name="T7" fmla="*/ 76169 h 8"/>
                  <a:gd name="T8" fmla="*/ 0 w 16"/>
                  <a:gd name="T9" fmla="*/ 19762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2"/>
                    </a:moveTo>
                    <a:lnTo>
                      <a:pt x="11" y="0"/>
                    </a:lnTo>
                    <a:lnTo>
                      <a:pt x="16" y="7"/>
                    </a:lnTo>
                    <a:lnTo>
                      <a:pt x="5" y="8"/>
                    </a:lnTo>
                    <a:lnTo>
                      <a:pt x="0" y="2"/>
                    </a:lnTo>
                  </a:path>
                </a:pathLst>
              </a:custGeom>
              <a:noFill/>
              <a:ln w="9525">
                <a:solidFill>
                  <a:srgbClr val="000000"/>
                </a:solidFill>
                <a:round/>
                <a:headEnd/>
                <a:tailEnd/>
              </a:ln>
            </p:spPr>
            <p:txBody>
              <a:bodyPr/>
              <a:lstStyle/>
              <a:p>
                <a:endParaRPr lang="en-US"/>
              </a:p>
            </p:txBody>
          </p:sp>
          <p:sp>
            <p:nvSpPr>
              <p:cNvPr id="134293" name="Freeform 4809"/>
              <p:cNvSpPr>
                <a:spLocks/>
              </p:cNvSpPr>
              <p:nvPr/>
            </p:nvSpPr>
            <p:spPr bwMode="auto">
              <a:xfrm>
                <a:off x="2083" y="2675"/>
                <a:ext cx="99" cy="43"/>
              </a:xfrm>
              <a:custGeom>
                <a:avLst/>
                <a:gdLst>
                  <a:gd name="T0" fmla="*/ 0 w 99"/>
                  <a:gd name="T1" fmla="*/ 37 h 43"/>
                  <a:gd name="T2" fmla="*/ 68 w 99"/>
                  <a:gd name="T3" fmla="*/ 43 h 43"/>
                  <a:gd name="T4" fmla="*/ 99 w 99"/>
                  <a:gd name="T5" fmla="*/ 12 h 43"/>
                  <a:gd name="T6" fmla="*/ 37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8" y="43"/>
                    </a:lnTo>
                    <a:lnTo>
                      <a:pt x="99" y="12"/>
                    </a:lnTo>
                    <a:lnTo>
                      <a:pt x="37" y="0"/>
                    </a:lnTo>
                    <a:lnTo>
                      <a:pt x="0" y="37"/>
                    </a:lnTo>
                    <a:close/>
                  </a:path>
                </a:pathLst>
              </a:custGeom>
              <a:solidFill>
                <a:srgbClr val="DADADA"/>
              </a:solidFill>
              <a:ln w="9525">
                <a:noFill/>
                <a:round/>
                <a:headEnd/>
                <a:tailEnd/>
              </a:ln>
            </p:spPr>
            <p:txBody>
              <a:bodyPr/>
              <a:lstStyle/>
              <a:p>
                <a:endParaRPr lang="en-US"/>
              </a:p>
            </p:txBody>
          </p:sp>
          <p:sp>
            <p:nvSpPr>
              <p:cNvPr id="134294" name="Freeform 4810"/>
              <p:cNvSpPr>
                <a:spLocks/>
              </p:cNvSpPr>
              <p:nvPr/>
            </p:nvSpPr>
            <p:spPr bwMode="auto">
              <a:xfrm>
                <a:off x="2083" y="2675"/>
                <a:ext cx="99" cy="43"/>
              </a:xfrm>
              <a:custGeom>
                <a:avLst/>
                <a:gdLst>
                  <a:gd name="T0" fmla="*/ 0 w 16"/>
                  <a:gd name="T1" fmla="*/ 52601 h 7"/>
                  <a:gd name="T2" fmla="*/ 99730 w 16"/>
                  <a:gd name="T3" fmla="*/ 61207 h 7"/>
                  <a:gd name="T4" fmla="*/ 145214 w 16"/>
                  <a:gd name="T5" fmla="*/ 17169 h 7"/>
                  <a:gd name="T6" fmla="*/ 54252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2"/>
                    </a:lnTo>
                    <a:lnTo>
                      <a:pt x="6" y="0"/>
                    </a:lnTo>
                    <a:lnTo>
                      <a:pt x="0" y="6"/>
                    </a:lnTo>
                  </a:path>
                </a:pathLst>
              </a:custGeom>
              <a:noFill/>
              <a:ln w="9525">
                <a:solidFill>
                  <a:srgbClr val="000000"/>
                </a:solidFill>
                <a:round/>
                <a:headEnd/>
                <a:tailEnd/>
              </a:ln>
            </p:spPr>
            <p:txBody>
              <a:bodyPr/>
              <a:lstStyle/>
              <a:p>
                <a:endParaRPr lang="en-US"/>
              </a:p>
            </p:txBody>
          </p:sp>
          <p:sp>
            <p:nvSpPr>
              <p:cNvPr id="134295" name="Freeform 4811"/>
              <p:cNvSpPr>
                <a:spLocks/>
              </p:cNvSpPr>
              <p:nvPr/>
            </p:nvSpPr>
            <p:spPr bwMode="auto">
              <a:xfrm>
                <a:off x="4393" y="2675"/>
                <a:ext cx="98" cy="62"/>
              </a:xfrm>
              <a:custGeom>
                <a:avLst/>
                <a:gdLst>
                  <a:gd name="T0" fmla="*/ 0 w 98"/>
                  <a:gd name="T1" fmla="*/ 43 h 62"/>
                  <a:gd name="T2" fmla="*/ 68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0" y="0"/>
                    </a:lnTo>
                    <a:lnTo>
                      <a:pt x="0" y="43"/>
                    </a:lnTo>
                    <a:close/>
                  </a:path>
                </a:pathLst>
              </a:custGeom>
              <a:solidFill>
                <a:srgbClr val="CFCFCF"/>
              </a:solidFill>
              <a:ln w="9525">
                <a:noFill/>
                <a:round/>
                <a:headEnd/>
                <a:tailEnd/>
              </a:ln>
            </p:spPr>
            <p:txBody>
              <a:bodyPr/>
              <a:lstStyle/>
              <a:p>
                <a:endParaRPr lang="en-US"/>
              </a:p>
            </p:txBody>
          </p:sp>
          <p:sp>
            <p:nvSpPr>
              <p:cNvPr id="134296" name="Freeform 4812"/>
              <p:cNvSpPr>
                <a:spLocks/>
              </p:cNvSpPr>
              <p:nvPr/>
            </p:nvSpPr>
            <p:spPr bwMode="auto">
              <a:xfrm>
                <a:off x="4393" y="2675"/>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297" name="Freeform 4813"/>
              <p:cNvSpPr>
                <a:spLocks/>
              </p:cNvSpPr>
              <p:nvPr/>
            </p:nvSpPr>
            <p:spPr bwMode="auto">
              <a:xfrm>
                <a:off x="3158" y="2514"/>
                <a:ext cx="98" cy="75"/>
              </a:xfrm>
              <a:custGeom>
                <a:avLst/>
                <a:gdLst>
                  <a:gd name="T0" fmla="*/ 0 w 98"/>
                  <a:gd name="T1" fmla="*/ 31 h 75"/>
                  <a:gd name="T2" fmla="*/ 68 w 98"/>
                  <a:gd name="T3" fmla="*/ 0 h 75"/>
                  <a:gd name="T4" fmla="*/ 98 w 98"/>
                  <a:gd name="T5" fmla="*/ 62 h 75"/>
                  <a:gd name="T6" fmla="*/ 31 w 98"/>
                  <a:gd name="T7" fmla="*/ 75 h 75"/>
                  <a:gd name="T8" fmla="*/ 0 w 98"/>
                  <a:gd name="T9" fmla="*/ 31 h 75"/>
                  <a:gd name="T10" fmla="*/ 0 60000 65536"/>
                  <a:gd name="T11" fmla="*/ 0 60000 65536"/>
                  <a:gd name="T12" fmla="*/ 0 60000 65536"/>
                  <a:gd name="T13" fmla="*/ 0 60000 65536"/>
                  <a:gd name="T14" fmla="*/ 0 60000 65536"/>
                  <a:gd name="T15" fmla="*/ 0 w 98"/>
                  <a:gd name="T16" fmla="*/ 0 h 75"/>
                  <a:gd name="T17" fmla="*/ 98 w 98"/>
                  <a:gd name="T18" fmla="*/ 75 h 75"/>
                </a:gdLst>
                <a:ahLst/>
                <a:cxnLst>
                  <a:cxn ang="T10">
                    <a:pos x="T0" y="T1"/>
                  </a:cxn>
                  <a:cxn ang="T11">
                    <a:pos x="T2" y="T3"/>
                  </a:cxn>
                  <a:cxn ang="T12">
                    <a:pos x="T4" y="T5"/>
                  </a:cxn>
                  <a:cxn ang="T13">
                    <a:pos x="T6" y="T7"/>
                  </a:cxn>
                  <a:cxn ang="T14">
                    <a:pos x="T8" y="T9"/>
                  </a:cxn>
                </a:cxnLst>
                <a:rect l="T15" t="T16" r="T17" b="T18"/>
                <a:pathLst>
                  <a:path w="98" h="75">
                    <a:moveTo>
                      <a:pt x="0" y="31"/>
                    </a:moveTo>
                    <a:lnTo>
                      <a:pt x="68" y="0"/>
                    </a:lnTo>
                    <a:lnTo>
                      <a:pt x="98" y="62"/>
                    </a:lnTo>
                    <a:lnTo>
                      <a:pt x="31" y="75"/>
                    </a:lnTo>
                    <a:lnTo>
                      <a:pt x="0" y="31"/>
                    </a:lnTo>
                    <a:close/>
                  </a:path>
                </a:pathLst>
              </a:custGeom>
              <a:solidFill>
                <a:srgbClr val="F8F8F8"/>
              </a:solidFill>
              <a:ln w="9525">
                <a:noFill/>
                <a:round/>
                <a:headEnd/>
                <a:tailEnd/>
              </a:ln>
            </p:spPr>
            <p:txBody>
              <a:bodyPr/>
              <a:lstStyle/>
              <a:p>
                <a:endParaRPr lang="en-US"/>
              </a:p>
            </p:txBody>
          </p:sp>
          <p:sp>
            <p:nvSpPr>
              <p:cNvPr id="134298" name="Freeform 4814"/>
              <p:cNvSpPr>
                <a:spLocks/>
              </p:cNvSpPr>
              <p:nvPr/>
            </p:nvSpPr>
            <p:spPr bwMode="auto">
              <a:xfrm>
                <a:off x="3158" y="2514"/>
                <a:ext cx="98" cy="75"/>
              </a:xfrm>
              <a:custGeom>
                <a:avLst/>
                <a:gdLst>
                  <a:gd name="T0" fmla="*/ 0 w 16"/>
                  <a:gd name="T1" fmla="*/ 47344 h 12"/>
                  <a:gd name="T2" fmla="*/ 94202 w 16"/>
                  <a:gd name="T3" fmla="*/ 0 h 12"/>
                  <a:gd name="T4" fmla="*/ 137868 w 16"/>
                  <a:gd name="T5" fmla="*/ 96175 h 12"/>
                  <a:gd name="T6" fmla="*/ 43665 w 16"/>
                  <a:gd name="T7" fmla="*/ 114494 h 12"/>
                  <a:gd name="T8" fmla="*/ 0 w 16"/>
                  <a:gd name="T9" fmla="*/ 47344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5"/>
                    </a:moveTo>
                    <a:lnTo>
                      <a:pt x="11" y="0"/>
                    </a:lnTo>
                    <a:lnTo>
                      <a:pt x="16" y="10"/>
                    </a:lnTo>
                    <a:lnTo>
                      <a:pt x="5" y="12"/>
                    </a:lnTo>
                    <a:lnTo>
                      <a:pt x="0" y="5"/>
                    </a:lnTo>
                  </a:path>
                </a:pathLst>
              </a:custGeom>
              <a:noFill/>
              <a:ln w="9525">
                <a:solidFill>
                  <a:srgbClr val="000000"/>
                </a:solidFill>
                <a:round/>
                <a:headEnd/>
                <a:tailEnd/>
              </a:ln>
            </p:spPr>
            <p:txBody>
              <a:bodyPr/>
              <a:lstStyle/>
              <a:p>
                <a:endParaRPr lang="en-US"/>
              </a:p>
            </p:txBody>
          </p:sp>
          <p:sp>
            <p:nvSpPr>
              <p:cNvPr id="134299" name="Freeform 4815"/>
              <p:cNvSpPr>
                <a:spLocks/>
              </p:cNvSpPr>
              <p:nvPr/>
            </p:nvSpPr>
            <p:spPr bwMode="auto">
              <a:xfrm>
                <a:off x="1917" y="2681"/>
                <a:ext cx="98" cy="56"/>
              </a:xfrm>
              <a:custGeom>
                <a:avLst/>
                <a:gdLst>
                  <a:gd name="T0" fmla="*/ 0 w 98"/>
                  <a:gd name="T1" fmla="*/ 37 h 56"/>
                  <a:gd name="T2" fmla="*/ 67 w 98"/>
                  <a:gd name="T3" fmla="*/ 56 h 56"/>
                  <a:gd name="T4" fmla="*/ 98 w 98"/>
                  <a:gd name="T5" fmla="*/ 19 h 56"/>
                  <a:gd name="T6" fmla="*/ 37 w 98"/>
                  <a:gd name="T7" fmla="*/ 0 h 56"/>
                  <a:gd name="T8" fmla="*/ 0 w 98"/>
                  <a:gd name="T9" fmla="*/ 37 h 56"/>
                  <a:gd name="T10" fmla="*/ 0 60000 65536"/>
                  <a:gd name="T11" fmla="*/ 0 60000 65536"/>
                  <a:gd name="T12" fmla="*/ 0 60000 65536"/>
                  <a:gd name="T13" fmla="*/ 0 60000 65536"/>
                  <a:gd name="T14" fmla="*/ 0 60000 65536"/>
                  <a:gd name="T15" fmla="*/ 0 w 98"/>
                  <a:gd name="T16" fmla="*/ 0 h 56"/>
                  <a:gd name="T17" fmla="*/ 98 w 98"/>
                  <a:gd name="T18" fmla="*/ 56 h 56"/>
                </a:gdLst>
                <a:ahLst/>
                <a:cxnLst>
                  <a:cxn ang="T10">
                    <a:pos x="T0" y="T1"/>
                  </a:cxn>
                  <a:cxn ang="T11">
                    <a:pos x="T2" y="T3"/>
                  </a:cxn>
                  <a:cxn ang="T12">
                    <a:pos x="T4" y="T5"/>
                  </a:cxn>
                  <a:cxn ang="T13">
                    <a:pos x="T6" y="T7"/>
                  </a:cxn>
                  <a:cxn ang="T14">
                    <a:pos x="T8" y="T9"/>
                  </a:cxn>
                </a:cxnLst>
                <a:rect l="T15" t="T16" r="T17" b="T18"/>
                <a:pathLst>
                  <a:path w="98" h="56">
                    <a:moveTo>
                      <a:pt x="0" y="37"/>
                    </a:moveTo>
                    <a:lnTo>
                      <a:pt x="67" y="56"/>
                    </a:lnTo>
                    <a:lnTo>
                      <a:pt x="98" y="19"/>
                    </a:lnTo>
                    <a:lnTo>
                      <a:pt x="37" y="0"/>
                    </a:lnTo>
                    <a:lnTo>
                      <a:pt x="0" y="37"/>
                    </a:lnTo>
                    <a:close/>
                  </a:path>
                </a:pathLst>
              </a:custGeom>
              <a:solidFill>
                <a:srgbClr val="D4D4D4"/>
              </a:solidFill>
              <a:ln w="9525">
                <a:noFill/>
                <a:round/>
                <a:headEnd/>
                <a:tailEnd/>
              </a:ln>
            </p:spPr>
            <p:txBody>
              <a:bodyPr/>
              <a:lstStyle/>
              <a:p>
                <a:endParaRPr lang="en-US"/>
              </a:p>
            </p:txBody>
          </p:sp>
          <p:sp>
            <p:nvSpPr>
              <p:cNvPr id="134300" name="Freeform 4816"/>
              <p:cNvSpPr>
                <a:spLocks/>
              </p:cNvSpPr>
              <p:nvPr/>
            </p:nvSpPr>
            <p:spPr bwMode="auto">
              <a:xfrm>
                <a:off x="1917" y="2681"/>
                <a:ext cx="98" cy="56"/>
              </a:xfrm>
              <a:custGeom>
                <a:avLst/>
                <a:gdLst>
                  <a:gd name="T0" fmla="*/ 0 w 16"/>
                  <a:gd name="T1" fmla="*/ 55403 h 9"/>
                  <a:gd name="T2" fmla="*/ 94202 w 16"/>
                  <a:gd name="T3" fmla="*/ 83820 h 9"/>
                  <a:gd name="T4" fmla="*/ 137868 w 16"/>
                  <a:gd name="T5" fmla="*/ 28417 h 9"/>
                  <a:gd name="T6" fmla="*/ 52148 w 16"/>
                  <a:gd name="T7" fmla="*/ 0 h 9"/>
                  <a:gd name="T8" fmla="*/ 0 w 16"/>
                  <a:gd name="T9" fmla="*/ 5540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6"/>
                    </a:moveTo>
                    <a:lnTo>
                      <a:pt x="11" y="9"/>
                    </a:lnTo>
                    <a:lnTo>
                      <a:pt x="16" y="3"/>
                    </a:lnTo>
                    <a:lnTo>
                      <a:pt x="6" y="0"/>
                    </a:lnTo>
                    <a:lnTo>
                      <a:pt x="0" y="6"/>
                    </a:lnTo>
                  </a:path>
                </a:pathLst>
              </a:custGeom>
              <a:noFill/>
              <a:ln w="9525">
                <a:solidFill>
                  <a:srgbClr val="000000"/>
                </a:solidFill>
                <a:round/>
                <a:headEnd/>
                <a:tailEnd/>
              </a:ln>
            </p:spPr>
            <p:txBody>
              <a:bodyPr/>
              <a:lstStyle/>
              <a:p>
                <a:endParaRPr lang="en-US"/>
              </a:p>
            </p:txBody>
          </p:sp>
          <p:sp>
            <p:nvSpPr>
              <p:cNvPr id="134301" name="Freeform 4817"/>
              <p:cNvSpPr>
                <a:spLocks/>
              </p:cNvSpPr>
              <p:nvPr/>
            </p:nvSpPr>
            <p:spPr bwMode="auto">
              <a:xfrm>
                <a:off x="4226" y="2675"/>
                <a:ext cx="99" cy="56"/>
              </a:xfrm>
              <a:custGeom>
                <a:avLst/>
                <a:gdLst>
                  <a:gd name="T0" fmla="*/ 0 w 99"/>
                  <a:gd name="T1" fmla="*/ 31 h 56"/>
                  <a:gd name="T2" fmla="*/ 68 w 99"/>
                  <a:gd name="T3" fmla="*/ 56 h 56"/>
                  <a:gd name="T4" fmla="*/ 99 w 99"/>
                  <a:gd name="T5" fmla="*/ 19 h 56"/>
                  <a:gd name="T6" fmla="*/ 31 w 99"/>
                  <a:gd name="T7" fmla="*/ 0 h 56"/>
                  <a:gd name="T8" fmla="*/ 0 w 99"/>
                  <a:gd name="T9" fmla="*/ 31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1"/>
                    </a:moveTo>
                    <a:lnTo>
                      <a:pt x="68" y="56"/>
                    </a:lnTo>
                    <a:lnTo>
                      <a:pt x="99" y="19"/>
                    </a:lnTo>
                    <a:lnTo>
                      <a:pt x="31" y="0"/>
                    </a:lnTo>
                    <a:lnTo>
                      <a:pt x="0" y="31"/>
                    </a:lnTo>
                    <a:close/>
                  </a:path>
                </a:pathLst>
              </a:custGeom>
              <a:solidFill>
                <a:srgbClr val="D0D0D0"/>
              </a:solidFill>
              <a:ln w="9525">
                <a:noFill/>
                <a:round/>
                <a:headEnd/>
                <a:tailEnd/>
              </a:ln>
            </p:spPr>
            <p:txBody>
              <a:bodyPr/>
              <a:lstStyle/>
              <a:p>
                <a:endParaRPr lang="en-US"/>
              </a:p>
            </p:txBody>
          </p:sp>
          <p:sp>
            <p:nvSpPr>
              <p:cNvPr id="134302" name="Freeform 4818"/>
              <p:cNvSpPr>
                <a:spLocks/>
              </p:cNvSpPr>
              <p:nvPr/>
            </p:nvSpPr>
            <p:spPr bwMode="auto">
              <a:xfrm>
                <a:off x="4226" y="2675"/>
                <a:ext cx="99" cy="56"/>
              </a:xfrm>
              <a:custGeom>
                <a:avLst/>
                <a:gdLst>
                  <a:gd name="T0" fmla="*/ 0 w 16"/>
                  <a:gd name="T1" fmla="*/ 46499 h 9"/>
                  <a:gd name="T2" fmla="*/ 99730 w 16"/>
                  <a:gd name="T3" fmla="*/ 83820 h 9"/>
                  <a:gd name="T4" fmla="*/ 145214 w 16"/>
                  <a:gd name="T5" fmla="*/ 28417 h 9"/>
                  <a:gd name="T6" fmla="*/ 45484 w 16"/>
                  <a:gd name="T7" fmla="*/ 0 h 9"/>
                  <a:gd name="T8" fmla="*/ 0 w 16"/>
                  <a:gd name="T9" fmla="*/ 46499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5"/>
                    </a:moveTo>
                    <a:lnTo>
                      <a:pt x="11" y="9"/>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303" name="Freeform 4819"/>
              <p:cNvSpPr>
                <a:spLocks/>
              </p:cNvSpPr>
              <p:nvPr/>
            </p:nvSpPr>
            <p:spPr bwMode="auto">
              <a:xfrm>
                <a:off x="2991" y="2514"/>
                <a:ext cx="99" cy="87"/>
              </a:xfrm>
              <a:custGeom>
                <a:avLst/>
                <a:gdLst>
                  <a:gd name="T0" fmla="*/ 0 w 99"/>
                  <a:gd name="T1" fmla="*/ 50 h 87"/>
                  <a:gd name="T2" fmla="*/ 68 w 99"/>
                  <a:gd name="T3" fmla="*/ 0 h 87"/>
                  <a:gd name="T4" fmla="*/ 99 w 99"/>
                  <a:gd name="T5" fmla="*/ 68 h 87"/>
                  <a:gd name="T6" fmla="*/ 31 w 99"/>
                  <a:gd name="T7" fmla="*/ 87 h 87"/>
                  <a:gd name="T8" fmla="*/ 0 w 99"/>
                  <a:gd name="T9" fmla="*/ 50 h 87"/>
                  <a:gd name="T10" fmla="*/ 0 60000 65536"/>
                  <a:gd name="T11" fmla="*/ 0 60000 65536"/>
                  <a:gd name="T12" fmla="*/ 0 60000 65536"/>
                  <a:gd name="T13" fmla="*/ 0 60000 65536"/>
                  <a:gd name="T14" fmla="*/ 0 60000 65536"/>
                  <a:gd name="T15" fmla="*/ 0 w 99"/>
                  <a:gd name="T16" fmla="*/ 0 h 87"/>
                  <a:gd name="T17" fmla="*/ 99 w 99"/>
                  <a:gd name="T18" fmla="*/ 87 h 87"/>
                </a:gdLst>
                <a:ahLst/>
                <a:cxnLst>
                  <a:cxn ang="T10">
                    <a:pos x="T0" y="T1"/>
                  </a:cxn>
                  <a:cxn ang="T11">
                    <a:pos x="T2" y="T3"/>
                  </a:cxn>
                  <a:cxn ang="T12">
                    <a:pos x="T4" y="T5"/>
                  </a:cxn>
                  <a:cxn ang="T13">
                    <a:pos x="T6" y="T7"/>
                  </a:cxn>
                  <a:cxn ang="T14">
                    <a:pos x="T8" y="T9"/>
                  </a:cxn>
                </a:cxnLst>
                <a:rect l="T15" t="T16" r="T17" b="T18"/>
                <a:pathLst>
                  <a:path w="99" h="87">
                    <a:moveTo>
                      <a:pt x="0" y="50"/>
                    </a:moveTo>
                    <a:lnTo>
                      <a:pt x="68" y="0"/>
                    </a:lnTo>
                    <a:lnTo>
                      <a:pt x="99" y="68"/>
                    </a:lnTo>
                    <a:lnTo>
                      <a:pt x="31" y="87"/>
                    </a:lnTo>
                    <a:lnTo>
                      <a:pt x="0" y="50"/>
                    </a:lnTo>
                    <a:close/>
                  </a:path>
                </a:pathLst>
              </a:custGeom>
              <a:solidFill>
                <a:srgbClr val="F9F9F9"/>
              </a:solidFill>
              <a:ln w="9525">
                <a:noFill/>
                <a:round/>
                <a:headEnd/>
                <a:tailEnd/>
              </a:ln>
            </p:spPr>
            <p:txBody>
              <a:bodyPr/>
              <a:lstStyle/>
              <a:p>
                <a:endParaRPr lang="en-US"/>
              </a:p>
            </p:txBody>
          </p:sp>
          <p:sp>
            <p:nvSpPr>
              <p:cNvPr id="134304" name="Freeform 4820"/>
              <p:cNvSpPr>
                <a:spLocks/>
              </p:cNvSpPr>
              <p:nvPr/>
            </p:nvSpPr>
            <p:spPr bwMode="auto">
              <a:xfrm>
                <a:off x="2991" y="2514"/>
                <a:ext cx="99" cy="87"/>
              </a:xfrm>
              <a:custGeom>
                <a:avLst/>
                <a:gdLst>
                  <a:gd name="T0" fmla="*/ 0 w 16"/>
                  <a:gd name="T1" fmla="*/ 74646 h 14"/>
                  <a:gd name="T2" fmla="*/ 99730 w 16"/>
                  <a:gd name="T3" fmla="*/ 0 h 14"/>
                  <a:gd name="T4" fmla="*/ 145214 w 16"/>
                  <a:gd name="T5" fmla="*/ 101523 h 14"/>
                  <a:gd name="T6" fmla="*/ 45484 w 16"/>
                  <a:gd name="T7" fmla="*/ 129829 h 14"/>
                  <a:gd name="T8" fmla="*/ 0 w 16"/>
                  <a:gd name="T9" fmla="*/ 74646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8"/>
                    </a:moveTo>
                    <a:lnTo>
                      <a:pt x="11" y="0"/>
                    </a:lnTo>
                    <a:lnTo>
                      <a:pt x="16" y="11"/>
                    </a:lnTo>
                    <a:lnTo>
                      <a:pt x="5" y="14"/>
                    </a:lnTo>
                    <a:lnTo>
                      <a:pt x="0" y="8"/>
                    </a:lnTo>
                  </a:path>
                </a:pathLst>
              </a:custGeom>
              <a:noFill/>
              <a:ln w="9525">
                <a:solidFill>
                  <a:srgbClr val="000000"/>
                </a:solidFill>
                <a:round/>
                <a:headEnd/>
                <a:tailEnd/>
              </a:ln>
            </p:spPr>
            <p:txBody>
              <a:bodyPr/>
              <a:lstStyle/>
              <a:p>
                <a:endParaRPr lang="en-US"/>
              </a:p>
            </p:txBody>
          </p:sp>
          <p:sp>
            <p:nvSpPr>
              <p:cNvPr id="134305" name="Freeform 4821"/>
              <p:cNvSpPr>
                <a:spLocks/>
              </p:cNvSpPr>
              <p:nvPr/>
            </p:nvSpPr>
            <p:spPr bwMode="auto">
              <a:xfrm>
                <a:off x="1750" y="2681"/>
                <a:ext cx="99" cy="62"/>
              </a:xfrm>
              <a:custGeom>
                <a:avLst/>
                <a:gdLst>
                  <a:gd name="T0" fmla="*/ 0 w 99"/>
                  <a:gd name="T1" fmla="*/ 43 h 62"/>
                  <a:gd name="T2" fmla="*/ 68 w 99"/>
                  <a:gd name="T3" fmla="*/ 62 h 62"/>
                  <a:gd name="T4" fmla="*/ 99 w 99"/>
                  <a:gd name="T5" fmla="*/ 19 h 62"/>
                  <a:gd name="T6" fmla="*/ 37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7" y="0"/>
                    </a:lnTo>
                    <a:lnTo>
                      <a:pt x="0" y="43"/>
                    </a:lnTo>
                    <a:close/>
                  </a:path>
                </a:pathLst>
              </a:custGeom>
              <a:solidFill>
                <a:srgbClr val="D1D1D1"/>
              </a:solidFill>
              <a:ln w="9525">
                <a:noFill/>
                <a:round/>
                <a:headEnd/>
                <a:tailEnd/>
              </a:ln>
            </p:spPr>
            <p:txBody>
              <a:bodyPr/>
              <a:lstStyle/>
              <a:p>
                <a:endParaRPr lang="en-US"/>
              </a:p>
            </p:txBody>
          </p:sp>
          <p:sp>
            <p:nvSpPr>
              <p:cNvPr id="134306" name="Freeform 4822"/>
              <p:cNvSpPr>
                <a:spLocks/>
              </p:cNvSpPr>
              <p:nvPr/>
            </p:nvSpPr>
            <p:spPr bwMode="auto">
              <a:xfrm>
                <a:off x="1750" y="2681"/>
                <a:ext cx="99" cy="62"/>
              </a:xfrm>
              <a:custGeom>
                <a:avLst/>
                <a:gdLst>
                  <a:gd name="T0" fmla="*/ 0 w 16"/>
                  <a:gd name="T1" fmla="*/ 63618 h 10"/>
                  <a:gd name="T2" fmla="*/ 99730 w 16"/>
                  <a:gd name="T3" fmla="*/ 91524 h 10"/>
                  <a:gd name="T4" fmla="*/ 145214 w 16"/>
                  <a:gd name="T5" fmla="*/ 28136 h 10"/>
                  <a:gd name="T6" fmla="*/ 54252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6" y="0"/>
                    </a:lnTo>
                    <a:lnTo>
                      <a:pt x="0" y="7"/>
                    </a:lnTo>
                  </a:path>
                </a:pathLst>
              </a:custGeom>
              <a:noFill/>
              <a:ln w="9525">
                <a:solidFill>
                  <a:srgbClr val="000000"/>
                </a:solidFill>
                <a:round/>
                <a:headEnd/>
                <a:tailEnd/>
              </a:ln>
            </p:spPr>
            <p:txBody>
              <a:bodyPr/>
              <a:lstStyle/>
              <a:p>
                <a:endParaRPr lang="en-US"/>
              </a:p>
            </p:txBody>
          </p:sp>
          <p:sp>
            <p:nvSpPr>
              <p:cNvPr id="134307" name="Freeform 4823"/>
              <p:cNvSpPr>
                <a:spLocks/>
              </p:cNvSpPr>
              <p:nvPr/>
            </p:nvSpPr>
            <p:spPr bwMode="auto">
              <a:xfrm>
                <a:off x="4059" y="2663"/>
                <a:ext cx="99" cy="55"/>
              </a:xfrm>
              <a:custGeom>
                <a:avLst/>
                <a:gdLst>
                  <a:gd name="T0" fmla="*/ 0 w 99"/>
                  <a:gd name="T1" fmla="*/ 31 h 55"/>
                  <a:gd name="T2" fmla="*/ 68 w 99"/>
                  <a:gd name="T3" fmla="*/ 55 h 55"/>
                  <a:gd name="T4" fmla="*/ 99 w 99"/>
                  <a:gd name="T5" fmla="*/ 24 h 55"/>
                  <a:gd name="T6" fmla="*/ 31 w 99"/>
                  <a:gd name="T7" fmla="*/ 0 h 55"/>
                  <a:gd name="T8" fmla="*/ 0 w 99"/>
                  <a:gd name="T9" fmla="*/ 31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31"/>
                    </a:moveTo>
                    <a:lnTo>
                      <a:pt x="68" y="55"/>
                    </a:lnTo>
                    <a:lnTo>
                      <a:pt x="99" y="24"/>
                    </a:lnTo>
                    <a:lnTo>
                      <a:pt x="31" y="0"/>
                    </a:lnTo>
                    <a:lnTo>
                      <a:pt x="0" y="31"/>
                    </a:lnTo>
                    <a:close/>
                  </a:path>
                </a:pathLst>
              </a:custGeom>
              <a:solidFill>
                <a:srgbClr val="D3D3D3"/>
              </a:solidFill>
              <a:ln w="9525">
                <a:noFill/>
                <a:round/>
                <a:headEnd/>
                <a:tailEnd/>
              </a:ln>
            </p:spPr>
            <p:txBody>
              <a:bodyPr/>
              <a:lstStyle/>
              <a:p>
                <a:endParaRPr lang="en-US"/>
              </a:p>
            </p:txBody>
          </p:sp>
          <p:sp>
            <p:nvSpPr>
              <p:cNvPr id="134308" name="Freeform 4824"/>
              <p:cNvSpPr>
                <a:spLocks/>
              </p:cNvSpPr>
              <p:nvPr/>
            </p:nvSpPr>
            <p:spPr bwMode="auto">
              <a:xfrm>
                <a:off x="4059" y="2663"/>
                <a:ext cx="99" cy="55"/>
              </a:xfrm>
              <a:custGeom>
                <a:avLst/>
                <a:gdLst>
                  <a:gd name="T0" fmla="*/ 0 w 16"/>
                  <a:gd name="T1" fmla="*/ 43132 h 9"/>
                  <a:gd name="T2" fmla="*/ 99730 w 16"/>
                  <a:gd name="T3" fmla="*/ 76670 h 9"/>
                  <a:gd name="T4" fmla="*/ 145214 w 16"/>
                  <a:gd name="T5" fmla="*/ 33538 h 9"/>
                  <a:gd name="T6" fmla="*/ 45484 w 16"/>
                  <a:gd name="T7" fmla="*/ 0 h 9"/>
                  <a:gd name="T8" fmla="*/ 0 w 16"/>
                  <a:gd name="T9" fmla="*/ 4313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5"/>
                    </a:moveTo>
                    <a:lnTo>
                      <a:pt x="11" y="9"/>
                    </a:lnTo>
                    <a:lnTo>
                      <a:pt x="16" y="4"/>
                    </a:lnTo>
                    <a:lnTo>
                      <a:pt x="5" y="0"/>
                    </a:lnTo>
                    <a:lnTo>
                      <a:pt x="0" y="5"/>
                    </a:lnTo>
                  </a:path>
                </a:pathLst>
              </a:custGeom>
              <a:noFill/>
              <a:ln w="9525">
                <a:solidFill>
                  <a:srgbClr val="000000"/>
                </a:solidFill>
                <a:round/>
                <a:headEnd/>
                <a:tailEnd/>
              </a:ln>
            </p:spPr>
            <p:txBody>
              <a:bodyPr/>
              <a:lstStyle/>
              <a:p>
                <a:endParaRPr lang="en-US"/>
              </a:p>
            </p:txBody>
          </p:sp>
          <p:sp>
            <p:nvSpPr>
              <p:cNvPr id="134309" name="Freeform 4825"/>
              <p:cNvSpPr>
                <a:spLocks/>
              </p:cNvSpPr>
              <p:nvPr/>
            </p:nvSpPr>
            <p:spPr bwMode="auto">
              <a:xfrm>
                <a:off x="2818" y="2539"/>
                <a:ext cx="105" cy="80"/>
              </a:xfrm>
              <a:custGeom>
                <a:avLst/>
                <a:gdLst>
                  <a:gd name="T0" fmla="*/ 0 w 105"/>
                  <a:gd name="T1" fmla="*/ 56 h 80"/>
                  <a:gd name="T2" fmla="*/ 68 w 105"/>
                  <a:gd name="T3" fmla="*/ 0 h 80"/>
                  <a:gd name="T4" fmla="*/ 105 w 105"/>
                  <a:gd name="T5" fmla="*/ 62 h 80"/>
                  <a:gd name="T6" fmla="*/ 37 w 105"/>
                  <a:gd name="T7" fmla="*/ 80 h 80"/>
                  <a:gd name="T8" fmla="*/ 0 w 105"/>
                  <a:gd name="T9" fmla="*/ 56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56"/>
                    </a:moveTo>
                    <a:lnTo>
                      <a:pt x="68" y="0"/>
                    </a:lnTo>
                    <a:lnTo>
                      <a:pt x="105" y="62"/>
                    </a:lnTo>
                    <a:lnTo>
                      <a:pt x="37" y="80"/>
                    </a:lnTo>
                    <a:lnTo>
                      <a:pt x="0" y="56"/>
                    </a:lnTo>
                    <a:close/>
                  </a:path>
                </a:pathLst>
              </a:custGeom>
              <a:solidFill>
                <a:srgbClr val="F9F9F9"/>
              </a:solidFill>
              <a:ln w="9525">
                <a:noFill/>
                <a:round/>
                <a:headEnd/>
                <a:tailEnd/>
              </a:ln>
            </p:spPr>
            <p:txBody>
              <a:bodyPr/>
              <a:lstStyle/>
              <a:p>
                <a:endParaRPr lang="en-US"/>
              </a:p>
            </p:txBody>
          </p:sp>
          <p:sp>
            <p:nvSpPr>
              <p:cNvPr id="134310" name="Freeform 4826"/>
              <p:cNvSpPr>
                <a:spLocks/>
              </p:cNvSpPr>
              <p:nvPr/>
            </p:nvSpPr>
            <p:spPr bwMode="auto">
              <a:xfrm>
                <a:off x="2818" y="2539"/>
                <a:ext cx="105" cy="80"/>
              </a:xfrm>
              <a:custGeom>
                <a:avLst/>
                <a:gdLst>
                  <a:gd name="T0" fmla="*/ 0 w 17"/>
                  <a:gd name="T1" fmla="*/ 78769 h 13"/>
                  <a:gd name="T2" fmla="*/ 98959 w 17"/>
                  <a:gd name="T3" fmla="*/ 0 h 13"/>
                  <a:gd name="T4" fmla="*/ 152936 w 17"/>
                  <a:gd name="T5" fmla="*/ 89034 h 13"/>
                  <a:gd name="T6" fmla="*/ 53945 w 17"/>
                  <a:gd name="T7" fmla="*/ 114671 h 13"/>
                  <a:gd name="T8" fmla="*/ 0 w 17"/>
                  <a:gd name="T9" fmla="*/ 7876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1" y="0"/>
                    </a:lnTo>
                    <a:lnTo>
                      <a:pt x="17" y="10"/>
                    </a:lnTo>
                    <a:lnTo>
                      <a:pt x="6" y="13"/>
                    </a:lnTo>
                    <a:lnTo>
                      <a:pt x="0" y="9"/>
                    </a:lnTo>
                  </a:path>
                </a:pathLst>
              </a:custGeom>
              <a:noFill/>
              <a:ln w="9525">
                <a:solidFill>
                  <a:srgbClr val="000000"/>
                </a:solidFill>
                <a:round/>
                <a:headEnd/>
                <a:tailEnd/>
              </a:ln>
            </p:spPr>
            <p:txBody>
              <a:bodyPr/>
              <a:lstStyle/>
              <a:p>
                <a:endParaRPr lang="en-US"/>
              </a:p>
            </p:txBody>
          </p:sp>
          <p:sp>
            <p:nvSpPr>
              <p:cNvPr id="134311" name="Freeform 4827"/>
              <p:cNvSpPr>
                <a:spLocks/>
              </p:cNvSpPr>
              <p:nvPr/>
            </p:nvSpPr>
            <p:spPr bwMode="auto">
              <a:xfrm>
                <a:off x="1583" y="2687"/>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4312" name="Freeform 4828"/>
              <p:cNvSpPr>
                <a:spLocks/>
              </p:cNvSpPr>
              <p:nvPr/>
            </p:nvSpPr>
            <p:spPr bwMode="auto">
              <a:xfrm>
                <a:off x="1583" y="268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13" name="Freeform 4829"/>
              <p:cNvSpPr>
                <a:spLocks/>
              </p:cNvSpPr>
              <p:nvPr/>
            </p:nvSpPr>
            <p:spPr bwMode="auto">
              <a:xfrm>
                <a:off x="3892" y="2650"/>
                <a:ext cx="99" cy="44"/>
              </a:xfrm>
              <a:custGeom>
                <a:avLst/>
                <a:gdLst>
                  <a:gd name="T0" fmla="*/ 0 w 99"/>
                  <a:gd name="T1" fmla="*/ 19 h 44"/>
                  <a:gd name="T2" fmla="*/ 68 w 99"/>
                  <a:gd name="T3" fmla="*/ 44 h 44"/>
                  <a:gd name="T4" fmla="*/ 99 w 99"/>
                  <a:gd name="T5" fmla="*/ 19 h 44"/>
                  <a:gd name="T6" fmla="*/ 31 w 99"/>
                  <a:gd name="T7" fmla="*/ 0 h 44"/>
                  <a:gd name="T8" fmla="*/ 0 w 99"/>
                  <a:gd name="T9" fmla="*/ 19 h 44"/>
                  <a:gd name="T10" fmla="*/ 0 60000 65536"/>
                  <a:gd name="T11" fmla="*/ 0 60000 65536"/>
                  <a:gd name="T12" fmla="*/ 0 60000 65536"/>
                  <a:gd name="T13" fmla="*/ 0 60000 65536"/>
                  <a:gd name="T14" fmla="*/ 0 60000 65536"/>
                  <a:gd name="T15" fmla="*/ 0 w 99"/>
                  <a:gd name="T16" fmla="*/ 0 h 44"/>
                  <a:gd name="T17" fmla="*/ 99 w 99"/>
                  <a:gd name="T18" fmla="*/ 44 h 44"/>
                </a:gdLst>
                <a:ahLst/>
                <a:cxnLst>
                  <a:cxn ang="T10">
                    <a:pos x="T0" y="T1"/>
                  </a:cxn>
                  <a:cxn ang="T11">
                    <a:pos x="T2" y="T3"/>
                  </a:cxn>
                  <a:cxn ang="T12">
                    <a:pos x="T4" y="T5"/>
                  </a:cxn>
                  <a:cxn ang="T13">
                    <a:pos x="T6" y="T7"/>
                  </a:cxn>
                  <a:cxn ang="T14">
                    <a:pos x="T8" y="T9"/>
                  </a:cxn>
                </a:cxnLst>
                <a:rect l="T15" t="T16" r="T17" b="T18"/>
                <a:pathLst>
                  <a:path w="99" h="44">
                    <a:moveTo>
                      <a:pt x="0" y="19"/>
                    </a:moveTo>
                    <a:lnTo>
                      <a:pt x="68" y="44"/>
                    </a:lnTo>
                    <a:lnTo>
                      <a:pt x="99" y="19"/>
                    </a:lnTo>
                    <a:lnTo>
                      <a:pt x="31" y="0"/>
                    </a:lnTo>
                    <a:lnTo>
                      <a:pt x="0" y="19"/>
                    </a:lnTo>
                    <a:close/>
                  </a:path>
                </a:pathLst>
              </a:custGeom>
              <a:solidFill>
                <a:srgbClr val="DADADA"/>
              </a:solidFill>
              <a:ln w="9525">
                <a:noFill/>
                <a:round/>
                <a:headEnd/>
                <a:tailEnd/>
              </a:ln>
            </p:spPr>
            <p:txBody>
              <a:bodyPr/>
              <a:lstStyle/>
              <a:p>
                <a:endParaRPr lang="en-US"/>
              </a:p>
            </p:txBody>
          </p:sp>
          <p:sp>
            <p:nvSpPr>
              <p:cNvPr id="134314" name="Freeform 4830"/>
              <p:cNvSpPr>
                <a:spLocks/>
              </p:cNvSpPr>
              <p:nvPr/>
            </p:nvSpPr>
            <p:spPr bwMode="auto">
              <a:xfrm>
                <a:off x="3892" y="2650"/>
                <a:ext cx="99" cy="44"/>
              </a:xfrm>
              <a:custGeom>
                <a:avLst/>
                <a:gdLst>
                  <a:gd name="T0" fmla="*/ 0 w 16"/>
                  <a:gd name="T1" fmla="*/ 29555 h 7"/>
                  <a:gd name="T2" fmla="*/ 99730 w 16"/>
                  <a:gd name="T3" fmla="*/ 68785 h 7"/>
                  <a:gd name="T4" fmla="*/ 145214 w 16"/>
                  <a:gd name="T5" fmla="*/ 29555 h 7"/>
                  <a:gd name="T6" fmla="*/ 45484 w 16"/>
                  <a:gd name="T7" fmla="*/ 0 h 7"/>
                  <a:gd name="T8" fmla="*/ 0 w 16"/>
                  <a:gd name="T9" fmla="*/ 29555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3"/>
                    </a:moveTo>
                    <a:lnTo>
                      <a:pt x="11" y="7"/>
                    </a:lnTo>
                    <a:lnTo>
                      <a:pt x="16" y="3"/>
                    </a:lnTo>
                    <a:lnTo>
                      <a:pt x="5" y="0"/>
                    </a:lnTo>
                    <a:lnTo>
                      <a:pt x="0" y="3"/>
                    </a:lnTo>
                  </a:path>
                </a:pathLst>
              </a:custGeom>
              <a:noFill/>
              <a:ln w="9525">
                <a:solidFill>
                  <a:srgbClr val="000000"/>
                </a:solidFill>
                <a:round/>
                <a:headEnd/>
                <a:tailEnd/>
              </a:ln>
            </p:spPr>
            <p:txBody>
              <a:bodyPr/>
              <a:lstStyle/>
              <a:p>
                <a:endParaRPr lang="en-US"/>
              </a:p>
            </p:txBody>
          </p:sp>
          <p:sp>
            <p:nvSpPr>
              <p:cNvPr id="134315" name="Freeform 4831"/>
              <p:cNvSpPr>
                <a:spLocks/>
              </p:cNvSpPr>
              <p:nvPr/>
            </p:nvSpPr>
            <p:spPr bwMode="auto">
              <a:xfrm>
                <a:off x="2651" y="2589"/>
                <a:ext cx="99" cy="55"/>
              </a:xfrm>
              <a:custGeom>
                <a:avLst/>
                <a:gdLst>
                  <a:gd name="T0" fmla="*/ 0 w 99"/>
                  <a:gd name="T1" fmla="*/ 43 h 55"/>
                  <a:gd name="T2" fmla="*/ 68 w 99"/>
                  <a:gd name="T3" fmla="*/ 0 h 55"/>
                  <a:gd name="T4" fmla="*/ 99 w 99"/>
                  <a:gd name="T5" fmla="*/ 37 h 55"/>
                  <a:gd name="T6" fmla="*/ 37 w 99"/>
                  <a:gd name="T7" fmla="*/ 55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0"/>
                    </a:lnTo>
                    <a:lnTo>
                      <a:pt x="99" y="37"/>
                    </a:lnTo>
                    <a:lnTo>
                      <a:pt x="37" y="55"/>
                    </a:lnTo>
                    <a:lnTo>
                      <a:pt x="0" y="43"/>
                    </a:lnTo>
                    <a:close/>
                  </a:path>
                </a:pathLst>
              </a:custGeom>
              <a:solidFill>
                <a:srgbClr val="F7F7F7"/>
              </a:solidFill>
              <a:ln w="9525">
                <a:noFill/>
                <a:round/>
                <a:headEnd/>
                <a:tailEnd/>
              </a:ln>
            </p:spPr>
            <p:txBody>
              <a:bodyPr/>
              <a:lstStyle/>
              <a:p>
                <a:endParaRPr lang="en-US"/>
              </a:p>
            </p:txBody>
          </p:sp>
          <p:sp>
            <p:nvSpPr>
              <p:cNvPr id="134316" name="Freeform 4832"/>
              <p:cNvSpPr>
                <a:spLocks/>
              </p:cNvSpPr>
              <p:nvPr/>
            </p:nvSpPr>
            <p:spPr bwMode="auto">
              <a:xfrm>
                <a:off x="2651" y="2589"/>
                <a:ext cx="99" cy="55"/>
              </a:xfrm>
              <a:custGeom>
                <a:avLst/>
                <a:gdLst>
                  <a:gd name="T0" fmla="*/ 0 w 16"/>
                  <a:gd name="T1" fmla="*/ 60017 h 9"/>
                  <a:gd name="T2" fmla="*/ 99730 w 16"/>
                  <a:gd name="T3" fmla="*/ 0 h 9"/>
                  <a:gd name="T4" fmla="*/ 145214 w 16"/>
                  <a:gd name="T5" fmla="*/ 51572 h 9"/>
                  <a:gd name="T6" fmla="*/ 54252 w 16"/>
                  <a:gd name="T7" fmla="*/ 7667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0"/>
                    </a:lnTo>
                    <a:lnTo>
                      <a:pt x="16" y="6"/>
                    </a:lnTo>
                    <a:lnTo>
                      <a:pt x="6" y="9"/>
                    </a:lnTo>
                    <a:lnTo>
                      <a:pt x="0" y="7"/>
                    </a:lnTo>
                  </a:path>
                </a:pathLst>
              </a:custGeom>
              <a:noFill/>
              <a:ln w="9525">
                <a:solidFill>
                  <a:srgbClr val="000000"/>
                </a:solidFill>
                <a:round/>
                <a:headEnd/>
                <a:tailEnd/>
              </a:ln>
            </p:spPr>
            <p:txBody>
              <a:bodyPr/>
              <a:lstStyle/>
              <a:p>
                <a:endParaRPr lang="en-US"/>
              </a:p>
            </p:txBody>
          </p:sp>
          <p:sp>
            <p:nvSpPr>
              <p:cNvPr id="134317" name="Freeform 4833"/>
              <p:cNvSpPr>
                <a:spLocks/>
              </p:cNvSpPr>
              <p:nvPr/>
            </p:nvSpPr>
            <p:spPr bwMode="auto">
              <a:xfrm>
                <a:off x="3726" y="2626"/>
                <a:ext cx="99" cy="24"/>
              </a:xfrm>
              <a:custGeom>
                <a:avLst/>
                <a:gdLst>
                  <a:gd name="T0" fmla="*/ 0 w 99"/>
                  <a:gd name="T1" fmla="*/ 0 h 24"/>
                  <a:gd name="T2" fmla="*/ 68 w 99"/>
                  <a:gd name="T3" fmla="*/ 24 h 24"/>
                  <a:gd name="T4" fmla="*/ 99 w 99"/>
                  <a:gd name="T5" fmla="*/ 18 h 24"/>
                  <a:gd name="T6" fmla="*/ 31 w 99"/>
                  <a:gd name="T7" fmla="*/ 0 h 24"/>
                  <a:gd name="T8" fmla="*/ 0 w 99"/>
                  <a:gd name="T9" fmla="*/ 0 h 24"/>
                  <a:gd name="T10" fmla="*/ 0 60000 65536"/>
                  <a:gd name="T11" fmla="*/ 0 60000 65536"/>
                  <a:gd name="T12" fmla="*/ 0 60000 65536"/>
                  <a:gd name="T13" fmla="*/ 0 60000 65536"/>
                  <a:gd name="T14" fmla="*/ 0 60000 65536"/>
                  <a:gd name="T15" fmla="*/ 0 w 99"/>
                  <a:gd name="T16" fmla="*/ 0 h 24"/>
                  <a:gd name="T17" fmla="*/ 99 w 99"/>
                  <a:gd name="T18" fmla="*/ 24 h 24"/>
                </a:gdLst>
                <a:ahLst/>
                <a:cxnLst>
                  <a:cxn ang="T10">
                    <a:pos x="T0" y="T1"/>
                  </a:cxn>
                  <a:cxn ang="T11">
                    <a:pos x="T2" y="T3"/>
                  </a:cxn>
                  <a:cxn ang="T12">
                    <a:pos x="T4" y="T5"/>
                  </a:cxn>
                  <a:cxn ang="T13">
                    <a:pos x="T6" y="T7"/>
                  </a:cxn>
                  <a:cxn ang="T14">
                    <a:pos x="T8" y="T9"/>
                  </a:cxn>
                </a:cxnLst>
                <a:rect l="T15" t="T16" r="T17" b="T18"/>
                <a:pathLst>
                  <a:path w="99" h="24">
                    <a:moveTo>
                      <a:pt x="0" y="0"/>
                    </a:moveTo>
                    <a:lnTo>
                      <a:pt x="68" y="24"/>
                    </a:lnTo>
                    <a:lnTo>
                      <a:pt x="99" y="18"/>
                    </a:lnTo>
                    <a:lnTo>
                      <a:pt x="31" y="0"/>
                    </a:lnTo>
                    <a:lnTo>
                      <a:pt x="0" y="0"/>
                    </a:lnTo>
                    <a:close/>
                  </a:path>
                </a:pathLst>
              </a:custGeom>
              <a:solidFill>
                <a:srgbClr val="E4E4E4"/>
              </a:solidFill>
              <a:ln w="9525">
                <a:noFill/>
                <a:round/>
                <a:headEnd/>
                <a:tailEnd/>
              </a:ln>
            </p:spPr>
            <p:txBody>
              <a:bodyPr/>
              <a:lstStyle/>
              <a:p>
                <a:endParaRPr lang="en-US"/>
              </a:p>
            </p:txBody>
          </p:sp>
          <p:sp>
            <p:nvSpPr>
              <p:cNvPr id="134318" name="Freeform 4834"/>
              <p:cNvSpPr>
                <a:spLocks/>
              </p:cNvSpPr>
              <p:nvPr/>
            </p:nvSpPr>
            <p:spPr bwMode="auto">
              <a:xfrm>
                <a:off x="3726" y="2626"/>
                <a:ext cx="99" cy="24"/>
              </a:xfrm>
              <a:custGeom>
                <a:avLst/>
                <a:gdLst>
                  <a:gd name="T0" fmla="*/ 0 w 16"/>
                  <a:gd name="T1" fmla="*/ 0 h 4"/>
                  <a:gd name="T2" fmla="*/ 99730 w 16"/>
                  <a:gd name="T3" fmla="*/ 31104 h 4"/>
                  <a:gd name="T4" fmla="*/ 145214 w 16"/>
                  <a:gd name="T5" fmla="*/ 23328 h 4"/>
                  <a:gd name="T6" fmla="*/ 45484 w 16"/>
                  <a:gd name="T7" fmla="*/ 0 h 4"/>
                  <a:gd name="T8" fmla="*/ 0 w 16"/>
                  <a:gd name="T9" fmla="*/ 0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0"/>
                    </a:moveTo>
                    <a:lnTo>
                      <a:pt x="11" y="4"/>
                    </a:lnTo>
                    <a:lnTo>
                      <a:pt x="16" y="3"/>
                    </a:lnTo>
                    <a:lnTo>
                      <a:pt x="5" y="0"/>
                    </a:lnTo>
                    <a:lnTo>
                      <a:pt x="0" y="0"/>
                    </a:lnTo>
                  </a:path>
                </a:pathLst>
              </a:custGeom>
              <a:noFill/>
              <a:ln w="9525">
                <a:solidFill>
                  <a:srgbClr val="000000"/>
                </a:solidFill>
                <a:round/>
                <a:headEnd/>
                <a:tailEnd/>
              </a:ln>
            </p:spPr>
            <p:txBody>
              <a:bodyPr/>
              <a:lstStyle/>
              <a:p>
                <a:endParaRPr lang="en-US"/>
              </a:p>
            </p:txBody>
          </p:sp>
          <p:sp>
            <p:nvSpPr>
              <p:cNvPr id="134319" name="Freeform 4835"/>
              <p:cNvSpPr>
                <a:spLocks/>
              </p:cNvSpPr>
              <p:nvPr/>
            </p:nvSpPr>
            <p:spPr bwMode="auto">
              <a:xfrm>
                <a:off x="2485" y="2638"/>
                <a:ext cx="98" cy="31"/>
              </a:xfrm>
              <a:custGeom>
                <a:avLst/>
                <a:gdLst>
                  <a:gd name="T0" fmla="*/ 0 w 98"/>
                  <a:gd name="T1" fmla="*/ 31 h 31"/>
                  <a:gd name="T2" fmla="*/ 68 w 98"/>
                  <a:gd name="T3" fmla="*/ 0 h 31"/>
                  <a:gd name="T4" fmla="*/ 98 w 98"/>
                  <a:gd name="T5" fmla="*/ 18 h 31"/>
                  <a:gd name="T6" fmla="*/ 37 w 98"/>
                  <a:gd name="T7" fmla="*/ 25 h 31"/>
                  <a:gd name="T8" fmla="*/ 0 w 98"/>
                  <a:gd name="T9" fmla="*/ 31 h 31"/>
                  <a:gd name="T10" fmla="*/ 0 60000 65536"/>
                  <a:gd name="T11" fmla="*/ 0 60000 65536"/>
                  <a:gd name="T12" fmla="*/ 0 60000 65536"/>
                  <a:gd name="T13" fmla="*/ 0 60000 65536"/>
                  <a:gd name="T14" fmla="*/ 0 60000 65536"/>
                  <a:gd name="T15" fmla="*/ 0 w 98"/>
                  <a:gd name="T16" fmla="*/ 0 h 31"/>
                  <a:gd name="T17" fmla="*/ 98 w 98"/>
                  <a:gd name="T18" fmla="*/ 31 h 31"/>
                </a:gdLst>
                <a:ahLst/>
                <a:cxnLst>
                  <a:cxn ang="T10">
                    <a:pos x="T0" y="T1"/>
                  </a:cxn>
                  <a:cxn ang="T11">
                    <a:pos x="T2" y="T3"/>
                  </a:cxn>
                  <a:cxn ang="T12">
                    <a:pos x="T4" y="T5"/>
                  </a:cxn>
                  <a:cxn ang="T13">
                    <a:pos x="T6" y="T7"/>
                  </a:cxn>
                  <a:cxn ang="T14">
                    <a:pos x="T8" y="T9"/>
                  </a:cxn>
                </a:cxnLst>
                <a:rect l="T15" t="T16" r="T17" b="T18"/>
                <a:pathLst>
                  <a:path w="98" h="31">
                    <a:moveTo>
                      <a:pt x="0" y="31"/>
                    </a:moveTo>
                    <a:lnTo>
                      <a:pt x="68" y="0"/>
                    </a:lnTo>
                    <a:lnTo>
                      <a:pt x="98" y="18"/>
                    </a:lnTo>
                    <a:lnTo>
                      <a:pt x="37" y="25"/>
                    </a:lnTo>
                    <a:lnTo>
                      <a:pt x="0" y="31"/>
                    </a:lnTo>
                    <a:close/>
                  </a:path>
                </a:pathLst>
              </a:custGeom>
              <a:solidFill>
                <a:srgbClr val="F3F3F3"/>
              </a:solidFill>
              <a:ln w="9525">
                <a:noFill/>
                <a:round/>
                <a:headEnd/>
                <a:tailEnd/>
              </a:ln>
            </p:spPr>
            <p:txBody>
              <a:bodyPr/>
              <a:lstStyle/>
              <a:p>
                <a:endParaRPr lang="en-US"/>
              </a:p>
            </p:txBody>
          </p:sp>
          <p:sp>
            <p:nvSpPr>
              <p:cNvPr id="134320" name="Freeform 4836"/>
              <p:cNvSpPr>
                <a:spLocks/>
              </p:cNvSpPr>
              <p:nvPr/>
            </p:nvSpPr>
            <p:spPr bwMode="auto">
              <a:xfrm>
                <a:off x="2485" y="2638"/>
                <a:ext cx="98" cy="31"/>
              </a:xfrm>
              <a:custGeom>
                <a:avLst/>
                <a:gdLst>
                  <a:gd name="T0" fmla="*/ 0 w 16"/>
                  <a:gd name="T1" fmla="*/ 45744 h 5"/>
                  <a:gd name="T2" fmla="*/ 94202 w 16"/>
                  <a:gd name="T3" fmla="*/ 0 h 5"/>
                  <a:gd name="T4" fmla="*/ 137868 w 16"/>
                  <a:gd name="T5" fmla="*/ 28136 h 5"/>
                  <a:gd name="T6" fmla="*/ 52148 w 16"/>
                  <a:gd name="T7" fmla="*/ 36940 h 5"/>
                  <a:gd name="T8" fmla="*/ 0 w 16"/>
                  <a:gd name="T9" fmla="*/ 45744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5"/>
                    </a:moveTo>
                    <a:lnTo>
                      <a:pt x="11" y="0"/>
                    </a:lnTo>
                    <a:lnTo>
                      <a:pt x="16" y="3"/>
                    </a:lnTo>
                    <a:lnTo>
                      <a:pt x="6" y="4"/>
                    </a:lnTo>
                    <a:lnTo>
                      <a:pt x="0" y="5"/>
                    </a:lnTo>
                  </a:path>
                </a:pathLst>
              </a:custGeom>
              <a:noFill/>
              <a:ln w="9525">
                <a:solidFill>
                  <a:srgbClr val="000000"/>
                </a:solidFill>
                <a:round/>
                <a:headEnd/>
                <a:tailEnd/>
              </a:ln>
            </p:spPr>
            <p:txBody>
              <a:bodyPr/>
              <a:lstStyle/>
              <a:p>
                <a:endParaRPr lang="en-US"/>
              </a:p>
            </p:txBody>
          </p:sp>
          <p:sp>
            <p:nvSpPr>
              <p:cNvPr id="134321" name="Freeform 4837"/>
              <p:cNvSpPr>
                <a:spLocks/>
              </p:cNvSpPr>
              <p:nvPr/>
            </p:nvSpPr>
            <p:spPr bwMode="auto">
              <a:xfrm>
                <a:off x="4794" y="2694"/>
                <a:ext cx="99" cy="61"/>
              </a:xfrm>
              <a:custGeom>
                <a:avLst/>
                <a:gdLst>
                  <a:gd name="T0" fmla="*/ 0 w 99"/>
                  <a:gd name="T1" fmla="*/ 43 h 61"/>
                  <a:gd name="T2" fmla="*/ 74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74"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4322" name="Freeform 4838"/>
              <p:cNvSpPr>
                <a:spLocks/>
              </p:cNvSpPr>
              <p:nvPr/>
            </p:nvSpPr>
            <p:spPr bwMode="auto">
              <a:xfrm>
                <a:off x="4794" y="2694"/>
                <a:ext cx="99" cy="61"/>
              </a:xfrm>
              <a:custGeom>
                <a:avLst/>
                <a:gdLst>
                  <a:gd name="T0" fmla="*/ 0 w 16"/>
                  <a:gd name="T1" fmla="*/ 59463 h 10"/>
                  <a:gd name="T2" fmla="*/ 108498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23" name="Freeform 4839"/>
              <p:cNvSpPr>
                <a:spLocks/>
              </p:cNvSpPr>
              <p:nvPr/>
            </p:nvSpPr>
            <p:spPr bwMode="auto">
              <a:xfrm>
                <a:off x="3559" y="2582"/>
                <a:ext cx="99" cy="31"/>
              </a:xfrm>
              <a:custGeom>
                <a:avLst/>
                <a:gdLst>
                  <a:gd name="T0" fmla="*/ 0 w 99"/>
                  <a:gd name="T1" fmla="*/ 0 h 31"/>
                  <a:gd name="T2" fmla="*/ 68 w 99"/>
                  <a:gd name="T3" fmla="*/ 13 h 31"/>
                  <a:gd name="T4" fmla="*/ 99 w 99"/>
                  <a:gd name="T5" fmla="*/ 31 h 31"/>
                  <a:gd name="T6" fmla="*/ 31 w 99"/>
                  <a:gd name="T7" fmla="*/ 19 h 31"/>
                  <a:gd name="T8" fmla="*/ 0 w 99"/>
                  <a:gd name="T9" fmla="*/ 0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0"/>
                    </a:moveTo>
                    <a:lnTo>
                      <a:pt x="68" y="13"/>
                    </a:lnTo>
                    <a:lnTo>
                      <a:pt x="99" y="31"/>
                    </a:lnTo>
                    <a:lnTo>
                      <a:pt x="31" y="19"/>
                    </a:lnTo>
                    <a:lnTo>
                      <a:pt x="0" y="0"/>
                    </a:lnTo>
                    <a:close/>
                  </a:path>
                </a:pathLst>
              </a:custGeom>
              <a:solidFill>
                <a:srgbClr val="EDEDED"/>
              </a:solidFill>
              <a:ln w="9525">
                <a:noFill/>
                <a:round/>
                <a:headEnd/>
                <a:tailEnd/>
              </a:ln>
            </p:spPr>
            <p:txBody>
              <a:bodyPr/>
              <a:lstStyle/>
              <a:p>
                <a:endParaRPr lang="en-US"/>
              </a:p>
            </p:txBody>
          </p:sp>
          <p:sp>
            <p:nvSpPr>
              <p:cNvPr id="134324" name="Freeform 4840"/>
              <p:cNvSpPr>
                <a:spLocks/>
              </p:cNvSpPr>
              <p:nvPr/>
            </p:nvSpPr>
            <p:spPr bwMode="auto">
              <a:xfrm>
                <a:off x="3559" y="2582"/>
                <a:ext cx="99" cy="31"/>
              </a:xfrm>
              <a:custGeom>
                <a:avLst/>
                <a:gdLst>
                  <a:gd name="T0" fmla="*/ 0 w 16"/>
                  <a:gd name="T1" fmla="*/ 0 h 5"/>
                  <a:gd name="T2" fmla="*/ 99730 w 16"/>
                  <a:gd name="T3" fmla="*/ 17645 h 5"/>
                  <a:gd name="T4" fmla="*/ 145214 w 16"/>
                  <a:gd name="T5" fmla="*/ 45744 h 5"/>
                  <a:gd name="T6" fmla="*/ 45484 w 16"/>
                  <a:gd name="T7" fmla="*/ 28136 h 5"/>
                  <a:gd name="T8" fmla="*/ 0 w 16"/>
                  <a:gd name="T9" fmla="*/ 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0"/>
                    </a:moveTo>
                    <a:lnTo>
                      <a:pt x="11" y="2"/>
                    </a:lnTo>
                    <a:lnTo>
                      <a:pt x="16" y="5"/>
                    </a:lnTo>
                    <a:lnTo>
                      <a:pt x="5" y="3"/>
                    </a:lnTo>
                    <a:lnTo>
                      <a:pt x="0" y="0"/>
                    </a:lnTo>
                  </a:path>
                </a:pathLst>
              </a:custGeom>
              <a:noFill/>
              <a:ln w="9525">
                <a:solidFill>
                  <a:srgbClr val="000000"/>
                </a:solidFill>
                <a:round/>
                <a:headEnd/>
                <a:tailEnd/>
              </a:ln>
            </p:spPr>
            <p:txBody>
              <a:bodyPr/>
              <a:lstStyle/>
              <a:p>
                <a:endParaRPr lang="en-US"/>
              </a:p>
            </p:txBody>
          </p:sp>
          <p:sp>
            <p:nvSpPr>
              <p:cNvPr id="134325" name="Freeform 4841"/>
              <p:cNvSpPr>
                <a:spLocks/>
              </p:cNvSpPr>
              <p:nvPr/>
            </p:nvSpPr>
            <p:spPr bwMode="auto">
              <a:xfrm>
                <a:off x="2318" y="2681"/>
                <a:ext cx="99" cy="19"/>
              </a:xfrm>
              <a:custGeom>
                <a:avLst/>
                <a:gdLst>
                  <a:gd name="T0" fmla="*/ 0 w 99"/>
                  <a:gd name="T1" fmla="*/ 19 h 19"/>
                  <a:gd name="T2" fmla="*/ 68 w 99"/>
                  <a:gd name="T3" fmla="*/ 0 h 19"/>
                  <a:gd name="T4" fmla="*/ 99 w 99"/>
                  <a:gd name="T5" fmla="*/ 0 h 19"/>
                  <a:gd name="T6" fmla="*/ 31 w 99"/>
                  <a:gd name="T7" fmla="*/ 0 h 19"/>
                  <a:gd name="T8" fmla="*/ 0 w 99"/>
                  <a:gd name="T9" fmla="*/ 19 h 19"/>
                  <a:gd name="T10" fmla="*/ 0 60000 65536"/>
                  <a:gd name="T11" fmla="*/ 0 60000 65536"/>
                  <a:gd name="T12" fmla="*/ 0 60000 65536"/>
                  <a:gd name="T13" fmla="*/ 0 60000 65536"/>
                  <a:gd name="T14" fmla="*/ 0 60000 65536"/>
                  <a:gd name="T15" fmla="*/ 0 w 99"/>
                  <a:gd name="T16" fmla="*/ 0 h 19"/>
                  <a:gd name="T17" fmla="*/ 99 w 99"/>
                  <a:gd name="T18" fmla="*/ 19 h 19"/>
                </a:gdLst>
                <a:ahLst/>
                <a:cxnLst>
                  <a:cxn ang="T10">
                    <a:pos x="T0" y="T1"/>
                  </a:cxn>
                  <a:cxn ang="T11">
                    <a:pos x="T2" y="T3"/>
                  </a:cxn>
                  <a:cxn ang="T12">
                    <a:pos x="T4" y="T5"/>
                  </a:cxn>
                  <a:cxn ang="T13">
                    <a:pos x="T6" y="T7"/>
                  </a:cxn>
                  <a:cxn ang="T14">
                    <a:pos x="T8" y="T9"/>
                  </a:cxn>
                </a:cxnLst>
                <a:rect l="T15" t="T16" r="T17" b="T18"/>
                <a:pathLst>
                  <a:path w="99" h="19">
                    <a:moveTo>
                      <a:pt x="0" y="19"/>
                    </a:moveTo>
                    <a:lnTo>
                      <a:pt x="68" y="0"/>
                    </a:lnTo>
                    <a:lnTo>
                      <a:pt x="99" y="0"/>
                    </a:lnTo>
                    <a:lnTo>
                      <a:pt x="31" y="0"/>
                    </a:lnTo>
                    <a:lnTo>
                      <a:pt x="0" y="19"/>
                    </a:lnTo>
                    <a:close/>
                  </a:path>
                </a:pathLst>
              </a:custGeom>
              <a:solidFill>
                <a:srgbClr val="ECECEC"/>
              </a:solidFill>
              <a:ln w="9525">
                <a:noFill/>
                <a:round/>
                <a:headEnd/>
                <a:tailEnd/>
              </a:ln>
            </p:spPr>
            <p:txBody>
              <a:bodyPr/>
              <a:lstStyle/>
              <a:p>
                <a:endParaRPr lang="en-US"/>
              </a:p>
            </p:txBody>
          </p:sp>
          <p:sp>
            <p:nvSpPr>
              <p:cNvPr id="134326" name="Freeform 4842"/>
              <p:cNvSpPr>
                <a:spLocks/>
              </p:cNvSpPr>
              <p:nvPr/>
            </p:nvSpPr>
            <p:spPr bwMode="auto">
              <a:xfrm>
                <a:off x="2318" y="2681"/>
                <a:ext cx="99" cy="19"/>
              </a:xfrm>
              <a:custGeom>
                <a:avLst/>
                <a:gdLst>
                  <a:gd name="T0" fmla="*/ 0 w 16"/>
                  <a:gd name="T1" fmla="*/ 30482 h 3"/>
                  <a:gd name="T2" fmla="*/ 99730 w 16"/>
                  <a:gd name="T3" fmla="*/ 0 h 3"/>
                  <a:gd name="T4" fmla="*/ 145214 w 16"/>
                  <a:gd name="T5" fmla="*/ 0 h 3"/>
                  <a:gd name="T6" fmla="*/ 45484 w 16"/>
                  <a:gd name="T7" fmla="*/ 0 h 3"/>
                  <a:gd name="T8" fmla="*/ 0 w 16"/>
                  <a:gd name="T9" fmla="*/ 30482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0"/>
                    </a:lnTo>
                    <a:lnTo>
                      <a:pt x="16" y="0"/>
                    </a:lnTo>
                    <a:lnTo>
                      <a:pt x="5" y="0"/>
                    </a:lnTo>
                    <a:lnTo>
                      <a:pt x="0" y="3"/>
                    </a:lnTo>
                  </a:path>
                </a:pathLst>
              </a:custGeom>
              <a:noFill/>
              <a:ln w="9525">
                <a:solidFill>
                  <a:srgbClr val="000000"/>
                </a:solidFill>
                <a:round/>
                <a:headEnd/>
                <a:tailEnd/>
              </a:ln>
            </p:spPr>
            <p:txBody>
              <a:bodyPr/>
              <a:lstStyle/>
              <a:p>
                <a:endParaRPr lang="en-US"/>
              </a:p>
            </p:txBody>
          </p:sp>
          <p:sp>
            <p:nvSpPr>
              <p:cNvPr id="134327" name="Freeform 4843"/>
              <p:cNvSpPr>
                <a:spLocks/>
              </p:cNvSpPr>
              <p:nvPr/>
            </p:nvSpPr>
            <p:spPr bwMode="auto">
              <a:xfrm>
                <a:off x="4627" y="2694"/>
                <a:ext cx="99" cy="61"/>
              </a:xfrm>
              <a:custGeom>
                <a:avLst/>
                <a:gdLst>
                  <a:gd name="T0" fmla="*/ 0 w 99"/>
                  <a:gd name="T1" fmla="*/ 43 h 61"/>
                  <a:gd name="T2" fmla="*/ 74 w 99"/>
                  <a:gd name="T3" fmla="*/ 61 h 61"/>
                  <a:gd name="T4" fmla="*/ 99 w 99"/>
                  <a:gd name="T5" fmla="*/ 24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74" y="61"/>
                    </a:lnTo>
                    <a:lnTo>
                      <a:pt x="99" y="24"/>
                    </a:lnTo>
                    <a:lnTo>
                      <a:pt x="31" y="0"/>
                    </a:lnTo>
                    <a:lnTo>
                      <a:pt x="0" y="43"/>
                    </a:lnTo>
                    <a:close/>
                  </a:path>
                </a:pathLst>
              </a:custGeom>
              <a:solidFill>
                <a:srgbClr val="CECECE"/>
              </a:solidFill>
              <a:ln w="9525">
                <a:noFill/>
                <a:round/>
                <a:headEnd/>
                <a:tailEnd/>
              </a:ln>
            </p:spPr>
            <p:txBody>
              <a:bodyPr/>
              <a:lstStyle/>
              <a:p>
                <a:endParaRPr lang="en-US"/>
              </a:p>
            </p:txBody>
          </p:sp>
          <p:sp>
            <p:nvSpPr>
              <p:cNvPr id="134328" name="Freeform 4844"/>
              <p:cNvSpPr>
                <a:spLocks/>
              </p:cNvSpPr>
              <p:nvPr/>
            </p:nvSpPr>
            <p:spPr bwMode="auto">
              <a:xfrm>
                <a:off x="4627" y="2694"/>
                <a:ext cx="99" cy="61"/>
              </a:xfrm>
              <a:custGeom>
                <a:avLst/>
                <a:gdLst>
                  <a:gd name="T0" fmla="*/ 0 w 16"/>
                  <a:gd name="T1" fmla="*/ 59463 h 10"/>
                  <a:gd name="T2" fmla="*/ 108498 w 16"/>
                  <a:gd name="T3" fmla="*/ 84430 h 10"/>
                  <a:gd name="T4" fmla="*/ 145214 w 16"/>
                  <a:gd name="T5" fmla="*/ 33153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329" name="Freeform 4845"/>
              <p:cNvSpPr>
                <a:spLocks/>
              </p:cNvSpPr>
              <p:nvPr/>
            </p:nvSpPr>
            <p:spPr bwMode="auto">
              <a:xfrm>
                <a:off x="3392" y="2533"/>
                <a:ext cx="99" cy="49"/>
              </a:xfrm>
              <a:custGeom>
                <a:avLst/>
                <a:gdLst>
                  <a:gd name="T0" fmla="*/ 0 w 99"/>
                  <a:gd name="T1" fmla="*/ 6 h 49"/>
                  <a:gd name="T2" fmla="*/ 68 w 99"/>
                  <a:gd name="T3" fmla="*/ 0 h 49"/>
                  <a:gd name="T4" fmla="*/ 99 w 99"/>
                  <a:gd name="T5" fmla="*/ 43 h 49"/>
                  <a:gd name="T6" fmla="*/ 31 w 99"/>
                  <a:gd name="T7" fmla="*/ 49 h 49"/>
                  <a:gd name="T8" fmla="*/ 0 w 99"/>
                  <a:gd name="T9" fmla="*/ 6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6"/>
                    </a:moveTo>
                    <a:lnTo>
                      <a:pt x="68" y="0"/>
                    </a:lnTo>
                    <a:lnTo>
                      <a:pt x="99" y="43"/>
                    </a:lnTo>
                    <a:lnTo>
                      <a:pt x="31" y="49"/>
                    </a:lnTo>
                    <a:lnTo>
                      <a:pt x="0" y="6"/>
                    </a:lnTo>
                    <a:close/>
                  </a:path>
                </a:pathLst>
              </a:custGeom>
              <a:solidFill>
                <a:srgbClr val="F4F4F4"/>
              </a:solidFill>
              <a:ln w="9525">
                <a:noFill/>
                <a:round/>
                <a:headEnd/>
                <a:tailEnd/>
              </a:ln>
            </p:spPr>
            <p:txBody>
              <a:bodyPr/>
              <a:lstStyle/>
              <a:p>
                <a:endParaRPr lang="en-US"/>
              </a:p>
            </p:txBody>
          </p:sp>
          <p:sp>
            <p:nvSpPr>
              <p:cNvPr id="134330" name="Freeform 4846"/>
              <p:cNvSpPr>
                <a:spLocks/>
              </p:cNvSpPr>
              <p:nvPr/>
            </p:nvSpPr>
            <p:spPr bwMode="auto">
              <a:xfrm>
                <a:off x="3392" y="2533"/>
                <a:ext cx="99" cy="49"/>
              </a:xfrm>
              <a:custGeom>
                <a:avLst/>
                <a:gdLst>
                  <a:gd name="T0" fmla="*/ 0 w 16"/>
                  <a:gd name="T1" fmla="*/ 8514 h 8"/>
                  <a:gd name="T2" fmla="*/ 99730 w 16"/>
                  <a:gd name="T3" fmla="*/ 0 h 8"/>
                  <a:gd name="T4" fmla="*/ 145214 w 16"/>
                  <a:gd name="T5" fmla="*/ 60435 h 8"/>
                  <a:gd name="T6" fmla="*/ 45484 w 16"/>
                  <a:gd name="T7" fmla="*/ 68918 h 8"/>
                  <a:gd name="T8" fmla="*/ 0 w 16"/>
                  <a:gd name="T9" fmla="*/ 8514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1"/>
                    </a:moveTo>
                    <a:lnTo>
                      <a:pt x="11" y="0"/>
                    </a:lnTo>
                    <a:lnTo>
                      <a:pt x="16" y="7"/>
                    </a:lnTo>
                    <a:lnTo>
                      <a:pt x="5" y="8"/>
                    </a:lnTo>
                    <a:lnTo>
                      <a:pt x="0" y="1"/>
                    </a:lnTo>
                  </a:path>
                </a:pathLst>
              </a:custGeom>
              <a:noFill/>
              <a:ln w="9525">
                <a:solidFill>
                  <a:srgbClr val="000000"/>
                </a:solidFill>
                <a:round/>
                <a:headEnd/>
                <a:tailEnd/>
              </a:ln>
            </p:spPr>
            <p:txBody>
              <a:bodyPr/>
              <a:lstStyle/>
              <a:p>
                <a:endParaRPr lang="en-US"/>
              </a:p>
            </p:txBody>
          </p:sp>
          <p:sp>
            <p:nvSpPr>
              <p:cNvPr id="134331" name="Freeform 4847"/>
              <p:cNvSpPr>
                <a:spLocks/>
              </p:cNvSpPr>
              <p:nvPr/>
            </p:nvSpPr>
            <p:spPr bwMode="auto">
              <a:xfrm>
                <a:off x="2151" y="2687"/>
                <a:ext cx="99" cy="31"/>
              </a:xfrm>
              <a:custGeom>
                <a:avLst/>
                <a:gdLst>
                  <a:gd name="T0" fmla="*/ 0 w 99"/>
                  <a:gd name="T1" fmla="*/ 31 h 31"/>
                  <a:gd name="T2" fmla="*/ 68 w 99"/>
                  <a:gd name="T3" fmla="*/ 31 h 31"/>
                  <a:gd name="T4" fmla="*/ 99 w 99"/>
                  <a:gd name="T5" fmla="*/ 13 h 31"/>
                  <a:gd name="T6" fmla="*/ 31 w 99"/>
                  <a:gd name="T7" fmla="*/ 0 h 31"/>
                  <a:gd name="T8" fmla="*/ 0 w 99"/>
                  <a:gd name="T9" fmla="*/ 31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31"/>
                    </a:moveTo>
                    <a:lnTo>
                      <a:pt x="68" y="31"/>
                    </a:lnTo>
                    <a:lnTo>
                      <a:pt x="99" y="13"/>
                    </a:lnTo>
                    <a:lnTo>
                      <a:pt x="31" y="0"/>
                    </a:lnTo>
                    <a:lnTo>
                      <a:pt x="0" y="31"/>
                    </a:lnTo>
                    <a:close/>
                  </a:path>
                </a:pathLst>
              </a:custGeom>
              <a:solidFill>
                <a:srgbClr val="E3E3E3"/>
              </a:solidFill>
              <a:ln w="9525">
                <a:noFill/>
                <a:round/>
                <a:headEnd/>
                <a:tailEnd/>
              </a:ln>
            </p:spPr>
            <p:txBody>
              <a:bodyPr/>
              <a:lstStyle/>
              <a:p>
                <a:endParaRPr lang="en-US"/>
              </a:p>
            </p:txBody>
          </p:sp>
          <p:sp>
            <p:nvSpPr>
              <p:cNvPr id="134332" name="Freeform 4848"/>
              <p:cNvSpPr>
                <a:spLocks/>
              </p:cNvSpPr>
              <p:nvPr/>
            </p:nvSpPr>
            <p:spPr bwMode="auto">
              <a:xfrm>
                <a:off x="2151" y="2687"/>
                <a:ext cx="99" cy="31"/>
              </a:xfrm>
              <a:custGeom>
                <a:avLst/>
                <a:gdLst>
                  <a:gd name="T0" fmla="*/ 0 w 16"/>
                  <a:gd name="T1" fmla="*/ 45744 h 5"/>
                  <a:gd name="T2" fmla="*/ 99730 w 16"/>
                  <a:gd name="T3" fmla="*/ 45744 h 5"/>
                  <a:gd name="T4" fmla="*/ 145214 w 16"/>
                  <a:gd name="T5" fmla="*/ 17645 h 5"/>
                  <a:gd name="T6" fmla="*/ 45484 w 16"/>
                  <a:gd name="T7" fmla="*/ 0 h 5"/>
                  <a:gd name="T8" fmla="*/ 0 w 16"/>
                  <a:gd name="T9" fmla="*/ 45744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5"/>
                    </a:moveTo>
                    <a:lnTo>
                      <a:pt x="11" y="5"/>
                    </a:lnTo>
                    <a:lnTo>
                      <a:pt x="16" y="2"/>
                    </a:lnTo>
                    <a:lnTo>
                      <a:pt x="5" y="0"/>
                    </a:lnTo>
                    <a:lnTo>
                      <a:pt x="0" y="5"/>
                    </a:lnTo>
                  </a:path>
                </a:pathLst>
              </a:custGeom>
              <a:noFill/>
              <a:ln w="9525">
                <a:solidFill>
                  <a:srgbClr val="000000"/>
                </a:solidFill>
                <a:round/>
                <a:headEnd/>
                <a:tailEnd/>
              </a:ln>
            </p:spPr>
            <p:txBody>
              <a:bodyPr/>
              <a:lstStyle/>
              <a:p>
                <a:endParaRPr lang="en-US"/>
              </a:p>
            </p:txBody>
          </p:sp>
          <p:sp>
            <p:nvSpPr>
              <p:cNvPr id="134333" name="Freeform 4849"/>
              <p:cNvSpPr>
                <a:spLocks/>
              </p:cNvSpPr>
              <p:nvPr/>
            </p:nvSpPr>
            <p:spPr bwMode="auto">
              <a:xfrm>
                <a:off x="4461" y="2694"/>
                <a:ext cx="98" cy="67"/>
              </a:xfrm>
              <a:custGeom>
                <a:avLst/>
                <a:gdLst>
                  <a:gd name="T0" fmla="*/ 0 w 98"/>
                  <a:gd name="T1" fmla="*/ 43 h 67"/>
                  <a:gd name="T2" fmla="*/ 74 w 98"/>
                  <a:gd name="T3" fmla="*/ 67 h 67"/>
                  <a:gd name="T4" fmla="*/ 98 w 98"/>
                  <a:gd name="T5" fmla="*/ 24 h 67"/>
                  <a:gd name="T6" fmla="*/ 30 w 98"/>
                  <a:gd name="T7" fmla="*/ 0 h 67"/>
                  <a:gd name="T8" fmla="*/ 0 w 98"/>
                  <a:gd name="T9" fmla="*/ 43 h 67"/>
                  <a:gd name="T10" fmla="*/ 0 60000 65536"/>
                  <a:gd name="T11" fmla="*/ 0 60000 65536"/>
                  <a:gd name="T12" fmla="*/ 0 60000 65536"/>
                  <a:gd name="T13" fmla="*/ 0 60000 65536"/>
                  <a:gd name="T14" fmla="*/ 0 60000 65536"/>
                  <a:gd name="T15" fmla="*/ 0 w 98"/>
                  <a:gd name="T16" fmla="*/ 0 h 67"/>
                  <a:gd name="T17" fmla="*/ 98 w 98"/>
                  <a:gd name="T18" fmla="*/ 67 h 67"/>
                </a:gdLst>
                <a:ahLst/>
                <a:cxnLst>
                  <a:cxn ang="T10">
                    <a:pos x="T0" y="T1"/>
                  </a:cxn>
                  <a:cxn ang="T11">
                    <a:pos x="T2" y="T3"/>
                  </a:cxn>
                  <a:cxn ang="T12">
                    <a:pos x="T4" y="T5"/>
                  </a:cxn>
                  <a:cxn ang="T13">
                    <a:pos x="T6" y="T7"/>
                  </a:cxn>
                  <a:cxn ang="T14">
                    <a:pos x="T8" y="T9"/>
                  </a:cxn>
                </a:cxnLst>
                <a:rect l="T15" t="T16" r="T17" b="T18"/>
                <a:pathLst>
                  <a:path w="98" h="67">
                    <a:moveTo>
                      <a:pt x="0" y="43"/>
                    </a:moveTo>
                    <a:lnTo>
                      <a:pt x="74" y="67"/>
                    </a:lnTo>
                    <a:lnTo>
                      <a:pt x="98" y="24"/>
                    </a:lnTo>
                    <a:lnTo>
                      <a:pt x="30" y="0"/>
                    </a:lnTo>
                    <a:lnTo>
                      <a:pt x="0" y="43"/>
                    </a:lnTo>
                    <a:close/>
                  </a:path>
                </a:pathLst>
              </a:custGeom>
              <a:solidFill>
                <a:srgbClr val="CECECE"/>
              </a:solidFill>
              <a:ln w="9525">
                <a:noFill/>
                <a:round/>
                <a:headEnd/>
                <a:tailEnd/>
              </a:ln>
            </p:spPr>
            <p:txBody>
              <a:bodyPr/>
              <a:lstStyle/>
              <a:p>
                <a:endParaRPr lang="en-US"/>
              </a:p>
            </p:txBody>
          </p:sp>
          <p:sp>
            <p:nvSpPr>
              <p:cNvPr id="134334" name="Freeform 4850"/>
              <p:cNvSpPr>
                <a:spLocks/>
              </p:cNvSpPr>
              <p:nvPr/>
            </p:nvSpPr>
            <p:spPr bwMode="auto">
              <a:xfrm>
                <a:off x="4461" y="2694"/>
                <a:ext cx="98" cy="67"/>
              </a:xfrm>
              <a:custGeom>
                <a:avLst/>
                <a:gdLst>
                  <a:gd name="T0" fmla="*/ 0 w 16"/>
                  <a:gd name="T1" fmla="*/ 59210 h 11"/>
                  <a:gd name="T2" fmla="*/ 102716 w 16"/>
                  <a:gd name="T3" fmla="*/ 92192 h 11"/>
                  <a:gd name="T4" fmla="*/ 137868 w 16"/>
                  <a:gd name="T5" fmla="*/ 32982 h 11"/>
                  <a:gd name="T6" fmla="*/ 43665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335" name="Freeform 4851"/>
              <p:cNvSpPr>
                <a:spLocks/>
              </p:cNvSpPr>
              <p:nvPr/>
            </p:nvSpPr>
            <p:spPr bwMode="auto">
              <a:xfrm>
                <a:off x="3226" y="2484"/>
                <a:ext cx="98" cy="92"/>
              </a:xfrm>
              <a:custGeom>
                <a:avLst/>
                <a:gdLst>
                  <a:gd name="T0" fmla="*/ 0 w 98"/>
                  <a:gd name="T1" fmla="*/ 30 h 92"/>
                  <a:gd name="T2" fmla="*/ 68 w 98"/>
                  <a:gd name="T3" fmla="*/ 0 h 92"/>
                  <a:gd name="T4" fmla="*/ 98 w 98"/>
                  <a:gd name="T5" fmla="*/ 68 h 92"/>
                  <a:gd name="T6" fmla="*/ 30 w 98"/>
                  <a:gd name="T7" fmla="*/ 92 h 92"/>
                  <a:gd name="T8" fmla="*/ 0 w 98"/>
                  <a:gd name="T9" fmla="*/ 30 h 92"/>
                  <a:gd name="T10" fmla="*/ 0 60000 65536"/>
                  <a:gd name="T11" fmla="*/ 0 60000 65536"/>
                  <a:gd name="T12" fmla="*/ 0 60000 65536"/>
                  <a:gd name="T13" fmla="*/ 0 60000 65536"/>
                  <a:gd name="T14" fmla="*/ 0 60000 65536"/>
                  <a:gd name="T15" fmla="*/ 0 w 98"/>
                  <a:gd name="T16" fmla="*/ 0 h 92"/>
                  <a:gd name="T17" fmla="*/ 98 w 98"/>
                  <a:gd name="T18" fmla="*/ 92 h 92"/>
                </a:gdLst>
                <a:ahLst/>
                <a:cxnLst>
                  <a:cxn ang="T10">
                    <a:pos x="T0" y="T1"/>
                  </a:cxn>
                  <a:cxn ang="T11">
                    <a:pos x="T2" y="T3"/>
                  </a:cxn>
                  <a:cxn ang="T12">
                    <a:pos x="T4" y="T5"/>
                  </a:cxn>
                  <a:cxn ang="T13">
                    <a:pos x="T6" y="T7"/>
                  </a:cxn>
                  <a:cxn ang="T14">
                    <a:pos x="T8" y="T9"/>
                  </a:cxn>
                </a:cxnLst>
                <a:rect l="T15" t="T16" r="T17" b="T18"/>
                <a:pathLst>
                  <a:path w="98" h="92">
                    <a:moveTo>
                      <a:pt x="0" y="30"/>
                    </a:moveTo>
                    <a:lnTo>
                      <a:pt x="68" y="0"/>
                    </a:lnTo>
                    <a:lnTo>
                      <a:pt x="98" y="68"/>
                    </a:lnTo>
                    <a:lnTo>
                      <a:pt x="30" y="92"/>
                    </a:lnTo>
                    <a:lnTo>
                      <a:pt x="0" y="30"/>
                    </a:lnTo>
                    <a:close/>
                  </a:path>
                </a:pathLst>
              </a:custGeom>
              <a:solidFill>
                <a:srgbClr val="F8F8F8"/>
              </a:solidFill>
              <a:ln w="9525">
                <a:noFill/>
                <a:round/>
                <a:headEnd/>
                <a:tailEnd/>
              </a:ln>
            </p:spPr>
            <p:txBody>
              <a:bodyPr/>
              <a:lstStyle/>
              <a:p>
                <a:endParaRPr lang="en-US"/>
              </a:p>
            </p:txBody>
          </p:sp>
          <p:sp>
            <p:nvSpPr>
              <p:cNvPr id="134336" name="Freeform 4852"/>
              <p:cNvSpPr>
                <a:spLocks/>
              </p:cNvSpPr>
              <p:nvPr/>
            </p:nvSpPr>
            <p:spPr bwMode="auto">
              <a:xfrm>
                <a:off x="3226" y="2484"/>
                <a:ext cx="98" cy="92"/>
              </a:xfrm>
              <a:custGeom>
                <a:avLst/>
                <a:gdLst>
                  <a:gd name="T0" fmla="*/ 0 w 16"/>
                  <a:gd name="T1" fmla="*/ 43823 h 15"/>
                  <a:gd name="T2" fmla="*/ 94202 w 16"/>
                  <a:gd name="T3" fmla="*/ 0 h 15"/>
                  <a:gd name="T4" fmla="*/ 137868 w 16"/>
                  <a:gd name="T5" fmla="*/ 94834 h 15"/>
                  <a:gd name="T6" fmla="*/ 43665 w 16"/>
                  <a:gd name="T7" fmla="*/ 130119 h 15"/>
                  <a:gd name="T8" fmla="*/ 0 w 16"/>
                  <a:gd name="T9" fmla="*/ 43823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5"/>
                    </a:moveTo>
                    <a:lnTo>
                      <a:pt x="11" y="0"/>
                    </a:lnTo>
                    <a:lnTo>
                      <a:pt x="16" y="11"/>
                    </a:lnTo>
                    <a:lnTo>
                      <a:pt x="5" y="15"/>
                    </a:lnTo>
                    <a:lnTo>
                      <a:pt x="0" y="5"/>
                    </a:lnTo>
                  </a:path>
                </a:pathLst>
              </a:custGeom>
              <a:noFill/>
              <a:ln w="9525">
                <a:solidFill>
                  <a:srgbClr val="000000"/>
                </a:solidFill>
                <a:round/>
                <a:headEnd/>
                <a:tailEnd/>
              </a:ln>
            </p:spPr>
            <p:txBody>
              <a:bodyPr/>
              <a:lstStyle/>
              <a:p>
                <a:endParaRPr lang="en-US"/>
              </a:p>
            </p:txBody>
          </p:sp>
          <p:sp>
            <p:nvSpPr>
              <p:cNvPr id="134337" name="Freeform 4853"/>
              <p:cNvSpPr>
                <a:spLocks/>
              </p:cNvSpPr>
              <p:nvPr/>
            </p:nvSpPr>
            <p:spPr bwMode="auto">
              <a:xfrm>
                <a:off x="1984" y="2700"/>
                <a:ext cx="99" cy="43"/>
              </a:xfrm>
              <a:custGeom>
                <a:avLst/>
                <a:gdLst>
                  <a:gd name="T0" fmla="*/ 0 w 99"/>
                  <a:gd name="T1" fmla="*/ 37 h 43"/>
                  <a:gd name="T2" fmla="*/ 68 w 99"/>
                  <a:gd name="T3" fmla="*/ 43 h 43"/>
                  <a:gd name="T4" fmla="*/ 99 w 99"/>
                  <a:gd name="T5" fmla="*/ 12 h 43"/>
                  <a:gd name="T6" fmla="*/ 31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8" y="43"/>
                    </a:lnTo>
                    <a:lnTo>
                      <a:pt x="99" y="12"/>
                    </a:lnTo>
                    <a:lnTo>
                      <a:pt x="31" y="0"/>
                    </a:lnTo>
                    <a:lnTo>
                      <a:pt x="0" y="37"/>
                    </a:lnTo>
                    <a:close/>
                  </a:path>
                </a:pathLst>
              </a:custGeom>
              <a:solidFill>
                <a:srgbClr val="DADADA"/>
              </a:solidFill>
              <a:ln w="9525">
                <a:noFill/>
                <a:round/>
                <a:headEnd/>
                <a:tailEnd/>
              </a:ln>
            </p:spPr>
            <p:txBody>
              <a:bodyPr/>
              <a:lstStyle/>
              <a:p>
                <a:endParaRPr lang="en-US"/>
              </a:p>
            </p:txBody>
          </p:sp>
          <p:sp>
            <p:nvSpPr>
              <p:cNvPr id="134338" name="Freeform 4854"/>
              <p:cNvSpPr>
                <a:spLocks/>
              </p:cNvSpPr>
              <p:nvPr/>
            </p:nvSpPr>
            <p:spPr bwMode="auto">
              <a:xfrm>
                <a:off x="1984" y="2700"/>
                <a:ext cx="99" cy="43"/>
              </a:xfrm>
              <a:custGeom>
                <a:avLst/>
                <a:gdLst>
                  <a:gd name="T0" fmla="*/ 0 w 16"/>
                  <a:gd name="T1" fmla="*/ 52601 h 7"/>
                  <a:gd name="T2" fmla="*/ 99730 w 16"/>
                  <a:gd name="T3" fmla="*/ 61207 h 7"/>
                  <a:gd name="T4" fmla="*/ 145214 w 16"/>
                  <a:gd name="T5" fmla="*/ 17169 h 7"/>
                  <a:gd name="T6" fmla="*/ 45484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339" name="Freeform 4855"/>
              <p:cNvSpPr>
                <a:spLocks/>
              </p:cNvSpPr>
              <p:nvPr/>
            </p:nvSpPr>
            <p:spPr bwMode="auto">
              <a:xfrm>
                <a:off x="4294" y="2694"/>
                <a:ext cx="99" cy="61"/>
              </a:xfrm>
              <a:custGeom>
                <a:avLst/>
                <a:gdLst>
                  <a:gd name="T0" fmla="*/ 0 w 99"/>
                  <a:gd name="T1" fmla="*/ 37 h 61"/>
                  <a:gd name="T2" fmla="*/ 68 w 99"/>
                  <a:gd name="T3" fmla="*/ 61 h 61"/>
                  <a:gd name="T4" fmla="*/ 99 w 99"/>
                  <a:gd name="T5" fmla="*/ 24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24"/>
                    </a:lnTo>
                    <a:lnTo>
                      <a:pt x="31" y="0"/>
                    </a:lnTo>
                    <a:lnTo>
                      <a:pt x="0" y="37"/>
                    </a:lnTo>
                    <a:close/>
                  </a:path>
                </a:pathLst>
              </a:custGeom>
              <a:solidFill>
                <a:srgbClr val="CECECE"/>
              </a:solidFill>
              <a:ln w="9525">
                <a:noFill/>
                <a:round/>
                <a:headEnd/>
                <a:tailEnd/>
              </a:ln>
            </p:spPr>
            <p:txBody>
              <a:bodyPr/>
              <a:lstStyle/>
              <a:p>
                <a:endParaRPr lang="en-US"/>
              </a:p>
            </p:txBody>
          </p:sp>
          <p:sp>
            <p:nvSpPr>
              <p:cNvPr id="134340" name="Freeform 4856"/>
              <p:cNvSpPr>
                <a:spLocks/>
              </p:cNvSpPr>
              <p:nvPr/>
            </p:nvSpPr>
            <p:spPr bwMode="auto">
              <a:xfrm>
                <a:off x="4294" y="2694"/>
                <a:ext cx="99" cy="61"/>
              </a:xfrm>
              <a:custGeom>
                <a:avLst/>
                <a:gdLst>
                  <a:gd name="T0" fmla="*/ 0 w 16"/>
                  <a:gd name="T1" fmla="*/ 51313 h 10"/>
                  <a:gd name="T2" fmla="*/ 99730 w 16"/>
                  <a:gd name="T3" fmla="*/ 84430 h 10"/>
                  <a:gd name="T4" fmla="*/ 145214 w 16"/>
                  <a:gd name="T5" fmla="*/ 33153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4"/>
                    </a:lnTo>
                    <a:lnTo>
                      <a:pt x="5" y="0"/>
                    </a:lnTo>
                    <a:lnTo>
                      <a:pt x="0" y="6"/>
                    </a:lnTo>
                  </a:path>
                </a:pathLst>
              </a:custGeom>
              <a:noFill/>
              <a:ln w="9525">
                <a:solidFill>
                  <a:srgbClr val="000000"/>
                </a:solidFill>
                <a:round/>
                <a:headEnd/>
                <a:tailEnd/>
              </a:ln>
            </p:spPr>
            <p:txBody>
              <a:bodyPr/>
              <a:lstStyle/>
              <a:p>
                <a:endParaRPr lang="en-US"/>
              </a:p>
            </p:txBody>
          </p:sp>
          <p:sp>
            <p:nvSpPr>
              <p:cNvPr id="134341" name="Freeform 4857"/>
              <p:cNvSpPr>
                <a:spLocks/>
              </p:cNvSpPr>
              <p:nvPr/>
            </p:nvSpPr>
            <p:spPr bwMode="auto">
              <a:xfrm>
                <a:off x="3059" y="2459"/>
                <a:ext cx="99" cy="123"/>
              </a:xfrm>
              <a:custGeom>
                <a:avLst/>
                <a:gdLst>
                  <a:gd name="T0" fmla="*/ 0 w 99"/>
                  <a:gd name="T1" fmla="*/ 55 h 123"/>
                  <a:gd name="T2" fmla="*/ 68 w 99"/>
                  <a:gd name="T3" fmla="*/ 0 h 123"/>
                  <a:gd name="T4" fmla="*/ 99 w 99"/>
                  <a:gd name="T5" fmla="*/ 86 h 123"/>
                  <a:gd name="T6" fmla="*/ 31 w 99"/>
                  <a:gd name="T7" fmla="*/ 123 h 123"/>
                  <a:gd name="T8" fmla="*/ 0 w 99"/>
                  <a:gd name="T9" fmla="*/ 55 h 123"/>
                  <a:gd name="T10" fmla="*/ 0 60000 65536"/>
                  <a:gd name="T11" fmla="*/ 0 60000 65536"/>
                  <a:gd name="T12" fmla="*/ 0 60000 65536"/>
                  <a:gd name="T13" fmla="*/ 0 60000 65536"/>
                  <a:gd name="T14" fmla="*/ 0 60000 65536"/>
                  <a:gd name="T15" fmla="*/ 0 w 99"/>
                  <a:gd name="T16" fmla="*/ 0 h 123"/>
                  <a:gd name="T17" fmla="*/ 99 w 99"/>
                  <a:gd name="T18" fmla="*/ 123 h 123"/>
                </a:gdLst>
                <a:ahLst/>
                <a:cxnLst>
                  <a:cxn ang="T10">
                    <a:pos x="T0" y="T1"/>
                  </a:cxn>
                  <a:cxn ang="T11">
                    <a:pos x="T2" y="T3"/>
                  </a:cxn>
                  <a:cxn ang="T12">
                    <a:pos x="T4" y="T5"/>
                  </a:cxn>
                  <a:cxn ang="T13">
                    <a:pos x="T6" y="T7"/>
                  </a:cxn>
                  <a:cxn ang="T14">
                    <a:pos x="T8" y="T9"/>
                  </a:cxn>
                </a:cxnLst>
                <a:rect l="T15" t="T16" r="T17" b="T18"/>
                <a:pathLst>
                  <a:path w="99" h="123">
                    <a:moveTo>
                      <a:pt x="0" y="55"/>
                    </a:moveTo>
                    <a:lnTo>
                      <a:pt x="68" y="0"/>
                    </a:lnTo>
                    <a:lnTo>
                      <a:pt x="99" y="86"/>
                    </a:lnTo>
                    <a:lnTo>
                      <a:pt x="31" y="123"/>
                    </a:lnTo>
                    <a:lnTo>
                      <a:pt x="0" y="55"/>
                    </a:lnTo>
                    <a:close/>
                  </a:path>
                </a:pathLst>
              </a:custGeom>
              <a:solidFill>
                <a:srgbClr val="FAFAFA"/>
              </a:solidFill>
              <a:ln w="9525">
                <a:noFill/>
                <a:round/>
                <a:headEnd/>
                <a:tailEnd/>
              </a:ln>
            </p:spPr>
            <p:txBody>
              <a:bodyPr/>
              <a:lstStyle/>
              <a:p>
                <a:endParaRPr lang="en-US"/>
              </a:p>
            </p:txBody>
          </p:sp>
          <p:sp>
            <p:nvSpPr>
              <p:cNvPr id="134342" name="Freeform 4858"/>
              <p:cNvSpPr>
                <a:spLocks/>
              </p:cNvSpPr>
              <p:nvPr/>
            </p:nvSpPr>
            <p:spPr bwMode="auto">
              <a:xfrm>
                <a:off x="3059" y="2459"/>
                <a:ext cx="99" cy="123"/>
              </a:xfrm>
              <a:custGeom>
                <a:avLst/>
                <a:gdLst>
                  <a:gd name="T0" fmla="*/ 0 w 16"/>
                  <a:gd name="T1" fmla="*/ 78634 h 20"/>
                  <a:gd name="T2" fmla="*/ 99730 w 16"/>
                  <a:gd name="T3" fmla="*/ 0 h 20"/>
                  <a:gd name="T4" fmla="*/ 145214 w 16"/>
                  <a:gd name="T5" fmla="*/ 123037 h 20"/>
                  <a:gd name="T6" fmla="*/ 45484 w 16"/>
                  <a:gd name="T7" fmla="*/ 175835 h 20"/>
                  <a:gd name="T8" fmla="*/ 0 w 16"/>
                  <a:gd name="T9" fmla="*/ 78634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9"/>
                    </a:moveTo>
                    <a:lnTo>
                      <a:pt x="11" y="0"/>
                    </a:lnTo>
                    <a:lnTo>
                      <a:pt x="16" y="14"/>
                    </a:lnTo>
                    <a:lnTo>
                      <a:pt x="5" y="20"/>
                    </a:lnTo>
                    <a:lnTo>
                      <a:pt x="0" y="9"/>
                    </a:lnTo>
                  </a:path>
                </a:pathLst>
              </a:custGeom>
              <a:noFill/>
              <a:ln w="9525">
                <a:solidFill>
                  <a:srgbClr val="000000"/>
                </a:solidFill>
                <a:round/>
                <a:headEnd/>
                <a:tailEnd/>
              </a:ln>
            </p:spPr>
            <p:txBody>
              <a:bodyPr/>
              <a:lstStyle/>
              <a:p>
                <a:endParaRPr lang="en-US"/>
              </a:p>
            </p:txBody>
          </p:sp>
          <p:sp>
            <p:nvSpPr>
              <p:cNvPr id="134343" name="Freeform 4859"/>
              <p:cNvSpPr>
                <a:spLocks/>
              </p:cNvSpPr>
              <p:nvPr/>
            </p:nvSpPr>
            <p:spPr bwMode="auto">
              <a:xfrm>
                <a:off x="1818" y="2700"/>
                <a:ext cx="99" cy="55"/>
              </a:xfrm>
              <a:custGeom>
                <a:avLst/>
                <a:gdLst>
                  <a:gd name="T0" fmla="*/ 0 w 99"/>
                  <a:gd name="T1" fmla="*/ 43 h 55"/>
                  <a:gd name="T2" fmla="*/ 68 w 99"/>
                  <a:gd name="T3" fmla="*/ 55 h 55"/>
                  <a:gd name="T4" fmla="*/ 99 w 99"/>
                  <a:gd name="T5" fmla="*/ 18 h 55"/>
                  <a:gd name="T6" fmla="*/ 31 w 99"/>
                  <a:gd name="T7" fmla="*/ 0 h 55"/>
                  <a:gd name="T8" fmla="*/ 0 w 99"/>
                  <a:gd name="T9" fmla="*/ 43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43"/>
                    </a:moveTo>
                    <a:lnTo>
                      <a:pt x="68" y="55"/>
                    </a:lnTo>
                    <a:lnTo>
                      <a:pt x="99" y="18"/>
                    </a:lnTo>
                    <a:lnTo>
                      <a:pt x="31" y="0"/>
                    </a:lnTo>
                    <a:lnTo>
                      <a:pt x="0" y="43"/>
                    </a:lnTo>
                    <a:close/>
                  </a:path>
                </a:pathLst>
              </a:custGeom>
              <a:solidFill>
                <a:srgbClr val="D4D4D4"/>
              </a:solidFill>
              <a:ln w="9525">
                <a:noFill/>
                <a:round/>
                <a:headEnd/>
                <a:tailEnd/>
              </a:ln>
            </p:spPr>
            <p:txBody>
              <a:bodyPr/>
              <a:lstStyle/>
              <a:p>
                <a:endParaRPr lang="en-US"/>
              </a:p>
            </p:txBody>
          </p:sp>
          <p:sp>
            <p:nvSpPr>
              <p:cNvPr id="134344" name="Freeform 4860"/>
              <p:cNvSpPr>
                <a:spLocks/>
              </p:cNvSpPr>
              <p:nvPr/>
            </p:nvSpPr>
            <p:spPr bwMode="auto">
              <a:xfrm>
                <a:off x="1818" y="2700"/>
                <a:ext cx="99" cy="55"/>
              </a:xfrm>
              <a:custGeom>
                <a:avLst/>
                <a:gdLst>
                  <a:gd name="T0" fmla="*/ 0 w 16"/>
                  <a:gd name="T1" fmla="*/ 60017 h 9"/>
                  <a:gd name="T2" fmla="*/ 99730 w 16"/>
                  <a:gd name="T3" fmla="*/ 76670 h 9"/>
                  <a:gd name="T4" fmla="*/ 145214 w 16"/>
                  <a:gd name="T5" fmla="*/ 25098 h 9"/>
                  <a:gd name="T6" fmla="*/ 45484 w 16"/>
                  <a:gd name="T7" fmla="*/ 0 h 9"/>
                  <a:gd name="T8" fmla="*/ 0 w 16"/>
                  <a:gd name="T9" fmla="*/ 6001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1"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45" name="Freeform 4861"/>
              <p:cNvSpPr>
                <a:spLocks/>
              </p:cNvSpPr>
              <p:nvPr/>
            </p:nvSpPr>
            <p:spPr bwMode="auto">
              <a:xfrm>
                <a:off x="4127" y="2687"/>
                <a:ext cx="99" cy="56"/>
              </a:xfrm>
              <a:custGeom>
                <a:avLst/>
                <a:gdLst>
                  <a:gd name="T0" fmla="*/ 0 w 99"/>
                  <a:gd name="T1" fmla="*/ 31 h 56"/>
                  <a:gd name="T2" fmla="*/ 68 w 99"/>
                  <a:gd name="T3" fmla="*/ 56 h 56"/>
                  <a:gd name="T4" fmla="*/ 99 w 99"/>
                  <a:gd name="T5" fmla="*/ 19 h 56"/>
                  <a:gd name="T6" fmla="*/ 31 w 99"/>
                  <a:gd name="T7" fmla="*/ 0 h 56"/>
                  <a:gd name="T8" fmla="*/ 0 w 99"/>
                  <a:gd name="T9" fmla="*/ 31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31"/>
                    </a:moveTo>
                    <a:lnTo>
                      <a:pt x="68" y="56"/>
                    </a:lnTo>
                    <a:lnTo>
                      <a:pt x="99" y="19"/>
                    </a:lnTo>
                    <a:lnTo>
                      <a:pt x="31" y="0"/>
                    </a:lnTo>
                    <a:lnTo>
                      <a:pt x="0" y="31"/>
                    </a:lnTo>
                    <a:close/>
                  </a:path>
                </a:pathLst>
              </a:custGeom>
              <a:solidFill>
                <a:srgbClr val="D0D0D0"/>
              </a:solidFill>
              <a:ln w="9525">
                <a:noFill/>
                <a:round/>
                <a:headEnd/>
                <a:tailEnd/>
              </a:ln>
            </p:spPr>
            <p:txBody>
              <a:bodyPr/>
              <a:lstStyle/>
              <a:p>
                <a:endParaRPr lang="en-US"/>
              </a:p>
            </p:txBody>
          </p:sp>
          <p:sp>
            <p:nvSpPr>
              <p:cNvPr id="134346" name="Freeform 4862"/>
              <p:cNvSpPr>
                <a:spLocks/>
              </p:cNvSpPr>
              <p:nvPr/>
            </p:nvSpPr>
            <p:spPr bwMode="auto">
              <a:xfrm>
                <a:off x="4127" y="2687"/>
                <a:ext cx="99" cy="56"/>
              </a:xfrm>
              <a:custGeom>
                <a:avLst/>
                <a:gdLst>
                  <a:gd name="T0" fmla="*/ 0 w 16"/>
                  <a:gd name="T1" fmla="*/ 46499 h 9"/>
                  <a:gd name="T2" fmla="*/ 99730 w 16"/>
                  <a:gd name="T3" fmla="*/ 83820 h 9"/>
                  <a:gd name="T4" fmla="*/ 145214 w 16"/>
                  <a:gd name="T5" fmla="*/ 28417 h 9"/>
                  <a:gd name="T6" fmla="*/ 45484 w 16"/>
                  <a:gd name="T7" fmla="*/ 0 h 9"/>
                  <a:gd name="T8" fmla="*/ 0 w 16"/>
                  <a:gd name="T9" fmla="*/ 46499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5"/>
                    </a:moveTo>
                    <a:lnTo>
                      <a:pt x="11" y="9"/>
                    </a:lnTo>
                    <a:lnTo>
                      <a:pt x="16" y="3"/>
                    </a:lnTo>
                    <a:lnTo>
                      <a:pt x="5" y="0"/>
                    </a:lnTo>
                    <a:lnTo>
                      <a:pt x="0" y="5"/>
                    </a:lnTo>
                  </a:path>
                </a:pathLst>
              </a:custGeom>
              <a:noFill/>
              <a:ln w="9525">
                <a:solidFill>
                  <a:srgbClr val="000000"/>
                </a:solidFill>
                <a:round/>
                <a:headEnd/>
                <a:tailEnd/>
              </a:ln>
            </p:spPr>
            <p:txBody>
              <a:bodyPr/>
              <a:lstStyle/>
              <a:p>
                <a:endParaRPr lang="en-US"/>
              </a:p>
            </p:txBody>
          </p:sp>
          <p:sp>
            <p:nvSpPr>
              <p:cNvPr id="134347" name="Freeform 4863"/>
              <p:cNvSpPr>
                <a:spLocks/>
              </p:cNvSpPr>
              <p:nvPr/>
            </p:nvSpPr>
            <p:spPr bwMode="auto">
              <a:xfrm>
                <a:off x="2886" y="2471"/>
                <a:ext cx="105" cy="130"/>
              </a:xfrm>
              <a:custGeom>
                <a:avLst/>
                <a:gdLst>
                  <a:gd name="T0" fmla="*/ 0 w 105"/>
                  <a:gd name="T1" fmla="*/ 68 h 130"/>
                  <a:gd name="T2" fmla="*/ 68 w 105"/>
                  <a:gd name="T3" fmla="*/ 0 h 130"/>
                  <a:gd name="T4" fmla="*/ 105 w 105"/>
                  <a:gd name="T5" fmla="*/ 93 h 130"/>
                  <a:gd name="T6" fmla="*/ 37 w 105"/>
                  <a:gd name="T7" fmla="*/ 130 h 130"/>
                  <a:gd name="T8" fmla="*/ 0 w 105"/>
                  <a:gd name="T9" fmla="*/ 68 h 130"/>
                  <a:gd name="T10" fmla="*/ 0 60000 65536"/>
                  <a:gd name="T11" fmla="*/ 0 60000 65536"/>
                  <a:gd name="T12" fmla="*/ 0 60000 65536"/>
                  <a:gd name="T13" fmla="*/ 0 60000 65536"/>
                  <a:gd name="T14" fmla="*/ 0 60000 65536"/>
                  <a:gd name="T15" fmla="*/ 0 w 105"/>
                  <a:gd name="T16" fmla="*/ 0 h 130"/>
                  <a:gd name="T17" fmla="*/ 105 w 105"/>
                  <a:gd name="T18" fmla="*/ 130 h 130"/>
                </a:gdLst>
                <a:ahLst/>
                <a:cxnLst>
                  <a:cxn ang="T10">
                    <a:pos x="T0" y="T1"/>
                  </a:cxn>
                  <a:cxn ang="T11">
                    <a:pos x="T2" y="T3"/>
                  </a:cxn>
                  <a:cxn ang="T12">
                    <a:pos x="T4" y="T5"/>
                  </a:cxn>
                  <a:cxn ang="T13">
                    <a:pos x="T6" y="T7"/>
                  </a:cxn>
                  <a:cxn ang="T14">
                    <a:pos x="T8" y="T9"/>
                  </a:cxn>
                </a:cxnLst>
                <a:rect l="T15" t="T16" r="T17" b="T18"/>
                <a:pathLst>
                  <a:path w="105" h="130">
                    <a:moveTo>
                      <a:pt x="0" y="68"/>
                    </a:moveTo>
                    <a:lnTo>
                      <a:pt x="68" y="0"/>
                    </a:lnTo>
                    <a:lnTo>
                      <a:pt x="105" y="93"/>
                    </a:lnTo>
                    <a:lnTo>
                      <a:pt x="37" y="130"/>
                    </a:lnTo>
                    <a:lnTo>
                      <a:pt x="0" y="68"/>
                    </a:lnTo>
                    <a:close/>
                  </a:path>
                </a:pathLst>
              </a:custGeom>
              <a:solidFill>
                <a:srgbClr val="FAFAFA"/>
              </a:solidFill>
              <a:ln w="9525">
                <a:noFill/>
                <a:round/>
                <a:headEnd/>
                <a:tailEnd/>
              </a:ln>
            </p:spPr>
            <p:txBody>
              <a:bodyPr/>
              <a:lstStyle/>
              <a:p>
                <a:endParaRPr lang="en-US"/>
              </a:p>
            </p:txBody>
          </p:sp>
          <p:sp>
            <p:nvSpPr>
              <p:cNvPr id="134348" name="Freeform 4864"/>
              <p:cNvSpPr>
                <a:spLocks/>
              </p:cNvSpPr>
              <p:nvPr/>
            </p:nvSpPr>
            <p:spPr bwMode="auto">
              <a:xfrm>
                <a:off x="2886" y="2471"/>
                <a:ext cx="105" cy="130"/>
              </a:xfrm>
              <a:custGeom>
                <a:avLst/>
                <a:gdLst>
                  <a:gd name="T0" fmla="*/ 0 w 17"/>
                  <a:gd name="T1" fmla="*/ 99865 h 21"/>
                  <a:gd name="T2" fmla="*/ 98959 w 17"/>
                  <a:gd name="T3" fmla="*/ 0 h 21"/>
                  <a:gd name="T4" fmla="*/ 152936 w 17"/>
                  <a:gd name="T5" fmla="*/ 136655 h 21"/>
                  <a:gd name="T6" fmla="*/ 53945 w 17"/>
                  <a:gd name="T7" fmla="*/ 190958 h 21"/>
                  <a:gd name="T8" fmla="*/ 0 w 17"/>
                  <a:gd name="T9" fmla="*/ 99865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11"/>
                    </a:moveTo>
                    <a:lnTo>
                      <a:pt x="11" y="0"/>
                    </a:lnTo>
                    <a:lnTo>
                      <a:pt x="17" y="15"/>
                    </a:lnTo>
                    <a:lnTo>
                      <a:pt x="6" y="21"/>
                    </a:lnTo>
                    <a:lnTo>
                      <a:pt x="0" y="11"/>
                    </a:lnTo>
                  </a:path>
                </a:pathLst>
              </a:custGeom>
              <a:noFill/>
              <a:ln w="9525">
                <a:solidFill>
                  <a:srgbClr val="000000"/>
                </a:solidFill>
                <a:round/>
                <a:headEnd/>
                <a:tailEnd/>
              </a:ln>
            </p:spPr>
            <p:txBody>
              <a:bodyPr/>
              <a:lstStyle/>
              <a:p>
                <a:endParaRPr lang="en-US"/>
              </a:p>
            </p:txBody>
          </p:sp>
          <p:sp>
            <p:nvSpPr>
              <p:cNvPr id="134349" name="Freeform 4865"/>
              <p:cNvSpPr>
                <a:spLocks/>
              </p:cNvSpPr>
              <p:nvPr/>
            </p:nvSpPr>
            <p:spPr bwMode="auto">
              <a:xfrm>
                <a:off x="1651" y="2706"/>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D1D1D1"/>
              </a:solidFill>
              <a:ln w="9525">
                <a:noFill/>
                <a:round/>
                <a:headEnd/>
                <a:tailEnd/>
              </a:ln>
            </p:spPr>
            <p:txBody>
              <a:bodyPr/>
              <a:lstStyle/>
              <a:p>
                <a:endParaRPr lang="en-US"/>
              </a:p>
            </p:txBody>
          </p:sp>
          <p:sp>
            <p:nvSpPr>
              <p:cNvPr id="134350" name="Freeform 4866"/>
              <p:cNvSpPr>
                <a:spLocks/>
              </p:cNvSpPr>
              <p:nvPr/>
            </p:nvSpPr>
            <p:spPr bwMode="auto">
              <a:xfrm>
                <a:off x="1651" y="270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351" name="Freeform 4867"/>
              <p:cNvSpPr>
                <a:spLocks/>
              </p:cNvSpPr>
              <p:nvPr/>
            </p:nvSpPr>
            <p:spPr bwMode="auto">
              <a:xfrm>
                <a:off x="3960" y="2669"/>
                <a:ext cx="99" cy="55"/>
              </a:xfrm>
              <a:custGeom>
                <a:avLst/>
                <a:gdLst>
                  <a:gd name="T0" fmla="*/ 0 w 99"/>
                  <a:gd name="T1" fmla="*/ 25 h 55"/>
                  <a:gd name="T2" fmla="*/ 68 w 99"/>
                  <a:gd name="T3" fmla="*/ 55 h 55"/>
                  <a:gd name="T4" fmla="*/ 99 w 99"/>
                  <a:gd name="T5" fmla="*/ 25 h 55"/>
                  <a:gd name="T6" fmla="*/ 31 w 99"/>
                  <a:gd name="T7" fmla="*/ 0 h 55"/>
                  <a:gd name="T8" fmla="*/ 0 w 99"/>
                  <a:gd name="T9" fmla="*/ 25 h 55"/>
                  <a:gd name="T10" fmla="*/ 0 60000 65536"/>
                  <a:gd name="T11" fmla="*/ 0 60000 65536"/>
                  <a:gd name="T12" fmla="*/ 0 60000 65536"/>
                  <a:gd name="T13" fmla="*/ 0 60000 65536"/>
                  <a:gd name="T14" fmla="*/ 0 60000 65536"/>
                  <a:gd name="T15" fmla="*/ 0 w 99"/>
                  <a:gd name="T16" fmla="*/ 0 h 55"/>
                  <a:gd name="T17" fmla="*/ 99 w 99"/>
                  <a:gd name="T18" fmla="*/ 55 h 55"/>
                </a:gdLst>
                <a:ahLst/>
                <a:cxnLst>
                  <a:cxn ang="T10">
                    <a:pos x="T0" y="T1"/>
                  </a:cxn>
                  <a:cxn ang="T11">
                    <a:pos x="T2" y="T3"/>
                  </a:cxn>
                  <a:cxn ang="T12">
                    <a:pos x="T4" y="T5"/>
                  </a:cxn>
                  <a:cxn ang="T13">
                    <a:pos x="T6" y="T7"/>
                  </a:cxn>
                  <a:cxn ang="T14">
                    <a:pos x="T8" y="T9"/>
                  </a:cxn>
                </a:cxnLst>
                <a:rect l="T15" t="T16" r="T17" b="T18"/>
                <a:pathLst>
                  <a:path w="99" h="55">
                    <a:moveTo>
                      <a:pt x="0" y="25"/>
                    </a:moveTo>
                    <a:lnTo>
                      <a:pt x="68" y="55"/>
                    </a:lnTo>
                    <a:lnTo>
                      <a:pt x="99" y="25"/>
                    </a:lnTo>
                    <a:lnTo>
                      <a:pt x="31" y="0"/>
                    </a:lnTo>
                    <a:lnTo>
                      <a:pt x="0" y="25"/>
                    </a:lnTo>
                    <a:close/>
                  </a:path>
                </a:pathLst>
              </a:custGeom>
              <a:solidFill>
                <a:srgbClr val="D4D4D4"/>
              </a:solidFill>
              <a:ln w="9525">
                <a:noFill/>
                <a:round/>
                <a:headEnd/>
                <a:tailEnd/>
              </a:ln>
            </p:spPr>
            <p:txBody>
              <a:bodyPr/>
              <a:lstStyle/>
              <a:p>
                <a:endParaRPr lang="en-US"/>
              </a:p>
            </p:txBody>
          </p:sp>
          <p:sp>
            <p:nvSpPr>
              <p:cNvPr id="134352" name="Freeform 4868"/>
              <p:cNvSpPr>
                <a:spLocks/>
              </p:cNvSpPr>
              <p:nvPr/>
            </p:nvSpPr>
            <p:spPr bwMode="auto">
              <a:xfrm>
                <a:off x="3960" y="2669"/>
                <a:ext cx="99" cy="55"/>
              </a:xfrm>
              <a:custGeom>
                <a:avLst/>
                <a:gdLst>
                  <a:gd name="T0" fmla="*/ 0 w 16"/>
                  <a:gd name="T1" fmla="*/ 33538 h 9"/>
                  <a:gd name="T2" fmla="*/ 99730 w 16"/>
                  <a:gd name="T3" fmla="*/ 76670 h 9"/>
                  <a:gd name="T4" fmla="*/ 145214 w 16"/>
                  <a:gd name="T5" fmla="*/ 33538 h 9"/>
                  <a:gd name="T6" fmla="*/ 45484 w 16"/>
                  <a:gd name="T7" fmla="*/ 0 h 9"/>
                  <a:gd name="T8" fmla="*/ 0 w 16"/>
                  <a:gd name="T9" fmla="*/ 33538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4"/>
                    </a:moveTo>
                    <a:lnTo>
                      <a:pt x="11" y="9"/>
                    </a:lnTo>
                    <a:lnTo>
                      <a:pt x="16" y="4"/>
                    </a:lnTo>
                    <a:lnTo>
                      <a:pt x="5" y="0"/>
                    </a:lnTo>
                    <a:lnTo>
                      <a:pt x="0" y="4"/>
                    </a:lnTo>
                  </a:path>
                </a:pathLst>
              </a:custGeom>
              <a:noFill/>
              <a:ln w="9525">
                <a:solidFill>
                  <a:srgbClr val="000000"/>
                </a:solidFill>
                <a:round/>
                <a:headEnd/>
                <a:tailEnd/>
              </a:ln>
            </p:spPr>
            <p:txBody>
              <a:bodyPr/>
              <a:lstStyle/>
              <a:p>
                <a:endParaRPr lang="en-US"/>
              </a:p>
            </p:txBody>
          </p:sp>
          <p:sp>
            <p:nvSpPr>
              <p:cNvPr id="134353" name="Freeform 4869"/>
              <p:cNvSpPr>
                <a:spLocks/>
              </p:cNvSpPr>
              <p:nvPr/>
            </p:nvSpPr>
            <p:spPr bwMode="auto">
              <a:xfrm>
                <a:off x="2719" y="2514"/>
                <a:ext cx="99" cy="112"/>
              </a:xfrm>
              <a:custGeom>
                <a:avLst/>
                <a:gdLst>
                  <a:gd name="T0" fmla="*/ 0 w 99"/>
                  <a:gd name="T1" fmla="*/ 75 h 112"/>
                  <a:gd name="T2" fmla="*/ 68 w 99"/>
                  <a:gd name="T3" fmla="*/ 0 h 112"/>
                  <a:gd name="T4" fmla="*/ 99 w 99"/>
                  <a:gd name="T5" fmla="*/ 81 h 112"/>
                  <a:gd name="T6" fmla="*/ 31 w 99"/>
                  <a:gd name="T7" fmla="*/ 112 h 112"/>
                  <a:gd name="T8" fmla="*/ 0 w 99"/>
                  <a:gd name="T9" fmla="*/ 75 h 112"/>
                  <a:gd name="T10" fmla="*/ 0 60000 65536"/>
                  <a:gd name="T11" fmla="*/ 0 60000 65536"/>
                  <a:gd name="T12" fmla="*/ 0 60000 65536"/>
                  <a:gd name="T13" fmla="*/ 0 60000 65536"/>
                  <a:gd name="T14" fmla="*/ 0 60000 65536"/>
                  <a:gd name="T15" fmla="*/ 0 w 99"/>
                  <a:gd name="T16" fmla="*/ 0 h 112"/>
                  <a:gd name="T17" fmla="*/ 99 w 99"/>
                  <a:gd name="T18" fmla="*/ 112 h 112"/>
                </a:gdLst>
                <a:ahLst/>
                <a:cxnLst>
                  <a:cxn ang="T10">
                    <a:pos x="T0" y="T1"/>
                  </a:cxn>
                  <a:cxn ang="T11">
                    <a:pos x="T2" y="T3"/>
                  </a:cxn>
                  <a:cxn ang="T12">
                    <a:pos x="T4" y="T5"/>
                  </a:cxn>
                  <a:cxn ang="T13">
                    <a:pos x="T6" y="T7"/>
                  </a:cxn>
                  <a:cxn ang="T14">
                    <a:pos x="T8" y="T9"/>
                  </a:cxn>
                </a:cxnLst>
                <a:rect l="T15" t="T16" r="T17" b="T18"/>
                <a:pathLst>
                  <a:path w="99" h="112">
                    <a:moveTo>
                      <a:pt x="0" y="75"/>
                    </a:moveTo>
                    <a:lnTo>
                      <a:pt x="68" y="0"/>
                    </a:lnTo>
                    <a:lnTo>
                      <a:pt x="99" y="81"/>
                    </a:lnTo>
                    <a:lnTo>
                      <a:pt x="31" y="112"/>
                    </a:lnTo>
                    <a:lnTo>
                      <a:pt x="0" y="75"/>
                    </a:lnTo>
                    <a:close/>
                  </a:path>
                </a:pathLst>
              </a:custGeom>
              <a:solidFill>
                <a:srgbClr val="FAFAFA"/>
              </a:solidFill>
              <a:ln w="9525">
                <a:noFill/>
                <a:round/>
                <a:headEnd/>
                <a:tailEnd/>
              </a:ln>
            </p:spPr>
            <p:txBody>
              <a:bodyPr/>
              <a:lstStyle/>
              <a:p>
                <a:endParaRPr lang="en-US"/>
              </a:p>
            </p:txBody>
          </p:sp>
          <p:sp>
            <p:nvSpPr>
              <p:cNvPr id="134354" name="Freeform 4870"/>
              <p:cNvSpPr>
                <a:spLocks/>
              </p:cNvSpPr>
              <p:nvPr/>
            </p:nvSpPr>
            <p:spPr bwMode="auto">
              <a:xfrm>
                <a:off x="2719" y="2514"/>
                <a:ext cx="99" cy="112"/>
              </a:xfrm>
              <a:custGeom>
                <a:avLst/>
                <a:gdLst>
                  <a:gd name="T0" fmla="*/ 0 w 16"/>
                  <a:gd name="T1" fmla="*/ 112510 h 18"/>
                  <a:gd name="T2" fmla="*/ 99730 w 16"/>
                  <a:gd name="T3" fmla="*/ 0 h 18"/>
                  <a:gd name="T4" fmla="*/ 145214 w 16"/>
                  <a:gd name="T5" fmla="*/ 121414 h 18"/>
                  <a:gd name="T6" fmla="*/ 45484 w 16"/>
                  <a:gd name="T7" fmla="*/ 167913 h 18"/>
                  <a:gd name="T8" fmla="*/ 0 w 16"/>
                  <a:gd name="T9" fmla="*/ 11251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2"/>
                    </a:moveTo>
                    <a:lnTo>
                      <a:pt x="11" y="0"/>
                    </a:lnTo>
                    <a:lnTo>
                      <a:pt x="16" y="13"/>
                    </a:lnTo>
                    <a:lnTo>
                      <a:pt x="5" y="18"/>
                    </a:lnTo>
                    <a:lnTo>
                      <a:pt x="0" y="12"/>
                    </a:lnTo>
                  </a:path>
                </a:pathLst>
              </a:custGeom>
              <a:noFill/>
              <a:ln w="9525">
                <a:solidFill>
                  <a:srgbClr val="000000"/>
                </a:solidFill>
                <a:round/>
                <a:headEnd/>
                <a:tailEnd/>
              </a:ln>
            </p:spPr>
            <p:txBody>
              <a:bodyPr/>
              <a:lstStyle/>
              <a:p>
                <a:endParaRPr lang="en-US"/>
              </a:p>
            </p:txBody>
          </p:sp>
          <p:sp>
            <p:nvSpPr>
              <p:cNvPr id="134355" name="Freeform 4871"/>
              <p:cNvSpPr>
                <a:spLocks/>
              </p:cNvSpPr>
              <p:nvPr/>
            </p:nvSpPr>
            <p:spPr bwMode="auto">
              <a:xfrm>
                <a:off x="3794" y="2644"/>
                <a:ext cx="98" cy="37"/>
              </a:xfrm>
              <a:custGeom>
                <a:avLst/>
                <a:gdLst>
                  <a:gd name="T0" fmla="*/ 0 w 98"/>
                  <a:gd name="T1" fmla="*/ 6 h 37"/>
                  <a:gd name="T2" fmla="*/ 68 w 98"/>
                  <a:gd name="T3" fmla="*/ 37 h 37"/>
                  <a:gd name="T4" fmla="*/ 98 w 98"/>
                  <a:gd name="T5" fmla="*/ 25 h 37"/>
                  <a:gd name="T6" fmla="*/ 31 w 98"/>
                  <a:gd name="T7" fmla="*/ 0 h 37"/>
                  <a:gd name="T8" fmla="*/ 0 w 98"/>
                  <a:gd name="T9" fmla="*/ 6 h 37"/>
                  <a:gd name="T10" fmla="*/ 0 60000 65536"/>
                  <a:gd name="T11" fmla="*/ 0 60000 65536"/>
                  <a:gd name="T12" fmla="*/ 0 60000 65536"/>
                  <a:gd name="T13" fmla="*/ 0 60000 65536"/>
                  <a:gd name="T14" fmla="*/ 0 60000 65536"/>
                  <a:gd name="T15" fmla="*/ 0 w 98"/>
                  <a:gd name="T16" fmla="*/ 0 h 37"/>
                  <a:gd name="T17" fmla="*/ 98 w 98"/>
                  <a:gd name="T18" fmla="*/ 37 h 37"/>
                </a:gdLst>
                <a:ahLst/>
                <a:cxnLst>
                  <a:cxn ang="T10">
                    <a:pos x="T0" y="T1"/>
                  </a:cxn>
                  <a:cxn ang="T11">
                    <a:pos x="T2" y="T3"/>
                  </a:cxn>
                  <a:cxn ang="T12">
                    <a:pos x="T4" y="T5"/>
                  </a:cxn>
                  <a:cxn ang="T13">
                    <a:pos x="T6" y="T7"/>
                  </a:cxn>
                  <a:cxn ang="T14">
                    <a:pos x="T8" y="T9"/>
                  </a:cxn>
                </a:cxnLst>
                <a:rect l="T15" t="T16" r="T17" b="T18"/>
                <a:pathLst>
                  <a:path w="98" h="37">
                    <a:moveTo>
                      <a:pt x="0" y="6"/>
                    </a:moveTo>
                    <a:lnTo>
                      <a:pt x="68" y="37"/>
                    </a:lnTo>
                    <a:lnTo>
                      <a:pt x="98" y="25"/>
                    </a:lnTo>
                    <a:lnTo>
                      <a:pt x="31" y="0"/>
                    </a:lnTo>
                    <a:lnTo>
                      <a:pt x="0" y="6"/>
                    </a:lnTo>
                    <a:close/>
                  </a:path>
                </a:pathLst>
              </a:custGeom>
              <a:solidFill>
                <a:srgbClr val="DDDDDD"/>
              </a:solidFill>
              <a:ln w="9525">
                <a:noFill/>
                <a:round/>
                <a:headEnd/>
                <a:tailEnd/>
              </a:ln>
            </p:spPr>
            <p:txBody>
              <a:bodyPr/>
              <a:lstStyle/>
              <a:p>
                <a:endParaRPr lang="en-US"/>
              </a:p>
            </p:txBody>
          </p:sp>
          <p:sp>
            <p:nvSpPr>
              <p:cNvPr id="134356" name="Freeform 4872"/>
              <p:cNvSpPr>
                <a:spLocks/>
              </p:cNvSpPr>
              <p:nvPr/>
            </p:nvSpPr>
            <p:spPr bwMode="auto">
              <a:xfrm>
                <a:off x="3794" y="2644"/>
                <a:ext cx="98" cy="37"/>
              </a:xfrm>
              <a:custGeom>
                <a:avLst/>
                <a:gdLst>
                  <a:gd name="T0" fmla="*/ 0 w 16"/>
                  <a:gd name="T1" fmla="*/ 8670 h 6"/>
                  <a:gd name="T2" fmla="*/ 94202 w 16"/>
                  <a:gd name="T3" fmla="*/ 53465 h 6"/>
                  <a:gd name="T4" fmla="*/ 137868 w 16"/>
                  <a:gd name="T5" fmla="*/ 36124 h 6"/>
                  <a:gd name="T6" fmla="*/ 43665 w 16"/>
                  <a:gd name="T7" fmla="*/ 0 h 6"/>
                  <a:gd name="T8" fmla="*/ 0 w 16"/>
                  <a:gd name="T9" fmla="*/ 867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1"/>
                    </a:moveTo>
                    <a:lnTo>
                      <a:pt x="11" y="6"/>
                    </a:lnTo>
                    <a:lnTo>
                      <a:pt x="16" y="4"/>
                    </a:lnTo>
                    <a:lnTo>
                      <a:pt x="5" y="0"/>
                    </a:lnTo>
                    <a:lnTo>
                      <a:pt x="0" y="1"/>
                    </a:lnTo>
                  </a:path>
                </a:pathLst>
              </a:custGeom>
              <a:noFill/>
              <a:ln w="9525">
                <a:solidFill>
                  <a:srgbClr val="000000"/>
                </a:solidFill>
                <a:round/>
                <a:headEnd/>
                <a:tailEnd/>
              </a:ln>
            </p:spPr>
            <p:txBody>
              <a:bodyPr/>
              <a:lstStyle/>
              <a:p>
                <a:endParaRPr lang="en-US"/>
              </a:p>
            </p:txBody>
          </p:sp>
          <p:sp>
            <p:nvSpPr>
              <p:cNvPr id="134357" name="Freeform 4873"/>
              <p:cNvSpPr>
                <a:spLocks/>
              </p:cNvSpPr>
              <p:nvPr/>
            </p:nvSpPr>
            <p:spPr bwMode="auto">
              <a:xfrm>
                <a:off x="2553" y="2582"/>
                <a:ext cx="98" cy="74"/>
              </a:xfrm>
              <a:custGeom>
                <a:avLst/>
                <a:gdLst>
                  <a:gd name="T0" fmla="*/ 0 w 98"/>
                  <a:gd name="T1" fmla="*/ 56 h 74"/>
                  <a:gd name="T2" fmla="*/ 67 w 98"/>
                  <a:gd name="T3" fmla="*/ 0 h 74"/>
                  <a:gd name="T4" fmla="*/ 98 w 98"/>
                  <a:gd name="T5" fmla="*/ 50 h 74"/>
                  <a:gd name="T6" fmla="*/ 30 w 98"/>
                  <a:gd name="T7" fmla="*/ 74 h 74"/>
                  <a:gd name="T8" fmla="*/ 0 w 98"/>
                  <a:gd name="T9" fmla="*/ 56 h 74"/>
                  <a:gd name="T10" fmla="*/ 0 60000 65536"/>
                  <a:gd name="T11" fmla="*/ 0 60000 65536"/>
                  <a:gd name="T12" fmla="*/ 0 60000 65536"/>
                  <a:gd name="T13" fmla="*/ 0 60000 65536"/>
                  <a:gd name="T14" fmla="*/ 0 60000 65536"/>
                  <a:gd name="T15" fmla="*/ 0 w 98"/>
                  <a:gd name="T16" fmla="*/ 0 h 74"/>
                  <a:gd name="T17" fmla="*/ 98 w 98"/>
                  <a:gd name="T18" fmla="*/ 74 h 74"/>
                </a:gdLst>
                <a:ahLst/>
                <a:cxnLst>
                  <a:cxn ang="T10">
                    <a:pos x="T0" y="T1"/>
                  </a:cxn>
                  <a:cxn ang="T11">
                    <a:pos x="T2" y="T3"/>
                  </a:cxn>
                  <a:cxn ang="T12">
                    <a:pos x="T4" y="T5"/>
                  </a:cxn>
                  <a:cxn ang="T13">
                    <a:pos x="T6" y="T7"/>
                  </a:cxn>
                  <a:cxn ang="T14">
                    <a:pos x="T8" y="T9"/>
                  </a:cxn>
                </a:cxnLst>
                <a:rect l="T15" t="T16" r="T17" b="T18"/>
                <a:pathLst>
                  <a:path w="98" h="74">
                    <a:moveTo>
                      <a:pt x="0" y="56"/>
                    </a:moveTo>
                    <a:lnTo>
                      <a:pt x="67" y="0"/>
                    </a:lnTo>
                    <a:lnTo>
                      <a:pt x="98" y="50"/>
                    </a:lnTo>
                    <a:lnTo>
                      <a:pt x="30" y="74"/>
                    </a:lnTo>
                    <a:lnTo>
                      <a:pt x="0" y="56"/>
                    </a:lnTo>
                    <a:close/>
                  </a:path>
                </a:pathLst>
              </a:custGeom>
              <a:solidFill>
                <a:srgbClr val="F9F9F9"/>
              </a:solidFill>
              <a:ln w="9525">
                <a:noFill/>
                <a:round/>
                <a:headEnd/>
                <a:tailEnd/>
              </a:ln>
            </p:spPr>
            <p:txBody>
              <a:bodyPr/>
              <a:lstStyle/>
              <a:p>
                <a:endParaRPr lang="en-US"/>
              </a:p>
            </p:txBody>
          </p:sp>
          <p:sp>
            <p:nvSpPr>
              <p:cNvPr id="134358" name="Freeform 4874"/>
              <p:cNvSpPr>
                <a:spLocks/>
              </p:cNvSpPr>
              <p:nvPr/>
            </p:nvSpPr>
            <p:spPr bwMode="auto">
              <a:xfrm>
                <a:off x="2553" y="2582"/>
                <a:ext cx="98" cy="74"/>
              </a:xfrm>
              <a:custGeom>
                <a:avLst/>
                <a:gdLst>
                  <a:gd name="T0" fmla="*/ 0 w 16"/>
                  <a:gd name="T1" fmla="*/ 80925 h 12"/>
                  <a:gd name="T2" fmla="*/ 94202 w 16"/>
                  <a:gd name="T3" fmla="*/ 0 h 12"/>
                  <a:gd name="T4" fmla="*/ 137868 w 16"/>
                  <a:gd name="T5" fmla="*/ 70806 h 12"/>
                  <a:gd name="T6" fmla="*/ 43665 w 16"/>
                  <a:gd name="T7" fmla="*/ 106936 h 12"/>
                  <a:gd name="T8" fmla="*/ 0 w 16"/>
                  <a:gd name="T9" fmla="*/ 8092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9"/>
                    </a:moveTo>
                    <a:lnTo>
                      <a:pt x="11" y="0"/>
                    </a:lnTo>
                    <a:lnTo>
                      <a:pt x="16" y="8"/>
                    </a:lnTo>
                    <a:lnTo>
                      <a:pt x="5" y="12"/>
                    </a:lnTo>
                    <a:lnTo>
                      <a:pt x="0" y="9"/>
                    </a:lnTo>
                  </a:path>
                </a:pathLst>
              </a:custGeom>
              <a:noFill/>
              <a:ln w="9525">
                <a:solidFill>
                  <a:srgbClr val="000000"/>
                </a:solidFill>
                <a:round/>
                <a:headEnd/>
                <a:tailEnd/>
              </a:ln>
            </p:spPr>
            <p:txBody>
              <a:bodyPr/>
              <a:lstStyle/>
              <a:p>
                <a:endParaRPr lang="en-US"/>
              </a:p>
            </p:txBody>
          </p:sp>
          <p:sp>
            <p:nvSpPr>
              <p:cNvPr id="134359" name="Freeform 4875"/>
              <p:cNvSpPr>
                <a:spLocks/>
              </p:cNvSpPr>
              <p:nvPr/>
            </p:nvSpPr>
            <p:spPr bwMode="auto">
              <a:xfrm>
                <a:off x="3627" y="2595"/>
                <a:ext cx="99" cy="31"/>
              </a:xfrm>
              <a:custGeom>
                <a:avLst/>
                <a:gdLst>
                  <a:gd name="T0" fmla="*/ 0 w 99"/>
                  <a:gd name="T1" fmla="*/ 0 h 31"/>
                  <a:gd name="T2" fmla="*/ 68 w 99"/>
                  <a:gd name="T3" fmla="*/ 24 h 31"/>
                  <a:gd name="T4" fmla="*/ 99 w 99"/>
                  <a:gd name="T5" fmla="*/ 31 h 31"/>
                  <a:gd name="T6" fmla="*/ 31 w 99"/>
                  <a:gd name="T7" fmla="*/ 18 h 31"/>
                  <a:gd name="T8" fmla="*/ 0 w 99"/>
                  <a:gd name="T9" fmla="*/ 0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0"/>
                    </a:moveTo>
                    <a:lnTo>
                      <a:pt x="68" y="24"/>
                    </a:lnTo>
                    <a:lnTo>
                      <a:pt x="99" y="31"/>
                    </a:lnTo>
                    <a:lnTo>
                      <a:pt x="31" y="18"/>
                    </a:lnTo>
                    <a:lnTo>
                      <a:pt x="0" y="0"/>
                    </a:lnTo>
                    <a:close/>
                  </a:path>
                </a:pathLst>
              </a:custGeom>
              <a:solidFill>
                <a:srgbClr val="E8E8E8"/>
              </a:solidFill>
              <a:ln w="9525">
                <a:noFill/>
                <a:round/>
                <a:headEnd/>
                <a:tailEnd/>
              </a:ln>
            </p:spPr>
            <p:txBody>
              <a:bodyPr/>
              <a:lstStyle/>
              <a:p>
                <a:endParaRPr lang="en-US"/>
              </a:p>
            </p:txBody>
          </p:sp>
          <p:sp>
            <p:nvSpPr>
              <p:cNvPr id="134360" name="Freeform 4876"/>
              <p:cNvSpPr>
                <a:spLocks/>
              </p:cNvSpPr>
              <p:nvPr/>
            </p:nvSpPr>
            <p:spPr bwMode="auto">
              <a:xfrm>
                <a:off x="3627" y="2595"/>
                <a:ext cx="99" cy="31"/>
              </a:xfrm>
              <a:custGeom>
                <a:avLst/>
                <a:gdLst>
                  <a:gd name="T0" fmla="*/ 0 w 16"/>
                  <a:gd name="T1" fmla="*/ 0 h 5"/>
                  <a:gd name="T2" fmla="*/ 99730 w 16"/>
                  <a:gd name="T3" fmla="*/ 36940 h 5"/>
                  <a:gd name="T4" fmla="*/ 145214 w 16"/>
                  <a:gd name="T5" fmla="*/ 45744 h 5"/>
                  <a:gd name="T6" fmla="*/ 45484 w 16"/>
                  <a:gd name="T7" fmla="*/ 28136 h 5"/>
                  <a:gd name="T8" fmla="*/ 0 w 16"/>
                  <a:gd name="T9" fmla="*/ 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0"/>
                    </a:moveTo>
                    <a:lnTo>
                      <a:pt x="11" y="4"/>
                    </a:lnTo>
                    <a:lnTo>
                      <a:pt x="16" y="5"/>
                    </a:lnTo>
                    <a:lnTo>
                      <a:pt x="5" y="3"/>
                    </a:lnTo>
                    <a:lnTo>
                      <a:pt x="0" y="0"/>
                    </a:lnTo>
                  </a:path>
                </a:pathLst>
              </a:custGeom>
              <a:noFill/>
              <a:ln w="9525">
                <a:solidFill>
                  <a:srgbClr val="000000"/>
                </a:solidFill>
                <a:round/>
                <a:headEnd/>
                <a:tailEnd/>
              </a:ln>
            </p:spPr>
            <p:txBody>
              <a:bodyPr/>
              <a:lstStyle/>
              <a:p>
                <a:endParaRPr lang="en-US"/>
              </a:p>
            </p:txBody>
          </p:sp>
          <p:sp>
            <p:nvSpPr>
              <p:cNvPr id="134361" name="Freeform 4877"/>
              <p:cNvSpPr>
                <a:spLocks/>
              </p:cNvSpPr>
              <p:nvPr/>
            </p:nvSpPr>
            <p:spPr bwMode="auto">
              <a:xfrm>
                <a:off x="2386" y="2644"/>
                <a:ext cx="99" cy="37"/>
              </a:xfrm>
              <a:custGeom>
                <a:avLst/>
                <a:gdLst>
                  <a:gd name="T0" fmla="*/ 0 w 99"/>
                  <a:gd name="T1" fmla="*/ 37 h 37"/>
                  <a:gd name="T2" fmla="*/ 68 w 99"/>
                  <a:gd name="T3" fmla="*/ 0 h 37"/>
                  <a:gd name="T4" fmla="*/ 99 w 99"/>
                  <a:gd name="T5" fmla="*/ 25 h 37"/>
                  <a:gd name="T6" fmla="*/ 31 w 99"/>
                  <a:gd name="T7" fmla="*/ 37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8" y="0"/>
                    </a:lnTo>
                    <a:lnTo>
                      <a:pt x="99" y="25"/>
                    </a:lnTo>
                    <a:lnTo>
                      <a:pt x="31" y="37"/>
                    </a:lnTo>
                    <a:lnTo>
                      <a:pt x="0" y="37"/>
                    </a:lnTo>
                    <a:close/>
                  </a:path>
                </a:pathLst>
              </a:custGeom>
              <a:solidFill>
                <a:srgbClr val="F5F5F5"/>
              </a:solidFill>
              <a:ln w="9525">
                <a:noFill/>
                <a:round/>
                <a:headEnd/>
                <a:tailEnd/>
              </a:ln>
            </p:spPr>
            <p:txBody>
              <a:bodyPr/>
              <a:lstStyle/>
              <a:p>
                <a:endParaRPr lang="en-US"/>
              </a:p>
            </p:txBody>
          </p:sp>
          <p:sp>
            <p:nvSpPr>
              <p:cNvPr id="134362" name="Freeform 4878"/>
              <p:cNvSpPr>
                <a:spLocks/>
              </p:cNvSpPr>
              <p:nvPr/>
            </p:nvSpPr>
            <p:spPr bwMode="auto">
              <a:xfrm>
                <a:off x="2386" y="2644"/>
                <a:ext cx="99" cy="37"/>
              </a:xfrm>
              <a:custGeom>
                <a:avLst/>
                <a:gdLst>
                  <a:gd name="T0" fmla="*/ 0 w 16"/>
                  <a:gd name="T1" fmla="*/ 53465 h 6"/>
                  <a:gd name="T2" fmla="*/ 99730 w 16"/>
                  <a:gd name="T3" fmla="*/ 0 h 6"/>
                  <a:gd name="T4" fmla="*/ 145214 w 16"/>
                  <a:gd name="T5" fmla="*/ 36124 h 6"/>
                  <a:gd name="T6" fmla="*/ 45484 w 16"/>
                  <a:gd name="T7" fmla="*/ 53465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1" y="0"/>
                    </a:lnTo>
                    <a:lnTo>
                      <a:pt x="16" y="4"/>
                    </a:lnTo>
                    <a:lnTo>
                      <a:pt x="5" y="6"/>
                    </a:lnTo>
                    <a:lnTo>
                      <a:pt x="0" y="6"/>
                    </a:lnTo>
                  </a:path>
                </a:pathLst>
              </a:custGeom>
              <a:noFill/>
              <a:ln w="9525">
                <a:solidFill>
                  <a:srgbClr val="000000"/>
                </a:solidFill>
                <a:round/>
                <a:headEnd/>
                <a:tailEnd/>
              </a:ln>
            </p:spPr>
            <p:txBody>
              <a:bodyPr/>
              <a:lstStyle/>
              <a:p>
                <a:endParaRPr lang="en-US"/>
              </a:p>
            </p:txBody>
          </p:sp>
          <p:sp>
            <p:nvSpPr>
              <p:cNvPr id="134363" name="Freeform 4879"/>
              <p:cNvSpPr>
                <a:spLocks/>
              </p:cNvSpPr>
              <p:nvPr/>
            </p:nvSpPr>
            <p:spPr bwMode="auto">
              <a:xfrm>
                <a:off x="4701" y="2718"/>
                <a:ext cx="93" cy="62"/>
              </a:xfrm>
              <a:custGeom>
                <a:avLst/>
                <a:gdLst>
                  <a:gd name="T0" fmla="*/ 0 w 93"/>
                  <a:gd name="T1" fmla="*/ 37 h 62"/>
                  <a:gd name="T2" fmla="*/ 68 w 93"/>
                  <a:gd name="T3" fmla="*/ 62 h 62"/>
                  <a:gd name="T4" fmla="*/ 93 w 93"/>
                  <a:gd name="T5" fmla="*/ 19 h 62"/>
                  <a:gd name="T6" fmla="*/ 25 w 93"/>
                  <a:gd name="T7" fmla="*/ 0 h 62"/>
                  <a:gd name="T8" fmla="*/ 0 w 93"/>
                  <a:gd name="T9" fmla="*/ 37 h 62"/>
                  <a:gd name="T10" fmla="*/ 0 60000 65536"/>
                  <a:gd name="T11" fmla="*/ 0 60000 65536"/>
                  <a:gd name="T12" fmla="*/ 0 60000 65536"/>
                  <a:gd name="T13" fmla="*/ 0 60000 65536"/>
                  <a:gd name="T14" fmla="*/ 0 60000 65536"/>
                  <a:gd name="T15" fmla="*/ 0 w 93"/>
                  <a:gd name="T16" fmla="*/ 0 h 62"/>
                  <a:gd name="T17" fmla="*/ 93 w 93"/>
                  <a:gd name="T18" fmla="*/ 62 h 62"/>
                </a:gdLst>
                <a:ahLst/>
                <a:cxnLst>
                  <a:cxn ang="T10">
                    <a:pos x="T0" y="T1"/>
                  </a:cxn>
                  <a:cxn ang="T11">
                    <a:pos x="T2" y="T3"/>
                  </a:cxn>
                  <a:cxn ang="T12">
                    <a:pos x="T4" y="T5"/>
                  </a:cxn>
                  <a:cxn ang="T13">
                    <a:pos x="T6" y="T7"/>
                  </a:cxn>
                  <a:cxn ang="T14">
                    <a:pos x="T8" y="T9"/>
                  </a:cxn>
                </a:cxnLst>
                <a:rect l="T15" t="T16" r="T17" b="T18"/>
                <a:pathLst>
                  <a:path w="93" h="62">
                    <a:moveTo>
                      <a:pt x="0" y="37"/>
                    </a:moveTo>
                    <a:lnTo>
                      <a:pt x="68" y="62"/>
                    </a:lnTo>
                    <a:lnTo>
                      <a:pt x="93" y="19"/>
                    </a:lnTo>
                    <a:lnTo>
                      <a:pt x="25" y="0"/>
                    </a:lnTo>
                    <a:lnTo>
                      <a:pt x="0" y="37"/>
                    </a:lnTo>
                    <a:close/>
                  </a:path>
                </a:pathLst>
              </a:custGeom>
              <a:solidFill>
                <a:srgbClr val="CECECE"/>
              </a:solidFill>
              <a:ln w="9525">
                <a:noFill/>
                <a:round/>
                <a:headEnd/>
                <a:tailEnd/>
              </a:ln>
            </p:spPr>
            <p:txBody>
              <a:bodyPr/>
              <a:lstStyle/>
              <a:p>
                <a:endParaRPr lang="en-US"/>
              </a:p>
            </p:txBody>
          </p:sp>
          <p:sp>
            <p:nvSpPr>
              <p:cNvPr id="134364" name="Freeform 4880"/>
              <p:cNvSpPr>
                <a:spLocks/>
              </p:cNvSpPr>
              <p:nvPr/>
            </p:nvSpPr>
            <p:spPr bwMode="auto">
              <a:xfrm>
                <a:off x="4701" y="2718"/>
                <a:ext cx="93" cy="62"/>
              </a:xfrm>
              <a:custGeom>
                <a:avLst/>
                <a:gdLst>
                  <a:gd name="T0" fmla="*/ 0 w 15"/>
                  <a:gd name="T1" fmla="*/ 54585 h 10"/>
                  <a:gd name="T2" fmla="*/ 100558 w 15"/>
                  <a:gd name="T3" fmla="*/ 91524 h 10"/>
                  <a:gd name="T4" fmla="*/ 137497 w 15"/>
                  <a:gd name="T5" fmla="*/ 28136 h 10"/>
                  <a:gd name="T6" fmla="*/ 36940 w 15"/>
                  <a:gd name="T7" fmla="*/ 0 h 10"/>
                  <a:gd name="T8" fmla="*/ 0 w 15"/>
                  <a:gd name="T9" fmla="*/ 5458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6"/>
                    </a:moveTo>
                    <a:lnTo>
                      <a:pt x="11" y="10"/>
                    </a:lnTo>
                    <a:lnTo>
                      <a:pt x="15" y="3"/>
                    </a:lnTo>
                    <a:lnTo>
                      <a:pt x="4" y="0"/>
                    </a:lnTo>
                    <a:lnTo>
                      <a:pt x="0" y="6"/>
                    </a:lnTo>
                  </a:path>
                </a:pathLst>
              </a:custGeom>
              <a:noFill/>
              <a:ln w="9525">
                <a:solidFill>
                  <a:srgbClr val="000000"/>
                </a:solidFill>
                <a:round/>
                <a:headEnd/>
                <a:tailEnd/>
              </a:ln>
            </p:spPr>
            <p:txBody>
              <a:bodyPr/>
              <a:lstStyle/>
              <a:p>
                <a:endParaRPr lang="en-US"/>
              </a:p>
            </p:txBody>
          </p:sp>
          <p:sp>
            <p:nvSpPr>
              <p:cNvPr id="134365" name="Freeform 4881"/>
              <p:cNvSpPr>
                <a:spLocks/>
              </p:cNvSpPr>
              <p:nvPr/>
            </p:nvSpPr>
            <p:spPr bwMode="auto">
              <a:xfrm>
                <a:off x="3460" y="2533"/>
                <a:ext cx="99" cy="49"/>
              </a:xfrm>
              <a:custGeom>
                <a:avLst/>
                <a:gdLst>
                  <a:gd name="T0" fmla="*/ 0 w 99"/>
                  <a:gd name="T1" fmla="*/ 0 h 49"/>
                  <a:gd name="T2" fmla="*/ 68 w 99"/>
                  <a:gd name="T3" fmla="*/ 12 h 49"/>
                  <a:gd name="T4" fmla="*/ 99 w 99"/>
                  <a:gd name="T5" fmla="*/ 49 h 49"/>
                  <a:gd name="T6" fmla="*/ 31 w 99"/>
                  <a:gd name="T7" fmla="*/ 43 h 49"/>
                  <a:gd name="T8" fmla="*/ 0 w 99"/>
                  <a:gd name="T9" fmla="*/ 0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0"/>
                    </a:moveTo>
                    <a:lnTo>
                      <a:pt x="68" y="12"/>
                    </a:lnTo>
                    <a:lnTo>
                      <a:pt x="99" y="49"/>
                    </a:lnTo>
                    <a:lnTo>
                      <a:pt x="31" y="43"/>
                    </a:lnTo>
                    <a:lnTo>
                      <a:pt x="0" y="0"/>
                    </a:lnTo>
                    <a:close/>
                  </a:path>
                </a:pathLst>
              </a:custGeom>
              <a:solidFill>
                <a:srgbClr val="F1F1F1"/>
              </a:solidFill>
              <a:ln w="9525">
                <a:noFill/>
                <a:round/>
                <a:headEnd/>
                <a:tailEnd/>
              </a:ln>
            </p:spPr>
            <p:txBody>
              <a:bodyPr/>
              <a:lstStyle/>
              <a:p>
                <a:endParaRPr lang="en-US"/>
              </a:p>
            </p:txBody>
          </p:sp>
          <p:sp>
            <p:nvSpPr>
              <p:cNvPr id="134366" name="Freeform 4882"/>
              <p:cNvSpPr>
                <a:spLocks/>
              </p:cNvSpPr>
              <p:nvPr/>
            </p:nvSpPr>
            <p:spPr bwMode="auto">
              <a:xfrm>
                <a:off x="3460" y="2533"/>
                <a:ext cx="99" cy="49"/>
              </a:xfrm>
              <a:custGeom>
                <a:avLst/>
                <a:gdLst>
                  <a:gd name="T0" fmla="*/ 0 w 16"/>
                  <a:gd name="T1" fmla="*/ 0 h 8"/>
                  <a:gd name="T2" fmla="*/ 99730 w 16"/>
                  <a:gd name="T3" fmla="*/ 16770 h 8"/>
                  <a:gd name="T4" fmla="*/ 145214 w 16"/>
                  <a:gd name="T5" fmla="*/ 68918 h 8"/>
                  <a:gd name="T6" fmla="*/ 45484 w 16"/>
                  <a:gd name="T7" fmla="*/ 60435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11" y="2"/>
                    </a:lnTo>
                    <a:lnTo>
                      <a:pt x="16" y="8"/>
                    </a:lnTo>
                    <a:lnTo>
                      <a:pt x="5" y="7"/>
                    </a:lnTo>
                    <a:lnTo>
                      <a:pt x="0" y="0"/>
                    </a:lnTo>
                  </a:path>
                </a:pathLst>
              </a:custGeom>
              <a:noFill/>
              <a:ln w="9525">
                <a:solidFill>
                  <a:srgbClr val="000000"/>
                </a:solidFill>
                <a:round/>
                <a:headEnd/>
                <a:tailEnd/>
              </a:ln>
            </p:spPr>
            <p:txBody>
              <a:bodyPr/>
              <a:lstStyle/>
              <a:p>
                <a:endParaRPr lang="en-US"/>
              </a:p>
            </p:txBody>
          </p:sp>
          <p:sp>
            <p:nvSpPr>
              <p:cNvPr id="134367" name="Freeform 4883"/>
              <p:cNvSpPr>
                <a:spLocks/>
              </p:cNvSpPr>
              <p:nvPr/>
            </p:nvSpPr>
            <p:spPr bwMode="auto">
              <a:xfrm>
                <a:off x="2219" y="2700"/>
                <a:ext cx="99" cy="18"/>
              </a:xfrm>
              <a:custGeom>
                <a:avLst/>
                <a:gdLst>
                  <a:gd name="T0" fmla="*/ 0 w 99"/>
                  <a:gd name="T1" fmla="*/ 18 h 18"/>
                  <a:gd name="T2" fmla="*/ 68 w 99"/>
                  <a:gd name="T3" fmla="*/ 0 h 18"/>
                  <a:gd name="T4" fmla="*/ 99 w 99"/>
                  <a:gd name="T5" fmla="*/ 0 h 18"/>
                  <a:gd name="T6" fmla="*/ 31 w 99"/>
                  <a:gd name="T7" fmla="*/ 0 h 18"/>
                  <a:gd name="T8" fmla="*/ 0 w 99"/>
                  <a:gd name="T9" fmla="*/ 18 h 18"/>
                  <a:gd name="T10" fmla="*/ 0 60000 65536"/>
                  <a:gd name="T11" fmla="*/ 0 60000 65536"/>
                  <a:gd name="T12" fmla="*/ 0 60000 65536"/>
                  <a:gd name="T13" fmla="*/ 0 60000 65536"/>
                  <a:gd name="T14" fmla="*/ 0 60000 65536"/>
                  <a:gd name="T15" fmla="*/ 0 w 99"/>
                  <a:gd name="T16" fmla="*/ 0 h 18"/>
                  <a:gd name="T17" fmla="*/ 99 w 99"/>
                  <a:gd name="T18" fmla="*/ 18 h 18"/>
                </a:gdLst>
                <a:ahLst/>
                <a:cxnLst>
                  <a:cxn ang="T10">
                    <a:pos x="T0" y="T1"/>
                  </a:cxn>
                  <a:cxn ang="T11">
                    <a:pos x="T2" y="T3"/>
                  </a:cxn>
                  <a:cxn ang="T12">
                    <a:pos x="T4" y="T5"/>
                  </a:cxn>
                  <a:cxn ang="T13">
                    <a:pos x="T6" y="T7"/>
                  </a:cxn>
                  <a:cxn ang="T14">
                    <a:pos x="T8" y="T9"/>
                  </a:cxn>
                </a:cxnLst>
                <a:rect l="T15" t="T16" r="T17" b="T18"/>
                <a:pathLst>
                  <a:path w="99" h="18">
                    <a:moveTo>
                      <a:pt x="0" y="18"/>
                    </a:moveTo>
                    <a:lnTo>
                      <a:pt x="68" y="0"/>
                    </a:lnTo>
                    <a:lnTo>
                      <a:pt x="99" y="0"/>
                    </a:lnTo>
                    <a:lnTo>
                      <a:pt x="31" y="0"/>
                    </a:lnTo>
                    <a:lnTo>
                      <a:pt x="0" y="18"/>
                    </a:lnTo>
                    <a:close/>
                  </a:path>
                </a:pathLst>
              </a:custGeom>
              <a:solidFill>
                <a:srgbClr val="EDEDED"/>
              </a:solidFill>
              <a:ln w="9525">
                <a:noFill/>
                <a:round/>
                <a:headEnd/>
                <a:tailEnd/>
              </a:ln>
            </p:spPr>
            <p:txBody>
              <a:bodyPr/>
              <a:lstStyle/>
              <a:p>
                <a:endParaRPr lang="en-US"/>
              </a:p>
            </p:txBody>
          </p:sp>
          <p:sp>
            <p:nvSpPr>
              <p:cNvPr id="134368" name="Freeform 4884"/>
              <p:cNvSpPr>
                <a:spLocks/>
              </p:cNvSpPr>
              <p:nvPr/>
            </p:nvSpPr>
            <p:spPr bwMode="auto">
              <a:xfrm>
                <a:off x="2219" y="2700"/>
                <a:ext cx="99" cy="18"/>
              </a:xfrm>
              <a:custGeom>
                <a:avLst/>
                <a:gdLst>
                  <a:gd name="T0" fmla="*/ 0 w 16"/>
                  <a:gd name="T1" fmla="*/ 23328 h 3"/>
                  <a:gd name="T2" fmla="*/ 99730 w 16"/>
                  <a:gd name="T3" fmla="*/ 0 h 3"/>
                  <a:gd name="T4" fmla="*/ 145214 w 16"/>
                  <a:gd name="T5" fmla="*/ 0 h 3"/>
                  <a:gd name="T6" fmla="*/ 45484 w 16"/>
                  <a:gd name="T7" fmla="*/ 0 h 3"/>
                  <a:gd name="T8" fmla="*/ 0 w 16"/>
                  <a:gd name="T9" fmla="*/ 23328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0" y="3"/>
                    </a:moveTo>
                    <a:lnTo>
                      <a:pt x="11" y="0"/>
                    </a:lnTo>
                    <a:lnTo>
                      <a:pt x="16" y="0"/>
                    </a:lnTo>
                    <a:lnTo>
                      <a:pt x="5" y="0"/>
                    </a:lnTo>
                    <a:lnTo>
                      <a:pt x="0" y="3"/>
                    </a:lnTo>
                  </a:path>
                </a:pathLst>
              </a:custGeom>
              <a:noFill/>
              <a:ln w="9525">
                <a:solidFill>
                  <a:srgbClr val="000000"/>
                </a:solidFill>
                <a:round/>
                <a:headEnd/>
                <a:tailEnd/>
              </a:ln>
            </p:spPr>
            <p:txBody>
              <a:bodyPr/>
              <a:lstStyle/>
              <a:p>
                <a:endParaRPr lang="en-US"/>
              </a:p>
            </p:txBody>
          </p:sp>
          <p:sp>
            <p:nvSpPr>
              <p:cNvPr id="134369" name="Freeform 4885"/>
              <p:cNvSpPr>
                <a:spLocks/>
              </p:cNvSpPr>
              <p:nvPr/>
            </p:nvSpPr>
            <p:spPr bwMode="auto">
              <a:xfrm>
                <a:off x="4535" y="2718"/>
                <a:ext cx="92" cy="62"/>
              </a:xfrm>
              <a:custGeom>
                <a:avLst/>
                <a:gdLst>
                  <a:gd name="T0" fmla="*/ 0 w 92"/>
                  <a:gd name="T1" fmla="*/ 43 h 62"/>
                  <a:gd name="T2" fmla="*/ 68 w 92"/>
                  <a:gd name="T3" fmla="*/ 62 h 62"/>
                  <a:gd name="T4" fmla="*/ 92 w 92"/>
                  <a:gd name="T5" fmla="*/ 19 h 62"/>
                  <a:gd name="T6" fmla="*/ 24 w 92"/>
                  <a:gd name="T7" fmla="*/ 0 h 62"/>
                  <a:gd name="T8" fmla="*/ 0 w 92"/>
                  <a:gd name="T9" fmla="*/ 43 h 62"/>
                  <a:gd name="T10" fmla="*/ 0 60000 65536"/>
                  <a:gd name="T11" fmla="*/ 0 60000 65536"/>
                  <a:gd name="T12" fmla="*/ 0 60000 65536"/>
                  <a:gd name="T13" fmla="*/ 0 60000 65536"/>
                  <a:gd name="T14" fmla="*/ 0 60000 65536"/>
                  <a:gd name="T15" fmla="*/ 0 w 92"/>
                  <a:gd name="T16" fmla="*/ 0 h 62"/>
                  <a:gd name="T17" fmla="*/ 92 w 92"/>
                  <a:gd name="T18" fmla="*/ 62 h 62"/>
                </a:gdLst>
                <a:ahLst/>
                <a:cxnLst>
                  <a:cxn ang="T10">
                    <a:pos x="T0" y="T1"/>
                  </a:cxn>
                  <a:cxn ang="T11">
                    <a:pos x="T2" y="T3"/>
                  </a:cxn>
                  <a:cxn ang="T12">
                    <a:pos x="T4" y="T5"/>
                  </a:cxn>
                  <a:cxn ang="T13">
                    <a:pos x="T6" y="T7"/>
                  </a:cxn>
                  <a:cxn ang="T14">
                    <a:pos x="T8" y="T9"/>
                  </a:cxn>
                </a:cxnLst>
                <a:rect l="T15" t="T16" r="T17" b="T18"/>
                <a:pathLst>
                  <a:path w="92" h="62">
                    <a:moveTo>
                      <a:pt x="0" y="43"/>
                    </a:moveTo>
                    <a:lnTo>
                      <a:pt x="68" y="62"/>
                    </a:lnTo>
                    <a:lnTo>
                      <a:pt x="92" y="19"/>
                    </a:lnTo>
                    <a:lnTo>
                      <a:pt x="24" y="0"/>
                    </a:lnTo>
                    <a:lnTo>
                      <a:pt x="0" y="43"/>
                    </a:lnTo>
                    <a:close/>
                  </a:path>
                </a:pathLst>
              </a:custGeom>
              <a:solidFill>
                <a:srgbClr val="CECECE"/>
              </a:solidFill>
              <a:ln w="9525">
                <a:noFill/>
                <a:round/>
                <a:headEnd/>
                <a:tailEnd/>
              </a:ln>
            </p:spPr>
            <p:txBody>
              <a:bodyPr/>
              <a:lstStyle/>
              <a:p>
                <a:endParaRPr lang="en-US"/>
              </a:p>
            </p:txBody>
          </p:sp>
          <p:sp>
            <p:nvSpPr>
              <p:cNvPr id="134370" name="Freeform 4886"/>
              <p:cNvSpPr>
                <a:spLocks/>
              </p:cNvSpPr>
              <p:nvPr/>
            </p:nvSpPr>
            <p:spPr bwMode="auto">
              <a:xfrm>
                <a:off x="4535" y="2718"/>
                <a:ext cx="92" cy="62"/>
              </a:xfrm>
              <a:custGeom>
                <a:avLst/>
                <a:gdLst>
                  <a:gd name="T0" fmla="*/ 0 w 15"/>
                  <a:gd name="T1" fmla="*/ 63618 h 10"/>
                  <a:gd name="T2" fmla="*/ 94834 w 15"/>
                  <a:gd name="T3" fmla="*/ 91524 h 10"/>
                  <a:gd name="T4" fmla="*/ 130119 w 15"/>
                  <a:gd name="T5" fmla="*/ 28136 h 10"/>
                  <a:gd name="T6" fmla="*/ 35285 w 15"/>
                  <a:gd name="T7" fmla="*/ 0 h 10"/>
                  <a:gd name="T8" fmla="*/ 0 w 15"/>
                  <a:gd name="T9" fmla="*/ 63618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7"/>
                    </a:moveTo>
                    <a:lnTo>
                      <a:pt x="11" y="10"/>
                    </a:lnTo>
                    <a:lnTo>
                      <a:pt x="15" y="3"/>
                    </a:lnTo>
                    <a:lnTo>
                      <a:pt x="4" y="0"/>
                    </a:lnTo>
                    <a:lnTo>
                      <a:pt x="0" y="7"/>
                    </a:lnTo>
                  </a:path>
                </a:pathLst>
              </a:custGeom>
              <a:noFill/>
              <a:ln w="9525">
                <a:solidFill>
                  <a:srgbClr val="000000"/>
                </a:solidFill>
                <a:round/>
                <a:headEnd/>
                <a:tailEnd/>
              </a:ln>
            </p:spPr>
            <p:txBody>
              <a:bodyPr/>
              <a:lstStyle/>
              <a:p>
                <a:endParaRPr lang="en-US"/>
              </a:p>
            </p:txBody>
          </p:sp>
          <p:sp>
            <p:nvSpPr>
              <p:cNvPr id="134371" name="Freeform 4887"/>
              <p:cNvSpPr>
                <a:spLocks/>
              </p:cNvSpPr>
              <p:nvPr/>
            </p:nvSpPr>
            <p:spPr bwMode="auto">
              <a:xfrm>
                <a:off x="3294" y="2471"/>
                <a:ext cx="98" cy="81"/>
              </a:xfrm>
              <a:custGeom>
                <a:avLst/>
                <a:gdLst>
                  <a:gd name="T0" fmla="*/ 0 w 98"/>
                  <a:gd name="T1" fmla="*/ 13 h 81"/>
                  <a:gd name="T2" fmla="*/ 67 w 98"/>
                  <a:gd name="T3" fmla="*/ 0 h 81"/>
                  <a:gd name="T4" fmla="*/ 98 w 98"/>
                  <a:gd name="T5" fmla="*/ 68 h 81"/>
                  <a:gd name="T6" fmla="*/ 30 w 98"/>
                  <a:gd name="T7" fmla="*/ 81 h 81"/>
                  <a:gd name="T8" fmla="*/ 0 w 98"/>
                  <a:gd name="T9" fmla="*/ 13 h 81"/>
                  <a:gd name="T10" fmla="*/ 0 60000 65536"/>
                  <a:gd name="T11" fmla="*/ 0 60000 65536"/>
                  <a:gd name="T12" fmla="*/ 0 60000 65536"/>
                  <a:gd name="T13" fmla="*/ 0 60000 65536"/>
                  <a:gd name="T14" fmla="*/ 0 60000 65536"/>
                  <a:gd name="T15" fmla="*/ 0 w 98"/>
                  <a:gd name="T16" fmla="*/ 0 h 81"/>
                  <a:gd name="T17" fmla="*/ 98 w 98"/>
                  <a:gd name="T18" fmla="*/ 81 h 81"/>
                </a:gdLst>
                <a:ahLst/>
                <a:cxnLst>
                  <a:cxn ang="T10">
                    <a:pos x="T0" y="T1"/>
                  </a:cxn>
                  <a:cxn ang="T11">
                    <a:pos x="T2" y="T3"/>
                  </a:cxn>
                  <a:cxn ang="T12">
                    <a:pos x="T4" y="T5"/>
                  </a:cxn>
                  <a:cxn ang="T13">
                    <a:pos x="T6" y="T7"/>
                  </a:cxn>
                  <a:cxn ang="T14">
                    <a:pos x="T8" y="T9"/>
                  </a:cxn>
                </a:cxnLst>
                <a:rect l="T15" t="T16" r="T17" b="T18"/>
                <a:pathLst>
                  <a:path w="98" h="81">
                    <a:moveTo>
                      <a:pt x="0" y="13"/>
                    </a:moveTo>
                    <a:lnTo>
                      <a:pt x="67" y="0"/>
                    </a:lnTo>
                    <a:lnTo>
                      <a:pt x="98" y="68"/>
                    </a:lnTo>
                    <a:lnTo>
                      <a:pt x="30" y="81"/>
                    </a:lnTo>
                    <a:lnTo>
                      <a:pt x="0" y="13"/>
                    </a:lnTo>
                    <a:close/>
                  </a:path>
                </a:pathLst>
              </a:custGeom>
              <a:solidFill>
                <a:srgbClr val="F6F6F6"/>
              </a:solidFill>
              <a:ln w="9525">
                <a:noFill/>
                <a:round/>
                <a:headEnd/>
                <a:tailEnd/>
              </a:ln>
            </p:spPr>
            <p:txBody>
              <a:bodyPr/>
              <a:lstStyle/>
              <a:p>
                <a:endParaRPr lang="en-US"/>
              </a:p>
            </p:txBody>
          </p:sp>
          <p:sp>
            <p:nvSpPr>
              <p:cNvPr id="134372" name="Freeform 4888"/>
              <p:cNvSpPr>
                <a:spLocks/>
              </p:cNvSpPr>
              <p:nvPr/>
            </p:nvSpPr>
            <p:spPr bwMode="auto">
              <a:xfrm>
                <a:off x="3294" y="2471"/>
                <a:ext cx="98" cy="81"/>
              </a:xfrm>
              <a:custGeom>
                <a:avLst/>
                <a:gdLst>
                  <a:gd name="T0" fmla="*/ 0 w 16"/>
                  <a:gd name="T1" fmla="*/ 18132 h 13"/>
                  <a:gd name="T2" fmla="*/ 94202 w 16"/>
                  <a:gd name="T3" fmla="*/ 0 h 13"/>
                  <a:gd name="T4" fmla="*/ 137868 w 16"/>
                  <a:gd name="T5" fmla="*/ 104004 h 13"/>
                  <a:gd name="T6" fmla="*/ 43665 w 16"/>
                  <a:gd name="T7" fmla="*/ 122173 h 13"/>
                  <a:gd name="T8" fmla="*/ 0 w 16"/>
                  <a:gd name="T9" fmla="*/ 18132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2"/>
                    </a:moveTo>
                    <a:lnTo>
                      <a:pt x="11" y="0"/>
                    </a:lnTo>
                    <a:lnTo>
                      <a:pt x="16" y="11"/>
                    </a:lnTo>
                    <a:lnTo>
                      <a:pt x="5" y="13"/>
                    </a:lnTo>
                    <a:lnTo>
                      <a:pt x="0" y="2"/>
                    </a:lnTo>
                  </a:path>
                </a:pathLst>
              </a:custGeom>
              <a:noFill/>
              <a:ln w="9525">
                <a:solidFill>
                  <a:srgbClr val="000000"/>
                </a:solidFill>
                <a:round/>
                <a:headEnd/>
                <a:tailEnd/>
              </a:ln>
            </p:spPr>
            <p:txBody>
              <a:bodyPr/>
              <a:lstStyle/>
              <a:p>
                <a:endParaRPr lang="en-US"/>
              </a:p>
            </p:txBody>
          </p:sp>
          <p:sp>
            <p:nvSpPr>
              <p:cNvPr id="134373" name="Freeform 4889"/>
              <p:cNvSpPr>
                <a:spLocks/>
              </p:cNvSpPr>
              <p:nvPr/>
            </p:nvSpPr>
            <p:spPr bwMode="auto">
              <a:xfrm>
                <a:off x="2052" y="2712"/>
                <a:ext cx="99" cy="31"/>
              </a:xfrm>
              <a:custGeom>
                <a:avLst/>
                <a:gdLst>
                  <a:gd name="T0" fmla="*/ 0 w 99"/>
                  <a:gd name="T1" fmla="*/ 31 h 31"/>
                  <a:gd name="T2" fmla="*/ 68 w 99"/>
                  <a:gd name="T3" fmla="*/ 31 h 31"/>
                  <a:gd name="T4" fmla="*/ 99 w 99"/>
                  <a:gd name="T5" fmla="*/ 6 h 31"/>
                  <a:gd name="T6" fmla="*/ 31 w 99"/>
                  <a:gd name="T7" fmla="*/ 0 h 31"/>
                  <a:gd name="T8" fmla="*/ 0 w 99"/>
                  <a:gd name="T9" fmla="*/ 31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31"/>
                    </a:moveTo>
                    <a:lnTo>
                      <a:pt x="68" y="31"/>
                    </a:lnTo>
                    <a:lnTo>
                      <a:pt x="99" y="6"/>
                    </a:lnTo>
                    <a:lnTo>
                      <a:pt x="31" y="0"/>
                    </a:lnTo>
                    <a:lnTo>
                      <a:pt x="0" y="31"/>
                    </a:lnTo>
                    <a:close/>
                  </a:path>
                </a:pathLst>
              </a:custGeom>
              <a:solidFill>
                <a:srgbClr val="E3E3E3"/>
              </a:solidFill>
              <a:ln w="9525">
                <a:noFill/>
                <a:round/>
                <a:headEnd/>
                <a:tailEnd/>
              </a:ln>
            </p:spPr>
            <p:txBody>
              <a:bodyPr/>
              <a:lstStyle/>
              <a:p>
                <a:endParaRPr lang="en-US"/>
              </a:p>
            </p:txBody>
          </p:sp>
          <p:sp>
            <p:nvSpPr>
              <p:cNvPr id="134374" name="Freeform 4890"/>
              <p:cNvSpPr>
                <a:spLocks/>
              </p:cNvSpPr>
              <p:nvPr/>
            </p:nvSpPr>
            <p:spPr bwMode="auto">
              <a:xfrm>
                <a:off x="2052" y="2712"/>
                <a:ext cx="99" cy="31"/>
              </a:xfrm>
              <a:custGeom>
                <a:avLst/>
                <a:gdLst>
                  <a:gd name="T0" fmla="*/ 0 w 16"/>
                  <a:gd name="T1" fmla="*/ 45744 h 5"/>
                  <a:gd name="T2" fmla="*/ 99730 w 16"/>
                  <a:gd name="T3" fmla="*/ 45744 h 5"/>
                  <a:gd name="T4" fmla="*/ 145214 w 16"/>
                  <a:gd name="T5" fmla="*/ 8804 h 5"/>
                  <a:gd name="T6" fmla="*/ 45484 w 16"/>
                  <a:gd name="T7" fmla="*/ 0 h 5"/>
                  <a:gd name="T8" fmla="*/ 0 w 16"/>
                  <a:gd name="T9" fmla="*/ 45744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5"/>
                    </a:moveTo>
                    <a:lnTo>
                      <a:pt x="11" y="5"/>
                    </a:lnTo>
                    <a:lnTo>
                      <a:pt x="16" y="1"/>
                    </a:lnTo>
                    <a:lnTo>
                      <a:pt x="5" y="0"/>
                    </a:lnTo>
                    <a:lnTo>
                      <a:pt x="0" y="5"/>
                    </a:lnTo>
                  </a:path>
                </a:pathLst>
              </a:custGeom>
              <a:noFill/>
              <a:ln w="9525">
                <a:solidFill>
                  <a:srgbClr val="000000"/>
                </a:solidFill>
                <a:round/>
                <a:headEnd/>
                <a:tailEnd/>
              </a:ln>
            </p:spPr>
            <p:txBody>
              <a:bodyPr/>
              <a:lstStyle/>
              <a:p>
                <a:endParaRPr lang="en-US"/>
              </a:p>
            </p:txBody>
          </p:sp>
          <p:sp>
            <p:nvSpPr>
              <p:cNvPr id="134375" name="Freeform 4891"/>
              <p:cNvSpPr>
                <a:spLocks/>
              </p:cNvSpPr>
              <p:nvPr/>
            </p:nvSpPr>
            <p:spPr bwMode="auto">
              <a:xfrm>
                <a:off x="4362" y="2718"/>
                <a:ext cx="99" cy="62"/>
              </a:xfrm>
              <a:custGeom>
                <a:avLst/>
                <a:gdLst>
                  <a:gd name="T0" fmla="*/ 0 w 99"/>
                  <a:gd name="T1" fmla="*/ 37 h 62"/>
                  <a:gd name="T2" fmla="*/ 74 w 99"/>
                  <a:gd name="T3" fmla="*/ 62 h 62"/>
                  <a:gd name="T4" fmla="*/ 99 w 99"/>
                  <a:gd name="T5" fmla="*/ 19 h 62"/>
                  <a:gd name="T6" fmla="*/ 31 w 99"/>
                  <a:gd name="T7" fmla="*/ 0 h 62"/>
                  <a:gd name="T8" fmla="*/ 0 w 99"/>
                  <a:gd name="T9" fmla="*/ 37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7"/>
                    </a:moveTo>
                    <a:lnTo>
                      <a:pt x="74" y="62"/>
                    </a:lnTo>
                    <a:lnTo>
                      <a:pt x="99" y="19"/>
                    </a:lnTo>
                    <a:lnTo>
                      <a:pt x="31" y="0"/>
                    </a:lnTo>
                    <a:lnTo>
                      <a:pt x="0" y="37"/>
                    </a:lnTo>
                    <a:close/>
                  </a:path>
                </a:pathLst>
              </a:custGeom>
              <a:solidFill>
                <a:srgbClr val="CECECE"/>
              </a:solidFill>
              <a:ln w="9525">
                <a:noFill/>
                <a:round/>
                <a:headEnd/>
                <a:tailEnd/>
              </a:ln>
            </p:spPr>
            <p:txBody>
              <a:bodyPr/>
              <a:lstStyle/>
              <a:p>
                <a:endParaRPr lang="en-US"/>
              </a:p>
            </p:txBody>
          </p:sp>
          <p:sp>
            <p:nvSpPr>
              <p:cNvPr id="134376" name="Freeform 4892"/>
              <p:cNvSpPr>
                <a:spLocks/>
              </p:cNvSpPr>
              <p:nvPr/>
            </p:nvSpPr>
            <p:spPr bwMode="auto">
              <a:xfrm>
                <a:off x="4362" y="2718"/>
                <a:ext cx="99" cy="62"/>
              </a:xfrm>
              <a:custGeom>
                <a:avLst/>
                <a:gdLst>
                  <a:gd name="T0" fmla="*/ 0 w 16"/>
                  <a:gd name="T1" fmla="*/ 54585 h 10"/>
                  <a:gd name="T2" fmla="*/ 108498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2"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377" name="Freeform 4893"/>
              <p:cNvSpPr>
                <a:spLocks/>
              </p:cNvSpPr>
              <p:nvPr/>
            </p:nvSpPr>
            <p:spPr bwMode="auto">
              <a:xfrm>
                <a:off x="3127" y="2416"/>
                <a:ext cx="99" cy="129"/>
              </a:xfrm>
              <a:custGeom>
                <a:avLst/>
                <a:gdLst>
                  <a:gd name="T0" fmla="*/ 0 w 99"/>
                  <a:gd name="T1" fmla="*/ 43 h 129"/>
                  <a:gd name="T2" fmla="*/ 68 w 99"/>
                  <a:gd name="T3" fmla="*/ 0 h 129"/>
                  <a:gd name="T4" fmla="*/ 99 w 99"/>
                  <a:gd name="T5" fmla="*/ 98 h 129"/>
                  <a:gd name="T6" fmla="*/ 31 w 99"/>
                  <a:gd name="T7" fmla="*/ 129 h 129"/>
                  <a:gd name="T8" fmla="*/ 0 w 99"/>
                  <a:gd name="T9" fmla="*/ 43 h 129"/>
                  <a:gd name="T10" fmla="*/ 0 60000 65536"/>
                  <a:gd name="T11" fmla="*/ 0 60000 65536"/>
                  <a:gd name="T12" fmla="*/ 0 60000 65536"/>
                  <a:gd name="T13" fmla="*/ 0 60000 65536"/>
                  <a:gd name="T14" fmla="*/ 0 60000 65536"/>
                  <a:gd name="T15" fmla="*/ 0 w 99"/>
                  <a:gd name="T16" fmla="*/ 0 h 129"/>
                  <a:gd name="T17" fmla="*/ 99 w 99"/>
                  <a:gd name="T18" fmla="*/ 129 h 129"/>
                </a:gdLst>
                <a:ahLst/>
                <a:cxnLst>
                  <a:cxn ang="T10">
                    <a:pos x="T0" y="T1"/>
                  </a:cxn>
                  <a:cxn ang="T11">
                    <a:pos x="T2" y="T3"/>
                  </a:cxn>
                  <a:cxn ang="T12">
                    <a:pos x="T4" y="T5"/>
                  </a:cxn>
                  <a:cxn ang="T13">
                    <a:pos x="T6" y="T7"/>
                  </a:cxn>
                  <a:cxn ang="T14">
                    <a:pos x="T8" y="T9"/>
                  </a:cxn>
                </a:cxnLst>
                <a:rect l="T15" t="T16" r="T17" b="T18"/>
                <a:pathLst>
                  <a:path w="99" h="129">
                    <a:moveTo>
                      <a:pt x="0" y="43"/>
                    </a:moveTo>
                    <a:lnTo>
                      <a:pt x="68" y="0"/>
                    </a:lnTo>
                    <a:lnTo>
                      <a:pt x="99" y="98"/>
                    </a:lnTo>
                    <a:lnTo>
                      <a:pt x="31" y="129"/>
                    </a:lnTo>
                    <a:lnTo>
                      <a:pt x="0" y="43"/>
                    </a:lnTo>
                    <a:close/>
                  </a:path>
                </a:pathLst>
              </a:custGeom>
              <a:solidFill>
                <a:srgbClr val="F9F9F9"/>
              </a:solidFill>
              <a:ln w="9525">
                <a:noFill/>
                <a:round/>
                <a:headEnd/>
                <a:tailEnd/>
              </a:ln>
            </p:spPr>
            <p:txBody>
              <a:bodyPr/>
              <a:lstStyle/>
              <a:p>
                <a:endParaRPr lang="en-US"/>
              </a:p>
            </p:txBody>
          </p:sp>
          <p:sp>
            <p:nvSpPr>
              <p:cNvPr id="134378" name="Freeform 4894"/>
              <p:cNvSpPr>
                <a:spLocks/>
              </p:cNvSpPr>
              <p:nvPr/>
            </p:nvSpPr>
            <p:spPr bwMode="auto">
              <a:xfrm>
                <a:off x="3127" y="2416"/>
                <a:ext cx="99" cy="129"/>
              </a:xfrm>
              <a:custGeom>
                <a:avLst/>
                <a:gdLst>
                  <a:gd name="T0" fmla="*/ 0 w 16"/>
                  <a:gd name="T1" fmla="*/ 61207 h 21"/>
                  <a:gd name="T2" fmla="*/ 99730 w 16"/>
                  <a:gd name="T3" fmla="*/ 0 h 21"/>
                  <a:gd name="T4" fmla="*/ 145214 w 16"/>
                  <a:gd name="T5" fmla="*/ 139541 h 21"/>
                  <a:gd name="T6" fmla="*/ 45484 w 16"/>
                  <a:gd name="T7" fmla="*/ 183579 h 21"/>
                  <a:gd name="T8" fmla="*/ 0 w 16"/>
                  <a:gd name="T9" fmla="*/ 61207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7"/>
                    </a:moveTo>
                    <a:lnTo>
                      <a:pt x="11" y="0"/>
                    </a:lnTo>
                    <a:lnTo>
                      <a:pt x="16" y="16"/>
                    </a:lnTo>
                    <a:lnTo>
                      <a:pt x="5" y="21"/>
                    </a:lnTo>
                    <a:lnTo>
                      <a:pt x="0" y="7"/>
                    </a:lnTo>
                  </a:path>
                </a:pathLst>
              </a:custGeom>
              <a:noFill/>
              <a:ln w="9525">
                <a:solidFill>
                  <a:srgbClr val="000000"/>
                </a:solidFill>
                <a:round/>
                <a:headEnd/>
                <a:tailEnd/>
              </a:ln>
            </p:spPr>
            <p:txBody>
              <a:bodyPr/>
              <a:lstStyle/>
              <a:p>
                <a:endParaRPr lang="en-US"/>
              </a:p>
            </p:txBody>
          </p:sp>
          <p:sp>
            <p:nvSpPr>
              <p:cNvPr id="134379" name="Freeform 4895"/>
              <p:cNvSpPr>
                <a:spLocks/>
              </p:cNvSpPr>
              <p:nvPr/>
            </p:nvSpPr>
            <p:spPr bwMode="auto">
              <a:xfrm>
                <a:off x="1886" y="2718"/>
                <a:ext cx="98" cy="50"/>
              </a:xfrm>
              <a:custGeom>
                <a:avLst/>
                <a:gdLst>
                  <a:gd name="T0" fmla="*/ 0 w 98"/>
                  <a:gd name="T1" fmla="*/ 37 h 50"/>
                  <a:gd name="T2" fmla="*/ 61 w 98"/>
                  <a:gd name="T3" fmla="*/ 50 h 50"/>
                  <a:gd name="T4" fmla="*/ 98 w 98"/>
                  <a:gd name="T5" fmla="*/ 19 h 50"/>
                  <a:gd name="T6" fmla="*/ 31 w 98"/>
                  <a:gd name="T7" fmla="*/ 0 h 50"/>
                  <a:gd name="T8" fmla="*/ 0 w 98"/>
                  <a:gd name="T9" fmla="*/ 37 h 50"/>
                  <a:gd name="T10" fmla="*/ 0 60000 65536"/>
                  <a:gd name="T11" fmla="*/ 0 60000 65536"/>
                  <a:gd name="T12" fmla="*/ 0 60000 65536"/>
                  <a:gd name="T13" fmla="*/ 0 60000 65536"/>
                  <a:gd name="T14" fmla="*/ 0 60000 65536"/>
                  <a:gd name="T15" fmla="*/ 0 w 98"/>
                  <a:gd name="T16" fmla="*/ 0 h 50"/>
                  <a:gd name="T17" fmla="*/ 98 w 98"/>
                  <a:gd name="T18" fmla="*/ 50 h 50"/>
                </a:gdLst>
                <a:ahLst/>
                <a:cxnLst>
                  <a:cxn ang="T10">
                    <a:pos x="T0" y="T1"/>
                  </a:cxn>
                  <a:cxn ang="T11">
                    <a:pos x="T2" y="T3"/>
                  </a:cxn>
                  <a:cxn ang="T12">
                    <a:pos x="T4" y="T5"/>
                  </a:cxn>
                  <a:cxn ang="T13">
                    <a:pos x="T6" y="T7"/>
                  </a:cxn>
                  <a:cxn ang="T14">
                    <a:pos x="T8" y="T9"/>
                  </a:cxn>
                </a:cxnLst>
                <a:rect l="T15" t="T16" r="T17" b="T18"/>
                <a:pathLst>
                  <a:path w="98" h="50">
                    <a:moveTo>
                      <a:pt x="0" y="37"/>
                    </a:moveTo>
                    <a:lnTo>
                      <a:pt x="61" y="50"/>
                    </a:lnTo>
                    <a:lnTo>
                      <a:pt x="98" y="19"/>
                    </a:lnTo>
                    <a:lnTo>
                      <a:pt x="31" y="0"/>
                    </a:lnTo>
                    <a:lnTo>
                      <a:pt x="0" y="37"/>
                    </a:lnTo>
                    <a:close/>
                  </a:path>
                </a:pathLst>
              </a:custGeom>
              <a:solidFill>
                <a:srgbClr val="DADADA"/>
              </a:solidFill>
              <a:ln w="9525">
                <a:noFill/>
                <a:round/>
                <a:headEnd/>
                <a:tailEnd/>
              </a:ln>
            </p:spPr>
            <p:txBody>
              <a:bodyPr/>
              <a:lstStyle/>
              <a:p>
                <a:endParaRPr lang="en-US"/>
              </a:p>
            </p:txBody>
          </p:sp>
          <p:sp>
            <p:nvSpPr>
              <p:cNvPr id="134380" name="Freeform 4896"/>
              <p:cNvSpPr>
                <a:spLocks/>
              </p:cNvSpPr>
              <p:nvPr/>
            </p:nvSpPr>
            <p:spPr bwMode="auto">
              <a:xfrm>
                <a:off x="1886" y="2718"/>
                <a:ext cx="98" cy="50"/>
              </a:xfrm>
              <a:custGeom>
                <a:avLst/>
                <a:gdLst>
                  <a:gd name="T0" fmla="*/ 0 w 16"/>
                  <a:gd name="T1" fmla="*/ 56406 h 8"/>
                  <a:gd name="T2" fmla="*/ 85946 w 16"/>
                  <a:gd name="T3" fmla="*/ 76169 h 8"/>
                  <a:gd name="T4" fmla="*/ 137868 w 16"/>
                  <a:gd name="T5" fmla="*/ 29062 h 8"/>
                  <a:gd name="T6" fmla="*/ 43665 w 16"/>
                  <a:gd name="T7" fmla="*/ 0 h 8"/>
                  <a:gd name="T8" fmla="*/ 0 w 16"/>
                  <a:gd name="T9" fmla="*/ 56406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0" y="8"/>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381" name="Freeform 4897"/>
              <p:cNvSpPr>
                <a:spLocks/>
              </p:cNvSpPr>
              <p:nvPr/>
            </p:nvSpPr>
            <p:spPr bwMode="auto">
              <a:xfrm>
                <a:off x="4195" y="2706"/>
                <a:ext cx="99" cy="68"/>
              </a:xfrm>
              <a:custGeom>
                <a:avLst/>
                <a:gdLst>
                  <a:gd name="T0" fmla="*/ 0 w 99"/>
                  <a:gd name="T1" fmla="*/ 37 h 68"/>
                  <a:gd name="T2" fmla="*/ 74 w 99"/>
                  <a:gd name="T3" fmla="*/ 68 h 68"/>
                  <a:gd name="T4" fmla="*/ 99 w 99"/>
                  <a:gd name="T5" fmla="*/ 25 h 68"/>
                  <a:gd name="T6" fmla="*/ 31 w 99"/>
                  <a:gd name="T7" fmla="*/ 0 h 68"/>
                  <a:gd name="T8" fmla="*/ 0 w 99"/>
                  <a:gd name="T9" fmla="*/ 37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37"/>
                    </a:moveTo>
                    <a:lnTo>
                      <a:pt x="74" y="68"/>
                    </a:lnTo>
                    <a:lnTo>
                      <a:pt x="99" y="25"/>
                    </a:lnTo>
                    <a:lnTo>
                      <a:pt x="31" y="0"/>
                    </a:lnTo>
                    <a:lnTo>
                      <a:pt x="0" y="37"/>
                    </a:lnTo>
                    <a:close/>
                  </a:path>
                </a:pathLst>
              </a:custGeom>
              <a:solidFill>
                <a:srgbClr val="CECECE"/>
              </a:solidFill>
              <a:ln w="9525">
                <a:noFill/>
                <a:round/>
                <a:headEnd/>
                <a:tailEnd/>
              </a:ln>
            </p:spPr>
            <p:txBody>
              <a:bodyPr/>
              <a:lstStyle/>
              <a:p>
                <a:endParaRPr lang="en-US"/>
              </a:p>
            </p:txBody>
          </p:sp>
          <p:sp>
            <p:nvSpPr>
              <p:cNvPr id="134382" name="Freeform 4898"/>
              <p:cNvSpPr>
                <a:spLocks/>
              </p:cNvSpPr>
              <p:nvPr/>
            </p:nvSpPr>
            <p:spPr bwMode="auto">
              <a:xfrm>
                <a:off x="4195" y="2706"/>
                <a:ext cx="99" cy="68"/>
              </a:xfrm>
              <a:custGeom>
                <a:avLst/>
                <a:gdLst>
                  <a:gd name="T0" fmla="*/ 0 w 16"/>
                  <a:gd name="T1" fmla="*/ 54109 h 11"/>
                  <a:gd name="T2" fmla="*/ 108498 w 16"/>
                  <a:gd name="T3" fmla="*/ 99206 h 11"/>
                  <a:gd name="T4" fmla="*/ 145214 w 16"/>
                  <a:gd name="T5" fmla="*/ 36609 h 11"/>
                  <a:gd name="T6" fmla="*/ 45484 w 16"/>
                  <a:gd name="T7" fmla="*/ 0 h 11"/>
                  <a:gd name="T8" fmla="*/ 0 w 16"/>
                  <a:gd name="T9" fmla="*/ 5410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6"/>
                    </a:moveTo>
                    <a:lnTo>
                      <a:pt x="12" y="11"/>
                    </a:lnTo>
                    <a:lnTo>
                      <a:pt x="16" y="4"/>
                    </a:lnTo>
                    <a:lnTo>
                      <a:pt x="5" y="0"/>
                    </a:lnTo>
                    <a:lnTo>
                      <a:pt x="0" y="6"/>
                    </a:lnTo>
                  </a:path>
                </a:pathLst>
              </a:custGeom>
              <a:noFill/>
              <a:ln w="9525">
                <a:solidFill>
                  <a:srgbClr val="000000"/>
                </a:solidFill>
                <a:round/>
                <a:headEnd/>
                <a:tailEnd/>
              </a:ln>
            </p:spPr>
            <p:txBody>
              <a:bodyPr/>
              <a:lstStyle/>
              <a:p>
                <a:endParaRPr lang="en-US"/>
              </a:p>
            </p:txBody>
          </p:sp>
          <p:sp>
            <p:nvSpPr>
              <p:cNvPr id="134383" name="Freeform 4899"/>
              <p:cNvSpPr>
                <a:spLocks/>
              </p:cNvSpPr>
              <p:nvPr/>
            </p:nvSpPr>
            <p:spPr bwMode="auto">
              <a:xfrm>
                <a:off x="2954" y="2397"/>
                <a:ext cx="105" cy="167"/>
              </a:xfrm>
              <a:custGeom>
                <a:avLst/>
                <a:gdLst>
                  <a:gd name="T0" fmla="*/ 0 w 105"/>
                  <a:gd name="T1" fmla="*/ 74 h 167"/>
                  <a:gd name="T2" fmla="*/ 68 w 105"/>
                  <a:gd name="T3" fmla="*/ 0 h 167"/>
                  <a:gd name="T4" fmla="*/ 105 w 105"/>
                  <a:gd name="T5" fmla="*/ 117 h 167"/>
                  <a:gd name="T6" fmla="*/ 37 w 105"/>
                  <a:gd name="T7" fmla="*/ 167 h 167"/>
                  <a:gd name="T8" fmla="*/ 0 w 105"/>
                  <a:gd name="T9" fmla="*/ 74 h 167"/>
                  <a:gd name="T10" fmla="*/ 0 60000 65536"/>
                  <a:gd name="T11" fmla="*/ 0 60000 65536"/>
                  <a:gd name="T12" fmla="*/ 0 60000 65536"/>
                  <a:gd name="T13" fmla="*/ 0 60000 65536"/>
                  <a:gd name="T14" fmla="*/ 0 60000 65536"/>
                  <a:gd name="T15" fmla="*/ 0 w 105"/>
                  <a:gd name="T16" fmla="*/ 0 h 167"/>
                  <a:gd name="T17" fmla="*/ 105 w 105"/>
                  <a:gd name="T18" fmla="*/ 167 h 167"/>
                </a:gdLst>
                <a:ahLst/>
                <a:cxnLst>
                  <a:cxn ang="T10">
                    <a:pos x="T0" y="T1"/>
                  </a:cxn>
                  <a:cxn ang="T11">
                    <a:pos x="T2" y="T3"/>
                  </a:cxn>
                  <a:cxn ang="T12">
                    <a:pos x="T4" y="T5"/>
                  </a:cxn>
                  <a:cxn ang="T13">
                    <a:pos x="T6" y="T7"/>
                  </a:cxn>
                  <a:cxn ang="T14">
                    <a:pos x="T8" y="T9"/>
                  </a:cxn>
                </a:cxnLst>
                <a:rect l="T15" t="T16" r="T17" b="T18"/>
                <a:pathLst>
                  <a:path w="105" h="167">
                    <a:moveTo>
                      <a:pt x="0" y="74"/>
                    </a:moveTo>
                    <a:lnTo>
                      <a:pt x="68" y="0"/>
                    </a:lnTo>
                    <a:lnTo>
                      <a:pt x="105" y="117"/>
                    </a:lnTo>
                    <a:lnTo>
                      <a:pt x="37" y="167"/>
                    </a:lnTo>
                    <a:lnTo>
                      <a:pt x="0" y="74"/>
                    </a:lnTo>
                    <a:close/>
                  </a:path>
                </a:pathLst>
              </a:custGeom>
              <a:solidFill>
                <a:srgbClr val="FBFBFB"/>
              </a:solidFill>
              <a:ln w="9525">
                <a:noFill/>
                <a:round/>
                <a:headEnd/>
                <a:tailEnd/>
              </a:ln>
            </p:spPr>
            <p:txBody>
              <a:bodyPr/>
              <a:lstStyle/>
              <a:p>
                <a:endParaRPr lang="en-US"/>
              </a:p>
            </p:txBody>
          </p:sp>
        </p:grpSp>
        <p:grpSp>
          <p:nvGrpSpPr>
            <p:cNvPr id="5158" name="Group 4900"/>
            <p:cNvGrpSpPr>
              <a:grpSpLocks/>
            </p:cNvGrpSpPr>
            <p:nvPr/>
          </p:nvGrpSpPr>
          <p:grpSpPr bwMode="auto">
            <a:xfrm>
              <a:off x="1478" y="2107"/>
              <a:ext cx="3390" cy="778"/>
              <a:chOff x="1478" y="2107"/>
              <a:chExt cx="3390" cy="778"/>
            </a:xfrm>
          </p:grpSpPr>
          <p:sp>
            <p:nvSpPr>
              <p:cNvPr id="133984" name="Freeform 4901"/>
              <p:cNvSpPr>
                <a:spLocks/>
              </p:cNvSpPr>
              <p:nvPr/>
            </p:nvSpPr>
            <p:spPr bwMode="auto">
              <a:xfrm>
                <a:off x="2954" y="2397"/>
                <a:ext cx="105" cy="167"/>
              </a:xfrm>
              <a:custGeom>
                <a:avLst/>
                <a:gdLst>
                  <a:gd name="T0" fmla="*/ 0 w 17"/>
                  <a:gd name="T1" fmla="*/ 108383 h 27"/>
                  <a:gd name="T2" fmla="*/ 98959 w 17"/>
                  <a:gd name="T3" fmla="*/ 0 h 27"/>
                  <a:gd name="T4" fmla="*/ 152936 w 17"/>
                  <a:gd name="T5" fmla="*/ 172727 h 27"/>
                  <a:gd name="T6" fmla="*/ 53945 w 17"/>
                  <a:gd name="T7" fmla="*/ 244420 h 27"/>
                  <a:gd name="T8" fmla="*/ 0 w 17"/>
                  <a:gd name="T9" fmla="*/ 108383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12"/>
                    </a:moveTo>
                    <a:lnTo>
                      <a:pt x="11" y="0"/>
                    </a:lnTo>
                    <a:lnTo>
                      <a:pt x="17" y="19"/>
                    </a:lnTo>
                    <a:lnTo>
                      <a:pt x="6" y="27"/>
                    </a:lnTo>
                    <a:lnTo>
                      <a:pt x="0" y="12"/>
                    </a:lnTo>
                  </a:path>
                </a:pathLst>
              </a:custGeom>
              <a:noFill/>
              <a:ln w="9525">
                <a:solidFill>
                  <a:srgbClr val="000000"/>
                </a:solidFill>
                <a:round/>
                <a:headEnd/>
                <a:tailEnd/>
              </a:ln>
            </p:spPr>
            <p:txBody>
              <a:bodyPr/>
              <a:lstStyle/>
              <a:p>
                <a:endParaRPr lang="en-US"/>
              </a:p>
            </p:txBody>
          </p:sp>
          <p:sp>
            <p:nvSpPr>
              <p:cNvPr id="133985" name="Freeform 4902"/>
              <p:cNvSpPr>
                <a:spLocks/>
              </p:cNvSpPr>
              <p:nvPr/>
            </p:nvSpPr>
            <p:spPr bwMode="auto">
              <a:xfrm>
                <a:off x="1719" y="2724"/>
                <a:ext cx="99" cy="56"/>
              </a:xfrm>
              <a:custGeom>
                <a:avLst/>
                <a:gdLst>
                  <a:gd name="T0" fmla="*/ 0 w 99"/>
                  <a:gd name="T1" fmla="*/ 44 h 56"/>
                  <a:gd name="T2" fmla="*/ 62 w 99"/>
                  <a:gd name="T3" fmla="*/ 56 h 56"/>
                  <a:gd name="T4" fmla="*/ 99 w 99"/>
                  <a:gd name="T5" fmla="*/ 19 h 56"/>
                  <a:gd name="T6" fmla="*/ 31 w 99"/>
                  <a:gd name="T7" fmla="*/ 0 h 56"/>
                  <a:gd name="T8" fmla="*/ 0 w 99"/>
                  <a:gd name="T9" fmla="*/ 44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44"/>
                    </a:moveTo>
                    <a:lnTo>
                      <a:pt x="62" y="56"/>
                    </a:lnTo>
                    <a:lnTo>
                      <a:pt x="99" y="19"/>
                    </a:lnTo>
                    <a:lnTo>
                      <a:pt x="31" y="0"/>
                    </a:lnTo>
                    <a:lnTo>
                      <a:pt x="0" y="44"/>
                    </a:lnTo>
                    <a:close/>
                  </a:path>
                </a:pathLst>
              </a:custGeom>
              <a:solidFill>
                <a:srgbClr val="D4D4D4"/>
              </a:solidFill>
              <a:ln w="9525">
                <a:noFill/>
                <a:round/>
                <a:headEnd/>
                <a:tailEnd/>
              </a:ln>
            </p:spPr>
            <p:txBody>
              <a:bodyPr/>
              <a:lstStyle/>
              <a:p>
                <a:endParaRPr lang="en-US"/>
              </a:p>
            </p:txBody>
          </p:sp>
          <p:sp>
            <p:nvSpPr>
              <p:cNvPr id="133986" name="Freeform 4903"/>
              <p:cNvSpPr>
                <a:spLocks/>
              </p:cNvSpPr>
              <p:nvPr/>
            </p:nvSpPr>
            <p:spPr bwMode="auto">
              <a:xfrm>
                <a:off x="1719" y="2724"/>
                <a:ext cx="99" cy="56"/>
              </a:xfrm>
              <a:custGeom>
                <a:avLst/>
                <a:gdLst>
                  <a:gd name="T0" fmla="*/ 0 w 16"/>
                  <a:gd name="T1" fmla="*/ 66012 h 9"/>
                  <a:gd name="T2" fmla="*/ 90962 w 16"/>
                  <a:gd name="T3" fmla="*/ 83820 h 9"/>
                  <a:gd name="T4" fmla="*/ 145214 w 16"/>
                  <a:gd name="T5" fmla="*/ 28417 h 9"/>
                  <a:gd name="T6" fmla="*/ 45484 w 16"/>
                  <a:gd name="T7" fmla="*/ 0 h 9"/>
                  <a:gd name="T8" fmla="*/ 0 w 16"/>
                  <a:gd name="T9" fmla="*/ 6601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0"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987" name="Freeform 4904"/>
              <p:cNvSpPr>
                <a:spLocks/>
              </p:cNvSpPr>
              <p:nvPr/>
            </p:nvSpPr>
            <p:spPr bwMode="auto">
              <a:xfrm>
                <a:off x="4028" y="2694"/>
                <a:ext cx="99" cy="61"/>
              </a:xfrm>
              <a:custGeom>
                <a:avLst/>
                <a:gdLst>
                  <a:gd name="T0" fmla="*/ 0 w 99"/>
                  <a:gd name="T1" fmla="*/ 30 h 61"/>
                  <a:gd name="T2" fmla="*/ 68 w 99"/>
                  <a:gd name="T3" fmla="*/ 61 h 61"/>
                  <a:gd name="T4" fmla="*/ 99 w 99"/>
                  <a:gd name="T5" fmla="*/ 24 h 61"/>
                  <a:gd name="T6" fmla="*/ 31 w 99"/>
                  <a:gd name="T7" fmla="*/ 0 h 61"/>
                  <a:gd name="T8" fmla="*/ 0 w 99"/>
                  <a:gd name="T9" fmla="*/ 30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0"/>
                    </a:moveTo>
                    <a:lnTo>
                      <a:pt x="68" y="61"/>
                    </a:lnTo>
                    <a:lnTo>
                      <a:pt x="99" y="24"/>
                    </a:lnTo>
                    <a:lnTo>
                      <a:pt x="31" y="0"/>
                    </a:lnTo>
                    <a:lnTo>
                      <a:pt x="0" y="30"/>
                    </a:lnTo>
                    <a:close/>
                  </a:path>
                </a:pathLst>
              </a:custGeom>
              <a:solidFill>
                <a:srgbClr val="D0D0D0"/>
              </a:solidFill>
              <a:ln w="9525">
                <a:noFill/>
                <a:round/>
                <a:headEnd/>
                <a:tailEnd/>
              </a:ln>
            </p:spPr>
            <p:txBody>
              <a:bodyPr/>
              <a:lstStyle/>
              <a:p>
                <a:endParaRPr lang="en-US"/>
              </a:p>
            </p:txBody>
          </p:sp>
          <p:sp>
            <p:nvSpPr>
              <p:cNvPr id="133988" name="Freeform 4905"/>
              <p:cNvSpPr>
                <a:spLocks/>
              </p:cNvSpPr>
              <p:nvPr/>
            </p:nvSpPr>
            <p:spPr bwMode="auto">
              <a:xfrm>
                <a:off x="4028" y="2694"/>
                <a:ext cx="99" cy="61"/>
              </a:xfrm>
              <a:custGeom>
                <a:avLst/>
                <a:gdLst>
                  <a:gd name="T0" fmla="*/ 0 w 16"/>
                  <a:gd name="T1" fmla="*/ 41529 h 10"/>
                  <a:gd name="T2" fmla="*/ 99730 w 16"/>
                  <a:gd name="T3" fmla="*/ 84430 h 10"/>
                  <a:gd name="T4" fmla="*/ 145214 w 16"/>
                  <a:gd name="T5" fmla="*/ 33153 h 10"/>
                  <a:gd name="T6" fmla="*/ 45484 w 16"/>
                  <a:gd name="T7" fmla="*/ 0 h 10"/>
                  <a:gd name="T8" fmla="*/ 0 w 16"/>
                  <a:gd name="T9" fmla="*/ 41529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5"/>
                    </a:moveTo>
                    <a:lnTo>
                      <a:pt x="11" y="10"/>
                    </a:lnTo>
                    <a:lnTo>
                      <a:pt x="16" y="4"/>
                    </a:lnTo>
                    <a:lnTo>
                      <a:pt x="5" y="0"/>
                    </a:lnTo>
                    <a:lnTo>
                      <a:pt x="0" y="5"/>
                    </a:lnTo>
                  </a:path>
                </a:pathLst>
              </a:custGeom>
              <a:noFill/>
              <a:ln w="9525">
                <a:solidFill>
                  <a:srgbClr val="000000"/>
                </a:solidFill>
                <a:round/>
                <a:headEnd/>
                <a:tailEnd/>
              </a:ln>
            </p:spPr>
            <p:txBody>
              <a:bodyPr/>
              <a:lstStyle/>
              <a:p>
                <a:endParaRPr lang="en-US"/>
              </a:p>
            </p:txBody>
          </p:sp>
          <p:sp>
            <p:nvSpPr>
              <p:cNvPr id="133989" name="Freeform 4906"/>
              <p:cNvSpPr>
                <a:spLocks/>
              </p:cNvSpPr>
              <p:nvPr/>
            </p:nvSpPr>
            <p:spPr bwMode="auto">
              <a:xfrm>
                <a:off x="2787" y="2428"/>
                <a:ext cx="99" cy="167"/>
              </a:xfrm>
              <a:custGeom>
                <a:avLst/>
                <a:gdLst>
                  <a:gd name="T0" fmla="*/ 0 w 99"/>
                  <a:gd name="T1" fmla="*/ 86 h 167"/>
                  <a:gd name="T2" fmla="*/ 68 w 99"/>
                  <a:gd name="T3" fmla="*/ 0 h 167"/>
                  <a:gd name="T4" fmla="*/ 99 w 99"/>
                  <a:gd name="T5" fmla="*/ 111 h 167"/>
                  <a:gd name="T6" fmla="*/ 31 w 99"/>
                  <a:gd name="T7" fmla="*/ 167 h 167"/>
                  <a:gd name="T8" fmla="*/ 0 w 99"/>
                  <a:gd name="T9" fmla="*/ 86 h 167"/>
                  <a:gd name="T10" fmla="*/ 0 60000 65536"/>
                  <a:gd name="T11" fmla="*/ 0 60000 65536"/>
                  <a:gd name="T12" fmla="*/ 0 60000 65536"/>
                  <a:gd name="T13" fmla="*/ 0 60000 65536"/>
                  <a:gd name="T14" fmla="*/ 0 60000 65536"/>
                  <a:gd name="T15" fmla="*/ 0 w 99"/>
                  <a:gd name="T16" fmla="*/ 0 h 167"/>
                  <a:gd name="T17" fmla="*/ 99 w 99"/>
                  <a:gd name="T18" fmla="*/ 167 h 167"/>
                </a:gdLst>
                <a:ahLst/>
                <a:cxnLst>
                  <a:cxn ang="T10">
                    <a:pos x="T0" y="T1"/>
                  </a:cxn>
                  <a:cxn ang="T11">
                    <a:pos x="T2" y="T3"/>
                  </a:cxn>
                  <a:cxn ang="T12">
                    <a:pos x="T4" y="T5"/>
                  </a:cxn>
                  <a:cxn ang="T13">
                    <a:pos x="T6" y="T7"/>
                  </a:cxn>
                  <a:cxn ang="T14">
                    <a:pos x="T8" y="T9"/>
                  </a:cxn>
                </a:cxnLst>
                <a:rect l="T15" t="T16" r="T17" b="T18"/>
                <a:pathLst>
                  <a:path w="99" h="167">
                    <a:moveTo>
                      <a:pt x="0" y="86"/>
                    </a:moveTo>
                    <a:lnTo>
                      <a:pt x="68" y="0"/>
                    </a:lnTo>
                    <a:lnTo>
                      <a:pt x="99" y="111"/>
                    </a:lnTo>
                    <a:lnTo>
                      <a:pt x="31" y="167"/>
                    </a:lnTo>
                    <a:lnTo>
                      <a:pt x="0" y="86"/>
                    </a:lnTo>
                    <a:close/>
                  </a:path>
                </a:pathLst>
              </a:custGeom>
              <a:solidFill>
                <a:srgbClr val="FBFBFB"/>
              </a:solidFill>
              <a:ln w="9525">
                <a:noFill/>
                <a:round/>
                <a:headEnd/>
                <a:tailEnd/>
              </a:ln>
            </p:spPr>
            <p:txBody>
              <a:bodyPr/>
              <a:lstStyle/>
              <a:p>
                <a:endParaRPr lang="en-US"/>
              </a:p>
            </p:txBody>
          </p:sp>
          <p:sp>
            <p:nvSpPr>
              <p:cNvPr id="133990" name="Freeform 4907"/>
              <p:cNvSpPr>
                <a:spLocks/>
              </p:cNvSpPr>
              <p:nvPr/>
            </p:nvSpPr>
            <p:spPr bwMode="auto">
              <a:xfrm>
                <a:off x="2787" y="2428"/>
                <a:ext cx="99" cy="167"/>
              </a:xfrm>
              <a:custGeom>
                <a:avLst/>
                <a:gdLst>
                  <a:gd name="T0" fmla="*/ 0 w 16"/>
                  <a:gd name="T1" fmla="*/ 127316 h 27"/>
                  <a:gd name="T2" fmla="*/ 99730 w 16"/>
                  <a:gd name="T3" fmla="*/ 0 h 27"/>
                  <a:gd name="T4" fmla="*/ 145214 w 16"/>
                  <a:gd name="T5" fmla="*/ 162553 h 27"/>
                  <a:gd name="T6" fmla="*/ 45484 w 16"/>
                  <a:gd name="T7" fmla="*/ 244420 h 27"/>
                  <a:gd name="T8" fmla="*/ 0 w 16"/>
                  <a:gd name="T9" fmla="*/ 127316 h 27"/>
                  <a:gd name="T10" fmla="*/ 0 60000 65536"/>
                  <a:gd name="T11" fmla="*/ 0 60000 65536"/>
                  <a:gd name="T12" fmla="*/ 0 60000 65536"/>
                  <a:gd name="T13" fmla="*/ 0 60000 65536"/>
                  <a:gd name="T14" fmla="*/ 0 60000 65536"/>
                  <a:gd name="T15" fmla="*/ 0 w 16"/>
                  <a:gd name="T16" fmla="*/ 0 h 27"/>
                  <a:gd name="T17" fmla="*/ 16 w 16"/>
                  <a:gd name="T18" fmla="*/ 27 h 27"/>
                </a:gdLst>
                <a:ahLst/>
                <a:cxnLst>
                  <a:cxn ang="T10">
                    <a:pos x="T0" y="T1"/>
                  </a:cxn>
                  <a:cxn ang="T11">
                    <a:pos x="T2" y="T3"/>
                  </a:cxn>
                  <a:cxn ang="T12">
                    <a:pos x="T4" y="T5"/>
                  </a:cxn>
                  <a:cxn ang="T13">
                    <a:pos x="T6" y="T7"/>
                  </a:cxn>
                  <a:cxn ang="T14">
                    <a:pos x="T8" y="T9"/>
                  </a:cxn>
                </a:cxnLst>
                <a:rect l="T15" t="T16" r="T17" b="T18"/>
                <a:pathLst>
                  <a:path w="16" h="27">
                    <a:moveTo>
                      <a:pt x="0" y="14"/>
                    </a:moveTo>
                    <a:lnTo>
                      <a:pt x="11" y="0"/>
                    </a:lnTo>
                    <a:lnTo>
                      <a:pt x="16" y="18"/>
                    </a:lnTo>
                    <a:lnTo>
                      <a:pt x="5" y="27"/>
                    </a:lnTo>
                    <a:lnTo>
                      <a:pt x="0" y="14"/>
                    </a:lnTo>
                  </a:path>
                </a:pathLst>
              </a:custGeom>
              <a:noFill/>
              <a:ln w="9525">
                <a:solidFill>
                  <a:srgbClr val="000000"/>
                </a:solidFill>
                <a:round/>
                <a:headEnd/>
                <a:tailEnd/>
              </a:ln>
            </p:spPr>
            <p:txBody>
              <a:bodyPr/>
              <a:lstStyle/>
              <a:p>
                <a:endParaRPr lang="en-US"/>
              </a:p>
            </p:txBody>
          </p:sp>
          <p:sp>
            <p:nvSpPr>
              <p:cNvPr id="133991" name="Freeform 4908"/>
              <p:cNvSpPr>
                <a:spLocks/>
              </p:cNvSpPr>
              <p:nvPr/>
            </p:nvSpPr>
            <p:spPr bwMode="auto">
              <a:xfrm>
                <a:off x="1546" y="2731"/>
                <a:ext cx="105" cy="55"/>
              </a:xfrm>
              <a:custGeom>
                <a:avLst/>
                <a:gdLst>
                  <a:gd name="T0" fmla="*/ 0 w 105"/>
                  <a:gd name="T1" fmla="*/ 37 h 55"/>
                  <a:gd name="T2" fmla="*/ 68 w 105"/>
                  <a:gd name="T3" fmla="*/ 55 h 55"/>
                  <a:gd name="T4" fmla="*/ 105 w 105"/>
                  <a:gd name="T5" fmla="*/ 18 h 55"/>
                  <a:gd name="T6" fmla="*/ 37 w 105"/>
                  <a:gd name="T7" fmla="*/ 0 h 55"/>
                  <a:gd name="T8" fmla="*/ 0 w 105"/>
                  <a:gd name="T9" fmla="*/ 37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37"/>
                    </a:moveTo>
                    <a:lnTo>
                      <a:pt x="68" y="55"/>
                    </a:lnTo>
                    <a:lnTo>
                      <a:pt x="105" y="18"/>
                    </a:lnTo>
                    <a:lnTo>
                      <a:pt x="37" y="0"/>
                    </a:lnTo>
                    <a:lnTo>
                      <a:pt x="0" y="37"/>
                    </a:lnTo>
                    <a:close/>
                  </a:path>
                </a:pathLst>
              </a:custGeom>
              <a:solidFill>
                <a:srgbClr val="D1D1D1"/>
              </a:solidFill>
              <a:ln w="9525">
                <a:noFill/>
                <a:round/>
                <a:headEnd/>
                <a:tailEnd/>
              </a:ln>
            </p:spPr>
            <p:txBody>
              <a:bodyPr/>
              <a:lstStyle/>
              <a:p>
                <a:endParaRPr lang="en-US"/>
              </a:p>
            </p:txBody>
          </p:sp>
          <p:sp>
            <p:nvSpPr>
              <p:cNvPr id="133992" name="Freeform 4909"/>
              <p:cNvSpPr>
                <a:spLocks/>
              </p:cNvSpPr>
              <p:nvPr/>
            </p:nvSpPr>
            <p:spPr bwMode="auto">
              <a:xfrm>
                <a:off x="1546" y="2731"/>
                <a:ext cx="105" cy="55"/>
              </a:xfrm>
              <a:custGeom>
                <a:avLst/>
                <a:gdLst>
                  <a:gd name="T0" fmla="*/ 0 w 17"/>
                  <a:gd name="T1" fmla="*/ 51572 h 9"/>
                  <a:gd name="T2" fmla="*/ 98959 w 17"/>
                  <a:gd name="T3" fmla="*/ 76670 h 9"/>
                  <a:gd name="T4" fmla="*/ 152936 w 17"/>
                  <a:gd name="T5" fmla="*/ 25098 h 9"/>
                  <a:gd name="T6" fmla="*/ 53945 w 17"/>
                  <a:gd name="T7" fmla="*/ 0 h 9"/>
                  <a:gd name="T8" fmla="*/ 0 w 17"/>
                  <a:gd name="T9" fmla="*/ 51572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6"/>
                    </a:moveTo>
                    <a:lnTo>
                      <a:pt x="11" y="9"/>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3993" name="Freeform 4910"/>
              <p:cNvSpPr>
                <a:spLocks/>
              </p:cNvSpPr>
              <p:nvPr/>
            </p:nvSpPr>
            <p:spPr bwMode="auto">
              <a:xfrm>
                <a:off x="3862" y="2669"/>
                <a:ext cx="98" cy="49"/>
              </a:xfrm>
              <a:custGeom>
                <a:avLst/>
                <a:gdLst>
                  <a:gd name="T0" fmla="*/ 0 w 98"/>
                  <a:gd name="T1" fmla="*/ 12 h 49"/>
                  <a:gd name="T2" fmla="*/ 68 w 98"/>
                  <a:gd name="T3" fmla="*/ 49 h 49"/>
                  <a:gd name="T4" fmla="*/ 98 w 98"/>
                  <a:gd name="T5" fmla="*/ 25 h 49"/>
                  <a:gd name="T6" fmla="*/ 30 w 98"/>
                  <a:gd name="T7" fmla="*/ 0 h 49"/>
                  <a:gd name="T8" fmla="*/ 0 w 98"/>
                  <a:gd name="T9" fmla="*/ 12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0" y="12"/>
                    </a:moveTo>
                    <a:lnTo>
                      <a:pt x="68" y="49"/>
                    </a:lnTo>
                    <a:lnTo>
                      <a:pt x="98" y="25"/>
                    </a:lnTo>
                    <a:lnTo>
                      <a:pt x="30" y="0"/>
                    </a:lnTo>
                    <a:lnTo>
                      <a:pt x="0" y="12"/>
                    </a:lnTo>
                    <a:close/>
                  </a:path>
                </a:pathLst>
              </a:custGeom>
              <a:solidFill>
                <a:srgbClr val="D5D5D5"/>
              </a:solidFill>
              <a:ln w="9525">
                <a:noFill/>
                <a:round/>
                <a:headEnd/>
                <a:tailEnd/>
              </a:ln>
            </p:spPr>
            <p:txBody>
              <a:bodyPr/>
              <a:lstStyle/>
              <a:p>
                <a:endParaRPr lang="en-US"/>
              </a:p>
            </p:txBody>
          </p:sp>
          <p:sp>
            <p:nvSpPr>
              <p:cNvPr id="133994" name="Freeform 4911"/>
              <p:cNvSpPr>
                <a:spLocks/>
              </p:cNvSpPr>
              <p:nvPr/>
            </p:nvSpPr>
            <p:spPr bwMode="auto">
              <a:xfrm>
                <a:off x="3862" y="2669"/>
                <a:ext cx="98" cy="49"/>
              </a:xfrm>
              <a:custGeom>
                <a:avLst/>
                <a:gdLst>
                  <a:gd name="T0" fmla="*/ 0 w 16"/>
                  <a:gd name="T1" fmla="*/ 16770 h 8"/>
                  <a:gd name="T2" fmla="*/ 94202 w 16"/>
                  <a:gd name="T3" fmla="*/ 68918 h 8"/>
                  <a:gd name="T4" fmla="*/ 137868 w 16"/>
                  <a:gd name="T5" fmla="*/ 35151 h 8"/>
                  <a:gd name="T6" fmla="*/ 43665 w 16"/>
                  <a:gd name="T7" fmla="*/ 0 h 8"/>
                  <a:gd name="T8" fmla="*/ 0 w 16"/>
                  <a:gd name="T9" fmla="*/ 1677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2"/>
                    </a:moveTo>
                    <a:lnTo>
                      <a:pt x="11" y="8"/>
                    </a:lnTo>
                    <a:lnTo>
                      <a:pt x="16" y="4"/>
                    </a:lnTo>
                    <a:lnTo>
                      <a:pt x="5" y="0"/>
                    </a:lnTo>
                    <a:lnTo>
                      <a:pt x="0" y="2"/>
                    </a:lnTo>
                  </a:path>
                </a:pathLst>
              </a:custGeom>
              <a:noFill/>
              <a:ln w="9525">
                <a:solidFill>
                  <a:srgbClr val="000000"/>
                </a:solidFill>
                <a:round/>
                <a:headEnd/>
                <a:tailEnd/>
              </a:ln>
            </p:spPr>
            <p:txBody>
              <a:bodyPr/>
              <a:lstStyle/>
              <a:p>
                <a:endParaRPr lang="en-US"/>
              </a:p>
            </p:txBody>
          </p:sp>
          <p:sp>
            <p:nvSpPr>
              <p:cNvPr id="133995" name="Freeform 4912"/>
              <p:cNvSpPr>
                <a:spLocks/>
              </p:cNvSpPr>
              <p:nvPr/>
            </p:nvSpPr>
            <p:spPr bwMode="auto">
              <a:xfrm>
                <a:off x="2620" y="2496"/>
                <a:ext cx="99" cy="136"/>
              </a:xfrm>
              <a:custGeom>
                <a:avLst/>
                <a:gdLst>
                  <a:gd name="T0" fmla="*/ 0 w 99"/>
                  <a:gd name="T1" fmla="*/ 86 h 136"/>
                  <a:gd name="T2" fmla="*/ 68 w 99"/>
                  <a:gd name="T3" fmla="*/ 0 h 136"/>
                  <a:gd name="T4" fmla="*/ 99 w 99"/>
                  <a:gd name="T5" fmla="*/ 93 h 136"/>
                  <a:gd name="T6" fmla="*/ 31 w 99"/>
                  <a:gd name="T7" fmla="*/ 136 h 136"/>
                  <a:gd name="T8" fmla="*/ 0 w 99"/>
                  <a:gd name="T9" fmla="*/ 86 h 136"/>
                  <a:gd name="T10" fmla="*/ 0 60000 65536"/>
                  <a:gd name="T11" fmla="*/ 0 60000 65536"/>
                  <a:gd name="T12" fmla="*/ 0 60000 65536"/>
                  <a:gd name="T13" fmla="*/ 0 60000 65536"/>
                  <a:gd name="T14" fmla="*/ 0 60000 65536"/>
                  <a:gd name="T15" fmla="*/ 0 w 99"/>
                  <a:gd name="T16" fmla="*/ 0 h 136"/>
                  <a:gd name="T17" fmla="*/ 99 w 99"/>
                  <a:gd name="T18" fmla="*/ 136 h 136"/>
                </a:gdLst>
                <a:ahLst/>
                <a:cxnLst>
                  <a:cxn ang="T10">
                    <a:pos x="T0" y="T1"/>
                  </a:cxn>
                  <a:cxn ang="T11">
                    <a:pos x="T2" y="T3"/>
                  </a:cxn>
                  <a:cxn ang="T12">
                    <a:pos x="T4" y="T5"/>
                  </a:cxn>
                  <a:cxn ang="T13">
                    <a:pos x="T6" y="T7"/>
                  </a:cxn>
                  <a:cxn ang="T14">
                    <a:pos x="T8" y="T9"/>
                  </a:cxn>
                </a:cxnLst>
                <a:rect l="T15" t="T16" r="T17" b="T18"/>
                <a:pathLst>
                  <a:path w="99" h="136">
                    <a:moveTo>
                      <a:pt x="0" y="86"/>
                    </a:moveTo>
                    <a:lnTo>
                      <a:pt x="68" y="0"/>
                    </a:lnTo>
                    <a:lnTo>
                      <a:pt x="99" y="93"/>
                    </a:lnTo>
                    <a:lnTo>
                      <a:pt x="31" y="136"/>
                    </a:lnTo>
                    <a:lnTo>
                      <a:pt x="0" y="86"/>
                    </a:lnTo>
                    <a:close/>
                  </a:path>
                </a:pathLst>
              </a:custGeom>
              <a:solidFill>
                <a:srgbClr val="FBFBFB"/>
              </a:solidFill>
              <a:ln w="9525">
                <a:noFill/>
                <a:round/>
                <a:headEnd/>
                <a:tailEnd/>
              </a:ln>
            </p:spPr>
            <p:txBody>
              <a:bodyPr/>
              <a:lstStyle/>
              <a:p>
                <a:endParaRPr lang="en-US"/>
              </a:p>
            </p:txBody>
          </p:sp>
          <p:sp>
            <p:nvSpPr>
              <p:cNvPr id="133996" name="Freeform 4913"/>
              <p:cNvSpPr>
                <a:spLocks/>
              </p:cNvSpPr>
              <p:nvPr/>
            </p:nvSpPr>
            <p:spPr bwMode="auto">
              <a:xfrm>
                <a:off x="2620" y="2496"/>
                <a:ext cx="99" cy="136"/>
              </a:xfrm>
              <a:custGeom>
                <a:avLst/>
                <a:gdLst>
                  <a:gd name="T0" fmla="*/ 0 w 16"/>
                  <a:gd name="T1" fmla="*/ 127104 h 22"/>
                  <a:gd name="T2" fmla="*/ 99730 w 16"/>
                  <a:gd name="T3" fmla="*/ 0 h 22"/>
                  <a:gd name="T4" fmla="*/ 145214 w 16"/>
                  <a:gd name="T5" fmla="*/ 135852 h 22"/>
                  <a:gd name="T6" fmla="*/ 45484 w 16"/>
                  <a:gd name="T7" fmla="*/ 198677 h 22"/>
                  <a:gd name="T8" fmla="*/ 0 w 16"/>
                  <a:gd name="T9" fmla="*/ 127104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14"/>
                    </a:moveTo>
                    <a:lnTo>
                      <a:pt x="11" y="0"/>
                    </a:lnTo>
                    <a:lnTo>
                      <a:pt x="16" y="15"/>
                    </a:lnTo>
                    <a:lnTo>
                      <a:pt x="5" y="22"/>
                    </a:lnTo>
                    <a:lnTo>
                      <a:pt x="0" y="14"/>
                    </a:lnTo>
                  </a:path>
                </a:pathLst>
              </a:custGeom>
              <a:noFill/>
              <a:ln w="9525">
                <a:solidFill>
                  <a:srgbClr val="000000"/>
                </a:solidFill>
                <a:round/>
                <a:headEnd/>
                <a:tailEnd/>
              </a:ln>
            </p:spPr>
            <p:txBody>
              <a:bodyPr/>
              <a:lstStyle/>
              <a:p>
                <a:endParaRPr lang="en-US"/>
              </a:p>
            </p:txBody>
          </p:sp>
          <p:sp>
            <p:nvSpPr>
              <p:cNvPr id="133997" name="Freeform 4914"/>
              <p:cNvSpPr>
                <a:spLocks/>
              </p:cNvSpPr>
              <p:nvPr/>
            </p:nvSpPr>
            <p:spPr bwMode="auto">
              <a:xfrm>
                <a:off x="3695" y="2619"/>
                <a:ext cx="99" cy="37"/>
              </a:xfrm>
              <a:custGeom>
                <a:avLst/>
                <a:gdLst>
                  <a:gd name="T0" fmla="*/ 0 w 99"/>
                  <a:gd name="T1" fmla="*/ 0 h 37"/>
                  <a:gd name="T2" fmla="*/ 68 w 99"/>
                  <a:gd name="T3" fmla="*/ 37 h 37"/>
                  <a:gd name="T4" fmla="*/ 99 w 99"/>
                  <a:gd name="T5" fmla="*/ 31 h 37"/>
                  <a:gd name="T6" fmla="*/ 31 w 99"/>
                  <a:gd name="T7" fmla="*/ 7 h 37"/>
                  <a:gd name="T8" fmla="*/ 0 w 99"/>
                  <a:gd name="T9" fmla="*/ 0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0"/>
                    </a:moveTo>
                    <a:lnTo>
                      <a:pt x="68" y="37"/>
                    </a:lnTo>
                    <a:lnTo>
                      <a:pt x="99" y="31"/>
                    </a:lnTo>
                    <a:lnTo>
                      <a:pt x="31" y="7"/>
                    </a:lnTo>
                    <a:lnTo>
                      <a:pt x="0" y="0"/>
                    </a:lnTo>
                    <a:close/>
                  </a:path>
                </a:pathLst>
              </a:custGeom>
              <a:solidFill>
                <a:srgbClr val="E0E0E0"/>
              </a:solidFill>
              <a:ln w="9525">
                <a:noFill/>
                <a:round/>
                <a:headEnd/>
                <a:tailEnd/>
              </a:ln>
            </p:spPr>
            <p:txBody>
              <a:bodyPr/>
              <a:lstStyle/>
              <a:p>
                <a:endParaRPr lang="en-US"/>
              </a:p>
            </p:txBody>
          </p:sp>
          <p:sp>
            <p:nvSpPr>
              <p:cNvPr id="133998" name="Freeform 4915"/>
              <p:cNvSpPr>
                <a:spLocks/>
              </p:cNvSpPr>
              <p:nvPr/>
            </p:nvSpPr>
            <p:spPr bwMode="auto">
              <a:xfrm>
                <a:off x="3695" y="2619"/>
                <a:ext cx="99" cy="37"/>
              </a:xfrm>
              <a:custGeom>
                <a:avLst/>
                <a:gdLst>
                  <a:gd name="T0" fmla="*/ 0 w 16"/>
                  <a:gd name="T1" fmla="*/ 0 h 6"/>
                  <a:gd name="T2" fmla="*/ 99730 w 16"/>
                  <a:gd name="T3" fmla="*/ 53465 h 6"/>
                  <a:gd name="T4" fmla="*/ 145214 w 16"/>
                  <a:gd name="T5" fmla="*/ 44795 h 6"/>
                  <a:gd name="T6" fmla="*/ 45484 w 16"/>
                  <a:gd name="T7" fmla="*/ 8670 h 6"/>
                  <a:gd name="T8" fmla="*/ 0 w 16"/>
                  <a:gd name="T9" fmla="*/ 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0"/>
                    </a:moveTo>
                    <a:lnTo>
                      <a:pt x="11" y="6"/>
                    </a:lnTo>
                    <a:lnTo>
                      <a:pt x="16" y="5"/>
                    </a:lnTo>
                    <a:lnTo>
                      <a:pt x="5" y="1"/>
                    </a:lnTo>
                    <a:lnTo>
                      <a:pt x="0" y="0"/>
                    </a:lnTo>
                  </a:path>
                </a:pathLst>
              </a:custGeom>
              <a:noFill/>
              <a:ln w="9525">
                <a:solidFill>
                  <a:srgbClr val="000000"/>
                </a:solidFill>
                <a:round/>
                <a:headEnd/>
                <a:tailEnd/>
              </a:ln>
            </p:spPr>
            <p:txBody>
              <a:bodyPr/>
              <a:lstStyle/>
              <a:p>
                <a:endParaRPr lang="en-US"/>
              </a:p>
            </p:txBody>
          </p:sp>
          <p:sp>
            <p:nvSpPr>
              <p:cNvPr id="133999" name="Freeform 4916"/>
              <p:cNvSpPr>
                <a:spLocks/>
              </p:cNvSpPr>
              <p:nvPr/>
            </p:nvSpPr>
            <p:spPr bwMode="auto">
              <a:xfrm>
                <a:off x="2454" y="2582"/>
                <a:ext cx="99" cy="87"/>
              </a:xfrm>
              <a:custGeom>
                <a:avLst/>
                <a:gdLst>
                  <a:gd name="T0" fmla="*/ 0 w 99"/>
                  <a:gd name="T1" fmla="*/ 62 h 87"/>
                  <a:gd name="T2" fmla="*/ 62 w 99"/>
                  <a:gd name="T3" fmla="*/ 0 h 87"/>
                  <a:gd name="T4" fmla="*/ 99 w 99"/>
                  <a:gd name="T5" fmla="*/ 56 h 87"/>
                  <a:gd name="T6" fmla="*/ 31 w 99"/>
                  <a:gd name="T7" fmla="*/ 87 h 87"/>
                  <a:gd name="T8" fmla="*/ 0 w 99"/>
                  <a:gd name="T9" fmla="*/ 62 h 87"/>
                  <a:gd name="T10" fmla="*/ 0 60000 65536"/>
                  <a:gd name="T11" fmla="*/ 0 60000 65536"/>
                  <a:gd name="T12" fmla="*/ 0 60000 65536"/>
                  <a:gd name="T13" fmla="*/ 0 60000 65536"/>
                  <a:gd name="T14" fmla="*/ 0 60000 65536"/>
                  <a:gd name="T15" fmla="*/ 0 w 99"/>
                  <a:gd name="T16" fmla="*/ 0 h 87"/>
                  <a:gd name="T17" fmla="*/ 99 w 99"/>
                  <a:gd name="T18" fmla="*/ 87 h 87"/>
                </a:gdLst>
                <a:ahLst/>
                <a:cxnLst>
                  <a:cxn ang="T10">
                    <a:pos x="T0" y="T1"/>
                  </a:cxn>
                  <a:cxn ang="T11">
                    <a:pos x="T2" y="T3"/>
                  </a:cxn>
                  <a:cxn ang="T12">
                    <a:pos x="T4" y="T5"/>
                  </a:cxn>
                  <a:cxn ang="T13">
                    <a:pos x="T6" y="T7"/>
                  </a:cxn>
                  <a:cxn ang="T14">
                    <a:pos x="T8" y="T9"/>
                  </a:cxn>
                </a:cxnLst>
                <a:rect l="T15" t="T16" r="T17" b="T18"/>
                <a:pathLst>
                  <a:path w="99" h="87">
                    <a:moveTo>
                      <a:pt x="0" y="62"/>
                    </a:moveTo>
                    <a:lnTo>
                      <a:pt x="62" y="0"/>
                    </a:lnTo>
                    <a:lnTo>
                      <a:pt x="99" y="56"/>
                    </a:lnTo>
                    <a:lnTo>
                      <a:pt x="31" y="87"/>
                    </a:lnTo>
                    <a:lnTo>
                      <a:pt x="0" y="62"/>
                    </a:lnTo>
                    <a:close/>
                  </a:path>
                </a:pathLst>
              </a:custGeom>
              <a:solidFill>
                <a:srgbClr val="F9F9F9"/>
              </a:solidFill>
              <a:ln w="9525">
                <a:noFill/>
                <a:round/>
                <a:headEnd/>
                <a:tailEnd/>
              </a:ln>
            </p:spPr>
            <p:txBody>
              <a:bodyPr/>
              <a:lstStyle/>
              <a:p>
                <a:endParaRPr lang="en-US"/>
              </a:p>
            </p:txBody>
          </p:sp>
          <p:sp>
            <p:nvSpPr>
              <p:cNvPr id="134000" name="Freeform 4917"/>
              <p:cNvSpPr>
                <a:spLocks/>
              </p:cNvSpPr>
              <p:nvPr/>
            </p:nvSpPr>
            <p:spPr bwMode="auto">
              <a:xfrm>
                <a:off x="2454" y="2582"/>
                <a:ext cx="99" cy="87"/>
              </a:xfrm>
              <a:custGeom>
                <a:avLst/>
                <a:gdLst>
                  <a:gd name="T0" fmla="*/ 0 w 16"/>
                  <a:gd name="T1" fmla="*/ 92413 h 14"/>
                  <a:gd name="T2" fmla="*/ 90962 w 16"/>
                  <a:gd name="T3" fmla="*/ 0 h 14"/>
                  <a:gd name="T4" fmla="*/ 145214 w 16"/>
                  <a:gd name="T5" fmla="*/ 83532 h 14"/>
                  <a:gd name="T6" fmla="*/ 45484 w 16"/>
                  <a:gd name="T7" fmla="*/ 129829 h 14"/>
                  <a:gd name="T8" fmla="*/ 0 w 16"/>
                  <a:gd name="T9" fmla="*/ 92413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0"/>
                    </a:moveTo>
                    <a:lnTo>
                      <a:pt x="10" y="0"/>
                    </a:lnTo>
                    <a:lnTo>
                      <a:pt x="16" y="9"/>
                    </a:lnTo>
                    <a:lnTo>
                      <a:pt x="5" y="14"/>
                    </a:lnTo>
                    <a:lnTo>
                      <a:pt x="0" y="10"/>
                    </a:lnTo>
                  </a:path>
                </a:pathLst>
              </a:custGeom>
              <a:noFill/>
              <a:ln w="9525">
                <a:solidFill>
                  <a:srgbClr val="000000"/>
                </a:solidFill>
                <a:round/>
                <a:headEnd/>
                <a:tailEnd/>
              </a:ln>
            </p:spPr>
            <p:txBody>
              <a:bodyPr/>
              <a:lstStyle/>
              <a:p>
                <a:endParaRPr lang="en-US"/>
              </a:p>
            </p:txBody>
          </p:sp>
          <p:sp>
            <p:nvSpPr>
              <p:cNvPr id="134001" name="Freeform 4918"/>
              <p:cNvSpPr>
                <a:spLocks/>
              </p:cNvSpPr>
              <p:nvPr/>
            </p:nvSpPr>
            <p:spPr bwMode="auto">
              <a:xfrm>
                <a:off x="4769" y="2737"/>
                <a:ext cx="99" cy="62"/>
              </a:xfrm>
              <a:custGeom>
                <a:avLst/>
                <a:gdLst>
                  <a:gd name="T0" fmla="*/ 0 w 99"/>
                  <a:gd name="T1" fmla="*/ 43 h 62"/>
                  <a:gd name="T2" fmla="*/ 68 w 99"/>
                  <a:gd name="T3" fmla="*/ 62 h 62"/>
                  <a:gd name="T4" fmla="*/ 99 w 99"/>
                  <a:gd name="T5" fmla="*/ 18 h 62"/>
                  <a:gd name="T6" fmla="*/ 25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25" y="0"/>
                    </a:lnTo>
                    <a:lnTo>
                      <a:pt x="0" y="43"/>
                    </a:lnTo>
                    <a:close/>
                  </a:path>
                </a:pathLst>
              </a:custGeom>
              <a:solidFill>
                <a:srgbClr val="CECECE"/>
              </a:solidFill>
              <a:ln w="9525">
                <a:noFill/>
                <a:round/>
                <a:headEnd/>
                <a:tailEnd/>
              </a:ln>
            </p:spPr>
            <p:txBody>
              <a:bodyPr/>
              <a:lstStyle/>
              <a:p>
                <a:endParaRPr lang="en-US"/>
              </a:p>
            </p:txBody>
          </p:sp>
          <p:sp>
            <p:nvSpPr>
              <p:cNvPr id="134002" name="Freeform 4919"/>
              <p:cNvSpPr>
                <a:spLocks/>
              </p:cNvSpPr>
              <p:nvPr/>
            </p:nvSpPr>
            <p:spPr bwMode="auto">
              <a:xfrm>
                <a:off x="4769" y="2737"/>
                <a:ext cx="99" cy="62"/>
              </a:xfrm>
              <a:custGeom>
                <a:avLst/>
                <a:gdLst>
                  <a:gd name="T0" fmla="*/ 0 w 16"/>
                  <a:gd name="T1" fmla="*/ 63618 h 10"/>
                  <a:gd name="T2" fmla="*/ 99730 w 16"/>
                  <a:gd name="T3" fmla="*/ 91524 h 10"/>
                  <a:gd name="T4" fmla="*/ 145214 w 16"/>
                  <a:gd name="T5" fmla="*/ 28136 h 10"/>
                  <a:gd name="T6" fmla="*/ 36717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4" y="0"/>
                    </a:lnTo>
                    <a:lnTo>
                      <a:pt x="0" y="7"/>
                    </a:lnTo>
                  </a:path>
                </a:pathLst>
              </a:custGeom>
              <a:noFill/>
              <a:ln w="9525">
                <a:solidFill>
                  <a:srgbClr val="000000"/>
                </a:solidFill>
                <a:round/>
                <a:headEnd/>
                <a:tailEnd/>
              </a:ln>
            </p:spPr>
            <p:txBody>
              <a:bodyPr/>
              <a:lstStyle/>
              <a:p>
                <a:endParaRPr lang="en-US"/>
              </a:p>
            </p:txBody>
          </p:sp>
          <p:sp>
            <p:nvSpPr>
              <p:cNvPr id="134003" name="Freeform 4920"/>
              <p:cNvSpPr>
                <a:spLocks/>
              </p:cNvSpPr>
              <p:nvPr/>
            </p:nvSpPr>
            <p:spPr bwMode="auto">
              <a:xfrm>
                <a:off x="3528" y="2545"/>
                <a:ext cx="99" cy="50"/>
              </a:xfrm>
              <a:custGeom>
                <a:avLst/>
                <a:gdLst>
                  <a:gd name="T0" fmla="*/ 0 w 99"/>
                  <a:gd name="T1" fmla="*/ 0 h 50"/>
                  <a:gd name="T2" fmla="*/ 68 w 99"/>
                  <a:gd name="T3" fmla="*/ 31 h 50"/>
                  <a:gd name="T4" fmla="*/ 99 w 99"/>
                  <a:gd name="T5" fmla="*/ 50 h 50"/>
                  <a:gd name="T6" fmla="*/ 31 w 99"/>
                  <a:gd name="T7" fmla="*/ 37 h 50"/>
                  <a:gd name="T8" fmla="*/ 0 w 99"/>
                  <a:gd name="T9" fmla="*/ 0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0"/>
                    </a:moveTo>
                    <a:lnTo>
                      <a:pt x="68" y="31"/>
                    </a:lnTo>
                    <a:lnTo>
                      <a:pt x="99" y="50"/>
                    </a:lnTo>
                    <a:lnTo>
                      <a:pt x="31" y="37"/>
                    </a:lnTo>
                    <a:lnTo>
                      <a:pt x="0" y="0"/>
                    </a:lnTo>
                    <a:close/>
                  </a:path>
                </a:pathLst>
              </a:custGeom>
              <a:solidFill>
                <a:srgbClr val="EBEBEB"/>
              </a:solidFill>
              <a:ln w="9525">
                <a:noFill/>
                <a:round/>
                <a:headEnd/>
                <a:tailEnd/>
              </a:ln>
            </p:spPr>
            <p:txBody>
              <a:bodyPr/>
              <a:lstStyle/>
              <a:p>
                <a:endParaRPr lang="en-US"/>
              </a:p>
            </p:txBody>
          </p:sp>
          <p:sp>
            <p:nvSpPr>
              <p:cNvPr id="134004" name="Freeform 4921"/>
              <p:cNvSpPr>
                <a:spLocks/>
              </p:cNvSpPr>
              <p:nvPr/>
            </p:nvSpPr>
            <p:spPr bwMode="auto">
              <a:xfrm>
                <a:off x="3528" y="2545"/>
                <a:ext cx="99" cy="50"/>
              </a:xfrm>
              <a:custGeom>
                <a:avLst/>
                <a:gdLst>
                  <a:gd name="T0" fmla="*/ 0 w 16"/>
                  <a:gd name="T1" fmla="*/ 0 h 8"/>
                  <a:gd name="T2" fmla="*/ 99730 w 16"/>
                  <a:gd name="T3" fmla="*/ 47344 h 8"/>
                  <a:gd name="T4" fmla="*/ 145214 w 16"/>
                  <a:gd name="T5" fmla="*/ 76169 h 8"/>
                  <a:gd name="T6" fmla="*/ 45484 w 16"/>
                  <a:gd name="T7" fmla="*/ 56406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11" y="5"/>
                    </a:lnTo>
                    <a:lnTo>
                      <a:pt x="16" y="8"/>
                    </a:lnTo>
                    <a:lnTo>
                      <a:pt x="5" y="6"/>
                    </a:lnTo>
                    <a:lnTo>
                      <a:pt x="0" y="0"/>
                    </a:lnTo>
                  </a:path>
                </a:pathLst>
              </a:custGeom>
              <a:noFill/>
              <a:ln w="9525">
                <a:solidFill>
                  <a:srgbClr val="000000"/>
                </a:solidFill>
                <a:round/>
                <a:headEnd/>
                <a:tailEnd/>
              </a:ln>
            </p:spPr>
            <p:txBody>
              <a:bodyPr/>
              <a:lstStyle/>
              <a:p>
                <a:endParaRPr lang="en-US"/>
              </a:p>
            </p:txBody>
          </p:sp>
          <p:sp>
            <p:nvSpPr>
              <p:cNvPr id="134005" name="Freeform 4922"/>
              <p:cNvSpPr>
                <a:spLocks/>
              </p:cNvSpPr>
              <p:nvPr/>
            </p:nvSpPr>
            <p:spPr bwMode="auto">
              <a:xfrm>
                <a:off x="2287" y="2663"/>
                <a:ext cx="99" cy="37"/>
              </a:xfrm>
              <a:custGeom>
                <a:avLst/>
                <a:gdLst>
                  <a:gd name="T0" fmla="*/ 0 w 99"/>
                  <a:gd name="T1" fmla="*/ 37 h 37"/>
                  <a:gd name="T2" fmla="*/ 62 w 99"/>
                  <a:gd name="T3" fmla="*/ 0 h 37"/>
                  <a:gd name="T4" fmla="*/ 99 w 99"/>
                  <a:gd name="T5" fmla="*/ 18 h 37"/>
                  <a:gd name="T6" fmla="*/ 31 w 99"/>
                  <a:gd name="T7" fmla="*/ 37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2" y="0"/>
                    </a:lnTo>
                    <a:lnTo>
                      <a:pt x="99" y="18"/>
                    </a:lnTo>
                    <a:lnTo>
                      <a:pt x="31" y="37"/>
                    </a:lnTo>
                    <a:lnTo>
                      <a:pt x="0" y="37"/>
                    </a:lnTo>
                    <a:close/>
                  </a:path>
                </a:pathLst>
              </a:custGeom>
              <a:solidFill>
                <a:srgbClr val="F5F5F5"/>
              </a:solidFill>
              <a:ln w="9525">
                <a:noFill/>
                <a:round/>
                <a:headEnd/>
                <a:tailEnd/>
              </a:ln>
            </p:spPr>
            <p:txBody>
              <a:bodyPr/>
              <a:lstStyle/>
              <a:p>
                <a:endParaRPr lang="en-US"/>
              </a:p>
            </p:txBody>
          </p:sp>
          <p:sp>
            <p:nvSpPr>
              <p:cNvPr id="134006" name="Freeform 4923"/>
              <p:cNvSpPr>
                <a:spLocks/>
              </p:cNvSpPr>
              <p:nvPr/>
            </p:nvSpPr>
            <p:spPr bwMode="auto">
              <a:xfrm>
                <a:off x="2287" y="2663"/>
                <a:ext cx="99" cy="37"/>
              </a:xfrm>
              <a:custGeom>
                <a:avLst/>
                <a:gdLst>
                  <a:gd name="T0" fmla="*/ 0 w 16"/>
                  <a:gd name="T1" fmla="*/ 53465 h 6"/>
                  <a:gd name="T2" fmla="*/ 90962 w 16"/>
                  <a:gd name="T3" fmla="*/ 0 h 6"/>
                  <a:gd name="T4" fmla="*/ 145214 w 16"/>
                  <a:gd name="T5" fmla="*/ 27417 h 6"/>
                  <a:gd name="T6" fmla="*/ 45484 w 16"/>
                  <a:gd name="T7" fmla="*/ 53465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0" y="0"/>
                    </a:lnTo>
                    <a:lnTo>
                      <a:pt x="16" y="3"/>
                    </a:lnTo>
                    <a:lnTo>
                      <a:pt x="5" y="6"/>
                    </a:lnTo>
                    <a:lnTo>
                      <a:pt x="0" y="6"/>
                    </a:lnTo>
                  </a:path>
                </a:pathLst>
              </a:custGeom>
              <a:noFill/>
              <a:ln w="9525">
                <a:solidFill>
                  <a:srgbClr val="000000"/>
                </a:solidFill>
                <a:round/>
                <a:headEnd/>
                <a:tailEnd/>
              </a:ln>
            </p:spPr>
            <p:txBody>
              <a:bodyPr/>
              <a:lstStyle/>
              <a:p>
                <a:endParaRPr lang="en-US"/>
              </a:p>
            </p:txBody>
          </p:sp>
          <p:sp>
            <p:nvSpPr>
              <p:cNvPr id="134007" name="Freeform 4924"/>
              <p:cNvSpPr>
                <a:spLocks/>
              </p:cNvSpPr>
              <p:nvPr/>
            </p:nvSpPr>
            <p:spPr bwMode="auto">
              <a:xfrm>
                <a:off x="4603" y="2737"/>
                <a:ext cx="98" cy="62"/>
              </a:xfrm>
              <a:custGeom>
                <a:avLst/>
                <a:gdLst>
                  <a:gd name="T0" fmla="*/ 0 w 98"/>
                  <a:gd name="T1" fmla="*/ 43 h 62"/>
                  <a:gd name="T2" fmla="*/ 67 w 98"/>
                  <a:gd name="T3" fmla="*/ 62 h 62"/>
                  <a:gd name="T4" fmla="*/ 98 w 98"/>
                  <a:gd name="T5" fmla="*/ 18 h 62"/>
                  <a:gd name="T6" fmla="*/ 24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8"/>
                    </a:lnTo>
                    <a:lnTo>
                      <a:pt x="24" y="0"/>
                    </a:lnTo>
                    <a:lnTo>
                      <a:pt x="0" y="43"/>
                    </a:lnTo>
                    <a:close/>
                  </a:path>
                </a:pathLst>
              </a:custGeom>
              <a:solidFill>
                <a:srgbClr val="CECECE"/>
              </a:solidFill>
              <a:ln w="9525">
                <a:noFill/>
                <a:round/>
                <a:headEnd/>
                <a:tailEnd/>
              </a:ln>
            </p:spPr>
            <p:txBody>
              <a:bodyPr/>
              <a:lstStyle/>
              <a:p>
                <a:endParaRPr lang="en-US"/>
              </a:p>
            </p:txBody>
          </p:sp>
          <p:sp>
            <p:nvSpPr>
              <p:cNvPr id="134008" name="Freeform 4925"/>
              <p:cNvSpPr>
                <a:spLocks/>
              </p:cNvSpPr>
              <p:nvPr/>
            </p:nvSpPr>
            <p:spPr bwMode="auto">
              <a:xfrm>
                <a:off x="4603" y="2737"/>
                <a:ext cx="98" cy="62"/>
              </a:xfrm>
              <a:custGeom>
                <a:avLst/>
                <a:gdLst>
                  <a:gd name="T0" fmla="*/ 0 w 16"/>
                  <a:gd name="T1" fmla="*/ 63618 h 10"/>
                  <a:gd name="T2" fmla="*/ 94202 w 16"/>
                  <a:gd name="T3" fmla="*/ 91524 h 10"/>
                  <a:gd name="T4" fmla="*/ 137868 w 16"/>
                  <a:gd name="T5" fmla="*/ 28136 h 10"/>
                  <a:gd name="T6" fmla="*/ 35151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4" y="0"/>
                    </a:lnTo>
                    <a:lnTo>
                      <a:pt x="0" y="7"/>
                    </a:lnTo>
                  </a:path>
                </a:pathLst>
              </a:custGeom>
              <a:noFill/>
              <a:ln w="9525">
                <a:solidFill>
                  <a:srgbClr val="000000"/>
                </a:solidFill>
                <a:round/>
                <a:headEnd/>
                <a:tailEnd/>
              </a:ln>
            </p:spPr>
            <p:txBody>
              <a:bodyPr/>
              <a:lstStyle/>
              <a:p>
                <a:endParaRPr lang="en-US"/>
              </a:p>
            </p:txBody>
          </p:sp>
          <p:sp>
            <p:nvSpPr>
              <p:cNvPr id="134009" name="Freeform 4926"/>
              <p:cNvSpPr>
                <a:spLocks/>
              </p:cNvSpPr>
              <p:nvPr/>
            </p:nvSpPr>
            <p:spPr bwMode="auto">
              <a:xfrm>
                <a:off x="3361" y="2471"/>
                <a:ext cx="99" cy="68"/>
              </a:xfrm>
              <a:custGeom>
                <a:avLst/>
                <a:gdLst>
                  <a:gd name="T0" fmla="*/ 0 w 99"/>
                  <a:gd name="T1" fmla="*/ 0 h 68"/>
                  <a:gd name="T2" fmla="*/ 68 w 99"/>
                  <a:gd name="T3" fmla="*/ 6 h 68"/>
                  <a:gd name="T4" fmla="*/ 99 w 99"/>
                  <a:gd name="T5" fmla="*/ 62 h 68"/>
                  <a:gd name="T6" fmla="*/ 31 w 99"/>
                  <a:gd name="T7" fmla="*/ 68 h 68"/>
                  <a:gd name="T8" fmla="*/ 0 w 99"/>
                  <a:gd name="T9" fmla="*/ 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0"/>
                    </a:moveTo>
                    <a:lnTo>
                      <a:pt x="68" y="6"/>
                    </a:lnTo>
                    <a:lnTo>
                      <a:pt x="99" y="62"/>
                    </a:lnTo>
                    <a:lnTo>
                      <a:pt x="31" y="68"/>
                    </a:lnTo>
                    <a:lnTo>
                      <a:pt x="0" y="0"/>
                    </a:lnTo>
                    <a:close/>
                  </a:path>
                </a:pathLst>
              </a:custGeom>
              <a:solidFill>
                <a:srgbClr val="F3F3F3"/>
              </a:solidFill>
              <a:ln w="9525">
                <a:noFill/>
                <a:round/>
                <a:headEnd/>
                <a:tailEnd/>
              </a:ln>
            </p:spPr>
            <p:txBody>
              <a:bodyPr/>
              <a:lstStyle/>
              <a:p>
                <a:endParaRPr lang="en-US"/>
              </a:p>
            </p:txBody>
          </p:sp>
          <p:sp>
            <p:nvSpPr>
              <p:cNvPr id="134010" name="Freeform 4927"/>
              <p:cNvSpPr>
                <a:spLocks/>
              </p:cNvSpPr>
              <p:nvPr/>
            </p:nvSpPr>
            <p:spPr bwMode="auto">
              <a:xfrm>
                <a:off x="3361" y="2471"/>
                <a:ext cx="99" cy="68"/>
              </a:xfrm>
              <a:custGeom>
                <a:avLst/>
                <a:gdLst>
                  <a:gd name="T0" fmla="*/ 0 w 16"/>
                  <a:gd name="T1" fmla="*/ 0 h 11"/>
                  <a:gd name="T2" fmla="*/ 99730 w 16"/>
                  <a:gd name="T3" fmla="*/ 8753 h 11"/>
                  <a:gd name="T4" fmla="*/ 145214 w 16"/>
                  <a:gd name="T5" fmla="*/ 90496 h 11"/>
                  <a:gd name="T6" fmla="*/ 45484 w 16"/>
                  <a:gd name="T7" fmla="*/ 99206 h 11"/>
                  <a:gd name="T8" fmla="*/ 0 w 16"/>
                  <a:gd name="T9" fmla="*/ 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0"/>
                    </a:moveTo>
                    <a:lnTo>
                      <a:pt x="11" y="1"/>
                    </a:lnTo>
                    <a:lnTo>
                      <a:pt x="16" y="10"/>
                    </a:lnTo>
                    <a:lnTo>
                      <a:pt x="5" y="11"/>
                    </a:lnTo>
                    <a:lnTo>
                      <a:pt x="0" y="0"/>
                    </a:lnTo>
                  </a:path>
                </a:pathLst>
              </a:custGeom>
              <a:noFill/>
              <a:ln w="9525">
                <a:solidFill>
                  <a:srgbClr val="000000"/>
                </a:solidFill>
                <a:round/>
                <a:headEnd/>
                <a:tailEnd/>
              </a:ln>
            </p:spPr>
            <p:txBody>
              <a:bodyPr/>
              <a:lstStyle/>
              <a:p>
                <a:endParaRPr lang="en-US"/>
              </a:p>
            </p:txBody>
          </p:sp>
          <p:sp>
            <p:nvSpPr>
              <p:cNvPr id="134011" name="Freeform 4928"/>
              <p:cNvSpPr>
                <a:spLocks/>
              </p:cNvSpPr>
              <p:nvPr/>
            </p:nvSpPr>
            <p:spPr bwMode="auto">
              <a:xfrm>
                <a:off x="2120" y="2718"/>
                <a:ext cx="99" cy="25"/>
              </a:xfrm>
              <a:custGeom>
                <a:avLst/>
                <a:gdLst>
                  <a:gd name="T0" fmla="*/ 0 w 99"/>
                  <a:gd name="T1" fmla="*/ 25 h 25"/>
                  <a:gd name="T2" fmla="*/ 62 w 99"/>
                  <a:gd name="T3" fmla="*/ 6 h 25"/>
                  <a:gd name="T4" fmla="*/ 99 w 99"/>
                  <a:gd name="T5" fmla="*/ 0 h 25"/>
                  <a:gd name="T6" fmla="*/ 31 w 99"/>
                  <a:gd name="T7" fmla="*/ 0 h 25"/>
                  <a:gd name="T8" fmla="*/ 0 w 99"/>
                  <a:gd name="T9" fmla="*/ 25 h 25"/>
                  <a:gd name="T10" fmla="*/ 0 60000 65536"/>
                  <a:gd name="T11" fmla="*/ 0 60000 65536"/>
                  <a:gd name="T12" fmla="*/ 0 60000 65536"/>
                  <a:gd name="T13" fmla="*/ 0 60000 65536"/>
                  <a:gd name="T14" fmla="*/ 0 60000 65536"/>
                  <a:gd name="T15" fmla="*/ 0 w 99"/>
                  <a:gd name="T16" fmla="*/ 0 h 25"/>
                  <a:gd name="T17" fmla="*/ 99 w 99"/>
                  <a:gd name="T18" fmla="*/ 25 h 25"/>
                </a:gdLst>
                <a:ahLst/>
                <a:cxnLst>
                  <a:cxn ang="T10">
                    <a:pos x="T0" y="T1"/>
                  </a:cxn>
                  <a:cxn ang="T11">
                    <a:pos x="T2" y="T3"/>
                  </a:cxn>
                  <a:cxn ang="T12">
                    <a:pos x="T4" y="T5"/>
                  </a:cxn>
                  <a:cxn ang="T13">
                    <a:pos x="T6" y="T7"/>
                  </a:cxn>
                  <a:cxn ang="T14">
                    <a:pos x="T8" y="T9"/>
                  </a:cxn>
                </a:cxnLst>
                <a:rect l="T15" t="T16" r="T17" b="T18"/>
                <a:pathLst>
                  <a:path w="99" h="25">
                    <a:moveTo>
                      <a:pt x="0" y="25"/>
                    </a:moveTo>
                    <a:lnTo>
                      <a:pt x="62" y="6"/>
                    </a:lnTo>
                    <a:lnTo>
                      <a:pt x="99" y="0"/>
                    </a:lnTo>
                    <a:lnTo>
                      <a:pt x="31" y="0"/>
                    </a:lnTo>
                    <a:lnTo>
                      <a:pt x="0" y="25"/>
                    </a:lnTo>
                    <a:close/>
                  </a:path>
                </a:pathLst>
              </a:custGeom>
              <a:solidFill>
                <a:srgbClr val="EDEDED"/>
              </a:solidFill>
              <a:ln w="9525">
                <a:noFill/>
                <a:round/>
                <a:headEnd/>
                <a:tailEnd/>
              </a:ln>
            </p:spPr>
            <p:txBody>
              <a:bodyPr/>
              <a:lstStyle/>
              <a:p>
                <a:endParaRPr lang="en-US"/>
              </a:p>
            </p:txBody>
          </p:sp>
          <p:sp>
            <p:nvSpPr>
              <p:cNvPr id="134012" name="Freeform 4929"/>
              <p:cNvSpPr>
                <a:spLocks/>
              </p:cNvSpPr>
              <p:nvPr/>
            </p:nvSpPr>
            <p:spPr bwMode="auto">
              <a:xfrm>
                <a:off x="2120" y="2718"/>
                <a:ext cx="99" cy="25"/>
              </a:xfrm>
              <a:custGeom>
                <a:avLst/>
                <a:gdLst>
                  <a:gd name="T0" fmla="*/ 0 w 16"/>
                  <a:gd name="T1" fmla="*/ 38087 h 4"/>
                  <a:gd name="T2" fmla="*/ 90962 w 16"/>
                  <a:gd name="T3" fmla="*/ 9025 h 4"/>
                  <a:gd name="T4" fmla="*/ 145214 w 16"/>
                  <a:gd name="T5" fmla="*/ 0 h 4"/>
                  <a:gd name="T6" fmla="*/ 45484 w 16"/>
                  <a:gd name="T7" fmla="*/ 0 h 4"/>
                  <a:gd name="T8" fmla="*/ 0 w 16"/>
                  <a:gd name="T9" fmla="*/ 38087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4"/>
                    </a:moveTo>
                    <a:lnTo>
                      <a:pt x="10" y="1"/>
                    </a:lnTo>
                    <a:lnTo>
                      <a:pt x="16" y="0"/>
                    </a:lnTo>
                    <a:lnTo>
                      <a:pt x="5" y="0"/>
                    </a:lnTo>
                    <a:lnTo>
                      <a:pt x="0" y="4"/>
                    </a:lnTo>
                  </a:path>
                </a:pathLst>
              </a:custGeom>
              <a:noFill/>
              <a:ln w="9525">
                <a:solidFill>
                  <a:srgbClr val="000000"/>
                </a:solidFill>
                <a:round/>
                <a:headEnd/>
                <a:tailEnd/>
              </a:ln>
            </p:spPr>
            <p:txBody>
              <a:bodyPr/>
              <a:lstStyle/>
              <a:p>
                <a:endParaRPr lang="en-US"/>
              </a:p>
            </p:txBody>
          </p:sp>
          <p:sp>
            <p:nvSpPr>
              <p:cNvPr id="134013" name="Freeform 4930"/>
              <p:cNvSpPr>
                <a:spLocks/>
              </p:cNvSpPr>
              <p:nvPr/>
            </p:nvSpPr>
            <p:spPr bwMode="auto">
              <a:xfrm>
                <a:off x="4436" y="2737"/>
                <a:ext cx="99" cy="62"/>
              </a:xfrm>
              <a:custGeom>
                <a:avLst/>
                <a:gdLst>
                  <a:gd name="T0" fmla="*/ 0 w 99"/>
                  <a:gd name="T1" fmla="*/ 43 h 62"/>
                  <a:gd name="T2" fmla="*/ 68 w 99"/>
                  <a:gd name="T3" fmla="*/ 62 h 62"/>
                  <a:gd name="T4" fmla="*/ 99 w 99"/>
                  <a:gd name="T5" fmla="*/ 24 h 62"/>
                  <a:gd name="T6" fmla="*/ 25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4"/>
                    </a:lnTo>
                    <a:lnTo>
                      <a:pt x="25" y="0"/>
                    </a:lnTo>
                    <a:lnTo>
                      <a:pt x="0" y="43"/>
                    </a:lnTo>
                    <a:close/>
                  </a:path>
                </a:pathLst>
              </a:custGeom>
              <a:solidFill>
                <a:srgbClr val="CECECE"/>
              </a:solidFill>
              <a:ln w="9525">
                <a:noFill/>
                <a:round/>
                <a:headEnd/>
                <a:tailEnd/>
              </a:ln>
            </p:spPr>
            <p:txBody>
              <a:bodyPr/>
              <a:lstStyle/>
              <a:p>
                <a:endParaRPr lang="en-US"/>
              </a:p>
            </p:txBody>
          </p:sp>
          <p:sp>
            <p:nvSpPr>
              <p:cNvPr id="134014" name="Freeform 4931"/>
              <p:cNvSpPr>
                <a:spLocks/>
              </p:cNvSpPr>
              <p:nvPr/>
            </p:nvSpPr>
            <p:spPr bwMode="auto">
              <a:xfrm>
                <a:off x="4436" y="2737"/>
                <a:ext cx="99" cy="62"/>
              </a:xfrm>
              <a:custGeom>
                <a:avLst/>
                <a:gdLst>
                  <a:gd name="T0" fmla="*/ 0 w 16"/>
                  <a:gd name="T1" fmla="*/ 63618 h 10"/>
                  <a:gd name="T2" fmla="*/ 99730 w 16"/>
                  <a:gd name="T3" fmla="*/ 91524 h 10"/>
                  <a:gd name="T4" fmla="*/ 145214 w 16"/>
                  <a:gd name="T5" fmla="*/ 36940 h 10"/>
                  <a:gd name="T6" fmla="*/ 36717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4" y="0"/>
                    </a:lnTo>
                    <a:lnTo>
                      <a:pt x="0" y="7"/>
                    </a:lnTo>
                  </a:path>
                </a:pathLst>
              </a:custGeom>
              <a:noFill/>
              <a:ln w="9525">
                <a:solidFill>
                  <a:srgbClr val="000000"/>
                </a:solidFill>
                <a:round/>
                <a:headEnd/>
                <a:tailEnd/>
              </a:ln>
            </p:spPr>
            <p:txBody>
              <a:bodyPr/>
              <a:lstStyle/>
              <a:p>
                <a:endParaRPr lang="en-US"/>
              </a:p>
            </p:txBody>
          </p:sp>
          <p:sp>
            <p:nvSpPr>
              <p:cNvPr id="134015" name="Freeform 4932"/>
              <p:cNvSpPr>
                <a:spLocks/>
              </p:cNvSpPr>
              <p:nvPr/>
            </p:nvSpPr>
            <p:spPr bwMode="auto">
              <a:xfrm>
                <a:off x="3195" y="2391"/>
                <a:ext cx="99" cy="123"/>
              </a:xfrm>
              <a:custGeom>
                <a:avLst/>
                <a:gdLst>
                  <a:gd name="T0" fmla="*/ 0 w 99"/>
                  <a:gd name="T1" fmla="*/ 25 h 123"/>
                  <a:gd name="T2" fmla="*/ 68 w 99"/>
                  <a:gd name="T3" fmla="*/ 0 h 123"/>
                  <a:gd name="T4" fmla="*/ 99 w 99"/>
                  <a:gd name="T5" fmla="*/ 93 h 123"/>
                  <a:gd name="T6" fmla="*/ 31 w 99"/>
                  <a:gd name="T7" fmla="*/ 123 h 123"/>
                  <a:gd name="T8" fmla="*/ 0 w 99"/>
                  <a:gd name="T9" fmla="*/ 25 h 123"/>
                  <a:gd name="T10" fmla="*/ 0 60000 65536"/>
                  <a:gd name="T11" fmla="*/ 0 60000 65536"/>
                  <a:gd name="T12" fmla="*/ 0 60000 65536"/>
                  <a:gd name="T13" fmla="*/ 0 60000 65536"/>
                  <a:gd name="T14" fmla="*/ 0 60000 65536"/>
                  <a:gd name="T15" fmla="*/ 0 w 99"/>
                  <a:gd name="T16" fmla="*/ 0 h 123"/>
                  <a:gd name="T17" fmla="*/ 99 w 99"/>
                  <a:gd name="T18" fmla="*/ 123 h 123"/>
                </a:gdLst>
                <a:ahLst/>
                <a:cxnLst>
                  <a:cxn ang="T10">
                    <a:pos x="T0" y="T1"/>
                  </a:cxn>
                  <a:cxn ang="T11">
                    <a:pos x="T2" y="T3"/>
                  </a:cxn>
                  <a:cxn ang="T12">
                    <a:pos x="T4" y="T5"/>
                  </a:cxn>
                  <a:cxn ang="T13">
                    <a:pos x="T6" y="T7"/>
                  </a:cxn>
                  <a:cxn ang="T14">
                    <a:pos x="T8" y="T9"/>
                  </a:cxn>
                </a:cxnLst>
                <a:rect l="T15" t="T16" r="T17" b="T18"/>
                <a:pathLst>
                  <a:path w="99" h="123">
                    <a:moveTo>
                      <a:pt x="0" y="25"/>
                    </a:moveTo>
                    <a:lnTo>
                      <a:pt x="68" y="0"/>
                    </a:lnTo>
                    <a:lnTo>
                      <a:pt x="99" y="93"/>
                    </a:lnTo>
                    <a:lnTo>
                      <a:pt x="31" y="123"/>
                    </a:lnTo>
                    <a:lnTo>
                      <a:pt x="0" y="25"/>
                    </a:lnTo>
                    <a:close/>
                  </a:path>
                </a:pathLst>
              </a:custGeom>
              <a:solidFill>
                <a:srgbClr val="F8F8F8"/>
              </a:solidFill>
              <a:ln w="9525">
                <a:noFill/>
                <a:round/>
                <a:headEnd/>
                <a:tailEnd/>
              </a:ln>
            </p:spPr>
            <p:txBody>
              <a:bodyPr/>
              <a:lstStyle/>
              <a:p>
                <a:endParaRPr lang="en-US"/>
              </a:p>
            </p:txBody>
          </p:sp>
          <p:sp>
            <p:nvSpPr>
              <p:cNvPr id="134016" name="Freeform 4933"/>
              <p:cNvSpPr>
                <a:spLocks/>
              </p:cNvSpPr>
              <p:nvPr/>
            </p:nvSpPr>
            <p:spPr bwMode="auto">
              <a:xfrm>
                <a:off x="3195" y="2391"/>
                <a:ext cx="99" cy="123"/>
              </a:xfrm>
              <a:custGeom>
                <a:avLst/>
                <a:gdLst>
                  <a:gd name="T0" fmla="*/ 0 w 16"/>
                  <a:gd name="T1" fmla="*/ 35818 h 20"/>
                  <a:gd name="T2" fmla="*/ 99730 w 16"/>
                  <a:gd name="T3" fmla="*/ 0 h 20"/>
                  <a:gd name="T4" fmla="*/ 145214 w 16"/>
                  <a:gd name="T5" fmla="*/ 131659 h 20"/>
                  <a:gd name="T6" fmla="*/ 45484 w 16"/>
                  <a:gd name="T7" fmla="*/ 175835 h 20"/>
                  <a:gd name="T8" fmla="*/ 0 w 16"/>
                  <a:gd name="T9" fmla="*/ 35818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4"/>
                    </a:moveTo>
                    <a:lnTo>
                      <a:pt x="11" y="0"/>
                    </a:lnTo>
                    <a:lnTo>
                      <a:pt x="16" y="15"/>
                    </a:lnTo>
                    <a:lnTo>
                      <a:pt x="5" y="20"/>
                    </a:lnTo>
                    <a:lnTo>
                      <a:pt x="0" y="4"/>
                    </a:lnTo>
                  </a:path>
                </a:pathLst>
              </a:custGeom>
              <a:noFill/>
              <a:ln w="9525">
                <a:solidFill>
                  <a:srgbClr val="000000"/>
                </a:solidFill>
                <a:round/>
                <a:headEnd/>
                <a:tailEnd/>
              </a:ln>
            </p:spPr>
            <p:txBody>
              <a:bodyPr/>
              <a:lstStyle/>
              <a:p>
                <a:endParaRPr lang="en-US"/>
              </a:p>
            </p:txBody>
          </p:sp>
          <p:sp>
            <p:nvSpPr>
              <p:cNvPr id="134017" name="Freeform 4934"/>
              <p:cNvSpPr>
                <a:spLocks/>
              </p:cNvSpPr>
              <p:nvPr/>
            </p:nvSpPr>
            <p:spPr bwMode="auto">
              <a:xfrm>
                <a:off x="1947" y="2737"/>
                <a:ext cx="105" cy="31"/>
              </a:xfrm>
              <a:custGeom>
                <a:avLst/>
                <a:gdLst>
                  <a:gd name="T0" fmla="*/ 0 w 105"/>
                  <a:gd name="T1" fmla="*/ 31 h 31"/>
                  <a:gd name="T2" fmla="*/ 68 w 105"/>
                  <a:gd name="T3" fmla="*/ 31 h 31"/>
                  <a:gd name="T4" fmla="*/ 105 w 105"/>
                  <a:gd name="T5" fmla="*/ 6 h 31"/>
                  <a:gd name="T6" fmla="*/ 37 w 105"/>
                  <a:gd name="T7" fmla="*/ 0 h 31"/>
                  <a:gd name="T8" fmla="*/ 0 w 105"/>
                  <a:gd name="T9" fmla="*/ 31 h 31"/>
                  <a:gd name="T10" fmla="*/ 0 60000 65536"/>
                  <a:gd name="T11" fmla="*/ 0 60000 65536"/>
                  <a:gd name="T12" fmla="*/ 0 60000 65536"/>
                  <a:gd name="T13" fmla="*/ 0 60000 65536"/>
                  <a:gd name="T14" fmla="*/ 0 60000 65536"/>
                  <a:gd name="T15" fmla="*/ 0 w 105"/>
                  <a:gd name="T16" fmla="*/ 0 h 31"/>
                  <a:gd name="T17" fmla="*/ 105 w 105"/>
                  <a:gd name="T18" fmla="*/ 31 h 31"/>
                </a:gdLst>
                <a:ahLst/>
                <a:cxnLst>
                  <a:cxn ang="T10">
                    <a:pos x="T0" y="T1"/>
                  </a:cxn>
                  <a:cxn ang="T11">
                    <a:pos x="T2" y="T3"/>
                  </a:cxn>
                  <a:cxn ang="T12">
                    <a:pos x="T4" y="T5"/>
                  </a:cxn>
                  <a:cxn ang="T13">
                    <a:pos x="T6" y="T7"/>
                  </a:cxn>
                  <a:cxn ang="T14">
                    <a:pos x="T8" y="T9"/>
                  </a:cxn>
                </a:cxnLst>
                <a:rect l="T15" t="T16" r="T17" b="T18"/>
                <a:pathLst>
                  <a:path w="105" h="31">
                    <a:moveTo>
                      <a:pt x="0" y="31"/>
                    </a:moveTo>
                    <a:lnTo>
                      <a:pt x="68" y="31"/>
                    </a:lnTo>
                    <a:lnTo>
                      <a:pt x="105" y="6"/>
                    </a:lnTo>
                    <a:lnTo>
                      <a:pt x="37" y="0"/>
                    </a:lnTo>
                    <a:lnTo>
                      <a:pt x="0" y="31"/>
                    </a:lnTo>
                    <a:close/>
                  </a:path>
                </a:pathLst>
              </a:custGeom>
              <a:solidFill>
                <a:srgbClr val="E2E2E2"/>
              </a:solidFill>
              <a:ln w="9525">
                <a:noFill/>
                <a:round/>
                <a:headEnd/>
                <a:tailEnd/>
              </a:ln>
            </p:spPr>
            <p:txBody>
              <a:bodyPr/>
              <a:lstStyle/>
              <a:p>
                <a:endParaRPr lang="en-US"/>
              </a:p>
            </p:txBody>
          </p:sp>
          <p:sp>
            <p:nvSpPr>
              <p:cNvPr id="134018" name="Freeform 4935"/>
              <p:cNvSpPr>
                <a:spLocks/>
              </p:cNvSpPr>
              <p:nvPr/>
            </p:nvSpPr>
            <p:spPr bwMode="auto">
              <a:xfrm>
                <a:off x="1947" y="2737"/>
                <a:ext cx="105" cy="31"/>
              </a:xfrm>
              <a:custGeom>
                <a:avLst/>
                <a:gdLst>
                  <a:gd name="T0" fmla="*/ 0 w 17"/>
                  <a:gd name="T1" fmla="*/ 45744 h 5"/>
                  <a:gd name="T2" fmla="*/ 98959 w 17"/>
                  <a:gd name="T3" fmla="*/ 45744 h 5"/>
                  <a:gd name="T4" fmla="*/ 152936 w 17"/>
                  <a:gd name="T5" fmla="*/ 8804 h 5"/>
                  <a:gd name="T6" fmla="*/ 53945 w 17"/>
                  <a:gd name="T7" fmla="*/ 0 h 5"/>
                  <a:gd name="T8" fmla="*/ 0 w 17"/>
                  <a:gd name="T9" fmla="*/ 45744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0" y="5"/>
                    </a:moveTo>
                    <a:lnTo>
                      <a:pt x="11" y="5"/>
                    </a:lnTo>
                    <a:lnTo>
                      <a:pt x="17" y="1"/>
                    </a:lnTo>
                    <a:lnTo>
                      <a:pt x="6" y="0"/>
                    </a:lnTo>
                    <a:lnTo>
                      <a:pt x="0" y="5"/>
                    </a:lnTo>
                  </a:path>
                </a:pathLst>
              </a:custGeom>
              <a:noFill/>
              <a:ln w="9525">
                <a:solidFill>
                  <a:srgbClr val="000000"/>
                </a:solidFill>
                <a:round/>
                <a:headEnd/>
                <a:tailEnd/>
              </a:ln>
            </p:spPr>
            <p:txBody>
              <a:bodyPr/>
              <a:lstStyle/>
              <a:p>
                <a:endParaRPr lang="en-US"/>
              </a:p>
            </p:txBody>
          </p:sp>
          <p:sp>
            <p:nvSpPr>
              <p:cNvPr id="134019" name="Freeform 4936"/>
              <p:cNvSpPr>
                <a:spLocks/>
              </p:cNvSpPr>
              <p:nvPr/>
            </p:nvSpPr>
            <p:spPr bwMode="auto">
              <a:xfrm>
                <a:off x="4269" y="2731"/>
                <a:ext cx="93" cy="68"/>
              </a:xfrm>
              <a:custGeom>
                <a:avLst/>
                <a:gdLst>
                  <a:gd name="T0" fmla="*/ 0 w 93"/>
                  <a:gd name="T1" fmla="*/ 43 h 68"/>
                  <a:gd name="T2" fmla="*/ 68 w 93"/>
                  <a:gd name="T3" fmla="*/ 68 h 68"/>
                  <a:gd name="T4" fmla="*/ 93 w 93"/>
                  <a:gd name="T5" fmla="*/ 24 h 68"/>
                  <a:gd name="T6" fmla="*/ 25 w 93"/>
                  <a:gd name="T7" fmla="*/ 0 h 68"/>
                  <a:gd name="T8" fmla="*/ 0 w 93"/>
                  <a:gd name="T9" fmla="*/ 43 h 68"/>
                  <a:gd name="T10" fmla="*/ 0 60000 65536"/>
                  <a:gd name="T11" fmla="*/ 0 60000 65536"/>
                  <a:gd name="T12" fmla="*/ 0 60000 65536"/>
                  <a:gd name="T13" fmla="*/ 0 60000 65536"/>
                  <a:gd name="T14" fmla="*/ 0 60000 65536"/>
                  <a:gd name="T15" fmla="*/ 0 w 93"/>
                  <a:gd name="T16" fmla="*/ 0 h 68"/>
                  <a:gd name="T17" fmla="*/ 93 w 93"/>
                  <a:gd name="T18" fmla="*/ 68 h 68"/>
                </a:gdLst>
                <a:ahLst/>
                <a:cxnLst>
                  <a:cxn ang="T10">
                    <a:pos x="T0" y="T1"/>
                  </a:cxn>
                  <a:cxn ang="T11">
                    <a:pos x="T2" y="T3"/>
                  </a:cxn>
                  <a:cxn ang="T12">
                    <a:pos x="T4" y="T5"/>
                  </a:cxn>
                  <a:cxn ang="T13">
                    <a:pos x="T6" y="T7"/>
                  </a:cxn>
                  <a:cxn ang="T14">
                    <a:pos x="T8" y="T9"/>
                  </a:cxn>
                </a:cxnLst>
                <a:rect l="T15" t="T16" r="T17" b="T18"/>
                <a:pathLst>
                  <a:path w="93" h="68">
                    <a:moveTo>
                      <a:pt x="0" y="43"/>
                    </a:moveTo>
                    <a:lnTo>
                      <a:pt x="68" y="68"/>
                    </a:lnTo>
                    <a:lnTo>
                      <a:pt x="93" y="24"/>
                    </a:lnTo>
                    <a:lnTo>
                      <a:pt x="25" y="0"/>
                    </a:lnTo>
                    <a:lnTo>
                      <a:pt x="0" y="43"/>
                    </a:lnTo>
                    <a:close/>
                  </a:path>
                </a:pathLst>
              </a:custGeom>
              <a:solidFill>
                <a:srgbClr val="CDCDCD"/>
              </a:solidFill>
              <a:ln w="9525">
                <a:noFill/>
                <a:round/>
                <a:headEnd/>
                <a:tailEnd/>
              </a:ln>
            </p:spPr>
            <p:txBody>
              <a:bodyPr/>
              <a:lstStyle/>
              <a:p>
                <a:endParaRPr lang="en-US"/>
              </a:p>
            </p:txBody>
          </p:sp>
          <p:sp>
            <p:nvSpPr>
              <p:cNvPr id="134020" name="Freeform 4937"/>
              <p:cNvSpPr>
                <a:spLocks/>
              </p:cNvSpPr>
              <p:nvPr/>
            </p:nvSpPr>
            <p:spPr bwMode="auto">
              <a:xfrm>
                <a:off x="4269" y="2731"/>
                <a:ext cx="93" cy="68"/>
              </a:xfrm>
              <a:custGeom>
                <a:avLst/>
                <a:gdLst>
                  <a:gd name="T0" fmla="*/ 0 w 15"/>
                  <a:gd name="T1" fmla="*/ 62826 h 11"/>
                  <a:gd name="T2" fmla="*/ 100558 w 15"/>
                  <a:gd name="T3" fmla="*/ 99206 h 11"/>
                  <a:gd name="T4" fmla="*/ 137497 w 15"/>
                  <a:gd name="T5" fmla="*/ 36609 h 11"/>
                  <a:gd name="T6" fmla="*/ 36940 w 15"/>
                  <a:gd name="T7" fmla="*/ 0 h 11"/>
                  <a:gd name="T8" fmla="*/ 0 w 15"/>
                  <a:gd name="T9" fmla="*/ 62826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0" y="7"/>
                    </a:moveTo>
                    <a:lnTo>
                      <a:pt x="11" y="11"/>
                    </a:lnTo>
                    <a:lnTo>
                      <a:pt x="15" y="4"/>
                    </a:lnTo>
                    <a:lnTo>
                      <a:pt x="4" y="0"/>
                    </a:lnTo>
                    <a:lnTo>
                      <a:pt x="0" y="7"/>
                    </a:lnTo>
                  </a:path>
                </a:pathLst>
              </a:custGeom>
              <a:noFill/>
              <a:ln w="9525">
                <a:solidFill>
                  <a:srgbClr val="000000"/>
                </a:solidFill>
                <a:round/>
                <a:headEnd/>
                <a:tailEnd/>
              </a:ln>
            </p:spPr>
            <p:txBody>
              <a:bodyPr/>
              <a:lstStyle/>
              <a:p>
                <a:endParaRPr lang="en-US"/>
              </a:p>
            </p:txBody>
          </p:sp>
          <p:sp>
            <p:nvSpPr>
              <p:cNvPr id="134021" name="Freeform 4938"/>
              <p:cNvSpPr>
                <a:spLocks/>
              </p:cNvSpPr>
              <p:nvPr/>
            </p:nvSpPr>
            <p:spPr bwMode="auto">
              <a:xfrm>
                <a:off x="3022" y="2335"/>
                <a:ext cx="105" cy="179"/>
              </a:xfrm>
              <a:custGeom>
                <a:avLst/>
                <a:gdLst>
                  <a:gd name="T0" fmla="*/ 0 w 105"/>
                  <a:gd name="T1" fmla="*/ 62 h 179"/>
                  <a:gd name="T2" fmla="*/ 68 w 105"/>
                  <a:gd name="T3" fmla="*/ 0 h 179"/>
                  <a:gd name="T4" fmla="*/ 105 w 105"/>
                  <a:gd name="T5" fmla="*/ 124 h 179"/>
                  <a:gd name="T6" fmla="*/ 37 w 105"/>
                  <a:gd name="T7" fmla="*/ 179 h 179"/>
                  <a:gd name="T8" fmla="*/ 0 w 105"/>
                  <a:gd name="T9" fmla="*/ 62 h 179"/>
                  <a:gd name="T10" fmla="*/ 0 60000 65536"/>
                  <a:gd name="T11" fmla="*/ 0 60000 65536"/>
                  <a:gd name="T12" fmla="*/ 0 60000 65536"/>
                  <a:gd name="T13" fmla="*/ 0 60000 65536"/>
                  <a:gd name="T14" fmla="*/ 0 60000 65536"/>
                  <a:gd name="T15" fmla="*/ 0 w 105"/>
                  <a:gd name="T16" fmla="*/ 0 h 179"/>
                  <a:gd name="T17" fmla="*/ 105 w 105"/>
                  <a:gd name="T18" fmla="*/ 179 h 179"/>
                </a:gdLst>
                <a:ahLst/>
                <a:cxnLst>
                  <a:cxn ang="T10">
                    <a:pos x="T0" y="T1"/>
                  </a:cxn>
                  <a:cxn ang="T11">
                    <a:pos x="T2" y="T3"/>
                  </a:cxn>
                  <a:cxn ang="T12">
                    <a:pos x="T4" y="T5"/>
                  </a:cxn>
                  <a:cxn ang="T13">
                    <a:pos x="T6" y="T7"/>
                  </a:cxn>
                  <a:cxn ang="T14">
                    <a:pos x="T8" y="T9"/>
                  </a:cxn>
                </a:cxnLst>
                <a:rect l="T15" t="T16" r="T17" b="T18"/>
                <a:pathLst>
                  <a:path w="105" h="179">
                    <a:moveTo>
                      <a:pt x="0" y="62"/>
                    </a:moveTo>
                    <a:lnTo>
                      <a:pt x="68" y="0"/>
                    </a:lnTo>
                    <a:lnTo>
                      <a:pt x="105" y="124"/>
                    </a:lnTo>
                    <a:lnTo>
                      <a:pt x="37" y="179"/>
                    </a:lnTo>
                    <a:lnTo>
                      <a:pt x="0" y="62"/>
                    </a:lnTo>
                    <a:close/>
                  </a:path>
                </a:pathLst>
              </a:custGeom>
              <a:solidFill>
                <a:srgbClr val="FAFAFA"/>
              </a:solidFill>
              <a:ln w="9525">
                <a:noFill/>
                <a:round/>
                <a:headEnd/>
                <a:tailEnd/>
              </a:ln>
            </p:spPr>
            <p:txBody>
              <a:bodyPr/>
              <a:lstStyle/>
              <a:p>
                <a:endParaRPr lang="en-US"/>
              </a:p>
            </p:txBody>
          </p:sp>
          <p:sp>
            <p:nvSpPr>
              <p:cNvPr id="134022" name="Freeform 4939"/>
              <p:cNvSpPr>
                <a:spLocks/>
              </p:cNvSpPr>
              <p:nvPr/>
            </p:nvSpPr>
            <p:spPr bwMode="auto">
              <a:xfrm>
                <a:off x="3022" y="2335"/>
                <a:ext cx="105" cy="179"/>
              </a:xfrm>
              <a:custGeom>
                <a:avLst/>
                <a:gdLst>
                  <a:gd name="T0" fmla="*/ 0 w 17"/>
                  <a:gd name="T1" fmla="*/ 90068 h 29"/>
                  <a:gd name="T2" fmla="*/ 98959 w 17"/>
                  <a:gd name="T3" fmla="*/ 0 h 29"/>
                  <a:gd name="T4" fmla="*/ 152936 w 17"/>
                  <a:gd name="T5" fmla="*/ 178494 h 29"/>
                  <a:gd name="T6" fmla="*/ 53945 w 17"/>
                  <a:gd name="T7" fmla="*/ 259871 h 29"/>
                  <a:gd name="T8" fmla="*/ 0 w 17"/>
                  <a:gd name="T9" fmla="*/ 9006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10"/>
                    </a:moveTo>
                    <a:lnTo>
                      <a:pt x="11" y="0"/>
                    </a:lnTo>
                    <a:lnTo>
                      <a:pt x="17" y="20"/>
                    </a:lnTo>
                    <a:lnTo>
                      <a:pt x="6" y="29"/>
                    </a:lnTo>
                    <a:lnTo>
                      <a:pt x="0" y="10"/>
                    </a:lnTo>
                  </a:path>
                </a:pathLst>
              </a:custGeom>
              <a:noFill/>
              <a:ln w="9525">
                <a:solidFill>
                  <a:srgbClr val="000000"/>
                </a:solidFill>
                <a:round/>
                <a:headEnd/>
                <a:tailEnd/>
              </a:ln>
            </p:spPr>
            <p:txBody>
              <a:bodyPr/>
              <a:lstStyle/>
              <a:p>
                <a:endParaRPr lang="en-US"/>
              </a:p>
            </p:txBody>
          </p:sp>
          <p:sp>
            <p:nvSpPr>
              <p:cNvPr id="134023" name="Freeform 4940"/>
              <p:cNvSpPr>
                <a:spLocks/>
              </p:cNvSpPr>
              <p:nvPr/>
            </p:nvSpPr>
            <p:spPr bwMode="auto">
              <a:xfrm>
                <a:off x="1781" y="2743"/>
                <a:ext cx="105" cy="49"/>
              </a:xfrm>
              <a:custGeom>
                <a:avLst/>
                <a:gdLst>
                  <a:gd name="T0" fmla="*/ 0 w 105"/>
                  <a:gd name="T1" fmla="*/ 37 h 49"/>
                  <a:gd name="T2" fmla="*/ 68 w 105"/>
                  <a:gd name="T3" fmla="*/ 49 h 49"/>
                  <a:gd name="T4" fmla="*/ 105 w 105"/>
                  <a:gd name="T5" fmla="*/ 12 h 49"/>
                  <a:gd name="T6" fmla="*/ 37 w 105"/>
                  <a:gd name="T7" fmla="*/ 0 h 49"/>
                  <a:gd name="T8" fmla="*/ 0 w 105"/>
                  <a:gd name="T9" fmla="*/ 37 h 49"/>
                  <a:gd name="T10" fmla="*/ 0 60000 65536"/>
                  <a:gd name="T11" fmla="*/ 0 60000 65536"/>
                  <a:gd name="T12" fmla="*/ 0 60000 65536"/>
                  <a:gd name="T13" fmla="*/ 0 60000 65536"/>
                  <a:gd name="T14" fmla="*/ 0 60000 65536"/>
                  <a:gd name="T15" fmla="*/ 0 w 105"/>
                  <a:gd name="T16" fmla="*/ 0 h 49"/>
                  <a:gd name="T17" fmla="*/ 105 w 105"/>
                  <a:gd name="T18" fmla="*/ 49 h 49"/>
                </a:gdLst>
                <a:ahLst/>
                <a:cxnLst>
                  <a:cxn ang="T10">
                    <a:pos x="T0" y="T1"/>
                  </a:cxn>
                  <a:cxn ang="T11">
                    <a:pos x="T2" y="T3"/>
                  </a:cxn>
                  <a:cxn ang="T12">
                    <a:pos x="T4" y="T5"/>
                  </a:cxn>
                  <a:cxn ang="T13">
                    <a:pos x="T6" y="T7"/>
                  </a:cxn>
                  <a:cxn ang="T14">
                    <a:pos x="T8" y="T9"/>
                  </a:cxn>
                </a:cxnLst>
                <a:rect l="T15" t="T16" r="T17" b="T18"/>
                <a:pathLst>
                  <a:path w="105" h="49">
                    <a:moveTo>
                      <a:pt x="0" y="37"/>
                    </a:moveTo>
                    <a:lnTo>
                      <a:pt x="68" y="49"/>
                    </a:lnTo>
                    <a:lnTo>
                      <a:pt x="105" y="12"/>
                    </a:lnTo>
                    <a:lnTo>
                      <a:pt x="37" y="0"/>
                    </a:lnTo>
                    <a:lnTo>
                      <a:pt x="0" y="37"/>
                    </a:lnTo>
                    <a:close/>
                  </a:path>
                </a:pathLst>
              </a:custGeom>
              <a:solidFill>
                <a:srgbClr val="D9D9D9"/>
              </a:solidFill>
              <a:ln w="9525">
                <a:noFill/>
                <a:round/>
                <a:headEnd/>
                <a:tailEnd/>
              </a:ln>
            </p:spPr>
            <p:txBody>
              <a:bodyPr/>
              <a:lstStyle/>
              <a:p>
                <a:endParaRPr lang="en-US"/>
              </a:p>
            </p:txBody>
          </p:sp>
          <p:sp>
            <p:nvSpPr>
              <p:cNvPr id="134024" name="Freeform 4941"/>
              <p:cNvSpPr>
                <a:spLocks/>
              </p:cNvSpPr>
              <p:nvPr/>
            </p:nvSpPr>
            <p:spPr bwMode="auto">
              <a:xfrm>
                <a:off x="1781" y="2743"/>
                <a:ext cx="105" cy="49"/>
              </a:xfrm>
              <a:custGeom>
                <a:avLst/>
                <a:gdLst>
                  <a:gd name="T0" fmla="*/ 0 w 17"/>
                  <a:gd name="T1" fmla="*/ 52148 h 8"/>
                  <a:gd name="T2" fmla="*/ 98959 w 17"/>
                  <a:gd name="T3" fmla="*/ 68918 h 8"/>
                  <a:gd name="T4" fmla="*/ 152936 w 17"/>
                  <a:gd name="T5" fmla="*/ 16770 h 8"/>
                  <a:gd name="T6" fmla="*/ 53945 w 17"/>
                  <a:gd name="T7" fmla="*/ 0 h 8"/>
                  <a:gd name="T8" fmla="*/ 0 w 17"/>
                  <a:gd name="T9" fmla="*/ 52148 h 8"/>
                  <a:gd name="T10" fmla="*/ 0 60000 65536"/>
                  <a:gd name="T11" fmla="*/ 0 60000 65536"/>
                  <a:gd name="T12" fmla="*/ 0 60000 65536"/>
                  <a:gd name="T13" fmla="*/ 0 60000 65536"/>
                  <a:gd name="T14" fmla="*/ 0 60000 65536"/>
                  <a:gd name="T15" fmla="*/ 0 w 17"/>
                  <a:gd name="T16" fmla="*/ 0 h 8"/>
                  <a:gd name="T17" fmla="*/ 17 w 17"/>
                  <a:gd name="T18" fmla="*/ 8 h 8"/>
                </a:gdLst>
                <a:ahLst/>
                <a:cxnLst>
                  <a:cxn ang="T10">
                    <a:pos x="T0" y="T1"/>
                  </a:cxn>
                  <a:cxn ang="T11">
                    <a:pos x="T2" y="T3"/>
                  </a:cxn>
                  <a:cxn ang="T12">
                    <a:pos x="T4" y="T5"/>
                  </a:cxn>
                  <a:cxn ang="T13">
                    <a:pos x="T6" y="T7"/>
                  </a:cxn>
                  <a:cxn ang="T14">
                    <a:pos x="T8" y="T9"/>
                  </a:cxn>
                </a:cxnLst>
                <a:rect l="T15" t="T16" r="T17" b="T18"/>
                <a:pathLst>
                  <a:path w="17" h="8">
                    <a:moveTo>
                      <a:pt x="0" y="6"/>
                    </a:moveTo>
                    <a:lnTo>
                      <a:pt x="11" y="8"/>
                    </a:lnTo>
                    <a:lnTo>
                      <a:pt x="17" y="2"/>
                    </a:lnTo>
                    <a:lnTo>
                      <a:pt x="6" y="0"/>
                    </a:lnTo>
                    <a:lnTo>
                      <a:pt x="0" y="6"/>
                    </a:lnTo>
                  </a:path>
                </a:pathLst>
              </a:custGeom>
              <a:noFill/>
              <a:ln w="9525">
                <a:solidFill>
                  <a:srgbClr val="000000"/>
                </a:solidFill>
                <a:round/>
                <a:headEnd/>
                <a:tailEnd/>
              </a:ln>
            </p:spPr>
            <p:txBody>
              <a:bodyPr/>
              <a:lstStyle/>
              <a:p>
                <a:endParaRPr lang="en-US"/>
              </a:p>
            </p:txBody>
          </p:sp>
          <p:sp>
            <p:nvSpPr>
              <p:cNvPr id="134025" name="Freeform 4942"/>
              <p:cNvSpPr>
                <a:spLocks/>
              </p:cNvSpPr>
              <p:nvPr/>
            </p:nvSpPr>
            <p:spPr bwMode="auto">
              <a:xfrm>
                <a:off x="4096" y="2718"/>
                <a:ext cx="99" cy="68"/>
              </a:xfrm>
              <a:custGeom>
                <a:avLst/>
                <a:gdLst>
                  <a:gd name="T0" fmla="*/ 0 w 99"/>
                  <a:gd name="T1" fmla="*/ 37 h 68"/>
                  <a:gd name="T2" fmla="*/ 74 w 99"/>
                  <a:gd name="T3" fmla="*/ 68 h 68"/>
                  <a:gd name="T4" fmla="*/ 99 w 99"/>
                  <a:gd name="T5" fmla="*/ 25 h 68"/>
                  <a:gd name="T6" fmla="*/ 31 w 99"/>
                  <a:gd name="T7" fmla="*/ 0 h 68"/>
                  <a:gd name="T8" fmla="*/ 0 w 99"/>
                  <a:gd name="T9" fmla="*/ 37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37"/>
                    </a:moveTo>
                    <a:lnTo>
                      <a:pt x="74" y="68"/>
                    </a:lnTo>
                    <a:lnTo>
                      <a:pt x="99" y="25"/>
                    </a:lnTo>
                    <a:lnTo>
                      <a:pt x="31" y="0"/>
                    </a:lnTo>
                    <a:lnTo>
                      <a:pt x="0" y="37"/>
                    </a:lnTo>
                    <a:close/>
                  </a:path>
                </a:pathLst>
              </a:custGeom>
              <a:solidFill>
                <a:srgbClr val="CCCCCC"/>
              </a:solidFill>
              <a:ln w="9525">
                <a:noFill/>
                <a:round/>
                <a:headEnd/>
                <a:tailEnd/>
              </a:ln>
            </p:spPr>
            <p:txBody>
              <a:bodyPr/>
              <a:lstStyle/>
              <a:p>
                <a:endParaRPr lang="en-US"/>
              </a:p>
            </p:txBody>
          </p:sp>
          <p:sp>
            <p:nvSpPr>
              <p:cNvPr id="134026" name="Freeform 4943"/>
              <p:cNvSpPr>
                <a:spLocks/>
              </p:cNvSpPr>
              <p:nvPr/>
            </p:nvSpPr>
            <p:spPr bwMode="auto">
              <a:xfrm>
                <a:off x="4096" y="2718"/>
                <a:ext cx="99" cy="68"/>
              </a:xfrm>
              <a:custGeom>
                <a:avLst/>
                <a:gdLst>
                  <a:gd name="T0" fmla="*/ 0 w 16"/>
                  <a:gd name="T1" fmla="*/ 54109 h 11"/>
                  <a:gd name="T2" fmla="*/ 108498 w 16"/>
                  <a:gd name="T3" fmla="*/ 99206 h 11"/>
                  <a:gd name="T4" fmla="*/ 145214 w 16"/>
                  <a:gd name="T5" fmla="*/ 36609 h 11"/>
                  <a:gd name="T6" fmla="*/ 45484 w 16"/>
                  <a:gd name="T7" fmla="*/ 0 h 11"/>
                  <a:gd name="T8" fmla="*/ 0 w 16"/>
                  <a:gd name="T9" fmla="*/ 5410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6"/>
                    </a:moveTo>
                    <a:lnTo>
                      <a:pt x="12" y="11"/>
                    </a:lnTo>
                    <a:lnTo>
                      <a:pt x="16" y="4"/>
                    </a:lnTo>
                    <a:lnTo>
                      <a:pt x="5" y="0"/>
                    </a:lnTo>
                    <a:lnTo>
                      <a:pt x="0" y="6"/>
                    </a:lnTo>
                  </a:path>
                </a:pathLst>
              </a:custGeom>
              <a:noFill/>
              <a:ln w="9525">
                <a:solidFill>
                  <a:srgbClr val="000000"/>
                </a:solidFill>
                <a:round/>
                <a:headEnd/>
                <a:tailEnd/>
              </a:ln>
            </p:spPr>
            <p:txBody>
              <a:bodyPr/>
              <a:lstStyle/>
              <a:p>
                <a:endParaRPr lang="en-US"/>
              </a:p>
            </p:txBody>
          </p:sp>
          <p:sp>
            <p:nvSpPr>
              <p:cNvPr id="134027" name="Freeform 4944"/>
              <p:cNvSpPr>
                <a:spLocks/>
              </p:cNvSpPr>
              <p:nvPr/>
            </p:nvSpPr>
            <p:spPr bwMode="auto">
              <a:xfrm>
                <a:off x="2855" y="2335"/>
                <a:ext cx="99" cy="204"/>
              </a:xfrm>
              <a:custGeom>
                <a:avLst/>
                <a:gdLst>
                  <a:gd name="T0" fmla="*/ 0 w 99"/>
                  <a:gd name="T1" fmla="*/ 93 h 204"/>
                  <a:gd name="T2" fmla="*/ 68 w 99"/>
                  <a:gd name="T3" fmla="*/ 0 h 204"/>
                  <a:gd name="T4" fmla="*/ 99 w 99"/>
                  <a:gd name="T5" fmla="*/ 136 h 204"/>
                  <a:gd name="T6" fmla="*/ 31 w 99"/>
                  <a:gd name="T7" fmla="*/ 204 h 204"/>
                  <a:gd name="T8" fmla="*/ 0 w 99"/>
                  <a:gd name="T9" fmla="*/ 93 h 204"/>
                  <a:gd name="T10" fmla="*/ 0 60000 65536"/>
                  <a:gd name="T11" fmla="*/ 0 60000 65536"/>
                  <a:gd name="T12" fmla="*/ 0 60000 65536"/>
                  <a:gd name="T13" fmla="*/ 0 60000 65536"/>
                  <a:gd name="T14" fmla="*/ 0 60000 65536"/>
                  <a:gd name="T15" fmla="*/ 0 w 99"/>
                  <a:gd name="T16" fmla="*/ 0 h 204"/>
                  <a:gd name="T17" fmla="*/ 99 w 99"/>
                  <a:gd name="T18" fmla="*/ 204 h 204"/>
                </a:gdLst>
                <a:ahLst/>
                <a:cxnLst>
                  <a:cxn ang="T10">
                    <a:pos x="T0" y="T1"/>
                  </a:cxn>
                  <a:cxn ang="T11">
                    <a:pos x="T2" y="T3"/>
                  </a:cxn>
                  <a:cxn ang="T12">
                    <a:pos x="T4" y="T5"/>
                  </a:cxn>
                  <a:cxn ang="T13">
                    <a:pos x="T6" y="T7"/>
                  </a:cxn>
                  <a:cxn ang="T14">
                    <a:pos x="T8" y="T9"/>
                  </a:cxn>
                </a:cxnLst>
                <a:rect l="T15" t="T16" r="T17" b="T18"/>
                <a:pathLst>
                  <a:path w="99" h="204">
                    <a:moveTo>
                      <a:pt x="0" y="93"/>
                    </a:moveTo>
                    <a:lnTo>
                      <a:pt x="68" y="0"/>
                    </a:lnTo>
                    <a:lnTo>
                      <a:pt x="99" y="136"/>
                    </a:lnTo>
                    <a:lnTo>
                      <a:pt x="31" y="204"/>
                    </a:lnTo>
                    <a:lnTo>
                      <a:pt x="0" y="93"/>
                    </a:lnTo>
                    <a:close/>
                  </a:path>
                </a:pathLst>
              </a:custGeom>
              <a:solidFill>
                <a:srgbClr val="FCFCFC"/>
              </a:solidFill>
              <a:ln w="9525">
                <a:noFill/>
                <a:round/>
                <a:headEnd/>
                <a:tailEnd/>
              </a:ln>
            </p:spPr>
            <p:txBody>
              <a:bodyPr/>
              <a:lstStyle/>
              <a:p>
                <a:endParaRPr lang="en-US"/>
              </a:p>
            </p:txBody>
          </p:sp>
          <p:sp>
            <p:nvSpPr>
              <p:cNvPr id="134028" name="Freeform 4945"/>
              <p:cNvSpPr>
                <a:spLocks/>
              </p:cNvSpPr>
              <p:nvPr/>
            </p:nvSpPr>
            <p:spPr bwMode="auto">
              <a:xfrm>
                <a:off x="2855" y="2335"/>
                <a:ext cx="99" cy="204"/>
              </a:xfrm>
              <a:custGeom>
                <a:avLst/>
                <a:gdLst>
                  <a:gd name="T0" fmla="*/ 0 w 16"/>
                  <a:gd name="T1" fmla="*/ 135852 h 33"/>
                  <a:gd name="T2" fmla="*/ 99730 w 16"/>
                  <a:gd name="T3" fmla="*/ 0 h 33"/>
                  <a:gd name="T4" fmla="*/ 145214 w 16"/>
                  <a:gd name="T5" fmla="*/ 198677 h 33"/>
                  <a:gd name="T6" fmla="*/ 45484 w 16"/>
                  <a:gd name="T7" fmla="*/ 297883 h 33"/>
                  <a:gd name="T8" fmla="*/ 0 w 16"/>
                  <a:gd name="T9" fmla="*/ 135852 h 33"/>
                  <a:gd name="T10" fmla="*/ 0 60000 65536"/>
                  <a:gd name="T11" fmla="*/ 0 60000 65536"/>
                  <a:gd name="T12" fmla="*/ 0 60000 65536"/>
                  <a:gd name="T13" fmla="*/ 0 60000 65536"/>
                  <a:gd name="T14" fmla="*/ 0 60000 65536"/>
                  <a:gd name="T15" fmla="*/ 0 w 16"/>
                  <a:gd name="T16" fmla="*/ 0 h 33"/>
                  <a:gd name="T17" fmla="*/ 16 w 16"/>
                  <a:gd name="T18" fmla="*/ 33 h 33"/>
                </a:gdLst>
                <a:ahLst/>
                <a:cxnLst>
                  <a:cxn ang="T10">
                    <a:pos x="T0" y="T1"/>
                  </a:cxn>
                  <a:cxn ang="T11">
                    <a:pos x="T2" y="T3"/>
                  </a:cxn>
                  <a:cxn ang="T12">
                    <a:pos x="T4" y="T5"/>
                  </a:cxn>
                  <a:cxn ang="T13">
                    <a:pos x="T6" y="T7"/>
                  </a:cxn>
                  <a:cxn ang="T14">
                    <a:pos x="T8" y="T9"/>
                  </a:cxn>
                </a:cxnLst>
                <a:rect l="T15" t="T16" r="T17" b="T18"/>
                <a:pathLst>
                  <a:path w="16" h="33">
                    <a:moveTo>
                      <a:pt x="0" y="15"/>
                    </a:moveTo>
                    <a:lnTo>
                      <a:pt x="11" y="0"/>
                    </a:lnTo>
                    <a:lnTo>
                      <a:pt x="16" y="22"/>
                    </a:lnTo>
                    <a:lnTo>
                      <a:pt x="5" y="33"/>
                    </a:lnTo>
                    <a:lnTo>
                      <a:pt x="0" y="15"/>
                    </a:lnTo>
                  </a:path>
                </a:pathLst>
              </a:custGeom>
              <a:noFill/>
              <a:ln w="9525">
                <a:solidFill>
                  <a:srgbClr val="000000"/>
                </a:solidFill>
                <a:round/>
                <a:headEnd/>
                <a:tailEnd/>
              </a:ln>
            </p:spPr>
            <p:txBody>
              <a:bodyPr/>
              <a:lstStyle/>
              <a:p>
                <a:endParaRPr lang="en-US"/>
              </a:p>
            </p:txBody>
          </p:sp>
          <p:sp>
            <p:nvSpPr>
              <p:cNvPr id="134029" name="Freeform 4946"/>
              <p:cNvSpPr>
                <a:spLocks/>
              </p:cNvSpPr>
              <p:nvPr/>
            </p:nvSpPr>
            <p:spPr bwMode="auto">
              <a:xfrm>
                <a:off x="1614" y="2749"/>
                <a:ext cx="105" cy="56"/>
              </a:xfrm>
              <a:custGeom>
                <a:avLst/>
                <a:gdLst>
                  <a:gd name="T0" fmla="*/ 0 w 105"/>
                  <a:gd name="T1" fmla="*/ 37 h 56"/>
                  <a:gd name="T2" fmla="*/ 68 w 105"/>
                  <a:gd name="T3" fmla="*/ 56 h 56"/>
                  <a:gd name="T4" fmla="*/ 105 w 105"/>
                  <a:gd name="T5" fmla="*/ 19 h 56"/>
                  <a:gd name="T6" fmla="*/ 37 w 105"/>
                  <a:gd name="T7" fmla="*/ 0 h 56"/>
                  <a:gd name="T8" fmla="*/ 0 w 105"/>
                  <a:gd name="T9" fmla="*/ 37 h 56"/>
                  <a:gd name="T10" fmla="*/ 0 60000 65536"/>
                  <a:gd name="T11" fmla="*/ 0 60000 65536"/>
                  <a:gd name="T12" fmla="*/ 0 60000 65536"/>
                  <a:gd name="T13" fmla="*/ 0 60000 65536"/>
                  <a:gd name="T14" fmla="*/ 0 60000 65536"/>
                  <a:gd name="T15" fmla="*/ 0 w 105"/>
                  <a:gd name="T16" fmla="*/ 0 h 56"/>
                  <a:gd name="T17" fmla="*/ 105 w 105"/>
                  <a:gd name="T18" fmla="*/ 56 h 56"/>
                </a:gdLst>
                <a:ahLst/>
                <a:cxnLst>
                  <a:cxn ang="T10">
                    <a:pos x="T0" y="T1"/>
                  </a:cxn>
                  <a:cxn ang="T11">
                    <a:pos x="T2" y="T3"/>
                  </a:cxn>
                  <a:cxn ang="T12">
                    <a:pos x="T4" y="T5"/>
                  </a:cxn>
                  <a:cxn ang="T13">
                    <a:pos x="T6" y="T7"/>
                  </a:cxn>
                  <a:cxn ang="T14">
                    <a:pos x="T8" y="T9"/>
                  </a:cxn>
                </a:cxnLst>
                <a:rect l="T15" t="T16" r="T17" b="T18"/>
                <a:pathLst>
                  <a:path w="105" h="56">
                    <a:moveTo>
                      <a:pt x="0" y="37"/>
                    </a:moveTo>
                    <a:lnTo>
                      <a:pt x="68" y="56"/>
                    </a:lnTo>
                    <a:lnTo>
                      <a:pt x="105" y="19"/>
                    </a:lnTo>
                    <a:lnTo>
                      <a:pt x="37" y="0"/>
                    </a:lnTo>
                    <a:lnTo>
                      <a:pt x="0" y="37"/>
                    </a:lnTo>
                    <a:close/>
                  </a:path>
                </a:pathLst>
              </a:custGeom>
              <a:solidFill>
                <a:srgbClr val="D3D3D3"/>
              </a:solidFill>
              <a:ln w="9525">
                <a:noFill/>
                <a:round/>
                <a:headEnd/>
                <a:tailEnd/>
              </a:ln>
            </p:spPr>
            <p:txBody>
              <a:bodyPr/>
              <a:lstStyle/>
              <a:p>
                <a:endParaRPr lang="en-US"/>
              </a:p>
            </p:txBody>
          </p:sp>
          <p:sp>
            <p:nvSpPr>
              <p:cNvPr id="134030" name="Freeform 4947"/>
              <p:cNvSpPr>
                <a:spLocks/>
              </p:cNvSpPr>
              <p:nvPr/>
            </p:nvSpPr>
            <p:spPr bwMode="auto">
              <a:xfrm>
                <a:off x="1614" y="2749"/>
                <a:ext cx="105" cy="56"/>
              </a:xfrm>
              <a:custGeom>
                <a:avLst/>
                <a:gdLst>
                  <a:gd name="T0" fmla="*/ 0 w 17"/>
                  <a:gd name="T1" fmla="*/ 55403 h 9"/>
                  <a:gd name="T2" fmla="*/ 98959 w 17"/>
                  <a:gd name="T3" fmla="*/ 83820 h 9"/>
                  <a:gd name="T4" fmla="*/ 152936 w 17"/>
                  <a:gd name="T5" fmla="*/ 28417 h 9"/>
                  <a:gd name="T6" fmla="*/ 53945 w 17"/>
                  <a:gd name="T7" fmla="*/ 0 h 9"/>
                  <a:gd name="T8" fmla="*/ 0 w 17"/>
                  <a:gd name="T9" fmla="*/ 55403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6"/>
                    </a:moveTo>
                    <a:lnTo>
                      <a:pt x="11" y="9"/>
                    </a:lnTo>
                    <a:lnTo>
                      <a:pt x="17" y="3"/>
                    </a:lnTo>
                    <a:lnTo>
                      <a:pt x="6" y="0"/>
                    </a:lnTo>
                    <a:lnTo>
                      <a:pt x="0" y="6"/>
                    </a:lnTo>
                  </a:path>
                </a:pathLst>
              </a:custGeom>
              <a:noFill/>
              <a:ln w="9525">
                <a:solidFill>
                  <a:srgbClr val="000000"/>
                </a:solidFill>
                <a:round/>
                <a:headEnd/>
                <a:tailEnd/>
              </a:ln>
            </p:spPr>
            <p:txBody>
              <a:bodyPr/>
              <a:lstStyle/>
              <a:p>
                <a:endParaRPr lang="en-US"/>
              </a:p>
            </p:txBody>
          </p:sp>
          <p:sp>
            <p:nvSpPr>
              <p:cNvPr id="134031" name="Freeform 4948"/>
              <p:cNvSpPr>
                <a:spLocks/>
              </p:cNvSpPr>
              <p:nvPr/>
            </p:nvSpPr>
            <p:spPr bwMode="auto">
              <a:xfrm>
                <a:off x="3930" y="2694"/>
                <a:ext cx="98" cy="61"/>
              </a:xfrm>
              <a:custGeom>
                <a:avLst/>
                <a:gdLst>
                  <a:gd name="T0" fmla="*/ 0 w 98"/>
                  <a:gd name="T1" fmla="*/ 24 h 61"/>
                  <a:gd name="T2" fmla="*/ 67 w 98"/>
                  <a:gd name="T3" fmla="*/ 61 h 61"/>
                  <a:gd name="T4" fmla="*/ 98 w 98"/>
                  <a:gd name="T5" fmla="*/ 30 h 61"/>
                  <a:gd name="T6" fmla="*/ 30 w 98"/>
                  <a:gd name="T7" fmla="*/ 0 h 61"/>
                  <a:gd name="T8" fmla="*/ 0 w 98"/>
                  <a:gd name="T9" fmla="*/ 24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24"/>
                    </a:moveTo>
                    <a:lnTo>
                      <a:pt x="67" y="61"/>
                    </a:lnTo>
                    <a:lnTo>
                      <a:pt x="98" y="30"/>
                    </a:lnTo>
                    <a:lnTo>
                      <a:pt x="30" y="0"/>
                    </a:lnTo>
                    <a:lnTo>
                      <a:pt x="0" y="24"/>
                    </a:lnTo>
                    <a:close/>
                  </a:path>
                </a:pathLst>
              </a:custGeom>
              <a:solidFill>
                <a:srgbClr val="CECECE"/>
              </a:solidFill>
              <a:ln w="9525">
                <a:noFill/>
                <a:round/>
                <a:headEnd/>
                <a:tailEnd/>
              </a:ln>
            </p:spPr>
            <p:txBody>
              <a:bodyPr/>
              <a:lstStyle/>
              <a:p>
                <a:endParaRPr lang="en-US"/>
              </a:p>
            </p:txBody>
          </p:sp>
          <p:sp>
            <p:nvSpPr>
              <p:cNvPr id="134032" name="Freeform 4949"/>
              <p:cNvSpPr>
                <a:spLocks/>
              </p:cNvSpPr>
              <p:nvPr/>
            </p:nvSpPr>
            <p:spPr bwMode="auto">
              <a:xfrm>
                <a:off x="3930" y="2694"/>
                <a:ext cx="98" cy="61"/>
              </a:xfrm>
              <a:custGeom>
                <a:avLst/>
                <a:gdLst>
                  <a:gd name="T0" fmla="*/ 0 w 16"/>
                  <a:gd name="T1" fmla="*/ 33153 h 10"/>
                  <a:gd name="T2" fmla="*/ 94202 w 16"/>
                  <a:gd name="T3" fmla="*/ 84430 h 10"/>
                  <a:gd name="T4" fmla="*/ 137868 w 16"/>
                  <a:gd name="T5" fmla="*/ 41529 h 10"/>
                  <a:gd name="T6" fmla="*/ 43665 w 16"/>
                  <a:gd name="T7" fmla="*/ 0 h 10"/>
                  <a:gd name="T8" fmla="*/ 0 w 16"/>
                  <a:gd name="T9" fmla="*/ 3315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4"/>
                    </a:moveTo>
                    <a:lnTo>
                      <a:pt x="11" y="10"/>
                    </a:lnTo>
                    <a:lnTo>
                      <a:pt x="16" y="5"/>
                    </a:lnTo>
                    <a:lnTo>
                      <a:pt x="5" y="0"/>
                    </a:lnTo>
                    <a:lnTo>
                      <a:pt x="0" y="4"/>
                    </a:lnTo>
                  </a:path>
                </a:pathLst>
              </a:custGeom>
              <a:noFill/>
              <a:ln w="9525">
                <a:solidFill>
                  <a:srgbClr val="000000"/>
                </a:solidFill>
                <a:round/>
                <a:headEnd/>
                <a:tailEnd/>
              </a:ln>
            </p:spPr>
            <p:txBody>
              <a:bodyPr/>
              <a:lstStyle/>
              <a:p>
                <a:endParaRPr lang="en-US"/>
              </a:p>
            </p:txBody>
          </p:sp>
          <p:sp>
            <p:nvSpPr>
              <p:cNvPr id="134033" name="Freeform 4950"/>
              <p:cNvSpPr>
                <a:spLocks/>
              </p:cNvSpPr>
              <p:nvPr/>
            </p:nvSpPr>
            <p:spPr bwMode="auto">
              <a:xfrm>
                <a:off x="2688" y="2391"/>
                <a:ext cx="99" cy="198"/>
              </a:xfrm>
              <a:custGeom>
                <a:avLst/>
                <a:gdLst>
                  <a:gd name="T0" fmla="*/ 0 w 99"/>
                  <a:gd name="T1" fmla="*/ 105 h 198"/>
                  <a:gd name="T2" fmla="*/ 62 w 99"/>
                  <a:gd name="T3" fmla="*/ 0 h 198"/>
                  <a:gd name="T4" fmla="*/ 99 w 99"/>
                  <a:gd name="T5" fmla="*/ 123 h 198"/>
                  <a:gd name="T6" fmla="*/ 31 w 99"/>
                  <a:gd name="T7" fmla="*/ 198 h 198"/>
                  <a:gd name="T8" fmla="*/ 0 w 99"/>
                  <a:gd name="T9" fmla="*/ 105 h 198"/>
                  <a:gd name="T10" fmla="*/ 0 60000 65536"/>
                  <a:gd name="T11" fmla="*/ 0 60000 65536"/>
                  <a:gd name="T12" fmla="*/ 0 60000 65536"/>
                  <a:gd name="T13" fmla="*/ 0 60000 65536"/>
                  <a:gd name="T14" fmla="*/ 0 60000 65536"/>
                  <a:gd name="T15" fmla="*/ 0 w 99"/>
                  <a:gd name="T16" fmla="*/ 0 h 198"/>
                  <a:gd name="T17" fmla="*/ 99 w 99"/>
                  <a:gd name="T18" fmla="*/ 198 h 198"/>
                </a:gdLst>
                <a:ahLst/>
                <a:cxnLst>
                  <a:cxn ang="T10">
                    <a:pos x="T0" y="T1"/>
                  </a:cxn>
                  <a:cxn ang="T11">
                    <a:pos x="T2" y="T3"/>
                  </a:cxn>
                  <a:cxn ang="T12">
                    <a:pos x="T4" y="T5"/>
                  </a:cxn>
                  <a:cxn ang="T13">
                    <a:pos x="T6" y="T7"/>
                  </a:cxn>
                  <a:cxn ang="T14">
                    <a:pos x="T8" y="T9"/>
                  </a:cxn>
                </a:cxnLst>
                <a:rect l="T15" t="T16" r="T17" b="T18"/>
                <a:pathLst>
                  <a:path w="99" h="198">
                    <a:moveTo>
                      <a:pt x="0" y="105"/>
                    </a:moveTo>
                    <a:lnTo>
                      <a:pt x="62" y="0"/>
                    </a:lnTo>
                    <a:lnTo>
                      <a:pt x="99" y="123"/>
                    </a:lnTo>
                    <a:lnTo>
                      <a:pt x="31" y="198"/>
                    </a:lnTo>
                    <a:lnTo>
                      <a:pt x="0" y="105"/>
                    </a:lnTo>
                    <a:close/>
                  </a:path>
                </a:pathLst>
              </a:custGeom>
              <a:solidFill>
                <a:srgbClr val="FCFCFC"/>
              </a:solidFill>
              <a:ln w="9525">
                <a:noFill/>
                <a:round/>
                <a:headEnd/>
                <a:tailEnd/>
              </a:ln>
            </p:spPr>
            <p:txBody>
              <a:bodyPr/>
              <a:lstStyle/>
              <a:p>
                <a:endParaRPr lang="en-US"/>
              </a:p>
            </p:txBody>
          </p:sp>
          <p:sp>
            <p:nvSpPr>
              <p:cNvPr id="134034" name="Freeform 4951"/>
              <p:cNvSpPr>
                <a:spLocks/>
              </p:cNvSpPr>
              <p:nvPr/>
            </p:nvSpPr>
            <p:spPr bwMode="auto">
              <a:xfrm>
                <a:off x="2688" y="2391"/>
                <a:ext cx="99" cy="198"/>
              </a:xfrm>
              <a:custGeom>
                <a:avLst/>
                <a:gdLst>
                  <a:gd name="T0" fmla="*/ 0 w 16"/>
                  <a:gd name="T1" fmla="*/ 153982 h 32"/>
                  <a:gd name="T2" fmla="*/ 90962 w 16"/>
                  <a:gd name="T3" fmla="*/ 0 h 32"/>
                  <a:gd name="T4" fmla="*/ 145214 w 16"/>
                  <a:gd name="T5" fmla="*/ 181702 h 32"/>
                  <a:gd name="T6" fmla="*/ 45484 w 16"/>
                  <a:gd name="T7" fmla="*/ 290200 h 32"/>
                  <a:gd name="T8" fmla="*/ 0 w 16"/>
                  <a:gd name="T9" fmla="*/ 153982 h 32"/>
                  <a:gd name="T10" fmla="*/ 0 60000 65536"/>
                  <a:gd name="T11" fmla="*/ 0 60000 65536"/>
                  <a:gd name="T12" fmla="*/ 0 60000 65536"/>
                  <a:gd name="T13" fmla="*/ 0 60000 65536"/>
                  <a:gd name="T14" fmla="*/ 0 60000 65536"/>
                  <a:gd name="T15" fmla="*/ 0 w 16"/>
                  <a:gd name="T16" fmla="*/ 0 h 32"/>
                  <a:gd name="T17" fmla="*/ 16 w 16"/>
                  <a:gd name="T18" fmla="*/ 32 h 32"/>
                </a:gdLst>
                <a:ahLst/>
                <a:cxnLst>
                  <a:cxn ang="T10">
                    <a:pos x="T0" y="T1"/>
                  </a:cxn>
                  <a:cxn ang="T11">
                    <a:pos x="T2" y="T3"/>
                  </a:cxn>
                  <a:cxn ang="T12">
                    <a:pos x="T4" y="T5"/>
                  </a:cxn>
                  <a:cxn ang="T13">
                    <a:pos x="T6" y="T7"/>
                  </a:cxn>
                  <a:cxn ang="T14">
                    <a:pos x="T8" y="T9"/>
                  </a:cxn>
                </a:cxnLst>
                <a:rect l="T15" t="T16" r="T17" b="T18"/>
                <a:pathLst>
                  <a:path w="16" h="32">
                    <a:moveTo>
                      <a:pt x="0" y="17"/>
                    </a:moveTo>
                    <a:lnTo>
                      <a:pt x="10" y="0"/>
                    </a:lnTo>
                    <a:lnTo>
                      <a:pt x="16" y="20"/>
                    </a:lnTo>
                    <a:lnTo>
                      <a:pt x="5" y="32"/>
                    </a:lnTo>
                    <a:lnTo>
                      <a:pt x="0" y="17"/>
                    </a:lnTo>
                  </a:path>
                </a:pathLst>
              </a:custGeom>
              <a:noFill/>
              <a:ln w="9525">
                <a:solidFill>
                  <a:srgbClr val="000000"/>
                </a:solidFill>
                <a:round/>
                <a:headEnd/>
                <a:tailEnd/>
              </a:ln>
            </p:spPr>
            <p:txBody>
              <a:bodyPr/>
              <a:lstStyle/>
              <a:p>
                <a:endParaRPr lang="en-US"/>
              </a:p>
            </p:txBody>
          </p:sp>
          <p:sp>
            <p:nvSpPr>
              <p:cNvPr id="134035" name="Freeform 4952"/>
              <p:cNvSpPr>
                <a:spLocks/>
              </p:cNvSpPr>
              <p:nvPr/>
            </p:nvSpPr>
            <p:spPr bwMode="auto">
              <a:xfrm>
                <a:off x="3763" y="2650"/>
                <a:ext cx="99" cy="50"/>
              </a:xfrm>
              <a:custGeom>
                <a:avLst/>
                <a:gdLst>
                  <a:gd name="T0" fmla="*/ 0 w 99"/>
                  <a:gd name="T1" fmla="*/ 6 h 50"/>
                  <a:gd name="T2" fmla="*/ 68 w 99"/>
                  <a:gd name="T3" fmla="*/ 50 h 50"/>
                  <a:gd name="T4" fmla="*/ 99 w 99"/>
                  <a:gd name="T5" fmla="*/ 31 h 50"/>
                  <a:gd name="T6" fmla="*/ 31 w 99"/>
                  <a:gd name="T7" fmla="*/ 0 h 50"/>
                  <a:gd name="T8" fmla="*/ 0 w 99"/>
                  <a:gd name="T9" fmla="*/ 6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6"/>
                    </a:moveTo>
                    <a:lnTo>
                      <a:pt x="68" y="50"/>
                    </a:lnTo>
                    <a:lnTo>
                      <a:pt x="99" y="31"/>
                    </a:lnTo>
                    <a:lnTo>
                      <a:pt x="31" y="0"/>
                    </a:lnTo>
                    <a:lnTo>
                      <a:pt x="0" y="6"/>
                    </a:lnTo>
                    <a:close/>
                  </a:path>
                </a:pathLst>
              </a:custGeom>
              <a:solidFill>
                <a:srgbClr val="D6D6D6"/>
              </a:solidFill>
              <a:ln w="9525">
                <a:noFill/>
                <a:round/>
                <a:headEnd/>
                <a:tailEnd/>
              </a:ln>
            </p:spPr>
            <p:txBody>
              <a:bodyPr/>
              <a:lstStyle/>
              <a:p>
                <a:endParaRPr lang="en-US"/>
              </a:p>
            </p:txBody>
          </p:sp>
          <p:sp>
            <p:nvSpPr>
              <p:cNvPr id="134036" name="Freeform 4953"/>
              <p:cNvSpPr>
                <a:spLocks/>
              </p:cNvSpPr>
              <p:nvPr/>
            </p:nvSpPr>
            <p:spPr bwMode="auto">
              <a:xfrm>
                <a:off x="3763" y="2650"/>
                <a:ext cx="99" cy="50"/>
              </a:xfrm>
              <a:custGeom>
                <a:avLst/>
                <a:gdLst>
                  <a:gd name="T0" fmla="*/ 0 w 16"/>
                  <a:gd name="T1" fmla="*/ 9025 h 8"/>
                  <a:gd name="T2" fmla="*/ 99730 w 16"/>
                  <a:gd name="T3" fmla="*/ 76169 h 8"/>
                  <a:gd name="T4" fmla="*/ 145214 w 16"/>
                  <a:gd name="T5" fmla="*/ 47344 h 8"/>
                  <a:gd name="T6" fmla="*/ 45484 w 16"/>
                  <a:gd name="T7" fmla="*/ 0 h 8"/>
                  <a:gd name="T8" fmla="*/ 0 w 16"/>
                  <a:gd name="T9" fmla="*/ 9025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1"/>
                    </a:moveTo>
                    <a:lnTo>
                      <a:pt x="11" y="8"/>
                    </a:lnTo>
                    <a:lnTo>
                      <a:pt x="16" y="5"/>
                    </a:lnTo>
                    <a:lnTo>
                      <a:pt x="5" y="0"/>
                    </a:lnTo>
                    <a:lnTo>
                      <a:pt x="0" y="1"/>
                    </a:lnTo>
                  </a:path>
                </a:pathLst>
              </a:custGeom>
              <a:noFill/>
              <a:ln w="9525">
                <a:solidFill>
                  <a:srgbClr val="000000"/>
                </a:solidFill>
                <a:round/>
                <a:headEnd/>
                <a:tailEnd/>
              </a:ln>
            </p:spPr>
            <p:txBody>
              <a:bodyPr/>
              <a:lstStyle/>
              <a:p>
                <a:endParaRPr lang="en-US"/>
              </a:p>
            </p:txBody>
          </p:sp>
          <p:sp>
            <p:nvSpPr>
              <p:cNvPr id="134037" name="Freeform 4954"/>
              <p:cNvSpPr>
                <a:spLocks/>
              </p:cNvSpPr>
              <p:nvPr/>
            </p:nvSpPr>
            <p:spPr bwMode="auto">
              <a:xfrm>
                <a:off x="2516" y="2484"/>
                <a:ext cx="104" cy="154"/>
              </a:xfrm>
              <a:custGeom>
                <a:avLst/>
                <a:gdLst>
                  <a:gd name="T0" fmla="*/ 0 w 104"/>
                  <a:gd name="T1" fmla="*/ 98 h 154"/>
                  <a:gd name="T2" fmla="*/ 67 w 104"/>
                  <a:gd name="T3" fmla="*/ 0 h 154"/>
                  <a:gd name="T4" fmla="*/ 104 w 104"/>
                  <a:gd name="T5" fmla="*/ 98 h 154"/>
                  <a:gd name="T6" fmla="*/ 37 w 104"/>
                  <a:gd name="T7" fmla="*/ 154 h 154"/>
                  <a:gd name="T8" fmla="*/ 0 w 104"/>
                  <a:gd name="T9" fmla="*/ 98 h 154"/>
                  <a:gd name="T10" fmla="*/ 0 60000 65536"/>
                  <a:gd name="T11" fmla="*/ 0 60000 65536"/>
                  <a:gd name="T12" fmla="*/ 0 60000 65536"/>
                  <a:gd name="T13" fmla="*/ 0 60000 65536"/>
                  <a:gd name="T14" fmla="*/ 0 60000 65536"/>
                  <a:gd name="T15" fmla="*/ 0 w 104"/>
                  <a:gd name="T16" fmla="*/ 0 h 154"/>
                  <a:gd name="T17" fmla="*/ 104 w 104"/>
                  <a:gd name="T18" fmla="*/ 154 h 154"/>
                </a:gdLst>
                <a:ahLst/>
                <a:cxnLst>
                  <a:cxn ang="T10">
                    <a:pos x="T0" y="T1"/>
                  </a:cxn>
                  <a:cxn ang="T11">
                    <a:pos x="T2" y="T3"/>
                  </a:cxn>
                  <a:cxn ang="T12">
                    <a:pos x="T4" y="T5"/>
                  </a:cxn>
                  <a:cxn ang="T13">
                    <a:pos x="T6" y="T7"/>
                  </a:cxn>
                  <a:cxn ang="T14">
                    <a:pos x="T8" y="T9"/>
                  </a:cxn>
                </a:cxnLst>
                <a:rect l="T15" t="T16" r="T17" b="T18"/>
                <a:pathLst>
                  <a:path w="104" h="154">
                    <a:moveTo>
                      <a:pt x="0" y="98"/>
                    </a:moveTo>
                    <a:lnTo>
                      <a:pt x="67" y="0"/>
                    </a:lnTo>
                    <a:lnTo>
                      <a:pt x="104" y="98"/>
                    </a:lnTo>
                    <a:lnTo>
                      <a:pt x="37" y="154"/>
                    </a:lnTo>
                    <a:lnTo>
                      <a:pt x="0" y="98"/>
                    </a:lnTo>
                    <a:close/>
                  </a:path>
                </a:pathLst>
              </a:custGeom>
              <a:solidFill>
                <a:srgbClr val="FCFCFC"/>
              </a:solidFill>
              <a:ln w="9525">
                <a:noFill/>
                <a:round/>
                <a:headEnd/>
                <a:tailEnd/>
              </a:ln>
            </p:spPr>
            <p:txBody>
              <a:bodyPr/>
              <a:lstStyle/>
              <a:p>
                <a:endParaRPr lang="en-US"/>
              </a:p>
            </p:txBody>
          </p:sp>
          <p:sp>
            <p:nvSpPr>
              <p:cNvPr id="134038" name="Freeform 4955"/>
              <p:cNvSpPr>
                <a:spLocks/>
              </p:cNvSpPr>
              <p:nvPr/>
            </p:nvSpPr>
            <p:spPr bwMode="auto">
              <a:xfrm>
                <a:off x="2516" y="2484"/>
                <a:ext cx="104" cy="154"/>
              </a:xfrm>
              <a:custGeom>
                <a:avLst/>
                <a:gdLst>
                  <a:gd name="T0" fmla="*/ 0 w 17"/>
                  <a:gd name="T1" fmla="*/ 142598 h 25"/>
                  <a:gd name="T2" fmla="*/ 93863 w 17"/>
                  <a:gd name="T3" fmla="*/ 0 h 25"/>
                  <a:gd name="T4" fmla="*/ 145624 w 17"/>
                  <a:gd name="T5" fmla="*/ 142598 h 25"/>
                  <a:gd name="T6" fmla="*/ 51761 w 17"/>
                  <a:gd name="T7" fmla="*/ 221828 h 25"/>
                  <a:gd name="T8" fmla="*/ 0 w 17"/>
                  <a:gd name="T9" fmla="*/ 142598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16"/>
                    </a:moveTo>
                    <a:lnTo>
                      <a:pt x="11" y="0"/>
                    </a:lnTo>
                    <a:lnTo>
                      <a:pt x="17" y="16"/>
                    </a:lnTo>
                    <a:lnTo>
                      <a:pt x="6" y="25"/>
                    </a:lnTo>
                    <a:lnTo>
                      <a:pt x="0" y="16"/>
                    </a:lnTo>
                  </a:path>
                </a:pathLst>
              </a:custGeom>
              <a:noFill/>
              <a:ln w="9525">
                <a:solidFill>
                  <a:srgbClr val="000000"/>
                </a:solidFill>
                <a:round/>
                <a:headEnd/>
                <a:tailEnd/>
              </a:ln>
            </p:spPr>
            <p:txBody>
              <a:bodyPr/>
              <a:lstStyle/>
              <a:p>
                <a:endParaRPr lang="en-US"/>
              </a:p>
            </p:txBody>
          </p:sp>
          <p:sp>
            <p:nvSpPr>
              <p:cNvPr id="134039" name="Freeform 4956"/>
              <p:cNvSpPr>
                <a:spLocks/>
              </p:cNvSpPr>
              <p:nvPr/>
            </p:nvSpPr>
            <p:spPr bwMode="auto">
              <a:xfrm>
                <a:off x="3596" y="2576"/>
                <a:ext cx="99" cy="43"/>
              </a:xfrm>
              <a:custGeom>
                <a:avLst/>
                <a:gdLst>
                  <a:gd name="T0" fmla="*/ 0 w 99"/>
                  <a:gd name="T1" fmla="*/ 0 h 43"/>
                  <a:gd name="T2" fmla="*/ 68 w 99"/>
                  <a:gd name="T3" fmla="*/ 43 h 43"/>
                  <a:gd name="T4" fmla="*/ 99 w 99"/>
                  <a:gd name="T5" fmla="*/ 43 h 43"/>
                  <a:gd name="T6" fmla="*/ 31 w 99"/>
                  <a:gd name="T7" fmla="*/ 19 h 43"/>
                  <a:gd name="T8" fmla="*/ 0 w 99"/>
                  <a:gd name="T9" fmla="*/ 0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0"/>
                    </a:moveTo>
                    <a:lnTo>
                      <a:pt x="68" y="43"/>
                    </a:lnTo>
                    <a:lnTo>
                      <a:pt x="99" y="43"/>
                    </a:lnTo>
                    <a:lnTo>
                      <a:pt x="31" y="19"/>
                    </a:lnTo>
                    <a:lnTo>
                      <a:pt x="0" y="0"/>
                    </a:lnTo>
                    <a:close/>
                  </a:path>
                </a:pathLst>
              </a:custGeom>
              <a:solidFill>
                <a:srgbClr val="E1E1E1"/>
              </a:solidFill>
              <a:ln w="9525">
                <a:noFill/>
                <a:round/>
                <a:headEnd/>
                <a:tailEnd/>
              </a:ln>
            </p:spPr>
            <p:txBody>
              <a:bodyPr/>
              <a:lstStyle/>
              <a:p>
                <a:endParaRPr lang="en-US"/>
              </a:p>
            </p:txBody>
          </p:sp>
          <p:sp>
            <p:nvSpPr>
              <p:cNvPr id="134040" name="Freeform 4957"/>
              <p:cNvSpPr>
                <a:spLocks/>
              </p:cNvSpPr>
              <p:nvPr/>
            </p:nvSpPr>
            <p:spPr bwMode="auto">
              <a:xfrm>
                <a:off x="3596" y="2576"/>
                <a:ext cx="99" cy="43"/>
              </a:xfrm>
              <a:custGeom>
                <a:avLst/>
                <a:gdLst>
                  <a:gd name="T0" fmla="*/ 0 w 16"/>
                  <a:gd name="T1" fmla="*/ 0 h 7"/>
                  <a:gd name="T2" fmla="*/ 99730 w 16"/>
                  <a:gd name="T3" fmla="*/ 61207 h 7"/>
                  <a:gd name="T4" fmla="*/ 145214 w 16"/>
                  <a:gd name="T5" fmla="*/ 61207 h 7"/>
                  <a:gd name="T6" fmla="*/ 45484 w 16"/>
                  <a:gd name="T7" fmla="*/ 25732 h 7"/>
                  <a:gd name="T8" fmla="*/ 0 w 16"/>
                  <a:gd name="T9" fmla="*/ 0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0"/>
                    </a:moveTo>
                    <a:lnTo>
                      <a:pt x="11" y="7"/>
                    </a:lnTo>
                    <a:lnTo>
                      <a:pt x="16" y="7"/>
                    </a:lnTo>
                    <a:lnTo>
                      <a:pt x="5" y="3"/>
                    </a:lnTo>
                    <a:lnTo>
                      <a:pt x="0" y="0"/>
                    </a:lnTo>
                  </a:path>
                </a:pathLst>
              </a:custGeom>
              <a:noFill/>
              <a:ln w="9525">
                <a:solidFill>
                  <a:srgbClr val="000000"/>
                </a:solidFill>
                <a:round/>
                <a:headEnd/>
                <a:tailEnd/>
              </a:ln>
            </p:spPr>
            <p:txBody>
              <a:bodyPr/>
              <a:lstStyle/>
              <a:p>
                <a:endParaRPr lang="en-US"/>
              </a:p>
            </p:txBody>
          </p:sp>
          <p:sp>
            <p:nvSpPr>
              <p:cNvPr id="134041" name="Freeform 4958"/>
              <p:cNvSpPr>
                <a:spLocks/>
              </p:cNvSpPr>
              <p:nvPr/>
            </p:nvSpPr>
            <p:spPr bwMode="auto">
              <a:xfrm>
                <a:off x="2349" y="2589"/>
                <a:ext cx="105" cy="92"/>
              </a:xfrm>
              <a:custGeom>
                <a:avLst/>
                <a:gdLst>
                  <a:gd name="T0" fmla="*/ 0 w 105"/>
                  <a:gd name="T1" fmla="*/ 74 h 92"/>
                  <a:gd name="T2" fmla="*/ 68 w 105"/>
                  <a:gd name="T3" fmla="*/ 0 h 92"/>
                  <a:gd name="T4" fmla="*/ 105 w 105"/>
                  <a:gd name="T5" fmla="*/ 55 h 92"/>
                  <a:gd name="T6" fmla="*/ 37 w 105"/>
                  <a:gd name="T7" fmla="*/ 92 h 92"/>
                  <a:gd name="T8" fmla="*/ 0 w 105"/>
                  <a:gd name="T9" fmla="*/ 74 h 92"/>
                  <a:gd name="T10" fmla="*/ 0 60000 65536"/>
                  <a:gd name="T11" fmla="*/ 0 60000 65536"/>
                  <a:gd name="T12" fmla="*/ 0 60000 65536"/>
                  <a:gd name="T13" fmla="*/ 0 60000 65536"/>
                  <a:gd name="T14" fmla="*/ 0 60000 65536"/>
                  <a:gd name="T15" fmla="*/ 0 w 105"/>
                  <a:gd name="T16" fmla="*/ 0 h 92"/>
                  <a:gd name="T17" fmla="*/ 105 w 105"/>
                  <a:gd name="T18" fmla="*/ 92 h 92"/>
                </a:gdLst>
                <a:ahLst/>
                <a:cxnLst>
                  <a:cxn ang="T10">
                    <a:pos x="T0" y="T1"/>
                  </a:cxn>
                  <a:cxn ang="T11">
                    <a:pos x="T2" y="T3"/>
                  </a:cxn>
                  <a:cxn ang="T12">
                    <a:pos x="T4" y="T5"/>
                  </a:cxn>
                  <a:cxn ang="T13">
                    <a:pos x="T6" y="T7"/>
                  </a:cxn>
                  <a:cxn ang="T14">
                    <a:pos x="T8" y="T9"/>
                  </a:cxn>
                </a:cxnLst>
                <a:rect l="T15" t="T16" r="T17" b="T18"/>
                <a:pathLst>
                  <a:path w="105" h="92">
                    <a:moveTo>
                      <a:pt x="0" y="74"/>
                    </a:moveTo>
                    <a:lnTo>
                      <a:pt x="68" y="0"/>
                    </a:lnTo>
                    <a:lnTo>
                      <a:pt x="105" y="55"/>
                    </a:lnTo>
                    <a:lnTo>
                      <a:pt x="37" y="92"/>
                    </a:lnTo>
                    <a:lnTo>
                      <a:pt x="0" y="74"/>
                    </a:lnTo>
                    <a:close/>
                  </a:path>
                </a:pathLst>
              </a:custGeom>
              <a:solidFill>
                <a:srgbClr val="FAFAFA"/>
              </a:solidFill>
              <a:ln w="9525">
                <a:noFill/>
                <a:round/>
                <a:headEnd/>
                <a:tailEnd/>
              </a:ln>
            </p:spPr>
            <p:txBody>
              <a:bodyPr/>
              <a:lstStyle/>
              <a:p>
                <a:endParaRPr lang="en-US"/>
              </a:p>
            </p:txBody>
          </p:sp>
          <p:sp>
            <p:nvSpPr>
              <p:cNvPr id="134042" name="Freeform 4959"/>
              <p:cNvSpPr>
                <a:spLocks/>
              </p:cNvSpPr>
              <p:nvPr/>
            </p:nvSpPr>
            <p:spPr bwMode="auto">
              <a:xfrm>
                <a:off x="2349" y="2589"/>
                <a:ext cx="105" cy="92"/>
              </a:xfrm>
              <a:custGeom>
                <a:avLst/>
                <a:gdLst>
                  <a:gd name="T0" fmla="*/ 0 w 17"/>
                  <a:gd name="T1" fmla="*/ 104763 h 15"/>
                  <a:gd name="T2" fmla="*/ 98959 w 17"/>
                  <a:gd name="T3" fmla="*/ 0 h 15"/>
                  <a:gd name="T4" fmla="*/ 152936 w 17"/>
                  <a:gd name="T5" fmla="*/ 77758 h 15"/>
                  <a:gd name="T6" fmla="*/ 53945 w 17"/>
                  <a:gd name="T7" fmla="*/ 130119 h 15"/>
                  <a:gd name="T8" fmla="*/ 0 w 17"/>
                  <a:gd name="T9" fmla="*/ 104763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2"/>
                    </a:moveTo>
                    <a:lnTo>
                      <a:pt x="11" y="0"/>
                    </a:lnTo>
                    <a:lnTo>
                      <a:pt x="17" y="9"/>
                    </a:lnTo>
                    <a:lnTo>
                      <a:pt x="6" y="15"/>
                    </a:lnTo>
                    <a:lnTo>
                      <a:pt x="0" y="12"/>
                    </a:lnTo>
                  </a:path>
                </a:pathLst>
              </a:custGeom>
              <a:noFill/>
              <a:ln w="9525">
                <a:solidFill>
                  <a:srgbClr val="000000"/>
                </a:solidFill>
                <a:round/>
                <a:headEnd/>
                <a:tailEnd/>
              </a:ln>
            </p:spPr>
            <p:txBody>
              <a:bodyPr/>
              <a:lstStyle/>
              <a:p>
                <a:endParaRPr lang="en-US"/>
              </a:p>
            </p:txBody>
          </p:sp>
          <p:sp>
            <p:nvSpPr>
              <p:cNvPr id="134043" name="Freeform 4960"/>
              <p:cNvSpPr>
                <a:spLocks/>
              </p:cNvSpPr>
              <p:nvPr/>
            </p:nvSpPr>
            <p:spPr bwMode="auto">
              <a:xfrm>
                <a:off x="4670" y="2755"/>
                <a:ext cx="99" cy="68"/>
              </a:xfrm>
              <a:custGeom>
                <a:avLst/>
                <a:gdLst>
                  <a:gd name="T0" fmla="*/ 0 w 99"/>
                  <a:gd name="T1" fmla="*/ 44 h 68"/>
                  <a:gd name="T2" fmla="*/ 68 w 99"/>
                  <a:gd name="T3" fmla="*/ 68 h 68"/>
                  <a:gd name="T4" fmla="*/ 99 w 99"/>
                  <a:gd name="T5" fmla="*/ 25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31" y="0"/>
                    </a:lnTo>
                    <a:lnTo>
                      <a:pt x="0" y="44"/>
                    </a:lnTo>
                    <a:close/>
                  </a:path>
                </a:pathLst>
              </a:custGeom>
              <a:solidFill>
                <a:srgbClr val="CECECE"/>
              </a:solidFill>
              <a:ln w="9525">
                <a:noFill/>
                <a:round/>
                <a:headEnd/>
                <a:tailEnd/>
              </a:ln>
            </p:spPr>
            <p:txBody>
              <a:bodyPr/>
              <a:lstStyle/>
              <a:p>
                <a:endParaRPr lang="en-US"/>
              </a:p>
            </p:txBody>
          </p:sp>
          <p:sp>
            <p:nvSpPr>
              <p:cNvPr id="134044" name="Freeform 4961"/>
              <p:cNvSpPr>
                <a:spLocks/>
              </p:cNvSpPr>
              <p:nvPr/>
            </p:nvSpPr>
            <p:spPr bwMode="auto">
              <a:xfrm>
                <a:off x="4670" y="2755"/>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045" name="Freeform 4962"/>
              <p:cNvSpPr>
                <a:spLocks/>
              </p:cNvSpPr>
              <p:nvPr/>
            </p:nvSpPr>
            <p:spPr bwMode="auto">
              <a:xfrm>
                <a:off x="3429" y="2477"/>
                <a:ext cx="99" cy="68"/>
              </a:xfrm>
              <a:custGeom>
                <a:avLst/>
                <a:gdLst>
                  <a:gd name="T0" fmla="*/ 0 w 99"/>
                  <a:gd name="T1" fmla="*/ 0 h 68"/>
                  <a:gd name="T2" fmla="*/ 68 w 99"/>
                  <a:gd name="T3" fmla="*/ 31 h 68"/>
                  <a:gd name="T4" fmla="*/ 99 w 99"/>
                  <a:gd name="T5" fmla="*/ 68 h 68"/>
                  <a:gd name="T6" fmla="*/ 31 w 99"/>
                  <a:gd name="T7" fmla="*/ 56 h 68"/>
                  <a:gd name="T8" fmla="*/ 0 w 99"/>
                  <a:gd name="T9" fmla="*/ 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0"/>
                    </a:moveTo>
                    <a:lnTo>
                      <a:pt x="68" y="31"/>
                    </a:lnTo>
                    <a:lnTo>
                      <a:pt x="99" y="68"/>
                    </a:lnTo>
                    <a:lnTo>
                      <a:pt x="31" y="56"/>
                    </a:lnTo>
                    <a:lnTo>
                      <a:pt x="0" y="0"/>
                    </a:lnTo>
                    <a:close/>
                  </a:path>
                </a:pathLst>
              </a:custGeom>
              <a:solidFill>
                <a:srgbClr val="EDEDED"/>
              </a:solidFill>
              <a:ln w="9525">
                <a:noFill/>
                <a:round/>
                <a:headEnd/>
                <a:tailEnd/>
              </a:ln>
            </p:spPr>
            <p:txBody>
              <a:bodyPr/>
              <a:lstStyle/>
              <a:p>
                <a:endParaRPr lang="en-US"/>
              </a:p>
            </p:txBody>
          </p:sp>
          <p:sp>
            <p:nvSpPr>
              <p:cNvPr id="134046" name="Freeform 4963"/>
              <p:cNvSpPr>
                <a:spLocks/>
              </p:cNvSpPr>
              <p:nvPr/>
            </p:nvSpPr>
            <p:spPr bwMode="auto">
              <a:xfrm>
                <a:off x="3429" y="2477"/>
                <a:ext cx="99" cy="68"/>
              </a:xfrm>
              <a:custGeom>
                <a:avLst/>
                <a:gdLst>
                  <a:gd name="T0" fmla="*/ 0 w 16"/>
                  <a:gd name="T1" fmla="*/ 0 h 11"/>
                  <a:gd name="T2" fmla="*/ 99730 w 16"/>
                  <a:gd name="T3" fmla="*/ 45362 h 11"/>
                  <a:gd name="T4" fmla="*/ 145214 w 16"/>
                  <a:gd name="T5" fmla="*/ 99206 h 11"/>
                  <a:gd name="T6" fmla="*/ 45484 w 16"/>
                  <a:gd name="T7" fmla="*/ 81742 h 11"/>
                  <a:gd name="T8" fmla="*/ 0 w 16"/>
                  <a:gd name="T9" fmla="*/ 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0"/>
                    </a:moveTo>
                    <a:lnTo>
                      <a:pt x="11" y="5"/>
                    </a:lnTo>
                    <a:lnTo>
                      <a:pt x="16" y="11"/>
                    </a:lnTo>
                    <a:lnTo>
                      <a:pt x="5" y="9"/>
                    </a:lnTo>
                    <a:lnTo>
                      <a:pt x="0" y="0"/>
                    </a:lnTo>
                  </a:path>
                </a:pathLst>
              </a:custGeom>
              <a:noFill/>
              <a:ln w="9525">
                <a:solidFill>
                  <a:srgbClr val="000000"/>
                </a:solidFill>
                <a:round/>
                <a:headEnd/>
                <a:tailEnd/>
              </a:ln>
            </p:spPr>
            <p:txBody>
              <a:bodyPr/>
              <a:lstStyle/>
              <a:p>
                <a:endParaRPr lang="en-US"/>
              </a:p>
            </p:txBody>
          </p:sp>
          <p:sp>
            <p:nvSpPr>
              <p:cNvPr id="134047" name="Freeform 4964"/>
              <p:cNvSpPr>
                <a:spLocks/>
              </p:cNvSpPr>
              <p:nvPr/>
            </p:nvSpPr>
            <p:spPr bwMode="auto">
              <a:xfrm>
                <a:off x="2182" y="2681"/>
                <a:ext cx="105" cy="43"/>
              </a:xfrm>
              <a:custGeom>
                <a:avLst/>
                <a:gdLst>
                  <a:gd name="T0" fmla="*/ 0 w 105"/>
                  <a:gd name="T1" fmla="*/ 43 h 43"/>
                  <a:gd name="T2" fmla="*/ 68 w 105"/>
                  <a:gd name="T3" fmla="*/ 0 h 43"/>
                  <a:gd name="T4" fmla="*/ 105 w 105"/>
                  <a:gd name="T5" fmla="*/ 19 h 43"/>
                  <a:gd name="T6" fmla="*/ 37 w 105"/>
                  <a:gd name="T7" fmla="*/ 37 h 43"/>
                  <a:gd name="T8" fmla="*/ 0 w 105"/>
                  <a:gd name="T9" fmla="*/ 43 h 43"/>
                  <a:gd name="T10" fmla="*/ 0 60000 65536"/>
                  <a:gd name="T11" fmla="*/ 0 60000 65536"/>
                  <a:gd name="T12" fmla="*/ 0 60000 65536"/>
                  <a:gd name="T13" fmla="*/ 0 60000 65536"/>
                  <a:gd name="T14" fmla="*/ 0 60000 65536"/>
                  <a:gd name="T15" fmla="*/ 0 w 105"/>
                  <a:gd name="T16" fmla="*/ 0 h 43"/>
                  <a:gd name="T17" fmla="*/ 105 w 105"/>
                  <a:gd name="T18" fmla="*/ 43 h 43"/>
                </a:gdLst>
                <a:ahLst/>
                <a:cxnLst>
                  <a:cxn ang="T10">
                    <a:pos x="T0" y="T1"/>
                  </a:cxn>
                  <a:cxn ang="T11">
                    <a:pos x="T2" y="T3"/>
                  </a:cxn>
                  <a:cxn ang="T12">
                    <a:pos x="T4" y="T5"/>
                  </a:cxn>
                  <a:cxn ang="T13">
                    <a:pos x="T6" y="T7"/>
                  </a:cxn>
                  <a:cxn ang="T14">
                    <a:pos x="T8" y="T9"/>
                  </a:cxn>
                </a:cxnLst>
                <a:rect l="T15" t="T16" r="T17" b="T18"/>
                <a:pathLst>
                  <a:path w="105" h="43">
                    <a:moveTo>
                      <a:pt x="0" y="43"/>
                    </a:moveTo>
                    <a:lnTo>
                      <a:pt x="68" y="0"/>
                    </a:lnTo>
                    <a:lnTo>
                      <a:pt x="105" y="19"/>
                    </a:lnTo>
                    <a:lnTo>
                      <a:pt x="37" y="37"/>
                    </a:lnTo>
                    <a:lnTo>
                      <a:pt x="0" y="43"/>
                    </a:lnTo>
                    <a:close/>
                  </a:path>
                </a:pathLst>
              </a:custGeom>
              <a:solidFill>
                <a:srgbClr val="F5F5F5"/>
              </a:solidFill>
              <a:ln w="9525">
                <a:noFill/>
                <a:round/>
                <a:headEnd/>
                <a:tailEnd/>
              </a:ln>
            </p:spPr>
            <p:txBody>
              <a:bodyPr/>
              <a:lstStyle/>
              <a:p>
                <a:endParaRPr lang="en-US"/>
              </a:p>
            </p:txBody>
          </p:sp>
          <p:sp>
            <p:nvSpPr>
              <p:cNvPr id="134048" name="Freeform 4965"/>
              <p:cNvSpPr>
                <a:spLocks/>
              </p:cNvSpPr>
              <p:nvPr/>
            </p:nvSpPr>
            <p:spPr bwMode="auto">
              <a:xfrm>
                <a:off x="2182" y="2681"/>
                <a:ext cx="105" cy="43"/>
              </a:xfrm>
              <a:custGeom>
                <a:avLst/>
                <a:gdLst>
                  <a:gd name="T0" fmla="*/ 0 w 17"/>
                  <a:gd name="T1" fmla="*/ 61207 h 7"/>
                  <a:gd name="T2" fmla="*/ 98959 w 17"/>
                  <a:gd name="T3" fmla="*/ 0 h 7"/>
                  <a:gd name="T4" fmla="*/ 152936 w 17"/>
                  <a:gd name="T5" fmla="*/ 25732 h 7"/>
                  <a:gd name="T6" fmla="*/ 53945 w 17"/>
                  <a:gd name="T7" fmla="*/ 52601 h 7"/>
                  <a:gd name="T8" fmla="*/ 0 w 17"/>
                  <a:gd name="T9" fmla="*/ 61207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0" y="7"/>
                    </a:moveTo>
                    <a:lnTo>
                      <a:pt x="11" y="0"/>
                    </a:lnTo>
                    <a:lnTo>
                      <a:pt x="17" y="3"/>
                    </a:lnTo>
                    <a:lnTo>
                      <a:pt x="6" y="6"/>
                    </a:lnTo>
                    <a:lnTo>
                      <a:pt x="0" y="7"/>
                    </a:lnTo>
                  </a:path>
                </a:pathLst>
              </a:custGeom>
              <a:noFill/>
              <a:ln w="9525">
                <a:solidFill>
                  <a:srgbClr val="000000"/>
                </a:solidFill>
                <a:round/>
                <a:headEnd/>
                <a:tailEnd/>
              </a:ln>
            </p:spPr>
            <p:txBody>
              <a:bodyPr/>
              <a:lstStyle/>
              <a:p>
                <a:endParaRPr lang="en-US"/>
              </a:p>
            </p:txBody>
          </p:sp>
          <p:sp>
            <p:nvSpPr>
              <p:cNvPr id="134049" name="Freeform 4966"/>
              <p:cNvSpPr>
                <a:spLocks/>
              </p:cNvSpPr>
              <p:nvPr/>
            </p:nvSpPr>
            <p:spPr bwMode="auto">
              <a:xfrm>
                <a:off x="4504" y="2761"/>
                <a:ext cx="99" cy="62"/>
              </a:xfrm>
              <a:custGeom>
                <a:avLst/>
                <a:gdLst>
                  <a:gd name="T0" fmla="*/ 0 w 99"/>
                  <a:gd name="T1" fmla="*/ 38 h 62"/>
                  <a:gd name="T2" fmla="*/ 68 w 99"/>
                  <a:gd name="T3" fmla="*/ 62 h 62"/>
                  <a:gd name="T4" fmla="*/ 99 w 99"/>
                  <a:gd name="T5" fmla="*/ 19 h 62"/>
                  <a:gd name="T6" fmla="*/ 31 w 99"/>
                  <a:gd name="T7" fmla="*/ 0 h 62"/>
                  <a:gd name="T8" fmla="*/ 0 w 99"/>
                  <a:gd name="T9" fmla="*/ 38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38"/>
                    </a:moveTo>
                    <a:lnTo>
                      <a:pt x="68" y="62"/>
                    </a:lnTo>
                    <a:lnTo>
                      <a:pt x="99" y="19"/>
                    </a:lnTo>
                    <a:lnTo>
                      <a:pt x="31" y="0"/>
                    </a:lnTo>
                    <a:lnTo>
                      <a:pt x="0" y="38"/>
                    </a:lnTo>
                    <a:close/>
                  </a:path>
                </a:pathLst>
              </a:custGeom>
              <a:solidFill>
                <a:srgbClr val="CECECE"/>
              </a:solidFill>
              <a:ln w="9525">
                <a:noFill/>
                <a:round/>
                <a:headEnd/>
                <a:tailEnd/>
              </a:ln>
            </p:spPr>
            <p:txBody>
              <a:bodyPr/>
              <a:lstStyle/>
              <a:p>
                <a:endParaRPr lang="en-US"/>
              </a:p>
            </p:txBody>
          </p:sp>
          <p:sp>
            <p:nvSpPr>
              <p:cNvPr id="134050" name="Freeform 4967"/>
              <p:cNvSpPr>
                <a:spLocks/>
              </p:cNvSpPr>
              <p:nvPr/>
            </p:nvSpPr>
            <p:spPr bwMode="auto">
              <a:xfrm>
                <a:off x="4504" y="2761"/>
                <a:ext cx="99" cy="62"/>
              </a:xfrm>
              <a:custGeom>
                <a:avLst/>
                <a:gdLst>
                  <a:gd name="T0" fmla="*/ 0 w 16"/>
                  <a:gd name="T1" fmla="*/ 54585 h 10"/>
                  <a:gd name="T2" fmla="*/ 99730 w 16"/>
                  <a:gd name="T3" fmla="*/ 91524 h 10"/>
                  <a:gd name="T4" fmla="*/ 145214 w 16"/>
                  <a:gd name="T5" fmla="*/ 28136 h 10"/>
                  <a:gd name="T6" fmla="*/ 45484 w 16"/>
                  <a:gd name="T7" fmla="*/ 0 h 10"/>
                  <a:gd name="T8" fmla="*/ 0 w 16"/>
                  <a:gd name="T9" fmla="*/ 54585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4051" name="Freeform 4968"/>
              <p:cNvSpPr>
                <a:spLocks/>
              </p:cNvSpPr>
              <p:nvPr/>
            </p:nvSpPr>
            <p:spPr bwMode="auto">
              <a:xfrm>
                <a:off x="3263" y="2391"/>
                <a:ext cx="98" cy="93"/>
              </a:xfrm>
              <a:custGeom>
                <a:avLst/>
                <a:gdLst>
                  <a:gd name="T0" fmla="*/ 0 w 98"/>
                  <a:gd name="T1" fmla="*/ 0 h 93"/>
                  <a:gd name="T2" fmla="*/ 68 w 98"/>
                  <a:gd name="T3" fmla="*/ 0 h 93"/>
                  <a:gd name="T4" fmla="*/ 98 w 98"/>
                  <a:gd name="T5" fmla="*/ 80 h 93"/>
                  <a:gd name="T6" fmla="*/ 31 w 98"/>
                  <a:gd name="T7" fmla="*/ 93 h 93"/>
                  <a:gd name="T8" fmla="*/ 0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0" y="0"/>
                    </a:moveTo>
                    <a:lnTo>
                      <a:pt x="68" y="0"/>
                    </a:lnTo>
                    <a:lnTo>
                      <a:pt x="98" y="80"/>
                    </a:lnTo>
                    <a:lnTo>
                      <a:pt x="31" y="93"/>
                    </a:lnTo>
                    <a:lnTo>
                      <a:pt x="0" y="0"/>
                    </a:lnTo>
                    <a:close/>
                  </a:path>
                </a:pathLst>
              </a:custGeom>
              <a:solidFill>
                <a:srgbClr val="F5F5F5"/>
              </a:solidFill>
              <a:ln w="9525">
                <a:noFill/>
                <a:round/>
                <a:headEnd/>
                <a:tailEnd/>
              </a:ln>
            </p:spPr>
            <p:txBody>
              <a:bodyPr/>
              <a:lstStyle/>
              <a:p>
                <a:endParaRPr lang="en-US"/>
              </a:p>
            </p:txBody>
          </p:sp>
          <p:sp>
            <p:nvSpPr>
              <p:cNvPr id="134052" name="Freeform 4969"/>
              <p:cNvSpPr>
                <a:spLocks/>
              </p:cNvSpPr>
              <p:nvPr/>
            </p:nvSpPr>
            <p:spPr bwMode="auto">
              <a:xfrm>
                <a:off x="3263" y="2391"/>
                <a:ext cx="98" cy="93"/>
              </a:xfrm>
              <a:custGeom>
                <a:avLst/>
                <a:gdLst>
                  <a:gd name="T0" fmla="*/ 0 w 16"/>
                  <a:gd name="T1" fmla="*/ 0 h 15"/>
                  <a:gd name="T2" fmla="*/ 94202 w 16"/>
                  <a:gd name="T3" fmla="*/ 0 h 15"/>
                  <a:gd name="T4" fmla="*/ 137868 w 16"/>
                  <a:gd name="T5" fmla="*/ 119623 h 15"/>
                  <a:gd name="T6" fmla="*/ 43665 w 16"/>
                  <a:gd name="T7" fmla="*/ 137497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1" y="0"/>
                    </a:lnTo>
                    <a:lnTo>
                      <a:pt x="16" y="13"/>
                    </a:lnTo>
                    <a:lnTo>
                      <a:pt x="5" y="15"/>
                    </a:lnTo>
                    <a:lnTo>
                      <a:pt x="0" y="0"/>
                    </a:lnTo>
                  </a:path>
                </a:pathLst>
              </a:custGeom>
              <a:noFill/>
              <a:ln w="9525">
                <a:solidFill>
                  <a:srgbClr val="000000"/>
                </a:solidFill>
                <a:round/>
                <a:headEnd/>
                <a:tailEnd/>
              </a:ln>
            </p:spPr>
            <p:txBody>
              <a:bodyPr/>
              <a:lstStyle/>
              <a:p>
                <a:endParaRPr lang="en-US"/>
              </a:p>
            </p:txBody>
          </p:sp>
          <p:sp>
            <p:nvSpPr>
              <p:cNvPr id="134053" name="Freeform 4970"/>
              <p:cNvSpPr>
                <a:spLocks/>
              </p:cNvSpPr>
              <p:nvPr/>
            </p:nvSpPr>
            <p:spPr bwMode="auto">
              <a:xfrm>
                <a:off x="2015" y="2743"/>
                <a:ext cx="105" cy="25"/>
              </a:xfrm>
              <a:custGeom>
                <a:avLst/>
                <a:gdLst>
                  <a:gd name="T0" fmla="*/ 0 w 105"/>
                  <a:gd name="T1" fmla="*/ 25 h 25"/>
                  <a:gd name="T2" fmla="*/ 68 w 105"/>
                  <a:gd name="T3" fmla="*/ 6 h 25"/>
                  <a:gd name="T4" fmla="*/ 105 w 105"/>
                  <a:gd name="T5" fmla="*/ 0 h 25"/>
                  <a:gd name="T6" fmla="*/ 37 w 105"/>
                  <a:gd name="T7" fmla="*/ 0 h 25"/>
                  <a:gd name="T8" fmla="*/ 0 w 105"/>
                  <a:gd name="T9" fmla="*/ 25 h 25"/>
                  <a:gd name="T10" fmla="*/ 0 60000 65536"/>
                  <a:gd name="T11" fmla="*/ 0 60000 65536"/>
                  <a:gd name="T12" fmla="*/ 0 60000 65536"/>
                  <a:gd name="T13" fmla="*/ 0 60000 65536"/>
                  <a:gd name="T14" fmla="*/ 0 60000 65536"/>
                  <a:gd name="T15" fmla="*/ 0 w 105"/>
                  <a:gd name="T16" fmla="*/ 0 h 25"/>
                  <a:gd name="T17" fmla="*/ 105 w 105"/>
                  <a:gd name="T18" fmla="*/ 25 h 25"/>
                </a:gdLst>
                <a:ahLst/>
                <a:cxnLst>
                  <a:cxn ang="T10">
                    <a:pos x="T0" y="T1"/>
                  </a:cxn>
                  <a:cxn ang="T11">
                    <a:pos x="T2" y="T3"/>
                  </a:cxn>
                  <a:cxn ang="T12">
                    <a:pos x="T4" y="T5"/>
                  </a:cxn>
                  <a:cxn ang="T13">
                    <a:pos x="T6" y="T7"/>
                  </a:cxn>
                  <a:cxn ang="T14">
                    <a:pos x="T8" y="T9"/>
                  </a:cxn>
                </a:cxnLst>
                <a:rect l="T15" t="T16" r="T17" b="T18"/>
                <a:pathLst>
                  <a:path w="105" h="25">
                    <a:moveTo>
                      <a:pt x="0" y="25"/>
                    </a:moveTo>
                    <a:lnTo>
                      <a:pt x="68" y="6"/>
                    </a:lnTo>
                    <a:lnTo>
                      <a:pt x="105" y="0"/>
                    </a:lnTo>
                    <a:lnTo>
                      <a:pt x="37" y="0"/>
                    </a:lnTo>
                    <a:lnTo>
                      <a:pt x="0" y="25"/>
                    </a:lnTo>
                    <a:close/>
                  </a:path>
                </a:pathLst>
              </a:custGeom>
              <a:solidFill>
                <a:srgbClr val="EDEDED"/>
              </a:solidFill>
              <a:ln w="9525">
                <a:noFill/>
                <a:round/>
                <a:headEnd/>
                <a:tailEnd/>
              </a:ln>
            </p:spPr>
            <p:txBody>
              <a:bodyPr/>
              <a:lstStyle/>
              <a:p>
                <a:endParaRPr lang="en-US"/>
              </a:p>
            </p:txBody>
          </p:sp>
          <p:sp>
            <p:nvSpPr>
              <p:cNvPr id="134054" name="Freeform 4971"/>
              <p:cNvSpPr>
                <a:spLocks/>
              </p:cNvSpPr>
              <p:nvPr/>
            </p:nvSpPr>
            <p:spPr bwMode="auto">
              <a:xfrm>
                <a:off x="2015" y="2743"/>
                <a:ext cx="105" cy="25"/>
              </a:xfrm>
              <a:custGeom>
                <a:avLst/>
                <a:gdLst>
                  <a:gd name="T0" fmla="*/ 0 w 17"/>
                  <a:gd name="T1" fmla="*/ 38087 h 4"/>
                  <a:gd name="T2" fmla="*/ 98959 w 17"/>
                  <a:gd name="T3" fmla="*/ 9025 h 4"/>
                  <a:gd name="T4" fmla="*/ 152936 w 17"/>
                  <a:gd name="T5" fmla="*/ 0 h 4"/>
                  <a:gd name="T6" fmla="*/ 53945 w 17"/>
                  <a:gd name="T7" fmla="*/ 0 h 4"/>
                  <a:gd name="T8" fmla="*/ 0 w 17"/>
                  <a:gd name="T9" fmla="*/ 38087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4"/>
                    </a:moveTo>
                    <a:lnTo>
                      <a:pt x="11" y="1"/>
                    </a:lnTo>
                    <a:lnTo>
                      <a:pt x="17" y="0"/>
                    </a:lnTo>
                    <a:lnTo>
                      <a:pt x="6" y="0"/>
                    </a:lnTo>
                    <a:lnTo>
                      <a:pt x="0" y="4"/>
                    </a:lnTo>
                  </a:path>
                </a:pathLst>
              </a:custGeom>
              <a:noFill/>
              <a:ln w="9525">
                <a:solidFill>
                  <a:srgbClr val="000000"/>
                </a:solidFill>
                <a:round/>
                <a:headEnd/>
                <a:tailEnd/>
              </a:ln>
            </p:spPr>
            <p:txBody>
              <a:bodyPr/>
              <a:lstStyle/>
              <a:p>
                <a:endParaRPr lang="en-US"/>
              </a:p>
            </p:txBody>
          </p:sp>
          <p:sp>
            <p:nvSpPr>
              <p:cNvPr id="134055" name="Freeform 4972"/>
              <p:cNvSpPr>
                <a:spLocks/>
              </p:cNvSpPr>
              <p:nvPr/>
            </p:nvSpPr>
            <p:spPr bwMode="auto">
              <a:xfrm>
                <a:off x="4337" y="2755"/>
                <a:ext cx="99" cy="68"/>
              </a:xfrm>
              <a:custGeom>
                <a:avLst/>
                <a:gdLst>
                  <a:gd name="T0" fmla="*/ 0 w 99"/>
                  <a:gd name="T1" fmla="*/ 44 h 68"/>
                  <a:gd name="T2" fmla="*/ 68 w 99"/>
                  <a:gd name="T3" fmla="*/ 68 h 68"/>
                  <a:gd name="T4" fmla="*/ 99 w 99"/>
                  <a:gd name="T5" fmla="*/ 25 h 68"/>
                  <a:gd name="T6" fmla="*/ 25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25" y="0"/>
                    </a:lnTo>
                    <a:lnTo>
                      <a:pt x="0" y="44"/>
                    </a:lnTo>
                    <a:close/>
                  </a:path>
                </a:pathLst>
              </a:custGeom>
              <a:solidFill>
                <a:srgbClr val="CCCCCC"/>
              </a:solidFill>
              <a:ln w="9525">
                <a:noFill/>
                <a:round/>
                <a:headEnd/>
                <a:tailEnd/>
              </a:ln>
            </p:spPr>
            <p:txBody>
              <a:bodyPr/>
              <a:lstStyle/>
              <a:p>
                <a:endParaRPr lang="en-US"/>
              </a:p>
            </p:txBody>
          </p:sp>
          <p:sp>
            <p:nvSpPr>
              <p:cNvPr id="134056" name="Freeform 4973"/>
              <p:cNvSpPr>
                <a:spLocks/>
              </p:cNvSpPr>
              <p:nvPr/>
            </p:nvSpPr>
            <p:spPr bwMode="auto">
              <a:xfrm>
                <a:off x="4337" y="2755"/>
                <a:ext cx="99" cy="68"/>
              </a:xfrm>
              <a:custGeom>
                <a:avLst/>
                <a:gdLst>
                  <a:gd name="T0" fmla="*/ 0 w 16"/>
                  <a:gd name="T1" fmla="*/ 62826 h 11"/>
                  <a:gd name="T2" fmla="*/ 99730 w 16"/>
                  <a:gd name="T3" fmla="*/ 99206 h 11"/>
                  <a:gd name="T4" fmla="*/ 145214 w 16"/>
                  <a:gd name="T5" fmla="*/ 36609 h 11"/>
                  <a:gd name="T6" fmla="*/ 36717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4" y="0"/>
                    </a:lnTo>
                    <a:lnTo>
                      <a:pt x="0" y="7"/>
                    </a:lnTo>
                  </a:path>
                </a:pathLst>
              </a:custGeom>
              <a:noFill/>
              <a:ln w="9525">
                <a:solidFill>
                  <a:srgbClr val="000000"/>
                </a:solidFill>
                <a:round/>
                <a:headEnd/>
                <a:tailEnd/>
              </a:ln>
            </p:spPr>
            <p:txBody>
              <a:bodyPr/>
              <a:lstStyle/>
              <a:p>
                <a:endParaRPr lang="en-US"/>
              </a:p>
            </p:txBody>
          </p:sp>
          <p:sp>
            <p:nvSpPr>
              <p:cNvPr id="134057" name="Freeform 4974"/>
              <p:cNvSpPr>
                <a:spLocks/>
              </p:cNvSpPr>
              <p:nvPr/>
            </p:nvSpPr>
            <p:spPr bwMode="auto">
              <a:xfrm>
                <a:off x="3090" y="2298"/>
                <a:ext cx="105" cy="161"/>
              </a:xfrm>
              <a:custGeom>
                <a:avLst/>
                <a:gdLst>
                  <a:gd name="T0" fmla="*/ 0 w 105"/>
                  <a:gd name="T1" fmla="*/ 37 h 161"/>
                  <a:gd name="T2" fmla="*/ 74 w 105"/>
                  <a:gd name="T3" fmla="*/ 0 h 161"/>
                  <a:gd name="T4" fmla="*/ 105 w 105"/>
                  <a:gd name="T5" fmla="*/ 118 h 161"/>
                  <a:gd name="T6" fmla="*/ 37 w 105"/>
                  <a:gd name="T7" fmla="*/ 161 h 161"/>
                  <a:gd name="T8" fmla="*/ 0 w 105"/>
                  <a:gd name="T9" fmla="*/ 37 h 161"/>
                  <a:gd name="T10" fmla="*/ 0 60000 65536"/>
                  <a:gd name="T11" fmla="*/ 0 60000 65536"/>
                  <a:gd name="T12" fmla="*/ 0 60000 65536"/>
                  <a:gd name="T13" fmla="*/ 0 60000 65536"/>
                  <a:gd name="T14" fmla="*/ 0 60000 65536"/>
                  <a:gd name="T15" fmla="*/ 0 w 105"/>
                  <a:gd name="T16" fmla="*/ 0 h 161"/>
                  <a:gd name="T17" fmla="*/ 105 w 105"/>
                  <a:gd name="T18" fmla="*/ 161 h 161"/>
                </a:gdLst>
                <a:ahLst/>
                <a:cxnLst>
                  <a:cxn ang="T10">
                    <a:pos x="T0" y="T1"/>
                  </a:cxn>
                  <a:cxn ang="T11">
                    <a:pos x="T2" y="T3"/>
                  </a:cxn>
                  <a:cxn ang="T12">
                    <a:pos x="T4" y="T5"/>
                  </a:cxn>
                  <a:cxn ang="T13">
                    <a:pos x="T6" y="T7"/>
                  </a:cxn>
                  <a:cxn ang="T14">
                    <a:pos x="T8" y="T9"/>
                  </a:cxn>
                </a:cxnLst>
                <a:rect l="T15" t="T16" r="T17" b="T18"/>
                <a:pathLst>
                  <a:path w="105" h="161">
                    <a:moveTo>
                      <a:pt x="0" y="37"/>
                    </a:moveTo>
                    <a:lnTo>
                      <a:pt x="74" y="0"/>
                    </a:lnTo>
                    <a:lnTo>
                      <a:pt x="105" y="118"/>
                    </a:lnTo>
                    <a:lnTo>
                      <a:pt x="37" y="161"/>
                    </a:lnTo>
                    <a:lnTo>
                      <a:pt x="0" y="37"/>
                    </a:lnTo>
                    <a:close/>
                  </a:path>
                </a:pathLst>
              </a:custGeom>
              <a:solidFill>
                <a:srgbClr val="F9F9F9"/>
              </a:solidFill>
              <a:ln w="9525">
                <a:noFill/>
                <a:round/>
                <a:headEnd/>
                <a:tailEnd/>
              </a:ln>
            </p:spPr>
            <p:txBody>
              <a:bodyPr/>
              <a:lstStyle/>
              <a:p>
                <a:endParaRPr lang="en-US"/>
              </a:p>
            </p:txBody>
          </p:sp>
          <p:sp>
            <p:nvSpPr>
              <p:cNvPr id="134058" name="Freeform 4975"/>
              <p:cNvSpPr>
                <a:spLocks/>
              </p:cNvSpPr>
              <p:nvPr/>
            </p:nvSpPr>
            <p:spPr bwMode="auto">
              <a:xfrm>
                <a:off x="3090" y="2298"/>
                <a:ext cx="105" cy="161"/>
              </a:xfrm>
              <a:custGeom>
                <a:avLst/>
                <a:gdLst>
                  <a:gd name="T0" fmla="*/ 0 w 17"/>
                  <a:gd name="T1" fmla="*/ 54375 h 26"/>
                  <a:gd name="T2" fmla="*/ 107693 w 17"/>
                  <a:gd name="T3" fmla="*/ 0 h 26"/>
                  <a:gd name="T4" fmla="*/ 152936 w 17"/>
                  <a:gd name="T5" fmla="*/ 173589 h 26"/>
                  <a:gd name="T6" fmla="*/ 53945 w 17"/>
                  <a:gd name="T7" fmla="*/ 236738 h 26"/>
                  <a:gd name="T8" fmla="*/ 0 w 17"/>
                  <a:gd name="T9" fmla="*/ 5437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6"/>
                    </a:moveTo>
                    <a:lnTo>
                      <a:pt x="12" y="0"/>
                    </a:lnTo>
                    <a:lnTo>
                      <a:pt x="17" y="19"/>
                    </a:lnTo>
                    <a:lnTo>
                      <a:pt x="6" y="26"/>
                    </a:lnTo>
                    <a:lnTo>
                      <a:pt x="0" y="6"/>
                    </a:lnTo>
                  </a:path>
                </a:pathLst>
              </a:custGeom>
              <a:noFill/>
              <a:ln w="9525">
                <a:solidFill>
                  <a:srgbClr val="000000"/>
                </a:solidFill>
                <a:round/>
                <a:headEnd/>
                <a:tailEnd/>
              </a:ln>
            </p:spPr>
            <p:txBody>
              <a:bodyPr/>
              <a:lstStyle/>
              <a:p>
                <a:endParaRPr lang="en-US"/>
              </a:p>
            </p:txBody>
          </p:sp>
          <p:sp>
            <p:nvSpPr>
              <p:cNvPr id="134059" name="Freeform 4976"/>
              <p:cNvSpPr>
                <a:spLocks/>
              </p:cNvSpPr>
              <p:nvPr/>
            </p:nvSpPr>
            <p:spPr bwMode="auto">
              <a:xfrm>
                <a:off x="1849" y="2755"/>
                <a:ext cx="98" cy="37"/>
              </a:xfrm>
              <a:custGeom>
                <a:avLst/>
                <a:gdLst>
                  <a:gd name="T0" fmla="*/ 0 w 98"/>
                  <a:gd name="T1" fmla="*/ 37 h 37"/>
                  <a:gd name="T2" fmla="*/ 68 w 98"/>
                  <a:gd name="T3" fmla="*/ 37 h 37"/>
                  <a:gd name="T4" fmla="*/ 98 w 98"/>
                  <a:gd name="T5" fmla="*/ 13 h 37"/>
                  <a:gd name="T6" fmla="*/ 37 w 98"/>
                  <a:gd name="T7" fmla="*/ 0 h 37"/>
                  <a:gd name="T8" fmla="*/ 0 w 98"/>
                  <a:gd name="T9" fmla="*/ 37 h 37"/>
                  <a:gd name="T10" fmla="*/ 0 60000 65536"/>
                  <a:gd name="T11" fmla="*/ 0 60000 65536"/>
                  <a:gd name="T12" fmla="*/ 0 60000 65536"/>
                  <a:gd name="T13" fmla="*/ 0 60000 65536"/>
                  <a:gd name="T14" fmla="*/ 0 60000 65536"/>
                  <a:gd name="T15" fmla="*/ 0 w 98"/>
                  <a:gd name="T16" fmla="*/ 0 h 37"/>
                  <a:gd name="T17" fmla="*/ 98 w 98"/>
                  <a:gd name="T18" fmla="*/ 37 h 37"/>
                </a:gdLst>
                <a:ahLst/>
                <a:cxnLst>
                  <a:cxn ang="T10">
                    <a:pos x="T0" y="T1"/>
                  </a:cxn>
                  <a:cxn ang="T11">
                    <a:pos x="T2" y="T3"/>
                  </a:cxn>
                  <a:cxn ang="T12">
                    <a:pos x="T4" y="T5"/>
                  </a:cxn>
                  <a:cxn ang="T13">
                    <a:pos x="T6" y="T7"/>
                  </a:cxn>
                  <a:cxn ang="T14">
                    <a:pos x="T8" y="T9"/>
                  </a:cxn>
                </a:cxnLst>
                <a:rect l="T15" t="T16" r="T17" b="T18"/>
                <a:pathLst>
                  <a:path w="98" h="37">
                    <a:moveTo>
                      <a:pt x="0" y="37"/>
                    </a:moveTo>
                    <a:lnTo>
                      <a:pt x="68" y="37"/>
                    </a:lnTo>
                    <a:lnTo>
                      <a:pt x="98" y="13"/>
                    </a:lnTo>
                    <a:lnTo>
                      <a:pt x="37" y="0"/>
                    </a:lnTo>
                    <a:lnTo>
                      <a:pt x="0" y="37"/>
                    </a:lnTo>
                    <a:close/>
                  </a:path>
                </a:pathLst>
              </a:custGeom>
              <a:solidFill>
                <a:srgbClr val="E1E1E1"/>
              </a:solidFill>
              <a:ln w="9525">
                <a:noFill/>
                <a:round/>
                <a:headEnd/>
                <a:tailEnd/>
              </a:ln>
            </p:spPr>
            <p:txBody>
              <a:bodyPr/>
              <a:lstStyle/>
              <a:p>
                <a:endParaRPr lang="en-US"/>
              </a:p>
            </p:txBody>
          </p:sp>
          <p:sp>
            <p:nvSpPr>
              <p:cNvPr id="134060" name="Freeform 4977"/>
              <p:cNvSpPr>
                <a:spLocks/>
              </p:cNvSpPr>
              <p:nvPr/>
            </p:nvSpPr>
            <p:spPr bwMode="auto">
              <a:xfrm>
                <a:off x="1849" y="2755"/>
                <a:ext cx="98" cy="37"/>
              </a:xfrm>
              <a:custGeom>
                <a:avLst/>
                <a:gdLst>
                  <a:gd name="T0" fmla="*/ 0 w 16"/>
                  <a:gd name="T1" fmla="*/ 53465 h 6"/>
                  <a:gd name="T2" fmla="*/ 94202 w 16"/>
                  <a:gd name="T3" fmla="*/ 53465 h 6"/>
                  <a:gd name="T4" fmla="*/ 137868 w 16"/>
                  <a:gd name="T5" fmla="*/ 17341 h 6"/>
                  <a:gd name="T6" fmla="*/ 52148 w 16"/>
                  <a:gd name="T7" fmla="*/ 0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1" y="6"/>
                    </a:lnTo>
                    <a:lnTo>
                      <a:pt x="16" y="2"/>
                    </a:lnTo>
                    <a:lnTo>
                      <a:pt x="6" y="0"/>
                    </a:lnTo>
                    <a:lnTo>
                      <a:pt x="0" y="6"/>
                    </a:lnTo>
                  </a:path>
                </a:pathLst>
              </a:custGeom>
              <a:noFill/>
              <a:ln w="9525">
                <a:solidFill>
                  <a:srgbClr val="000000"/>
                </a:solidFill>
                <a:round/>
                <a:headEnd/>
                <a:tailEnd/>
              </a:ln>
            </p:spPr>
            <p:txBody>
              <a:bodyPr/>
              <a:lstStyle/>
              <a:p>
                <a:endParaRPr lang="en-US"/>
              </a:p>
            </p:txBody>
          </p:sp>
          <p:sp>
            <p:nvSpPr>
              <p:cNvPr id="134061" name="Freeform 4978"/>
              <p:cNvSpPr>
                <a:spLocks/>
              </p:cNvSpPr>
              <p:nvPr/>
            </p:nvSpPr>
            <p:spPr bwMode="auto">
              <a:xfrm>
                <a:off x="4170" y="2743"/>
                <a:ext cx="99" cy="68"/>
              </a:xfrm>
              <a:custGeom>
                <a:avLst/>
                <a:gdLst>
                  <a:gd name="T0" fmla="*/ 0 w 99"/>
                  <a:gd name="T1" fmla="*/ 43 h 68"/>
                  <a:gd name="T2" fmla="*/ 68 w 99"/>
                  <a:gd name="T3" fmla="*/ 68 h 68"/>
                  <a:gd name="T4" fmla="*/ 99 w 99"/>
                  <a:gd name="T5" fmla="*/ 31 h 68"/>
                  <a:gd name="T6" fmla="*/ 25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31"/>
                    </a:lnTo>
                    <a:lnTo>
                      <a:pt x="25" y="0"/>
                    </a:lnTo>
                    <a:lnTo>
                      <a:pt x="0" y="43"/>
                    </a:lnTo>
                    <a:close/>
                  </a:path>
                </a:pathLst>
              </a:custGeom>
              <a:solidFill>
                <a:srgbClr val="CBCBCB"/>
              </a:solidFill>
              <a:ln w="9525">
                <a:noFill/>
                <a:round/>
                <a:headEnd/>
                <a:tailEnd/>
              </a:ln>
            </p:spPr>
            <p:txBody>
              <a:bodyPr/>
              <a:lstStyle/>
              <a:p>
                <a:endParaRPr lang="en-US"/>
              </a:p>
            </p:txBody>
          </p:sp>
          <p:sp>
            <p:nvSpPr>
              <p:cNvPr id="134062" name="Freeform 4979"/>
              <p:cNvSpPr>
                <a:spLocks/>
              </p:cNvSpPr>
              <p:nvPr/>
            </p:nvSpPr>
            <p:spPr bwMode="auto">
              <a:xfrm>
                <a:off x="4170" y="2743"/>
                <a:ext cx="99" cy="68"/>
              </a:xfrm>
              <a:custGeom>
                <a:avLst/>
                <a:gdLst>
                  <a:gd name="T0" fmla="*/ 0 w 16"/>
                  <a:gd name="T1" fmla="*/ 62826 h 11"/>
                  <a:gd name="T2" fmla="*/ 99730 w 16"/>
                  <a:gd name="T3" fmla="*/ 99206 h 11"/>
                  <a:gd name="T4" fmla="*/ 145214 w 16"/>
                  <a:gd name="T5" fmla="*/ 45362 h 11"/>
                  <a:gd name="T6" fmla="*/ 36717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5"/>
                    </a:lnTo>
                    <a:lnTo>
                      <a:pt x="4" y="0"/>
                    </a:lnTo>
                    <a:lnTo>
                      <a:pt x="0" y="7"/>
                    </a:lnTo>
                  </a:path>
                </a:pathLst>
              </a:custGeom>
              <a:noFill/>
              <a:ln w="9525">
                <a:solidFill>
                  <a:srgbClr val="000000"/>
                </a:solidFill>
                <a:round/>
                <a:headEnd/>
                <a:tailEnd/>
              </a:ln>
            </p:spPr>
            <p:txBody>
              <a:bodyPr/>
              <a:lstStyle/>
              <a:p>
                <a:endParaRPr lang="en-US"/>
              </a:p>
            </p:txBody>
          </p:sp>
          <p:sp>
            <p:nvSpPr>
              <p:cNvPr id="134063" name="Freeform 4980"/>
              <p:cNvSpPr>
                <a:spLocks/>
              </p:cNvSpPr>
              <p:nvPr/>
            </p:nvSpPr>
            <p:spPr bwMode="auto">
              <a:xfrm>
                <a:off x="2923" y="2255"/>
                <a:ext cx="99" cy="216"/>
              </a:xfrm>
              <a:custGeom>
                <a:avLst/>
                <a:gdLst>
                  <a:gd name="T0" fmla="*/ 0 w 99"/>
                  <a:gd name="T1" fmla="*/ 80 h 216"/>
                  <a:gd name="T2" fmla="*/ 68 w 99"/>
                  <a:gd name="T3" fmla="*/ 0 h 216"/>
                  <a:gd name="T4" fmla="*/ 99 w 99"/>
                  <a:gd name="T5" fmla="*/ 142 h 216"/>
                  <a:gd name="T6" fmla="*/ 31 w 99"/>
                  <a:gd name="T7" fmla="*/ 216 h 216"/>
                  <a:gd name="T8" fmla="*/ 0 w 99"/>
                  <a:gd name="T9" fmla="*/ 80 h 216"/>
                  <a:gd name="T10" fmla="*/ 0 60000 65536"/>
                  <a:gd name="T11" fmla="*/ 0 60000 65536"/>
                  <a:gd name="T12" fmla="*/ 0 60000 65536"/>
                  <a:gd name="T13" fmla="*/ 0 60000 65536"/>
                  <a:gd name="T14" fmla="*/ 0 60000 65536"/>
                  <a:gd name="T15" fmla="*/ 0 w 99"/>
                  <a:gd name="T16" fmla="*/ 0 h 216"/>
                  <a:gd name="T17" fmla="*/ 99 w 99"/>
                  <a:gd name="T18" fmla="*/ 216 h 216"/>
                </a:gdLst>
                <a:ahLst/>
                <a:cxnLst>
                  <a:cxn ang="T10">
                    <a:pos x="T0" y="T1"/>
                  </a:cxn>
                  <a:cxn ang="T11">
                    <a:pos x="T2" y="T3"/>
                  </a:cxn>
                  <a:cxn ang="T12">
                    <a:pos x="T4" y="T5"/>
                  </a:cxn>
                  <a:cxn ang="T13">
                    <a:pos x="T6" y="T7"/>
                  </a:cxn>
                  <a:cxn ang="T14">
                    <a:pos x="T8" y="T9"/>
                  </a:cxn>
                </a:cxnLst>
                <a:rect l="T15" t="T16" r="T17" b="T18"/>
                <a:pathLst>
                  <a:path w="99" h="216">
                    <a:moveTo>
                      <a:pt x="0" y="80"/>
                    </a:moveTo>
                    <a:lnTo>
                      <a:pt x="68" y="0"/>
                    </a:lnTo>
                    <a:lnTo>
                      <a:pt x="99" y="142"/>
                    </a:lnTo>
                    <a:lnTo>
                      <a:pt x="31" y="216"/>
                    </a:lnTo>
                    <a:lnTo>
                      <a:pt x="0" y="80"/>
                    </a:lnTo>
                    <a:close/>
                  </a:path>
                </a:pathLst>
              </a:custGeom>
              <a:solidFill>
                <a:srgbClr val="FBFBFB"/>
              </a:solidFill>
              <a:ln w="9525">
                <a:noFill/>
                <a:round/>
                <a:headEnd/>
                <a:tailEnd/>
              </a:ln>
            </p:spPr>
            <p:txBody>
              <a:bodyPr/>
              <a:lstStyle/>
              <a:p>
                <a:endParaRPr lang="en-US"/>
              </a:p>
            </p:txBody>
          </p:sp>
          <p:sp>
            <p:nvSpPr>
              <p:cNvPr id="134064" name="Freeform 4981"/>
              <p:cNvSpPr>
                <a:spLocks/>
              </p:cNvSpPr>
              <p:nvPr/>
            </p:nvSpPr>
            <p:spPr bwMode="auto">
              <a:xfrm>
                <a:off x="2923" y="2255"/>
                <a:ext cx="99" cy="216"/>
              </a:xfrm>
              <a:custGeom>
                <a:avLst/>
                <a:gdLst>
                  <a:gd name="T0" fmla="*/ 0 w 16"/>
                  <a:gd name="T1" fmla="*/ 116128 h 35"/>
                  <a:gd name="T2" fmla="*/ 99730 w 16"/>
                  <a:gd name="T3" fmla="*/ 0 h 35"/>
                  <a:gd name="T4" fmla="*/ 145214 w 16"/>
                  <a:gd name="T5" fmla="*/ 205897 h 35"/>
                  <a:gd name="T6" fmla="*/ 45484 w 16"/>
                  <a:gd name="T7" fmla="*/ 313336 h 35"/>
                  <a:gd name="T8" fmla="*/ 0 w 16"/>
                  <a:gd name="T9" fmla="*/ 116128 h 35"/>
                  <a:gd name="T10" fmla="*/ 0 60000 65536"/>
                  <a:gd name="T11" fmla="*/ 0 60000 65536"/>
                  <a:gd name="T12" fmla="*/ 0 60000 65536"/>
                  <a:gd name="T13" fmla="*/ 0 60000 65536"/>
                  <a:gd name="T14" fmla="*/ 0 60000 65536"/>
                  <a:gd name="T15" fmla="*/ 0 w 16"/>
                  <a:gd name="T16" fmla="*/ 0 h 35"/>
                  <a:gd name="T17" fmla="*/ 16 w 16"/>
                  <a:gd name="T18" fmla="*/ 35 h 35"/>
                </a:gdLst>
                <a:ahLst/>
                <a:cxnLst>
                  <a:cxn ang="T10">
                    <a:pos x="T0" y="T1"/>
                  </a:cxn>
                  <a:cxn ang="T11">
                    <a:pos x="T2" y="T3"/>
                  </a:cxn>
                  <a:cxn ang="T12">
                    <a:pos x="T4" y="T5"/>
                  </a:cxn>
                  <a:cxn ang="T13">
                    <a:pos x="T6" y="T7"/>
                  </a:cxn>
                  <a:cxn ang="T14">
                    <a:pos x="T8" y="T9"/>
                  </a:cxn>
                </a:cxnLst>
                <a:rect l="T15" t="T16" r="T17" b="T18"/>
                <a:pathLst>
                  <a:path w="16" h="35">
                    <a:moveTo>
                      <a:pt x="0" y="13"/>
                    </a:moveTo>
                    <a:lnTo>
                      <a:pt x="11" y="0"/>
                    </a:lnTo>
                    <a:lnTo>
                      <a:pt x="16" y="23"/>
                    </a:lnTo>
                    <a:lnTo>
                      <a:pt x="5" y="35"/>
                    </a:lnTo>
                    <a:lnTo>
                      <a:pt x="0" y="13"/>
                    </a:lnTo>
                  </a:path>
                </a:pathLst>
              </a:custGeom>
              <a:noFill/>
              <a:ln w="9525">
                <a:solidFill>
                  <a:srgbClr val="000000"/>
                </a:solidFill>
                <a:round/>
                <a:headEnd/>
                <a:tailEnd/>
              </a:ln>
            </p:spPr>
            <p:txBody>
              <a:bodyPr/>
              <a:lstStyle/>
              <a:p>
                <a:endParaRPr lang="en-US"/>
              </a:p>
            </p:txBody>
          </p:sp>
          <p:sp>
            <p:nvSpPr>
              <p:cNvPr id="134065" name="Freeform 4982"/>
              <p:cNvSpPr>
                <a:spLocks/>
              </p:cNvSpPr>
              <p:nvPr/>
            </p:nvSpPr>
            <p:spPr bwMode="auto">
              <a:xfrm>
                <a:off x="1682" y="2768"/>
                <a:ext cx="99" cy="49"/>
              </a:xfrm>
              <a:custGeom>
                <a:avLst/>
                <a:gdLst>
                  <a:gd name="T0" fmla="*/ 0 w 99"/>
                  <a:gd name="T1" fmla="*/ 37 h 49"/>
                  <a:gd name="T2" fmla="*/ 68 w 99"/>
                  <a:gd name="T3" fmla="*/ 49 h 49"/>
                  <a:gd name="T4" fmla="*/ 99 w 99"/>
                  <a:gd name="T5" fmla="*/ 12 h 49"/>
                  <a:gd name="T6" fmla="*/ 37 w 99"/>
                  <a:gd name="T7" fmla="*/ 0 h 49"/>
                  <a:gd name="T8" fmla="*/ 0 w 99"/>
                  <a:gd name="T9" fmla="*/ 37 h 49"/>
                  <a:gd name="T10" fmla="*/ 0 60000 65536"/>
                  <a:gd name="T11" fmla="*/ 0 60000 65536"/>
                  <a:gd name="T12" fmla="*/ 0 60000 65536"/>
                  <a:gd name="T13" fmla="*/ 0 60000 65536"/>
                  <a:gd name="T14" fmla="*/ 0 60000 65536"/>
                  <a:gd name="T15" fmla="*/ 0 w 99"/>
                  <a:gd name="T16" fmla="*/ 0 h 49"/>
                  <a:gd name="T17" fmla="*/ 99 w 99"/>
                  <a:gd name="T18" fmla="*/ 49 h 49"/>
                </a:gdLst>
                <a:ahLst/>
                <a:cxnLst>
                  <a:cxn ang="T10">
                    <a:pos x="T0" y="T1"/>
                  </a:cxn>
                  <a:cxn ang="T11">
                    <a:pos x="T2" y="T3"/>
                  </a:cxn>
                  <a:cxn ang="T12">
                    <a:pos x="T4" y="T5"/>
                  </a:cxn>
                  <a:cxn ang="T13">
                    <a:pos x="T6" y="T7"/>
                  </a:cxn>
                  <a:cxn ang="T14">
                    <a:pos x="T8" y="T9"/>
                  </a:cxn>
                </a:cxnLst>
                <a:rect l="T15" t="T16" r="T17" b="T18"/>
                <a:pathLst>
                  <a:path w="99" h="49">
                    <a:moveTo>
                      <a:pt x="0" y="37"/>
                    </a:moveTo>
                    <a:lnTo>
                      <a:pt x="68" y="49"/>
                    </a:lnTo>
                    <a:lnTo>
                      <a:pt x="99" y="12"/>
                    </a:lnTo>
                    <a:lnTo>
                      <a:pt x="37" y="0"/>
                    </a:lnTo>
                    <a:lnTo>
                      <a:pt x="0" y="37"/>
                    </a:lnTo>
                    <a:close/>
                  </a:path>
                </a:pathLst>
              </a:custGeom>
              <a:solidFill>
                <a:srgbClr val="D8D8D8"/>
              </a:solidFill>
              <a:ln w="9525">
                <a:noFill/>
                <a:round/>
                <a:headEnd/>
                <a:tailEnd/>
              </a:ln>
            </p:spPr>
            <p:txBody>
              <a:bodyPr/>
              <a:lstStyle/>
              <a:p>
                <a:endParaRPr lang="en-US"/>
              </a:p>
            </p:txBody>
          </p:sp>
          <p:sp>
            <p:nvSpPr>
              <p:cNvPr id="134066" name="Freeform 4983"/>
              <p:cNvSpPr>
                <a:spLocks/>
              </p:cNvSpPr>
              <p:nvPr/>
            </p:nvSpPr>
            <p:spPr bwMode="auto">
              <a:xfrm>
                <a:off x="1682" y="2768"/>
                <a:ext cx="99" cy="49"/>
              </a:xfrm>
              <a:custGeom>
                <a:avLst/>
                <a:gdLst>
                  <a:gd name="T0" fmla="*/ 0 w 16"/>
                  <a:gd name="T1" fmla="*/ 52148 h 8"/>
                  <a:gd name="T2" fmla="*/ 99730 w 16"/>
                  <a:gd name="T3" fmla="*/ 68918 h 8"/>
                  <a:gd name="T4" fmla="*/ 145214 w 16"/>
                  <a:gd name="T5" fmla="*/ 16770 h 8"/>
                  <a:gd name="T6" fmla="*/ 54252 w 16"/>
                  <a:gd name="T7" fmla="*/ 0 h 8"/>
                  <a:gd name="T8" fmla="*/ 0 w 16"/>
                  <a:gd name="T9" fmla="*/ 5214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6"/>
                    </a:moveTo>
                    <a:lnTo>
                      <a:pt x="11" y="8"/>
                    </a:lnTo>
                    <a:lnTo>
                      <a:pt x="16" y="2"/>
                    </a:lnTo>
                    <a:lnTo>
                      <a:pt x="6" y="0"/>
                    </a:lnTo>
                    <a:lnTo>
                      <a:pt x="0" y="6"/>
                    </a:lnTo>
                  </a:path>
                </a:pathLst>
              </a:custGeom>
              <a:noFill/>
              <a:ln w="9525">
                <a:solidFill>
                  <a:srgbClr val="000000"/>
                </a:solidFill>
                <a:round/>
                <a:headEnd/>
                <a:tailEnd/>
              </a:ln>
            </p:spPr>
            <p:txBody>
              <a:bodyPr/>
              <a:lstStyle/>
              <a:p>
                <a:endParaRPr lang="en-US"/>
              </a:p>
            </p:txBody>
          </p:sp>
          <p:sp>
            <p:nvSpPr>
              <p:cNvPr id="134067" name="Freeform 4984"/>
              <p:cNvSpPr>
                <a:spLocks/>
              </p:cNvSpPr>
              <p:nvPr/>
            </p:nvSpPr>
            <p:spPr bwMode="auto">
              <a:xfrm>
                <a:off x="3997" y="2724"/>
                <a:ext cx="99" cy="68"/>
              </a:xfrm>
              <a:custGeom>
                <a:avLst/>
                <a:gdLst>
                  <a:gd name="T0" fmla="*/ 0 w 99"/>
                  <a:gd name="T1" fmla="*/ 31 h 68"/>
                  <a:gd name="T2" fmla="*/ 75 w 99"/>
                  <a:gd name="T3" fmla="*/ 68 h 68"/>
                  <a:gd name="T4" fmla="*/ 99 w 99"/>
                  <a:gd name="T5" fmla="*/ 31 h 68"/>
                  <a:gd name="T6" fmla="*/ 31 w 99"/>
                  <a:gd name="T7" fmla="*/ 0 h 68"/>
                  <a:gd name="T8" fmla="*/ 0 w 99"/>
                  <a:gd name="T9" fmla="*/ 31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31"/>
                    </a:moveTo>
                    <a:lnTo>
                      <a:pt x="75" y="68"/>
                    </a:lnTo>
                    <a:lnTo>
                      <a:pt x="99" y="31"/>
                    </a:lnTo>
                    <a:lnTo>
                      <a:pt x="31" y="0"/>
                    </a:lnTo>
                    <a:lnTo>
                      <a:pt x="0" y="31"/>
                    </a:lnTo>
                    <a:close/>
                  </a:path>
                </a:pathLst>
              </a:custGeom>
              <a:solidFill>
                <a:srgbClr val="C9C9C9"/>
              </a:solidFill>
              <a:ln w="9525">
                <a:noFill/>
                <a:round/>
                <a:headEnd/>
                <a:tailEnd/>
              </a:ln>
            </p:spPr>
            <p:txBody>
              <a:bodyPr/>
              <a:lstStyle/>
              <a:p>
                <a:endParaRPr lang="en-US"/>
              </a:p>
            </p:txBody>
          </p:sp>
          <p:sp>
            <p:nvSpPr>
              <p:cNvPr id="134068" name="Freeform 4985"/>
              <p:cNvSpPr>
                <a:spLocks/>
              </p:cNvSpPr>
              <p:nvPr/>
            </p:nvSpPr>
            <p:spPr bwMode="auto">
              <a:xfrm>
                <a:off x="3997" y="2724"/>
                <a:ext cx="99" cy="68"/>
              </a:xfrm>
              <a:custGeom>
                <a:avLst/>
                <a:gdLst>
                  <a:gd name="T0" fmla="*/ 0 w 16"/>
                  <a:gd name="T1" fmla="*/ 45362 h 11"/>
                  <a:gd name="T2" fmla="*/ 108498 w 16"/>
                  <a:gd name="T3" fmla="*/ 99206 h 11"/>
                  <a:gd name="T4" fmla="*/ 145214 w 16"/>
                  <a:gd name="T5" fmla="*/ 45362 h 11"/>
                  <a:gd name="T6" fmla="*/ 45484 w 16"/>
                  <a:gd name="T7" fmla="*/ 0 h 11"/>
                  <a:gd name="T8" fmla="*/ 0 w 16"/>
                  <a:gd name="T9" fmla="*/ 45362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5"/>
                    </a:moveTo>
                    <a:lnTo>
                      <a:pt x="12" y="11"/>
                    </a:lnTo>
                    <a:lnTo>
                      <a:pt x="16" y="5"/>
                    </a:lnTo>
                    <a:lnTo>
                      <a:pt x="5" y="0"/>
                    </a:lnTo>
                    <a:lnTo>
                      <a:pt x="0" y="5"/>
                    </a:lnTo>
                  </a:path>
                </a:pathLst>
              </a:custGeom>
              <a:noFill/>
              <a:ln w="9525">
                <a:solidFill>
                  <a:srgbClr val="000000"/>
                </a:solidFill>
                <a:round/>
                <a:headEnd/>
                <a:tailEnd/>
              </a:ln>
            </p:spPr>
            <p:txBody>
              <a:bodyPr/>
              <a:lstStyle/>
              <a:p>
                <a:endParaRPr lang="en-US"/>
              </a:p>
            </p:txBody>
          </p:sp>
          <p:sp>
            <p:nvSpPr>
              <p:cNvPr id="134069" name="Freeform 4986"/>
              <p:cNvSpPr>
                <a:spLocks/>
              </p:cNvSpPr>
              <p:nvPr/>
            </p:nvSpPr>
            <p:spPr bwMode="auto">
              <a:xfrm>
                <a:off x="2750" y="2280"/>
                <a:ext cx="105" cy="234"/>
              </a:xfrm>
              <a:custGeom>
                <a:avLst/>
                <a:gdLst>
                  <a:gd name="T0" fmla="*/ 0 w 105"/>
                  <a:gd name="T1" fmla="*/ 111 h 234"/>
                  <a:gd name="T2" fmla="*/ 68 w 105"/>
                  <a:gd name="T3" fmla="*/ 0 h 234"/>
                  <a:gd name="T4" fmla="*/ 105 w 105"/>
                  <a:gd name="T5" fmla="*/ 148 h 234"/>
                  <a:gd name="T6" fmla="*/ 37 w 105"/>
                  <a:gd name="T7" fmla="*/ 234 h 234"/>
                  <a:gd name="T8" fmla="*/ 0 w 105"/>
                  <a:gd name="T9" fmla="*/ 111 h 234"/>
                  <a:gd name="T10" fmla="*/ 0 60000 65536"/>
                  <a:gd name="T11" fmla="*/ 0 60000 65536"/>
                  <a:gd name="T12" fmla="*/ 0 60000 65536"/>
                  <a:gd name="T13" fmla="*/ 0 60000 65536"/>
                  <a:gd name="T14" fmla="*/ 0 60000 65536"/>
                  <a:gd name="T15" fmla="*/ 0 w 105"/>
                  <a:gd name="T16" fmla="*/ 0 h 234"/>
                  <a:gd name="T17" fmla="*/ 105 w 105"/>
                  <a:gd name="T18" fmla="*/ 234 h 234"/>
                </a:gdLst>
                <a:ahLst/>
                <a:cxnLst>
                  <a:cxn ang="T10">
                    <a:pos x="T0" y="T1"/>
                  </a:cxn>
                  <a:cxn ang="T11">
                    <a:pos x="T2" y="T3"/>
                  </a:cxn>
                  <a:cxn ang="T12">
                    <a:pos x="T4" y="T5"/>
                  </a:cxn>
                  <a:cxn ang="T13">
                    <a:pos x="T6" y="T7"/>
                  </a:cxn>
                  <a:cxn ang="T14">
                    <a:pos x="T8" y="T9"/>
                  </a:cxn>
                </a:cxnLst>
                <a:rect l="T15" t="T16" r="T17" b="T18"/>
                <a:pathLst>
                  <a:path w="105" h="234">
                    <a:moveTo>
                      <a:pt x="0" y="111"/>
                    </a:moveTo>
                    <a:lnTo>
                      <a:pt x="68" y="0"/>
                    </a:lnTo>
                    <a:lnTo>
                      <a:pt x="105" y="148"/>
                    </a:lnTo>
                    <a:lnTo>
                      <a:pt x="37" y="234"/>
                    </a:lnTo>
                    <a:lnTo>
                      <a:pt x="0" y="111"/>
                    </a:lnTo>
                    <a:close/>
                  </a:path>
                </a:pathLst>
              </a:custGeom>
              <a:solidFill>
                <a:srgbClr val="FCFCFC"/>
              </a:solidFill>
              <a:ln w="9525">
                <a:noFill/>
                <a:round/>
                <a:headEnd/>
                <a:tailEnd/>
              </a:ln>
            </p:spPr>
            <p:txBody>
              <a:bodyPr/>
              <a:lstStyle/>
              <a:p>
                <a:endParaRPr lang="en-US"/>
              </a:p>
            </p:txBody>
          </p:sp>
          <p:sp>
            <p:nvSpPr>
              <p:cNvPr id="134070" name="Freeform 4987"/>
              <p:cNvSpPr>
                <a:spLocks/>
              </p:cNvSpPr>
              <p:nvPr/>
            </p:nvSpPr>
            <p:spPr bwMode="auto">
              <a:xfrm>
                <a:off x="2750" y="2280"/>
                <a:ext cx="105" cy="234"/>
              </a:xfrm>
              <a:custGeom>
                <a:avLst/>
                <a:gdLst>
                  <a:gd name="T0" fmla="*/ 0 w 17"/>
                  <a:gd name="T1" fmla="*/ 159717 h 38"/>
                  <a:gd name="T2" fmla="*/ 98959 w 17"/>
                  <a:gd name="T3" fmla="*/ 0 h 38"/>
                  <a:gd name="T4" fmla="*/ 152936 w 17"/>
                  <a:gd name="T5" fmla="*/ 212731 h 38"/>
                  <a:gd name="T6" fmla="*/ 53945 w 17"/>
                  <a:gd name="T7" fmla="*/ 336498 h 38"/>
                  <a:gd name="T8" fmla="*/ 0 w 17"/>
                  <a:gd name="T9" fmla="*/ 159717 h 38"/>
                  <a:gd name="T10" fmla="*/ 0 60000 65536"/>
                  <a:gd name="T11" fmla="*/ 0 60000 65536"/>
                  <a:gd name="T12" fmla="*/ 0 60000 65536"/>
                  <a:gd name="T13" fmla="*/ 0 60000 65536"/>
                  <a:gd name="T14" fmla="*/ 0 60000 65536"/>
                  <a:gd name="T15" fmla="*/ 0 w 17"/>
                  <a:gd name="T16" fmla="*/ 0 h 38"/>
                  <a:gd name="T17" fmla="*/ 17 w 17"/>
                  <a:gd name="T18" fmla="*/ 38 h 38"/>
                </a:gdLst>
                <a:ahLst/>
                <a:cxnLst>
                  <a:cxn ang="T10">
                    <a:pos x="T0" y="T1"/>
                  </a:cxn>
                  <a:cxn ang="T11">
                    <a:pos x="T2" y="T3"/>
                  </a:cxn>
                  <a:cxn ang="T12">
                    <a:pos x="T4" y="T5"/>
                  </a:cxn>
                  <a:cxn ang="T13">
                    <a:pos x="T6" y="T7"/>
                  </a:cxn>
                  <a:cxn ang="T14">
                    <a:pos x="T8" y="T9"/>
                  </a:cxn>
                </a:cxnLst>
                <a:rect l="T15" t="T16" r="T17" b="T18"/>
                <a:pathLst>
                  <a:path w="17" h="38">
                    <a:moveTo>
                      <a:pt x="0" y="18"/>
                    </a:moveTo>
                    <a:lnTo>
                      <a:pt x="11" y="0"/>
                    </a:lnTo>
                    <a:lnTo>
                      <a:pt x="17" y="24"/>
                    </a:lnTo>
                    <a:lnTo>
                      <a:pt x="6" y="38"/>
                    </a:lnTo>
                    <a:lnTo>
                      <a:pt x="0" y="18"/>
                    </a:lnTo>
                  </a:path>
                </a:pathLst>
              </a:custGeom>
              <a:noFill/>
              <a:ln w="9525">
                <a:solidFill>
                  <a:srgbClr val="000000"/>
                </a:solidFill>
                <a:round/>
                <a:headEnd/>
                <a:tailEnd/>
              </a:ln>
            </p:spPr>
            <p:txBody>
              <a:bodyPr/>
              <a:lstStyle/>
              <a:p>
                <a:endParaRPr lang="en-US"/>
              </a:p>
            </p:txBody>
          </p:sp>
          <p:sp>
            <p:nvSpPr>
              <p:cNvPr id="134071" name="Freeform 4988"/>
              <p:cNvSpPr>
                <a:spLocks/>
              </p:cNvSpPr>
              <p:nvPr/>
            </p:nvSpPr>
            <p:spPr bwMode="auto">
              <a:xfrm>
                <a:off x="1515" y="2768"/>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D2D2D2"/>
              </a:solidFill>
              <a:ln w="9525">
                <a:noFill/>
                <a:round/>
                <a:headEnd/>
                <a:tailEnd/>
              </a:ln>
            </p:spPr>
            <p:txBody>
              <a:bodyPr/>
              <a:lstStyle/>
              <a:p>
                <a:endParaRPr lang="en-US"/>
              </a:p>
            </p:txBody>
          </p:sp>
          <p:sp>
            <p:nvSpPr>
              <p:cNvPr id="134072" name="Freeform 4989"/>
              <p:cNvSpPr>
                <a:spLocks/>
              </p:cNvSpPr>
              <p:nvPr/>
            </p:nvSpPr>
            <p:spPr bwMode="auto">
              <a:xfrm>
                <a:off x="1515" y="2768"/>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073" name="Freeform 4990"/>
              <p:cNvSpPr>
                <a:spLocks/>
              </p:cNvSpPr>
              <p:nvPr/>
            </p:nvSpPr>
            <p:spPr bwMode="auto">
              <a:xfrm>
                <a:off x="3831" y="2681"/>
                <a:ext cx="99" cy="68"/>
              </a:xfrm>
              <a:custGeom>
                <a:avLst/>
                <a:gdLst>
                  <a:gd name="T0" fmla="*/ 0 w 99"/>
                  <a:gd name="T1" fmla="*/ 19 h 68"/>
                  <a:gd name="T2" fmla="*/ 74 w 99"/>
                  <a:gd name="T3" fmla="*/ 68 h 68"/>
                  <a:gd name="T4" fmla="*/ 99 w 99"/>
                  <a:gd name="T5" fmla="*/ 37 h 68"/>
                  <a:gd name="T6" fmla="*/ 31 w 99"/>
                  <a:gd name="T7" fmla="*/ 0 h 68"/>
                  <a:gd name="T8" fmla="*/ 0 w 99"/>
                  <a:gd name="T9" fmla="*/ 1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19"/>
                    </a:moveTo>
                    <a:lnTo>
                      <a:pt x="74" y="68"/>
                    </a:lnTo>
                    <a:lnTo>
                      <a:pt x="99" y="37"/>
                    </a:lnTo>
                    <a:lnTo>
                      <a:pt x="31" y="0"/>
                    </a:lnTo>
                    <a:lnTo>
                      <a:pt x="0" y="19"/>
                    </a:lnTo>
                    <a:close/>
                  </a:path>
                </a:pathLst>
              </a:custGeom>
              <a:solidFill>
                <a:srgbClr val="CBCBCB"/>
              </a:solidFill>
              <a:ln w="9525">
                <a:noFill/>
                <a:round/>
                <a:headEnd/>
                <a:tailEnd/>
              </a:ln>
            </p:spPr>
            <p:txBody>
              <a:bodyPr/>
              <a:lstStyle/>
              <a:p>
                <a:endParaRPr lang="en-US"/>
              </a:p>
            </p:txBody>
          </p:sp>
          <p:sp>
            <p:nvSpPr>
              <p:cNvPr id="134074" name="Freeform 4991"/>
              <p:cNvSpPr>
                <a:spLocks/>
              </p:cNvSpPr>
              <p:nvPr/>
            </p:nvSpPr>
            <p:spPr bwMode="auto">
              <a:xfrm>
                <a:off x="3831" y="2681"/>
                <a:ext cx="99" cy="68"/>
              </a:xfrm>
              <a:custGeom>
                <a:avLst/>
                <a:gdLst>
                  <a:gd name="T0" fmla="*/ 0 w 16"/>
                  <a:gd name="T1" fmla="*/ 27627 h 11"/>
                  <a:gd name="T2" fmla="*/ 108498 w 16"/>
                  <a:gd name="T3" fmla="*/ 99206 h 11"/>
                  <a:gd name="T4" fmla="*/ 145214 w 16"/>
                  <a:gd name="T5" fmla="*/ 54109 h 11"/>
                  <a:gd name="T6" fmla="*/ 45484 w 16"/>
                  <a:gd name="T7" fmla="*/ 0 h 11"/>
                  <a:gd name="T8" fmla="*/ 0 w 16"/>
                  <a:gd name="T9" fmla="*/ 27627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3"/>
                    </a:moveTo>
                    <a:lnTo>
                      <a:pt x="12" y="11"/>
                    </a:lnTo>
                    <a:lnTo>
                      <a:pt x="16" y="6"/>
                    </a:lnTo>
                    <a:lnTo>
                      <a:pt x="5" y="0"/>
                    </a:lnTo>
                    <a:lnTo>
                      <a:pt x="0" y="3"/>
                    </a:lnTo>
                  </a:path>
                </a:pathLst>
              </a:custGeom>
              <a:noFill/>
              <a:ln w="9525">
                <a:solidFill>
                  <a:srgbClr val="000000"/>
                </a:solidFill>
                <a:round/>
                <a:headEnd/>
                <a:tailEnd/>
              </a:ln>
            </p:spPr>
            <p:txBody>
              <a:bodyPr/>
              <a:lstStyle/>
              <a:p>
                <a:endParaRPr lang="en-US"/>
              </a:p>
            </p:txBody>
          </p:sp>
          <p:sp>
            <p:nvSpPr>
              <p:cNvPr id="134075" name="Freeform 4992"/>
              <p:cNvSpPr>
                <a:spLocks/>
              </p:cNvSpPr>
              <p:nvPr/>
            </p:nvSpPr>
            <p:spPr bwMode="auto">
              <a:xfrm>
                <a:off x="2583" y="2366"/>
                <a:ext cx="105" cy="216"/>
              </a:xfrm>
              <a:custGeom>
                <a:avLst/>
                <a:gdLst>
                  <a:gd name="T0" fmla="*/ 0 w 105"/>
                  <a:gd name="T1" fmla="*/ 118 h 216"/>
                  <a:gd name="T2" fmla="*/ 68 w 105"/>
                  <a:gd name="T3" fmla="*/ 0 h 216"/>
                  <a:gd name="T4" fmla="*/ 105 w 105"/>
                  <a:gd name="T5" fmla="*/ 130 h 216"/>
                  <a:gd name="T6" fmla="*/ 37 w 105"/>
                  <a:gd name="T7" fmla="*/ 216 h 216"/>
                  <a:gd name="T8" fmla="*/ 0 w 105"/>
                  <a:gd name="T9" fmla="*/ 118 h 216"/>
                  <a:gd name="T10" fmla="*/ 0 60000 65536"/>
                  <a:gd name="T11" fmla="*/ 0 60000 65536"/>
                  <a:gd name="T12" fmla="*/ 0 60000 65536"/>
                  <a:gd name="T13" fmla="*/ 0 60000 65536"/>
                  <a:gd name="T14" fmla="*/ 0 60000 65536"/>
                  <a:gd name="T15" fmla="*/ 0 w 105"/>
                  <a:gd name="T16" fmla="*/ 0 h 216"/>
                  <a:gd name="T17" fmla="*/ 105 w 105"/>
                  <a:gd name="T18" fmla="*/ 216 h 216"/>
                </a:gdLst>
                <a:ahLst/>
                <a:cxnLst>
                  <a:cxn ang="T10">
                    <a:pos x="T0" y="T1"/>
                  </a:cxn>
                  <a:cxn ang="T11">
                    <a:pos x="T2" y="T3"/>
                  </a:cxn>
                  <a:cxn ang="T12">
                    <a:pos x="T4" y="T5"/>
                  </a:cxn>
                  <a:cxn ang="T13">
                    <a:pos x="T6" y="T7"/>
                  </a:cxn>
                  <a:cxn ang="T14">
                    <a:pos x="T8" y="T9"/>
                  </a:cxn>
                </a:cxnLst>
                <a:rect l="T15" t="T16" r="T17" b="T18"/>
                <a:pathLst>
                  <a:path w="105" h="216">
                    <a:moveTo>
                      <a:pt x="0" y="118"/>
                    </a:moveTo>
                    <a:lnTo>
                      <a:pt x="68" y="0"/>
                    </a:lnTo>
                    <a:lnTo>
                      <a:pt x="105" y="130"/>
                    </a:lnTo>
                    <a:lnTo>
                      <a:pt x="37" y="216"/>
                    </a:lnTo>
                    <a:lnTo>
                      <a:pt x="0" y="118"/>
                    </a:lnTo>
                    <a:close/>
                  </a:path>
                </a:pathLst>
              </a:custGeom>
              <a:solidFill>
                <a:srgbClr val="FDFDFD"/>
              </a:solidFill>
              <a:ln w="9525">
                <a:noFill/>
                <a:round/>
                <a:headEnd/>
                <a:tailEnd/>
              </a:ln>
            </p:spPr>
            <p:txBody>
              <a:bodyPr/>
              <a:lstStyle/>
              <a:p>
                <a:endParaRPr lang="en-US"/>
              </a:p>
            </p:txBody>
          </p:sp>
          <p:sp>
            <p:nvSpPr>
              <p:cNvPr id="134076" name="Freeform 4993"/>
              <p:cNvSpPr>
                <a:spLocks/>
              </p:cNvSpPr>
              <p:nvPr/>
            </p:nvSpPr>
            <p:spPr bwMode="auto">
              <a:xfrm>
                <a:off x="2583" y="2366"/>
                <a:ext cx="105" cy="216"/>
              </a:xfrm>
              <a:custGeom>
                <a:avLst/>
                <a:gdLst>
                  <a:gd name="T0" fmla="*/ 0 w 17"/>
                  <a:gd name="T1" fmla="*/ 169714 h 35"/>
                  <a:gd name="T2" fmla="*/ 98959 w 17"/>
                  <a:gd name="T3" fmla="*/ 0 h 35"/>
                  <a:gd name="T4" fmla="*/ 152936 w 17"/>
                  <a:gd name="T5" fmla="*/ 188488 h 35"/>
                  <a:gd name="T6" fmla="*/ 53945 w 17"/>
                  <a:gd name="T7" fmla="*/ 313336 h 35"/>
                  <a:gd name="T8" fmla="*/ 0 w 17"/>
                  <a:gd name="T9" fmla="*/ 169714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19"/>
                    </a:moveTo>
                    <a:lnTo>
                      <a:pt x="11" y="0"/>
                    </a:lnTo>
                    <a:lnTo>
                      <a:pt x="17" y="21"/>
                    </a:lnTo>
                    <a:lnTo>
                      <a:pt x="6" y="35"/>
                    </a:lnTo>
                    <a:lnTo>
                      <a:pt x="0" y="19"/>
                    </a:lnTo>
                  </a:path>
                </a:pathLst>
              </a:custGeom>
              <a:noFill/>
              <a:ln w="9525">
                <a:solidFill>
                  <a:srgbClr val="000000"/>
                </a:solidFill>
                <a:round/>
                <a:headEnd/>
                <a:tailEnd/>
              </a:ln>
            </p:spPr>
            <p:txBody>
              <a:bodyPr/>
              <a:lstStyle/>
              <a:p>
                <a:endParaRPr lang="en-US"/>
              </a:p>
            </p:txBody>
          </p:sp>
          <p:sp>
            <p:nvSpPr>
              <p:cNvPr id="134077" name="Freeform 4994"/>
              <p:cNvSpPr>
                <a:spLocks/>
              </p:cNvSpPr>
              <p:nvPr/>
            </p:nvSpPr>
            <p:spPr bwMode="auto">
              <a:xfrm>
                <a:off x="3664" y="2619"/>
                <a:ext cx="99" cy="56"/>
              </a:xfrm>
              <a:custGeom>
                <a:avLst/>
                <a:gdLst>
                  <a:gd name="T0" fmla="*/ 0 w 99"/>
                  <a:gd name="T1" fmla="*/ 0 h 56"/>
                  <a:gd name="T2" fmla="*/ 68 w 99"/>
                  <a:gd name="T3" fmla="*/ 56 h 56"/>
                  <a:gd name="T4" fmla="*/ 99 w 99"/>
                  <a:gd name="T5" fmla="*/ 37 h 56"/>
                  <a:gd name="T6" fmla="*/ 31 w 99"/>
                  <a:gd name="T7" fmla="*/ 0 h 56"/>
                  <a:gd name="T8" fmla="*/ 0 w 99"/>
                  <a:gd name="T9" fmla="*/ 0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0"/>
                    </a:moveTo>
                    <a:lnTo>
                      <a:pt x="68" y="56"/>
                    </a:lnTo>
                    <a:lnTo>
                      <a:pt x="99" y="37"/>
                    </a:lnTo>
                    <a:lnTo>
                      <a:pt x="31" y="0"/>
                    </a:lnTo>
                    <a:lnTo>
                      <a:pt x="0" y="0"/>
                    </a:lnTo>
                    <a:close/>
                  </a:path>
                </a:pathLst>
              </a:custGeom>
              <a:solidFill>
                <a:srgbClr val="D4D4D4"/>
              </a:solidFill>
              <a:ln w="9525">
                <a:noFill/>
                <a:round/>
                <a:headEnd/>
                <a:tailEnd/>
              </a:ln>
            </p:spPr>
            <p:txBody>
              <a:bodyPr/>
              <a:lstStyle/>
              <a:p>
                <a:endParaRPr lang="en-US"/>
              </a:p>
            </p:txBody>
          </p:sp>
          <p:sp>
            <p:nvSpPr>
              <p:cNvPr id="134078" name="Freeform 4995"/>
              <p:cNvSpPr>
                <a:spLocks/>
              </p:cNvSpPr>
              <p:nvPr/>
            </p:nvSpPr>
            <p:spPr bwMode="auto">
              <a:xfrm>
                <a:off x="3664" y="2619"/>
                <a:ext cx="99" cy="56"/>
              </a:xfrm>
              <a:custGeom>
                <a:avLst/>
                <a:gdLst>
                  <a:gd name="T0" fmla="*/ 0 w 16"/>
                  <a:gd name="T1" fmla="*/ 0 h 9"/>
                  <a:gd name="T2" fmla="*/ 99730 w 16"/>
                  <a:gd name="T3" fmla="*/ 83820 h 9"/>
                  <a:gd name="T4" fmla="*/ 145214 w 16"/>
                  <a:gd name="T5" fmla="*/ 55403 h 9"/>
                  <a:gd name="T6" fmla="*/ 45484 w 16"/>
                  <a:gd name="T7" fmla="*/ 0 h 9"/>
                  <a:gd name="T8" fmla="*/ 0 w 16"/>
                  <a:gd name="T9" fmla="*/ 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0"/>
                    </a:moveTo>
                    <a:lnTo>
                      <a:pt x="11" y="9"/>
                    </a:lnTo>
                    <a:lnTo>
                      <a:pt x="16" y="6"/>
                    </a:lnTo>
                    <a:lnTo>
                      <a:pt x="5" y="0"/>
                    </a:lnTo>
                    <a:lnTo>
                      <a:pt x="0" y="0"/>
                    </a:lnTo>
                  </a:path>
                </a:pathLst>
              </a:custGeom>
              <a:noFill/>
              <a:ln w="9525">
                <a:solidFill>
                  <a:srgbClr val="000000"/>
                </a:solidFill>
                <a:round/>
                <a:headEnd/>
                <a:tailEnd/>
              </a:ln>
            </p:spPr>
            <p:txBody>
              <a:bodyPr/>
              <a:lstStyle/>
              <a:p>
                <a:endParaRPr lang="en-US"/>
              </a:p>
            </p:txBody>
          </p:sp>
          <p:sp>
            <p:nvSpPr>
              <p:cNvPr id="134079" name="Freeform 4996"/>
              <p:cNvSpPr>
                <a:spLocks/>
              </p:cNvSpPr>
              <p:nvPr/>
            </p:nvSpPr>
            <p:spPr bwMode="auto">
              <a:xfrm>
                <a:off x="2417" y="2484"/>
                <a:ext cx="99" cy="160"/>
              </a:xfrm>
              <a:custGeom>
                <a:avLst/>
                <a:gdLst>
                  <a:gd name="T0" fmla="*/ 0 w 99"/>
                  <a:gd name="T1" fmla="*/ 105 h 160"/>
                  <a:gd name="T2" fmla="*/ 68 w 99"/>
                  <a:gd name="T3" fmla="*/ 0 h 160"/>
                  <a:gd name="T4" fmla="*/ 99 w 99"/>
                  <a:gd name="T5" fmla="*/ 98 h 160"/>
                  <a:gd name="T6" fmla="*/ 37 w 99"/>
                  <a:gd name="T7" fmla="*/ 160 h 160"/>
                  <a:gd name="T8" fmla="*/ 0 w 99"/>
                  <a:gd name="T9" fmla="*/ 105 h 160"/>
                  <a:gd name="T10" fmla="*/ 0 60000 65536"/>
                  <a:gd name="T11" fmla="*/ 0 60000 65536"/>
                  <a:gd name="T12" fmla="*/ 0 60000 65536"/>
                  <a:gd name="T13" fmla="*/ 0 60000 65536"/>
                  <a:gd name="T14" fmla="*/ 0 60000 65536"/>
                  <a:gd name="T15" fmla="*/ 0 w 99"/>
                  <a:gd name="T16" fmla="*/ 0 h 160"/>
                  <a:gd name="T17" fmla="*/ 99 w 99"/>
                  <a:gd name="T18" fmla="*/ 160 h 160"/>
                </a:gdLst>
                <a:ahLst/>
                <a:cxnLst>
                  <a:cxn ang="T10">
                    <a:pos x="T0" y="T1"/>
                  </a:cxn>
                  <a:cxn ang="T11">
                    <a:pos x="T2" y="T3"/>
                  </a:cxn>
                  <a:cxn ang="T12">
                    <a:pos x="T4" y="T5"/>
                  </a:cxn>
                  <a:cxn ang="T13">
                    <a:pos x="T6" y="T7"/>
                  </a:cxn>
                  <a:cxn ang="T14">
                    <a:pos x="T8" y="T9"/>
                  </a:cxn>
                </a:cxnLst>
                <a:rect l="T15" t="T16" r="T17" b="T18"/>
                <a:pathLst>
                  <a:path w="99" h="160">
                    <a:moveTo>
                      <a:pt x="0" y="105"/>
                    </a:moveTo>
                    <a:lnTo>
                      <a:pt x="68" y="0"/>
                    </a:lnTo>
                    <a:lnTo>
                      <a:pt x="99" y="98"/>
                    </a:lnTo>
                    <a:lnTo>
                      <a:pt x="37" y="160"/>
                    </a:lnTo>
                    <a:lnTo>
                      <a:pt x="0" y="105"/>
                    </a:lnTo>
                    <a:close/>
                  </a:path>
                </a:pathLst>
              </a:custGeom>
              <a:solidFill>
                <a:srgbClr val="FCFCFC"/>
              </a:solidFill>
              <a:ln w="9525">
                <a:noFill/>
                <a:round/>
                <a:headEnd/>
                <a:tailEnd/>
              </a:ln>
            </p:spPr>
            <p:txBody>
              <a:bodyPr/>
              <a:lstStyle/>
              <a:p>
                <a:endParaRPr lang="en-US"/>
              </a:p>
            </p:txBody>
          </p:sp>
          <p:sp>
            <p:nvSpPr>
              <p:cNvPr id="134080" name="Freeform 4997"/>
              <p:cNvSpPr>
                <a:spLocks/>
              </p:cNvSpPr>
              <p:nvPr/>
            </p:nvSpPr>
            <p:spPr bwMode="auto">
              <a:xfrm>
                <a:off x="2417" y="2484"/>
                <a:ext cx="99" cy="160"/>
              </a:xfrm>
              <a:custGeom>
                <a:avLst/>
                <a:gdLst>
                  <a:gd name="T0" fmla="*/ 0 w 16"/>
                  <a:gd name="T1" fmla="*/ 150535 h 26"/>
                  <a:gd name="T2" fmla="*/ 99730 w 16"/>
                  <a:gd name="T3" fmla="*/ 0 h 26"/>
                  <a:gd name="T4" fmla="*/ 145214 w 16"/>
                  <a:gd name="T5" fmla="*/ 140535 h 26"/>
                  <a:gd name="T6" fmla="*/ 54252 w 16"/>
                  <a:gd name="T7" fmla="*/ 229569 h 26"/>
                  <a:gd name="T8" fmla="*/ 0 w 16"/>
                  <a:gd name="T9" fmla="*/ 150535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17"/>
                    </a:moveTo>
                    <a:lnTo>
                      <a:pt x="11" y="0"/>
                    </a:lnTo>
                    <a:lnTo>
                      <a:pt x="16" y="16"/>
                    </a:lnTo>
                    <a:lnTo>
                      <a:pt x="6" y="26"/>
                    </a:lnTo>
                    <a:lnTo>
                      <a:pt x="0" y="17"/>
                    </a:lnTo>
                  </a:path>
                </a:pathLst>
              </a:custGeom>
              <a:noFill/>
              <a:ln w="9525">
                <a:solidFill>
                  <a:srgbClr val="000000"/>
                </a:solidFill>
                <a:round/>
                <a:headEnd/>
                <a:tailEnd/>
              </a:ln>
            </p:spPr>
            <p:txBody>
              <a:bodyPr/>
              <a:lstStyle/>
              <a:p>
                <a:endParaRPr lang="en-US"/>
              </a:p>
            </p:txBody>
          </p:sp>
          <p:sp>
            <p:nvSpPr>
              <p:cNvPr id="134081" name="Freeform 4998"/>
              <p:cNvSpPr>
                <a:spLocks/>
              </p:cNvSpPr>
              <p:nvPr/>
            </p:nvSpPr>
            <p:spPr bwMode="auto">
              <a:xfrm>
                <a:off x="4738" y="2780"/>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4082" name="Freeform 4999"/>
              <p:cNvSpPr>
                <a:spLocks/>
              </p:cNvSpPr>
              <p:nvPr/>
            </p:nvSpPr>
            <p:spPr bwMode="auto">
              <a:xfrm>
                <a:off x="4738" y="278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083" name="Freeform 5000"/>
              <p:cNvSpPr>
                <a:spLocks/>
              </p:cNvSpPr>
              <p:nvPr/>
            </p:nvSpPr>
            <p:spPr bwMode="auto">
              <a:xfrm>
                <a:off x="3497" y="2508"/>
                <a:ext cx="99" cy="68"/>
              </a:xfrm>
              <a:custGeom>
                <a:avLst/>
                <a:gdLst>
                  <a:gd name="T0" fmla="*/ 0 w 99"/>
                  <a:gd name="T1" fmla="*/ 0 h 68"/>
                  <a:gd name="T2" fmla="*/ 68 w 99"/>
                  <a:gd name="T3" fmla="*/ 56 h 68"/>
                  <a:gd name="T4" fmla="*/ 99 w 99"/>
                  <a:gd name="T5" fmla="*/ 68 h 68"/>
                  <a:gd name="T6" fmla="*/ 31 w 99"/>
                  <a:gd name="T7" fmla="*/ 37 h 68"/>
                  <a:gd name="T8" fmla="*/ 0 w 99"/>
                  <a:gd name="T9" fmla="*/ 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0"/>
                    </a:moveTo>
                    <a:lnTo>
                      <a:pt x="68" y="56"/>
                    </a:lnTo>
                    <a:lnTo>
                      <a:pt x="99" y="68"/>
                    </a:lnTo>
                    <a:lnTo>
                      <a:pt x="31" y="37"/>
                    </a:lnTo>
                    <a:lnTo>
                      <a:pt x="0" y="0"/>
                    </a:lnTo>
                    <a:close/>
                  </a:path>
                </a:pathLst>
              </a:custGeom>
              <a:solidFill>
                <a:srgbClr val="E2E2E2"/>
              </a:solidFill>
              <a:ln w="9525">
                <a:noFill/>
                <a:round/>
                <a:headEnd/>
                <a:tailEnd/>
              </a:ln>
            </p:spPr>
            <p:txBody>
              <a:bodyPr/>
              <a:lstStyle/>
              <a:p>
                <a:endParaRPr lang="en-US"/>
              </a:p>
            </p:txBody>
          </p:sp>
          <p:sp>
            <p:nvSpPr>
              <p:cNvPr id="134084" name="Freeform 5001"/>
              <p:cNvSpPr>
                <a:spLocks/>
              </p:cNvSpPr>
              <p:nvPr/>
            </p:nvSpPr>
            <p:spPr bwMode="auto">
              <a:xfrm>
                <a:off x="3497" y="2508"/>
                <a:ext cx="99" cy="68"/>
              </a:xfrm>
              <a:custGeom>
                <a:avLst/>
                <a:gdLst>
                  <a:gd name="T0" fmla="*/ 0 w 16"/>
                  <a:gd name="T1" fmla="*/ 0 h 11"/>
                  <a:gd name="T2" fmla="*/ 99730 w 16"/>
                  <a:gd name="T3" fmla="*/ 81742 h 11"/>
                  <a:gd name="T4" fmla="*/ 145214 w 16"/>
                  <a:gd name="T5" fmla="*/ 99206 h 11"/>
                  <a:gd name="T6" fmla="*/ 45484 w 16"/>
                  <a:gd name="T7" fmla="*/ 54109 h 11"/>
                  <a:gd name="T8" fmla="*/ 0 w 16"/>
                  <a:gd name="T9" fmla="*/ 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0"/>
                    </a:moveTo>
                    <a:lnTo>
                      <a:pt x="11" y="9"/>
                    </a:lnTo>
                    <a:lnTo>
                      <a:pt x="16" y="11"/>
                    </a:lnTo>
                    <a:lnTo>
                      <a:pt x="5" y="6"/>
                    </a:lnTo>
                    <a:lnTo>
                      <a:pt x="0" y="0"/>
                    </a:lnTo>
                  </a:path>
                </a:pathLst>
              </a:custGeom>
              <a:noFill/>
              <a:ln w="9525">
                <a:solidFill>
                  <a:srgbClr val="000000"/>
                </a:solidFill>
                <a:round/>
                <a:headEnd/>
                <a:tailEnd/>
              </a:ln>
            </p:spPr>
            <p:txBody>
              <a:bodyPr/>
              <a:lstStyle/>
              <a:p>
                <a:endParaRPr lang="en-US"/>
              </a:p>
            </p:txBody>
          </p:sp>
          <p:sp>
            <p:nvSpPr>
              <p:cNvPr id="134085" name="Freeform 5002"/>
              <p:cNvSpPr>
                <a:spLocks/>
              </p:cNvSpPr>
              <p:nvPr/>
            </p:nvSpPr>
            <p:spPr bwMode="auto">
              <a:xfrm>
                <a:off x="2250" y="2607"/>
                <a:ext cx="99" cy="93"/>
              </a:xfrm>
              <a:custGeom>
                <a:avLst/>
                <a:gdLst>
                  <a:gd name="T0" fmla="*/ 0 w 99"/>
                  <a:gd name="T1" fmla="*/ 74 h 93"/>
                  <a:gd name="T2" fmla="*/ 68 w 99"/>
                  <a:gd name="T3" fmla="*/ 0 h 93"/>
                  <a:gd name="T4" fmla="*/ 99 w 99"/>
                  <a:gd name="T5" fmla="*/ 56 h 93"/>
                  <a:gd name="T6" fmla="*/ 37 w 99"/>
                  <a:gd name="T7" fmla="*/ 93 h 93"/>
                  <a:gd name="T8" fmla="*/ 0 w 99"/>
                  <a:gd name="T9" fmla="*/ 74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74"/>
                    </a:moveTo>
                    <a:lnTo>
                      <a:pt x="68" y="0"/>
                    </a:lnTo>
                    <a:lnTo>
                      <a:pt x="99" y="56"/>
                    </a:lnTo>
                    <a:lnTo>
                      <a:pt x="37" y="93"/>
                    </a:lnTo>
                    <a:lnTo>
                      <a:pt x="0" y="74"/>
                    </a:lnTo>
                    <a:close/>
                  </a:path>
                </a:pathLst>
              </a:custGeom>
              <a:solidFill>
                <a:srgbClr val="FAFAFA"/>
              </a:solidFill>
              <a:ln w="9525">
                <a:noFill/>
                <a:round/>
                <a:headEnd/>
                <a:tailEnd/>
              </a:ln>
            </p:spPr>
            <p:txBody>
              <a:bodyPr/>
              <a:lstStyle/>
              <a:p>
                <a:endParaRPr lang="en-US"/>
              </a:p>
            </p:txBody>
          </p:sp>
          <p:sp>
            <p:nvSpPr>
              <p:cNvPr id="134086" name="Freeform 5003"/>
              <p:cNvSpPr>
                <a:spLocks/>
              </p:cNvSpPr>
              <p:nvPr/>
            </p:nvSpPr>
            <p:spPr bwMode="auto">
              <a:xfrm>
                <a:off x="2250" y="2607"/>
                <a:ext cx="99" cy="93"/>
              </a:xfrm>
              <a:custGeom>
                <a:avLst/>
                <a:gdLst>
                  <a:gd name="T0" fmla="*/ 0 w 16"/>
                  <a:gd name="T1" fmla="*/ 109399 h 15"/>
                  <a:gd name="T2" fmla="*/ 99730 w 16"/>
                  <a:gd name="T3" fmla="*/ 0 h 15"/>
                  <a:gd name="T4" fmla="*/ 145214 w 16"/>
                  <a:gd name="T5" fmla="*/ 82683 h 15"/>
                  <a:gd name="T6" fmla="*/ 54252 w 16"/>
                  <a:gd name="T7" fmla="*/ 137497 h 15"/>
                  <a:gd name="T8" fmla="*/ 0 w 16"/>
                  <a:gd name="T9" fmla="*/ 109399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2"/>
                    </a:moveTo>
                    <a:lnTo>
                      <a:pt x="11" y="0"/>
                    </a:lnTo>
                    <a:lnTo>
                      <a:pt x="16" y="9"/>
                    </a:lnTo>
                    <a:lnTo>
                      <a:pt x="6" y="15"/>
                    </a:lnTo>
                    <a:lnTo>
                      <a:pt x="0" y="12"/>
                    </a:lnTo>
                  </a:path>
                </a:pathLst>
              </a:custGeom>
              <a:noFill/>
              <a:ln w="9525">
                <a:solidFill>
                  <a:srgbClr val="000000"/>
                </a:solidFill>
                <a:round/>
                <a:headEnd/>
                <a:tailEnd/>
              </a:ln>
            </p:spPr>
            <p:txBody>
              <a:bodyPr/>
              <a:lstStyle/>
              <a:p>
                <a:endParaRPr lang="en-US"/>
              </a:p>
            </p:txBody>
          </p:sp>
          <p:sp>
            <p:nvSpPr>
              <p:cNvPr id="134087" name="Freeform 5004"/>
              <p:cNvSpPr>
                <a:spLocks/>
              </p:cNvSpPr>
              <p:nvPr/>
            </p:nvSpPr>
            <p:spPr bwMode="auto">
              <a:xfrm>
                <a:off x="4572" y="2780"/>
                <a:ext cx="98" cy="62"/>
              </a:xfrm>
              <a:custGeom>
                <a:avLst/>
                <a:gdLst>
                  <a:gd name="T0" fmla="*/ 0 w 98"/>
                  <a:gd name="T1" fmla="*/ 43 h 62"/>
                  <a:gd name="T2" fmla="*/ 68 w 98"/>
                  <a:gd name="T3" fmla="*/ 62 h 62"/>
                  <a:gd name="T4" fmla="*/ 98 w 98"/>
                  <a:gd name="T5" fmla="*/ 19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1" y="0"/>
                    </a:lnTo>
                    <a:lnTo>
                      <a:pt x="0" y="43"/>
                    </a:lnTo>
                    <a:close/>
                  </a:path>
                </a:pathLst>
              </a:custGeom>
              <a:solidFill>
                <a:srgbClr val="CECECE"/>
              </a:solidFill>
              <a:ln w="9525">
                <a:noFill/>
                <a:round/>
                <a:headEnd/>
                <a:tailEnd/>
              </a:ln>
            </p:spPr>
            <p:txBody>
              <a:bodyPr/>
              <a:lstStyle/>
              <a:p>
                <a:endParaRPr lang="en-US"/>
              </a:p>
            </p:txBody>
          </p:sp>
          <p:sp>
            <p:nvSpPr>
              <p:cNvPr id="134088" name="Freeform 5005"/>
              <p:cNvSpPr>
                <a:spLocks/>
              </p:cNvSpPr>
              <p:nvPr/>
            </p:nvSpPr>
            <p:spPr bwMode="auto">
              <a:xfrm>
                <a:off x="4572" y="2780"/>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089" name="Freeform 5006"/>
              <p:cNvSpPr>
                <a:spLocks/>
              </p:cNvSpPr>
              <p:nvPr/>
            </p:nvSpPr>
            <p:spPr bwMode="auto">
              <a:xfrm>
                <a:off x="3331" y="2391"/>
                <a:ext cx="98" cy="86"/>
              </a:xfrm>
              <a:custGeom>
                <a:avLst/>
                <a:gdLst>
                  <a:gd name="T0" fmla="*/ 0 w 98"/>
                  <a:gd name="T1" fmla="*/ 0 h 86"/>
                  <a:gd name="T2" fmla="*/ 67 w 98"/>
                  <a:gd name="T3" fmla="*/ 37 h 86"/>
                  <a:gd name="T4" fmla="*/ 98 w 98"/>
                  <a:gd name="T5" fmla="*/ 86 h 86"/>
                  <a:gd name="T6" fmla="*/ 30 w 98"/>
                  <a:gd name="T7" fmla="*/ 80 h 86"/>
                  <a:gd name="T8" fmla="*/ 0 w 98"/>
                  <a:gd name="T9" fmla="*/ 0 h 86"/>
                  <a:gd name="T10" fmla="*/ 0 60000 65536"/>
                  <a:gd name="T11" fmla="*/ 0 60000 65536"/>
                  <a:gd name="T12" fmla="*/ 0 60000 65536"/>
                  <a:gd name="T13" fmla="*/ 0 60000 65536"/>
                  <a:gd name="T14" fmla="*/ 0 60000 65536"/>
                  <a:gd name="T15" fmla="*/ 0 w 98"/>
                  <a:gd name="T16" fmla="*/ 0 h 86"/>
                  <a:gd name="T17" fmla="*/ 98 w 98"/>
                  <a:gd name="T18" fmla="*/ 86 h 86"/>
                </a:gdLst>
                <a:ahLst/>
                <a:cxnLst>
                  <a:cxn ang="T10">
                    <a:pos x="T0" y="T1"/>
                  </a:cxn>
                  <a:cxn ang="T11">
                    <a:pos x="T2" y="T3"/>
                  </a:cxn>
                  <a:cxn ang="T12">
                    <a:pos x="T4" y="T5"/>
                  </a:cxn>
                  <a:cxn ang="T13">
                    <a:pos x="T6" y="T7"/>
                  </a:cxn>
                  <a:cxn ang="T14">
                    <a:pos x="T8" y="T9"/>
                  </a:cxn>
                </a:cxnLst>
                <a:rect l="T15" t="T16" r="T17" b="T18"/>
                <a:pathLst>
                  <a:path w="98" h="86">
                    <a:moveTo>
                      <a:pt x="0" y="0"/>
                    </a:moveTo>
                    <a:lnTo>
                      <a:pt x="67" y="37"/>
                    </a:lnTo>
                    <a:lnTo>
                      <a:pt x="98" y="86"/>
                    </a:lnTo>
                    <a:lnTo>
                      <a:pt x="30" y="80"/>
                    </a:lnTo>
                    <a:lnTo>
                      <a:pt x="0" y="0"/>
                    </a:lnTo>
                    <a:close/>
                  </a:path>
                </a:pathLst>
              </a:custGeom>
              <a:solidFill>
                <a:srgbClr val="EEEEEE"/>
              </a:solidFill>
              <a:ln w="9525">
                <a:noFill/>
                <a:round/>
                <a:headEnd/>
                <a:tailEnd/>
              </a:ln>
            </p:spPr>
            <p:txBody>
              <a:bodyPr/>
              <a:lstStyle/>
              <a:p>
                <a:endParaRPr lang="en-US"/>
              </a:p>
            </p:txBody>
          </p:sp>
          <p:sp>
            <p:nvSpPr>
              <p:cNvPr id="134090" name="Freeform 5007"/>
              <p:cNvSpPr>
                <a:spLocks/>
              </p:cNvSpPr>
              <p:nvPr/>
            </p:nvSpPr>
            <p:spPr bwMode="auto">
              <a:xfrm>
                <a:off x="3331" y="2391"/>
                <a:ext cx="98" cy="86"/>
              </a:xfrm>
              <a:custGeom>
                <a:avLst/>
                <a:gdLst>
                  <a:gd name="T0" fmla="*/ 0 w 16"/>
                  <a:gd name="T1" fmla="*/ 0 h 14"/>
                  <a:gd name="T2" fmla="*/ 94202 w 16"/>
                  <a:gd name="T3" fmla="*/ 52601 h 14"/>
                  <a:gd name="T4" fmla="*/ 137868 w 16"/>
                  <a:gd name="T5" fmla="*/ 122372 h 14"/>
                  <a:gd name="T6" fmla="*/ 43665 w 16"/>
                  <a:gd name="T7" fmla="*/ 113809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1" y="6"/>
                    </a:lnTo>
                    <a:lnTo>
                      <a:pt x="16" y="14"/>
                    </a:lnTo>
                    <a:lnTo>
                      <a:pt x="5" y="13"/>
                    </a:lnTo>
                    <a:lnTo>
                      <a:pt x="0" y="0"/>
                    </a:lnTo>
                  </a:path>
                </a:pathLst>
              </a:custGeom>
              <a:noFill/>
              <a:ln w="9525">
                <a:solidFill>
                  <a:srgbClr val="000000"/>
                </a:solidFill>
                <a:round/>
                <a:headEnd/>
                <a:tailEnd/>
              </a:ln>
            </p:spPr>
            <p:txBody>
              <a:bodyPr/>
              <a:lstStyle/>
              <a:p>
                <a:endParaRPr lang="en-US"/>
              </a:p>
            </p:txBody>
          </p:sp>
          <p:sp>
            <p:nvSpPr>
              <p:cNvPr id="134091" name="Freeform 5008"/>
              <p:cNvSpPr>
                <a:spLocks/>
              </p:cNvSpPr>
              <p:nvPr/>
            </p:nvSpPr>
            <p:spPr bwMode="auto">
              <a:xfrm>
                <a:off x="2083" y="2706"/>
                <a:ext cx="99" cy="43"/>
              </a:xfrm>
              <a:custGeom>
                <a:avLst/>
                <a:gdLst>
                  <a:gd name="T0" fmla="*/ 0 w 99"/>
                  <a:gd name="T1" fmla="*/ 43 h 43"/>
                  <a:gd name="T2" fmla="*/ 68 w 99"/>
                  <a:gd name="T3" fmla="*/ 0 h 43"/>
                  <a:gd name="T4" fmla="*/ 99 w 99"/>
                  <a:gd name="T5" fmla="*/ 18 h 43"/>
                  <a:gd name="T6" fmla="*/ 37 w 99"/>
                  <a:gd name="T7" fmla="*/ 37 h 43"/>
                  <a:gd name="T8" fmla="*/ 0 w 99"/>
                  <a:gd name="T9" fmla="*/ 43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43"/>
                    </a:moveTo>
                    <a:lnTo>
                      <a:pt x="68" y="0"/>
                    </a:lnTo>
                    <a:lnTo>
                      <a:pt x="99" y="18"/>
                    </a:lnTo>
                    <a:lnTo>
                      <a:pt x="37" y="37"/>
                    </a:lnTo>
                    <a:lnTo>
                      <a:pt x="0" y="43"/>
                    </a:lnTo>
                    <a:close/>
                  </a:path>
                </a:pathLst>
              </a:custGeom>
              <a:solidFill>
                <a:srgbClr val="F5F5F5"/>
              </a:solidFill>
              <a:ln w="9525">
                <a:noFill/>
                <a:round/>
                <a:headEnd/>
                <a:tailEnd/>
              </a:ln>
            </p:spPr>
            <p:txBody>
              <a:bodyPr/>
              <a:lstStyle/>
              <a:p>
                <a:endParaRPr lang="en-US"/>
              </a:p>
            </p:txBody>
          </p:sp>
          <p:sp>
            <p:nvSpPr>
              <p:cNvPr id="134092" name="Freeform 5009"/>
              <p:cNvSpPr>
                <a:spLocks/>
              </p:cNvSpPr>
              <p:nvPr/>
            </p:nvSpPr>
            <p:spPr bwMode="auto">
              <a:xfrm>
                <a:off x="2083" y="2706"/>
                <a:ext cx="99" cy="43"/>
              </a:xfrm>
              <a:custGeom>
                <a:avLst/>
                <a:gdLst>
                  <a:gd name="T0" fmla="*/ 0 w 16"/>
                  <a:gd name="T1" fmla="*/ 61207 h 7"/>
                  <a:gd name="T2" fmla="*/ 99730 w 16"/>
                  <a:gd name="T3" fmla="*/ 0 h 7"/>
                  <a:gd name="T4" fmla="*/ 145214 w 16"/>
                  <a:gd name="T5" fmla="*/ 25732 h 7"/>
                  <a:gd name="T6" fmla="*/ 54252 w 16"/>
                  <a:gd name="T7" fmla="*/ 52601 h 7"/>
                  <a:gd name="T8" fmla="*/ 0 w 16"/>
                  <a:gd name="T9" fmla="*/ 6120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7"/>
                    </a:moveTo>
                    <a:lnTo>
                      <a:pt x="11" y="0"/>
                    </a:lnTo>
                    <a:lnTo>
                      <a:pt x="16" y="3"/>
                    </a:lnTo>
                    <a:lnTo>
                      <a:pt x="6" y="6"/>
                    </a:lnTo>
                    <a:lnTo>
                      <a:pt x="0" y="7"/>
                    </a:lnTo>
                  </a:path>
                </a:pathLst>
              </a:custGeom>
              <a:noFill/>
              <a:ln w="9525">
                <a:solidFill>
                  <a:srgbClr val="000000"/>
                </a:solidFill>
                <a:round/>
                <a:headEnd/>
                <a:tailEnd/>
              </a:ln>
            </p:spPr>
            <p:txBody>
              <a:bodyPr/>
              <a:lstStyle/>
              <a:p>
                <a:endParaRPr lang="en-US"/>
              </a:p>
            </p:txBody>
          </p:sp>
          <p:sp>
            <p:nvSpPr>
              <p:cNvPr id="134093" name="Freeform 5010"/>
              <p:cNvSpPr>
                <a:spLocks/>
              </p:cNvSpPr>
              <p:nvPr/>
            </p:nvSpPr>
            <p:spPr bwMode="auto">
              <a:xfrm>
                <a:off x="4405" y="2780"/>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DCDCD"/>
              </a:solidFill>
              <a:ln w="9525">
                <a:noFill/>
                <a:round/>
                <a:headEnd/>
                <a:tailEnd/>
              </a:ln>
            </p:spPr>
            <p:txBody>
              <a:bodyPr/>
              <a:lstStyle/>
              <a:p>
                <a:endParaRPr lang="en-US"/>
              </a:p>
            </p:txBody>
          </p:sp>
          <p:sp>
            <p:nvSpPr>
              <p:cNvPr id="134094" name="Freeform 5011"/>
              <p:cNvSpPr>
                <a:spLocks/>
              </p:cNvSpPr>
              <p:nvPr/>
            </p:nvSpPr>
            <p:spPr bwMode="auto">
              <a:xfrm>
                <a:off x="4405" y="278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095" name="Freeform 5012"/>
              <p:cNvSpPr>
                <a:spLocks/>
              </p:cNvSpPr>
              <p:nvPr/>
            </p:nvSpPr>
            <p:spPr bwMode="auto">
              <a:xfrm>
                <a:off x="3164" y="2298"/>
                <a:ext cx="99" cy="118"/>
              </a:xfrm>
              <a:custGeom>
                <a:avLst/>
                <a:gdLst>
                  <a:gd name="T0" fmla="*/ 0 w 99"/>
                  <a:gd name="T1" fmla="*/ 0 h 118"/>
                  <a:gd name="T2" fmla="*/ 68 w 99"/>
                  <a:gd name="T3" fmla="*/ 0 h 118"/>
                  <a:gd name="T4" fmla="*/ 99 w 99"/>
                  <a:gd name="T5" fmla="*/ 93 h 118"/>
                  <a:gd name="T6" fmla="*/ 31 w 99"/>
                  <a:gd name="T7" fmla="*/ 118 h 118"/>
                  <a:gd name="T8" fmla="*/ 0 w 99"/>
                  <a:gd name="T9" fmla="*/ 0 h 118"/>
                  <a:gd name="T10" fmla="*/ 0 60000 65536"/>
                  <a:gd name="T11" fmla="*/ 0 60000 65536"/>
                  <a:gd name="T12" fmla="*/ 0 60000 65536"/>
                  <a:gd name="T13" fmla="*/ 0 60000 65536"/>
                  <a:gd name="T14" fmla="*/ 0 60000 65536"/>
                  <a:gd name="T15" fmla="*/ 0 w 99"/>
                  <a:gd name="T16" fmla="*/ 0 h 118"/>
                  <a:gd name="T17" fmla="*/ 99 w 99"/>
                  <a:gd name="T18" fmla="*/ 118 h 118"/>
                </a:gdLst>
                <a:ahLst/>
                <a:cxnLst>
                  <a:cxn ang="T10">
                    <a:pos x="T0" y="T1"/>
                  </a:cxn>
                  <a:cxn ang="T11">
                    <a:pos x="T2" y="T3"/>
                  </a:cxn>
                  <a:cxn ang="T12">
                    <a:pos x="T4" y="T5"/>
                  </a:cxn>
                  <a:cxn ang="T13">
                    <a:pos x="T6" y="T7"/>
                  </a:cxn>
                  <a:cxn ang="T14">
                    <a:pos x="T8" y="T9"/>
                  </a:cxn>
                </a:cxnLst>
                <a:rect l="T15" t="T16" r="T17" b="T18"/>
                <a:pathLst>
                  <a:path w="99" h="118">
                    <a:moveTo>
                      <a:pt x="0" y="0"/>
                    </a:moveTo>
                    <a:lnTo>
                      <a:pt x="68" y="0"/>
                    </a:lnTo>
                    <a:lnTo>
                      <a:pt x="99" y="93"/>
                    </a:lnTo>
                    <a:lnTo>
                      <a:pt x="31" y="118"/>
                    </a:lnTo>
                    <a:lnTo>
                      <a:pt x="0" y="0"/>
                    </a:lnTo>
                    <a:close/>
                  </a:path>
                </a:pathLst>
              </a:custGeom>
              <a:solidFill>
                <a:srgbClr val="F6F6F6"/>
              </a:solidFill>
              <a:ln w="9525">
                <a:noFill/>
                <a:round/>
                <a:headEnd/>
                <a:tailEnd/>
              </a:ln>
            </p:spPr>
            <p:txBody>
              <a:bodyPr/>
              <a:lstStyle/>
              <a:p>
                <a:endParaRPr lang="en-US"/>
              </a:p>
            </p:txBody>
          </p:sp>
          <p:sp>
            <p:nvSpPr>
              <p:cNvPr id="134096" name="Freeform 5013"/>
              <p:cNvSpPr>
                <a:spLocks/>
              </p:cNvSpPr>
              <p:nvPr/>
            </p:nvSpPr>
            <p:spPr bwMode="auto">
              <a:xfrm>
                <a:off x="3164" y="2298"/>
                <a:ext cx="99" cy="118"/>
              </a:xfrm>
              <a:custGeom>
                <a:avLst/>
                <a:gdLst>
                  <a:gd name="T0" fmla="*/ 0 w 16"/>
                  <a:gd name="T1" fmla="*/ 0 h 19"/>
                  <a:gd name="T2" fmla="*/ 99730 w 16"/>
                  <a:gd name="T3" fmla="*/ 0 h 19"/>
                  <a:gd name="T4" fmla="*/ 145214 w 16"/>
                  <a:gd name="T5" fmla="*/ 138470 h 19"/>
                  <a:gd name="T6" fmla="*/ 45484 w 16"/>
                  <a:gd name="T7" fmla="*/ 175572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1" y="0"/>
                    </a:lnTo>
                    <a:lnTo>
                      <a:pt x="16" y="15"/>
                    </a:lnTo>
                    <a:lnTo>
                      <a:pt x="5" y="19"/>
                    </a:lnTo>
                    <a:lnTo>
                      <a:pt x="0" y="0"/>
                    </a:lnTo>
                  </a:path>
                </a:pathLst>
              </a:custGeom>
              <a:noFill/>
              <a:ln w="9525">
                <a:solidFill>
                  <a:srgbClr val="000000"/>
                </a:solidFill>
                <a:round/>
                <a:headEnd/>
                <a:tailEnd/>
              </a:ln>
            </p:spPr>
            <p:txBody>
              <a:bodyPr/>
              <a:lstStyle/>
              <a:p>
                <a:endParaRPr lang="en-US"/>
              </a:p>
            </p:txBody>
          </p:sp>
          <p:sp>
            <p:nvSpPr>
              <p:cNvPr id="134097" name="Freeform 5014"/>
              <p:cNvSpPr>
                <a:spLocks/>
              </p:cNvSpPr>
              <p:nvPr/>
            </p:nvSpPr>
            <p:spPr bwMode="auto">
              <a:xfrm>
                <a:off x="1917" y="2768"/>
                <a:ext cx="98" cy="24"/>
              </a:xfrm>
              <a:custGeom>
                <a:avLst/>
                <a:gdLst>
                  <a:gd name="T0" fmla="*/ 0 w 98"/>
                  <a:gd name="T1" fmla="*/ 24 h 24"/>
                  <a:gd name="T2" fmla="*/ 67 w 98"/>
                  <a:gd name="T3" fmla="*/ 6 h 24"/>
                  <a:gd name="T4" fmla="*/ 98 w 98"/>
                  <a:gd name="T5" fmla="*/ 0 h 24"/>
                  <a:gd name="T6" fmla="*/ 30 w 98"/>
                  <a:gd name="T7" fmla="*/ 0 h 24"/>
                  <a:gd name="T8" fmla="*/ 0 w 98"/>
                  <a:gd name="T9" fmla="*/ 24 h 24"/>
                  <a:gd name="T10" fmla="*/ 0 60000 65536"/>
                  <a:gd name="T11" fmla="*/ 0 60000 65536"/>
                  <a:gd name="T12" fmla="*/ 0 60000 65536"/>
                  <a:gd name="T13" fmla="*/ 0 60000 65536"/>
                  <a:gd name="T14" fmla="*/ 0 60000 65536"/>
                  <a:gd name="T15" fmla="*/ 0 w 98"/>
                  <a:gd name="T16" fmla="*/ 0 h 24"/>
                  <a:gd name="T17" fmla="*/ 98 w 98"/>
                  <a:gd name="T18" fmla="*/ 24 h 24"/>
                </a:gdLst>
                <a:ahLst/>
                <a:cxnLst>
                  <a:cxn ang="T10">
                    <a:pos x="T0" y="T1"/>
                  </a:cxn>
                  <a:cxn ang="T11">
                    <a:pos x="T2" y="T3"/>
                  </a:cxn>
                  <a:cxn ang="T12">
                    <a:pos x="T4" y="T5"/>
                  </a:cxn>
                  <a:cxn ang="T13">
                    <a:pos x="T6" y="T7"/>
                  </a:cxn>
                  <a:cxn ang="T14">
                    <a:pos x="T8" y="T9"/>
                  </a:cxn>
                </a:cxnLst>
                <a:rect l="T15" t="T16" r="T17" b="T18"/>
                <a:pathLst>
                  <a:path w="98" h="24">
                    <a:moveTo>
                      <a:pt x="0" y="24"/>
                    </a:moveTo>
                    <a:lnTo>
                      <a:pt x="67" y="6"/>
                    </a:lnTo>
                    <a:lnTo>
                      <a:pt x="98" y="0"/>
                    </a:lnTo>
                    <a:lnTo>
                      <a:pt x="30" y="0"/>
                    </a:lnTo>
                    <a:lnTo>
                      <a:pt x="0" y="24"/>
                    </a:lnTo>
                    <a:close/>
                  </a:path>
                </a:pathLst>
              </a:custGeom>
              <a:solidFill>
                <a:srgbClr val="EBEBEB"/>
              </a:solidFill>
              <a:ln w="9525">
                <a:noFill/>
                <a:round/>
                <a:headEnd/>
                <a:tailEnd/>
              </a:ln>
            </p:spPr>
            <p:txBody>
              <a:bodyPr/>
              <a:lstStyle/>
              <a:p>
                <a:endParaRPr lang="en-US"/>
              </a:p>
            </p:txBody>
          </p:sp>
          <p:sp>
            <p:nvSpPr>
              <p:cNvPr id="134098" name="Freeform 5015"/>
              <p:cNvSpPr>
                <a:spLocks/>
              </p:cNvSpPr>
              <p:nvPr/>
            </p:nvSpPr>
            <p:spPr bwMode="auto">
              <a:xfrm>
                <a:off x="1917" y="2768"/>
                <a:ext cx="98" cy="24"/>
              </a:xfrm>
              <a:custGeom>
                <a:avLst/>
                <a:gdLst>
                  <a:gd name="T0" fmla="*/ 0 w 16"/>
                  <a:gd name="T1" fmla="*/ 31104 h 4"/>
                  <a:gd name="T2" fmla="*/ 94202 w 16"/>
                  <a:gd name="T3" fmla="*/ 7776 h 4"/>
                  <a:gd name="T4" fmla="*/ 137868 w 16"/>
                  <a:gd name="T5" fmla="*/ 0 h 4"/>
                  <a:gd name="T6" fmla="*/ 43665 w 16"/>
                  <a:gd name="T7" fmla="*/ 0 h 4"/>
                  <a:gd name="T8" fmla="*/ 0 w 16"/>
                  <a:gd name="T9" fmla="*/ 31104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4"/>
                    </a:moveTo>
                    <a:lnTo>
                      <a:pt x="11" y="1"/>
                    </a:lnTo>
                    <a:lnTo>
                      <a:pt x="16" y="0"/>
                    </a:lnTo>
                    <a:lnTo>
                      <a:pt x="5" y="0"/>
                    </a:lnTo>
                    <a:lnTo>
                      <a:pt x="0" y="4"/>
                    </a:lnTo>
                  </a:path>
                </a:pathLst>
              </a:custGeom>
              <a:noFill/>
              <a:ln w="9525">
                <a:solidFill>
                  <a:srgbClr val="000000"/>
                </a:solidFill>
                <a:round/>
                <a:headEnd/>
                <a:tailEnd/>
              </a:ln>
            </p:spPr>
            <p:txBody>
              <a:bodyPr/>
              <a:lstStyle/>
              <a:p>
                <a:endParaRPr lang="en-US"/>
              </a:p>
            </p:txBody>
          </p:sp>
          <p:sp>
            <p:nvSpPr>
              <p:cNvPr id="134099" name="Freeform 5016"/>
              <p:cNvSpPr>
                <a:spLocks/>
              </p:cNvSpPr>
              <p:nvPr/>
            </p:nvSpPr>
            <p:spPr bwMode="auto">
              <a:xfrm>
                <a:off x="4238" y="2774"/>
                <a:ext cx="99" cy="68"/>
              </a:xfrm>
              <a:custGeom>
                <a:avLst/>
                <a:gdLst>
                  <a:gd name="T0" fmla="*/ 0 w 99"/>
                  <a:gd name="T1" fmla="*/ 37 h 68"/>
                  <a:gd name="T2" fmla="*/ 68 w 99"/>
                  <a:gd name="T3" fmla="*/ 68 h 68"/>
                  <a:gd name="T4" fmla="*/ 99 w 99"/>
                  <a:gd name="T5" fmla="*/ 25 h 68"/>
                  <a:gd name="T6" fmla="*/ 31 w 99"/>
                  <a:gd name="T7" fmla="*/ 0 h 68"/>
                  <a:gd name="T8" fmla="*/ 0 w 99"/>
                  <a:gd name="T9" fmla="*/ 37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37"/>
                    </a:moveTo>
                    <a:lnTo>
                      <a:pt x="68" y="68"/>
                    </a:lnTo>
                    <a:lnTo>
                      <a:pt x="99" y="25"/>
                    </a:lnTo>
                    <a:lnTo>
                      <a:pt x="31" y="0"/>
                    </a:lnTo>
                    <a:lnTo>
                      <a:pt x="0" y="37"/>
                    </a:lnTo>
                    <a:close/>
                  </a:path>
                </a:pathLst>
              </a:custGeom>
              <a:solidFill>
                <a:srgbClr val="CACACA"/>
              </a:solidFill>
              <a:ln w="9525">
                <a:noFill/>
                <a:round/>
                <a:headEnd/>
                <a:tailEnd/>
              </a:ln>
            </p:spPr>
            <p:txBody>
              <a:bodyPr/>
              <a:lstStyle/>
              <a:p>
                <a:endParaRPr lang="en-US"/>
              </a:p>
            </p:txBody>
          </p:sp>
          <p:sp>
            <p:nvSpPr>
              <p:cNvPr id="134100" name="Freeform 5017"/>
              <p:cNvSpPr>
                <a:spLocks/>
              </p:cNvSpPr>
              <p:nvPr/>
            </p:nvSpPr>
            <p:spPr bwMode="auto">
              <a:xfrm>
                <a:off x="4238" y="2774"/>
                <a:ext cx="99" cy="68"/>
              </a:xfrm>
              <a:custGeom>
                <a:avLst/>
                <a:gdLst>
                  <a:gd name="T0" fmla="*/ 0 w 16"/>
                  <a:gd name="T1" fmla="*/ 54109 h 11"/>
                  <a:gd name="T2" fmla="*/ 99730 w 16"/>
                  <a:gd name="T3" fmla="*/ 99206 h 11"/>
                  <a:gd name="T4" fmla="*/ 145214 w 16"/>
                  <a:gd name="T5" fmla="*/ 36609 h 11"/>
                  <a:gd name="T6" fmla="*/ 45484 w 16"/>
                  <a:gd name="T7" fmla="*/ 0 h 11"/>
                  <a:gd name="T8" fmla="*/ 0 w 16"/>
                  <a:gd name="T9" fmla="*/ 5410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6"/>
                    </a:moveTo>
                    <a:lnTo>
                      <a:pt x="11" y="11"/>
                    </a:lnTo>
                    <a:lnTo>
                      <a:pt x="16" y="4"/>
                    </a:lnTo>
                    <a:lnTo>
                      <a:pt x="5" y="0"/>
                    </a:lnTo>
                    <a:lnTo>
                      <a:pt x="0" y="6"/>
                    </a:lnTo>
                  </a:path>
                </a:pathLst>
              </a:custGeom>
              <a:noFill/>
              <a:ln w="9525">
                <a:solidFill>
                  <a:srgbClr val="000000"/>
                </a:solidFill>
                <a:round/>
                <a:headEnd/>
                <a:tailEnd/>
              </a:ln>
            </p:spPr>
            <p:txBody>
              <a:bodyPr/>
              <a:lstStyle/>
              <a:p>
                <a:endParaRPr lang="en-US"/>
              </a:p>
            </p:txBody>
          </p:sp>
          <p:sp>
            <p:nvSpPr>
              <p:cNvPr id="134101" name="Freeform 5018"/>
              <p:cNvSpPr>
                <a:spLocks/>
              </p:cNvSpPr>
              <p:nvPr/>
            </p:nvSpPr>
            <p:spPr bwMode="auto">
              <a:xfrm>
                <a:off x="2991" y="2206"/>
                <a:ext cx="99" cy="191"/>
              </a:xfrm>
              <a:custGeom>
                <a:avLst/>
                <a:gdLst>
                  <a:gd name="T0" fmla="*/ 0 w 99"/>
                  <a:gd name="T1" fmla="*/ 49 h 191"/>
                  <a:gd name="T2" fmla="*/ 68 w 99"/>
                  <a:gd name="T3" fmla="*/ 0 h 191"/>
                  <a:gd name="T4" fmla="*/ 99 w 99"/>
                  <a:gd name="T5" fmla="*/ 129 h 191"/>
                  <a:gd name="T6" fmla="*/ 31 w 99"/>
                  <a:gd name="T7" fmla="*/ 191 h 191"/>
                  <a:gd name="T8" fmla="*/ 0 w 99"/>
                  <a:gd name="T9" fmla="*/ 49 h 191"/>
                  <a:gd name="T10" fmla="*/ 0 60000 65536"/>
                  <a:gd name="T11" fmla="*/ 0 60000 65536"/>
                  <a:gd name="T12" fmla="*/ 0 60000 65536"/>
                  <a:gd name="T13" fmla="*/ 0 60000 65536"/>
                  <a:gd name="T14" fmla="*/ 0 60000 65536"/>
                  <a:gd name="T15" fmla="*/ 0 w 99"/>
                  <a:gd name="T16" fmla="*/ 0 h 191"/>
                  <a:gd name="T17" fmla="*/ 99 w 99"/>
                  <a:gd name="T18" fmla="*/ 191 h 191"/>
                </a:gdLst>
                <a:ahLst/>
                <a:cxnLst>
                  <a:cxn ang="T10">
                    <a:pos x="T0" y="T1"/>
                  </a:cxn>
                  <a:cxn ang="T11">
                    <a:pos x="T2" y="T3"/>
                  </a:cxn>
                  <a:cxn ang="T12">
                    <a:pos x="T4" y="T5"/>
                  </a:cxn>
                  <a:cxn ang="T13">
                    <a:pos x="T6" y="T7"/>
                  </a:cxn>
                  <a:cxn ang="T14">
                    <a:pos x="T8" y="T9"/>
                  </a:cxn>
                </a:cxnLst>
                <a:rect l="T15" t="T16" r="T17" b="T18"/>
                <a:pathLst>
                  <a:path w="99" h="191">
                    <a:moveTo>
                      <a:pt x="0" y="49"/>
                    </a:moveTo>
                    <a:lnTo>
                      <a:pt x="68" y="0"/>
                    </a:lnTo>
                    <a:lnTo>
                      <a:pt x="99" y="129"/>
                    </a:lnTo>
                    <a:lnTo>
                      <a:pt x="31" y="191"/>
                    </a:lnTo>
                    <a:lnTo>
                      <a:pt x="0" y="49"/>
                    </a:lnTo>
                    <a:close/>
                  </a:path>
                </a:pathLst>
              </a:custGeom>
              <a:solidFill>
                <a:srgbClr val="FAFAFA"/>
              </a:solidFill>
              <a:ln w="9525">
                <a:noFill/>
                <a:round/>
                <a:headEnd/>
                <a:tailEnd/>
              </a:ln>
            </p:spPr>
            <p:txBody>
              <a:bodyPr/>
              <a:lstStyle/>
              <a:p>
                <a:endParaRPr lang="en-US"/>
              </a:p>
            </p:txBody>
          </p:sp>
          <p:sp>
            <p:nvSpPr>
              <p:cNvPr id="134102" name="Freeform 5019"/>
              <p:cNvSpPr>
                <a:spLocks/>
              </p:cNvSpPr>
              <p:nvPr/>
            </p:nvSpPr>
            <p:spPr bwMode="auto">
              <a:xfrm>
                <a:off x="2991" y="2206"/>
                <a:ext cx="99" cy="191"/>
              </a:xfrm>
              <a:custGeom>
                <a:avLst/>
                <a:gdLst>
                  <a:gd name="T0" fmla="*/ 0 w 16"/>
                  <a:gd name="T1" fmla="*/ 70645 h 31"/>
                  <a:gd name="T2" fmla="*/ 99730 w 16"/>
                  <a:gd name="T3" fmla="*/ 0 h 31"/>
                  <a:gd name="T4" fmla="*/ 145214 w 16"/>
                  <a:gd name="T5" fmla="*/ 185935 h 31"/>
                  <a:gd name="T6" fmla="*/ 45484 w 16"/>
                  <a:gd name="T7" fmla="*/ 275299 h 31"/>
                  <a:gd name="T8" fmla="*/ 0 w 16"/>
                  <a:gd name="T9" fmla="*/ 70645 h 31"/>
                  <a:gd name="T10" fmla="*/ 0 60000 65536"/>
                  <a:gd name="T11" fmla="*/ 0 60000 65536"/>
                  <a:gd name="T12" fmla="*/ 0 60000 65536"/>
                  <a:gd name="T13" fmla="*/ 0 60000 65536"/>
                  <a:gd name="T14" fmla="*/ 0 60000 65536"/>
                  <a:gd name="T15" fmla="*/ 0 w 16"/>
                  <a:gd name="T16" fmla="*/ 0 h 31"/>
                  <a:gd name="T17" fmla="*/ 16 w 16"/>
                  <a:gd name="T18" fmla="*/ 31 h 31"/>
                </a:gdLst>
                <a:ahLst/>
                <a:cxnLst>
                  <a:cxn ang="T10">
                    <a:pos x="T0" y="T1"/>
                  </a:cxn>
                  <a:cxn ang="T11">
                    <a:pos x="T2" y="T3"/>
                  </a:cxn>
                  <a:cxn ang="T12">
                    <a:pos x="T4" y="T5"/>
                  </a:cxn>
                  <a:cxn ang="T13">
                    <a:pos x="T6" y="T7"/>
                  </a:cxn>
                  <a:cxn ang="T14">
                    <a:pos x="T8" y="T9"/>
                  </a:cxn>
                </a:cxnLst>
                <a:rect l="T15" t="T16" r="T17" b="T18"/>
                <a:pathLst>
                  <a:path w="16" h="31">
                    <a:moveTo>
                      <a:pt x="0" y="8"/>
                    </a:moveTo>
                    <a:lnTo>
                      <a:pt x="11" y="0"/>
                    </a:lnTo>
                    <a:lnTo>
                      <a:pt x="16" y="21"/>
                    </a:lnTo>
                    <a:lnTo>
                      <a:pt x="5" y="31"/>
                    </a:lnTo>
                    <a:lnTo>
                      <a:pt x="0" y="8"/>
                    </a:lnTo>
                  </a:path>
                </a:pathLst>
              </a:custGeom>
              <a:noFill/>
              <a:ln w="9525">
                <a:solidFill>
                  <a:srgbClr val="000000"/>
                </a:solidFill>
                <a:round/>
                <a:headEnd/>
                <a:tailEnd/>
              </a:ln>
            </p:spPr>
            <p:txBody>
              <a:bodyPr/>
              <a:lstStyle/>
              <a:p>
                <a:endParaRPr lang="en-US"/>
              </a:p>
            </p:txBody>
          </p:sp>
          <p:sp>
            <p:nvSpPr>
              <p:cNvPr id="134103" name="Freeform 5020"/>
              <p:cNvSpPr>
                <a:spLocks/>
              </p:cNvSpPr>
              <p:nvPr/>
            </p:nvSpPr>
            <p:spPr bwMode="auto">
              <a:xfrm>
                <a:off x="1750" y="2780"/>
                <a:ext cx="99" cy="37"/>
              </a:xfrm>
              <a:custGeom>
                <a:avLst/>
                <a:gdLst>
                  <a:gd name="T0" fmla="*/ 0 w 99"/>
                  <a:gd name="T1" fmla="*/ 37 h 37"/>
                  <a:gd name="T2" fmla="*/ 68 w 99"/>
                  <a:gd name="T3" fmla="*/ 37 h 37"/>
                  <a:gd name="T4" fmla="*/ 99 w 99"/>
                  <a:gd name="T5" fmla="*/ 12 h 37"/>
                  <a:gd name="T6" fmla="*/ 31 w 99"/>
                  <a:gd name="T7" fmla="*/ 0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8" y="37"/>
                    </a:lnTo>
                    <a:lnTo>
                      <a:pt x="99" y="12"/>
                    </a:lnTo>
                    <a:lnTo>
                      <a:pt x="31" y="0"/>
                    </a:lnTo>
                    <a:lnTo>
                      <a:pt x="0" y="37"/>
                    </a:lnTo>
                    <a:close/>
                  </a:path>
                </a:pathLst>
              </a:custGeom>
              <a:solidFill>
                <a:srgbClr val="DFDFDF"/>
              </a:solidFill>
              <a:ln w="9525">
                <a:noFill/>
                <a:round/>
                <a:headEnd/>
                <a:tailEnd/>
              </a:ln>
            </p:spPr>
            <p:txBody>
              <a:bodyPr/>
              <a:lstStyle/>
              <a:p>
                <a:endParaRPr lang="en-US"/>
              </a:p>
            </p:txBody>
          </p:sp>
          <p:sp>
            <p:nvSpPr>
              <p:cNvPr id="134104" name="Freeform 5021"/>
              <p:cNvSpPr>
                <a:spLocks/>
              </p:cNvSpPr>
              <p:nvPr/>
            </p:nvSpPr>
            <p:spPr bwMode="auto">
              <a:xfrm>
                <a:off x="1750" y="2780"/>
                <a:ext cx="99" cy="37"/>
              </a:xfrm>
              <a:custGeom>
                <a:avLst/>
                <a:gdLst>
                  <a:gd name="T0" fmla="*/ 0 w 16"/>
                  <a:gd name="T1" fmla="*/ 53465 h 6"/>
                  <a:gd name="T2" fmla="*/ 99730 w 16"/>
                  <a:gd name="T3" fmla="*/ 53465 h 6"/>
                  <a:gd name="T4" fmla="*/ 145214 w 16"/>
                  <a:gd name="T5" fmla="*/ 17341 h 6"/>
                  <a:gd name="T6" fmla="*/ 45484 w 16"/>
                  <a:gd name="T7" fmla="*/ 0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1" y="6"/>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4105" name="Freeform 5022"/>
              <p:cNvSpPr>
                <a:spLocks/>
              </p:cNvSpPr>
              <p:nvPr/>
            </p:nvSpPr>
            <p:spPr bwMode="auto">
              <a:xfrm>
                <a:off x="4072" y="2755"/>
                <a:ext cx="98" cy="68"/>
              </a:xfrm>
              <a:custGeom>
                <a:avLst/>
                <a:gdLst>
                  <a:gd name="T0" fmla="*/ 0 w 98"/>
                  <a:gd name="T1" fmla="*/ 37 h 68"/>
                  <a:gd name="T2" fmla="*/ 67 w 98"/>
                  <a:gd name="T3" fmla="*/ 68 h 68"/>
                  <a:gd name="T4" fmla="*/ 98 w 98"/>
                  <a:gd name="T5" fmla="*/ 31 h 68"/>
                  <a:gd name="T6" fmla="*/ 24 w 98"/>
                  <a:gd name="T7" fmla="*/ 0 h 68"/>
                  <a:gd name="T8" fmla="*/ 0 w 98"/>
                  <a:gd name="T9" fmla="*/ 37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37"/>
                    </a:moveTo>
                    <a:lnTo>
                      <a:pt x="67" y="68"/>
                    </a:lnTo>
                    <a:lnTo>
                      <a:pt x="98" y="31"/>
                    </a:lnTo>
                    <a:lnTo>
                      <a:pt x="24" y="0"/>
                    </a:lnTo>
                    <a:lnTo>
                      <a:pt x="0" y="37"/>
                    </a:lnTo>
                    <a:close/>
                  </a:path>
                </a:pathLst>
              </a:custGeom>
              <a:solidFill>
                <a:srgbClr val="C7C7C7"/>
              </a:solidFill>
              <a:ln w="9525">
                <a:noFill/>
                <a:round/>
                <a:headEnd/>
                <a:tailEnd/>
              </a:ln>
            </p:spPr>
            <p:txBody>
              <a:bodyPr/>
              <a:lstStyle/>
              <a:p>
                <a:endParaRPr lang="en-US"/>
              </a:p>
            </p:txBody>
          </p:sp>
          <p:sp>
            <p:nvSpPr>
              <p:cNvPr id="134106" name="Freeform 5023"/>
              <p:cNvSpPr>
                <a:spLocks/>
              </p:cNvSpPr>
              <p:nvPr/>
            </p:nvSpPr>
            <p:spPr bwMode="auto">
              <a:xfrm>
                <a:off x="4072" y="2755"/>
                <a:ext cx="98" cy="68"/>
              </a:xfrm>
              <a:custGeom>
                <a:avLst/>
                <a:gdLst>
                  <a:gd name="T0" fmla="*/ 0 w 16"/>
                  <a:gd name="T1" fmla="*/ 54109 h 11"/>
                  <a:gd name="T2" fmla="*/ 94202 w 16"/>
                  <a:gd name="T3" fmla="*/ 99206 h 11"/>
                  <a:gd name="T4" fmla="*/ 137868 w 16"/>
                  <a:gd name="T5" fmla="*/ 45362 h 11"/>
                  <a:gd name="T6" fmla="*/ 35151 w 16"/>
                  <a:gd name="T7" fmla="*/ 0 h 11"/>
                  <a:gd name="T8" fmla="*/ 0 w 16"/>
                  <a:gd name="T9" fmla="*/ 5410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6"/>
                    </a:moveTo>
                    <a:lnTo>
                      <a:pt x="11" y="11"/>
                    </a:lnTo>
                    <a:lnTo>
                      <a:pt x="16" y="5"/>
                    </a:lnTo>
                    <a:lnTo>
                      <a:pt x="4" y="0"/>
                    </a:lnTo>
                    <a:lnTo>
                      <a:pt x="0" y="6"/>
                    </a:lnTo>
                  </a:path>
                </a:pathLst>
              </a:custGeom>
              <a:noFill/>
              <a:ln w="9525">
                <a:solidFill>
                  <a:srgbClr val="000000"/>
                </a:solidFill>
                <a:round/>
                <a:headEnd/>
                <a:tailEnd/>
              </a:ln>
            </p:spPr>
            <p:txBody>
              <a:bodyPr/>
              <a:lstStyle/>
              <a:p>
                <a:endParaRPr lang="en-US"/>
              </a:p>
            </p:txBody>
          </p:sp>
          <p:sp>
            <p:nvSpPr>
              <p:cNvPr id="134107" name="Freeform 5024"/>
              <p:cNvSpPr>
                <a:spLocks/>
              </p:cNvSpPr>
              <p:nvPr/>
            </p:nvSpPr>
            <p:spPr bwMode="auto">
              <a:xfrm>
                <a:off x="2818" y="2181"/>
                <a:ext cx="105" cy="247"/>
              </a:xfrm>
              <a:custGeom>
                <a:avLst/>
                <a:gdLst>
                  <a:gd name="T0" fmla="*/ 0 w 105"/>
                  <a:gd name="T1" fmla="*/ 99 h 247"/>
                  <a:gd name="T2" fmla="*/ 68 w 105"/>
                  <a:gd name="T3" fmla="*/ 0 h 247"/>
                  <a:gd name="T4" fmla="*/ 105 w 105"/>
                  <a:gd name="T5" fmla="*/ 154 h 247"/>
                  <a:gd name="T6" fmla="*/ 37 w 105"/>
                  <a:gd name="T7" fmla="*/ 247 h 247"/>
                  <a:gd name="T8" fmla="*/ 0 w 105"/>
                  <a:gd name="T9" fmla="*/ 99 h 247"/>
                  <a:gd name="T10" fmla="*/ 0 60000 65536"/>
                  <a:gd name="T11" fmla="*/ 0 60000 65536"/>
                  <a:gd name="T12" fmla="*/ 0 60000 65536"/>
                  <a:gd name="T13" fmla="*/ 0 60000 65536"/>
                  <a:gd name="T14" fmla="*/ 0 60000 65536"/>
                  <a:gd name="T15" fmla="*/ 0 w 105"/>
                  <a:gd name="T16" fmla="*/ 0 h 247"/>
                  <a:gd name="T17" fmla="*/ 105 w 105"/>
                  <a:gd name="T18" fmla="*/ 247 h 247"/>
                </a:gdLst>
                <a:ahLst/>
                <a:cxnLst>
                  <a:cxn ang="T10">
                    <a:pos x="T0" y="T1"/>
                  </a:cxn>
                  <a:cxn ang="T11">
                    <a:pos x="T2" y="T3"/>
                  </a:cxn>
                  <a:cxn ang="T12">
                    <a:pos x="T4" y="T5"/>
                  </a:cxn>
                  <a:cxn ang="T13">
                    <a:pos x="T6" y="T7"/>
                  </a:cxn>
                  <a:cxn ang="T14">
                    <a:pos x="T8" y="T9"/>
                  </a:cxn>
                </a:cxnLst>
                <a:rect l="T15" t="T16" r="T17" b="T18"/>
                <a:pathLst>
                  <a:path w="105" h="247">
                    <a:moveTo>
                      <a:pt x="0" y="99"/>
                    </a:moveTo>
                    <a:lnTo>
                      <a:pt x="68" y="0"/>
                    </a:lnTo>
                    <a:lnTo>
                      <a:pt x="105" y="154"/>
                    </a:lnTo>
                    <a:lnTo>
                      <a:pt x="37" y="247"/>
                    </a:lnTo>
                    <a:lnTo>
                      <a:pt x="0" y="99"/>
                    </a:lnTo>
                    <a:close/>
                  </a:path>
                </a:pathLst>
              </a:custGeom>
              <a:solidFill>
                <a:srgbClr val="FCFCFC"/>
              </a:solidFill>
              <a:ln w="9525">
                <a:noFill/>
                <a:round/>
                <a:headEnd/>
                <a:tailEnd/>
              </a:ln>
            </p:spPr>
            <p:txBody>
              <a:bodyPr/>
              <a:lstStyle/>
              <a:p>
                <a:endParaRPr lang="en-US"/>
              </a:p>
            </p:txBody>
          </p:sp>
          <p:sp>
            <p:nvSpPr>
              <p:cNvPr id="134108" name="Freeform 5025"/>
              <p:cNvSpPr>
                <a:spLocks/>
              </p:cNvSpPr>
              <p:nvPr/>
            </p:nvSpPr>
            <p:spPr bwMode="auto">
              <a:xfrm>
                <a:off x="2818" y="2181"/>
                <a:ext cx="105" cy="247"/>
              </a:xfrm>
              <a:custGeom>
                <a:avLst/>
                <a:gdLst>
                  <a:gd name="T0" fmla="*/ 0 w 17"/>
                  <a:gd name="T1" fmla="*/ 143865 h 40"/>
                  <a:gd name="T2" fmla="*/ 98959 w 17"/>
                  <a:gd name="T3" fmla="*/ 0 h 40"/>
                  <a:gd name="T4" fmla="*/ 152936 w 17"/>
                  <a:gd name="T5" fmla="*/ 223906 h 40"/>
                  <a:gd name="T6" fmla="*/ 53945 w 17"/>
                  <a:gd name="T7" fmla="*/ 359076 h 40"/>
                  <a:gd name="T8" fmla="*/ 0 w 17"/>
                  <a:gd name="T9" fmla="*/ 143865 h 40"/>
                  <a:gd name="T10" fmla="*/ 0 60000 65536"/>
                  <a:gd name="T11" fmla="*/ 0 60000 65536"/>
                  <a:gd name="T12" fmla="*/ 0 60000 65536"/>
                  <a:gd name="T13" fmla="*/ 0 60000 65536"/>
                  <a:gd name="T14" fmla="*/ 0 60000 65536"/>
                  <a:gd name="T15" fmla="*/ 0 w 17"/>
                  <a:gd name="T16" fmla="*/ 0 h 40"/>
                  <a:gd name="T17" fmla="*/ 17 w 17"/>
                  <a:gd name="T18" fmla="*/ 40 h 40"/>
                </a:gdLst>
                <a:ahLst/>
                <a:cxnLst>
                  <a:cxn ang="T10">
                    <a:pos x="T0" y="T1"/>
                  </a:cxn>
                  <a:cxn ang="T11">
                    <a:pos x="T2" y="T3"/>
                  </a:cxn>
                  <a:cxn ang="T12">
                    <a:pos x="T4" y="T5"/>
                  </a:cxn>
                  <a:cxn ang="T13">
                    <a:pos x="T6" y="T7"/>
                  </a:cxn>
                  <a:cxn ang="T14">
                    <a:pos x="T8" y="T9"/>
                  </a:cxn>
                </a:cxnLst>
                <a:rect l="T15" t="T16" r="T17" b="T18"/>
                <a:pathLst>
                  <a:path w="17" h="40">
                    <a:moveTo>
                      <a:pt x="0" y="16"/>
                    </a:moveTo>
                    <a:lnTo>
                      <a:pt x="11" y="0"/>
                    </a:lnTo>
                    <a:lnTo>
                      <a:pt x="17" y="25"/>
                    </a:lnTo>
                    <a:lnTo>
                      <a:pt x="6" y="40"/>
                    </a:lnTo>
                    <a:lnTo>
                      <a:pt x="0" y="16"/>
                    </a:lnTo>
                  </a:path>
                </a:pathLst>
              </a:custGeom>
              <a:noFill/>
              <a:ln w="9525">
                <a:solidFill>
                  <a:srgbClr val="000000"/>
                </a:solidFill>
                <a:round/>
                <a:headEnd/>
                <a:tailEnd/>
              </a:ln>
            </p:spPr>
            <p:txBody>
              <a:bodyPr/>
              <a:lstStyle/>
              <a:p>
                <a:endParaRPr lang="en-US"/>
              </a:p>
            </p:txBody>
          </p:sp>
          <p:sp>
            <p:nvSpPr>
              <p:cNvPr id="134109" name="Freeform 5026"/>
              <p:cNvSpPr>
                <a:spLocks/>
              </p:cNvSpPr>
              <p:nvPr/>
            </p:nvSpPr>
            <p:spPr bwMode="auto">
              <a:xfrm>
                <a:off x="1583" y="2786"/>
                <a:ext cx="99" cy="56"/>
              </a:xfrm>
              <a:custGeom>
                <a:avLst/>
                <a:gdLst>
                  <a:gd name="T0" fmla="*/ 0 w 99"/>
                  <a:gd name="T1" fmla="*/ 43 h 56"/>
                  <a:gd name="T2" fmla="*/ 62 w 99"/>
                  <a:gd name="T3" fmla="*/ 56 h 56"/>
                  <a:gd name="T4" fmla="*/ 99 w 99"/>
                  <a:gd name="T5" fmla="*/ 19 h 56"/>
                  <a:gd name="T6" fmla="*/ 31 w 99"/>
                  <a:gd name="T7" fmla="*/ 0 h 56"/>
                  <a:gd name="T8" fmla="*/ 0 w 99"/>
                  <a:gd name="T9" fmla="*/ 43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43"/>
                    </a:moveTo>
                    <a:lnTo>
                      <a:pt x="62" y="56"/>
                    </a:lnTo>
                    <a:lnTo>
                      <a:pt x="99" y="19"/>
                    </a:lnTo>
                    <a:lnTo>
                      <a:pt x="31" y="0"/>
                    </a:lnTo>
                    <a:lnTo>
                      <a:pt x="0" y="43"/>
                    </a:lnTo>
                    <a:close/>
                  </a:path>
                </a:pathLst>
              </a:custGeom>
              <a:solidFill>
                <a:srgbClr val="D6D6D6"/>
              </a:solidFill>
              <a:ln w="9525">
                <a:noFill/>
                <a:round/>
                <a:headEnd/>
                <a:tailEnd/>
              </a:ln>
            </p:spPr>
            <p:txBody>
              <a:bodyPr/>
              <a:lstStyle/>
              <a:p>
                <a:endParaRPr lang="en-US"/>
              </a:p>
            </p:txBody>
          </p:sp>
          <p:sp>
            <p:nvSpPr>
              <p:cNvPr id="134110" name="Freeform 5027"/>
              <p:cNvSpPr>
                <a:spLocks/>
              </p:cNvSpPr>
              <p:nvPr/>
            </p:nvSpPr>
            <p:spPr bwMode="auto">
              <a:xfrm>
                <a:off x="1583" y="2786"/>
                <a:ext cx="99" cy="56"/>
              </a:xfrm>
              <a:custGeom>
                <a:avLst/>
                <a:gdLst>
                  <a:gd name="T0" fmla="*/ 0 w 16"/>
                  <a:gd name="T1" fmla="*/ 66012 h 9"/>
                  <a:gd name="T2" fmla="*/ 90962 w 16"/>
                  <a:gd name="T3" fmla="*/ 83820 h 9"/>
                  <a:gd name="T4" fmla="*/ 145214 w 16"/>
                  <a:gd name="T5" fmla="*/ 28417 h 9"/>
                  <a:gd name="T6" fmla="*/ 45484 w 16"/>
                  <a:gd name="T7" fmla="*/ 0 h 9"/>
                  <a:gd name="T8" fmla="*/ 0 w 16"/>
                  <a:gd name="T9" fmla="*/ 66012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7"/>
                    </a:moveTo>
                    <a:lnTo>
                      <a:pt x="10" y="9"/>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111" name="Freeform 5028"/>
              <p:cNvSpPr>
                <a:spLocks/>
              </p:cNvSpPr>
              <p:nvPr/>
            </p:nvSpPr>
            <p:spPr bwMode="auto">
              <a:xfrm>
                <a:off x="3905" y="2718"/>
                <a:ext cx="92" cy="74"/>
              </a:xfrm>
              <a:custGeom>
                <a:avLst/>
                <a:gdLst>
                  <a:gd name="T0" fmla="*/ 0 w 92"/>
                  <a:gd name="T1" fmla="*/ 31 h 74"/>
                  <a:gd name="T2" fmla="*/ 68 w 92"/>
                  <a:gd name="T3" fmla="*/ 74 h 74"/>
                  <a:gd name="T4" fmla="*/ 92 w 92"/>
                  <a:gd name="T5" fmla="*/ 37 h 74"/>
                  <a:gd name="T6" fmla="*/ 25 w 92"/>
                  <a:gd name="T7" fmla="*/ 0 h 74"/>
                  <a:gd name="T8" fmla="*/ 0 w 92"/>
                  <a:gd name="T9" fmla="*/ 31 h 74"/>
                  <a:gd name="T10" fmla="*/ 0 60000 65536"/>
                  <a:gd name="T11" fmla="*/ 0 60000 65536"/>
                  <a:gd name="T12" fmla="*/ 0 60000 65536"/>
                  <a:gd name="T13" fmla="*/ 0 60000 65536"/>
                  <a:gd name="T14" fmla="*/ 0 60000 65536"/>
                  <a:gd name="T15" fmla="*/ 0 w 92"/>
                  <a:gd name="T16" fmla="*/ 0 h 74"/>
                  <a:gd name="T17" fmla="*/ 92 w 92"/>
                  <a:gd name="T18" fmla="*/ 74 h 74"/>
                </a:gdLst>
                <a:ahLst/>
                <a:cxnLst>
                  <a:cxn ang="T10">
                    <a:pos x="T0" y="T1"/>
                  </a:cxn>
                  <a:cxn ang="T11">
                    <a:pos x="T2" y="T3"/>
                  </a:cxn>
                  <a:cxn ang="T12">
                    <a:pos x="T4" y="T5"/>
                  </a:cxn>
                  <a:cxn ang="T13">
                    <a:pos x="T6" y="T7"/>
                  </a:cxn>
                  <a:cxn ang="T14">
                    <a:pos x="T8" y="T9"/>
                  </a:cxn>
                </a:cxnLst>
                <a:rect l="T15" t="T16" r="T17" b="T18"/>
                <a:pathLst>
                  <a:path w="92" h="74">
                    <a:moveTo>
                      <a:pt x="0" y="31"/>
                    </a:moveTo>
                    <a:lnTo>
                      <a:pt x="68" y="74"/>
                    </a:lnTo>
                    <a:lnTo>
                      <a:pt x="92" y="37"/>
                    </a:lnTo>
                    <a:lnTo>
                      <a:pt x="25" y="0"/>
                    </a:lnTo>
                    <a:lnTo>
                      <a:pt x="0" y="31"/>
                    </a:lnTo>
                    <a:close/>
                  </a:path>
                </a:pathLst>
              </a:custGeom>
              <a:solidFill>
                <a:srgbClr val="C4C4C4"/>
              </a:solidFill>
              <a:ln w="9525">
                <a:noFill/>
                <a:round/>
                <a:headEnd/>
                <a:tailEnd/>
              </a:ln>
            </p:spPr>
            <p:txBody>
              <a:bodyPr/>
              <a:lstStyle/>
              <a:p>
                <a:endParaRPr lang="en-US"/>
              </a:p>
            </p:txBody>
          </p:sp>
          <p:sp>
            <p:nvSpPr>
              <p:cNvPr id="134112" name="Freeform 5029"/>
              <p:cNvSpPr>
                <a:spLocks/>
              </p:cNvSpPr>
              <p:nvPr/>
            </p:nvSpPr>
            <p:spPr bwMode="auto">
              <a:xfrm>
                <a:off x="3905" y="2718"/>
                <a:ext cx="92" cy="74"/>
              </a:xfrm>
              <a:custGeom>
                <a:avLst/>
                <a:gdLst>
                  <a:gd name="T0" fmla="*/ 0 w 15"/>
                  <a:gd name="T1" fmla="*/ 44795 h 12"/>
                  <a:gd name="T2" fmla="*/ 94834 w 15"/>
                  <a:gd name="T3" fmla="*/ 106936 h 12"/>
                  <a:gd name="T4" fmla="*/ 130119 w 15"/>
                  <a:gd name="T5" fmla="*/ 53465 h 12"/>
                  <a:gd name="T6" fmla="*/ 35285 w 15"/>
                  <a:gd name="T7" fmla="*/ 0 h 12"/>
                  <a:gd name="T8" fmla="*/ 0 w 15"/>
                  <a:gd name="T9" fmla="*/ 44795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5"/>
                    </a:moveTo>
                    <a:lnTo>
                      <a:pt x="11" y="12"/>
                    </a:lnTo>
                    <a:lnTo>
                      <a:pt x="15" y="6"/>
                    </a:lnTo>
                    <a:lnTo>
                      <a:pt x="4" y="0"/>
                    </a:lnTo>
                    <a:lnTo>
                      <a:pt x="0" y="5"/>
                    </a:lnTo>
                  </a:path>
                </a:pathLst>
              </a:custGeom>
              <a:noFill/>
              <a:ln w="9525">
                <a:solidFill>
                  <a:srgbClr val="000000"/>
                </a:solidFill>
                <a:round/>
                <a:headEnd/>
                <a:tailEnd/>
              </a:ln>
            </p:spPr>
            <p:txBody>
              <a:bodyPr/>
              <a:lstStyle/>
              <a:p>
                <a:endParaRPr lang="en-US"/>
              </a:p>
            </p:txBody>
          </p:sp>
          <p:sp>
            <p:nvSpPr>
              <p:cNvPr id="134113" name="Freeform 5030"/>
              <p:cNvSpPr>
                <a:spLocks/>
              </p:cNvSpPr>
              <p:nvPr/>
            </p:nvSpPr>
            <p:spPr bwMode="auto">
              <a:xfrm>
                <a:off x="2651" y="2243"/>
                <a:ext cx="99" cy="253"/>
              </a:xfrm>
              <a:custGeom>
                <a:avLst/>
                <a:gdLst>
                  <a:gd name="T0" fmla="*/ 0 w 99"/>
                  <a:gd name="T1" fmla="*/ 123 h 253"/>
                  <a:gd name="T2" fmla="*/ 68 w 99"/>
                  <a:gd name="T3" fmla="*/ 0 h 253"/>
                  <a:gd name="T4" fmla="*/ 99 w 99"/>
                  <a:gd name="T5" fmla="*/ 148 h 253"/>
                  <a:gd name="T6" fmla="*/ 37 w 99"/>
                  <a:gd name="T7" fmla="*/ 253 h 253"/>
                  <a:gd name="T8" fmla="*/ 0 w 99"/>
                  <a:gd name="T9" fmla="*/ 123 h 253"/>
                  <a:gd name="T10" fmla="*/ 0 60000 65536"/>
                  <a:gd name="T11" fmla="*/ 0 60000 65536"/>
                  <a:gd name="T12" fmla="*/ 0 60000 65536"/>
                  <a:gd name="T13" fmla="*/ 0 60000 65536"/>
                  <a:gd name="T14" fmla="*/ 0 60000 65536"/>
                  <a:gd name="T15" fmla="*/ 0 w 99"/>
                  <a:gd name="T16" fmla="*/ 0 h 253"/>
                  <a:gd name="T17" fmla="*/ 99 w 99"/>
                  <a:gd name="T18" fmla="*/ 253 h 253"/>
                </a:gdLst>
                <a:ahLst/>
                <a:cxnLst>
                  <a:cxn ang="T10">
                    <a:pos x="T0" y="T1"/>
                  </a:cxn>
                  <a:cxn ang="T11">
                    <a:pos x="T2" y="T3"/>
                  </a:cxn>
                  <a:cxn ang="T12">
                    <a:pos x="T4" y="T5"/>
                  </a:cxn>
                  <a:cxn ang="T13">
                    <a:pos x="T6" y="T7"/>
                  </a:cxn>
                  <a:cxn ang="T14">
                    <a:pos x="T8" y="T9"/>
                  </a:cxn>
                </a:cxnLst>
                <a:rect l="T15" t="T16" r="T17" b="T18"/>
                <a:pathLst>
                  <a:path w="99" h="253">
                    <a:moveTo>
                      <a:pt x="0" y="123"/>
                    </a:moveTo>
                    <a:lnTo>
                      <a:pt x="68" y="0"/>
                    </a:lnTo>
                    <a:lnTo>
                      <a:pt x="99" y="148"/>
                    </a:lnTo>
                    <a:lnTo>
                      <a:pt x="37" y="253"/>
                    </a:lnTo>
                    <a:lnTo>
                      <a:pt x="0" y="123"/>
                    </a:lnTo>
                    <a:close/>
                  </a:path>
                </a:pathLst>
              </a:custGeom>
              <a:solidFill>
                <a:srgbClr val="FDFDFD"/>
              </a:solidFill>
              <a:ln w="9525">
                <a:noFill/>
                <a:round/>
                <a:headEnd/>
                <a:tailEnd/>
              </a:ln>
            </p:spPr>
            <p:txBody>
              <a:bodyPr/>
              <a:lstStyle/>
              <a:p>
                <a:endParaRPr lang="en-US"/>
              </a:p>
            </p:txBody>
          </p:sp>
          <p:sp>
            <p:nvSpPr>
              <p:cNvPr id="134114" name="Freeform 5031"/>
              <p:cNvSpPr>
                <a:spLocks/>
              </p:cNvSpPr>
              <p:nvPr/>
            </p:nvSpPr>
            <p:spPr bwMode="auto">
              <a:xfrm>
                <a:off x="2651" y="2243"/>
                <a:ext cx="99" cy="253"/>
              </a:xfrm>
              <a:custGeom>
                <a:avLst/>
                <a:gdLst>
                  <a:gd name="T0" fmla="*/ 0 w 16"/>
                  <a:gd name="T1" fmla="*/ 178359 h 41"/>
                  <a:gd name="T2" fmla="*/ 99730 w 16"/>
                  <a:gd name="T3" fmla="*/ 0 h 41"/>
                  <a:gd name="T4" fmla="*/ 145214 w 16"/>
                  <a:gd name="T5" fmla="*/ 214532 h 41"/>
                  <a:gd name="T6" fmla="*/ 54252 w 16"/>
                  <a:gd name="T7" fmla="*/ 366807 h 41"/>
                  <a:gd name="T8" fmla="*/ 0 w 16"/>
                  <a:gd name="T9" fmla="*/ 178359 h 41"/>
                  <a:gd name="T10" fmla="*/ 0 60000 65536"/>
                  <a:gd name="T11" fmla="*/ 0 60000 65536"/>
                  <a:gd name="T12" fmla="*/ 0 60000 65536"/>
                  <a:gd name="T13" fmla="*/ 0 60000 65536"/>
                  <a:gd name="T14" fmla="*/ 0 60000 65536"/>
                  <a:gd name="T15" fmla="*/ 0 w 16"/>
                  <a:gd name="T16" fmla="*/ 0 h 41"/>
                  <a:gd name="T17" fmla="*/ 16 w 16"/>
                  <a:gd name="T18" fmla="*/ 41 h 41"/>
                </a:gdLst>
                <a:ahLst/>
                <a:cxnLst>
                  <a:cxn ang="T10">
                    <a:pos x="T0" y="T1"/>
                  </a:cxn>
                  <a:cxn ang="T11">
                    <a:pos x="T2" y="T3"/>
                  </a:cxn>
                  <a:cxn ang="T12">
                    <a:pos x="T4" y="T5"/>
                  </a:cxn>
                  <a:cxn ang="T13">
                    <a:pos x="T6" y="T7"/>
                  </a:cxn>
                  <a:cxn ang="T14">
                    <a:pos x="T8" y="T9"/>
                  </a:cxn>
                </a:cxnLst>
                <a:rect l="T15" t="T16" r="T17" b="T18"/>
                <a:pathLst>
                  <a:path w="16" h="41">
                    <a:moveTo>
                      <a:pt x="0" y="20"/>
                    </a:moveTo>
                    <a:lnTo>
                      <a:pt x="11" y="0"/>
                    </a:lnTo>
                    <a:lnTo>
                      <a:pt x="16" y="24"/>
                    </a:lnTo>
                    <a:lnTo>
                      <a:pt x="6" y="41"/>
                    </a:lnTo>
                    <a:lnTo>
                      <a:pt x="0" y="20"/>
                    </a:lnTo>
                  </a:path>
                </a:pathLst>
              </a:custGeom>
              <a:noFill/>
              <a:ln w="9525">
                <a:solidFill>
                  <a:srgbClr val="000000"/>
                </a:solidFill>
                <a:round/>
                <a:headEnd/>
                <a:tailEnd/>
              </a:ln>
            </p:spPr>
            <p:txBody>
              <a:bodyPr/>
              <a:lstStyle/>
              <a:p>
                <a:endParaRPr lang="en-US"/>
              </a:p>
            </p:txBody>
          </p:sp>
          <p:sp>
            <p:nvSpPr>
              <p:cNvPr id="134115" name="Freeform 5032"/>
              <p:cNvSpPr>
                <a:spLocks/>
              </p:cNvSpPr>
              <p:nvPr/>
            </p:nvSpPr>
            <p:spPr bwMode="auto">
              <a:xfrm>
                <a:off x="3732" y="2656"/>
                <a:ext cx="99" cy="75"/>
              </a:xfrm>
              <a:custGeom>
                <a:avLst/>
                <a:gdLst>
                  <a:gd name="T0" fmla="*/ 0 w 99"/>
                  <a:gd name="T1" fmla="*/ 19 h 75"/>
                  <a:gd name="T2" fmla="*/ 68 w 99"/>
                  <a:gd name="T3" fmla="*/ 75 h 75"/>
                  <a:gd name="T4" fmla="*/ 99 w 99"/>
                  <a:gd name="T5" fmla="*/ 44 h 75"/>
                  <a:gd name="T6" fmla="*/ 31 w 99"/>
                  <a:gd name="T7" fmla="*/ 0 h 75"/>
                  <a:gd name="T8" fmla="*/ 0 w 99"/>
                  <a:gd name="T9" fmla="*/ 19 h 75"/>
                  <a:gd name="T10" fmla="*/ 0 60000 65536"/>
                  <a:gd name="T11" fmla="*/ 0 60000 65536"/>
                  <a:gd name="T12" fmla="*/ 0 60000 65536"/>
                  <a:gd name="T13" fmla="*/ 0 60000 65536"/>
                  <a:gd name="T14" fmla="*/ 0 60000 65536"/>
                  <a:gd name="T15" fmla="*/ 0 w 99"/>
                  <a:gd name="T16" fmla="*/ 0 h 75"/>
                  <a:gd name="T17" fmla="*/ 99 w 99"/>
                  <a:gd name="T18" fmla="*/ 75 h 75"/>
                </a:gdLst>
                <a:ahLst/>
                <a:cxnLst>
                  <a:cxn ang="T10">
                    <a:pos x="T0" y="T1"/>
                  </a:cxn>
                  <a:cxn ang="T11">
                    <a:pos x="T2" y="T3"/>
                  </a:cxn>
                  <a:cxn ang="T12">
                    <a:pos x="T4" y="T5"/>
                  </a:cxn>
                  <a:cxn ang="T13">
                    <a:pos x="T6" y="T7"/>
                  </a:cxn>
                  <a:cxn ang="T14">
                    <a:pos x="T8" y="T9"/>
                  </a:cxn>
                </a:cxnLst>
                <a:rect l="T15" t="T16" r="T17" b="T18"/>
                <a:pathLst>
                  <a:path w="99" h="75">
                    <a:moveTo>
                      <a:pt x="0" y="19"/>
                    </a:moveTo>
                    <a:lnTo>
                      <a:pt x="68" y="75"/>
                    </a:lnTo>
                    <a:lnTo>
                      <a:pt x="99" y="44"/>
                    </a:lnTo>
                    <a:lnTo>
                      <a:pt x="31" y="0"/>
                    </a:lnTo>
                    <a:lnTo>
                      <a:pt x="0" y="19"/>
                    </a:lnTo>
                    <a:close/>
                  </a:path>
                </a:pathLst>
              </a:custGeom>
              <a:solidFill>
                <a:srgbClr val="C6C6C6"/>
              </a:solidFill>
              <a:ln w="9525">
                <a:noFill/>
                <a:round/>
                <a:headEnd/>
                <a:tailEnd/>
              </a:ln>
            </p:spPr>
            <p:txBody>
              <a:bodyPr/>
              <a:lstStyle/>
              <a:p>
                <a:endParaRPr lang="en-US"/>
              </a:p>
            </p:txBody>
          </p:sp>
          <p:sp>
            <p:nvSpPr>
              <p:cNvPr id="134116" name="Freeform 5033"/>
              <p:cNvSpPr>
                <a:spLocks/>
              </p:cNvSpPr>
              <p:nvPr/>
            </p:nvSpPr>
            <p:spPr bwMode="auto">
              <a:xfrm>
                <a:off x="3732" y="2656"/>
                <a:ext cx="99" cy="75"/>
              </a:xfrm>
              <a:custGeom>
                <a:avLst/>
                <a:gdLst>
                  <a:gd name="T0" fmla="*/ 0 w 16"/>
                  <a:gd name="T1" fmla="*/ 29063 h 12"/>
                  <a:gd name="T2" fmla="*/ 99730 w 16"/>
                  <a:gd name="T3" fmla="*/ 114494 h 12"/>
                  <a:gd name="T4" fmla="*/ 145214 w 16"/>
                  <a:gd name="T5" fmla="*/ 67150 h 12"/>
                  <a:gd name="T6" fmla="*/ 45484 w 16"/>
                  <a:gd name="T7" fmla="*/ 0 h 12"/>
                  <a:gd name="T8" fmla="*/ 0 w 16"/>
                  <a:gd name="T9" fmla="*/ 29063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3"/>
                    </a:moveTo>
                    <a:lnTo>
                      <a:pt x="11" y="12"/>
                    </a:lnTo>
                    <a:lnTo>
                      <a:pt x="16" y="7"/>
                    </a:lnTo>
                    <a:lnTo>
                      <a:pt x="5" y="0"/>
                    </a:lnTo>
                    <a:lnTo>
                      <a:pt x="0" y="3"/>
                    </a:lnTo>
                  </a:path>
                </a:pathLst>
              </a:custGeom>
              <a:noFill/>
              <a:ln w="9525">
                <a:solidFill>
                  <a:srgbClr val="000000"/>
                </a:solidFill>
                <a:round/>
                <a:headEnd/>
                <a:tailEnd/>
              </a:ln>
            </p:spPr>
            <p:txBody>
              <a:bodyPr/>
              <a:lstStyle/>
              <a:p>
                <a:endParaRPr lang="en-US"/>
              </a:p>
            </p:txBody>
          </p:sp>
          <p:sp>
            <p:nvSpPr>
              <p:cNvPr id="134117" name="Freeform 5034"/>
              <p:cNvSpPr>
                <a:spLocks/>
              </p:cNvSpPr>
              <p:nvPr/>
            </p:nvSpPr>
            <p:spPr bwMode="auto">
              <a:xfrm>
                <a:off x="2485" y="2360"/>
                <a:ext cx="98" cy="222"/>
              </a:xfrm>
              <a:custGeom>
                <a:avLst/>
                <a:gdLst>
                  <a:gd name="T0" fmla="*/ 0 w 98"/>
                  <a:gd name="T1" fmla="*/ 124 h 222"/>
                  <a:gd name="T2" fmla="*/ 68 w 98"/>
                  <a:gd name="T3" fmla="*/ 0 h 222"/>
                  <a:gd name="T4" fmla="*/ 98 w 98"/>
                  <a:gd name="T5" fmla="*/ 124 h 222"/>
                  <a:gd name="T6" fmla="*/ 31 w 98"/>
                  <a:gd name="T7" fmla="*/ 222 h 222"/>
                  <a:gd name="T8" fmla="*/ 0 w 98"/>
                  <a:gd name="T9" fmla="*/ 124 h 222"/>
                  <a:gd name="T10" fmla="*/ 0 60000 65536"/>
                  <a:gd name="T11" fmla="*/ 0 60000 65536"/>
                  <a:gd name="T12" fmla="*/ 0 60000 65536"/>
                  <a:gd name="T13" fmla="*/ 0 60000 65536"/>
                  <a:gd name="T14" fmla="*/ 0 60000 65536"/>
                  <a:gd name="T15" fmla="*/ 0 w 98"/>
                  <a:gd name="T16" fmla="*/ 0 h 222"/>
                  <a:gd name="T17" fmla="*/ 98 w 98"/>
                  <a:gd name="T18" fmla="*/ 222 h 222"/>
                </a:gdLst>
                <a:ahLst/>
                <a:cxnLst>
                  <a:cxn ang="T10">
                    <a:pos x="T0" y="T1"/>
                  </a:cxn>
                  <a:cxn ang="T11">
                    <a:pos x="T2" y="T3"/>
                  </a:cxn>
                  <a:cxn ang="T12">
                    <a:pos x="T4" y="T5"/>
                  </a:cxn>
                  <a:cxn ang="T13">
                    <a:pos x="T6" y="T7"/>
                  </a:cxn>
                  <a:cxn ang="T14">
                    <a:pos x="T8" y="T9"/>
                  </a:cxn>
                </a:cxnLst>
                <a:rect l="T15" t="T16" r="T17" b="T18"/>
                <a:pathLst>
                  <a:path w="98" h="222">
                    <a:moveTo>
                      <a:pt x="0" y="124"/>
                    </a:moveTo>
                    <a:lnTo>
                      <a:pt x="68" y="0"/>
                    </a:lnTo>
                    <a:lnTo>
                      <a:pt x="98" y="124"/>
                    </a:lnTo>
                    <a:lnTo>
                      <a:pt x="31" y="222"/>
                    </a:lnTo>
                    <a:lnTo>
                      <a:pt x="0" y="124"/>
                    </a:lnTo>
                    <a:close/>
                  </a:path>
                </a:pathLst>
              </a:custGeom>
              <a:solidFill>
                <a:srgbClr val="FDFDFD"/>
              </a:solidFill>
              <a:ln w="9525">
                <a:noFill/>
                <a:round/>
                <a:headEnd/>
                <a:tailEnd/>
              </a:ln>
            </p:spPr>
            <p:txBody>
              <a:bodyPr/>
              <a:lstStyle/>
              <a:p>
                <a:endParaRPr lang="en-US"/>
              </a:p>
            </p:txBody>
          </p:sp>
          <p:sp>
            <p:nvSpPr>
              <p:cNvPr id="134118" name="Freeform 5035"/>
              <p:cNvSpPr>
                <a:spLocks/>
              </p:cNvSpPr>
              <p:nvPr/>
            </p:nvSpPr>
            <p:spPr bwMode="auto">
              <a:xfrm>
                <a:off x="2485" y="2360"/>
                <a:ext cx="98" cy="222"/>
              </a:xfrm>
              <a:custGeom>
                <a:avLst/>
                <a:gdLst>
                  <a:gd name="T0" fmla="*/ 0 w 16"/>
                  <a:gd name="T1" fmla="*/ 177742 h 36"/>
                  <a:gd name="T2" fmla="*/ 94202 w 16"/>
                  <a:gd name="T3" fmla="*/ 0 h 36"/>
                  <a:gd name="T4" fmla="*/ 137868 w 16"/>
                  <a:gd name="T5" fmla="*/ 177742 h 36"/>
                  <a:gd name="T6" fmla="*/ 43665 w 16"/>
                  <a:gd name="T7" fmla="*/ 321030 h 36"/>
                  <a:gd name="T8" fmla="*/ 0 w 16"/>
                  <a:gd name="T9" fmla="*/ 177742 h 36"/>
                  <a:gd name="T10" fmla="*/ 0 60000 65536"/>
                  <a:gd name="T11" fmla="*/ 0 60000 65536"/>
                  <a:gd name="T12" fmla="*/ 0 60000 65536"/>
                  <a:gd name="T13" fmla="*/ 0 60000 65536"/>
                  <a:gd name="T14" fmla="*/ 0 60000 65536"/>
                  <a:gd name="T15" fmla="*/ 0 w 16"/>
                  <a:gd name="T16" fmla="*/ 0 h 36"/>
                  <a:gd name="T17" fmla="*/ 16 w 16"/>
                  <a:gd name="T18" fmla="*/ 36 h 36"/>
                </a:gdLst>
                <a:ahLst/>
                <a:cxnLst>
                  <a:cxn ang="T10">
                    <a:pos x="T0" y="T1"/>
                  </a:cxn>
                  <a:cxn ang="T11">
                    <a:pos x="T2" y="T3"/>
                  </a:cxn>
                  <a:cxn ang="T12">
                    <a:pos x="T4" y="T5"/>
                  </a:cxn>
                  <a:cxn ang="T13">
                    <a:pos x="T6" y="T7"/>
                  </a:cxn>
                  <a:cxn ang="T14">
                    <a:pos x="T8" y="T9"/>
                  </a:cxn>
                </a:cxnLst>
                <a:rect l="T15" t="T16" r="T17" b="T18"/>
                <a:pathLst>
                  <a:path w="16" h="36">
                    <a:moveTo>
                      <a:pt x="0" y="20"/>
                    </a:moveTo>
                    <a:lnTo>
                      <a:pt x="11" y="0"/>
                    </a:lnTo>
                    <a:lnTo>
                      <a:pt x="16" y="20"/>
                    </a:lnTo>
                    <a:lnTo>
                      <a:pt x="5" y="36"/>
                    </a:lnTo>
                    <a:lnTo>
                      <a:pt x="0" y="20"/>
                    </a:lnTo>
                  </a:path>
                </a:pathLst>
              </a:custGeom>
              <a:noFill/>
              <a:ln w="9525">
                <a:solidFill>
                  <a:srgbClr val="000000"/>
                </a:solidFill>
                <a:round/>
                <a:headEnd/>
                <a:tailEnd/>
              </a:ln>
            </p:spPr>
            <p:txBody>
              <a:bodyPr/>
              <a:lstStyle/>
              <a:p>
                <a:endParaRPr lang="en-US"/>
              </a:p>
            </p:txBody>
          </p:sp>
          <p:sp>
            <p:nvSpPr>
              <p:cNvPr id="134119" name="Freeform 5036"/>
              <p:cNvSpPr>
                <a:spLocks/>
              </p:cNvSpPr>
              <p:nvPr/>
            </p:nvSpPr>
            <p:spPr bwMode="auto">
              <a:xfrm>
                <a:off x="3565" y="2564"/>
                <a:ext cx="99" cy="68"/>
              </a:xfrm>
              <a:custGeom>
                <a:avLst/>
                <a:gdLst>
                  <a:gd name="T0" fmla="*/ 0 w 99"/>
                  <a:gd name="T1" fmla="*/ 0 h 68"/>
                  <a:gd name="T2" fmla="*/ 68 w 99"/>
                  <a:gd name="T3" fmla="*/ 68 h 68"/>
                  <a:gd name="T4" fmla="*/ 99 w 99"/>
                  <a:gd name="T5" fmla="*/ 55 h 68"/>
                  <a:gd name="T6" fmla="*/ 31 w 99"/>
                  <a:gd name="T7" fmla="*/ 12 h 68"/>
                  <a:gd name="T8" fmla="*/ 0 w 99"/>
                  <a:gd name="T9" fmla="*/ 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0"/>
                    </a:moveTo>
                    <a:lnTo>
                      <a:pt x="68" y="68"/>
                    </a:lnTo>
                    <a:lnTo>
                      <a:pt x="99" y="55"/>
                    </a:lnTo>
                    <a:lnTo>
                      <a:pt x="31" y="12"/>
                    </a:lnTo>
                    <a:lnTo>
                      <a:pt x="0" y="0"/>
                    </a:lnTo>
                    <a:close/>
                  </a:path>
                </a:pathLst>
              </a:custGeom>
              <a:solidFill>
                <a:srgbClr val="D1D1D1"/>
              </a:solidFill>
              <a:ln w="9525">
                <a:noFill/>
                <a:round/>
                <a:headEnd/>
                <a:tailEnd/>
              </a:ln>
            </p:spPr>
            <p:txBody>
              <a:bodyPr/>
              <a:lstStyle/>
              <a:p>
                <a:endParaRPr lang="en-US"/>
              </a:p>
            </p:txBody>
          </p:sp>
          <p:sp>
            <p:nvSpPr>
              <p:cNvPr id="134120" name="Freeform 5037"/>
              <p:cNvSpPr>
                <a:spLocks/>
              </p:cNvSpPr>
              <p:nvPr/>
            </p:nvSpPr>
            <p:spPr bwMode="auto">
              <a:xfrm>
                <a:off x="3565" y="2564"/>
                <a:ext cx="99" cy="68"/>
              </a:xfrm>
              <a:custGeom>
                <a:avLst/>
                <a:gdLst>
                  <a:gd name="T0" fmla="*/ 0 w 16"/>
                  <a:gd name="T1" fmla="*/ 0 h 11"/>
                  <a:gd name="T2" fmla="*/ 99730 w 16"/>
                  <a:gd name="T3" fmla="*/ 99206 h 11"/>
                  <a:gd name="T4" fmla="*/ 145214 w 16"/>
                  <a:gd name="T5" fmla="*/ 81742 h 11"/>
                  <a:gd name="T6" fmla="*/ 45484 w 16"/>
                  <a:gd name="T7" fmla="*/ 17464 h 11"/>
                  <a:gd name="T8" fmla="*/ 0 w 16"/>
                  <a:gd name="T9" fmla="*/ 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0"/>
                    </a:moveTo>
                    <a:lnTo>
                      <a:pt x="11" y="11"/>
                    </a:lnTo>
                    <a:lnTo>
                      <a:pt x="16" y="9"/>
                    </a:lnTo>
                    <a:lnTo>
                      <a:pt x="5" y="2"/>
                    </a:lnTo>
                    <a:lnTo>
                      <a:pt x="0" y="0"/>
                    </a:lnTo>
                  </a:path>
                </a:pathLst>
              </a:custGeom>
              <a:noFill/>
              <a:ln w="9525">
                <a:solidFill>
                  <a:srgbClr val="000000"/>
                </a:solidFill>
                <a:round/>
                <a:headEnd/>
                <a:tailEnd/>
              </a:ln>
            </p:spPr>
            <p:txBody>
              <a:bodyPr/>
              <a:lstStyle/>
              <a:p>
                <a:endParaRPr lang="en-US"/>
              </a:p>
            </p:txBody>
          </p:sp>
          <p:sp>
            <p:nvSpPr>
              <p:cNvPr id="134121" name="Freeform 5038"/>
              <p:cNvSpPr>
                <a:spLocks/>
              </p:cNvSpPr>
              <p:nvPr/>
            </p:nvSpPr>
            <p:spPr bwMode="auto">
              <a:xfrm>
                <a:off x="2318" y="2502"/>
                <a:ext cx="99" cy="161"/>
              </a:xfrm>
              <a:custGeom>
                <a:avLst/>
                <a:gdLst>
                  <a:gd name="T0" fmla="*/ 0 w 99"/>
                  <a:gd name="T1" fmla="*/ 105 h 161"/>
                  <a:gd name="T2" fmla="*/ 62 w 99"/>
                  <a:gd name="T3" fmla="*/ 0 h 161"/>
                  <a:gd name="T4" fmla="*/ 99 w 99"/>
                  <a:gd name="T5" fmla="*/ 87 h 161"/>
                  <a:gd name="T6" fmla="*/ 31 w 99"/>
                  <a:gd name="T7" fmla="*/ 161 h 161"/>
                  <a:gd name="T8" fmla="*/ 0 w 99"/>
                  <a:gd name="T9" fmla="*/ 105 h 161"/>
                  <a:gd name="T10" fmla="*/ 0 60000 65536"/>
                  <a:gd name="T11" fmla="*/ 0 60000 65536"/>
                  <a:gd name="T12" fmla="*/ 0 60000 65536"/>
                  <a:gd name="T13" fmla="*/ 0 60000 65536"/>
                  <a:gd name="T14" fmla="*/ 0 60000 65536"/>
                  <a:gd name="T15" fmla="*/ 0 w 99"/>
                  <a:gd name="T16" fmla="*/ 0 h 161"/>
                  <a:gd name="T17" fmla="*/ 99 w 99"/>
                  <a:gd name="T18" fmla="*/ 161 h 161"/>
                </a:gdLst>
                <a:ahLst/>
                <a:cxnLst>
                  <a:cxn ang="T10">
                    <a:pos x="T0" y="T1"/>
                  </a:cxn>
                  <a:cxn ang="T11">
                    <a:pos x="T2" y="T3"/>
                  </a:cxn>
                  <a:cxn ang="T12">
                    <a:pos x="T4" y="T5"/>
                  </a:cxn>
                  <a:cxn ang="T13">
                    <a:pos x="T6" y="T7"/>
                  </a:cxn>
                  <a:cxn ang="T14">
                    <a:pos x="T8" y="T9"/>
                  </a:cxn>
                </a:cxnLst>
                <a:rect l="T15" t="T16" r="T17" b="T18"/>
                <a:pathLst>
                  <a:path w="99" h="161">
                    <a:moveTo>
                      <a:pt x="0" y="105"/>
                    </a:moveTo>
                    <a:lnTo>
                      <a:pt x="62" y="0"/>
                    </a:lnTo>
                    <a:lnTo>
                      <a:pt x="99" y="87"/>
                    </a:lnTo>
                    <a:lnTo>
                      <a:pt x="31" y="161"/>
                    </a:lnTo>
                    <a:lnTo>
                      <a:pt x="0" y="105"/>
                    </a:lnTo>
                    <a:close/>
                  </a:path>
                </a:pathLst>
              </a:custGeom>
              <a:solidFill>
                <a:srgbClr val="FCFCFC"/>
              </a:solidFill>
              <a:ln w="9525">
                <a:noFill/>
                <a:round/>
                <a:headEnd/>
                <a:tailEnd/>
              </a:ln>
            </p:spPr>
            <p:txBody>
              <a:bodyPr/>
              <a:lstStyle/>
              <a:p>
                <a:endParaRPr lang="en-US"/>
              </a:p>
            </p:txBody>
          </p:sp>
          <p:sp>
            <p:nvSpPr>
              <p:cNvPr id="134122" name="Freeform 5039"/>
              <p:cNvSpPr>
                <a:spLocks/>
              </p:cNvSpPr>
              <p:nvPr/>
            </p:nvSpPr>
            <p:spPr bwMode="auto">
              <a:xfrm>
                <a:off x="2318" y="2502"/>
                <a:ext cx="99" cy="161"/>
              </a:xfrm>
              <a:custGeom>
                <a:avLst/>
                <a:gdLst>
                  <a:gd name="T0" fmla="*/ 0 w 16"/>
                  <a:gd name="T1" fmla="*/ 154337 h 26"/>
                  <a:gd name="T2" fmla="*/ 90962 w 16"/>
                  <a:gd name="T3" fmla="*/ 0 h 26"/>
                  <a:gd name="T4" fmla="*/ 145214 w 16"/>
                  <a:gd name="T5" fmla="*/ 127995 h 26"/>
                  <a:gd name="T6" fmla="*/ 45484 w 16"/>
                  <a:gd name="T7" fmla="*/ 236738 h 26"/>
                  <a:gd name="T8" fmla="*/ 0 w 16"/>
                  <a:gd name="T9" fmla="*/ 154337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17"/>
                    </a:moveTo>
                    <a:lnTo>
                      <a:pt x="10" y="0"/>
                    </a:lnTo>
                    <a:lnTo>
                      <a:pt x="16" y="14"/>
                    </a:lnTo>
                    <a:lnTo>
                      <a:pt x="5" y="26"/>
                    </a:lnTo>
                    <a:lnTo>
                      <a:pt x="0" y="17"/>
                    </a:lnTo>
                  </a:path>
                </a:pathLst>
              </a:custGeom>
              <a:noFill/>
              <a:ln w="9525">
                <a:solidFill>
                  <a:srgbClr val="000000"/>
                </a:solidFill>
                <a:round/>
                <a:headEnd/>
                <a:tailEnd/>
              </a:ln>
            </p:spPr>
            <p:txBody>
              <a:bodyPr/>
              <a:lstStyle/>
              <a:p>
                <a:endParaRPr lang="en-US"/>
              </a:p>
            </p:txBody>
          </p:sp>
          <p:sp>
            <p:nvSpPr>
              <p:cNvPr id="134123" name="Freeform 5040"/>
              <p:cNvSpPr>
                <a:spLocks/>
              </p:cNvSpPr>
              <p:nvPr/>
            </p:nvSpPr>
            <p:spPr bwMode="auto">
              <a:xfrm>
                <a:off x="4640" y="2799"/>
                <a:ext cx="98" cy="67"/>
              </a:xfrm>
              <a:custGeom>
                <a:avLst/>
                <a:gdLst>
                  <a:gd name="T0" fmla="*/ 0 w 98"/>
                  <a:gd name="T1" fmla="*/ 43 h 67"/>
                  <a:gd name="T2" fmla="*/ 68 w 98"/>
                  <a:gd name="T3" fmla="*/ 67 h 67"/>
                  <a:gd name="T4" fmla="*/ 98 w 98"/>
                  <a:gd name="T5" fmla="*/ 24 h 67"/>
                  <a:gd name="T6" fmla="*/ 30 w 98"/>
                  <a:gd name="T7" fmla="*/ 0 h 67"/>
                  <a:gd name="T8" fmla="*/ 0 w 98"/>
                  <a:gd name="T9" fmla="*/ 43 h 67"/>
                  <a:gd name="T10" fmla="*/ 0 60000 65536"/>
                  <a:gd name="T11" fmla="*/ 0 60000 65536"/>
                  <a:gd name="T12" fmla="*/ 0 60000 65536"/>
                  <a:gd name="T13" fmla="*/ 0 60000 65536"/>
                  <a:gd name="T14" fmla="*/ 0 60000 65536"/>
                  <a:gd name="T15" fmla="*/ 0 w 98"/>
                  <a:gd name="T16" fmla="*/ 0 h 67"/>
                  <a:gd name="T17" fmla="*/ 98 w 98"/>
                  <a:gd name="T18" fmla="*/ 67 h 67"/>
                </a:gdLst>
                <a:ahLst/>
                <a:cxnLst>
                  <a:cxn ang="T10">
                    <a:pos x="T0" y="T1"/>
                  </a:cxn>
                  <a:cxn ang="T11">
                    <a:pos x="T2" y="T3"/>
                  </a:cxn>
                  <a:cxn ang="T12">
                    <a:pos x="T4" y="T5"/>
                  </a:cxn>
                  <a:cxn ang="T13">
                    <a:pos x="T6" y="T7"/>
                  </a:cxn>
                  <a:cxn ang="T14">
                    <a:pos x="T8" y="T9"/>
                  </a:cxn>
                </a:cxnLst>
                <a:rect l="T15" t="T16" r="T17" b="T18"/>
                <a:pathLst>
                  <a:path w="98" h="67">
                    <a:moveTo>
                      <a:pt x="0" y="43"/>
                    </a:moveTo>
                    <a:lnTo>
                      <a:pt x="68" y="67"/>
                    </a:lnTo>
                    <a:lnTo>
                      <a:pt x="98" y="24"/>
                    </a:lnTo>
                    <a:lnTo>
                      <a:pt x="30" y="0"/>
                    </a:lnTo>
                    <a:lnTo>
                      <a:pt x="0" y="43"/>
                    </a:lnTo>
                    <a:close/>
                  </a:path>
                </a:pathLst>
              </a:custGeom>
              <a:solidFill>
                <a:srgbClr val="CECECE"/>
              </a:solidFill>
              <a:ln w="9525">
                <a:noFill/>
                <a:round/>
                <a:headEnd/>
                <a:tailEnd/>
              </a:ln>
            </p:spPr>
            <p:txBody>
              <a:bodyPr/>
              <a:lstStyle/>
              <a:p>
                <a:endParaRPr lang="en-US"/>
              </a:p>
            </p:txBody>
          </p:sp>
          <p:sp>
            <p:nvSpPr>
              <p:cNvPr id="134124" name="Freeform 5041"/>
              <p:cNvSpPr>
                <a:spLocks/>
              </p:cNvSpPr>
              <p:nvPr/>
            </p:nvSpPr>
            <p:spPr bwMode="auto">
              <a:xfrm>
                <a:off x="4640" y="2799"/>
                <a:ext cx="98" cy="67"/>
              </a:xfrm>
              <a:custGeom>
                <a:avLst/>
                <a:gdLst>
                  <a:gd name="T0" fmla="*/ 0 w 16"/>
                  <a:gd name="T1" fmla="*/ 59210 h 11"/>
                  <a:gd name="T2" fmla="*/ 94202 w 16"/>
                  <a:gd name="T3" fmla="*/ 92192 h 11"/>
                  <a:gd name="T4" fmla="*/ 137868 w 16"/>
                  <a:gd name="T5" fmla="*/ 32982 h 11"/>
                  <a:gd name="T6" fmla="*/ 43665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125" name="Freeform 5042"/>
              <p:cNvSpPr>
                <a:spLocks/>
              </p:cNvSpPr>
              <p:nvPr/>
            </p:nvSpPr>
            <p:spPr bwMode="auto">
              <a:xfrm>
                <a:off x="3398" y="2428"/>
                <a:ext cx="99" cy="80"/>
              </a:xfrm>
              <a:custGeom>
                <a:avLst/>
                <a:gdLst>
                  <a:gd name="T0" fmla="*/ 0 w 99"/>
                  <a:gd name="T1" fmla="*/ 0 h 80"/>
                  <a:gd name="T2" fmla="*/ 68 w 99"/>
                  <a:gd name="T3" fmla="*/ 68 h 80"/>
                  <a:gd name="T4" fmla="*/ 99 w 99"/>
                  <a:gd name="T5" fmla="*/ 80 h 80"/>
                  <a:gd name="T6" fmla="*/ 31 w 99"/>
                  <a:gd name="T7" fmla="*/ 49 h 80"/>
                  <a:gd name="T8" fmla="*/ 0 w 99"/>
                  <a:gd name="T9" fmla="*/ 0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0"/>
                    </a:moveTo>
                    <a:lnTo>
                      <a:pt x="68" y="68"/>
                    </a:lnTo>
                    <a:lnTo>
                      <a:pt x="99" y="80"/>
                    </a:lnTo>
                    <a:lnTo>
                      <a:pt x="31" y="49"/>
                    </a:lnTo>
                    <a:lnTo>
                      <a:pt x="0" y="0"/>
                    </a:lnTo>
                    <a:close/>
                  </a:path>
                </a:pathLst>
              </a:custGeom>
              <a:solidFill>
                <a:srgbClr val="E1E1E1"/>
              </a:solidFill>
              <a:ln w="9525">
                <a:noFill/>
                <a:round/>
                <a:headEnd/>
                <a:tailEnd/>
              </a:ln>
            </p:spPr>
            <p:txBody>
              <a:bodyPr/>
              <a:lstStyle/>
              <a:p>
                <a:endParaRPr lang="en-US"/>
              </a:p>
            </p:txBody>
          </p:sp>
          <p:sp>
            <p:nvSpPr>
              <p:cNvPr id="134126" name="Freeform 5043"/>
              <p:cNvSpPr>
                <a:spLocks/>
              </p:cNvSpPr>
              <p:nvPr/>
            </p:nvSpPr>
            <p:spPr bwMode="auto">
              <a:xfrm>
                <a:off x="3398" y="2428"/>
                <a:ext cx="99" cy="80"/>
              </a:xfrm>
              <a:custGeom>
                <a:avLst/>
                <a:gdLst>
                  <a:gd name="T0" fmla="*/ 0 w 16"/>
                  <a:gd name="T1" fmla="*/ 0 h 13"/>
                  <a:gd name="T2" fmla="*/ 99730 w 16"/>
                  <a:gd name="T3" fmla="*/ 97403 h 13"/>
                  <a:gd name="T4" fmla="*/ 145214 w 16"/>
                  <a:gd name="T5" fmla="*/ 114671 h 13"/>
                  <a:gd name="T6" fmla="*/ 45484 w 16"/>
                  <a:gd name="T7" fmla="*/ 70363 h 13"/>
                  <a:gd name="T8" fmla="*/ 0 w 16"/>
                  <a:gd name="T9" fmla="*/ 0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0"/>
                    </a:moveTo>
                    <a:lnTo>
                      <a:pt x="11" y="11"/>
                    </a:lnTo>
                    <a:lnTo>
                      <a:pt x="16" y="13"/>
                    </a:lnTo>
                    <a:lnTo>
                      <a:pt x="5" y="8"/>
                    </a:lnTo>
                    <a:lnTo>
                      <a:pt x="0" y="0"/>
                    </a:lnTo>
                  </a:path>
                </a:pathLst>
              </a:custGeom>
              <a:noFill/>
              <a:ln w="9525">
                <a:solidFill>
                  <a:srgbClr val="000000"/>
                </a:solidFill>
                <a:round/>
                <a:headEnd/>
                <a:tailEnd/>
              </a:ln>
            </p:spPr>
            <p:txBody>
              <a:bodyPr/>
              <a:lstStyle/>
              <a:p>
                <a:endParaRPr lang="en-US"/>
              </a:p>
            </p:txBody>
          </p:sp>
          <p:sp>
            <p:nvSpPr>
              <p:cNvPr id="134127" name="Freeform 5044"/>
              <p:cNvSpPr>
                <a:spLocks/>
              </p:cNvSpPr>
              <p:nvPr/>
            </p:nvSpPr>
            <p:spPr bwMode="auto">
              <a:xfrm>
                <a:off x="2151" y="2632"/>
                <a:ext cx="99" cy="92"/>
              </a:xfrm>
              <a:custGeom>
                <a:avLst/>
                <a:gdLst>
                  <a:gd name="T0" fmla="*/ 0 w 99"/>
                  <a:gd name="T1" fmla="*/ 74 h 92"/>
                  <a:gd name="T2" fmla="*/ 62 w 99"/>
                  <a:gd name="T3" fmla="*/ 0 h 92"/>
                  <a:gd name="T4" fmla="*/ 99 w 99"/>
                  <a:gd name="T5" fmla="*/ 49 h 92"/>
                  <a:gd name="T6" fmla="*/ 31 w 99"/>
                  <a:gd name="T7" fmla="*/ 92 h 92"/>
                  <a:gd name="T8" fmla="*/ 0 w 99"/>
                  <a:gd name="T9" fmla="*/ 74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74"/>
                    </a:moveTo>
                    <a:lnTo>
                      <a:pt x="62" y="0"/>
                    </a:lnTo>
                    <a:lnTo>
                      <a:pt x="99" y="49"/>
                    </a:lnTo>
                    <a:lnTo>
                      <a:pt x="31" y="92"/>
                    </a:lnTo>
                    <a:lnTo>
                      <a:pt x="0" y="74"/>
                    </a:lnTo>
                    <a:close/>
                  </a:path>
                </a:pathLst>
              </a:custGeom>
              <a:solidFill>
                <a:srgbClr val="FAFAFA"/>
              </a:solidFill>
              <a:ln w="9525">
                <a:noFill/>
                <a:round/>
                <a:headEnd/>
                <a:tailEnd/>
              </a:ln>
            </p:spPr>
            <p:txBody>
              <a:bodyPr/>
              <a:lstStyle/>
              <a:p>
                <a:endParaRPr lang="en-US"/>
              </a:p>
            </p:txBody>
          </p:sp>
          <p:sp>
            <p:nvSpPr>
              <p:cNvPr id="134128" name="Freeform 5045"/>
              <p:cNvSpPr>
                <a:spLocks/>
              </p:cNvSpPr>
              <p:nvPr/>
            </p:nvSpPr>
            <p:spPr bwMode="auto">
              <a:xfrm>
                <a:off x="2151" y="2632"/>
                <a:ext cx="99" cy="92"/>
              </a:xfrm>
              <a:custGeom>
                <a:avLst/>
                <a:gdLst>
                  <a:gd name="T0" fmla="*/ 0 w 16"/>
                  <a:gd name="T1" fmla="*/ 104763 h 15"/>
                  <a:gd name="T2" fmla="*/ 90962 w 16"/>
                  <a:gd name="T3" fmla="*/ 0 h 15"/>
                  <a:gd name="T4" fmla="*/ 145214 w 16"/>
                  <a:gd name="T5" fmla="*/ 69442 h 15"/>
                  <a:gd name="T6" fmla="*/ 45484 w 16"/>
                  <a:gd name="T7" fmla="*/ 130119 h 15"/>
                  <a:gd name="T8" fmla="*/ 0 w 16"/>
                  <a:gd name="T9" fmla="*/ 104763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2"/>
                    </a:moveTo>
                    <a:lnTo>
                      <a:pt x="10" y="0"/>
                    </a:lnTo>
                    <a:lnTo>
                      <a:pt x="16" y="8"/>
                    </a:lnTo>
                    <a:lnTo>
                      <a:pt x="5" y="15"/>
                    </a:lnTo>
                    <a:lnTo>
                      <a:pt x="0" y="12"/>
                    </a:lnTo>
                  </a:path>
                </a:pathLst>
              </a:custGeom>
              <a:noFill/>
              <a:ln w="9525">
                <a:solidFill>
                  <a:srgbClr val="000000"/>
                </a:solidFill>
                <a:round/>
                <a:headEnd/>
                <a:tailEnd/>
              </a:ln>
            </p:spPr>
            <p:txBody>
              <a:bodyPr/>
              <a:lstStyle/>
              <a:p>
                <a:endParaRPr lang="en-US"/>
              </a:p>
            </p:txBody>
          </p:sp>
          <p:sp>
            <p:nvSpPr>
              <p:cNvPr id="134129" name="Freeform 5046"/>
              <p:cNvSpPr>
                <a:spLocks/>
              </p:cNvSpPr>
              <p:nvPr/>
            </p:nvSpPr>
            <p:spPr bwMode="auto">
              <a:xfrm>
                <a:off x="4473" y="2799"/>
                <a:ext cx="99" cy="67"/>
              </a:xfrm>
              <a:custGeom>
                <a:avLst/>
                <a:gdLst>
                  <a:gd name="T0" fmla="*/ 0 w 99"/>
                  <a:gd name="T1" fmla="*/ 43 h 67"/>
                  <a:gd name="T2" fmla="*/ 68 w 99"/>
                  <a:gd name="T3" fmla="*/ 67 h 67"/>
                  <a:gd name="T4" fmla="*/ 99 w 99"/>
                  <a:gd name="T5" fmla="*/ 24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24"/>
                    </a:lnTo>
                    <a:lnTo>
                      <a:pt x="31" y="0"/>
                    </a:lnTo>
                    <a:lnTo>
                      <a:pt x="0" y="43"/>
                    </a:lnTo>
                    <a:close/>
                  </a:path>
                </a:pathLst>
              </a:custGeom>
              <a:solidFill>
                <a:srgbClr val="CDCDCD"/>
              </a:solidFill>
              <a:ln w="9525">
                <a:noFill/>
                <a:round/>
                <a:headEnd/>
                <a:tailEnd/>
              </a:ln>
            </p:spPr>
            <p:txBody>
              <a:bodyPr/>
              <a:lstStyle/>
              <a:p>
                <a:endParaRPr lang="en-US"/>
              </a:p>
            </p:txBody>
          </p:sp>
          <p:sp>
            <p:nvSpPr>
              <p:cNvPr id="134130" name="Freeform 5047"/>
              <p:cNvSpPr>
                <a:spLocks/>
              </p:cNvSpPr>
              <p:nvPr/>
            </p:nvSpPr>
            <p:spPr bwMode="auto">
              <a:xfrm>
                <a:off x="4473" y="2799"/>
                <a:ext cx="99" cy="67"/>
              </a:xfrm>
              <a:custGeom>
                <a:avLst/>
                <a:gdLst>
                  <a:gd name="T0" fmla="*/ 0 w 16"/>
                  <a:gd name="T1" fmla="*/ 59210 h 11"/>
                  <a:gd name="T2" fmla="*/ 99730 w 16"/>
                  <a:gd name="T3" fmla="*/ 92192 h 11"/>
                  <a:gd name="T4" fmla="*/ 145214 w 16"/>
                  <a:gd name="T5" fmla="*/ 32982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131" name="Freeform 5048"/>
              <p:cNvSpPr>
                <a:spLocks/>
              </p:cNvSpPr>
              <p:nvPr/>
            </p:nvSpPr>
            <p:spPr bwMode="auto">
              <a:xfrm>
                <a:off x="3232" y="2298"/>
                <a:ext cx="99" cy="93"/>
              </a:xfrm>
              <a:custGeom>
                <a:avLst/>
                <a:gdLst>
                  <a:gd name="T0" fmla="*/ 0 w 99"/>
                  <a:gd name="T1" fmla="*/ 0 h 93"/>
                  <a:gd name="T2" fmla="*/ 68 w 99"/>
                  <a:gd name="T3" fmla="*/ 37 h 93"/>
                  <a:gd name="T4" fmla="*/ 99 w 99"/>
                  <a:gd name="T5" fmla="*/ 93 h 93"/>
                  <a:gd name="T6" fmla="*/ 31 w 99"/>
                  <a:gd name="T7" fmla="*/ 93 h 93"/>
                  <a:gd name="T8" fmla="*/ 0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0"/>
                    </a:moveTo>
                    <a:lnTo>
                      <a:pt x="68" y="37"/>
                    </a:lnTo>
                    <a:lnTo>
                      <a:pt x="99" y="93"/>
                    </a:lnTo>
                    <a:lnTo>
                      <a:pt x="31" y="93"/>
                    </a:lnTo>
                    <a:lnTo>
                      <a:pt x="0" y="0"/>
                    </a:lnTo>
                    <a:close/>
                  </a:path>
                </a:pathLst>
              </a:custGeom>
              <a:solidFill>
                <a:srgbClr val="EFEFEF"/>
              </a:solidFill>
              <a:ln w="9525">
                <a:noFill/>
                <a:round/>
                <a:headEnd/>
                <a:tailEnd/>
              </a:ln>
            </p:spPr>
            <p:txBody>
              <a:bodyPr/>
              <a:lstStyle/>
              <a:p>
                <a:endParaRPr lang="en-US"/>
              </a:p>
            </p:txBody>
          </p:sp>
          <p:sp>
            <p:nvSpPr>
              <p:cNvPr id="134132" name="Freeform 5049"/>
              <p:cNvSpPr>
                <a:spLocks/>
              </p:cNvSpPr>
              <p:nvPr/>
            </p:nvSpPr>
            <p:spPr bwMode="auto">
              <a:xfrm>
                <a:off x="3232" y="2298"/>
                <a:ext cx="99" cy="93"/>
              </a:xfrm>
              <a:custGeom>
                <a:avLst/>
                <a:gdLst>
                  <a:gd name="T0" fmla="*/ 0 w 16"/>
                  <a:gd name="T1" fmla="*/ 0 h 15"/>
                  <a:gd name="T2" fmla="*/ 99730 w 16"/>
                  <a:gd name="T3" fmla="*/ 54585 h 15"/>
                  <a:gd name="T4" fmla="*/ 145214 w 16"/>
                  <a:gd name="T5" fmla="*/ 137497 h 15"/>
                  <a:gd name="T6" fmla="*/ 45484 w 16"/>
                  <a:gd name="T7" fmla="*/ 137497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1" y="6"/>
                    </a:lnTo>
                    <a:lnTo>
                      <a:pt x="16" y="15"/>
                    </a:lnTo>
                    <a:lnTo>
                      <a:pt x="5" y="15"/>
                    </a:lnTo>
                    <a:lnTo>
                      <a:pt x="0" y="0"/>
                    </a:lnTo>
                  </a:path>
                </a:pathLst>
              </a:custGeom>
              <a:noFill/>
              <a:ln w="9525">
                <a:solidFill>
                  <a:srgbClr val="000000"/>
                </a:solidFill>
                <a:round/>
                <a:headEnd/>
                <a:tailEnd/>
              </a:ln>
            </p:spPr>
            <p:txBody>
              <a:bodyPr/>
              <a:lstStyle/>
              <a:p>
                <a:endParaRPr lang="en-US"/>
              </a:p>
            </p:txBody>
          </p:sp>
          <p:sp>
            <p:nvSpPr>
              <p:cNvPr id="134133" name="Freeform 5050"/>
              <p:cNvSpPr>
                <a:spLocks/>
              </p:cNvSpPr>
              <p:nvPr/>
            </p:nvSpPr>
            <p:spPr bwMode="auto">
              <a:xfrm>
                <a:off x="1984" y="2737"/>
                <a:ext cx="99" cy="37"/>
              </a:xfrm>
              <a:custGeom>
                <a:avLst/>
                <a:gdLst>
                  <a:gd name="T0" fmla="*/ 0 w 99"/>
                  <a:gd name="T1" fmla="*/ 37 h 37"/>
                  <a:gd name="T2" fmla="*/ 62 w 99"/>
                  <a:gd name="T3" fmla="*/ 0 h 37"/>
                  <a:gd name="T4" fmla="*/ 99 w 99"/>
                  <a:gd name="T5" fmla="*/ 12 h 37"/>
                  <a:gd name="T6" fmla="*/ 31 w 99"/>
                  <a:gd name="T7" fmla="*/ 31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2" y="0"/>
                    </a:lnTo>
                    <a:lnTo>
                      <a:pt x="99" y="12"/>
                    </a:lnTo>
                    <a:lnTo>
                      <a:pt x="31" y="31"/>
                    </a:lnTo>
                    <a:lnTo>
                      <a:pt x="0" y="37"/>
                    </a:lnTo>
                    <a:close/>
                  </a:path>
                </a:pathLst>
              </a:custGeom>
              <a:solidFill>
                <a:srgbClr val="F4F4F4"/>
              </a:solidFill>
              <a:ln w="9525">
                <a:noFill/>
                <a:round/>
                <a:headEnd/>
                <a:tailEnd/>
              </a:ln>
            </p:spPr>
            <p:txBody>
              <a:bodyPr/>
              <a:lstStyle/>
              <a:p>
                <a:endParaRPr lang="en-US"/>
              </a:p>
            </p:txBody>
          </p:sp>
          <p:sp>
            <p:nvSpPr>
              <p:cNvPr id="134134" name="Freeform 5051"/>
              <p:cNvSpPr>
                <a:spLocks/>
              </p:cNvSpPr>
              <p:nvPr/>
            </p:nvSpPr>
            <p:spPr bwMode="auto">
              <a:xfrm>
                <a:off x="1984" y="2737"/>
                <a:ext cx="99" cy="37"/>
              </a:xfrm>
              <a:custGeom>
                <a:avLst/>
                <a:gdLst>
                  <a:gd name="T0" fmla="*/ 0 w 16"/>
                  <a:gd name="T1" fmla="*/ 53465 h 6"/>
                  <a:gd name="T2" fmla="*/ 90962 w 16"/>
                  <a:gd name="T3" fmla="*/ 0 h 6"/>
                  <a:gd name="T4" fmla="*/ 145214 w 16"/>
                  <a:gd name="T5" fmla="*/ 17341 h 6"/>
                  <a:gd name="T6" fmla="*/ 45484 w 16"/>
                  <a:gd name="T7" fmla="*/ 44795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0" y="0"/>
                    </a:lnTo>
                    <a:lnTo>
                      <a:pt x="16" y="2"/>
                    </a:lnTo>
                    <a:lnTo>
                      <a:pt x="5" y="5"/>
                    </a:lnTo>
                    <a:lnTo>
                      <a:pt x="0" y="6"/>
                    </a:lnTo>
                  </a:path>
                </a:pathLst>
              </a:custGeom>
              <a:noFill/>
              <a:ln w="9525">
                <a:solidFill>
                  <a:srgbClr val="000000"/>
                </a:solidFill>
                <a:round/>
                <a:headEnd/>
                <a:tailEnd/>
              </a:ln>
            </p:spPr>
            <p:txBody>
              <a:bodyPr/>
              <a:lstStyle/>
              <a:p>
                <a:endParaRPr lang="en-US"/>
              </a:p>
            </p:txBody>
          </p:sp>
          <p:sp>
            <p:nvSpPr>
              <p:cNvPr id="134135" name="Freeform 5052"/>
              <p:cNvSpPr>
                <a:spLocks/>
              </p:cNvSpPr>
              <p:nvPr/>
            </p:nvSpPr>
            <p:spPr bwMode="auto">
              <a:xfrm>
                <a:off x="4306" y="2799"/>
                <a:ext cx="99" cy="67"/>
              </a:xfrm>
              <a:custGeom>
                <a:avLst/>
                <a:gdLst>
                  <a:gd name="T0" fmla="*/ 0 w 99"/>
                  <a:gd name="T1" fmla="*/ 43 h 67"/>
                  <a:gd name="T2" fmla="*/ 68 w 99"/>
                  <a:gd name="T3" fmla="*/ 67 h 67"/>
                  <a:gd name="T4" fmla="*/ 99 w 99"/>
                  <a:gd name="T5" fmla="*/ 24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24"/>
                    </a:lnTo>
                    <a:lnTo>
                      <a:pt x="31" y="0"/>
                    </a:lnTo>
                    <a:lnTo>
                      <a:pt x="0" y="43"/>
                    </a:lnTo>
                    <a:close/>
                  </a:path>
                </a:pathLst>
              </a:custGeom>
              <a:solidFill>
                <a:srgbClr val="CBCBCB"/>
              </a:solidFill>
              <a:ln w="9525">
                <a:noFill/>
                <a:round/>
                <a:headEnd/>
                <a:tailEnd/>
              </a:ln>
            </p:spPr>
            <p:txBody>
              <a:bodyPr/>
              <a:lstStyle/>
              <a:p>
                <a:endParaRPr lang="en-US"/>
              </a:p>
            </p:txBody>
          </p:sp>
          <p:sp>
            <p:nvSpPr>
              <p:cNvPr id="134136" name="Freeform 5053"/>
              <p:cNvSpPr>
                <a:spLocks/>
              </p:cNvSpPr>
              <p:nvPr/>
            </p:nvSpPr>
            <p:spPr bwMode="auto">
              <a:xfrm>
                <a:off x="4306" y="2799"/>
                <a:ext cx="99" cy="67"/>
              </a:xfrm>
              <a:custGeom>
                <a:avLst/>
                <a:gdLst>
                  <a:gd name="T0" fmla="*/ 0 w 16"/>
                  <a:gd name="T1" fmla="*/ 59210 h 11"/>
                  <a:gd name="T2" fmla="*/ 99730 w 16"/>
                  <a:gd name="T3" fmla="*/ 92192 h 11"/>
                  <a:gd name="T4" fmla="*/ 145214 w 16"/>
                  <a:gd name="T5" fmla="*/ 32982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4137" name="Freeform 5054"/>
              <p:cNvSpPr>
                <a:spLocks/>
              </p:cNvSpPr>
              <p:nvPr/>
            </p:nvSpPr>
            <p:spPr bwMode="auto">
              <a:xfrm>
                <a:off x="3059" y="2200"/>
                <a:ext cx="105" cy="135"/>
              </a:xfrm>
              <a:custGeom>
                <a:avLst/>
                <a:gdLst>
                  <a:gd name="T0" fmla="*/ 0 w 105"/>
                  <a:gd name="T1" fmla="*/ 6 h 135"/>
                  <a:gd name="T2" fmla="*/ 68 w 105"/>
                  <a:gd name="T3" fmla="*/ 0 h 135"/>
                  <a:gd name="T4" fmla="*/ 105 w 105"/>
                  <a:gd name="T5" fmla="*/ 98 h 135"/>
                  <a:gd name="T6" fmla="*/ 31 w 105"/>
                  <a:gd name="T7" fmla="*/ 135 h 135"/>
                  <a:gd name="T8" fmla="*/ 0 w 105"/>
                  <a:gd name="T9" fmla="*/ 6 h 135"/>
                  <a:gd name="T10" fmla="*/ 0 60000 65536"/>
                  <a:gd name="T11" fmla="*/ 0 60000 65536"/>
                  <a:gd name="T12" fmla="*/ 0 60000 65536"/>
                  <a:gd name="T13" fmla="*/ 0 60000 65536"/>
                  <a:gd name="T14" fmla="*/ 0 60000 65536"/>
                  <a:gd name="T15" fmla="*/ 0 w 105"/>
                  <a:gd name="T16" fmla="*/ 0 h 135"/>
                  <a:gd name="T17" fmla="*/ 105 w 105"/>
                  <a:gd name="T18" fmla="*/ 135 h 135"/>
                </a:gdLst>
                <a:ahLst/>
                <a:cxnLst>
                  <a:cxn ang="T10">
                    <a:pos x="T0" y="T1"/>
                  </a:cxn>
                  <a:cxn ang="T11">
                    <a:pos x="T2" y="T3"/>
                  </a:cxn>
                  <a:cxn ang="T12">
                    <a:pos x="T4" y="T5"/>
                  </a:cxn>
                  <a:cxn ang="T13">
                    <a:pos x="T6" y="T7"/>
                  </a:cxn>
                  <a:cxn ang="T14">
                    <a:pos x="T8" y="T9"/>
                  </a:cxn>
                </a:cxnLst>
                <a:rect l="T15" t="T16" r="T17" b="T18"/>
                <a:pathLst>
                  <a:path w="105" h="135">
                    <a:moveTo>
                      <a:pt x="0" y="6"/>
                    </a:moveTo>
                    <a:lnTo>
                      <a:pt x="68" y="0"/>
                    </a:lnTo>
                    <a:lnTo>
                      <a:pt x="105" y="98"/>
                    </a:lnTo>
                    <a:lnTo>
                      <a:pt x="31" y="135"/>
                    </a:lnTo>
                    <a:lnTo>
                      <a:pt x="0" y="6"/>
                    </a:lnTo>
                    <a:close/>
                  </a:path>
                </a:pathLst>
              </a:custGeom>
              <a:solidFill>
                <a:srgbClr val="F7F7F7"/>
              </a:solidFill>
              <a:ln w="9525">
                <a:noFill/>
                <a:round/>
                <a:headEnd/>
                <a:tailEnd/>
              </a:ln>
            </p:spPr>
            <p:txBody>
              <a:bodyPr/>
              <a:lstStyle/>
              <a:p>
                <a:endParaRPr lang="en-US"/>
              </a:p>
            </p:txBody>
          </p:sp>
          <p:sp>
            <p:nvSpPr>
              <p:cNvPr id="134138" name="Freeform 5055"/>
              <p:cNvSpPr>
                <a:spLocks/>
              </p:cNvSpPr>
              <p:nvPr/>
            </p:nvSpPr>
            <p:spPr bwMode="auto">
              <a:xfrm>
                <a:off x="3059" y="2200"/>
                <a:ext cx="105" cy="135"/>
              </a:xfrm>
              <a:custGeom>
                <a:avLst/>
                <a:gdLst>
                  <a:gd name="T0" fmla="*/ 0 w 17"/>
                  <a:gd name="T1" fmla="*/ 8548 h 22"/>
                  <a:gd name="T2" fmla="*/ 98959 w 17"/>
                  <a:gd name="T3" fmla="*/ 0 h 22"/>
                  <a:gd name="T4" fmla="*/ 152936 w 17"/>
                  <a:gd name="T5" fmla="*/ 138872 h 22"/>
                  <a:gd name="T6" fmla="*/ 45014 w 17"/>
                  <a:gd name="T7" fmla="*/ 191326 h 22"/>
                  <a:gd name="T8" fmla="*/ 0 w 17"/>
                  <a:gd name="T9" fmla="*/ 8548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0" y="1"/>
                    </a:moveTo>
                    <a:lnTo>
                      <a:pt x="11" y="0"/>
                    </a:lnTo>
                    <a:lnTo>
                      <a:pt x="17" y="16"/>
                    </a:lnTo>
                    <a:lnTo>
                      <a:pt x="5" y="22"/>
                    </a:lnTo>
                    <a:lnTo>
                      <a:pt x="0" y="1"/>
                    </a:lnTo>
                  </a:path>
                </a:pathLst>
              </a:custGeom>
              <a:noFill/>
              <a:ln w="9525">
                <a:solidFill>
                  <a:srgbClr val="000000"/>
                </a:solidFill>
                <a:round/>
                <a:headEnd/>
                <a:tailEnd/>
              </a:ln>
            </p:spPr>
            <p:txBody>
              <a:bodyPr/>
              <a:lstStyle/>
              <a:p>
                <a:endParaRPr lang="en-US"/>
              </a:p>
            </p:txBody>
          </p:sp>
          <p:sp>
            <p:nvSpPr>
              <p:cNvPr id="134139" name="Freeform 5056"/>
              <p:cNvSpPr>
                <a:spLocks/>
              </p:cNvSpPr>
              <p:nvPr/>
            </p:nvSpPr>
            <p:spPr bwMode="auto">
              <a:xfrm>
                <a:off x="1818" y="2792"/>
                <a:ext cx="99" cy="25"/>
              </a:xfrm>
              <a:custGeom>
                <a:avLst/>
                <a:gdLst>
                  <a:gd name="T0" fmla="*/ 0 w 99"/>
                  <a:gd name="T1" fmla="*/ 25 h 25"/>
                  <a:gd name="T2" fmla="*/ 62 w 99"/>
                  <a:gd name="T3" fmla="*/ 13 h 25"/>
                  <a:gd name="T4" fmla="*/ 99 w 99"/>
                  <a:gd name="T5" fmla="*/ 0 h 25"/>
                  <a:gd name="T6" fmla="*/ 31 w 99"/>
                  <a:gd name="T7" fmla="*/ 0 h 25"/>
                  <a:gd name="T8" fmla="*/ 0 w 99"/>
                  <a:gd name="T9" fmla="*/ 25 h 25"/>
                  <a:gd name="T10" fmla="*/ 0 60000 65536"/>
                  <a:gd name="T11" fmla="*/ 0 60000 65536"/>
                  <a:gd name="T12" fmla="*/ 0 60000 65536"/>
                  <a:gd name="T13" fmla="*/ 0 60000 65536"/>
                  <a:gd name="T14" fmla="*/ 0 60000 65536"/>
                  <a:gd name="T15" fmla="*/ 0 w 99"/>
                  <a:gd name="T16" fmla="*/ 0 h 25"/>
                  <a:gd name="T17" fmla="*/ 99 w 99"/>
                  <a:gd name="T18" fmla="*/ 25 h 25"/>
                </a:gdLst>
                <a:ahLst/>
                <a:cxnLst>
                  <a:cxn ang="T10">
                    <a:pos x="T0" y="T1"/>
                  </a:cxn>
                  <a:cxn ang="T11">
                    <a:pos x="T2" y="T3"/>
                  </a:cxn>
                  <a:cxn ang="T12">
                    <a:pos x="T4" y="T5"/>
                  </a:cxn>
                  <a:cxn ang="T13">
                    <a:pos x="T6" y="T7"/>
                  </a:cxn>
                  <a:cxn ang="T14">
                    <a:pos x="T8" y="T9"/>
                  </a:cxn>
                </a:cxnLst>
                <a:rect l="T15" t="T16" r="T17" b="T18"/>
                <a:pathLst>
                  <a:path w="99" h="25">
                    <a:moveTo>
                      <a:pt x="0" y="25"/>
                    </a:moveTo>
                    <a:lnTo>
                      <a:pt x="62" y="13"/>
                    </a:lnTo>
                    <a:lnTo>
                      <a:pt x="99" y="0"/>
                    </a:lnTo>
                    <a:lnTo>
                      <a:pt x="31" y="0"/>
                    </a:lnTo>
                    <a:lnTo>
                      <a:pt x="0" y="25"/>
                    </a:lnTo>
                    <a:close/>
                  </a:path>
                </a:pathLst>
              </a:custGeom>
              <a:solidFill>
                <a:srgbClr val="E9E9E9"/>
              </a:solidFill>
              <a:ln w="9525">
                <a:noFill/>
                <a:round/>
                <a:headEnd/>
                <a:tailEnd/>
              </a:ln>
            </p:spPr>
            <p:txBody>
              <a:bodyPr/>
              <a:lstStyle/>
              <a:p>
                <a:endParaRPr lang="en-US"/>
              </a:p>
            </p:txBody>
          </p:sp>
          <p:sp>
            <p:nvSpPr>
              <p:cNvPr id="134140" name="Freeform 5057"/>
              <p:cNvSpPr>
                <a:spLocks/>
              </p:cNvSpPr>
              <p:nvPr/>
            </p:nvSpPr>
            <p:spPr bwMode="auto">
              <a:xfrm>
                <a:off x="1818" y="2792"/>
                <a:ext cx="99" cy="25"/>
              </a:xfrm>
              <a:custGeom>
                <a:avLst/>
                <a:gdLst>
                  <a:gd name="T0" fmla="*/ 0 w 16"/>
                  <a:gd name="T1" fmla="*/ 38087 h 4"/>
                  <a:gd name="T2" fmla="*/ 90962 w 16"/>
                  <a:gd name="T3" fmla="*/ 19762 h 4"/>
                  <a:gd name="T4" fmla="*/ 145214 w 16"/>
                  <a:gd name="T5" fmla="*/ 0 h 4"/>
                  <a:gd name="T6" fmla="*/ 45484 w 16"/>
                  <a:gd name="T7" fmla="*/ 0 h 4"/>
                  <a:gd name="T8" fmla="*/ 0 w 16"/>
                  <a:gd name="T9" fmla="*/ 38087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4"/>
                    </a:moveTo>
                    <a:lnTo>
                      <a:pt x="10" y="2"/>
                    </a:lnTo>
                    <a:lnTo>
                      <a:pt x="16" y="0"/>
                    </a:lnTo>
                    <a:lnTo>
                      <a:pt x="5" y="0"/>
                    </a:lnTo>
                    <a:lnTo>
                      <a:pt x="0" y="4"/>
                    </a:lnTo>
                  </a:path>
                </a:pathLst>
              </a:custGeom>
              <a:noFill/>
              <a:ln w="9525">
                <a:solidFill>
                  <a:srgbClr val="000000"/>
                </a:solidFill>
                <a:round/>
                <a:headEnd/>
                <a:tailEnd/>
              </a:ln>
            </p:spPr>
            <p:txBody>
              <a:bodyPr/>
              <a:lstStyle/>
              <a:p>
                <a:endParaRPr lang="en-US"/>
              </a:p>
            </p:txBody>
          </p:sp>
          <p:sp>
            <p:nvSpPr>
              <p:cNvPr id="134141" name="Freeform 5058"/>
              <p:cNvSpPr>
                <a:spLocks/>
              </p:cNvSpPr>
              <p:nvPr/>
            </p:nvSpPr>
            <p:spPr bwMode="auto">
              <a:xfrm>
                <a:off x="4139" y="2786"/>
                <a:ext cx="99" cy="68"/>
              </a:xfrm>
              <a:custGeom>
                <a:avLst/>
                <a:gdLst>
                  <a:gd name="T0" fmla="*/ 0 w 99"/>
                  <a:gd name="T1" fmla="*/ 37 h 68"/>
                  <a:gd name="T2" fmla="*/ 68 w 99"/>
                  <a:gd name="T3" fmla="*/ 68 h 68"/>
                  <a:gd name="T4" fmla="*/ 99 w 99"/>
                  <a:gd name="T5" fmla="*/ 25 h 68"/>
                  <a:gd name="T6" fmla="*/ 31 w 99"/>
                  <a:gd name="T7" fmla="*/ 0 h 68"/>
                  <a:gd name="T8" fmla="*/ 0 w 99"/>
                  <a:gd name="T9" fmla="*/ 37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37"/>
                    </a:moveTo>
                    <a:lnTo>
                      <a:pt x="68" y="68"/>
                    </a:lnTo>
                    <a:lnTo>
                      <a:pt x="99" y="25"/>
                    </a:lnTo>
                    <a:lnTo>
                      <a:pt x="31" y="0"/>
                    </a:lnTo>
                    <a:lnTo>
                      <a:pt x="0" y="37"/>
                    </a:lnTo>
                    <a:close/>
                  </a:path>
                </a:pathLst>
              </a:custGeom>
              <a:solidFill>
                <a:srgbClr val="C7C7C7"/>
              </a:solidFill>
              <a:ln w="9525">
                <a:noFill/>
                <a:round/>
                <a:headEnd/>
                <a:tailEnd/>
              </a:ln>
            </p:spPr>
            <p:txBody>
              <a:bodyPr/>
              <a:lstStyle/>
              <a:p>
                <a:endParaRPr lang="en-US"/>
              </a:p>
            </p:txBody>
          </p:sp>
          <p:sp>
            <p:nvSpPr>
              <p:cNvPr id="134142" name="Freeform 5059"/>
              <p:cNvSpPr>
                <a:spLocks/>
              </p:cNvSpPr>
              <p:nvPr/>
            </p:nvSpPr>
            <p:spPr bwMode="auto">
              <a:xfrm>
                <a:off x="4139" y="2786"/>
                <a:ext cx="99" cy="68"/>
              </a:xfrm>
              <a:custGeom>
                <a:avLst/>
                <a:gdLst>
                  <a:gd name="T0" fmla="*/ 0 w 16"/>
                  <a:gd name="T1" fmla="*/ 54109 h 11"/>
                  <a:gd name="T2" fmla="*/ 99730 w 16"/>
                  <a:gd name="T3" fmla="*/ 99206 h 11"/>
                  <a:gd name="T4" fmla="*/ 145214 w 16"/>
                  <a:gd name="T5" fmla="*/ 36609 h 11"/>
                  <a:gd name="T6" fmla="*/ 45484 w 16"/>
                  <a:gd name="T7" fmla="*/ 0 h 11"/>
                  <a:gd name="T8" fmla="*/ 0 w 16"/>
                  <a:gd name="T9" fmla="*/ 5410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6"/>
                    </a:moveTo>
                    <a:lnTo>
                      <a:pt x="11" y="11"/>
                    </a:lnTo>
                    <a:lnTo>
                      <a:pt x="16" y="4"/>
                    </a:lnTo>
                    <a:lnTo>
                      <a:pt x="5" y="0"/>
                    </a:lnTo>
                    <a:lnTo>
                      <a:pt x="0" y="6"/>
                    </a:lnTo>
                  </a:path>
                </a:pathLst>
              </a:custGeom>
              <a:noFill/>
              <a:ln w="9525">
                <a:solidFill>
                  <a:srgbClr val="000000"/>
                </a:solidFill>
                <a:round/>
                <a:headEnd/>
                <a:tailEnd/>
              </a:ln>
            </p:spPr>
            <p:txBody>
              <a:bodyPr/>
              <a:lstStyle/>
              <a:p>
                <a:endParaRPr lang="en-US"/>
              </a:p>
            </p:txBody>
          </p:sp>
          <p:sp>
            <p:nvSpPr>
              <p:cNvPr id="134143" name="Freeform 5060"/>
              <p:cNvSpPr>
                <a:spLocks/>
              </p:cNvSpPr>
              <p:nvPr/>
            </p:nvSpPr>
            <p:spPr bwMode="auto">
              <a:xfrm>
                <a:off x="2886" y="2119"/>
                <a:ext cx="105" cy="216"/>
              </a:xfrm>
              <a:custGeom>
                <a:avLst/>
                <a:gdLst>
                  <a:gd name="T0" fmla="*/ 0 w 105"/>
                  <a:gd name="T1" fmla="*/ 62 h 216"/>
                  <a:gd name="T2" fmla="*/ 74 w 105"/>
                  <a:gd name="T3" fmla="*/ 0 h 216"/>
                  <a:gd name="T4" fmla="*/ 105 w 105"/>
                  <a:gd name="T5" fmla="*/ 136 h 216"/>
                  <a:gd name="T6" fmla="*/ 37 w 105"/>
                  <a:gd name="T7" fmla="*/ 216 h 216"/>
                  <a:gd name="T8" fmla="*/ 0 w 105"/>
                  <a:gd name="T9" fmla="*/ 62 h 216"/>
                  <a:gd name="T10" fmla="*/ 0 60000 65536"/>
                  <a:gd name="T11" fmla="*/ 0 60000 65536"/>
                  <a:gd name="T12" fmla="*/ 0 60000 65536"/>
                  <a:gd name="T13" fmla="*/ 0 60000 65536"/>
                  <a:gd name="T14" fmla="*/ 0 60000 65536"/>
                  <a:gd name="T15" fmla="*/ 0 w 105"/>
                  <a:gd name="T16" fmla="*/ 0 h 216"/>
                  <a:gd name="T17" fmla="*/ 105 w 105"/>
                  <a:gd name="T18" fmla="*/ 216 h 216"/>
                </a:gdLst>
                <a:ahLst/>
                <a:cxnLst>
                  <a:cxn ang="T10">
                    <a:pos x="T0" y="T1"/>
                  </a:cxn>
                  <a:cxn ang="T11">
                    <a:pos x="T2" y="T3"/>
                  </a:cxn>
                  <a:cxn ang="T12">
                    <a:pos x="T4" y="T5"/>
                  </a:cxn>
                  <a:cxn ang="T13">
                    <a:pos x="T6" y="T7"/>
                  </a:cxn>
                  <a:cxn ang="T14">
                    <a:pos x="T8" y="T9"/>
                  </a:cxn>
                </a:cxnLst>
                <a:rect l="T15" t="T16" r="T17" b="T18"/>
                <a:pathLst>
                  <a:path w="105" h="216">
                    <a:moveTo>
                      <a:pt x="0" y="62"/>
                    </a:moveTo>
                    <a:lnTo>
                      <a:pt x="74" y="0"/>
                    </a:lnTo>
                    <a:lnTo>
                      <a:pt x="105" y="136"/>
                    </a:lnTo>
                    <a:lnTo>
                      <a:pt x="37" y="216"/>
                    </a:lnTo>
                    <a:lnTo>
                      <a:pt x="0" y="62"/>
                    </a:lnTo>
                    <a:close/>
                  </a:path>
                </a:pathLst>
              </a:custGeom>
              <a:solidFill>
                <a:srgbClr val="FBFBFB"/>
              </a:solidFill>
              <a:ln w="9525">
                <a:noFill/>
                <a:round/>
                <a:headEnd/>
                <a:tailEnd/>
              </a:ln>
            </p:spPr>
            <p:txBody>
              <a:bodyPr/>
              <a:lstStyle/>
              <a:p>
                <a:endParaRPr lang="en-US"/>
              </a:p>
            </p:txBody>
          </p:sp>
          <p:sp>
            <p:nvSpPr>
              <p:cNvPr id="134144" name="Freeform 5061"/>
              <p:cNvSpPr>
                <a:spLocks/>
              </p:cNvSpPr>
              <p:nvPr/>
            </p:nvSpPr>
            <p:spPr bwMode="auto">
              <a:xfrm>
                <a:off x="2886" y="2119"/>
                <a:ext cx="105" cy="216"/>
              </a:xfrm>
              <a:custGeom>
                <a:avLst/>
                <a:gdLst>
                  <a:gd name="T0" fmla="*/ 0 w 17"/>
                  <a:gd name="T1" fmla="*/ 90035 h 35"/>
                  <a:gd name="T2" fmla="*/ 107693 w 17"/>
                  <a:gd name="T3" fmla="*/ 0 h 35"/>
                  <a:gd name="T4" fmla="*/ 152936 w 17"/>
                  <a:gd name="T5" fmla="*/ 197214 h 35"/>
                  <a:gd name="T6" fmla="*/ 53945 w 17"/>
                  <a:gd name="T7" fmla="*/ 313336 h 35"/>
                  <a:gd name="T8" fmla="*/ 0 w 17"/>
                  <a:gd name="T9" fmla="*/ 90035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10"/>
                    </a:moveTo>
                    <a:lnTo>
                      <a:pt x="12" y="0"/>
                    </a:lnTo>
                    <a:lnTo>
                      <a:pt x="17" y="22"/>
                    </a:lnTo>
                    <a:lnTo>
                      <a:pt x="6" y="35"/>
                    </a:lnTo>
                    <a:lnTo>
                      <a:pt x="0" y="10"/>
                    </a:lnTo>
                  </a:path>
                </a:pathLst>
              </a:custGeom>
              <a:noFill/>
              <a:ln w="9525">
                <a:solidFill>
                  <a:srgbClr val="000000"/>
                </a:solidFill>
                <a:round/>
                <a:headEnd/>
                <a:tailEnd/>
              </a:ln>
            </p:spPr>
            <p:txBody>
              <a:bodyPr/>
              <a:lstStyle/>
              <a:p>
                <a:endParaRPr lang="en-US"/>
              </a:p>
            </p:txBody>
          </p:sp>
          <p:sp>
            <p:nvSpPr>
              <p:cNvPr id="134145" name="Freeform 5062"/>
              <p:cNvSpPr>
                <a:spLocks/>
              </p:cNvSpPr>
              <p:nvPr/>
            </p:nvSpPr>
            <p:spPr bwMode="auto">
              <a:xfrm>
                <a:off x="1645" y="2805"/>
                <a:ext cx="105" cy="37"/>
              </a:xfrm>
              <a:custGeom>
                <a:avLst/>
                <a:gdLst>
                  <a:gd name="T0" fmla="*/ 0 w 105"/>
                  <a:gd name="T1" fmla="*/ 37 h 37"/>
                  <a:gd name="T2" fmla="*/ 68 w 105"/>
                  <a:gd name="T3" fmla="*/ 37 h 37"/>
                  <a:gd name="T4" fmla="*/ 105 w 105"/>
                  <a:gd name="T5" fmla="*/ 12 h 37"/>
                  <a:gd name="T6" fmla="*/ 37 w 105"/>
                  <a:gd name="T7" fmla="*/ 0 h 37"/>
                  <a:gd name="T8" fmla="*/ 0 w 105"/>
                  <a:gd name="T9" fmla="*/ 37 h 37"/>
                  <a:gd name="T10" fmla="*/ 0 60000 65536"/>
                  <a:gd name="T11" fmla="*/ 0 60000 65536"/>
                  <a:gd name="T12" fmla="*/ 0 60000 65536"/>
                  <a:gd name="T13" fmla="*/ 0 60000 65536"/>
                  <a:gd name="T14" fmla="*/ 0 60000 65536"/>
                  <a:gd name="T15" fmla="*/ 0 w 105"/>
                  <a:gd name="T16" fmla="*/ 0 h 37"/>
                  <a:gd name="T17" fmla="*/ 105 w 105"/>
                  <a:gd name="T18" fmla="*/ 37 h 37"/>
                </a:gdLst>
                <a:ahLst/>
                <a:cxnLst>
                  <a:cxn ang="T10">
                    <a:pos x="T0" y="T1"/>
                  </a:cxn>
                  <a:cxn ang="T11">
                    <a:pos x="T2" y="T3"/>
                  </a:cxn>
                  <a:cxn ang="T12">
                    <a:pos x="T4" y="T5"/>
                  </a:cxn>
                  <a:cxn ang="T13">
                    <a:pos x="T6" y="T7"/>
                  </a:cxn>
                  <a:cxn ang="T14">
                    <a:pos x="T8" y="T9"/>
                  </a:cxn>
                </a:cxnLst>
                <a:rect l="T15" t="T16" r="T17" b="T18"/>
                <a:pathLst>
                  <a:path w="105" h="37">
                    <a:moveTo>
                      <a:pt x="0" y="37"/>
                    </a:moveTo>
                    <a:lnTo>
                      <a:pt x="68" y="37"/>
                    </a:lnTo>
                    <a:lnTo>
                      <a:pt x="105" y="12"/>
                    </a:lnTo>
                    <a:lnTo>
                      <a:pt x="37" y="0"/>
                    </a:lnTo>
                    <a:lnTo>
                      <a:pt x="0" y="37"/>
                    </a:lnTo>
                    <a:close/>
                  </a:path>
                </a:pathLst>
              </a:custGeom>
              <a:solidFill>
                <a:srgbClr val="DDDDDD"/>
              </a:solidFill>
              <a:ln w="9525">
                <a:noFill/>
                <a:round/>
                <a:headEnd/>
                <a:tailEnd/>
              </a:ln>
            </p:spPr>
            <p:txBody>
              <a:bodyPr/>
              <a:lstStyle/>
              <a:p>
                <a:endParaRPr lang="en-US"/>
              </a:p>
            </p:txBody>
          </p:sp>
          <p:sp>
            <p:nvSpPr>
              <p:cNvPr id="134146" name="Freeform 5063"/>
              <p:cNvSpPr>
                <a:spLocks/>
              </p:cNvSpPr>
              <p:nvPr/>
            </p:nvSpPr>
            <p:spPr bwMode="auto">
              <a:xfrm>
                <a:off x="1645" y="2805"/>
                <a:ext cx="105" cy="37"/>
              </a:xfrm>
              <a:custGeom>
                <a:avLst/>
                <a:gdLst>
                  <a:gd name="T0" fmla="*/ 0 w 17"/>
                  <a:gd name="T1" fmla="*/ 53465 h 6"/>
                  <a:gd name="T2" fmla="*/ 98959 w 17"/>
                  <a:gd name="T3" fmla="*/ 53465 h 6"/>
                  <a:gd name="T4" fmla="*/ 152936 w 17"/>
                  <a:gd name="T5" fmla="*/ 17341 h 6"/>
                  <a:gd name="T6" fmla="*/ 53945 w 17"/>
                  <a:gd name="T7" fmla="*/ 0 h 6"/>
                  <a:gd name="T8" fmla="*/ 0 w 17"/>
                  <a:gd name="T9" fmla="*/ 53465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0" y="6"/>
                    </a:moveTo>
                    <a:lnTo>
                      <a:pt x="11" y="6"/>
                    </a:lnTo>
                    <a:lnTo>
                      <a:pt x="17" y="2"/>
                    </a:lnTo>
                    <a:lnTo>
                      <a:pt x="6" y="0"/>
                    </a:lnTo>
                    <a:lnTo>
                      <a:pt x="0" y="6"/>
                    </a:lnTo>
                  </a:path>
                </a:pathLst>
              </a:custGeom>
              <a:noFill/>
              <a:ln w="9525">
                <a:solidFill>
                  <a:srgbClr val="000000"/>
                </a:solidFill>
                <a:round/>
                <a:headEnd/>
                <a:tailEnd/>
              </a:ln>
            </p:spPr>
            <p:txBody>
              <a:bodyPr/>
              <a:lstStyle/>
              <a:p>
                <a:endParaRPr lang="en-US"/>
              </a:p>
            </p:txBody>
          </p:sp>
          <p:sp>
            <p:nvSpPr>
              <p:cNvPr id="134147" name="Freeform 5064"/>
              <p:cNvSpPr>
                <a:spLocks/>
              </p:cNvSpPr>
              <p:nvPr/>
            </p:nvSpPr>
            <p:spPr bwMode="auto">
              <a:xfrm>
                <a:off x="3973" y="2755"/>
                <a:ext cx="99" cy="81"/>
              </a:xfrm>
              <a:custGeom>
                <a:avLst/>
                <a:gdLst>
                  <a:gd name="T0" fmla="*/ 0 w 99"/>
                  <a:gd name="T1" fmla="*/ 37 h 81"/>
                  <a:gd name="T2" fmla="*/ 68 w 99"/>
                  <a:gd name="T3" fmla="*/ 81 h 81"/>
                  <a:gd name="T4" fmla="*/ 99 w 99"/>
                  <a:gd name="T5" fmla="*/ 37 h 81"/>
                  <a:gd name="T6" fmla="*/ 24 w 99"/>
                  <a:gd name="T7" fmla="*/ 0 h 81"/>
                  <a:gd name="T8" fmla="*/ 0 w 99"/>
                  <a:gd name="T9" fmla="*/ 37 h 81"/>
                  <a:gd name="T10" fmla="*/ 0 60000 65536"/>
                  <a:gd name="T11" fmla="*/ 0 60000 65536"/>
                  <a:gd name="T12" fmla="*/ 0 60000 65536"/>
                  <a:gd name="T13" fmla="*/ 0 60000 65536"/>
                  <a:gd name="T14" fmla="*/ 0 60000 65536"/>
                  <a:gd name="T15" fmla="*/ 0 w 99"/>
                  <a:gd name="T16" fmla="*/ 0 h 81"/>
                  <a:gd name="T17" fmla="*/ 99 w 99"/>
                  <a:gd name="T18" fmla="*/ 81 h 81"/>
                </a:gdLst>
                <a:ahLst/>
                <a:cxnLst>
                  <a:cxn ang="T10">
                    <a:pos x="T0" y="T1"/>
                  </a:cxn>
                  <a:cxn ang="T11">
                    <a:pos x="T2" y="T3"/>
                  </a:cxn>
                  <a:cxn ang="T12">
                    <a:pos x="T4" y="T5"/>
                  </a:cxn>
                  <a:cxn ang="T13">
                    <a:pos x="T6" y="T7"/>
                  </a:cxn>
                  <a:cxn ang="T14">
                    <a:pos x="T8" y="T9"/>
                  </a:cxn>
                </a:cxnLst>
                <a:rect l="T15" t="T16" r="T17" b="T18"/>
                <a:pathLst>
                  <a:path w="99" h="81">
                    <a:moveTo>
                      <a:pt x="0" y="37"/>
                    </a:moveTo>
                    <a:lnTo>
                      <a:pt x="68" y="81"/>
                    </a:lnTo>
                    <a:lnTo>
                      <a:pt x="99" y="37"/>
                    </a:lnTo>
                    <a:lnTo>
                      <a:pt x="24" y="0"/>
                    </a:lnTo>
                    <a:lnTo>
                      <a:pt x="0" y="37"/>
                    </a:lnTo>
                    <a:close/>
                  </a:path>
                </a:pathLst>
              </a:custGeom>
              <a:solidFill>
                <a:srgbClr val="C1C1C1"/>
              </a:solidFill>
              <a:ln w="9525">
                <a:noFill/>
                <a:round/>
                <a:headEnd/>
                <a:tailEnd/>
              </a:ln>
            </p:spPr>
            <p:txBody>
              <a:bodyPr/>
              <a:lstStyle/>
              <a:p>
                <a:endParaRPr lang="en-US"/>
              </a:p>
            </p:txBody>
          </p:sp>
          <p:sp>
            <p:nvSpPr>
              <p:cNvPr id="134148" name="Freeform 5065"/>
              <p:cNvSpPr>
                <a:spLocks/>
              </p:cNvSpPr>
              <p:nvPr/>
            </p:nvSpPr>
            <p:spPr bwMode="auto">
              <a:xfrm>
                <a:off x="3973" y="2755"/>
                <a:ext cx="99" cy="81"/>
              </a:xfrm>
              <a:custGeom>
                <a:avLst/>
                <a:gdLst>
                  <a:gd name="T0" fmla="*/ 0 w 16"/>
                  <a:gd name="T1" fmla="*/ 55865 h 13"/>
                  <a:gd name="T2" fmla="*/ 99730 w 16"/>
                  <a:gd name="T3" fmla="*/ 122173 h 13"/>
                  <a:gd name="T4" fmla="*/ 145214 w 16"/>
                  <a:gd name="T5" fmla="*/ 55865 h 13"/>
                  <a:gd name="T6" fmla="*/ 36717 w 16"/>
                  <a:gd name="T7" fmla="*/ 0 h 13"/>
                  <a:gd name="T8" fmla="*/ 0 w 16"/>
                  <a:gd name="T9" fmla="*/ 55865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6"/>
                    </a:moveTo>
                    <a:lnTo>
                      <a:pt x="11" y="13"/>
                    </a:lnTo>
                    <a:lnTo>
                      <a:pt x="16" y="6"/>
                    </a:lnTo>
                    <a:lnTo>
                      <a:pt x="4" y="0"/>
                    </a:lnTo>
                    <a:lnTo>
                      <a:pt x="0" y="6"/>
                    </a:lnTo>
                  </a:path>
                </a:pathLst>
              </a:custGeom>
              <a:noFill/>
              <a:ln w="9525">
                <a:solidFill>
                  <a:srgbClr val="000000"/>
                </a:solidFill>
                <a:round/>
                <a:headEnd/>
                <a:tailEnd/>
              </a:ln>
            </p:spPr>
            <p:txBody>
              <a:bodyPr/>
              <a:lstStyle/>
              <a:p>
                <a:endParaRPr lang="en-US"/>
              </a:p>
            </p:txBody>
          </p:sp>
          <p:sp>
            <p:nvSpPr>
              <p:cNvPr id="134149" name="Freeform 5066"/>
              <p:cNvSpPr>
                <a:spLocks/>
              </p:cNvSpPr>
              <p:nvPr/>
            </p:nvSpPr>
            <p:spPr bwMode="auto">
              <a:xfrm>
                <a:off x="2719" y="2125"/>
                <a:ext cx="99" cy="266"/>
              </a:xfrm>
              <a:custGeom>
                <a:avLst/>
                <a:gdLst>
                  <a:gd name="T0" fmla="*/ 0 w 99"/>
                  <a:gd name="T1" fmla="*/ 118 h 266"/>
                  <a:gd name="T2" fmla="*/ 68 w 99"/>
                  <a:gd name="T3" fmla="*/ 0 h 266"/>
                  <a:gd name="T4" fmla="*/ 99 w 99"/>
                  <a:gd name="T5" fmla="*/ 155 h 266"/>
                  <a:gd name="T6" fmla="*/ 31 w 99"/>
                  <a:gd name="T7" fmla="*/ 266 h 266"/>
                  <a:gd name="T8" fmla="*/ 0 w 99"/>
                  <a:gd name="T9" fmla="*/ 118 h 266"/>
                  <a:gd name="T10" fmla="*/ 0 60000 65536"/>
                  <a:gd name="T11" fmla="*/ 0 60000 65536"/>
                  <a:gd name="T12" fmla="*/ 0 60000 65536"/>
                  <a:gd name="T13" fmla="*/ 0 60000 65536"/>
                  <a:gd name="T14" fmla="*/ 0 60000 65536"/>
                  <a:gd name="T15" fmla="*/ 0 w 99"/>
                  <a:gd name="T16" fmla="*/ 0 h 266"/>
                  <a:gd name="T17" fmla="*/ 99 w 99"/>
                  <a:gd name="T18" fmla="*/ 266 h 266"/>
                </a:gdLst>
                <a:ahLst/>
                <a:cxnLst>
                  <a:cxn ang="T10">
                    <a:pos x="T0" y="T1"/>
                  </a:cxn>
                  <a:cxn ang="T11">
                    <a:pos x="T2" y="T3"/>
                  </a:cxn>
                  <a:cxn ang="T12">
                    <a:pos x="T4" y="T5"/>
                  </a:cxn>
                  <a:cxn ang="T13">
                    <a:pos x="T6" y="T7"/>
                  </a:cxn>
                  <a:cxn ang="T14">
                    <a:pos x="T8" y="T9"/>
                  </a:cxn>
                </a:cxnLst>
                <a:rect l="T15" t="T16" r="T17" b="T18"/>
                <a:pathLst>
                  <a:path w="99" h="266">
                    <a:moveTo>
                      <a:pt x="0" y="118"/>
                    </a:moveTo>
                    <a:lnTo>
                      <a:pt x="68" y="0"/>
                    </a:lnTo>
                    <a:lnTo>
                      <a:pt x="99" y="155"/>
                    </a:lnTo>
                    <a:lnTo>
                      <a:pt x="31" y="266"/>
                    </a:lnTo>
                    <a:lnTo>
                      <a:pt x="0" y="118"/>
                    </a:lnTo>
                    <a:close/>
                  </a:path>
                </a:pathLst>
              </a:custGeom>
              <a:solidFill>
                <a:srgbClr val="FDFDFD"/>
              </a:solidFill>
              <a:ln w="9525">
                <a:noFill/>
                <a:round/>
                <a:headEnd/>
                <a:tailEnd/>
              </a:ln>
            </p:spPr>
            <p:txBody>
              <a:bodyPr/>
              <a:lstStyle/>
              <a:p>
                <a:endParaRPr lang="en-US"/>
              </a:p>
            </p:txBody>
          </p:sp>
          <p:sp>
            <p:nvSpPr>
              <p:cNvPr id="134150" name="Freeform 5067"/>
              <p:cNvSpPr>
                <a:spLocks/>
              </p:cNvSpPr>
              <p:nvPr/>
            </p:nvSpPr>
            <p:spPr bwMode="auto">
              <a:xfrm>
                <a:off x="2719" y="2125"/>
                <a:ext cx="99" cy="266"/>
              </a:xfrm>
              <a:custGeom>
                <a:avLst/>
                <a:gdLst>
                  <a:gd name="T0" fmla="*/ 0 w 16"/>
                  <a:gd name="T1" fmla="*/ 172813 h 43"/>
                  <a:gd name="T2" fmla="*/ 99730 w 16"/>
                  <a:gd name="T3" fmla="*/ 0 h 43"/>
                  <a:gd name="T4" fmla="*/ 145214 w 16"/>
                  <a:gd name="T5" fmla="*/ 227003 h 43"/>
                  <a:gd name="T6" fmla="*/ 45484 w 16"/>
                  <a:gd name="T7" fmla="*/ 389405 h 43"/>
                  <a:gd name="T8" fmla="*/ 0 w 16"/>
                  <a:gd name="T9" fmla="*/ 172813 h 43"/>
                  <a:gd name="T10" fmla="*/ 0 60000 65536"/>
                  <a:gd name="T11" fmla="*/ 0 60000 65536"/>
                  <a:gd name="T12" fmla="*/ 0 60000 65536"/>
                  <a:gd name="T13" fmla="*/ 0 60000 65536"/>
                  <a:gd name="T14" fmla="*/ 0 60000 65536"/>
                  <a:gd name="T15" fmla="*/ 0 w 16"/>
                  <a:gd name="T16" fmla="*/ 0 h 43"/>
                  <a:gd name="T17" fmla="*/ 16 w 16"/>
                  <a:gd name="T18" fmla="*/ 43 h 43"/>
                </a:gdLst>
                <a:ahLst/>
                <a:cxnLst>
                  <a:cxn ang="T10">
                    <a:pos x="T0" y="T1"/>
                  </a:cxn>
                  <a:cxn ang="T11">
                    <a:pos x="T2" y="T3"/>
                  </a:cxn>
                  <a:cxn ang="T12">
                    <a:pos x="T4" y="T5"/>
                  </a:cxn>
                  <a:cxn ang="T13">
                    <a:pos x="T6" y="T7"/>
                  </a:cxn>
                  <a:cxn ang="T14">
                    <a:pos x="T8" y="T9"/>
                  </a:cxn>
                </a:cxnLst>
                <a:rect l="T15" t="T16" r="T17" b="T18"/>
                <a:pathLst>
                  <a:path w="16" h="43">
                    <a:moveTo>
                      <a:pt x="0" y="19"/>
                    </a:moveTo>
                    <a:lnTo>
                      <a:pt x="11" y="0"/>
                    </a:lnTo>
                    <a:lnTo>
                      <a:pt x="16" y="25"/>
                    </a:lnTo>
                    <a:lnTo>
                      <a:pt x="5" y="43"/>
                    </a:lnTo>
                    <a:lnTo>
                      <a:pt x="0" y="19"/>
                    </a:lnTo>
                  </a:path>
                </a:pathLst>
              </a:custGeom>
              <a:noFill/>
              <a:ln w="9525">
                <a:solidFill>
                  <a:srgbClr val="000000"/>
                </a:solidFill>
                <a:round/>
                <a:headEnd/>
                <a:tailEnd/>
              </a:ln>
            </p:spPr>
            <p:txBody>
              <a:bodyPr/>
              <a:lstStyle/>
              <a:p>
                <a:endParaRPr lang="en-US"/>
              </a:p>
            </p:txBody>
          </p:sp>
          <p:sp>
            <p:nvSpPr>
              <p:cNvPr id="134151" name="Freeform 5068"/>
              <p:cNvSpPr>
                <a:spLocks/>
              </p:cNvSpPr>
              <p:nvPr/>
            </p:nvSpPr>
            <p:spPr bwMode="auto">
              <a:xfrm>
                <a:off x="1478" y="2811"/>
                <a:ext cx="105" cy="55"/>
              </a:xfrm>
              <a:custGeom>
                <a:avLst/>
                <a:gdLst>
                  <a:gd name="T0" fmla="*/ 0 w 105"/>
                  <a:gd name="T1" fmla="*/ 43 h 55"/>
                  <a:gd name="T2" fmla="*/ 68 w 105"/>
                  <a:gd name="T3" fmla="*/ 55 h 55"/>
                  <a:gd name="T4" fmla="*/ 105 w 105"/>
                  <a:gd name="T5" fmla="*/ 18 h 55"/>
                  <a:gd name="T6" fmla="*/ 37 w 105"/>
                  <a:gd name="T7" fmla="*/ 0 h 55"/>
                  <a:gd name="T8" fmla="*/ 0 w 105"/>
                  <a:gd name="T9" fmla="*/ 43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43"/>
                    </a:moveTo>
                    <a:lnTo>
                      <a:pt x="68" y="55"/>
                    </a:lnTo>
                    <a:lnTo>
                      <a:pt x="105" y="18"/>
                    </a:lnTo>
                    <a:lnTo>
                      <a:pt x="37" y="0"/>
                    </a:lnTo>
                    <a:lnTo>
                      <a:pt x="0" y="43"/>
                    </a:lnTo>
                    <a:close/>
                  </a:path>
                </a:pathLst>
              </a:custGeom>
              <a:solidFill>
                <a:srgbClr val="D5D5D5"/>
              </a:solidFill>
              <a:ln w="9525">
                <a:noFill/>
                <a:round/>
                <a:headEnd/>
                <a:tailEnd/>
              </a:ln>
            </p:spPr>
            <p:txBody>
              <a:bodyPr/>
              <a:lstStyle/>
              <a:p>
                <a:endParaRPr lang="en-US"/>
              </a:p>
            </p:txBody>
          </p:sp>
          <p:sp>
            <p:nvSpPr>
              <p:cNvPr id="134152" name="Freeform 5069"/>
              <p:cNvSpPr>
                <a:spLocks/>
              </p:cNvSpPr>
              <p:nvPr/>
            </p:nvSpPr>
            <p:spPr bwMode="auto">
              <a:xfrm>
                <a:off x="1478" y="2811"/>
                <a:ext cx="105" cy="55"/>
              </a:xfrm>
              <a:custGeom>
                <a:avLst/>
                <a:gdLst>
                  <a:gd name="T0" fmla="*/ 0 w 17"/>
                  <a:gd name="T1" fmla="*/ 60017 h 9"/>
                  <a:gd name="T2" fmla="*/ 98959 w 17"/>
                  <a:gd name="T3" fmla="*/ 76670 h 9"/>
                  <a:gd name="T4" fmla="*/ 152936 w 17"/>
                  <a:gd name="T5" fmla="*/ 25098 h 9"/>
                  <a:gd name="T6" fmla="*/ 53945 w 17"/>
                  <a:gd name="T7" fmla="*/ 0 h 9"/>
                  <a:gd name="T8" fmla="*/ 0 w 17"/>
                  <a:gd name="T9" fmla="*/ 60017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7"/>
                    </a:moveTo>
                    <a:lnTo>
                      <a:pt x="11" y="9"/>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4153" name="Freeform 5070"/>
              <p:cNvSpPr>
                <a:spLocks/>
              </p:cNvSpPr>
              <p:nvPr/>
            </p:nvSpPr>
            <p:spPr bwMode="auto">
              <a:xfrm>
                <a:off x="3800" y="2700"/>
                <a:ext cx="105" cy="92"/>
              </a:xfrm>
              <a:custGeom>
                <a:avLst/>
                <a:gdLst>
                  <a:gd name="T0" fmla="*/ 0 w 105"/>
                  <a:gd name="T1" fmla="*/ 31 h 92"/>
                  <a:gd name="T2" fmla="*/ 74 w 105"/>
                  <a:gd name="T3" fmla="*/ 92 h 92"/>
                  <a:gd name="T4" fmla="*/ 105 w 105"/>
                  <a:gd name="T5" fmla="*/ 49 h 92"/>
                  <a:gd name="T6" fmla="*/ 31 w 105"/>
                  <a:gd name="T7" fmla="*/ 0 h 92"/>
                  <a:gd name="T8" fmla="*/ 0 w 105"/>
                  <a:gd name="T9" fmla="*/ 31 h 92"/>
                  <a:gd name="T10" fmla="*/ 0 60000 65536"/>
                  <a:gd name="T11" fmla="*/ 0 60000 65536"/>
                  <a:gd name="T12" fmla="*/ 0 60000 65536"/>
                  <a:gd name="T13" fmla="*/ 0 60000 65536"/>
                  <a:gd name="T14" fmla="*/ 0 60000 65536"/>
                  <a:gd name="T15" fmla="*/ 0 w 105"/>
                  <a:gd name="T16" fmla="*/ 0 h 92"/>
                  <a:gd name="T17" fmla="*/ 105 w 105"/>
                  <a:gd name="T18" fmla="*/ 92 h 92"/>
                </a:gdLst>
                <a:ahLst/>
                <a:cxnLst>
                  <a:cxn ang="T10">
                    <a:pos x="T0" y="T1"/>
                  </a:cxn>
                  <a:cxn ang="T11">
                    <a:pos x="T2" y="T3"/>
                  </a:cxn>
                  <a:cxn ang="T12">
                    <a:pos x="T4" y="T5"/>
                  </a:cxn>
                  <a:cxn ang="T13">
                    <a:pos x="T6" y="T7"/>
                  </a:cxn>
                  <a:cxn ang="T14">
                    <a:pos x="T8" y="T9"/>
                  </a:cxn>
                </a:cxnLst>
                <a:rect l="T15" t="T16" r="T17" b="T18"/>
                <a:pathLst>
                  <a:path w="105" h="92">
                    <a:moveTo>
                      <a:pt x="0" y="31"/>
                    </a:moveTo>
                    <a:lnTo>
                      <a:pt x="74" y="92"/>
                    </a:lnTo>
                    <a:lnTo>
                      <a:pt x="105" y="49"/>
                    </a:lnTo>
                    <a:lnTo>
                      <a:pt x="31" y="0"/>
                    </a:lnTo>
                    <a:lnTo>
                      <a:pt x="0" y="31"/>
                    </a:lnTo>
                    <a:close/>
                  </a:path>
                </a:pathLst>
              </a:custGeom>
              <a:solidFill>
                <a:srgbClr val="BCBCBC"/>
              </a:solidFill>
              <a:ln w="9525">
                <a:noFill/>
                <a:round/>
                <a:headEnd/>
                <a:tailEnd/>
              </a:ln>
            </p:spPr>
            <p:txBody>
              <a:bodyPr/>
              <a:lstStyle/>
              <a:p>
                <a:endParaRPr lang="en-US"/>
              </a:p>
            </p:txBody>
          </p:sp>
          <p:sp>
            <p:nvSpPr>
              <p:cNvPr id="134154" name="Freeform 5071"/>
              <p:cNvSpPr>
                <a:spLocks/>
              </p:cNvSpPr>
              <p:nvPr/>
            </p:nvSpPr>
            <p:spPr bwMode="auto">
              <a:xfrm>
                <a:off x="3800" y="2700"/>
                <a:ext cx="105" cy="92"/>
              </a:xfrm>
              <a:custGeom>
                <a:avLst/>
                <a:gdLst>
                  <a:gd name="T0" fmla="*/ 0 w 17"/>
                  <a:gd name="T1" fmla="*/ 43823 h 15"/>
                  <a:gd name="T2" fmla="*/ 107693 w 17"/>
                  <a:gd name="T3" fmla="*/ 130119 h 15"/>
                  <a:gd name="T4" fmla="*/ 152936 w 17"/>
                  <a:gd name="T5" fmla="*/ 69442 h 15"/>
                  <a:gd name="T6" fmla="*/ 45014 w 17"/>
                  <a:gd name="T7" fmla="*/ 0 h 15"/>
                  <a:gd name="T8" fmla="*/ 0 w 17"/>
                  <a:gd name="T9" fmla="*/ 43823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5"/>
                    </a:moveTo>
                    <a:lnTo>
                      <a:pt x="12" y="15"/>
                    </a:lnTo>
                    <a:lnTo>
                      <a:pt x="17" y="8"/>
                    </a:lnTo>
                    <a:lnTo>
                      <a:pt x="5" y="0"/>
                    </a:lnTo>
                    <a:lnTo>
                      <a:pt x="0" y="5"/>
                    </a:lnTo>
                  </a:path>
                </a:pathLst>
              </a:custGeom>
              <a:noFill/>
              <a:ln w="9525">
                <a:solidFill>
                  <a:srgbClr val="000000"/>
                </a:solidFill>
                <a:round/>
                <a:headEnd/>
                <a:tailEnd/>
              </a:ln>
            </p:spPr>
            <p:txBody>
              <a:bodyPr/>
              <a:lstStyle/>
              <a:p>
                <a:endParaRPr lang="en-US"/>
              </a:p>
            </p:txBody>
          </p:sp>
          <p:sp>
            <p:nvSpPr>
              <p:cNvPr id="134155" name="Freeform 5072"/>
              <p:cNvSpPr>
                <a:spLocks/>
              </p:cNvSpPr>
              <p:nvPr/>
            </p:nvSpPr>
            <p:spPr bwMode="auto">
              <a:xfrm>
                <a:off x="2553" y="2218"/>
                <a:ext cx="98" cy="266"/>
              </a:xfrm>
              <a:custGeom>
                <a:avLst/>
                <a:gdLst>
                  <a:gd name="T0" fmla="*/ 0 w 98"/>
                  <a:gd name="T1" fmla="*/ 142 h 266"/>
                  <a:gd name="T2" fmla="*/ 61 w 98"/>
                  <a:gd name="T3" fmla="*/ 0 h 266"/>
                  <a:gd name="T4" fmla="*/ 98 w 98"/>
                  <a:gd name="T5" fmla="*/ 148 h 266"/>
                  <a:gd name="T6" fmla="*/ 30 w 98"/>
                  <a:gd name="T7" fmla="*/ 266 h 266"/>
                  <a:gd name="T8" fmla="*/ 0 w 98"/>
                  <a:gd name="T9" fmla="*/ 142 h 266"/>
                  <a:gd name="T10" fmla="*/ 0 60000 65536"/>
                  <a:gd name="T11" fmla="*/ 0 60000 65536"/>
                  <a:gd name="T12" fmla="*/ 0 60000 65536"/>
                  <a:gd name="T13" fmla="*/ 0 60000 65536"/>
                  <a:gd name="T14" fmla="*/ 0 60000 65536"/>
                  <a:gd name="T15" fmla="*/ 0 w 98"/>
                  <a:gd name="T16" fmla="*/ 0 h 266"/>
                  <a:gd name="T17" fmla="*/ 98 w 98"/>
                  <a:gd name="T18" fmla="*/ 266 h 266"/>
                </a:gdLst>
                <a:ahLst/>
                <a:cxnLst>
                  <a:cxn ang="T10">
                    <a:pos x="T0" y="T1"/>
                  </a:cxn>
                  <a:cxn ang="T11">
                    <a:pos x="T2" y="T3"/>
                  </a:cxn>
                  <a:cxn ang="T12">
                    <a:pos x="T4" y="T5"/>
                  </a:cxn>
                  <a:cxn ang="T13">
                    <a:pos x="T6" y="T7"/>
                  </a:cxn>
                  <a:cxn ang="T14">
                    <a:pos x="T8" y="T9"/>
                  </a:cxn>
                </a:cxnLst>
                <a:rect l="T15" t="T16" r="T17" b="T18"/>
                <a:pathLst>
                  <a:path w="98" h="266">
                    <a:moveTo>
                      <a:pt x="0" y="142"/>
                    </a:moveTo>
                    <a:lnTo>
                      <a:pt x="61" y="0"/>
                    </a:lnTo>
                    <a:lnTo>
                      <a:pt x="98" y="148"/>
                    </a:lnTo>
                    <a:lnTo>
                      <a:pt x="30" y="266"/>
                    </a:lnTo>
                    <a:lnTo>
                      <a:pt x="0" y="142"/>
                    </a:lnTo>
                    <a:close/>
                  </a:path>
                </a:pathLst>
              </a:custGeom>
              <a:solidFill>
                <a:srgbClr val="FDFDFD"/>
              </a:solidFill>
              <a:ln w="9525">
                <a:noFill/>
                <a:round/>
                <a:headEnd/>
                <a:tailEnd/>
              </a:ln>
            </p:spPr>
            <p:txBody>
              <a:bodyPr/>
              <a:lstStyle/>
              <a:p>
                <a:endParaRPr lang="en-US"/>
              </a:p>
            </p:txBody>
          </p:sp>
          <p:sp>
            <p:nvSpPr>
              <p:cNvPr id="134156" name="Freeform 5073"/>
              <p:cNvSpPr>
                <a:spLocks/>
              </p:cNvSpPr>
              <p:nvPr/>
            </p:nvSpPr>
            <p:spPr bwMode="auto">
              <a:xfrm>
                <a:off x="2553" y="2218"/>
                <a:ext cx="98" cy="266"/>
              </a:xfrm>
              <a:custGeom>
                <a:avLst/>
                <a:gdLst>
                  <a:gd name="T0" fmla="*/ 0 w 16"/>
                  <a:gd name="T1" fmla="*/ 207826 h 43"/>
                  <a:gd name="T2" fmla="*/ 85946 w 16"/>
                  <a:gd name="T3" fmla="*/ 0 h 43"/>
                  <a:gd name="T4" fmla="*/ 137868 w 16"/>
                  <a:gd name="T5" fmla="*/ 216821 h 43"/>
                  <a:gd name="T6" fmla="*/ 43665 w 16"/>
                  <a:gd name="T7" fmla="*/ 389405 h 43"/>
                  <a:gd name="T8" fmla="*/ 0 w 16"/>
                  <a:gd name="T9" fmla="*/ 207826 h 43"/>
                  <a:gd name="T10" fmla="*/ 0 60000 65536"/>
                  <a:gd name="T11" fmla="*/ 0 60000 65536"/>
                  <a:gd name="T12" fmla="*/ 0 60000 65536"/>
                  <a:gd name="T13" fmla="*/ 0 60000 65536"/>
                  <a:gd name="T14" fmla="*/ 0 60000 65536"/>
                  <a:gd name="T15" fmla="*/ 0 w 16"/>
                  <a:gd name="T16" fmla="*/ 0 h 43"/>
                  <a:gd name="T17" fmla="*/ 16 w 16"/>
                  <a:gd name="T18" fmla="*/ 43 h 43"/>
                </a:gdLst>
                <a:ahLst/>
                <a:cxnLst>
                  <a:cxn ang="T10">
                    <a:pos x="T0" y="T1"/>
                  </a:cxn>
                  <a:cxn ang="T11">
                    <a:pos x="T2" y="T3"/>
                  </a:cxn>
                  <a:cxn ang="T12">
                    <a:pos x="T4" y="T5"/>
                  </a:cxn>
                  <a:cxn ang="T13">
                    <a:pos x="T6" y="T7"/>
                  </a:cxn>
                  <a:cxn ang="T14">
                    <a:pos x="T8" y="T9"/>
                  </a:cxn>
                </a:cxnLst>
                <a:rect l="T15" t="T16" r="T17" b="T18"/>
                <a:pathLst>
                  <a:path w="16" h="43">
                    <a:moveTo>
                      <a:pt x="0" y="23"/>
                    </a:moveTo>
                    <a:lnTo>
                      <a:pt x="10" y="0"/>
                    </a:lnTo>
                    <a:lnTo>
                      <a:pt x="16" y="24"/>
                    </a:lnTo>
                    <a:lnTo>
                      <a:pt x="5" y="43"/>
                    </a:lnTo>
                    <a:lnTo>
                      <a:pt x="0" y="23"/>
                    </a:lnTo>
                  </a:path>
                </a:pathLst>
              </a:custGeom>
              <a:noFill/>
              <a:ln w="9525">
                <a:solidFill>
                  <a:srgbClr val="000000"/>
                </a:solidFill>
                <a:round/>
                <a:headEnd/>
                <a:tailEnd/>
              </a:ln>
            </p:spPr>
            <p:txBody>
              <a:bodyPr/>
              <a:lstStyle/>
              <a:p>
                <a:endParaRPr lang="en-US"/>
              </a:p>
            </p:txBody>
          </p:sp>
          <p:sp>
            <p:nvSpPr>
              <p:cNvPr id="134157" name="Freeform 5074"/>
              <p:cNvSpPr>
                <a:spLocks/>
              </p:cNvSpPr>
              <p:nvPr/>
            </p:nvSpPr>
            <p:spPr bwMode="auto">
              <a:xfrm>
                <a:off x="3633" y="2619"/>
                <a:ext cx="99" cy="87"/>
              </a:xfrm>
              <a:custGeom>
                <a:avLst/>
                <a:gdLst>
                  <a:gd name="T0" fmla="*/ 0 w 99"/>
                  <a:gd name="T1" fmla="*/ 13 h 87"/>
                  <a:gd name="T2" fmla="*/ 68 w 99"/>
                  <a:gd name="T3" fmla="*/ 87 h 87"/>
                  <a:gd name="T4" fmla="*/ 99 w 99"/>
                  <a:gd name="T5" fmla="*/ 56 h 87"/>
                  <a:gd name="T6" fmla="*/ 31 w 99"/>
                  <a:gd name="T7" fmla="*/ 0 h 87"/>
                  <a:gd name="T8" fmla="*/ 0 w 99"/>
                  <a:gd name="T9" fmla="*/ 13 h 87"/>
                  <a:gd name="T10" fmla="*/ 0 60000 65536"/>
                  <a:gd name="T11" fmla="*/ 0 60000 65536"/>
                  <a:gd name="T12" fmla="*/ 0 60000 65536"/>
                  <a:gd name="T13" fmla="*/ 0 60000 65536"/>
                  <a:gd name="T14" fmla="*/ 0 60000 65536"/>
                  <a:gd name="T15" fmla="*/ 0 w 99"/>
                  <a:gd name="T16" fmla="*/ 0 h 87"/>
                  <a:gd name="T17" fmla="*/ 99 w 99"/>
                  <a:gd name="T18" fmla="*/ 87 h 87"/>
                </a:gdLst>
                <a:ahLst/>
                <a:cxnLst>
                  <a:cxn ang="T10">
                    <a:pos x="T0" y="T1"/>
                  </a:cxn>
                  <a:cxn ang="T11">
                    <a:pos x="T2" y="T3"/>
                  </a:cxn>
                  <a:cxn ang="T12">
                    <a:pos x="T4" y="T5"/>
                  </a:cxn>
                  <a:cxn ang="T13">
                    <a:pos x="T6" y="T7"/>
                  </a:cxn>
                  <a:cxn ang="T14">
                    <a:pos x="T8" y="T9"/>
                  </a:cxn>
                </a:cxnLst>
                <a:rect l="T15" t="T16" r="T17" b="T18"/>
                <a:pathLst>
                  <a:path w="99" h="87">
                    <a:moveTo>
                      <a:pt x="0" y="13"/>
                    </a:moveTo>
                    <a:lnTo>
                      <a:pt x="68" y="87"/>
                    </a:lnTo>
                    <a:lnTo>
                      <a:pt x="99" y="56"/>
                    </a:lnTo>
                    <a:lnTo>
                      <a:pt x="31" y="0"/>
                    </a:lnTo>
                    <a:lnTo>
                      <a:pt x="0" y="13"/>
                    </a:lnTo>
                    <a:close/>
                  </a:path>
                </a:pathLst>
              </a:custGeom>
              <a:solidFill>
                <a:srgbClr val="BEBEBE"/>
              </a:solidFill>
              <a:ln w="9525">
                <a:noFill/>
                <a:round/>
                <a:headEnd/>
                <a:tailEnd/>
              </a:ln>
            </p:spPr>
            <p:txBody>
              <a:bodyPr/>
              <a:lstStyle/>
              <a:p>
                <a:endParaRPr lang="en-US"/>
              </a:p>
            </p:txBody>
          </p:sp>
          <p:sp>
            <p:nvSpPr>
              <p:cNvPr id="134158" name="Freeform 5075"/>
              <p:cNvSpPr>
                <a:spLocks/>
              </p:cNvSpPr>
              <p:nvPr/>
            </p:nvSpPr>
            <p:spPr bwMode="auto">
              <a:xfrm>
                <a:off x="3633" y="2619"/>
                <a:ext cx="99" cy="87"/>
              </a:xfrm>
              <a:custGeom>
                <a:avLst/>
                <a:gdLst>
                  <a:gd name="T0" fmla="*/ 0 w 16"/>
                  <a:gd name="T1" fmla="*/ 17997 h 14"/>
                  <a:gd name="T2" fmla="*/ 99730 w 16"/>
                  <a:gd name="T3" fmla="*/ 129829 h 14"/>
                  <a:gd name="T4" fmla="*/ 145214 w 16"/>
                  <a:gd name="T5" fmla="*/ 83532 h 14"/>
                  <a:gd name="T6" fmla="*/ 45484 w 16"/>
                  <a:gd name="T7" fmla="*/ 0 h 14"/>
                  <a:gd name="T8" fmla="*/ 0 w 16"/>
                  <a:gd name="T9" fmla="*/ 1799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2"/>
                    </a:moveTo>
                    <a:lnTo>
                      <a:pt x="11" y="14"/>
                    </a:lnTo>
                    <a:lnTo>
                      <a:pt x="16" y="9"/>
                    </a:lnTo>
                    <a:lnTo>
                      <a:pt x="5" y="0"/>
                    </a:lnTo>
                    <a:lnTo>
                      <a:pt x="0" y="2"/>
                    </a:lnTo>
                  </a:path>
                </a:pathLst>
              </a:custGeom>
              <a:noFill/>
              <a:ln w="9525">
                <a:solidFill>
                  <a:srgbClr val="000000"/>
                </a:solidFill>
                <a:round/>
                <a:headEnd/>
                <a:tailEnd/>
              </a:ln>
            </p:spPr>
            <p:txBody>
              <a:bodyPr/>
              <a:lstStyle/>
              <a:p>
                <a:endParaRPr lang="en-US"/>
              </a:p>
            </p:txBody>
          </p:sp>
          <p:sp>
            <p:nvSpPr>
              <p:cNvPr id="134159" name="Freeform 5076"/>
              <p:cNvSpPr>
                <a:spLocks/>
              </p:cNvSpPr>
              <p:nvPr/>
            </p:nvSpPr>
            <p:spPr bwMode="auto">
              <a:xfrm>
                <a:off x="2380" y="2372"/>
                <a:ext cx="105" cy="217"/>
              </a:xfrm>
              <a:custGeom>
                <a:avLst/>
                <a:gdLst>
                  <a:gd name="T0" fmla="*/ 0 w 105"/>
                  <a:gd name="T1" fmla="*/ 130 h 217"/>
                  <a:gd name="T2" fmla="*/ 68 w 105"/>
                  <a:gd name="T3" fmla="*/ 0 h 217"/>
                  <a:gd name="T4" fmla="*/ 105 w 105"/>
                  <a:gd name="T5" fmla="*/ 112 h 217"/>
                  <a:gd name="T6" fmla="*/ 37 w 105"/>
                  <a:gd name="T7" fmla="*/ 217 h 217"/>
                  <a:gd name="T8" fmla="*/ 0 w 105"/>
                  <a:gd name="T9" fmla="*/ 130 h 217"/>
                  <a:gd name="T10" fmla="*/ 0 60000 65536"/>
                  <a:gd name="T11" fmla="*/ 0 60000 65536"/>
                  <a:gd name="T12" fmla="*/ 0 60000 65536"/>
                  <a:gd name="T13" fmla="*/ 0 60000 65536"/>
                  <a:gd name="T14" fmla="*/ 0 60000 65536"/>
                  <a:gd name="T15" fmla="*/ 0 w 105"/>
                  <a:gd name="T16" fmla="*/ 0 h 217"/>
                  <a:gd name="T17" fmla="*/ 105 w 105"/>
                  <a:gd name="T18" fmla="*/ 217 h 217"/>
                </a:gdLst>
                <a:ahLst/>
                <a:cxnLst>
                  <a:cxn ang="T10">
                    <a:pos x="T0" y="T1"/>
                  </a:cxn>
                  <a:cxn ang="T11">
                    <a:pos x="T2" y="T3"/>
                  </a:cxn>
                  <a:cxn ang="T12">
                    <a:pos x="T4" y="T5"/>
                  </a:cxn>
                  <a:cxn ang="T13">
                    <a:pos x="T6" y="T7"/>
                  </a:cxn>
                  <a:cxn ang="T14">
                    <a:pos x="T8" y="T9"/>
                  </a:cxn>
                </a:cxnLst>
                <a:rect l="T15" t="T16" r="T17" b="T18"/>
                <a:pathLst>
                  <a:path w="105" h="217">
                    <a:moveTo>
                      <a:pt x="0" y="130"/>
                    </a:moveTo>
                    <a:lnTo>
                      <a:pt x="68" y="0"/>
                    </a:lnTo>
                    <a:lnTo>
                      <a:pt x="105" y="112"/>
                    </a:lnTo>
                    <a:lnTo>
                      <a:pt x="37" y="217"/>
                    </a:lnTo>
                    <a:lnTo>
                      <a:pt x="0" y="130"/>
                    </a:lnTo>
                    <a:close/>
                  </a:path>
                </a:pathLst>
              </a:custGeom>
              <a:solidFill>
                <a:srgbClr val="FDFDFD"/>
              </a:solidFill>
              <a:ln w="9525">
                <a:noFill/>
                <a:round/>
                <a:headEnd/>
                <a:tailEnd/>
              </a:ln>
            </p:spPr>
            <p:txBody>
              <a:bodyPr/>
              <a:lstStyle/>
              <a:p>
                <a:endParaRPr lang="en-US"/>
              </a:p>
            </p:txBody>
          </p:sp>
          <p:sp>
            <p:nvSpPr>
              <p:cNvPr id="134160" name="Freeform 5077"/>
              <p:cNvSpPr>
                <a:spLocks/>
              </p:cNvSpPr>
              <p:nvPr/>
            </p:nvSpPr>
            <p:spPr bwMode="auto">
              <a:xfrm>
                <a:off x="2380" y="2372"/>
                <a:ext cx="105" cy="217"/>
              </a:xfrm>
              <a:custGeom>
                <a:avLst/>
                <a:gdLst>
                  <a:gd name="T0" fmla="*/ 0 w 17"/>
                  <a:gd name="T1" fmla="*/ 192082 h 35"/>
                  <a:gd name="T2" fmla="*/ 98959 w 17"/>
                  <a:gd name="T3" fmla="*/ 0 h 35"/>
                  <a:gd name="T4" fmla="*/ 152936 w 17"/>
                  <a:gd name="T5" fmla="*/ 165410 h 35"/>
                  <a:gd name="T6" fmla="*/ 53945 w 17"/>
                  <a:gd name="T7" fmla="*/ 320552 h 35"/>
                  <a:gd name="T8" fmla="*/ 0 w 17"/>
                  <a:gd name="T9" fmla="*/ 192082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21"/>
                    </a:moveTo>
                    <a:lnTo>
                      <a:pt x="11" y="0"/>
                    </a:lnTo>
                    <a:lnTo>
                      <a:pt x="17" y="18"/>
                    </a:lnTo>
                    <a:lnTo>
                      <a:pt x="6" y="35"/>
                    </a:lnTo>
                    <a:lnTo>
                      <a:pt x="0" y="21"/>
                    </a:lnTo>
                  </a:path>
                </a:pathLst>
              </a:custGeom>
              <a:noFill/>
              <a:ln w="9525">
                <a:solidFill>
                  <a:srgbClr val="000000"/>
                </a:solidFill>
                <a:round/>
                <a:headEnd/>
                <a:tailEnd/>
              </a:ln>
            </p:spPr>
            <p:txBody>
              <a:bodyPr/>
              <a:lstStyle/>
              <a:p>
                <a:endParaRPr lang="en-US"/>
              </a:p>
            </p:txBody>
          </p:sp>
          <p:sp>
            <p:nvSpPr>
              <p:cNvPr id="134161" name="Freeform 5078"/>
              <p:cNvSpPr>
                <a:spLocks/>
              </p:cNvSpPr>
              <p:nvPr/>
            </p:nvSpPr>
            <p:spPr bwMode="auto">
              <a:xfrm>
                <a:off x="4708" y="2823"/>
                <a:ext cx="98" cy="62"/>
              </a:xfrm>
              <a:custGeom>
                <a:avLst/>
                <a:gdLst>
                  <a:gd name="T0" fmla="*/ 0 w 98"/>
                  <a:gd name="T1" fmla="*/ 43 h 62"/>
                  <a:gd name="T2" fmla="*/ 74 w 98"/>
                  <a:gd name="T3" fmla="*/ 62 h 62"/>
                  <a:gd name="T4" fmla="*/ 98 w 98"/>
                  <a:gd name="T5" fmla="*/ 19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74" y="62"/>
                    </a:lnTo>
                    <a:lnTo>
                      <a:pt x="98" y="19"/>
                    </a:lnTo>
                    <a:lnTo>
                      <a:pt x="30" y="0"/>
                    </a:lnTo>
                    <a:lnTo>
                      <a:pt x="0" y="43"/>
                    </a:lnTo>
                    <a:close/>
                  </a:path>
                </a:pathLst>
              </a:custGeom>
              <a:solidFill>
                <a:srgbClr val="CECECE"/>
              </a:solidFill>
              <a:ln w="9525">
                <a:noFill/>
                <a:round/>
                <a:headEnd/>
                <a:tailEnd/>
              </a:ln>
            </p:spPr>
            <p:txBody>
              <a:bodyPr/>
              <a:lstStyle/>
              <a:p>
                <a:endParaRPr lang="en-US"/>
              </a:p>
            </p:txBody>
          </p:sp>
          <p:sp>
            <p:nvSpPr>
              <p:cNvPr id="134162" name="Freeform 5079"/>
              <p:cNvSpPr>
                <a:spLocks/>
              </p:cNvSpPr>
              <p:nvPr/>
            </p:nvSpPr>
            <p:spPr bwMode="auto">
              <a:xfrm>
                <a:off x="4708" y="2823"/>
                <a:ext cx="98" cy="62"/>
              </a:xfrm>
              <a:custGeom>
                <a:avLst/>
                <a:gdLst>
                  <a:gd name="T0" fmla="*/ 0 w 16"/>
                  <a:gd name="T1" fmla="*/ 63618 h 10"/>
                  <a:gd name="T2" fmla="*/ 102716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163" name="Freeform 5080"/>
              <p:cNvSpPr>
                <a:spLocks/>
              </p:cNvSpPr>
              <p:nvPr/>
            </p:nvSpPr>
            <p:spPr bwMode="auto">
              <a:xfrm>
                <a:off x="3466" y="2496"/>
                <a:ext cx="99" cy="80"/>
              </a:xfrm>
              <a:custGeom>
                <a:avLst/>
                <a:gdLst>
                  <a:gd name="T0" fmla="*/ 0 w 99"/>
                  <a:gd name="T1" fmla="*/ 0 h 80"/>
                  <a:gd name="T2" fmla="*/ 68 w 99"/>
                  <a:gd name="T3" fmla="*/ 80 h 80"/>
                  <a:gd name="T4" fmla="*/ 99 w 99"/>
                  <a:gd name="T5" fmla="*/ 68 h 80"/>
                  <a:gd name="T6" fmla="*/ 31 w 99"/>
                  <a:gd name="T7" fmla="*/ 12 h 80"/>
                  <a:gd name="T8" fmla="*/ 0 w 99"/>
                  <a:gd name="T9" fmla="*/ 0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0"/>
                    </a:moveTo>
                    <a:lnTo>
                      <a:pt x="68" y="80"/>
                    </a:lnTo>
                    <a:lnTo>
                      <a:pt x="99" y="68"/>
                    </a:lnTo>
                    <a:lnTo>
                      <a:pt x="31" y="12"/>
                    </a:lnTo>
                    <a:lnTo>
                      <a:pt x="0" y="0"/>
                    </a:lnTo>
                    <a:close/>
                  </a:path>
                </a:pathLst>
              </a:custGeom>
              <a:solidFill>
                <a:srgbClr val="CACACA"/>
              </a:solidFill>
              <a:ln w="9525">
                <a:noFill/>
                <a:round/>
                <a:headEnd/>
                <a:tailEnd/>
              </a:ln>
            </p:spPr>
            <p:txBody>
              <a:bodyPr/>
              <a:lstStyle/>
              <a:p>
                <a:endParaRPr lang="en-US"/>
              </a:p>
            </p:txBody>
          </p:sp>
          <p:sp>
            <p:nvSpPr>
              <p:cNvPr id="134164" name="Freeform 5081"/>
              <p:cNvSpPr>
                <a:spLocks/>
              </p:cNvSpPr>
              <p:nvPr/>
            </p:nvSpPr>
            <p:spPr bwMode="auto">
              <a:xfrm>
                <a:off x="3466" y="2496"/>
                <a:ext cx="99" cy="80"/>
              </a:xfrm>
              <a:custGeom>
                <a:avLst/>
                <a:gdLst>
                  <a:gd name="T0" fmla="*/ 0 w 16"/>
                  <a:gd name="T1" fmla="*/ 0 h 13"/>
                  <a:gd name="T2" fmla="*/ 99730 w 16"/>
                  <a:gd name="T3" fmla="*/ 114671 h 13"/>
                  <a:gd name="T4" fmla="*/ 145214 w 16"/>
                  <a:gd name="T5" fmla="*/ 97403 h 13"/>
                  <a:gd name="T6" fmla="*/ 45484 w 16"/>
                  <a:gd name="T7" fmla="*/ 17231 h 13"/>
                  <a:gd name="T8" fmla="*/ 0 w 16"/>
                  <a:gd name="T9" fmla="*/ 0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0"/>
                    </a:moveTo>
                    <a:lnTo>
                      <a:pt x="11" y="13"/>
                    </a:lnTo>
                    <a:lnTo>
                      <a:pt x="16" y="11"/>
                    </a:lnTo>
                    <a:lnTo>
                      <a:pt x="5" y="2"/>
                    </a:lnTo>
                    <a:lnTo>
                      <a:pt x="0" y="0"/>
                    </a:lnTo>
                  </a:path>
                </a:pathLst>
              </a:custGeom>
              <a:noFill/>
              <a:ln w="9525">
                <a:solidFill>
                  <a:srgbClr val="000000"/>
                </a:solidFill>
                <a:round/>
                <a:headEnd/>
                <a:tailEnd/>
              </a:ln>
            </p:spPr>
            <p:txBody>
              <a:bodyPr/>
              <a:lstStyle/>
              <a:p>
                <a:endParaRPr lang="en-US"/>
              </a:p>
            </p:txBody>
          </p:sp>
          <p:sp>
            <p:nvSpPr>
              <p:cNvPr id="134165" name="Freeform 5082"/>
              <p:cNvSpPr>
                <a:spLocks/>
              </p:cNvSpPr>
              <p:nvPr/>
            </p:nvSpPr>
            <p:spPr bwMode="auto">
              <a:xfrm>
                <a:off x="2213" y="2533"/>
                <a:ext cx="105" cy="148"/>
              </a:xfrm>
              <a:custGeom>
                <a:avLst/>
                <a:gdLst>
                  <a:gd name="T0" fmla="*/ 0 w 105"/>
                  <a:gd name="T1" fmla="*/ 99 h 148"/>
                  <a:gd name="T2" fmla="*/ 68 w 105"/>
                  <a:gd name="T3" fmla="*/ 0 h 148"/>
                  <a:gd name="T4" fmla="*/ 105 w 105"/>
                  <a:gd name="T5" fmla="*/ 74 h 148"/>
                  <a:gd name="T6" fmla="*/ 37 w 105"/>
                  <a:gd name="T7" fmla="*/ 148 h 148"/>
                  <a:gd name="T8" fmla="*/ 0 w 105"/>
                  <a:gd name="T9" fmla="*/ 99 h 148"/>
                  <a:gd name="T10" fmla="*/ 0 60000 65536"/>
                  <a:gd name="T11" fmla="*/ 0 60000 65536"/>
                  <a:gd name="T12" fmla="*/ 0 60000 65536"/>
                  <a:gd name="T13" fmla="*/ 0 60000 65536"/>
                  <a:gd name="T14" fmla="*/ 0 60000 65536"/>
                  <a:gd name="T15" fmla="*/ 0 w 105"/>
                  <a:gd name="T16" fmla="*/ 0 h 148"/>
                  <a:gd name="T17" fmla="*/ 105 w 105"/>
                  <a:gd name="T18" fmla="*/ 148 h 148"/>
                </a:gdLst>
                <a:ahLst/>
                <a:cxnLst>
                  <a:cxn ang="T10">
                    <a:pos x="T0" y="T1"/>
                  </a:cxn>
                  <a:cxn ang="T11">
                    <a:pos x="T2" y="T3"/>
                  </a:cxn>
                  <a:cxn ang="T12">
                    <a:pos x="T4" y="T5"/>
                  </a:cxn>
                  <a:cxn ang="T13">
                    <a:pos x="T6" y="T7"/>
                  </a:cxn>
                  <a:cxn ang="T14">
                    <a:pos x="T8" y="T9"/>
                  </a:cxn>
                </a:cxnLst>
                <a:rect l="T15" t="T16" r="T17" b="T18"/>
                <a:pathLst>
                  <a:path w="105" h="148">
                    <a:moveTo>
                      <a:pt x="0" y="99"/>
                    </a:moveTo>
                    <a:lnTo>
                      <a:pt x="68" y="0"/>
                    </a:lnTo>
                    <a:lnTo>
                      <a:pt x="105" y="74"/>
                    </a:lnTo>
                    <a:lnTo>
                      <a:pt x="37" y="148"/>
                    </a:lnTo>
                    <a:lnTo>
                      <a:pt x="0" y="99"/>
                    </a:lnTo>
                    <a:close/>
                  </a:path>
                </a:pathLst>
              </a:custGeom>
              <a:solidFill>
                <a:srgbClr val="FCFCFC"/>
              </a:solidFill>
              <a:ln w="9525">
                <a:noFill/>
                <a:round/>
                <a:headEnd/>
                <a:tailEnd/>
              </a:ln>
            </p:spPr>
            <p:txBody>
              <a:bodyPr/>
              <a:lstStyle/>
              <a:p>
                <a:endParaRPr lang="en-US"/>
              </a:p>
            </p:txBody>
          </p:sp>
          <p:sp>
            <p:nvSpPr>
              <p:cNvPr id="134166" name="Freeform 5083"/>
              <p:cNvSpPr>
                <a:spLocks/>
              </p:cNvSpPr>
              <p:nvPr/>
            </p:nvSpPr>
            <p:spPr bwMode="auto">
              <a:xfrm>
                <a:off x="2213" y="2533"/>
                <a:ext cx="105" cy="148"/>
              </a:xfrm>
              <a:custGeom>
                <a:avLst/>
                <a:gdLst>
                  <a:gd name="T0" fmla="*/ 0 w 17"/>
                  <a:gd name="T1" fmla="*/ 143061 h 24"/>
                  <a:gd name="T2" fmla="*/ 98959 w 17"/>
                  <a:gd name="T3" fmla="*/ 0 h 24"/>
                  <a:gd name="T4" fmla="*/ 152936 w 17"/>
                  <a:gd name="T5" fmla="*/ 106936 h 24"/>
                  <a:gd name="T6" fmla="*/ 53945 w 17"/>
                  <a:gd name="T7" fmla="*/ 214094 h 24"/>
                  <a:gd name="T8" fmla="*/ 0 w 17"/>
                  <a:gd name="T9" fmla="*/ 143061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16"/>
                    </a:moveTo>
                    <a:lnTo>
                      <a:pt x="11" y="0"/>
                    </a:lnTo>
                    <a:lnTo>
                      <a:pt x="17" y="12"/>
                    </a:lnTo>
                    <a:lnTo>
                      <a:pt x="6" y="24"/>
                    </a:lnTo>
                    <a:lnTo>
                      <a:pt x="0" y="16"/>
                    </a:lnTo>
                  </a:path>
                </a:pathLst>
              </a:custGeom>
              <a:noFill/>
              <a:ln w="9525">
                <a:solidFill>
                  <a:srgbClr val="000000"/>
                </a:solidFill>
                <a:round/>
                <a:headEnd/>
                <a:tailEnd/>
              </a:ln>
            </p:spPr>
            <p:txBody>
              <a:bodyPr/>
              <a:lstStyle/>
              <a:p>
                <a:endParaRPr lang="en-US"/>
              </a:p>
            </p:txBody>
          </p:sp>
          <p:sp>
            <p:nvSpPr>
              <p:cNvPr id="134167" name="Freeform 5084"/>
              <p:cNvSpPr>
                <a:spLocks/>
              </p:cNvSpPr>
              <p:nvPr/>
            </p:nvSpPr>
            <p:spPr bwMode="auto">
              <a:xfrm>
                <a:off x="4541" y="282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4168" name="Freeform 5085"/>
              <p:cNvSpPr>
                <a:spLocks/>
              </p:cNvSpPr>
              <p:nvPr/>
            </p:nvSpPr>
            <p:spPr bwMode="auto">
              <a:xfrm>
                <a:off x="4541" y="282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169" name="Freeform 5086"/>
              <p:cNvSpPr>
                <a:spLocks/>
              </p:cNvSpPr>
              <p:nvPr/>
            </p:nvSpPr>
            <p:spPr bwMode="auto">
              <a:xfrm>
                <a:off x="3300" y="2335"/>
                <a:ext cx="98" cy="93"/>
              </a:xfrm>
              <a:custGeom>
                <a:avLst/>
                <a:gdLst>
                  <a:gd name="T0" fmla="*/ 0 w 98"/>
                  <a:gd name="T1" fmla="*/ 0 h 93"/>
                  <a:gd name="T2" fmla="*/ 68 w 98"/>
                  <a:gd name="T3" fmla="*/ 81 h 93"/>
                  <a:gd name="T4" fmla="*/ 98 w 98"/>
                  <a:gd name="T5" fmla="*/ 93 h 93"/>
                  <a:gd name="T6" fmla="*/ 31 w 98"/>
                  <a:gd name="T7" fmla="*/ 56 h 93"/>
                  <a:gd name="T8" fmla="*/ 0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0" y="0"/>
                    </a:moveTo>
                    <a:lnTo>
                      <a:pt x="68" y="81"/>
                    </a:lnTo>
                    <a:lnTo>
                      <a:pt x="98" y="93"/>
                    </a:lnTo>
                    <a:lnTo>
                      <a:pt x="31" y="56"/>
                    </a:lnTo>
                    <a:lnTo>
                      <a:pt x="0" y="0"/>
                    </a:lnTo>
                    <a:close/>
                  </a:path>
                </a:pathLst>
              </a:custGeom>
              <a:solidFill>
                <a:srgbClr val="DEDEDE"/>
              </a:solidFill>
              <a:ln w="9525">
                <a:noFill/>
                <a:round/>
                <a:headEnd/>
                <a:tailEnd/>
              </a:ln>
            </p:spPr>
            <p:txBody>
              <a:bodyPr/>
              <a:lstStyle/>
              <a:p>
                <a:endParaRPr lang="en-US"/>
              </a:p>
            </p:txBody>
          </p:sp>
          <p:sp>
            <p:nvSpPr>
              <p:cNvPr id="134170" name="Freeform 5087"/>
              <p:cNvSpPr>
                <a:spLocks/>
              </p:cNvSpPr>
              <p:nvPr/>
            </p:nvSpPr>
            <p:spPr bwMode="auto">
              <a:xfrm>
                <a:off x="3300" y="2335"/>
                <a:ext cx="98" cy="93"/>
              </a:xfrm>
              <a:custGeom>
                <a:avLst/>
                <a:gdLst>
                  <a:gd name="T0" fmla="*/ 0 w 16"/>
                  <a:gd name="T1" fmla="*/ 0 h 15"/>
                  <a:gd name="T2" fmla="*/ 94202 w 16"/>
                  <a:gd name="T3" fmla="*/ 119623 h 15"/>
                  <a:gd name="T4" fmla="*/ 137868 w 16"/>
                  <a:gd name="T5" fmla="*/ 137497 h 15"/>
                  <a:gd name="T6" fmla="*/ 43665 w 16"/>
                  <a:gd name="T7" fmla="*/ 82683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1" y="13"/>
                    </a:lnTo>
                    <a:lnTo>
                      <a:pt x="16" y="15"/>
                    </a:lnTo>
                    <a:lnTo>
                      <a:pt x="5" y="9"/>
                    </a:lnTo>
                    <a:lnTo>
                      <a:pt x="0" y="0"/>
                    </a:lnTo>
                  </a:path>
                </a:pathLst>
              </a:custGeom>
              <a:noFill/>
              <a:ln w="9525">
                <a:solidFill>
                  <a:srgbClr val="000000"/>
                </a:solidFill>
                <a:round/>
                <a:headEnd/>
                <a:tailEnd/>
              </a:ln>
            </p:spPr>
            <p:txBody>
              <a:bodyPr/>
              <a:lstStyle/>
              <a:p>
                <a:endParaRPr lang="en-US"/>
              </a:p>
            </p:txBody>
          </p:sp>
          <p:sp>
            <p:nvSpPr>
              <p:cNvPr id="134171" name="Freeform 5088"/>
              <p:cNvSpPr>
                <a:spLocks/>
              </p:cNvSpPr>
              <p:nvPr/>
            </p:nvSpPr>
            <p:spPr bwMode="auto">
              <a:xfrm>
                <a:off x="2046" y="2675"/>
                <a:ext cx="105" cy="74"/>
              </a:xfrm>
              <a:custGeom>
                <a:avLst/>
                <a:gdLst>
                  <a:gd name="T0" fmla="*/ 0 w 105"/>
                  <a:gd name="T1" fmla="*/ 62 h 74"/>
                  <a:gd name="T2" fmla="*/ 68 w 105"/>
                  <a:gd name="T3" fmla="*/ 0 h 74"/>
                  <a:gd name="T4" fmla="*/ 105 w 105"/>
                  <a:gd name="T5" fmla="*/ 31 h 74"/>
                  <a:gd name="T6" fmla="*/ 37 w 105"/>
                  <a:gd name="T7" fmla="*/ 74 h 74"/>
                  <a:gd name="T8" fmla="*/ 0 w 105"/>
                  <a:gd name="T9" fmla="*/ 62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62"/>
                    </a:moveTo>
                    <a:lnTo>
                      <a:pt x="68" y="0"/>
                    </a:lnTo>
                    <a:lnTo>
                      <a:pt x="105" y="31"/>
                    </a:lnTo>
                    <a:lnTo>
                      <a:pt x="37" y="74"/>
                    </a:lnTo>
                    <a:lnTo>
                      <a:pt x="0" y="62"/>
                    </a:lnTo>
                    <a:close/>
                  </a:path>
                </a:pathLst>
              </a:custGeom>
              <a:solidFill>
                <a:srgbClr val="F9F9F9"/>
              </a:solidFill>
              <a:ln w="9525">
                <a:noFill/>
                <a:round/>
                <a:headEnd/>
                <a:tailEnd/>
              </a:ln>
            </p:spPr>
            <p:txBody>
              <a:bodyPr/>
              <a:lstStyle/>
              <a:p>
                <a:endParaRPr lang="en-US"/>
              </a:p>
            </p:txBody>
          </p:sp>
          <p:sp>
            <p:nvSpPr>
              <p:cNvPr id="134172" name="Freeform 5089"/>
              <p:cNvSpPr>
                <a:spLocks/>
              </p:cNvSpPr>
              <p:nvPr/>
            </p:nvSpPr>
            <p:spPr bwMode="auto">
              <a:xfrm>
                <a:off x="2046" y="2675"/>
                <a:ext cx="105" cy="74"/>
              </a:xfrm>
              <a:custGeom>
                <a:avLst/>
                <a:gdLst>
                  <a:gd name="T0" fmla="*/ 0 w 17"/>
                  <a:gd name="T1" fmla="*/ 89595 h 12"/>
                  <a:gd name="T2" fmla="*/ 98959 w 17"/>
                  <a:gd name="T3" fmla="*/ 0 h 12"/>
                  <a:gd name="T4" fmla="*/ 152936 w 17"/>
                  <a:gd name="T5" fmla="*/ 44795 h 12"/>
                  <a:gd name="T6" fmla="*/ 53945 w 17"/>
                  <a:gd name="T7" fmla="*/ 106936 h 12"/>
                  <a:gd name="T8" fmla="*/ 0 w 17"/>
                  <a:gd name="T9" fmla="*/ 89595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10"/>
                    </a:moveTo>
                    <a:lnTo>
                      <a:pt x="11" y="0"/>
                    </a:lnTo>
                    <a:lnTo>
                      <a:pt x="17" y="5"/>
                    </a:lnTo>
                    <a:lnTo>
                      <a:pt x="6" y="12"/>
                    </a:lnTo>
                    <a:lnTo>
                      <a:pt x="0" y="10"/>
                    </a:lnTo>
                  </a:path>
                </a:pathLst>
              </a:custGeom>
              <a:noFill/>
              <a:ln w="9525">
                <a:solidFill>
                  <a:srgbClr val="000000"/>
                </a:solidFill>
                <a:round/>
                <a:headEnd/>
                <a:tailEnd/>
              </a:ln>
            </p:spPr>
            <p:txBody>
              <a:bodyPr/>
              <a:lstStyle/>
              <a:p>
                <a:endParaRPr lang="en-US"/>
              </a:p>
            </p:txBody>
          </p:sp>
          <p:sp>
            <p:nvSpPr>
              <p:cNvPr id="134173" name="Freeform 5090"/>
              <p:cNvSpPr>
                <a:spLocks/>
              </p:cNvSpPr>
              <p:nvPr/>
            </p:nvSpPr>
            <p:spPr bwMode="auto">
              <a:xfrm>
                <a:off x="4374" y="282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CCCCC"/>
              </a:solidFill>
              <a:ln w="9525">
                <a:noFill/>
                <a:round/>
                <a:headEnd/>
                <a:tailEnd/>
              </a:ln>
            </p:spPr>
            <p:txBody>
              <a:bodyPr/>
              <a:lstStyle/>
              <a:p>
                <a:endParaRPr lang="en-US"/>
              </a:p>
            </p:txBody>
          </p:sp>
          <p:sp>
            <p:nvSpPr>
              <p:cNvPr id="134174" name="Freeform 5091"/>
              <p:cNvSpPr>
                <a:spLocks/>
              </p:cNvSpPr>
              <p:nvPr/>
            </p:nvSpPr>
            <p:spPr bwMode="auto">
              <a:xfrm>
                <a:off x="4374" y="282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4175" name="Freeform 5092"/>
              <p:cNvSpPr>
                <a:spLocks/>
              </p:cNvSpPr>
              <p:nvPr/>
            </p:nvSpPr>
            <p:spPr bwMode="auto">
              <a:xfrm>
                <a:off x="3127" y="2200"/>
                <a:ext cx="105" cy="98"/>
              </a:xfrm>
              <a:custGeom>
                <a:avLst/>
                <a:gdLst>
                  <a:gd name="T0" fmla="*/ 0 w 105"/>
                  <a:gd name="T1" fmla="*/ 0 h 98"/>
                  <a:gd name="T2" fmla="*/ 74 w 105"/>
                  <a:gd name="T3" fmla="*/ 43 h 98"/>
                  <a:gd name="T4" fmla="*/ 105 w 105"/>
                  <a:gd name="T5" fmla="*/ 98 h 98"/>
                  <a:gd name="T6" fmla="*/ 37 w 105"/>
                  <a:gd name="T7" fmla="*/ 98 h 98"/>
                  <a:gd name="T8" fmla="*/ 0 w 105"/>
                  <a:gd name="T9" fmla="*/ 0 h 98"/>
                  <a:gd name="T10" fmla="*/ 0 60000 65536"/>
                  <a:gd name="T11" fmla="*/ 0 60000 65536"/>
                  <a:gd name="T12" fmla="*/ 0 60000 65536"/>
                  <a:gd name="T13" fmla="*/ 0 60000 65536"/>
                  <a:gd name="T14" fmla="*/ 0 60000 65536"/>
                  <a:gd name="T15" fmla="*/ 0 w 105"/>
                  <a:gd name="T16" fmla="*/ 0 h 98"/>
                  <a:gd name="T17" fmla="*/ 105 w 105"/>
                  <a:gd name="T18" fmla="*/ 98 h 98"/>
                </a:gdLst>
                <a:ahLst/>
                <a:cxnLst>
                  <a:cxn ang="T10">
                    <a:pos x="T0" y="T1"/>
                  </a:cxn>
                  <a:cxn ang="T11">
                    <a:pos x="T2" y="T3"/>
                  </a:cxn>
                  <a:cxn ang="T12">
                    <a:pos x="T4" y="T5"/>
                  </a:cxn>
                  <a:cxn ang="T13">
                    <a:pos x="T6" y="T7"/>
                  </a:cxn>
                  <a:cxn ang="T14">
                    <a:pos x="T8" y="T9"/>
                  </a:cxn>
                </a:cxnLst>
                <a:rect l="T15" t="T16" r="T17" b="T18"/>
                <a:pathLst>
                  <a:path w="105" h="98">
                    <a:moveTo>
                      <a:pt x="0" y="0"/>
                    </a:moveTo>
                    <a:lnTo>
                      <a:pt x="74" y="43"/>
                    </a:lnTo>
                    <a:lnTo>
                      <a:pt x="105" y="98"/>
                    </a:lnTo>
                    <a:lnTo>
                      <a:pt x="37" y="98"/>
                    </a:lnTo>
                    <a:lnTo>
                      <a:pt x="0" y="0"/>
                    </a:lnTo>
                    <a:close/>
                  </a:path>
                </a:pathLst>
              </a:custGeom>
              <a:solidFill>
                <a:srgbClr val="EFEFEF"/>
              </a:solidFill>
              <a:ln w="9525">
                <a:noFill/>
                <a:round/>
                <a:headEnd/>
                <a:tailEnd/>
              </a:ln>
            </p:spPr>
            <p:txBody>
              <a:bodyPr/>
              <a:lstStyle/>
              <a:p>
                <a:endParaRPr lang="en-US"/>
              </a:p>
            </p:txBody>
          </p:sp>
          <p:sp>
            <p:nvSpPr>
              <p:cNvPr id="134176" name="Freeform 5093"/>
              <p:cNvSpPr>
                <a:spLocks/>
              </p:cNvSpPr>
              <p:nvPr/>
            </p:nvSpPr>
            <p:spPr bwMode="auto">
              <a:xfrm>
                <a:off x="3127" y="2200"/>
                <a:ext cx="105" cy="98"/>
              </a:xfrm>
              <a:custGeom>
                <a:avLst/>
                <a:gdLst>
                  <a:gd name="T0" fmla="*/ 0 w 17"/>
                  <a:gd name="T1" fmla="*/ 0 h 16"/>
                  <a:gd name="T2" fmla="*/ 107693 w 17"/>
                  <a:gd name="T3" fmla="*/ 60435 h 16"/>
                  <a:gd name="T4" fmla="*/ 152936 w 17"/>
                  <a:gd name="T5" fmla="*/ 137868 h 16"/>
                  <a:gd name="T6" fmla="*/ 53945 w 17"/>
                  <a:gd name="T7" fmla="*/ 137868 h 16"/>
                  <a:gd name="T8" fmla="*/ 0 w 17"/>
                  <a:gd name="T9" fmla="*/ 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0"/>
                    </a:moveTo>
                    <a:lnTo>
                      <a:pt x="12" y="7"/>
                    </a:lnTo>
                    <a:lnTo>
                      <a:pt x="17" y="16"/>
                    </a:lnTo>
                    <a:lnTo>
                      <a:pt x="6" y="16"/>
                    </a:lnTo>
                    <a:lnTo>
                      <a:pt x="0" y="0"/>
                    </a:lnTo>
                  </a:path>
                </a:pathLst>
              </a:custGeom>
              <a:noFill/>
              <a:ln w="9525">
                <a:solidFill>
                  <a:srgbClr val="000000"/>
                </a:solidFill>
                <a:round/>
                <a:headEnd/>
                <a:tailEnd/>
              </a:ln>
            </p:spPr>
            <p:txBody>
              <a:bodyPr/>
              <a:lstStyle/>
              <a:p>
                <a:endParaRPr lang="en-US"/>
              </a:p>
            </p:txBody>
          </p:sp>
          <p:sp>
            <p:nvSpPr>
              <p:cNvPr id="134177" name="Freeform 5094"/>
              <p:cNvSpPr>
                <a:spLocks/>
              </p:cNvSpPr>
              <p:nvPr/>
            </p:nvSpPr>
            <p:spPr bwMode="auto">
              <a:xfrm>
                <a:off x="1880" y="2774"/>
                <a:ext cx="104" cy="31"/>
              </a:xfrm>
              <a:custGeom>
                <a:avLst/>
                <a:gdLst>
                  <a:gd name="T0" fmla="*/ 0 w 104"/>
                  <a:gd name="T1" fmla="*/ 31 h 31"/>
                  <a:gd name="T2" fmla="*/ 67 w 104"/>
                  <a:gd name="T3" fmla="*/ 0 h 31"/>
                  <a:gd name="T4" fmla="*/ 104 w 104"/>
                  <a:gd name="T5" fmla="*/ 0 h 31"/>
                  <a:gd name="T6" fmla="*/ 37 w 104"/>
                  <a:gd name="T7" fmla="*/ 18 h 31"/>
                  <a:gd name="T8" fmla="*/ 0 w 104"/>
                  <a:gd name="T9" fmla="*/ 31 h 31"/>
                  <a:gd name="T10" fmla="*/ 0 60000 65536"/>
                  <a:gd name="T11" fmla="*/ 0 60000 65536"/>
                  <a:gd name="T12" fmla="*/ 0 60000 65536"/>
                  <a:gd name="T13" fmla="*/ 0 60000 65536"/>
                  <a:gd name="T14" fmla="*/ 0 60000 65536"/>
                  <a:gd name="T15" fmla="*/ 0 w 104"/>
                  <a:gd name="T16" fmla="*/ 0 h 31"/>
                  <a:gd name="T17" fmla="*/ 104 w 104"/>
                  <a:gd name="T18" fmla="*/ 31 h 31"/>
                </a:gdLst>
                <a:ahLst/>
                <a:cxnLst>
                  <a:cxn ang="T10">
                    <a:pos x="T0" y="T1"/>
                  </a:cxn>
                  <a:cxn ang="T11">
                    <a:pos x="T2" y="T3"/>
                  </a:cxn>
                  <a:cxn ang="T12">
                    <a:pos x="T4" y="T5"/>
                  </a:cxn>
                  <a:cxn ang="T13">
                    <a:pos x="T6" y="T7"/>
                  </a:cxn>
                  <a:cxn ang="T14">
                    <a:pos x="T8" y="T9"/>
                  </a:cxn>
                </a:cxnLst>
                <a:rect l="T15" t="T16" r="T17" b="T18"/>
                <a:pathLst>
                  <a:path w="104" h="31">
                    <a:moveTo>
                      <a:pt x="0" y="31"/>
                    </a:moveTo>
                    <a:lnTo>
                      <a:pt x="67" y="0"/>
                    </a:lnTo>
                    <a:lnTo>
                      <a:pt x="104" y="0"/>
                    </a:lnTo>
                    <a:lnTo>
                      <a:pt x="37" y="18"/>
                    </a:lnTo>
                    <a:lnTo>
                      <a:pt x="0" y="31"/>
                    </a:lnTo>
                    <a:close/>
                  </a:path>
                </a:pathLst>
              </a:custGeom>
              <a:solidFill>
                <a:srgbClr val="F2F2F2"/>
              </a:solidFill>
              <a:ln w="9525">
                <a:noFill/>
                <a:round/>
                <a:headEnd/>
                <a:tailEnd/>
              </a:ln>
            </p:spPr>
            <p:txBody>
              <a:bodyPr/>
              <a:lstStyle/>
              <a:p>
                <a:endParaRPr lang="en-US"/>
              </a:p>
            </p:txBody>
          </p:sp>
          <p:sp>
            <p:nvSpPr>
              <p:cNvPr id="134178" name="Freeform 5095"/>
              <p:cNvSpPr>
                <a:spLocks/>
              </p:cNvSpPr>
              <p:nvPr/>
            </p:nvSpPr>
            <p:spPr bwMode="auto">
              <a:xfrm>
                <a:off x="1880" y="2774"/>
                <a:ext cx="104" cy="31"/>
              </a:xfrm>
              <a:custGeom>
                <a:avLst/>
                <a:gdLst>
                  <a:gd name="T0" fmla="*/ 0 w 17"/>
                  <a:gd name="T1" fmla="*/ 45744 h 5"/>
                  <a:gd name="T2" fmla="*/ 93863 w 17"/>
                  <a:gd name="T3" fmla="*/ 0 h 5"/>
                  <a:gd name="T4" fmla="*/ 145624 w 17"/>
                  <a:gd name="T5" fmla="*/ 0 h 5"/>
                  <a:gd name="T6" fmla="*/ 51761 w 17"/>
                  <a:gd name="T7" fmla="*/ 28136 h 5"/>
                  <a:gd name="T8" fmla="*/ 0 w 17"/>
                  <a:gd name="T9" fmla="*/ 45744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0" y="5"/>
                    </a:moveTo>
                    <a:lnTo>
                      <a:pt x="11" y="0"/>
                    </a:lnTo>
                    <a:lnTo>
                      <a:pt x="17" y="0"/>
                    </a:lnTo>
                    <a:lnTo>
                      <a:pt x="6" y="3"/>
                    </a:lnTo>
                    <a:lnTo>
                      <a:pt x="0" y="5"/>
                    </a:lnTo>
                  </a:path>
                </a:pathLst>
              </a:custGeom>
              <a:noFill/>
              <a:ln w="9525">
                <a:solidFill>
                  <a:srgbClr val="000000"/>
                </a:solidFill>
                <a:round/>
                <a:headEnd/>
                <a:tailEnd/>
              </a:ln>
            </p:spPr>
            <p:txBody>
              <a:bodyPr/>
              <a:lstStyle/>
              <a:p>
                <a:endParaRPr lang="en-US"/>
              </a:p>
            </p:txBody>
          </p:sp>
          <p:sp>
            <p:nvSpPr>
              <p:cNvPr id="134179" name="Freeform 5096"/>
              <p:cNvSpPr>
                <a:spLocks/>
              </p:cNvSpPr>
              <p:nvPr/>
            </p:nvSpPr>
            <p:spPr bwMode="auto">
              <a:xfrm>
                <a:off x="4207" y="2811"/>
                <a:ext cx="99" cy="74"/>
              </a:xfrm>
              <a:custGeom>
                <a:avLst/>
                <a:gdLst>
                  <a:gd name="T0" fmla="*/ 0 w 99"/>
                  <a:gd name="T1" fmla="*/ 43 h 74"/>
                  <a:gd name="T2" fmla="*/ 68 w 99"/>
                  <a:gd name="T3" fmla="*/ 74 h 74"/>
                  <a:gd name="T4" fmla="*/ 99 w 99"/>
                  <a:gd name="T5" fmla="*/ 31 h 74"/>
                  <a:gd name="T6" fmla="*/ 31 w 99"/>
                  <a:gd name="T7" fmla="*/ 0 h 74"/>
                  <a:gd name="T8" fmla="*/ 0 w 99"/>
                  <a:gd name="T9" fmla="*/ 43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3"/>
                    </a:moveTo>
                    <a:lnTo>
                      <a:pt x="68" y="74"/>
                    </a:lnTo>
                    <a:lnTo>
                      <a:pt x="99" y="31"/>
                    </a:lnTo>
                    <a:lnTo>
                      <a:pt x="31" y="0"/>
                    </a:lnTo>
                    <a:lnTo>
                      <a:pt x="0" y="43"/>
                    </a:lnTo>
                    <a:close/>
                  </a:path>
                </a:pathLst>
              </a:custGeom>
              <a:solidFill>
                <a:srgbClr val="C9C9C9"/>
              </a:solidFill>
              <a:ln w="9525">
                <a:noFill/>
                <a:round/>
                <a:headEnd/>
                <a:tailEnd/>
              </a:ln>
            </p:spPr>
            <p:txBody>
              <a:bodyPr/>
              <a:lstStyle/>
              <a:p>
                <a:endParaRPr lang="en-US"/>
              </a:p>
            </p:txBody>
          </p:sp>
          <p:sp>
            <p:nvSpPr>
              <p:cNvPr id="134180" name="Freeform 5097"/>
              <p:cNvSpPr>
                <a:spLocks/>
              </p:cNvSpPr>
              <p:nvPr/>
            </p:nvSpPr>
            <p:spPr bwMode="auto">
              <a:xfrm>
                <a:off x="4207" y="2811"/>
                <a:ext cx="99" cy="74"/>
              </a:xfrm>
              <a:custGeom>
                <a:avLst/>
                <a:gdLst>
                  <a:gd name="T0" fmla="*/ 0 w 16"/>
                  <a:gd name="T1" fmla="*/ 62135 h 12"/>
                  <a:gd name="T2" fmla="*/ 99730 w 16"/>
                  <a:gd name="T3" fmla="*/ 106936 h 12"/>
                  <a:gd name="T4" fmla="*/ 145214 w 16"/>
                  <a:gd name="T5" fmla="*/ 44795 h 12"/>
                  <a:gd name="T6" fmla="*/ 45484 w 16"/>
                  <a:gd name="T7" fmla="*/ 0 h 12"/>
                  <a:gd name="T8" fmla="*/ 0 w 16"/>
                  <a:gd name="T9" fmla="*/ 6213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7"/>
                    </a:moveTo>
                    <a:lnTo>
                      <a:pt x="11" y="12"/>
                    </a:lnTo>
                    <a:lnTo>
                      <a:pt x="16" y="5"/>
                    </a:lnTo>
                    <a:lnTo>
                      <a:pt x="5" y="0"/>
                    </a:lnTo>
                    <a:lnTo>
                      <a:pt x="0" y="7"/>
                    </a:lnTo>
                  </a:path>
                </a:pathLst>
              </a:custGeom>
              <a:noFill/>
              <a:ln w="9525">
                <a:solidFill>
                  <a:srgbClr val="000000"/>
                </a:solidFill>
                <a:round/>
                <a:headEnd/>
                <a:tailEnd/>
              </a:ln>
            </p:spPr>
            <p:txBody>
              <a:bodyPr/>
              <a:lstStyle/>
              <a:p>
                <a:endParaRPr lang="en-US"/>
              </a:p>
            </p:txBody>
          </p:sp>
          <p:sp>
            <p:nvSpPr>
              <p:cNvPr id="134181" name="Freeform 5098"/>
              <p:cNvSpPr>
                <a:spLocks/>
              </p:cNvSpPr>
              <p:nvPr/>
            </p:nvSpPr>
            <p:spPr bwMode="auto">
              <a:xfrm>
                <a:off x="2960" y="2107"/>
                <a:ext cx="99" cy="148"/>
              </a:xfrm>
              <a:custGeom>
                <a:avLst/>
                <a:gdLst>
                  <a:gd name="T0" fmla="*/ 0 w 99"/>
                  <a:gd name="T1" fmla="*/ 12 h 148"/>
                  <a:gd name="T2" fmla="*/ 68 w 99"/>
                  <a:gd name="T3" fmla="*/ 0 h 148"/>
                  <a:gd name="T4" fmla="*/ 99 w 99"/>
                  <a:gd name="T5" fmla="*/ 99 h 148"/>
                  <a:gd name="T6" fmla="*/ 31 w 99"/>
                  <a:gd name="T7" fmla="*/ 148 h 148"/>
                  <a:gd name="T8" fmla="*/ 0 w 99"/>
                  <a:gd name="T9" fmla="*/ 12 h 148"/>
                  <a:gd name="T10" fmla="*/ 0 60000 65536"/>
                  <a:gd name="T11" fmla="*/ 0 60000 65536"/>
                  <a:gd name="T12" fmla="*/ 0 60000 65536"/>
                  <a:gd name="T13" fmla="*/ 0 60000 65536"/>
                  <a:gd name="T14" fmla="*/ 0 60000 65536"/>
                  <a:gd name="T15" fmla="*/ 0 w 99"/>
                  <a:gd name="T16" fmla="*/ 0 h 148"/>
                  <a:gd name="T17" fmla="*/ 99 w 99"/>
                  <a:gd name="T18" fmla="*/ 148 h 148"/>
                </a:gdLst>
                <a:ahLst/>
                <a:cxnLst>
                  <a:cxn ang="T10">
                    <a:pos x="T0" y="T1"/>
                  </a:cxn>
                  <a:cxn ang="T11">
                    <a:pos x="T2" y="T3"/>
                  </a:cxn>
                  <a:cxn ang="T12">
                    <a:pos x="T4" y="T5"/>
                  </a:cxn>
                  <a:cxn ang="T13">
                    <a:pos x="T6" y="T7"/>
                  </a:cxn>
                  <a:cxn ang="T14">
                    <a:pos x="T8" y="T9"/>
                  </a:cxn>
                </a:cxnLst>
                <a:rect l="T15" t="T16" r="T17" b="T18"/>
                <a:pathLst>
                  <a:path w="99" h="148">
                    <a:moveTo>
                      <a:pt x="0" y="12"/>
                    </a:moveTo>
                    <a:lnTo>
                      <a:pt x="68" y="0"/>
                    </a:lnTo>
                    <a:lnTo>
                      <a:pt x="99" y="99"/>
                    </a:lnTo>
                    <a:lnTo>
                      <a:pt x="31" y="148"/>
                    </a:lnTo>
                    <a:lnTo>
                      <a:pt x="0" y="12"/>
                    </a:lnTo>
                    <a:close/>
                  </a:path>
                </a:pathLst>
              </a:custGeom>
              <a:solidFill>
                <a:srgbClr val="F8F8F8"/>
              </a:solidFill>
              <a:ln w="9525">
                <a:noFill/>
                <a:round/>
                <a:headEnd/>
                <a:tailEnd/>
              </a:ln>
            </p:spPr>
            <p:txBody>
              <a:bodyPr/>
              <a:lstStyle/>
              <a:p>
                <a:endParaRPr lang="en-US"/>
              </a:p>
            </p:txBody>
          </p:sp>
          <p:sp>
            <p:nvSpPr>
              <p:cNvPr id="134182" name="Freeform 5099"/>
              <p:cNvSpPr>
                <a:spLocks/>
              </p:cNvSpPr>
              <p:nvPr/>
            </p:nvSpPr>
            <p:spPr bwMode="auto">
              <a:xfrm>
                <a:off x="2960" y="2107"/>
                <a:ext cx="99" cy="148"/>
              </a:xfrm>
              <a:custGeom>
                <a:avLst/>
                <a:gdLst>
                  <a:gd name="T0" fmla="*/ 0 w 16"/>
                  <a:gd name="T1" fmla="*/ 17341 h 24"/>
                  <a:gd name="T2" fmla="*/ 99730 w 16"/>
                  <a:gd name="T3" fmla="*/ 0 h 24"/>
                  <a:gd name="T4" fmla="*/ 145214 w 16"/>
                  <a:gd name="T5" fmla="*/ 143061 h 24"/>
                  <a:gd name="T6" fmla="*/ 45484 w 16"/>
                  <a:gd name="T7" fmla="*/ 214094 h 24"/>
                  <a:gd name="T8" fmla="*/ 0 w 16"/>
                  <a:gd name="T9" fmla="*/ 1734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2"/>
                    </a:moveTo>
                    <a:lnTo>
                      <a:pt x="11" y="0"/>
                    </a:lnTo>
                    <a:lnTo>
                      <a:pt x="16" y="16"/>
                    </a:lnTo>
                    <a:lnTo>
                      <a:pt x="5" y="24"/>
                    </a:lnTo>
                    <a:lnTo>
                      <a:pt x="0" y="2"/>
                    </a:lnTo>
                  </a:path>
                </a:pathLst>
              </a:custGeom>
              <a:noFill/>
              <a:ln w="9525">
                <a:solidFill>
                  <a:srgbClr val="000000"/>
                </a:solidFill>
                <a:round/>
                <a:headEnd/>
                <a:tailEnd/>
              </a:ln>
            </p:spPr>
            <p:txBody>
              <a:bodyPr/>
              <a:lstStyle/>
              <a:p>
                <a:endParaRPr lang="en-US"/>
              </a:p>
            </p:txBody>
          </p:sp>
          <p:sp>
            <p:nvSpPr>
              <p:cNvPr id="134183" name="Freeform 5100"/>
              <p:cNvSpPr>
                <a:spLocks/>
              </p:cNvSpPr>
              <p:nvPr/>
            </p:nvSpPr>
            <p:spPr bwMode="auto">
              <a:xfrm>
                <a:off x="1713" y="2817"/>
                <a:ext cx="105" cy="25"/>
              </a:xfrm>
              <a:custGeom>
                <a:avLst/>
                <a:gdLst>
                  <a:gd name="T0" fmla="*/ 0 w 105"/>
                  <a:gd name="T1" fmla="*/ 25 h 25"/>
                  <a:gd name="T2" fmla="*/ 68 w 105"/>
                  <a:gd name="T3" fmla="*/ 19 h 25"/>
                  <a:gd name="T4" fmla="*/ 105 w 105"/>
                  <a:gd name="T5" fmla="*/ 0 h 25"/>
                  <a:gd name="T6" fmla="*/ 37 w 105"/>
                  <a:gd name="T7" fmla="*/ 0 h 25"/>
                  <a:gd name="T8" fmla="*/ 0 w 105"/>
                  <a:gd name="T9" fmla="*/ 25 h 25"/>
                  <a:gd name="T10" fmla="*/ 0 60000 65536"/>
                  <a:gd name="T11" fmla="*/ 0 60000 65536"/>
                  <a:gd name="T12" fmla="*/ 0 60000 65536"/>
                  <a:gd name="T13" fmla="*/ 0 60000 65536"/>
                  <a:gd name="T14" fmla="*/ 0 60000 65536"/>
                  <a:gd name="T15" fmla="*/ 0 w 105"/>
                  <a:gd name="T16" fmla="*/ 0 h 25"/>
                  <a:gd name="T17" fmla="*/ 105 w 105"/>
                  <a:gd name="T18" fmla="*/ 25 h 25"/>
                </a:gdLst>
                <a:ahLst/>
                <a:cxnLst>
                  <a:cxn ang="T10">
                    <a:pos x="T0" y="T1"/>
                  </a:cxn>
                  <a:cxn ang="T11">
                    <a:pos x="T2" y="T3"/>
                  </a:cxn>
                  <a:cxn ang="T12">
                    <a:pos x="T4" y="T5"/>
                  </a:cxn>
                  <a:cxn ang="T13">
                    <a:pos x="T6" y="T7"/>
                  </a:cxn>
                  <a:cxn ang="T14">
                    <a:pos x="T8" y="T9"/>
                  </a:cxn>
                </a:cxnLst>
                <a:rect l="T15" t="T16" r="T17" b="T18"/>
                <a:pathLst>
                  <a:path w="105" h="25">
                    <a:moveTo>
                      <a:pt x="0" y="25"/>
                    </a:moveTo>
                    <a:lnTo>
                      <a:pt x="68" y="19"/>
                    </a:lnTo>
                    <a:lnTo>
                      <a:pt x="105" y="0"/>
                    </a:lnTo>
                    <a:lnTo>
                      <a:pt x="37" y="0"/>
                    </a:lnTo>
                    <a:lnTo>
                      <a:pt x="0" y="25"/>
                    </a:lnTo>
                    <a:close/>
                  </a:path>
                </a:pathLst>
              </a:custGeom>
              <a:solidFill>
                <a:srgbClr val="E6E6E6"/>
              </a:solidFill>
              <a:ln w="9525">
                <a:noFill/>
                <a:round/>
                <a:headEnd/>
                <a:tailEnd/>
              </a:ln>
            </p:spPr>
            <p:txBody>
              <a:bodyPr/>
              <a:lstStyle/>
              <a:p>
                <a:endParaRPr lang="en-US"/>
              </a:p>
            </p:txBody>
          </p:sp>
        </p:grpSp>
        <p:grpSp>
          <p:nvGrpSpPr>
            <p:cNvPr id="5159" name="Group 5101"/>
            <p:cNvGrpSpPr>
              <a:grpSpLocks/>
            </p:cNvGrpSpPr>
            <p:nvPr/>
          </p:nvGrpSpPr>
          <p:grpSpPr bwMode="auto">
            <a:xfrm>
              <a:off x="1410" y="2002"/>
              <a:ext cx="3372" cy="994"/>
              <a:chOff x="1410" y="2002"/>
              <a:chExt cx="3372" cy="994"/>
            </a:xfrm>
          </p:grpSpPr>
          <p:sp>
            <p:nvSpPr>
              <p:cNvPr id="133784" name="Freeform 5102"/>
              <p:cNvSpPr>
                <a:spLocks/>
              </p:cNvSpPr>
              <p:nvPr/>
            </p:nvSpPr>
            <p:spPr bwMode="auto">
              <a:xfrm>
                <a:off x="1713" y="2817"/>
                <a:ext cx="105" cy="25"/>
              </a:xfrm>
              <a:custGeom>
                <a:avLst/>
                <a:gdLst>
                  <a:gd name="T0" fmla="*/ 0 w 17"/>
                  <a:gd name="T1" fmla="*/ 38087 h 4"/>
                  <a:gd name="T2" fmla="*/ 98959 w 17"/>
                  <a:gd name="T3" fmla="*/ 29062 h 4"/>
                  <a:gd name="T4" fmla="*/ 152936 w 17"/>
                  <a:gd name="T5" fmla="*/ 0 h 4"/>
                  <a:gd name="T6" fmla="*/ 53945 w 17"/>
                  <a:gd name="T7" fmla="*/ 0 h 4"/>
                  <a:gd name="T8" fmla="*/ 0 w 17"/>
                  <a:gd name="T9" fmla="*/ 38087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4"/>
                    </a:moveTo>
                    <a:lnTo>
                      <a:pt x="11" y="3"/>
                    </a:lnTo>
                    <a:lnTo>
                      <a:pt x="17" y="0"/>
                    </a:lnTo>
                    <a:lnTo>
                      <a:pt x="6" y="0"/>
                    </a:lnTo>
                    <a:lnTo>
                      <a:pt x="0" y="4"/>
                    </a:lnTo>
                  </a:path>
                </a:pathLst>
              </a:custGeom>
              <a:noFill/>
              <a:ln w="9525">
                <a:solidFill>
                  <a:srgbClr val="000000"/>
                </a:solidFill>
                <a:round/>
                <a:headEnd/>
                <a:tailEnd/>
              </a:ln>
            </p:spPr>
            <p:txBody>
              <a:bodyPr/>
              <a:lstStyle/>
              <a:p>
                <a:endParaRPr lang="en-US"/>
              </a:p>
            </p:txBody>
          </p:sp>
          <p:sp>
            <p:nvSpPr>
              <p:cNvPr id="133785" name="Freeform 5103"/>
              <p:cNvSpPr>
                <a:spLocks/>
              </p:cNvSpPr>
              <p:nvPr/>
            </p:nvSpPr>
            <p:spPr bwMode="auto">
              <a:xfrm>
                <a:off x="4041" y="2792"/>
                <a:ext cx="98" cy="81"/>
              </a:xfrm>
              <a:custGeom>
                <a:avLst/>
                <a:gdLst>
                  <a:gd name="T0" fmla="*/ 0 w 98"/>
                  <a:gd name="T1" fmla="*/ 44 h 81"/>
                  <a:gd name="T2" fmla="*/ 68 w 98"/>
                  <a:gd name="T3" fmla="*/ 81 h 81"/>
                  <a:gd name="T4" fmla="*/ 98 w 98"/>
                  <a:gd name="T5" fmla="*/ 31 h 81"/>
                  <a:gd name="T6" fmla="*/ 31 w 98"/>
                  <a:gd name="T7" fmla="*/ 0 h 81"/>
                  <a:gd name="T8" fmla="*/ 0 w 98"/>
                  <a:gd name="T9" fmla="*/ 44 h 81"/>
                  <a:gd name="T10" fmla="*/ 0 60000 65536"/>
                  <a:gd name="T11" fmla="*/ 0 60000 65536"/>
                  <a:gd name="T12" fmla="*/ 0 60000 65536"/>
                  <a:gd name="T13" fmla="*/ 0 60000 65536"/>
                  <a:gd name="T14" fmla="*/ 0 60000 65536"/>
                  <a:gd name="T15" fmla="*/ 0 w 98"/>
                  <a:gd name="T16" fmla="*/ 0 h 81"/>
                  <a:gd name="T17" fmla="*/ 98 w 98"/>
                  <a:gd name="T18" fmla="*/ 81 h 81"/>
                </a:gdLst>
                <a:ahLst/>
                <a:cxnLst>
                  <a:cxn ang="T10">
                    <a:pos x="T0" y="T1"/>
                  </a:cxn>
                  <a:cxn ang="T11">
                    <a:pos x="T2" y="T3"/>
                  </a:cxn>
                  <a:cxn ang="T12">
                    <a:pos x="T4" y="T5"/>
                  </a:cxn>
                  <a:cxn ang="T13">
                    <a:pos x="T6" y="T7"/>
                  </a:cxn>
                  <a:cxn ang="T14">
                    <a:pos x="T8" y="T9"/>
                  </a:cxn>
                </a:cxnLst>
                <a:rect l="T15" t="T16" r="T17" b="T18"/>
                <a:pathLst>
                  <a:path w="98" h="81">
                    <a:moveTo>
                      <a:pt x="0" y="44"/>
                    </a:moveTo>
                    <a:lnTo>
                      <a:pt x="68" y="81"/>
                    </a:lnTo>
                    <a:lnTo>
                      <a:pt x="98" y="31"/>
                    </a:lnTo>
                    <a:lnTo>
                      <a:pt x="31" y="0"/>
                    </a:lnTo>
                    <a:lnTo>
                      <a:pt x="0" y="44"/>
                    </a:lnTo>
                    <a:close/>
                  </a:path>
                </a:pathLst>
              </a:custGeom>
              <a:solidFill>
                <a:srgbClr val="C2C2C2"/>
              </a:solidFill>
              <a:ln w="9525">
                <a:noFill/>
                <a:round/>
                <a:headEnd/>
                <a:tailEnd/>
              </a:ln>
            </p:spPr>
            <p:txBody>
              <a:bodyPr/>
              <a:lstStyle/>
              <a:p>
                <a:endParaRPr lang="en-US"/>
              </a:p>
            </p:txBody>
          </p:sp>
          <p:sp>
            <p:nvSpPr>
              <p:cNvPr id="133786" name="Freeform 5104"/>
              <p:cNvSpPr>
                <a:spLocks/>
              </p:cNvSpPr>
              <p:nvPr/>
            </p:nvSpPr>
            <p:spPr bwMode="auto">
              <a:xfrm>
                <a:off x="4041" y="2792"/>
                <a:ext cx="98" cy="81"/>
              </a:xfrm>
              <a:custGeom>
                <a:avLst/>
                <a:gdLst>
                  <a:gd name="T0" fmla="*/ 0 w 16"/>
                  <a:gd name="T1" fmla="*/ 66270 h 13"/>
                  <a:gd name="T2" fmla="*/ 94202 w 16"/>
                  <a:gd name="T3" fmla="*/ 122173 h 13"/>
                  <a:gd name="T4" fmla="*/ 137868 w 16"/>
                  <a:gd name="T5" fmla="*/ 46706 h 13"/>
                  <a:gd name="T6" fmla="*/ 43665 w 16"/>
                  <a:gd name="T7" fmla="*/ 0 h 13"/>
                  <a:gd name="T8" fmla="*/ 0 w 16"/>
                  <a:gd name="T9" fmla="*/ 66270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7"/>
                    </a:moveTo>
                    <a:lnTo>
                      <a:pt x="11" y="13"/>
                    </a:lnTo>
                    <a:lnTo>
                      <a:pt x="16" y="5"/>
                    </a:lnTo>
                    <a:lnTo>
                      <a:pt x="5" y="0"/>
                    </a:lnTo>
                    <a:lnTo>
                      <a:pt x="0" y="7"/>
                    </a:lnTo>
                  </a:path>
                </a:pathLst>
              </a:custGeom>
              <a:noFill/>
              <a:ln w="9525">
                <a:solidFill>
                  <a:srgbClr val="000000"/>
                </a:solidFill>
                <a:round/>
                <a:headEnd/>
                <a:tailEnd/>
              </a:ln>
            </p:spPr>
            <p:txBody>
              <a:bodyPr/>
              <a:lstStyle/>
              <a:p>
                <a:endParaRPr lang="en-US"/>
              </a:p>
            </p:txBody>
          </p:sp>
          <p:sp>
            <p:nvSpPr>
              <p:cNvPr id="133787" name="Freeform 5105"/>
              <p:cNvSpPr>
                <a:spLocks/>
              </p:cNvSpPr>
              <p:nvPr/>
            </p:nvSpPr>
            <p:spPr bwMode="auto">
              <a:xfrm>
                <a:off x="2787" y="2051"/>
                <a:ext cx="99" cy="229"/>
              </a:xfrm>
              <a:custGeom>
                <a:avLst/>
                <a:gdLst>
                  <a:gd name="T0" fmla="*/ 0 w 99"/>
                  <a:gd name="T1" fmla="*/ 74 h 229"/>
                  <a:gd name="T2" fmla="*/ 68 w 99"/>
                  <a:gd name="T3" fmla="*/ 0 h 229"/>
                  <a:gd name="T4" fmla="*/ 99 w 99"/>
                  <a:gd name="T5" fmla="*/ 130 h 229"/>
                  <a:gd name="T6" fmla="*/ 31 w 99"/>
                  <a:gd name="T7" fmla="*/ 229 h 229"/>
                  <a:gd name="T8" fmla="*/ 0 w 99"/>
                  <a:gd name="T9" fmla="*/ 74 h 229"/>
                  <a:gd name="T10" fmla="*/ 0 60000 65536"/>
                  <a:gd name="T11" fmla="*/ 0 60000 65536"/>
                  <a:gd name="T12" fmla="*/ 0 60000 65536"/>
                  <a:gd name="T13" fmla="*/ 0 60000 65536"/>
                  <a:gd name="T14" fmla="*/ 0 60000 65536"/>
                  <a:gd name="T15" fmla="*/ 0 w 99"/>
                  <a:gd name="T16" fmla="*/ 0 h 229"/>
                  <a:gd name="T17" fmla="*/ 99 w 99"/>
                  <a:gd name="T18" fmla="*/ 229 h 229"/>
                </a:gdLst>
                <a:ahLst/>
                <a:cxnLst>
                  <a:cxn ang="T10">
                    <a:pos x="T0" y="T1"/>
                  </a:cxn>
                  <a:cxn ang="T11">
                    <a:pos x="T2" y="T3"/>
                  </a:cxn>
                  <a:cxn ang="T12">
                    <a:pos x="T4" y="T5"/>
                  </a:cxn>
                  <a:cxn ang="T13">
                    <a:pos x="T6" y="T7"/>
                  </a:cxn>
                  <a:cxn ang="T14">
                    <a:pos x="T8" y="T9"/>
                  </a:cxn>
                </a:cxnLst>
                <a:rect l="T15" t="T16" r="T17" b="T18"/>
                <a:pathLst>
                  <a:path w="99" h="229">
                    <a:moveTo>
                      <a:pt x="0" y="74"/>
                    </a:moveTo>
                    <a:lnTo>
                      <a:pt x="68" y="0"/>
                    </a:lnTo>
                    <a:lnTo>
                      <a:pt x="99" y="130"/>
                    </a:lnTo>
                    <a:lnTo>
                      <a:pt x="31" y="229"/>
                    </a:lnTo>
                    <a:lnTo>
                      <a:pt x="0" y="74"/>
                    </a:lnTo>
                    <a:close/>
                  </a:path>
                </a:pathLst>
              </a:custGeom>
              <a:solidFill>
                <a:srgbClr val="FCFCFC"/>
              </a:solidFill>
              <a:ln w="9525">
                <a:noFill/>
                <a:round/>
                <a:headEnd/>
                <a:tailEnd/>
              </a:ln>
            </p:spPr>
            <p:txBody>
              <a:bodyPr/>
              <a:lstStyle/>
              <a:p>
                <a:endParaRPr lang="en-US"/>
              </a:p>
            </p:txBody>
          </p:sp>
          <p:sp>
            <p:nvSpPr>
              <p:cNvPr id="133788" name="Freeform 5106"/>
              <p:cNvSpPr>
                <a:spLocks/>
              </p:cNvSpPr>
              <p:nvPr/>
            </p:nvSpPr>
            <p:spPr bwMode="auto">
              <a:xfrm>
                <a:off x="2787" y="2051"/>
                <a:ext cx="99" cy="229"/>
              </a:xfrm>
              <a:custGeom>
                <a:avLst/>
                <a:gdLst>
                  <a:gd name="T0" fmla="*/ 0 w 16"/>
                  <a:gd name="T1" fmla="*/ 108596 h 37"/>
                  <a:gd name="T2" fmla="*/ 99730 w 16"/>
                  <a:gd name="T3" fmla="*/ 0 h 37"/>
                  <a:gd name="T4" fmla="*/ 145214 w 16"/>
                  <a:gd name="T5" fmla="*/ 190844 h 37"/>
                  <a:gd name="T6" fmla="*/ 45484 w 16"/>
                  <a:gd name="T7" fmla="*/ 335943 h 37"/>
                  <a:gd name="T8" fmla="*/ 0 w 16"/>
                  <a:gd name="T9" fmla="*/ 108596 h 37"/>
                  <a:gd name="T10" fmla="*/ 0 60000 65536"/>
                  <a:gd name="T11" fmla="*/ 0 60000 65536"/>
                  <a:gd name="T12" fmla="*/ 0 60000 65536"/>
                  <a:gd name="T13" fmla="*/ 0 60000 65536"/>
                  <a:gd name="T14" fmla="*/ 0 60000 65536"/>
                  <a:gd name="T15" fmla="*/ 0 w 16"/>
                  <a:gd name="T16" fmla="*/ 0 h 37"/>
                  <a:gd name="T17" fmla="*/ 16 w 16"/>
                  <a:gd name="T18" fmla="*/ 37 h 37"/>
                </a:gdLst>
                <a:ahLst/>
                <a:cxnLst>
                  <a:cxn ang="T10">
                    <a:pos x="T0" y="T1"/>
                  </a:cxn>
                  <a:cxn ang="T11">
                    <a:pos x="T2" y="T3"/>
                  </a:cxn>
                  <a:cxn ang="T12">
                    <a:pos x="T4" y="T5"/>
                  </a:cxn>
                  <a:cxn ang="T13">
                    <a:pos x="T6" y="T7"/>
                  </a:cxn>
                  <a:cxn ang="T14">
                    <a:pos x="T8" y="T9"/>
                  </a:cxn>
                </a:cxnLst>
                <a:rect l="T15" t="T16" r="T17" b="T18"/>
                <a:pathLst>
                  <a:path w="16" h="37">
                    <a:moveTo>
                      <a:pt x="0" y="12"/>
                    </a:moveTo>
                    <a:lnTo>
                      <a:pt x="11" y="0"/>
                    </a:lnTo>
                    <a:lnTo>
                      <a:pt x="16" y="21"/>
                    </a:lnTo>
                    <a:lnTo>
                      <a:pt x="5" y="37"/>
                    </a:lnTo>
                    <a:lnTo>
                      <a:pt x="0" y="12"/>
                    </a:lnTo>
                  </a:path>
                </a:pathLst>
              </a:custGeom>
              <a:noFill/>
              <a:ln w="9525">
                <a:solidFill>
                  <a:srgbClr val="000000"/>
                </a:solidFill>
                <a:round/>
                <a:headEnd/>
                <a:tailEnd/>
              </a:ln>
            </p:spPr>
            <p:txBody>
              <a:bodyPr/>
              <a:lstStyle/>
              <a:p>
                <a:endParaRPr lang="en-US"/>
              </a:p>
            </p:txBody>
          </p:sp>
          <p:sp>
            <p:nvSpPr>
              <p:cNvPr id="133789" name="Freeform 5107"/>
              <p:cNvSpPr>
                <a:spLocks/>
              </p:cNvSpPr>
              <p:nvPr/>
            </p:nvSpPr>
            <p:spPr bwMode="auto">
              <a:xfrm>
                <a:off x="1546" y="2829"/>
                <a:ext cx="99" cy="44"/>
              </a:xfrm>
              <a:custGeom>
                <a:avLst/>
                <a:gdLst>
                  <a:gd name="T0" fmla="*/ 0 w 99"/>
                  <a:gd name="T1" fmla="*/ 37 h 44"/>
                  <a:gd name="T2" fmla="*/ 68 w 99"/>
                  <a:gd name="T3" fmla="*/ 44 h 44"/>
                  <a:gd name="T4" fmla="*/ 99 w 99"/>
                  <a:gd name="T5" fmla="*/ 13 h 44"/>
                  <a:gd name="T6" fmla="*/ 37 w 99"/>
                  <a:gd name="T7" fmla="*/ 0 h 44"/>
                  <a:gd name="T8" fmla="*/ 0 w 99"/>
                  <a:gd name="T9" fmla="*/ 37 h 44"/>
                  <a:gd name="T10" fmla="*/ 0 60000 65536"/>
                  <a:gd name="T11" fmla="*/ 0 60000 65536"/>
                  <a:gd name="T12" fmla="*/ 0 60000 65536"/>
                  <a:gd name="T13" fmla="*/ 0 60000 65536"/>
                  <a:gd name="T14" fmla="*/ 0 60000 65536"/>
                  <a:gd name="T15" fmla="*/ 0 w 99"/>
                  <a:gd name="T16" fmla="*/ 0 h 44"/>
                  <a:gd name="T17" fmla="*/ 99 w 99"/>
                  <a:gd name="T18" fmla="*/ 44 h 44"/>
                </a:gdLst>
                <a:ahLst/>
                <a:cxnLst>
                  <a:cxn ang="T10">
                    <a:pos x="T0" y="T1"/>
                  </a:cxn>
                  <a:cxn ang="T11">
                    <a:pos x="T2" y="T3"/>
                  </a:cxn>
                  <a:cxn ang="T12">
                    <a:pos x="T4" y="T5"/>
                  </a:cxn>
                  <a:cxn ang="T13">
                    <a:pos x="T6" y="T7"/>
                  </a:cxn>
                  <a:cxn ang="T14">
                    <a:pos x="T8" y="T9"/>
                  </a:cxn>
                </a:cxnLst>
                <a:rect l="T15" t="T16" r="T17" b="T18"/>
                <a:pathLst>
                  <a:path w="99" h="44">
                    <a:moveTo>
                      <a:pt x="0" y="37"/>
                    </a:moveTo>
                    <a:lnTo>
                      <a:pt x="68" y="44"/>
                    </a:lnTo>
                    <a:lnTo>
                      <a:pt x="99" y="13"/>
                    </a:lnTo>
                    <a:lnTo>
                      <a:pt x="37" y="0"/>
                    </a:lnTo>
                    <a:lnTo>
                      <a:pt x="0" y="37"/>
                    </a:lnTo>
                    <a:close/>
                  </a:path>
                </a:pathLst>
              </a:custGeom>
              <a:solidFill>
                <a:srgbClr val="DBDBDB"/>
              </a:solidFill>
              <a:ln w="9525">
                <a:noFill/>
                <a:round/>
                <a:headEnd/>
                <a:tailEnd/>
              </a:ln>
            </p:spPr>
            <p:txBody>
              <a:bodyPr/>
              <a:lstStyle/>
              <a:p>
                <a:endParaRPr lang="en-US"/>
              </a:p>
            </p:txBody>
          </p:sp>
          <p:sp>
            <p:nvSpPr>
              <p:cNvPr id="133790" name="Freeform 5108"/>
              <p:cNvSpPr>
                <a:spLocks/>
              </p:cNvSpPr>
              <p:nvPr/>
            </p:nvSpPr>
            <p:spPr bwMode="auto">
              <a:xfrm>
                <a:off x="1546" y="2829"/>
                <a:ext cx="99" cy="44"/>
              </a:xfrm>
              <a:custGeom>
                <a:avLst/>
                <a:gdLst>
                  <a:gd name="T0" fmla="*/ 0 w 16"/>
                  <a:gd name="T1" fmla="*/ 59343 h 7"/>
                  <a:gd name="T2" fmla="*/ 99730 w 16"/>
                  <a:gd name="T3" fmla="*/ 68785 h 7"/>
                  <a:gd name="T4" fmla="*/ 145214 w 16"/>
                  <a:gd name="T5" fmla="*/ 20347 h 7"/>
                  <a:gd name="T6" fmla="*/ 54252 w 16"/>
                  <a:gd name="T7" fmla="*/ 0 h 7"/>
                  <a:gd name="T8" fmla="*/ 0 w 16"/>
                  <a:gd name="T9" fmla="*/ 59343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2"/>
                    </a:lnTo>
                    <a:lnTo>
                      <a:pt x="6" y="0"/>
                    </a:lnTo>
                    <a:lnTo>
                      <a:pt x="0" y="6"/>
                    </a:lnTo>
                  </a:path>
                </a:pathLst>
              </a:custGeom>
              <a:noFill/>
              <a:ln w="9525">
                <a:solidFill>
                  <a:srgbClr val="000000"/>
                </a:solidFill>
                <a:round/>
                <a:headEnd/>
                <a:tailEnd/>
              </a:ln>
            </p:spPr>
            <p:txBody>
              <a:bodyPr/>
              <a:lstStyle/>
              <a:p>
                <a:endParaRPr lang="en-US"/>
              </a:p>
            </p:txBody>
          </p:sp>
          <p:sp>
            <p:nvSpPr>
              <p:cNvPr id="133791" name="Freeform 5109"/>
              <p:cNvSpPr>
                <a:spLocks/>
              </p:cNvSpPr>
              <p:nvPr/>
            </p:nvSpPr>
            <p:spPr bwMode="auto">
              <a:xfrm>
                <a:off x="3874" y="2749"/>
                <a:ext cx="99" cy="93"/>
              </a:xfrm>
              <a:custGeom>
                <a:avLst/>
                <a:gdLst>
                  <a:gd name="T0" fmla="*/ 0 w 99"/>
                  <a:gd name="T1" fmla="*/ 43 h 93"/>
                  <a:gd name="T2" fmla="*/ 68 w 99"/>
                  <a:gd name="T3" fmla="*/ 93 h 93"/>
                  <a:gd name="T4" fmla="*/ 99 w 99"/>
                  <a:gd name="T5" fmla="*/ 43 h 93"/>
                  <a:gd name="T6" fmla="*/ 31 w 99"/>
                  <a:gd name="T7" fmla="*/ 0 h 93"/>
                  <a:gd name="T8" fmla="*/ 0 w 99"/>
                  <a:gd name="T9" fmla="*/ 43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43"/>
                    </a:moveTo>
                    <a:lnTo>
                      <a:pt x="68" y="93"/>
                    </a:lnTo>
                    <a:lnTo>
                      <a:pt x="99" y="43"/>
                    </a:lnTo>
                    <a:lnTo>
                      <a:pt x="31" y="0"/>
                    </a:lnTo>
                    <a:lnTo>
                      <a:pt x="0" y="43"/>
                    </a:lnTo>
                    <a:close/>
                  </a:path>
                </a:pathLst>
              </a:custGeom>
              <a:solidFill>
                <a:srgbClr val="B8B8B8"/>
              </a:solidFill>
              <a:ln w="9525">
                <a:noFill/>
                <a:round/>
                <a:headEnd/>
                <a:tailEnd/>
              </a:ln>
            </p:spPr>
            <p:txBody>
              <a:bodyPr/>
              <a:lstStyle/>
              <a:p>
                <a:endParaRPr lang="en-US"/>
              </a:p>
            </p:txBody>
          </p:sp>
          <p:sp>
            <p:nvSpPr>
              <p:cNvPr id="133792" name="Freeform 5110"/>
              <p:cNvSpPr>
                <a:spLocks/>
              </p:cNvSpPr>
              <p:nvPr/>
            </p:nvSpPr>
            <p:spPr bwMode="auto">
              <a:xfrm>
                <a:off x="3874" y="2749"/>
                <a:ext cx="99" cy="93"/>
              </a:xfrm>
              <a:custGeom>
                <a:avLst/>
                <a:gdLst>
                  <a:gd name="T0" fmla="*/ 0 w 16"/>
                  <a:gd name="T1" fmla="*/ 63618 h 15"/>
                  <a:gd name="T2" fmla="*/ 99730 w 16"/>
                  <a:gd name="T3" fmla="*/ 137497 h 15"/>
                  <a:gd name="T4" fmla="*/ 145214 w 16"/>
                  <a:gd name="T5" fmla="*/ 63618 h 15"/>
                  <a:gd name="T6" fmla="*/ 45484 w 16"/>
                  <a:gd name="T7" fmla="*/ 0 h 15"/>
                  <a:gd name="T8" fmla="*/ 0 w 16"/>
                  <a:gd name="T9" fmla="*/ 63618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7"/>
                    </a:moveTo>
                    <a:lnTo>
                      <a:pt x="11" y="15"/>
                    </a:lnTo>
                    <a:lnTo>
                      <a:pt x="16" y="7"/>
                    </a:lnTo>
                    <a:lnTo>
                      <a:pt x="5" y="0"/>
                    </a:lnTo>
                    <a:lnTo>
                      <a:pt x="0" y="7"/>
                    </a:lnTo>
                  </a:path>
                </a:pathLst>
              </a:custGeom>
              <a:noFill/>
              <a:ln w="9525">
                <a:solidFill>
                  <a:srgbClr val="000000"/>
                </a:solidFill>
                <a:round/>
                <a:headEnd/>
                <a:tailEnd/>
              </a:ln>
            </p:spPr>
            <p:txBody>
              <a:bodyPr/>
              <a:lstStyle/>
              <a:p>
                <a:endParaRPr lang="en-US"/>
              </a:p>
            </p:txBody>
          </p:sp>
          <p:sp>
            <p:nvSpPr>
              <p:cNvPr id="133793" name="Freeform 5111"/>
              <p:cNvSpPr>
                <a:spLocks/>
              </p:cNvSpPr>
              <p:nvPr/>
            </p:nvSpPr>
            <p:spPr bwMode="auto">
              <a:xfrm>
                <a:off x="2614" y="2095"/>
                <a:ext cx="105" cy="271"/>
              </a:xfrm>
              <a:custGeom>
                <a:avLst/>
                <a:gdLst>
                  <a:gd name="T0" fmla="*/ 0 w 105"/>
                  <a:gd name="T1" fmla="*/ 123 h 271"/>
                  <a:gd name="T2" fmla="*/ 68 w 105"/>
                  <a:gd name="T3" fmla="*/ 0 h 271"/>
                  <a:gd name="T4" fmla="*/ 105 w 105"/>
                  <a:gd name="T5" fmla="*/ 148 h 271"/>
                  <a:gd name="T6" fmla="*/ 37 w 105"/>
                  <a:gd name="T7" fmla="*/ 271 h 271"/>
                  <a:gd name="T8" fmla="*/ 0 w 105"/>
                  <a:gd name="T9" fmla="*/ 123 h 271"/>
                  <a:gd name="T10" fmla="*/ 0 60000 65536"/>
                  <a:gd name="T11" fmla="*/ 0 60000 65536"/>
                  <a:gd name="T12" fmla="*/ 0 60000 65536"/>
                  <a:gd name="T13" fmla="*/ 0 60000 65536"/>
                  <a:gd name="T14" fmla="*/ 0 60000 65536"/>
                  <a:gd name="T15" fmla="*/ 0 w 105"/>
                  <a:gd name="T16" fmla="*/ 0 h 271"/>
                  <a:gd name="T17" fmla="*/ 105 w 105"/>
                  <a:gd name="T18" fmla="*/ 271 h 271"/>
                </a:gdLst>
                <a:ahLst/>
                <a:cxnLst>
                  <a:cxn ang="T10">
                    <a:pos x="T0" y="T1"/>
                  </a:cxn>
                  <a:cxn ang="T11">
                    <a:pos x="T2" y="T3"/>
                  </a:cxn>
                  <a:cxn ang="T12">
                    <a:pos x="T4" y="T5"/>
                  </a:cxn>
                  <a:cxn ang="T13">
                    <a:pos x="T6" y="T7"/>
                  </a:cxn>
                  <a:cxn ang="T14">
                    <a:pos x="T8" y="T9"/>
                  </a:cxn>
                </a:cxnLst>
                <a:rect l="T15" t="T16" r="T17" b="T18"/>
                <a:pathLst>
                  <a:path w="105" h="271">
                    <a:moveTo>
                      <a:pt x="0" y="123"/>
                    </a:moveTo>
                    <a:lnTo>
                      <a:pt x="68" y="0"/>
                    </a:lnTo>
                    <a:lnTo>
                      <a:pt x="105" y="148"/>
                    </a:lnTo>
                    <a:lnTo>
                      <a:pt x="37" y="271"/>
                    </a:lnTo>
                    <a:lnTo>
                      <a:pt x="0" y="123"/>
                    </a:lnTo>
                    <a:close/>
                  </a:path>
                </a:pathLst>
              </a:custGeom>
              <a:solidFill>
                <a:srgbClr val="FDFDFD"/>
              </a:solidFill>
              <a:ln w="9525">
                <a:noFill/>
                <a:round/>
                <a:headEnd/>
                <a:tailEnd/>
              </a:ln>
            </p:spPr>
            <p:txBody>
              <a:bodyPr/>
              <a:lstStyle/>
              <a:p>
                <a:endParaRPr lang="en-US"/>
              </a:p>
            </p:txBody>
          </p:sp>
          <p:sp>
            <p:nvSpPr>
              <p:cNvPr id="133794" name="Freeform 5112"/>
              <p:cNvSpPr>
                <a:spLocks/>
              </p:cNvSpPr>
              <p:nvPr/>
            </p:nvSpPr>
            <p:spPr bwMode="auto">
              <a:xfrm>
                <a:off x="2614" y="2095"/>
                <a:ext cx="105" cy="271"/>
              </a:xfrm>
              <a:custGeom>
                <a:avLst/>
                <a:gdLst>
                  <a:gd name="T0" fmla="*/ 0 w 17"/>
                  <a:gd name="T1" fmla="*/ 177117 h 44"/>
                  <a:gd name="T2" fmla="*/ 98959 w 17"/>
                  <a:gd name="T3" fmla="*/ 0 h 44"/>
                  <a:gd name="T4" fmla="*/ 152936 w 17"/>
                  <a:gd name="T5" fmla="*/ 213080 h 44"/>
                  <a:gd name="T6" fmla="*/ 53945 w 17"/>
                  <a:gd name="T7" fmla="*/ 389963 h 44"/>
                  <a:gd name="T8" fmla="*/ 0 w 17"/>
                  <a:gd name="T9" fmla="*/ 177117 h 44"/>
                  <a:gd name="T10" fmla="*/ 0 60000 65536"/>
                  <a:gd name="T11" fmla="*/ 0 60000 65536"/>
                  <a:gd name="T12" fmla="*/ 0 60000 65536"/>
                  <a:gd name="T13" fmla="*/ 0 60000 65536"/>
                  <a:gd name="T14" fmla="*/ 0 60000 65536"/>
                  <a:gd name="T15" fmla="*/ 0 w 17"/>
                  <a:gd name="T16" fmla="*/ 0 h 44"/>
                  <a:gd name="T17" fmla="*/ 17 w 17"/>
                  <a:gd name="T18" fmla="*/ 44 h 44"/>
                </a:gdLst>
                <a:ahLst/>
                <a:cxnLst>
                  <a:cxn ang="T10">
                    <a:pos x="T0" y="T1"/>
                  </a:cxn>
                  <a:cxn ang="T11">
                    <a:pos x="T2" y="T3"/>
                  </a:cxn>
                  <a:cxn ang="T12">
                    <a:pos x="T4" y="T5"/>
                  </a:cxn>
                  <a:cxn ang="T13">
                    <a:pos x="T6" y="T7"/>
                  </a:cxn>
                  <a:cxn ang="T14">
                    <a:pos x="T8" y="T9"/>
                  </a:cxn>
                </a:cxnLst>
                <a:rect l="T15" t="T16" r="T17" b="T18"/>
                <a:pathLst>
                  <a:path w="17" h="44">
                    <a:moveTo>
                      <a:pt x="0" y="20"/>
                    </a:moveTo>
                    <a:lnTo>
                      <a:pt x="11" y="0"/>
                    </a:lnTo>
                    <a:lnTo>
                      <a:pt x="17" y="24"/>
                    </a:lnTo>
                    <a:lnTo>
                      <a:pt x="6" y="44"/>
                    </a:lnTo>
                    <a:lnTo>
                      <a:pt x="0" y="20"/>
                    </a:lnTo>
                  </a:path>
                </a:pathLst>
              </a:custGeom>
              <a:noFill/>
              <a:ln w="9525">
                <a:solidFill>
                  <a:srgbClr val="000000"/>
                </a:solidFill>
                <a:round/>
                <a:headEnd/>
                <a:tailEnd/>
              </a:ln>
            </p:spPr>
            <p:txBody>
              <a:bodyPr/>
              <a:lstStyle/>
              <a:p>
                <a:endParaRPr lang="en-US"/>
              </a:p>
            </p:txBody>
          </p:sp>
          <p:sp>
            <p:nvSpPr>
              <p:cNvPr id="133795" name="Freeform 5113"/>
              <p:cNvSpPr>
                <a:spLocks/>
              </p:cNvSpPr>
              <p:nvPr/>
            </p:nvSpPr>
            <p:spPr bwMode="auto">
              <a:xfrm>
                <a:off x="3701" y="2675"/>
                <a:ext cx="99" cy="105"/>
              </a:xfrm>
              <a:custGeom>
                <a:avLst/>
                <a:gdLst>
                  <a:gd name="T0" fmla="*/ 0 w 99"/>
                  <a:gd name="T1" fmla="*/ 31 h 105"/>
                  <a:gd name="T2" fmla="*/ 68 w 99"/>
                  <a:gd name="T3" fmla="*/ 105 h 105"/>
                  <a:gd name="T4" fmla="*/ 99 w 99"/>
                  <a:gd name="T5" fmla="*/ 56 h 105"/>
                  <a:gd name="T6" fmla="*/ 31 w 99"/>
                  <a:gd name="T7" fmla="*/ 0 h 105"/>
                  <a:gd name="T8" fmla="*/ 0 w 99"/>
                  <a:gd name="T9" fmla="*/ 31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31"/>
                    </a:moveTo>
                    <a:lnTo>
                      <a:pt x="68" y="105"/>
                    </a:lnTo>
                    <a:lnTo>
                      <a:pt x="99" y="56"/>
                    </a:lnTo>
                    <a:lnTo>
                      <a:pt x="31" y="0"/>
                    </a:lnTo>
                    <a:lnTo>
                      <a:pt x="0" y="31"/>
                    </a:lnTo>
                    <a:close/>
                  </a:path>
                </a:pathLst>
              </a:custGeom>
              <a:solidFill>
                <a:srgbClr val="B1B1B1"/>
              </a:solidFill>
              <a:ln w="9525">
                <a:noFill/>
                <a:round/>
                <a:headEnd/>
                <a:tailEnd/>
              </a:ln>
            </p:spPr>
            <p:txBody>
              <a:bodyPr/>
              <a:lstStyle/>
              <a:p>
                <a:endParaRPr lang="en-US"/>
              </a:p>
            </p:txBody>
          </p:sp>
          <p:sp>
            <p:nvSpPr>
              <p:cNvPr id="133796" name="Freeform 5114"/>
              <p:cNvSpPr>
                <a:spLocks/>
              </p:cNvSpPr>
              <p:nvPr/>
            </p:nvSpPr>
            <p:spPr bwMode="auto">
              <a:xfrm>
                <a:off x="3701" y="2675"/>
                <a:ext cx="99" cy="105"/>
              </a:xfrm>
              <a:custGeom>
                <a:avLst/>
                <a:gdLst>
                  <a:gd name="T0" fmla="*/ 0 w 16"/>
                  <a:gd name="T1" fmla="*/ 45014 h 17"/>
                  <a:gd name="T2" fmla="*/ 99730 w 16"/>
                  <a:gd name="T3" fmla="*/ 152936 h 17"/>
                  <a:gd name="T4" fmla="*/ 145214 w 16"/>
                  <a:gd name="T5" fmla="*/ 81523 h 17"/>
                  <a:gd name="T6" fmla="*/ 45484 w 16"/>
                  <a:gd name="T7" fmla="*/ 0 h 17"/>
                  <a:gd name="T8" fmla="*/ 0 w 16"/>
                  <a:gd name="T9" fmla="*/ 45014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5"/>
                    </a:moveTo>
                    <a:lnTo>
                      <a:pt x="11" y="17"/>
                    </a:lnTo>
                    <a:lnTo>
                      <a:pt x="16" y="9"/>
                    </a:lnTo>
                    <a:lnTo>
                      <a:pt x="5" y="0"/>
                    </a:lnTo>
                    <a:lnTo>
                      <a:pt x="0" y="5"/>
                    </a:lnTo>
                  </a:path>
                </a:pathLst>
              </a:custGeom>
              <a:noFill/>
              <a:ln w="9525">
                <a:solidFill>
                  <a:srgbClr val="000000"/>
                </a:solidFill>
                <a:round/>
                <a:headEnd/>
                <a:tailEnd/>
              </a:ln>
            </p:spPr>
            <p:txBody>
              <a:bodyPr/>
              <a:lstStyle/>
              <a:p>
                <a:endParaRPr lang="en-US"/>
              </a:p>
            </p:txBody>
          </p:sp>
          <p:sp>
            <p:nvSpPr>
              <p:cNvPr id="133797" name="Freeform 5115"/>
              <p:cNvSpPr>
                <a:spLocks/>
              </p:cNvSpPr>
              <p:nvPr/>
            </p:nvSpPr>
            <p:spPr bwMode="auto">
              <a:xfrm>
                <a:off x="2448" y="2230"/>
                <a:ext cx="105" cy="254"/>
              </a:xfrm>
              <a:custGeom>
                <a:avLst/>
                <a:gdLst>
                  <a:gd name="T0" fmla="*/ 0 w 105"/>
                  <a:gd name="T1" fmla="*/ 142 h 254"/>
                  <a:gd name="T2" fmla="*/ 68 w 105"/>
                  <a:gd name="T3" fmla="*/ 0 h 254"/>
                  <a:gd name="T4" fmla="*/ 105 w 105"/>
                  <a:gd name="T5" fmla="*/ 130 h 254"/>
                  <a:gd name="T6" fmla="*/ 37 w 105"/>
                  <a:gd name="T7" fmla="*/ 254 h 254"/>
                  <a:gd name="T8" fmla="*/ 0 w 105"/>
                  <a:gd name="T9" fmla="*/ 142 h 254"/>
                  <a:gd name="T10" fmla="*/ 0 60000 65536"/>
                  <a:gd name="T11" fmla="*/ 0 60000 65536"/>
                  <a:gd name="T12" fmla="*/ 0 60000 65536"/>
                  <a:gd name="T13" fmla="*/ 0 60000 65536"/>
                  <a:gd name="T14" fmla="*/ 0 60000 65536"/>
                  <a:gd name="T15" fmla="*/ 0 w 105"/>
                  <a:gd name="T16" fmla="*/ 0 h 254"/>
                  <a:gd name="T17" fmla="*/ 105 w 105"/>
                  <a:gd name="T18" fmla="*/ 254 h 254"/>
                </a:gdLst>
                <a:ahLst/>
                <a:cxnLst>
                  <a:cxn ang="T10">
                    <a:pos x="T0" y="T1"/>
                  </a:cxn>
                  <a:cxn ang="T11">
                    <a:pos x="T2" y="T3"/>
                  </a:cxn>
                  <a:cxn ang="T12">
                    <a:pos x="T4" y="T5"/>
                  </a:cxn>
                  <a:cxn ang="T13">
                    <a:pos x="T6" y="T7"/>
                  </a:cxn>
                  <a:cxn ang="T14">
                    <a:pos x="T8" y="T9"/>
                  </a:cxn>
                </a:cxnLst>
                <a:rect l="T15" t="T16" r="T17" b="T18"/>
                <a:pathLst>
                  <a:path w="105" h="254">
                    <a:moveTo>
                      <a:pt x="0" y="142"/>
                    </a:moveTo>
                    <a:lnTo>
                      <a:pt x="68" y="0"/>
                    </a:lnTo>
                    <a:lnTo>
                      <a:pt x="105" y="130"/>
                    </a:lnTo>
                    <a:lnTo>
                      <a:pt x="37" y="254"/>
                    </a:lnTo>
                    <a:lnTo>
                      <a:pt x="0" y="142"/>
                    </a:lnTo>
                    <a:close/>
                  </a:path>
                </a:pathLst>
              </a:custGeom>
              <a:solidFill>
                <a:srgbClr val="FDFDFD"/>
              </a:solidFill>
              <a:ln w="9525">
                <a:noFill/>
                <a:round/>
                <a:headEnd/>
                <a:tailEnd/>
              </a:ln>
            </p:spPr>
            <p:txBody>
              <a:bodyPr/>
              <a:lstStyle/>
              <a:p>
                <a:endParaRPr lang="en-US"/>
              </a:p>
            </p:txBody>
          </p:sp>
          <p:sp>
            <p:nvSpPr>
              <p:cNvPr id="133798" name="Freeform 5116"/>
              <p:cNvSpPr>
                <a:spLocks/>
              </p:cNvSpPr>
              <p:nvPr/>
            </p:nvSpPr>
            <p:spPr bwMode="auto">
              <a:xfrm>
                <a:off x="2448" y="2230"/>
                <a:ext cx="105" cy="254"/>
              </a:xfrm>
              <a:custGeom>
                <a:avLst/>
                <a:gdLst>
                  <a:gd name="T0" fmla="*/ 0 w 17"/>
                  <a:gd name="T1" fmla="*/ 209246 h 41"/>
                  <a:gd name="T2" fmla="*/ 98959 w 17"/>
                  <a:gd name="T3" fmla="*/ 0 h 41"/>
                  <a:gd name="T4" fmla="*/ 152936 w 17"/>
                  <a:gd name="T5" fmla="*/ 191398 h 41"/>
                  <a:gd name="T6" fmla="*/ 53945 w 17"/>
                  <a:gd name="T7" fmla="*/ 374241 h 41"/>
                  <a:gd name="T8" fmla="*/ 0 w 17"/>
                  <a:gd name="T9" fmla="*/ 209246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23"/>
                    </a:moveTo>
                    <a:lnTo>
                      <a:pt x="11" y="0"/>
                    </a:lnTo>
                    <a:lnTo>
                      <a:pt x="17" y="21"/>
                    </a:lnTo>
                    <a:lnTo>
                      <a:pt x="6" y="41"/>
                    </a:lnTo>
                    <a:lnTo>
                      <a:pt x="0" y="23"/>
                    </a:lnTo>
                  </a:path>
                </a:pathLst>
              </a:custGeom>
              <a:noFill/>
              <a:ln w="9525">
                <a:solidFill>
                  <a:srgbClr val="000000"/>
                </a:solidFill>
                <a:round/>
                <a:headEnd/>
                <a:tailEnd/>
              </a:ln>
            </p:spPr>
            <p:txBody>
              <a:bodyPr/>
              <a:lstStyle/>
              <a:p>
                <a:endParaRPr lang="en-US"/>
              </a:p>
            </p:txBody>
          </p:sp>
          <p:sp>
            <p:nvSpPr>
              <p:cNvPr id="133799" name="Freeform 5117"/>
              <p:cNvSpPr>
                <a:spLocks/>
              </p:cNvSpPr>
              <p:nvPr/>
            </p:nvSpPr>
            <p:spPr bwMode="auto">
              <a:xfrm>
                <a:off x="3534" y="2564"/>
                <a:ext cx="99" cy="105"/>
              </a:xfrm>
              <a:custGeom>
                <a:avLst/>
                <a:gdLst>
                  <a:gd name="T0" fmla="*/ 0 w 99"/>
                  <a:gd name="T1" fmla="*/ 12 h 105"/>
                  <a:gd name="T2" fmla="*/ 68 w 99"/>
                  <a:gd name="T3" fmla="*/ 105 h 105"/>
                  <a:gd name="T4" fmla="*/ 99 w 99"/>
                  <a:gd name="T5" fmla="*/ 68 h 105"/>
                  <a:gd name="T6" fmla="*/ 31 w 99"/>
                  <a:gd name="T7" fmla="*/ 0 h 105"/>
                  <a:gd name="T8" fmla="*/ 0 w 99"/>
                  <a:gd name="T9" fmla="*/ 12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12"/>
                    </a:moveTo>
                    <a:lnTo>
                      <a:pt x="68" y="105"/>
                    </a:lnTo>
                    <a:lnTo>
                      <a:pt x="99" y="68"/>
                    </a:lnTo>
                    <a:lnTo>
                      <a:pt x="31" y="0"/>
                    </a:lnTo>
                    <a:lnTo>
                      <a:pt x="0" y="12"/>
                    </a:lnTo>
                    <a:close/>
                  </a:path>
                </a:pathLst>
              </a:custGeom>
              <a:solidFill>
                <a:srgbClr val="B3B3B3"/>
              </a:solidFill>
              <a:ln w="9525">
                <a:noFill/>
                <a:round/>
                <a:headEnd/>
                <a:tailEnd/>
              </a:ln>
            </p:spPr>
            <p:txBody>
              <a:bodyPr/>
              <a:lstStyle/>
              <a:p>
                <a:endParaRPr lang="en-US"/>
              </a:p>
            </p:txBody>
          </p:sp>
          <p:sp>
            <p:nvSpPr>
              <p:cNvPr id="133800" name="Freeform 5118"/>
              <p:cNvSpPr>
                <a:spLocks/>
              </p:cNvSpPr>
              <p:nvPr/>
            </p:nvSpPr>
            <p:spPr bwMode="auto">
              <a:xfrm>
                <a:off x="3534" y="2564"/>
                <a:ext cx="99" cy="105"/>
              </a:xfrm>
              <a:custGeom>
                <a:avLst/>
                <a:gdLst>
                  <a:gd name="T0" fmla="*/ 0 w 16"/>
                  <a:gd name="T1" fmla="*/ 17436 h 17"/>
                  <a:gd name="T2" fmla="*/ 99730 w 16"/>
                  <a:gd name="T3" fmla="*/ 152936 h 17"/>
                  <a:gd name="T4" fmla="*/ 145214 w 16"/>
                  <a:gd name="T5" fmla="*/ 98959 h 17"/>
                  <a:gd name="T6" fmla="*/ 45484 w 16"/>
                  <a:gd name="T7" fmla="*/ 0 h 17"/>
                  <a:gd name="T8" fmla="*/ 0 w 16"/>
                  <a:gd name="T9" fmla="*/ 17436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2"/>
                    </a:moveTo>
                    <a:lnTo>
                      <a:pt x="11" y="17"/>
                    </a:lnTo>
                    <a:lnTo>
                      <a:pt x="16" y="11"/>
                    </a:lnTo>
                    <a:lnTo>
                      <a:pt x="5" y="0"/>
                    </a:lnTo>
                    <a:lnTo>
                      <a:pt x="0" y="2"/>
                    </a:lnTo>
                  </a:path>
                </a:pathLst>
              </a:custGeom>
              <a:noFill/>
              <a:ln w="9525">
                <a:solidFill>
                  <a:srgbClr val="000000"/>
                </a:solidFill>
                <a:round/>
                <a:headEnd/>
                <a:tailEnd/>
              </a:ln>
            </p:spPr>
            <p:txBody>
              <a:bodyPr/>
              <a:lstStyle/>
              <a:p>
                <a:endParaRPr lang="en-US"/>
              </a:p>
            </p:txBody>
          </p:sp>
          <p:sp>
            <p:nvSpPr>
              <p:cNvPr id="133801" name="Freeform 5119"/>
              <p:cNvSpPr>
                <a:spLocks/>
              </p:cNvSpPr>
              <p:nvPr/>
            </p:nvSpPr>
            <p:spPr bwMode="auto">
              <a:xfrm>
                <a:off x="2281" y="2403"/>
                <a:ext cx="99" cy="204"/>
              </a:xfrm>
              <a:custGeom>
                <a:avLst/>
                <a:gdLst>
                  <a:gd name="T0" fmla="*/ 0 w 99"/>
                  <a:gd name="T1" fmla="*/ 130 h 204"/>
                  <a:gd name="T2" fmla="*/ 68 w 99"/>
                  <a:gd name="T3" fmla="*/ 0 h 204"/>
                  <a:gd name="T4" fmla="*/ 99 w 99"/>
                  <a:gd name="T5" fmla="*/ 99 h 204"/>
                  <a:gd name="T6" fmla="*/ 37 w 99"/>
                  <a:gd name="T7" fmla="*/ 204 h 204"/>
                  <a:gd name="T8" fmla="*/ 0 w 99"/>
                  <a:gd name="T9" fmla="*/ 130 h 204"/>
                  <a:gd name="T10" fmla="*/ 0 60000 65536"/>
                  <a:gd name="T11" fmla="*/ 0 60000 65536"/>
                  <a:gd name="T12" fmla="*/ 0 60000 65536"/>
                  <a:gd name="T13" fmla="*/ 0 60000 65536"/>
                  <a:gd name="T14" fmla="*/ 0 60000 65536"/>
                  <a:gd name="T15" fmla="*/ 0 w 99"/>
                  <a:gd name="T16" fmla="*/ 0 h 204"/>
                  <a:gd name="T17" fmla="*/ 99 w 99"/>
                  <a:gd name="T18" fmla="*/ 204 h 204"/>
                </a:gdLst>
                <a:ahLst/>
                <a:cxnLst>
                  <a:cxn ang="T10">
                    <a:pos x="T0" y="T1"/>
                  </a:cxn>
                  <a:cxn ang="T11">
                    <a:pos x="T2" y="T3"/>
                  </a:cxn>
                  <a:cxn ang="T12">
                    <a:pos x="T4" y="T5"/>
                  </a:cxn>
                  <a:cxn ang="T13">
                    <a:pos x="T6" y="T7"/>
                  </a:cxn>
                  <a:cxn ang="T14">
                    <a:pos x="T8" y="T9"/>
                  </a:cxn>
                </a:cxnLst>
                <a:rect l="T15" t="T16" r="T17" b="T18"/>
                <a:pathLst>
                  <a:path w="99" h="204">
                    <a:moveTo>
                      <a:pt x="0" y="130"/>
                    </a:moveTo>
                    <a:lnTo>
                      <a:pt x="68" y="0"/>
                    </a:lnTo>
                    <a:lnTo>
                      <a:pt x="99" y="99"/>
                    </a:lnTo>
                    <a:lnTo>
                      <a:pt x="37" y="204"/>
                    </a:lnTo>
                    <a:lnTo>
                      <a:pt x="0" y="130"/>
                    </a:lnTo>
                    <a:close/>
                  </a:path>
                </a:pathLst>
              </a:custGeom>
              <a:solidFill>
                <a:srgbClr val="FDFDFD"/>
              </a:solidFill>
              <a:ln w="9525">
                <a:noFill/>
                <a:round/>
                <a:headEnd/>
                <a:tailEnd/>
              </a:ln>
            </p:spPr>
            <p:txBody>
              <a:bodyPr/>
              <a:lstStyle/>
              <a:p>
                <a:endParaRPr lang="en-US"/>
              </a:p>
            </p:txBody>
          </p:sp>
          <p:sp>
            <p:nvSpPr>
              <p:cNvPr id="133802" name="Freeform 5120"/>
              <p:cNvSpPr>
                <a:spLocks/>
              </p:cNvSpPr>
              <p:nvPr/>
            </p:nvSpPr>
            <p:spPr bwMode="auto">
              <a:xfrm>
                <a:off x="2281" y="2403"/>
                <a:ext cx="99" cy="204"/>
              </a:xfrm>
              <a:custGeom>
                <a:avLst/>
                <a:gdLst>
                  <a:gd name="T0" fmla="*/ 0 w 16"/>
                  <a:gd name="T1" fmla="*/ 189930 h 33"/>
                  <a:gd name="T2" fmla="*/ 99730 w 16"/>
                  <a:gd name="T3" fmla="*/ 0 h 33"/>
                  <a:gd name="T4" fmla="*/ 145214 w 16"/>
                  <a:gd name="T5" fmla="*/ 144568 h 33"/>
                  <a:gd name="T6" fmla="*/ 54252 w 16"/>
                  <a:gd name="T7" fmla="*/ 297883 h 33"/>
                  <a:gd name="T8" fmla="*/ 0 w 16"/>
                  <a:gd name="T9" fmla="*/ 189930 h 33"/>
                  <a:gd name="T10" fmla="*/ 0 60000 65536"/>
                  <a:gd name="T11" fmla="*/ 0 60000 65536"/>
                  <a:gd name="T12" fmla="*/ 0 60000 65536"/>
                  <a:gd name="T13" fmla="*/ 0 60000 65536"/>
                  <a:gd name="T14" fmla="*/ 0 60000 65536"/>
                  <a:gd name="T15" fmla="*/ 0 w 16"/>
                  <a:gd name="T16" fmla="*/ 0 h 33"/>
                  <a:gd name="T17" fmla="*/ 16 w 16"/>
                  <a:gd name="T18" fmla="*/ 33 h 33"/>
                </a:gdLst>
                <a:ahLst/>
                <a:cxnLst>
                  <a:cxn ang="T10">
                    <a:pos x="T0" y="T1"/>
                  </a:cxn>
                  <a:cxn ang="T11">
                    <a:pos x="T2" y="T3"/>
                  </a:cxn>
                  <a:cxn ang="T12">
                    <a:pos x="T4" y="T5"/>
                  </a:cxn>
                  <a:cxn ang="T13">
                    <a:pos x="T6" y="T7"/>
                  </a:cxn>
                  <a:cxn ang="T14">
                    <a:pos x="T8" y="T9"/>
                  </a:cxn>
                </a:cxnLst>
                <a:rect l="T15" t="T16" r="T17" b="T18"/>
                <a:pathLst>
                  <a:path w="16" h="33">
                    <a:moveTo>
                      <a:pt x="0" y="21"/>
                    </a:moveTo>
                    <a:lnTo>
                      <a:pt x="11" y="0"/>
                    </a:lnTo>
                    <a:lnTo>
                      <a:pt x="16" y="16"/>
                    </a:lnTo>
                    <a:lnTo>
                      <a:pt x="6" y="33"/>
                    </a:lnTo>
                    <a:lnTo>
                      <a:pt x="0" y="21"/>
                    </a:lnTo>
                  </a:path>
                </a:pathLst>
              </a:custGeom>
              <a:noFill/>
              <a:ln w="9525">
                <a:solidFill>
                  <a:srgbClr val="000000"/>
                </a:solidFill>
                <a:round/>
                <a:headEnd/>
                <a:tailEnd/>
              </a:ln>
            </p:spPr>
            <p:txBody>
              <a:bodyPr/>
              <a:lstStyle/>
              <a:p>
                <a:endParaRPr lang="en-US"/>
              </a:p>
            </p:txBody>
          </p:sp>
          <p:sp>
            <p:nvSpPr>
              <p:cNvPr id="133803" name="Freeform 5121"/>
              <p:cNvSpPr>
                <a:spLocks/>
              </p:cNvSpPr>
              <p:nvPr/>
            </p:nvSpPr>
            <p:spPr bwMode="auto">
              <a:xfrm>
                <a:off x="4609" y="2842"/>
                <a:ext cx="99" cy="68"/>
              </a:xfrm>
              <a:custGeom>
                <a:avLst/>
                <a:gdLst>
                  <a:gd name="T0" fmla="*/ 0 w 99"/>
                  <a:gd name="T1" fmla="*/ 43 h 68"/>
                  <a:gd name="T2" fmla="*/ 74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74" y="68"/>
                    </a:lnTo>
                    <a:lnTo>
                      <a:pt x="99" y="24"/>
                    </a:lnTo>
                    <a:lnTo>
                      <a:pt x="31" y="0"/>
                    </a:lnTo>
                    <a:lnTo>
                      <a:pt x="0" y="43"/>
                    </a:lnTo>
                    <a:close/>
                  </a:path>
                </a:pathLst>
              </a:custGeom>
              <a:solidFill>
                <a:srgbClr val="CECECE"/>
              </a:solidFill>
              <a:ln w="9525">
                <a:noFill/>
                <a:round/>
                <a:headEnd/>
                <a:tailEnd/>
              </a:ln>
            </p:spPr>
            <p:txBody>
              <a:bodyPr/>
              <a:lstStyle/>
              <a:p>
                <a:endParaRPr lang="en-US"/>
              </a:p>
            </p:txBody>
          </p:sp>
          <p:sp>
            <p:nvSpPr>
              <p:cNvPr id="133804" name="Freeform 5122"/>
              <p:cNvSpPr>
                <a:spLocks/>
              </p:cNvSpPr>
              <p:nvPr/>
            </p:nvSpPr>
            <p:spPr bwMode="auto">
              <a:xfrm>
                <a:off x="4609" y="2842"/>
                <a:ext cx="99" cy="68"/>
              </a:xfrm>
              <a:custGeom>
                <a:avLst/>
                <a:gdLst>
                  <a:gd name="T0" fmla="*/ 0 w 16"/>
                  <a:gd name="T1" fmla="*/ 62826 h 11"/>
                  <a:gd name="T2" fmla="*/ 108498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805" name="Freeform 5123"/>
              <p:cNvSpPr>
                <a:spLocks/>
              </p:cNvSpPr>
              <p:nvPr/>
            </p:nvSpPr>
            <p:spPr bwMode="auto">
              <a:xfrm>
                <a:off x="3368" y="2416"/>
                <a:ext cx="98" cy="105"/>
              </a:xfrm>
              <a:custGeom>
                <a:avLst/>
                <a:gdLst>
                  <a:gd name="T0" fmla="*/ 0 w 98"/>
                  <a:gd name="T1" fmla="*/ 0 h 105"/>
                  <a:gd name="T2" fmla="*/ 68 w 98"/>
                  <a:gd name="T3" fmla="*/ 105 h 105"/>
                  <a:gd name="T4" fmla="*/ 98 w 98"/>
                  <a:gd name="T5" fmla="*/ 80 h 105"/>
                  <a:gd name="T6" fmla="*/ 30 w 98"/>
                  <a:gd name="T7" fmla="*/ 12 h 105"/>
                  <a:gd name="T8" fmla="*/ 0 w 98"/>
                  <a:gd name="T9" fmla="*/ 0 h 105"/>
                  <a:gd name="T10" fmla="*/ 0 60000 65536"/>
                  <a:gd name="T11" fmla="*/ 0 60000 65536"/>
                  <a:gd name="T12" fmla="*/ 0 60000 65536"/>
                  <a:gd name="T13" fmla="*/ 0 60000 65536"/>
                  <a:gd name="T14" fmla="*/ 0 60000 65536"/>
                  <a:gd name="T15" fmla="*/ 0 w 98"/>
                  <a:gd name="T16" fmla="*/ 0 h 105"/>
                  <a:gd name="T17" fmla="*/ 98 w 98"/>
                  <a:gd name="T18" fmla="*/ 105 h 105"/>
                </a:gdLst>
                <a:ahLst/>
                <a:cxnLst>
                  <a:cxn ang="T10">
                    <a:pos x="T0" y="T1"/>
                  </a:cxn>
                  <a:cxn ang="T11">
                    <a:pos x="T2" y="T3"/>
                  </a:cxn>
                  <a:cxn ang="T12">
                    <a:pos x="T4" y="T5"/>
                  </a:cxn>
                  <a:cxn ang="T13">
                    <a:pos x="T6" y="T7"/>
                  </a:cxn>
                  <a:cxn ang="T14">
                    <a:pos x="T8" y="T9"/>
                  </a:cxn>
                </a:cxnLst>
                <a:rect l="T15" t="T16" r="T17" b="T18"/>
                <a:pathLst>
                  <a:path w="98" h="105">
                    <a:moveTo>
                      <a:pt x="0" y="0"/>
                    </a:moveTo>
                    <a:lnTo>
                      <a:pt x="68" y="105"/>
                    </a:lnTo>
                    <a:lnTo>
                      <a:pt x="98" y="80"/>
                    </a:lnTo>
                    <a:lnTo>
                      <a:pt x="30" y="12"/>
                    </a:lnTo>
                    <a:lnTo>
                      <a:pt x="0" y="0"/>
                    </a:lnTo>
                    <a:close/>
                  </a:path>
                </a:pathLst>
              </a:custGeom>
              <a:solidFill>
                <a:srgbClr val="C0C0C0"/>
              </a:solidFill>
              <a:ln w="9525">
                <a:noFill/>
                <a:round/>
                <a:headEnd/>
                <a:tailEnd/>
              </a:ln>
            </p:spPr>
            <p:txBody>
              <a:bodyPr/>
              <a:lstStyle/>
              <a:p>
                <a:endParaRPr lang="en-US"/>
              </a:p>
            </p:txBody>
          </p:sp>
          <p:sp>
            <p:nvSpPr>
              <p:cNvPr id="133806" name="Freeform 5124"/>
              <p:cNvSpPr>
                <a:spLocks/>
              </p:cNvSpPr>
              <p:nvPr/>
            </p:nvSpPr>
            <p:spPr bwMode="auto">
              <a:xfrm>
                <a:off x="3368" y="2416"/>
                <a:ext cx="98" cy="105"/>
              </a:xfrm>
              <a:custGeom>
                <a:avLst/>
                <a:gdLst>
                  <a:gd name="T0" fmla="*/ 0 w 16"/>
                  <a:gd name="T1" fmla="*/ 0 h 17"/>
                  <a:gd name="T2" fmla="*/ 94202 w 16"/>
                  <a:gd name="T3" fmla="*/ 152936 h 17"/>
                  <a:gd name="T4" fmla="*/ 137868 w 16"/>
                  <a:gd name="T5" fmla="*/ 116389 h 17"/>
                  <a:gd name="T6" fmla="*/ 43665 w 16"/>
                  <a:gd name="T7" fmla="*/ 17436 h 17"/>
                  <a:gd name="T8" fmla="*/ 0 w 16"/>
                  <a:gd name="T9" fmla="*/ 0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0"/>
                    </a:moveTo>
                    <a:lnTo>
                      <a:pt x="11" y="17"/>
                    </a:lnTo>
                    <a:lnTo>
                      <a:pt x="16" y="13"/>
                    </a:lnTo>
                    <a:lnTo>
                      <a:pt x="5" y="2"/>
                    </a:lnTo>
                    <a:lnTo>
                      <a:pt x="0" y="0"/>
                    </a:lnTo>
                  </a:path>
                </a:pathLst>
              </a:custGeom>
              <a:noFill/>
              <a:ln w="9525">
                <a:solidFill>
                  <a:srgbClr val="000000"/>
                </a:solidFill>
                <a:round/>
                <a:headEnd/>
                <a:tailEnd/>
              </a:ln>
            </p:spPr>
            <p:txBody>
              <a:bodyPr/>
              <a:lstStyle/>
              <a:p>
                <a:endParaRPr lang="en-US"/>
              </a:p>
            </p:txBody>
          </p:sp>
          <p:sp>
            <p:nvSpPr>
              <p:cNvPr id="133807" name="Freeform 5125"/>
              <p:cNvSpPr>
                <a:spLocks/>
              </p:cNvSpPr>
              <p:nvPr/>
            </p:nvSpPr>
            <p:spPr bwMode="auto">
              <a:xfrm>
                <a:off x="2114" y="2576"/>
                <a:ext cx="99" cy="130"/>
              </a:xfrm>
              <a:custGeom>
                <a:avLst/>
                <a:gdLst>
                  <a:gd name="T0" fmla="*/ 0 w 99"/>
                  <a:gd name="T1" fmla="*/ 99 h 130"/>
                  <a:gd name="T2" fmla="*/ 68 w 99"/>
                  <a:gd name="T3" fmla="*/ 0 h 130"/>
                  <a:gd name="T4" fmla="*/ 99 w 99"/>
                  <a:gd name="T5" fmla="*/ 56 h 130"/>
                  <a:gd name="T6" fmla="*/ 37 w 99"/>
                  <a:gd name="T7" fmla="*/ 130 h 130"/>
                  <a:gd name="T8" fmla="*/ 0 w 99"/>
                  <a:gd name="T9" fmla="*/ 99 h 130"/>
                  <a:gd name="T10" fmla="*/ 0 60000 65536"/>
                  <a:gd name="T11" fmla="*/ 0 60000 65536"/>
                  <a:gd name="T12" fmla="*/ 0 60000 65536"/>
                  <a:gd name="T13" fmla="*/ 0 60000 65536"/>
                  <a:gd name="T14" fmla="*/ 0 60000 65536"/>
                  <a:gd name="T15" fmla="*/ 0 w 99"/>
                  <a:gd name="T16" fmla="*/ 0 h 130"/>
                  <a:gd name="T17" fmla="*/ 99 w 99"/>
                  <a:gd name="T18" fmla="*/ 130 h 130"/>
                </a:gdLst>
                <a:ahLst/>
                <a:cxnLst>
                  <a:cxn ang="T10">
                    <a:pos x="T0" y="T1"/>
                  </a:cxn>
                  <a:cxn ang="T11">
                    <a:pos x="T2" y="T3"/>
                  </a:cxn>
                  <a:cxn ang="T12">
                    <a:pos x="T4" y="T5"/>
                  </a:cxn>
                  <a:cxn ang="T13">
                    <a:pos x="T6" y="T7"/>
                  </a:cxn>
                  <a:cxn ang="T14">
                    <a:pos x="T8" y="T9"/>
                  </a:cxn>
                </a:cxnLst>
                <a:rect l="T15" t="T16" r="T17" b="T18"/>
                <a:pathLst>
                  <a:path w="99" h="130">
                    <a:moveTo>
                      <a:pt x="0" y="99"/>
                    </a:moveTo>
                    <a:lnTo>
                      <a:pt x="68" y="0"/>
                    </a:lnTo>
                    <a:lnTo>
                      <a:pt x="99" y="56"/>
                    </a:lnTo>
                    <a:lnTo>
                      <a:pt x="37" y="130"/>
                    </a:lnTo>
                    <a:lnTo>
                      <a:pt x="0" y="99"/>
                    </a:lnTo>
                    <a:close/>
                  </a:path>
                </a:pathLst>
              </a:custGeom>
              <a:solidFill>
                <a:srgbClr val="FBFBFB"/>
              </a:solidFill>
              <a:ln w="9525">
                <a:noFill/>
                <a:round/>
                <a:headEnd/>
                <a:tailEnd/>
              </a:ln>
            </p:spPr>
            <p:txBody>
              <a:bodyPr/>
              <a:lstStyle/>
              <a:p>
                <a:endParaRPr lang="en-US"/>
              </a:p>
            </p:txBody>
          </p:sp>
          <p:sp>
            <p:nvSpPr>
              <p:cNvPr id="133808" name="Freeform 5126"/>
              <p:cNvSpPr>
                <a:spLocks/>
              </p:cNvSpPr>
              <p:nvPr/>
            </p:nvSpPr>
            <p:spPr bwMode="auto">
              <a:xfrm>
                <a:off x="2114" y="2576"/>
                <a:ext cx="99" cy="130"/>
              </a:xfrm>
              <a:custGeom>
                <a:avLst/>
                <a:gdLst>
                  <a:gd name="T0" fmla="*/ 0 w 16"/>
                  <a:gd name="T1" fmla="*/ 145433 h 21"/>
                  <a:gd name="T2" fmla="*/ 99730 w 16"/>
                  <a:gd name="T3" fmla="*/ 0 h 21"/>
                  <a:gd name="T4" fmla="*/ 145214 w 16"/>
                  <a:gd name="T5" fmla="*/ 82315 h 21"/>
                  <a:gd name="T6" fmla="*/ 54252 w 16"/>
                  <a:gd name="T7" fmla="*/ 190958 h 21"/>
                  <a:gd name="T8" fmla="*/ 0 w 16"/>
                  <a:gd name="T9" fmla="*/ 145433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6"/>
                    </a:moveTo>
                    <a:lnTo>
                      <a:pt x="11" y="0"/>
                    </a:lnTo>
                    <a:lnTo>
                      <a:pt x="16" y="9"/>
                    </a:lnTo>
                    <a:lnTo>
                      <a:pt x="6" y="21"/>
                    </a:lnTo>
                    <a:lnTo>
                      <a:pt x="0" y="16"/>
                    </a:lnTo>
                  </a:path>
                </a:pathLst>
              </a:custGeom>
              <a:noFill/>
              <a:ln w="9525">
                <a:solidFill>
                  <a:srgbClr val="000000"/>
                </a:solidFill>
                <a:round/>
                <a:headEnd/>
                <a:tailEnd/>
              </a:ln>
            </p:spPr>
            <p:txBody>
              <a:bodyPr/>
              <a:lstStyle/>
              <a:p>
                <a:endParaRPr lang="en-US"/>
              </a:p>
            </p:txBody>
          </p:sp>
          <p:sp>
            <p:nvSpPr>
              <p:cNvPr id="133809" name="Freeform 5127"/>
              <p:cNvSpPr>
                <a:spLocks/>
              </p:cNvSpPr>
              <p:nvPr/>
            </p:nvSpPr>
            <p:spPr bwMode="auto">
              <a:xfrm>
                <a:off x="4442" y="2842"/>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DCDCD"/>
              </a:solidFill>
              <a:ln w="9525">
                <a:noFill/>
                <a:round/>
                <a:headEnd/>
                <a:tailEnd/>
              </a:ln>
            </p:spPr>
            <p:txBody>
              <a:bodyPr/>
              <a:lstStyle/>
              <a:p>
                <a:endParaRPr lang="en-US"/>
              </a:p>
            </p:txBody>
          </p:sp>
          <p:sp>
            <p:nvSpPr>
              <p:cNvPr id="133810" name="Freeform 5128"/>
              <p:cNvSpPr>
                <a:spLocks/>
              </p:cNvSpPr>
              <p:nvPr/>
            </p:nvSpPr>
            <p:spPr bwMode="auto">
              <a:xfrm>
                <a:off x="4442" y="2842"/>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811" name="Freeform 5129"/>
              <p:cNvSpPr>
                <a:spLocks/>
              </p:cNvSpPr>
              <p:nvPr/>
            </p:nvSpPr>
            <p:spPr bwMode="auto">
              <a:xfrm>
                <a:off x="3201" y="2243"/>
                <a:ext cx="99" cy="92"/>
              </a:xfrm>
              <a:custGeom>
                <a:avLst/>
                <a:gdLst>
                  <a:gd name="T0" fmla="*/ 0 w 99"/>
                  <a:gd name="T1" fmla="*/ 0 h 92"/>
                  <a:gd name="T2" fmla="*/ 68 w 99"/>
                  <a:gd name="T3" fmla="*/ 92 h 92"/>
                  <a:gd name="T4" fmla="*/ 99 w 99"/>
                  <a:gd name="T5" fmla="*/ 92 h 92"/>
                  <a:gd name="T6" fmla="*/ 31 w 99"/>
                  <a:gd name="T7" fmla="*/ 55 h 92"/>
                  <a:gd name="T8" fmla="*/ 0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0"/>
                    </a:moveTo>
                    <a:lnTo>
                      <a:pt x="68" y="92"/>
                    </a:lnTo>
                    <a:lnTo>
                      <a:pt x="99" y="92"/>
                    </a:lnTo>
                    <a:lnTo>
                      <a:pt x="31" y="55"/>
                    </a:lnTo>
                    <a:lnTo>
                      <a:pt x="0" y="0"/>
                    </a:lnTo>
                    <a:close/>
                  </a:path>
                </a:pathLst>
              </a:custGeom>
              <a:solidFill>
                <a:srgbClr val="D8D8D8"/>
              </a:solidFill>
              <a:ln w="9525">
                <a:noFill/>
                <a:round/>
                <a:headEnd/>
                <a:tailEnd/>
              </a:ln>
            </p:spPr>
            <p:txBody>
              <a:bodyPr/>
              <a:lstStyle/>
              <a:p>
                <a:endParaRPr lang="en-US"/>
              </a:p>
            </p:txBody>
          </p:sp>
          <p:sp>
            <p:nvSpPr>
              <p:cNvPr id="133812" name="Freeform 5130"/>
              <p:cNvSpPr>
                <a:spLocks/>
              </p:cNvSpPr>
              <p:nvPr/>
            </p:nvSpPr>
            <p:spPr bwMode="auto">
              <a:xfrm>
                <a:off x="3201" y="2243"/>
                <a:ext cx="99" cy="92"/>
              </a:xfrm>
              <a:custGeom>
                <a:avLst/>
                <a:gdLst>
                  <a:gd name="T0" fmla="*/ 0 w 16"/>
                  <a:gd name="T1" fmla="*/ 0 h 15"/>
                  <a:gd name="T2" fmla="*/ 99730 w 16"/>
                  <a:gd name="T3" fmla="*/ 130119 h 15"/>
                  <a:gd name="T4" fmla="*/ 145214 w 16"/>
                  <a:gd name="T5" fmla="*/ 130119 h 15"/>
                  <a:gd name="T6" fmla="*/ 45484 w 16"/>
                  <a:gd name="T7" fmla="*/ 77758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1" y="15"/>
                    </a:lnTo>
                    <a:lnTo>
                      <a:pt x="16" y="15"/>
                    </a:lnTo>
                    <a:lnTo>
                      <a:pt x="5" y="9"/>
                    </a:lnTo>
                    <a:lnTo>
                      <a:pt x="0" y="0"/>
                    </a:lnTo>
                  </a:path>
                </a:pathLst>
              </a:custGeom>
              <a:noFill/>
              <a:ln w="9525">
                <a:solidFill>
                  <a:srgbClr val="000000"/>
                </a:solidFill>
                <a:round/>
                <a:headEnd/>
                <a:tailEnd/>
              </a:ln>
            </p:spPr>
            <p:txBody>
              <a:bodyPr/>
              <a:lstStyle/>
              <a:p>
                <a:endParaRPr lang="en-US"/>
              </a:p>
            </p:txBody>
          </p:sp>
          <p:sp>
            <p:nvSpPr>
              <p:cNvPr id="133813" name="Freeform 5131"/>
              <p:cNvSpPr>
                <a:spLocks/>
              </p:cNvSpPr>
              <p:nvPr/>
            </p:nvSpPr>
            <p:spPr bwMode="auto">
              <a:xfrm>
                <a:off x="1947" y="2718"/>
                <a:ext cx="99" cy="56"/>
              </a:xfrm>
              <a:custGeom>
                <a:avLst/>
                <a:gdLst>
                  <a:gd name="T0" fmla="*/ 0 w 99"/>
                  <a:gd name="T1" fmla="*/ 56 h 56"/>
                  <a:gd name="T2" fmla="*/ 68 w 99"/>
                  <a:gd name="T3" fmla="*/ 0 h 56"/>
                  <a:gd name="T4" fmla="*/ 99 w 99"/>
                  <a:gd name="T5" fmla="*/ 19 h 56"/>
                  <a:gd name="T6" fmla="*/ 37 w 99"/>
                  <a:gd name="T7" fmla="*/ 56 h 56"/>
                  <a:gd name="T8" fmla="*/ 0 w 99"/>
                  <a:gd name="T9" fmla="*/ 56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56"/>
                    </a:moveTo>
                    <a:lnTo>
                      <a:pt x="68" y="0"/>
                    </a:lnTo>
                    <a:lnTo>
                      <a:pt x="99" y="19"/>
                    </a:lnTo>
                    <a:lnTo>
                      <a:pt x="37" y="56"/>
                    </a:lnTo>
                    <a:lnTo>
                      <a:pt x="0" y="56"/>
                    </a:lnTo>
                    <a:close/>
                  </a:path>
                </a:pathLst>
              </a:custGeom>
              <a:solidFill>
                <a:srgbClr val="F7F7F7"/>
              </a:solidFill>
              <a:ln w="9525">
                <a:noFill/>
                <a:round/>
                <a:headEnd/>
                <a:tailEnd/>
              </a:ln>
            </p:spPr>
            <p:txBody>
              <a:bodyPr/>
              <a:lstStyle/>
              <a:p>
                <a:endParaRPr lang="en-US"/>
              </a:p>
            </p:txBody>
          </p:sp>
          <p:sp>
            <p:nvSpPr>
              <p:cNvPr id="133814" name="Freeform 5132"/>
              <p:cNvSpPr>
                <a:spLocks/>
              </p:cNvSpPr>
              <p:nvPr/>
            </p:nvSpPr>
            <p:spPr bwMode="auto">
              <a:xfrm>
                <a:off x="1947" y="2718"/>
                <a:ext cx="99" cy="56"/>
              </a:xfrm>
              <a:custGeom>
                <a:avLst/>
                <a:gdLst>
                  <a:gd name="T0" fmla="*/ 0 w 16"/>
                  <a:gd name="T1" fmla="*/ 83820 h 9"/>
                  <a:gd name="T2" fmla="*/ 99730 w 16"/>
                  <a:gd name="T3" fmla="*/ 0 h 9"/>
                  <a:gd name="T4" fmla="*/ 145214 w 16"/>
                  <a:gd name="T5" fmla="*/ 28417 h 9"/>
                  <a:gd name="T6" fmla="*/ 54252 w 16"/>
                  <a:gd name="T7" fmla="*/ 83820 h 9"/>
                  <a:gd name="T8" fmla="*/ 0 w 16"/>
                  <a:gd name="T9" fmla="*/ 8382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9"/>
                    </a:moveTo>
                    <a:lnTo>
                      <a:pt x="11" y="0"/>
                    </a:lnTo>
                    <a:lnTo>
                      <a:pt x="16" y="3"/>
                    </a:lnTo>
                    <a:lnTo>
                      <a:pt x="6" y="9"/>
                    </a:lnTo>
                    <a:lnTo>
                      <a:pt x="0" y="9"/>
                    </a:lnTo>
                  </a:path>
                </a:pathLst>
              </a:custGeom>
              <a:noFill/>
              <a:ln w="9525">
                <a:solidFill>
                  <a:srgbClr val="000000"/>
                </a:solidFill>
                <a:round/>
                <a:headEnd/>
                <a:tailEnd/>
              </a:ln>
            </p:spPr>
            <p:txBody>
              <a:bodyPr/>
              <a:lstStyle/>
              <a:p>
                <a:endParaRPr lang="en-US"/>
              </a:p>
            </p:txBody>
          </p:sp>
          <p:sp>
            <p:nvSpPr>
              <p:cNvPr id="133815" name="Freeform 5133"/>
              <p:cNvSpPr>
                <a:spLocks/>
              </p:cNvSpPr>
              <p:nvPr/>
            </p:nvSpPr>
            <p:spPr bwMode="auto">
              <a:xfrm>
                <a:off x="4275" y="2842"/>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ACACA"/>
              </a:solidFill>
              <a:ln w="9525">
                <a:noFill/>
                <a:round/>
                <a:headEnd/>
                <a:tailEnd/>
              </a:ln>
            </p:spPr>
            <p:txBody>
              <a:bodyPr/>
              <a:lstStyle/>
              <a:p>
                <a:endParaRPr lang="en-US"/>
              </a:p>
            </p:txBody>
          </p:sp>
          <p:sp>
            <p:nvSpPr>
              <p:cNvPr id="133816" name="Freeform 5134"/>
              <p:cNvSpPr>
                <a:spLocks/>
              </p:cNvSpPr>
              <p:nvPr/>
            </p:nvSpPr>
            <p:spPr bwMode="auto">
              <a:xfrm>
                <a:off x="4275" y="2842"/>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817" name="Freeform 5135"/>
              <p:cNvSpPr>
                <a:spLocks/>
              </p:cNvSpPr>
              <p:nvPr/>
            </p:nvSpPr>
            <p:spPr bwMode="auto">
              <a:xfrm>
                <a:off x="3028" y="2107"/>
                <a:ext cx="99" cy="99"/>
              </a:xfrm>
              <a:custGeom>
                <a:avLst/>
                <a:gdLst>
                  <a:gd name="T0" fmla="*/ 0 w 99"/>
                  <a:gd name="T1" fmla="*/ 0 h 99"/>
                  <a:gd name="T2" fmla="*/ 68 w 99"/>
                  <a:gd name="T3" fmla="*/ 49 h 99"/>
                  <a:gd name="T4" fmla="*/ 99 w 99"/>
                  <a:gd name="T5" fmla="*/ 93 h 99"/>
                  <a:gd name="T6" fmla="*/ 31 w 99"/>
                  <a:gd name="T7" fmla="*/ 99 h 99"/>
                  <a:gd name="T8" fmla="*/ 0 w 99"/>
                  <a:gd name="T9" fmla="*/ 0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0"/>
                    </a:moveTo>
                    <a:lnTo>
                      <a:pt x="68" y="49"/>
                    </a:lnTo>
                    <a:lnTo>
                      <a:pt x="99" y="93"/>
                    </a:lnTo>
                    <a:lnTo>
                      <a:pt x="31" y="99"/>
                    </a:lnTo>
                    <a:lnTo>
                      <a:pt x="0" y="0"/>
                    </a:lnTo>
                    <a:close/>
                  </a:path>
                </a:pathLst>
              </a:custGeom>
              <a:solidFill>
                <a:srgbClr val="EEEEEE"/>
              </a:solidFill>
              <a:ln w="9525">
                <a:noFill/>
                <a:round/>
                <a:headEnd/>
                <a:tailEnd/>
              </a:ln>
            </p:spPr>
            <p:txBody>
              <a:bodyPr/>
              <a:lstStyle/>
              <a:p>
                <a:endParaRPr lang="en-US"/>
              </a:p>
            </p:txBody>
          </p:sp>
          <p:sp>
            <p:nvSpPr>
              <p:cNvPr id="133818" name="Freeform 5136"/>
              <p:cNvSpPr>
                <a:spLocks/>
              </p:cNvSpPr>
              <p:nvPr/>
            </p:nvSpPr>
            <p:spPr bwMode="auto">
              <a:xfrm>
                <a:off x="3028" y="2107"/>
                <a:ext cx="99" cy="99"/>
              </a:xfrm>
              <a:custGeom>
                <a:avLst/>
                <a:gdLst>
                  <a:gd name="T0" fmla="*/ 0 w 16"/>
                  <a:gd name="T1" fmla="*/ 0 h 16"/>
                  <a:gd name="T2" fmla="*/ 99730 w 16"/>
                  <a:gd name="T3" fmla="*/ 73198 h 16"/>
                  <a:gd name="T4" fmla="*/ 145214 w 16"/>
                  <a:gd name="T5" fmla="*/ 136218 h 16"/>
                  <a:gd name="T6" fmla="*/ 45484 w 16"/>
                  <a:gd name="T7" fmla="*/ 145214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11" y="8"/>
                    </a:lnTo>
                    <a:lnTo>
                      <a:pt x="16" y="15"/>
                    </a:lnTo>
                    <a:lnTo>
                      <a:pt x="5" y="16"/>
                    </a:lnTo>
                    <a:lnTo>
                      <a:pt x="0" y="0"/>
                    </a:lnTo>
                  </a:path>
                </a:pathLst>
              </a:custGeom>
              <a:noFill/>
              <a:ln w="9525">
                <a:solidFill>
                  <a:srgbClr val="000000"/>
                </a:solidFill>
                <a:round/>
                <a:headEnd/>
                <a:tailEnd/>
              </a:ln>
            </p:spPr>
            <p:txBody>
              <a:bodyPr/>
              <a:lstStyle/>
              <a:p>
                <a:endParaRPr lang="en-US"/>
              </a:p>
            </p:txBody>
          </p:sp>
          <p:sp>
            <p:nvSpPr>
              <p:cNvPr id="133819" name="Freeform 5137"/>
              <p:cNvSpPr>
                <a:spLocks/>
              </p:cNvSpPr>
              <p:nvPr/>
            </p:nvSpPr>
            <p:spPr bwMode="auto">
              <a:xfrm>
                <a:off x="1781" y="2805"/>
                <a:ext cx="99" cy="31"/>
              </a:xfrm>
              <a:custGeom>
                <a:avLst/>
                <a:gdLst>
                  <a:gd name="T0" fmla="*/ 0 w 99"/>
                  <a:gd name="T1" fmla="*/ 31 h 31"/>
                  <a:gd name="T2" fmla="*/ 68 w 99"/>
                  <a:gd name="T3" fmla="*/ 6 h 31"/>
                  <a:gd name="T4" fmla="*/ 99 w 99"/>
                  <a:gd name="T5" fmla="*/ 0 h 31"/>
                  <a:gd name="T6" fmla="*/ 37 w 99"/>
                  <a:gd name="T7" fmla="*/ 12 h 31"/>
                  <a:gd name="T8" fmla="*/ 0 w 99"/>
                  <a:gd name="T9" fmla="*/ 31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31"/>
                    </a:moveTo>
                    <a:lnTo>
                      <a:pt x="68" y="6"/>
                    </a:lnTo>
                    <a:lnTo>
                      <a:pt x="99" y="0"/>
                    </a:lnTo>
                    <a:lnTo>
                      <a:pt x="37" y="12"/>
                    </a:lnTo>
                    <a:lnTo>
                      <a:pt x="0" y="31"/>
                    </a:lnTo>
                    <a:close/>
                  </a:path>
                </a:pathLst>
              </a:custGeom>
              <a:solidFill>
                <a:srgbClr val="EFEFEF"/>
              </a:solidFill>
              <a:ln w="9525">
                <a:noFill/>
                <a:round/>
                <a:headEnd/>
                <a:tailEnd/>
              </a:ln>
            </p:spPr>
            <p:txBody>
              <a:bodyPr/>
              <a:lstStyle/>
              <a:p>
                <a:endParaRPr lang="en-US"/>
              </a:p>
            </p:txBody>
          </p:sp>
          <p:sp>
            <p:nvSpPr>
              <p:cNvPr id="133820" name="Freeform 5138"/>
              <p:cNvSpPr>
                <a:spLocks/>
              </p:cNvSpPr>
              <p:nvPr/>
            </p:nvSpPr>
            <p:spPr bwMode="auto">
              <a:xfrm>
                <a:off x="1781" y="2805"/>
                <a:ext cx="99" cy="31"/>
              </a:xfrm>
              <a:custGeom>
                <a:avLst/>
                <a:gdLst>
                  <a:gd name="T0" fmla="*/ 0 w 16"/>
                  <a:gd name="T1" fmla="*/ 45744 h 5"/>
                  <a:gd name="T2" fmla="*/ 99730 w 16"/>
                  <a:gd name="T3" fmla="*/ 8804 h 5"/>
                  <a:gd name="T4" fmla="*/ 145214 w 16"/>
                  <a:gd name="T5" fmla="*/ 0 h 5"/>
                  <a:gd name="T6" fmla="*/ 54252 w 16"/>
                  <a:gd name="T7" fmla="*/ 17645 h 5"/>
                  <a:gd name="T8" fmla="*/ 0 w 16"/>
                  <a:gd name="T9" fmla="*/ 45744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5"/>
                    </a:moveTo>
                    <a:lnTo>
                      <a:pt x="11" y="1"/>
                    </a:lnTo>
                    <a:lnTo>
                      <a:pt x="16" y="0"/>
                    </a:lnTo>
                    <a:lnTo>
                      <a:pt x="6" y="2"/>
                    </a:lnTo>
                    <a:lnTo>
                      <a:pt x="0" y="5"/>
                    </a:lnTo>
                  </a:path>
                </a:pathLst>
              </a:custGeom>
              <a:noFill/>
              <a:ln w="9525">
                <a:solidFill>
                  <a:srgbClr val="000000"/>
                </a:solidFill>
                <a:round/>
                <a:headEnd/>
                <a:tailEnd/>
              </a:ln>
            </p:spPr>
            <p:txBody>
              <a:bodyPr/>
              <a:lstStyle/>
              <a:p>
                <a:endParaRPr lang="en-US"/>
              </a:p>
            </p:txBody>
          </p:sp>
          <p:sp>
            <p:nvSpPr>
              <p:cNvPr id="133821" name="Freeform 5139"/>
              <p:cNvSpPr>
                <a:spLocks/>
              </p:cNvSpPr>
              <p:nvPr/>
            </p:nvSpPr>
            <p:spPr bwMode="auto">
              <a:xfrm>
                <a:off x="4109" y="2823"/>
                <a:ext cx="98" cy="80"/>
              </a:xfrm>
              <a:custGeom>
                <a:avLst/>
                <a:gdLst>
                  <a:gd name="T0" fmla="*/ 0 w 98"/>
                  <a:gd name="T1" fmla="*/ 50 h 80"/>
                  <a:gd name="T2" fmla="*/ 67 w 98"/>
                  <a:gd name="T3" fmla="*/ 80 h 80"/>
                  <a:gd name="T4" fmla="*/ 98 w 98"/>
                  <a:gd name="T5" fmla="*/ 31 h 80"/>
                  <a:gd name="T6" fmla="*/ 30 w 98"/>
                  <a:gd name="T7" fmla="*/ 0 h 80"/>
                  <a:gd name="T8" fmla="*/ 0 w 98"/>
                  <a:gd name="T9" fmla="*/ 50 h 80"/>
                  <a:gd name="T10" fmla="*/ 0 60000 65536"/>
                  <a:gd name="T11" fmla="*/ 0 60000 65536"/>
                  <a:gd name="T12" fmla="*/ 0 60000 65536"/>
                  <a:gd name="T13" fmla="*/ 0 60000 65536"/>
                  <a:gd name="T14" fmla="*/ 0 60000 65536"/>
                  <a:gd name="T15" fmla="*/ 0 w 98"/>
                  <a:gd name="T16" fmla="*/ 0 h 80"/>
                  <a:gd name="T17" fmla="*/ 98 w 98"/>
                  <a:gd name="T18" fmla="*/ 80 h 80"/>
                </a:gdLst>
                <a:ahLst/>
                <a:cxnLst>
                  <a:cxn ang="T10">
                    <a:pos x="T0" y="T1"/>
                  </a:cxn>
                  <a:cxn ang="T11">
                    <a:pos x="T2" y="T3"/>
                  </a:cxn>
                  <a:cxn ang="T12">
                    <a:pos x="T4" y="T5"/>
                  </a:cxn>
                  <a:cxn ang="T13">
                    <a:pos x="T6" y="T7"/>
                  </a:cxn>
                  <a:cxn ang="T14">
                    <a:pos x="T8" y="T9"/>
                  </a:cxn>
                </a:cxnLst>
                <a:rect l="T15" t="T16" r="T17" b="T18"/>
                <a:pathLst>
                  <a:path w="98" h="80">
                    <a:moveTo>
                      <a:pt x="0" y="50"/>
                    </a:moveTo>
                    <a:lnTo>
                      <a:pt x="67" y="80"/>
                    </a:lnTo>
                    <a:lnTo>
                      <a:pt x="98" y="31"/>
                    </a:lnTo>
                    <a:lnTo>
                      <a:pt x="30" y="0"/>
                    </a:lnTo>
                    <a:lnTo>
                      <a:pt x="0" y="50"/>
                    </a:lnTo>
                    <a:close/>
                  </a:path>
                </a:pathLst>
              </a:custGeom>
              <a:solidFill>
                <a:srgbClr val="C4C4C4"/>
              </a:solidFill>
              <a:ln w="9525">
                <a:noFill/>
                <a:round/>
                <a:headEnd/>
                <a:tailEnd/>
              </a:ln>
            </p:spPr>
            <p:txBody>
              <a:bodyPr/>
              <a:lstStyle/>
              <a:p>
                <a:endParaRPr lang="en-US"/>
              </a:p>
            </p:txBody>
          </p:sp>
          <p:sp>
            <p:nvSpPr>
              <p:cNvPr id="133822" name="Freeform 5140"/>
              <p:cNvSpPr>
                <a:spLocks/>
              </p:cNvSpPr>
              <p:nvPr/>
            </p:nvSpPr>
            <p:spPr bwMode="auto">
              <a:xfrm>
                <a:off x="4109" y="2823"/>
                <a:ext cx="98" cy="80"/>
              </a:xfrm>
              <a:custGeom>
                <a:avLst/>
                <a:gdLst>
                  <a:gd name="T0" fmla="*/ 0 w 16"/>
                  <a:gd name="T1" fmla="*/ 70363 h 13"/>
                  <a:gd name="T2" fmla="*/ 94202 w 16"/>
                  <a:gd name="T3" fmla="*/ 114671 h 13"/>
                  <a:gd name="T4" fmla="*/ 137868 w 16"/>
                  <a:gd name="T5" fmla="*/ 44498 h 13"/>
                  <a:gd name="T6" fmla="*/ 43665 w 16"/>
                  <a:gd name="T7" fmla="*/ 0 h 13"/>
                  <a:gd name="T8" fmla="*/ 0 w 16"/>
                  <a:gd name="T9" fmla="*/ 70363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8"/>
                    </a:moveTo>
                    <a:lnTo>
                      <a:pt x="11" y="13"/>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823" name="Freeform 5141"/>
              <p:cNvSpPr>
                <a:spLocks/>
              </p:cNvSpPr>
              <p:nvPr/>
            </p:nvSpPr>
            <p:spPr bwMode="auto">
              <a:xfrm>
                <a:off x="2855" y="2039"/>
                <a:ext cx="105" cy="142"/>
              </a:xfrm>
              <a:custGeom>
                <a:avLst/>
                <a:gdLst>
                  <a:gd name="T0" fmla="*/ 0 w 105"/>
                  <a:gd name="T1" fmla="*/ 12 h 142"/>
                  <a:gd name="T2" fmla="*/ 68 w 105"/>
                  <a:gd name="T3" fmla="*/ 0 h 142"/>
                  <a:gd name="T4" fmla="*/ 105 w 105"/>
                  <a:gd name="T5" fmla="*/ 80 h 142"/>
                  <a:gd name="T6" fmla="*/ 31 w 105"/>
                  <a:gd name="T7" fmla="*/ 142 h 142"/>
                  <a:gd name="T8" fmla="*/ 0 w 105"/>
                  <a:gd name="T9" fmla="*/ 12 h 142"/>
                  <a:gd name="T10" fmla="*/ 0 60000 65536"/>
                  <a:gd name="T11" fmla="*/ 0 60000 65536"/>
                  <a:gd name="T12" fmla="*/ 0 60000 65536"/>
                  <a:gd name="T13" fmla="*/ 0 60000 65536"/>
                  <a:gd name="T14" fmla="*/ 0 60000 65536"/>
                  <a:gd name="T15" fmla="*/ 0 w 105"/>
                  <a:gd name="T16" fmla="*/ 0 h 142"/>
                  <a:gd name="T17" fmla="*/ 105 w 105"/>
                  <a:gd name="T18" fmla="*/ 142 h 142"/>
                </a:gdLst>
                <a:ahLst/>
                <a:cxnLst>
                  <a:cxn ang="T10">
                    <a:pos x="T0" y="T1"/>
                  </a:cxn>
                  <a:cxn ang="T11">
                    <a:pos x="T2" y="T3"/>
                  </a:cxn>
                  <a:cxn ang="T12">
                    <a:pos x="T4" y="T5"/>
                  </a:cxn>
                  <a:cxn ang="T13">
                    <a:pos x="T6" y="T7"/>
                  </a:cxn>
                  <a:cxn ang="T14">
                    <a:pos x="T8" y="T9"/>
                  </a:cxn>
                </a:cxnLst>
                <a:rect l="T15" t="T16" r="T17" b="T18"/>
                <a:pathLst>
                  <a:path w="105" h="142">
                    <a:moveTo>
                      <a:pt x="0" y="12"/>
                    </a:moveTo>
                    <a:lnTo>
                      <a:pt x="68" y="0"/>
                    </a:lnTo>
                    <a:lnTo>
                      <a:pt x="105" y="80"/>
                    </a:lnTo>
                    <a:lnTo>
                      <a:pt x="31" y="142"/>
                    </a:lnTo>
                    <a:lnTo>
                      <a:pt x="0" y="12"/>
                    </a:lnTo>
                    <a:close/>
                  </a:path>
                </a:pathLst>
              </a:custGeom>
              <a:solidFill>
                <a:srgbClr val="F9F9F9"/>
              </a:solidFill>
              <a:ln w="9525">
                <a:noFill/>
                <a:round/>
                <a:headEnd/>
                <a:tailEnd/>
              </a:ln>
            </p:spPr>
            <p:txBody>
              <a:bodyPr/>
              <a:lstStyle/>
              <a:p>
                <a:endParaRPr lang="en-US"/>
              </a:p>
            </p:txBody>
          </p:sp>
          <p:sp>
            <p:nvSpPr>
              <p:cNvPr id="133824" name="Freeform 5142"/>
              <p:cNvSpPr>
                <a:spLocks/>
              </p:cNvSpPr>
              <p:nvPr/>
            </p:nvSpPr>
            <p:spPr bwMode="auto">
              <a:xfrm>
                <a:off x="2855" y="2039"/>
                <a:ext cx="105" cy="142"/>
              </a:xfrm>
              <a:custGeom>
                <a:avLst/>
                <a:gdLst>
                  <a:gd name="T0" fmla="*/ 0 w 17"/>
                  <a:gd name="T1" fmla="*/ 17417 h 23"/>
                  <a:gd name="T2" fmla="*/ 98959 w 17"/>
                  <a:gd name="T3" fmla="*/ 0 h 23"/>
                  <a:gd name="T4" fmla="*/ 152936 w 17"/>
                  <a:gd name="T5" fmla="*/ 116255 h 23"/>
                  <a:gd name="T6" fmla="*/ 45014 w 17"/>
                  <a:gd name="T7" fmla="*/ 206406 h 23"/>
                  <a:gd name="T8" fmla="*/ 0 w 17"/>
                  <a:gd name="T9" fmla="*/ 17417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2"/>
                    </a:moveTo>
                    <a:lnTo>
                      <a:pt x="11" y="0"/>
                    </a:lnTo>
                    <a:lnTo>
                      <a:pt x="17" y="13"/>
                    </a:lnTo>
                    <a:lnTo>
                      <a:pt x="5" y="23"/>
                    </a:lnTo>
                    <a:lnTo>
                      <a:pt x="0" y="2"/>
                    </a:lnTo>
                  </a:path>
                </a:pathLst>
              </a:custGeom>
              <a:noFill/>
              <a:ln w="9525">
                <a:solidFill>
                  <a:srgbClr val="000000"/>
                </a:solidFill>
                <a:round/>
                <a:headEnd/>
                <a:tailEnd/>
              </a:ln>
            </p:spPr>
            <p:txBody>
              <a:bodyPr/>
              <a:lstStyle/>
              <a:p>
                <a:endParaRPr lang="en-US"/>
              </a:p>
            </p:txBody>
          </p:sp>
          <p:sp>
            <p:nvSpPr>
              <p:cNvPr id="133825" name="Freeform 5143"/>
              <p:cNvSpPr>
                <a:spLocks/>
              </p:cNvSpPr>
              <p:nvPr/>
            </p:nvSpPr>
            <p:spPr bwMode="auto">
              <a:xfrm>
                <a:off x="1614" y="2842"/>
                <a:ext cx="99" cy="31"/>
              </a:xfrm>
              <a:custGeom>
                <a:avLst/>
                <a:gdLst>
                  <a:gd name="T0" fmla="*/ 0 w 99"/>
                  <a:gd name="T1" fmla="*/ 31 h 31"/>
                  <a:gd name="T2" fmla="*/ 68 w 99"/>
                  <a:gd name="T3" fmla="*/ 31 h 31"/>
                  <a:gd name="T4" fmla="*/ 99 w 99"/>
                  <a:gd name="T5" fmla="*/ 0 h 31"/>
                  <a:gd name="T6" fmla="*/ 31 w 99"/>
                  <a:gd name="T7" fmla="*/ 0 h 31"/>
                  <a:gd name="T8" fmla="*/ 0 w 99"/>
                  <a:gd name="T9" fmla="*/ 31 h 31"/>
                  <a:gd name="T10" fmla="*/ 0 60000 65536"/>
                  <a:gd name="T11" fmla="*/ 0 60000 65536"/>
                  <a:gd name="T12" fmla="*/ 0 60000 65536"/>
                  <a:gd name="T13" fmla="*/ 0 60000 65536"/>
                  <a:gd name="T14" fmla="*/ 0 60000 65536"/>
                  <a:gd name="T15" fmla="*/ 0 w 99"/>
                  <a:gd name="T16" fmla="*/ 0 h 31"/>
                  <a:gd name="T17" fmla="*/ 99 w 99"/>
                  <a:gd name="T18" fmla="*/ 31 h 31"/>
                </a:gdLst>
                <a:ahLst/>
                <a:cxnLst>
                  <a:cxn ang="T10">
                    <a:pos x="T0" y="T1"/>
                  </a:cxn>
                  <a:cxn ang="T11">
                    <a:pos x="T2" y="T3"/>
                  </a:cxn>
                  <a:cxn ang="T12">
                    <a:pos x="T4" y="T5"/>
                  </a:cxn>
                  <a:cxn ang="T13">
                    <a:pos x="T6" y="T7"/>
                  </a:cxn>
                  <a:cxn ang="T14">
                    <a:pos x="T8" y="T9"/>
                  </a:cxn>
                </a:cxnLst>
                <a:rect l="T15" t="T16" r="T17" b="T18"/>
                <a:pathLst>
                  <a:path w="99" h="31">
                    <a:moveTo>
                      <a:pt x="0" y="31"/>
                    </a:moveTo>
                    <a:lnTo>
                      <a:pt x="68" y="31"/>
                    </a:lnTo>
                    <a:lnTo>
                      <a:pt x="99" y="0"/>
                    </a:lnTo>
                    <a:lnTo>
                      <a:pt x="31" y="0"/>
                    </a:lnTo>
                    <a:lnTo>
                      <a:pt x="0" y="31"/>
                    </a:lnTo>
                    <a:close/>
                  </a:path>
                </a:pathLst>
              </a:custGeom>
              <a:solidFill>
                <a:srgbClr val="E3E3E3"/>
              </a:solidFill>
              <a:ln w="9525">
                <a:noFill/>
                <a:round/>
                <a:headEnd/>
                <a:tailEnd/>
              </a:ln>
            </p:spPr>
            <p:txBody>
              <a:bodyPr/>
              <a:lstStyle/>
              <a:p>
                <a:endParaRPr lang="en-US"/>
              </a:p>
            </p:txBody>
          </p:sp>
          <p:sp>
            <p:nvSpPr>
              <p:cNvPr id="133826" name="Freeform 5144"/>
              <p:cNvSpPr>
                <a:spLocks/>
              </p:cNvSpPr>
              <p:nvPr/>
            </p:nvSpPr>
            <p:spPr bwMode="auto">
              <a:xfrm>
                <a:off x="1614" y="2842"/>
                <a:ext cx="99" cy="31"/>
              </a:xfrm>
              <a:custGeom>
                <a:avLst/>
                <a:gdLst>
                  <a:gd name="T0" fmla="*/ 0 w 16"/>
                  <a:gd name="T1" fmla="*/ 45744 h 5"/>
                  <a:gd name="T2" fmla="*/ 99730 w 16"/>
                  <a:gd name="T3" fmla="*/ 45744 h 5"/>
                  <a:gd name="T4" fmla="*/ 145214 w 16"/>
                  <a:gd name="T5" fmla="*/ 0 h 5"/>
                  <a:gd name="T6" fmla="*/ 45484 w 16"/>
                  <a:gd name="T7" fmla="*/ 0 h 5"/>
                  <a:gd name="T8" fmla="*/ 0 w 16"/>
                  <a:gd name="T9" fmla="*/ 45744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5"/>
                    </a:moveTo>
                    <a:lnTo>
                      <a:pt x="11" y="5"/>
                    </a:lnTo>
                    <a:lnTo>
                      <a:pt x="16" y="0"/>
                    </a:lnTo>
                    <a:lnTo>
                      <a:pt x="5" y="0"/>
                    </a:lnTo>
                    <a:lnTo>
                      <a:pt x="0" y="5"/>
                    </a:lnTo>
                  </a:path>
                </a:pathLst>
              </a:custGeom>
              <a:noFill/>
              <a:ln w="9525">
                <a:solidFill>
                  <a:srgbClr val="000000"/>
                </a:solidFill>
                <a:round/>
                <a:headEnd/>
                <a:tailEnd/>
              </a:ln>
            </p:spPr>
            <p:txBody>
              <a:bodyPr/>
              <a:lstStyle/>
              <a:p>
                <a:endParaRPr lang="en-US"/>
              </a:p>
            </p:txBody>
          </p:sp>
          <p:sp>
            <p:nvSpPr>
              <p:cNvPr id="133827" name="Freeform 5145"/>
              <p:cNvSpPr>
                <a:spLocks/>
              </p:cNvSpPr>
              <p:nvPr/>
            </p:nvSpPr>
            <p:spPr bwMode="auto">
              <a:xfrm>
                <a:off x="3942" y="2792"/>
                <a:ext cx="99" cy="93"/>
              </a:xfrm>
              <a:custGeom>
                <a:avLst/>
                <a:gdLst>
                  <a:gd name="T0" fmla="*/ 0 w 99"/>
                  <a:gd name="T1" fmla="*/ 50 h 93"/>
                  <a:gd name="T2" fmla="*/ 68 w 99"/>
                  <a:gd name="T3" fmla="*/ 93 h 93"/>
                  <a:gd name="T4" fmla="*/ 99 w 99"/>
                  <a:gd name="T5" fmla="*/ 44 h 93"/>
                  <a:gd name="T6" fmla="*/ 31 w 99"/>
                  <a:gd name="T7" fmla="*/ 0 h 93"/>
                  <a:gd name="T8" fmla="*/ 0 w 99"/>
                  <a:gd name="T9" fmla="*/ 5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50"/>
                    </a:moveTo>
                    <a:lnTo>
                      <a:pt x="68" y="93"/>
                    </a:lnTo>
                    <a:lnTo>
                      <a:pt x="99" y="44"/>
                    </a:lnTo>
                    <a:lnTo>
                      <a:pt x="31" y="0"/>
                    </a:lnTo>
                    <a:lnTo>
                      <a:pt x="0" y="50"/>
                    </a:lnTo>
                    <a:close/>
                  </a:path>
                </a:pathLst>
              </a:custGeom>
              <a:solidFill>
                <a:srgbClr val="BABABA"/>
              </a:solidFill>
              <a:ln w="9525">
                <a:noFill/>
                <a:round/>
                <a:headEnd/>
                <a:tailEnd/>
              </a:ln>
            </p:spPr>
            <p:txBody>
              <a:bodyPr/>
              <a:lstStyle/>
              <a:p>
                <a:endParaRPr lang="en-US"/>
              </a:p>
            </p:txBody>
          </p:sp>
          <p:sp>
            <p:nvSpPr>
              <p:cNvPr id="133828" name="Freeform 5146"/>
              <p:cNvSpPr>
                <a:spLocks/>
              </p:cNvSpPr>
              <p:nvPr/>
            </p:nvSpPr>
            <p:spPr bwMode="auto">
              <a:xfrm>
                <a:off x="3942" y="2792"/>
                <a:ext cx="99" cy="93"/>
              </a:xfrm>
              <a:custGeom>
                <a:avLst/>
                <a:gdLst>
                  <a:gd name="T0" fmla="*/ 0 w 16"/>
                  <a:gd name="T1" fmla="*/ 73879 h 15"/>
                  <a:gd name="T2" fmla="*/ 99730 w 16"/>
                  <a:gd name="T3" fmla="*/ 137497 h 15"/>
                  <a:gd name="T4" fmla="*/ 145214 w 16"/>
                  <a:gd name="T5" fmla="*/ 63618 h 15"/>
                  <a:gd name="T6" fmla="*/ 45484 w 16"/>
                  <a:gd name="T7" fmla="*/ 0 h 15"/>
                  <a:gd name="T8" fmla="*/ 0 w 16"/>
                  <a:gd name="T9" fmla="*/ 73879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8"/>
                    </a:moveTo>
                    <a:lnTo>
                      <a:pt x="11" y="15"/>
                    </a:lnTo>
                    <a:lnTo>
                      <a:pt x="16" y="7"/>
                    </a:lnTo>
                    <a:lnTo>
                      <a:pt x="5" y="0"/>
                    </a:lnTo>
                    <a:lnTo>
                      <a:pt x="0" y="8"/>
                    </a:lnTo>
                  </a:path>
                </a:pathLst>
              </a:custGeom>
              <a:noFill/>
              <a:ln w="9525">
                <a:solidFill>
                  <a:srgbClr val="000000"/>
                </a:solidFill>
                <a:round/>
                <a:headEnd/>
                <a:tailEnd/>
              </a:ln>
            </p:spPr>
            <p:txBody>
              <a:bodyPr/>
              <a:lstStyle/>
              <a:p>
                <a:endParaRPr lang="en-US"/>
              </a:p>
            </p:txBody>
          </p:sp>
          <p:sp>
            <p:nvSpPr>
              <p:cNvPr id="133829" name="Freeform 5147"/>
              <p:cNvSpPr>
                <a:spLocks/>
              </p:cNvSpPr>
              <p:nvPr/>
            </p:nvSpPr>
            <p:spPr bwMode="auto">
              <a:xfrm>
                <a:off x="2682" y="2014"/>
                <a:ext cx="105" cy="229"/>
              </a:xfrm>
              <a:custGeom>
                <a:avLst/>
                <a:gdLst>
                  <a:gd name="T0" fmla="*/ 0 w 105"/>
                  <a:gd name="T1" fmla="*/ 81 h 229"/>
                  <a:gd name="T2" fmla="*/ 68 w 105"/>
                  <a:gd name="T3" fmla="*/ 0 h 229"/>
                  <a:gd name="T4" fmla="*/ 105 w 105"/>
                  <a:gd name="T5" fmla="*/ 111 h 229"/>
                  <a:gd name="T6" fmla="*/ 37 w 105"/>
                  <a:gd name="T7" fmla="*/ 229 h 229"/>
                  <a:gd name="T8" fmla="*/ 0 w 105"/>
                  <a:gd name="T9" fmla="*/ 81 h 229"/>
                  <a:gd name="T10" fmla="*/ 0 60000 65536"/>
                  <a:gd name="T11" fmla="*/ 0 60000 65536"/>
                  <a:gd name="T12" fmla="*/ 0 60000 65536"/>
                  <a:gd name="T13" fmla="*/ 0 60000 65536"/>
                  <a:gd name="T14" fmla="*/ 0 60000 65536"/>
                  <a:gd name="T15" fmla="*/ 0 w 105"/>
                  <a:gd name="T16" fmla="*/ 0 h 229"/>
                  <a:gd name="T17" fmla="*/ 105 w 105"/>
                  <a:gd name="T18" fmla="*/ 229 h 229"/>
                </a:gdLst>
                <a:ahLst/>
                <a:cxnLst>
                  <a:cxn ang="T10">
                    <a:pos x="T0" y="T1"/>
                  </a:cxn>
                  <a:cxn ang="T11">
                    <a:pos x="T2" y="T3"/>
                  </a:cxn>
                  <a:cxn ang="T12">
                    <a:pos x="T4" y="T5"/>
                  </a:cxn>
                  <a:cxn ang="T13">
                    <a:pos x="T6" y="T7"/>
                  </a:cxn>
                  <a:cxn ang="T14">
                    <a:pos x="T8" y="T9"/>
                  </a:cxn>
                </a:cxnLst>
                <a:rect l="T15" t="T16" r="T17" b="T18"/>
                <a:pathLst>
                  <a:path w="105" h="229">
                    <a:moveTo>
                      <a:pt x="0" y="81"/>
                    </a:moveTo>
                    <a:lnTo>
                      <a:pt x="68" y="0"/>
                    </a:lnTo>
                    <a:lnTo>
                      <a:pt x="105" y="111"/>
                    </a:lnTo>
                    <a:lnTo>
                      <a:pt x="37" y="229"/>
                    </a:lnTo>
                    <a:lnTo>
                      <a:pt x="0" y="81"/>
                    </a:lnTo>
                    <a:close/>
                  </a:path>
                </a:pathLst>
              </a:custGeom>
              <a:solidFill>
                <a:srgbClr val="FCFCFC"/>
              </a:solidFill>
              <a:ln w="9525">
                <a:noFill/>
                <a:round/>
                <a:headEnd/>
                <a:tailEnd/>
              </a:ln>
            </p:spPr>
            <p:txBody>
              <a:bodyPr/>
              <a:lstStyle/>
              <a:p>
                <a:endParaRPr lang="en-US"/>
              </a:p>
            </p:txBody>
          </p:sp>
          <p:sp>
            <p:nvSpPr>
              <p:cNvPr id="133830" name="Freeform 5148"/>
              <p:cNvSpPr>
                <a:spLocks/>
              </p:cNvSpPr>
              <p:nvPr/>
            </p:nvSpPr>
            <p:spPr bwMode="auto">
              <a:xfrm>
                <a:off x="2682" y="2014"/>
                <a:ext cx="105" cy="229"/>
              </a:xfrm>
              <a:custGeom>
                <a:avLst/>
                <a:gdLst>
                  <a:gd name="T0" fmla="*/ 0 w 17"/>
                  <a:gd name="T1" fmla="*/ 117372 h 37"/>
                  <a:gd name="T2" fmla="*/ 98959 w 17"/>
                  <a:gd name="T3" fmla="*/ 0 h 37"/>
                  <a:gd name="T4" fmla="*/ 152936 w 17"/>
                  <a:gd name="T5" fmla="*/ 162875 h 37"/>
                  <a:gd name="T6" fmla="*/ 53945 w 17"/>
                  <a:gd name="T7" fmla="*/ 335943 h 37"/>
                  <a:gd name="T8" fmla="*/ 0 w 17"/>
                  <a:gd name="T9" fmla="*/ 117372 h 37"/>
                  <a:gd name="T10" fmla="*/ 0 60000 65536"/>
                  <a:gd name="T11" fmla="*/ 0 60000 65536"/>
                  <a:gd name="T12" fmla="*/ 0 60000 65536"/>
                  <a:gd name="T13" fmla="*/ 0 60000 65536"/>
                  <a:gd name="T14" fmla="*/ 0 60000 65536"/>
                  <a:gd name="T15" fmla="*/ 0 w 17"/>
                  <a:gd name="T16" fmla="*/ 0 h 37"/>
                  <a:gd name="T17" fmla="*/ 17 w 17"/>
                  <a:gd name="T18" fmla="*/ 37 h 37"/>
                </a:gdLst>
                <a:ahLst/>
                <a:cxnLst>
                  <a:cxn ang="T10">
                    <a:pos x="T0" y="T1"/>
                  </a:cxn>
                  <a:cxn ang="T11">
                    <a:pos x="T2" y="T3"/>
                  </a:cxn>
                  <a:cxn ang="T12">
                    <a:pos x="T4" y="T5"/>
                  </a:cxn>
                  <a:cxn ang="T13">
                    <a:pos x="T6" y="T7"/>
                  </a:cxn>
                  <a:cxn ang="T14">
                    <a:pos x="T8" y="T9"/>
                  </a:cxn>
                </a:cxnLst>
                <a:rect l="T15" t="T16" r="T17" b="T18"/>
                <a:pathLst>
                  <a:path w="17" h="37">
                    <a:moveTo>
                      <a:pt x="0" y="13"/>
                    </a:moveTo>
                    <a:lnTo>
                      <a:pt x="11" y="0"/>
                    </a:lnTo>
                    <a:lnTo>
                      <a:pt x="17" y="18"/>
                    </a:lnTo>
                    <a:lnTo>
                      <a:pt x="6" y="37"/>
                    </a:lnTo>
                    <a:lnTo>
                      <a:pt x="0" y="13"/>
                    </a:lnTo>
                  </a:path>
                </a:pathLst>
              </a:custGeom>
              <a:noFill/>
              <a:ln w="9525">
                <a:solidFill>
                  <a:srgbClr val="000000"/>
                </a:solidFill>
                <a:round/>
                <a:headEnd/>
                <a:tailEnd/>
              </a:ln>
            </p:spPr>
            <p:txBody>
              <a:bodyPr/>
              <a:lstStyle/>
              <a:p>
                <a:endParaRPr lang="en-US"/>
              </a:p>
            </p:txBody>
          </p:sp>
          <p:sp>
            <p:nvSpPr>
              <p:cNvPr id="133831" name="Freeform 5149"/>
              <p:cNvSpPr>
                <a:spLocks/>
              </p:cNvSpPr>
              <p:nvPr/>
            </p:nvSpPr>
            <p:spPr bwMode="auto">
              <a:xfrm>
                <a:off x="1447" y="2854"/>
                <a:ext cx="99" cy="43"/>
              </a:xfrm>
              <a:custGeom>
                <a:avLst/>
                <a:gdLst>
                  <a:gd name="T0" fmla="*/ 0 w 99"/>
                  <a:gd name="T1" fmla="*/ 37 h 43"/>
                  <a:gd name="T2" fmla="*/ 62 w 99"/>
                  <a:gd name="T3" fmla="*/ 43 h 43"/>
                  <a:gd name="T4" fmla="*/ 99 w 99"/>
                  <a:gd name="T5" fmla="*/ 12 h 43"/>
                  <a:gd name="T6" fmla="*/ 31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2" y="43"/>
                    </a:lnTo>
                    <a:lnTo>
                      <a:pt x="99" y="12"/>
                    </a:lnTo>
                    <a:lnTo>
                      <a:pt x="31" y="0"/>
                    </a:lnTo>
                    <a:lnTo>
                      <a:pt x="0" y="37"/>
                    </a:lnTo>
                    <a:close/>
                  </a:path>
                </a:pathLst>
              </a:custGeom>
              <a:solidFill>
                <a:srgbClr val="D8D8D8"/>
              </a:solidFill>
              <a:ln w="9525">
                <a:noFill/>
                <a:round/>
                <a:headEnd/>
                <a:tailEnd/>
              </a:ln>
            </p:spPr>
            <p:txBody>
              <a:bodyPr/>
              <a:lstStyle/>
              <a:p>
                <a:endParaRPr lang="en-US"/>
              </a:p>
            </p:txBody>
          </p:sp>
          <p:sp>
            <p:nvSpPr>
              <p:cNvPr id="133832" name="Freeform 5150"/>
              <p:cNvSpPr>
                <a:spLocks/>
              </p:cNvSpPr>
              <p:nvPr/>
            </p:nvSpPr>
            <p:spPr bwMode="auto">
              <a:xfrm>
                <a:off x="1447" y="2854"/>
                <a:ext cx="99" cy="43"/>
              </a:xfrm>
              <a:custGeom>
                <a:avLst/>
                <a:gdLst>
                  <a:gd name="T0" fmla="*/ 0 w 16"/>
                  <a:gd name="T1" fmla="*/ 52601 h 7"/>
                  <a:gd name="T2" fmla="*/ 90962 w 16"/>
                  <a:gd name="T3" fmla="*/ 61207 h 7"/>
                  <a:gd name="T4" fmla="*/ 145214 w 16"/>
                  <a:gd name="T5" fmla="*/ 17169 h 7"/>
                  <a:gd name="T6" fmla="*/ 45484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0" y="7"/>
                    </a:lnTo>
                    <a:lnTo>
                      <a:pt x="16" y="2"/>
                    </a:lnTo>
                    <a:lnTo>
                      <a:pt x="5" y="0"/>
                    </a:lnTo>
                    <a:lnTo>
                      <a:pt x="0" y="6"/>
                    </a:lnTo>
                  </a:path>
                </a:pathLst>
              </a:custGeom>
              <a:noFill/>
              <a:ln w="9525">
                <a:solidFill>
                  <a:srgbClr val="000000"/>
                </a:solidFill>
                <a:round/>
                <a:headEnd/>
                <a:tailEnd/>
              </a:ln>
            </p:spPr>
            <p:txBody>
              <a:bodyPr/>
              <a:lstStyle/>
              <a:p>
                <a:endParaRPr lang="en-US"/>
              </a:p>
            </p:txBody>
          </p:sp>
          <p:sp>
            <p:nvSpPr>
              <p:cNvPr id="133833" name="Freeform 5151"/>
              <p:cNvSpPr>
                <a:spLocks/>
              </p:cNvSpPr>
              <p:nvPr/>
            </p:nvSpPr>
            <p:spPr bwMode="auto">
              <a:xfrm>
                <a:off x="3769" y="2731"/>
                <a:ext cx="105" cy="111"/>
              </a:xfrm>
              <a:custGeom>
                <a:avLst/>
                <a:gdLst>
                  <a:gd name="T0" fmla="*/ 0 w 105"/>
                  <a:gd name="T1" fmla="*/ 49 h 111"/>
                  <a:gd name="T2" fmla="*/ 74 w 105"/>
                  <a:gd name="T3" fmla="*/ 111 h 111"/>
                  <a:gd name="T4" fmla="*/ 105 w 105"/>
                  <a:gd name="T5" fmla="*/ 61 h 111"/>
                  <a:gd name="T6" fmla="*/ 31 w 105"/>
                  <a:gd name="T7" fmla="*/ 0 h 111"/>
                  <a:gd name="T8" fmla="*/ 0 w 105"/>
                  <a:gd name="T9" fmla="*/ 49 h 111"/>
                  <a:gd name="T10" fmla="*/ 0 60000 65536"/>
                  <a:gd name="T11" fmla="*/ 0 60000 65536"/>
                  <a:gd name="T12" fmla="*/ 0 60000 65536"/>
                  <a:gd name="T13" fmla="*/ 0 60000 65536"/>
                  <a:gd name="T14" fmla="*/ 0 60000 65536"/>
                  <a:gd name="T15" fmla="*/ 0 w 105"/>
                  <a:gd name="T16" fmla="*/ 0 h 111"/>
                  <a:gd name="T17" fmla="*/ 105 w 105"/>
                  <a:gd name="T18" fmla="*/ 111 h 111"/>
                </a:gdLst>
                <a:ahLst/>
                <a:cxnLst>
                  <a:cxn ang="T10">
                    <a:pos x="T0" y="T1"/>
                  </a:cxn>
                  <a:cxn ang="T11">
                    <a:pos x="T2" y="T3"/>
                  </a:cxn>
                  <a:cxn ang="T12">
                    <a:pos x="T4" y="T5"/>
                  </a:cxn>
                  <a:cxn ang="T13">
                    <a:pos x="T6" y="T7"/>
                  </a:cxn>
                  <a:cxn ang="T14">
                    <a:pos x="T8" y="T9"/>
                  </a:cxn>
                </a:cxnLst>
                <a:rect l="T15" t="T16" r="T17" b="T18"/>
                <a:pathLst>
                  <a:path w="105" h="111">
                    <a:moveTo>
                      <a:pt x="0" y="49"/>
                    </a:moveTo>
                    <a:lnTo>
                      <a:pt x="74" y="111"/>
                    </a:lnTo>
                    <a:lnTo>
                      <a:pt x="105" y="61"/>
                    </a:lnTo>
                    <a:lnTo>
                      <a:pt x="31" y="0"/>
                    </a:lnTo>
                    <a:lnTo>
                      <a:pt x="0" y="49"/>
                    </a:lnTo>
                    <a:close/>
                  </a:path>
                </a:pathLst>
              </a:custGeom>
              <a:solidFill>
                <a:srgbClr val="ACACAC"/>
              </a:solidFill>
              <a:ln w="9525">
                <a:noFill/>
                <a:round/>
                <a:headEnd/>
                <a:tailEnd/>
              </a:ln>
            </p:spPr>
            <p:txBody>
              <a:bodyPr/>
              <a:lstStyle/>
              <a:p>
                <a:endParaRPr lang="en-US"/>
              </a:p>
            </p:txBody>
          </p:sp>
          <p:sp>
            <p:nvSpPr>
              <p:cNvPr id="133834" name="Freeform 5152"/>
              <p:cNvSpPr>
                <a:spLocks/>
              </p:cNvSpPr>
              <p:nvPr/>
            </p:nvSpPr>
            <p:spPr bwMode="auto">
              <a:xfrm>
                <a:off x="3769" y="2731"/>
                <a:ext cx="105" cy="111"/>
              </a:xfrm>
              <a:custGeom>
                <a:avLst/>
                <a:gdLst>
                  <a:gd name="T0" fmla="*/ 0 w 17"/>
                  <a:gd name="T1" fmla="*/ 70806 h 18"/>
                  <a:gd name="T2" fmla="*/ 107693 w 17"/>
                  <a:gd name="T3" fmla="*/ 160401 h 18"/>
                  <a:gd name="T4" fmla="*/ 152936 w 17"/>
                  <a:gd name="T5" fmla="*/ 89595 h 18"/>
                  <a:gd name="T6" fmla="*/ 45014 w 17"/>
                  <a:gd name="T7" fmla="*/ 0 h 18"/>
                  <a:gd name="T8" fmla="*/ 0 w 17"/>
                  <a:gd name="T9" fmla="*/ 70806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8"/>
                    </a:moveTo>
                    <a:lnTo>
                      <a:pt x="12" y="18"/>
                    </a:lnTo>
                    <a:lnTo>
                      <a:pt x="17" y="10"/>
                    </a:lnTo>
                    <a:lnTo>
                      <a:pt x="5" y="0"/>
                    </a:lnTo>
                    <a:lnTo>
                      <a:pt x="0" y="8"/>
                    </a:lnTo>
                  </a:path>
                </a:pathLst>
              </a:custGeom>
              <a:noFill/>
              <a:ln w="9525">
                <a:solidFill>
                  <a:srgbClr val="000000"/>
                </a:solidFill>
                <a:round/>
                <a:headEnd/>
                <a:tailEnd/>
              </a:ln>
            </p:spPr>
            <p:txBody>
              <a:bodyPr/>
              <a:lstStyle/>
              <a:p>
                <a:endParaRPr lang="en-US"/>
              </a:p>
            </p:txBody>
          </p:sp>
          <p:sp>
            <p:nvSpPr>
              <p:cNvPr id="133835" name="Freeform 5153"/>
              <p:cNvSpPr>
                <a:spLocks/>
              </p:cNvSpPr>
              <p:nvPr/>
            </p:nvSpPr>
            <p:spPr bwMode="auto">
              <a:xfrm>
                <a:off x="2516" y="2101"/>
                <a:ext cx="98" cy="259"/>
              </a:xfrm>
              <a:custGeom>
                <a:avLst/>
                <a:gdLst>
                  <a:gd name="T0" fmla="*/ 0 w 98"/>
                  <a:gd name="T1" fmla="*/ 129 h 259"/>
                  <a:gd name="T2" fmla="*/ 67 w 98"/>
                  <a:gd name="T3" fmla="*/ 0 h 259"/>
                  <a:gd name="T4" fmla="*/ 98 w 98"/>
                  <a:gd name="T5" fmla="*/ 117 h 259"/>
                  <a:gd name="T6" fmla="*/ 37 w 98"/>
                  <a:gd name="T7" fmla="*/ 259 h 259"/>
                  <a:gd name="T8" fmla="*/ 0 w 98"/>
                  <a:gd name="T9" fmla="*/ 129 h 259"/>
                  <a:gd name="T10" fmla="*/ 0 60000 65536"/>
                  <a:gd name="T11" fmla="*/ 0 60000 65536"/>
                  <a:gd name="T12" fmla="*/ 0 60000 65536"/>
                  <a:gd name="T13" fmla="*/ 0 60000 65536"/>
                  <a:gd name="T14" fmla="*/ 0 60000 65536"/>
                  <a:gd name="T15" fmla="*/ 0 w 98"/>
                  <a:gd name="T16" fmla="*/ 0 h 259"/>
                  <a:gd name="T17" fmla="*/ 98 w 98"/>
                  <a:gd name="T18" fmla="*/ 259 h 259"/>
                </a:gdLst>
                <a:ahLst/>
                <a:cxnLst>
                  <a:cxn ang="T10">
                    <a:pos x="T0" y="T1"/>
                  </a:cxn>
                  <a:cxn ang="T11">
                    <a:pos x="T2" y="T3"/>
                  </a:cxn>
                  <a:cxn ang="T12">
                    <a:pos x="T4" y="T5"/>
                  </a:cxn>
                  <a:cxn ang="T13">
                    <a:pos x="T6" y="T7"/>
                  </a:cxn>
                  <a:cxn ang="T14">
                    <a:pos x="T8" y="T9"/>
                  </a:cxn>
                </a:cxnLst>
                <a:rect l="T15" t="T16" r="T17" b="T18"/>
                <a:pathLst>
                  <a:path w="98" h="259">
                    <a:moveTo>
                      <a:pt x="0" y="129"/>
                    </a:moveTo>
                    <a:lnTo>
                      <a:pt x="67" y="0"/>
                    </a:lnTo>
                    <a:lnTo>
                      <a:pt x="98" y="117"/>
                    </a:lnTo>
                    <a:lnTo>
                      <a:pt x="37" y="259"/>
                    </a:lnTo>
                    <a:lnTo>
                      <a:pt x="0" y="129"/>
                    </a:lnTo>
                    <a:close/>
                  </a:path>
                </a:pathLst>
              </a:custGeom>
              <a:solidFill>
                <a:srgbClr val="FDFDFD"/>
              </a:solidFill>
              <a:ln w="9525">
                <a:noFill/>
                <a:round/>
                <a:headEnd/>
                <a:tailEnd/>
              </a:ln>
            </p:spPr>
            <p:txBody>
              <a:bodyPr/>
              <a:lstStyle/>
              <a:p>
                <a:endParaRPr lang="en-US"/>
              </a:p>
            </p:txBody>
          </p:sp>
          <p:sp>
            <p:nvSpPr>
              <p:cNvPr id="133836" name="Freeform 5154"/>
              <p:cNvSpPr>
                <a:spLocks/>
              </p:cNvSpPr>
              <p:nvPr/>
            </p:nvSpPr>
            <p:spPr bwMode="auto">
              <a:xfrm>
                <a:off x="2516" y="2101"/>
                <a:ext cx="98" cy="259"/>
              </a:xfrm>
              <a:custGeom>
                <a:avLst/>
                <a:gdLst>
                  <a:gd name="T0" fmla="*/ 0 w 16"/>
                  <a:gd name="T1" fmla="*/ 188083 h 42"/>
                  <a:gd name="T2" fmla="*/ 94202 w 16"/>
                  <a:gd name="T3" fmla="*/ 0 h 42"/>
                  <a:gd name="T4" fmla="*/ 137868 w 16"/>
                  <a:gd name="T5" fmla="*/ 169071 h 42"/>
                  <a:gd name="T6" fmla="*/ 52148 w 16"/>
                  <a:gd name="T7" fmla="*/ 374495 h 42"/>
                  <a:gd name="T8" fmla="*/ 0 w 16"/>
                  <a:gd name="T9" fmla="*/ 188083 h 42"/>
                  <a:gd name="T10" fmla="*/ 0 60000 65536"/>
                  <a:gd name="T11" fmla="*/ 0 60000 65536"/>
                  <a:gd name="T12" fmla="*/ 0 60000 65536"/>
                  <a:gd name="T13" fmla="*/ 0 60000 65536"/>
                  <a:gd name="T14" fmla="*/ 0 60000 65536"/>
                  <a:gd name="T15" fmla="*/ 0 w 16"/>
                  <a:gd name="T16" fmla="*/ 0 h 42"/>
                  <a:gd name="T17" fmla="*/ 16 w 16"/>
                  <a:gd name="T18" fmla="*/ 42 h 42"/>
                </a:gdLst>
                <a:ahLst/>
                <a:cxnLst>
                  <a:cxn ang="T10">
                    <a:pos x="T0" y="T1"/>
                  </a:cxn>
                  <a:cxn ang="T11">
                    <a:pos x="T2" y="T3"/>
                  </a:cxn>
                  <a:cxn ang="T12">
                    <a:pos x="T4" y="T5"/>
                  </a:cxn>
                  <a:cxn ang="T13">
                    <a:pos x="T6" y="T7"/>
                  </a:cxn>
                  <a:cxn ang="T14">
                    <a:pos x="T8" y="T9"/>
                  </a:cxn>
                </a:cxnLst>
                <a:rect l="T15" t="T16" r="T17" b="T18"/>
                <a:pathLst>
                  <a:path w="16" h="42">
                    <a:moveTo>
                      <a:pt x="0" y="21"/>
                    </a:moveTo>
                    <a:lnTo>
                      <a:pt x="11" y="0"/>
                    </a:lnTo>
                    <a:lnTo>
                      <a:pt x="16" y="19"/>
                    </a:lnTo>
                    <a:lnTo>
                      <a:pt x="6" y="42"/>
                    </a:lnTo>
                    <a:lnTo>
                      <a:pt x="0" y="21"/>
                    </a:lnTo>
                  </a:path>
                </a:pathLst>
              </a:custGeom>
              <a:noFill/>
              <a:ln w="9525">
                <a:solidFill>
                  <a:srgbClr val="000000"/>
                </a:solidFill>
                <a:round/>
                <a:headEnd/>
                <a:tailEnd/>
              </a:ln>
            </p:spPr>
            <p:txBody>
              <a:bodyPr/>
              <a:lstStyle/>
              <a:p>
                <a:endParaRPr lang="en-US"/>
              </a:p>
            </p:txBody>
          </p:sp>
          <p:sp>
            <p:nvSpPr>
              <p:cNvPr id="133837" name="Freeform 5155"/>
              <p:cNvSpPr>
                <a:spLocks/>
              </p:cNvSpPr>
              <p:nvPr/>
            </p:nvSpPr>
            <p:spPr bwMode="auto">
              <a:xfrm>
                <a:off x="3602" y="2632"/>
                <a:ext cx="99" cy="129"/>
              </a:xfrm>
              <a:custGeom>
                <a:avLst/>
                <a:gdLst>
                  <a:gd name="T0" fmla="*/ 0 w 99"/>
                  <a:gd name="T1" fmla="*/ 37 h 129"/>
                  <a:gd name="T2" fmla="*/ 68 w 99"/>
                  <a:gd name="T3" fmla="*/ 129 h 129"/>
                  <a:gd name="T4" fmla="*/ 99 w 99"/>
                  <a:gd name="T5" fmla="*/ 74 h 129"/>
                  <a:gd name="T6" fmla="*/ 31 w 99"/>
                  <a:gd name="T7" fmla="*/ 0 h 129"/>
                  <a:gd name="T8" fmla="*/ 0 w 99"/>
                  <a:gd name="T9" fmla="*/ 37 h 129"/>
                  <a:gd name="T10" fmla="*/ 0 60000 65536"/>
                  <a:gd name="T11" fmla="*/ 0 60000 65536"/>
                  <a:gd name="T12" fmla="*/ 0 60000 65536"/>
                  <a:gd name="T13" fmla="*/ 0 60000 65536"/>
                  <a:gd name="T14" fmla="*/ 0 60000 65536"/>
                  <a:gd name="T15" fmla="*/ 0 w 99"/>
                  <a:gd name="T16" fmla="*/ 0 h 129"/>
                  <a:gd name="T17" fmla="*/ 99 w 99"/>
                  <a:gd name="T18" fmla="*/ 129 h 129"/>
                </a:gdLst>
                <a:ahLst/>
                <a:cxnLst>
                  <a:cxn ang="T10">
                    <a:pos x="T0" y="T1"/>
                  </a:cxn>
                  <a:cxn ang="T11">
                    <a:pos x="T2" y="T3"/>
                  </a:cxn>
                  <a:cxn ang="T12">
                    <a:pos x="T4" y="T5"/>
                  </a:cxn>
                  <a:cxn ang="T13">
                    <a:pos x="T6" y="T7"/>
                  </a:cxn>
                  <a:cxn ang="T14">
                    <a:pos x="T8" y="T9"/>
                  </a:cxn>
                </a:cxnLst>
                <a:rect l="T15" t="T16" r="T17" b="T18"/>
                <a:pathLst>
                  <a:path w="99" h="129">
                    <a:moveTo>
                      <a:pt x="0" y="37"/>
                    </a:moveTo>
                    <a:lnTo>
                      <a:pt x="68" y="129"/>
                    </a:lnTo>
                    <a:lnTo>
                      <a:pt x="99" y="74"/>
                    </a:lnTo>
                    <a:lnTo>
                      <a:pt x="31" y="0"/>
                    </a:lnTo>
                    <a:lnTo>
                      <a:pt x="0" y="37"/>
                    </a:lnTo>
                    <a:close/>
                  </a:path>
                </a:pathLst>
              </a:custGeom>
              <a:solidFill>
                <a:srgbClr val="A3A3A3"/>
              </a:solidFill>
              <a:ln w="9525">
                <a:noFill/>
                <a:round/>
                <a:headEnd/>
                <a:tailEnd/>
              </a:ln>
            </p:spPr>
            <p:txBody>
              <a:bodyPr/>
              <a:lstStyle/>
              <a:p>
                <a:endParaRPr lang="en-US"/>
              </a:p>
            </p:txBody>
          </p:sp>
          <p:sp>
            <p:nvSpPr>
              <p:cNvPr id="133838" name="Freeform 5156"/>
              <p:cNvSpPr>
                <a:spLocks/>
              </p:cNvSpPr>
              <p:nvPr/>
            </p:nvSpPr>
            <p:spPr bwMode="auto">
              <a:xfrm>
                <a:off x="3602" y="2632"/>
                <a:ext cx="99" cy="129"/>
              </a:xfrm>
              <a:custGeom>
                <a:avLst/>
                <a:gdLst>
                  <a:gd name="T0" fmla="*/ 0 w 16"/>
                  <a:gd name="T1" fmla="*/ 52601 h 21"/>
                  <a:gd name="T2" fmla="*/ 99730 w 16"/>
                  <a:gd name="T3" fmla="*/ 183579 h 21"/>
                  <a:gd name="T4" fmla="*/ 145214 w 16"/>
                  <a:gd name="T5" fmla="*/ 105467 h 21"/>
                  <a:gd name="T6" fmla="*/ 45484 w 16"/>
                  <a:gd name="T7" fmla="*/ 0 h 21"/>
                  <a:gd name="T8" fmla="*/ 0 w 16"/>
                  <a:gd name="T9" fmla="*/ 52601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6"/>
                    </a:moveTo>
                    <a:lnTo>
                      <a:pt x="11" y="21"/>
                    </a:lnTo>
                    <a:lnTo>
                      <a:pt x="16" y="12"/>
                    </a:lnTo>
                    <a:lnTo>
                      <a:pt x="5" y="0"/>
                    </a:lnTo>
                    <a:lnTo>
                      <a:pt x="0" y="6"/>
                    </a:lnTo>
                  </a:path>
                </a:pathLst>
              </a:custGeom>
              <a:noFill/>
              <a:ln w="9525">
                <a:solidFill>
                  <a:srgbClr val="000000"/>
                </a:solidFill>
                <a:round/>
                <a:headEnd/>
                <a:tailEnd/>
              </a:ln>
            </p:spPr>
            <p:txBody>
              <a:bodyPr/>
              <a:lstStyle/>
              <a:p>
                <a:endParaRPr lang="en-US"/>
              </a:p>
            </p:txBody>
          </p:sp>
          <p:sp>
            <p:nvSpPr>
              <p:cNvPr id="133839" name="Freeform 5157"/>
              <p:cNvSpPr>
                <a:spLocks/>
              </p:cNvSpPr>
              <p:nvPr/>
            </p:nvSpPr>
            <p:spPr bwMode="auto">
              <a:xfrm>
                <a:off x="2349" y="2267"/>
                <a:ext cx="99" cy="235"/>
              </a:xfrm>
              <a:custGeom>
                <a:avLst/>
                <a:gdLst>
                  <a:gd name="T0" fmla="*/ 0 w 99"/>
                  <a:gd name="T1" fmla="*/ 136 h 235"/>
                  <a:gd name="T2" fmla="*/ 62 w 99"/>
                  <a:gd name="T3" fmla="*/ 0 h 235"/>
                  <a:gd name="T4" fmla="*/ 99 w 99"/>
                  <a:gd name="T5" fmla="*/ 105 h 235"/>
                  <a:gd name="T6" fmla="*/ 31 w 99"/>
                  <a:gd name="T7" fmla="*/ 235 h 235"/>
                  <a:gd name="T8" fmla="*/ 0 w 99"/>
                  <a:gd name="T9" fmla="*/ 136 h 235"/>
                  <a:gd name="T10" fmla="*/ 0 60000 65536"/>
                  <a:gd name="T11" fmla="*/ 0 60000 65536"/>
                  <a:gd name="T12" fmla="*/ 0 60000 65536"/>
                  <a:gd name="T13" fmla="*/ 0 60000 65536"/>
                  <a:gd name="T14" fmla="*/ 0 60000 65536"/>
                  <a:gd name="T15" fmla="*/ 0 w 99"/>
                  <a:gd name="T16" fmla="*/ 0 h 235"/>
                  <a:gd name="T17" fmla="*/ 99 w 99"/>
                  <a:gd name="T18" fmla="*/ 235 h 235"/>
                </a:gdLst>
                <a:ahLst/>
                <a:cxnLst>
                  <a:cxn ang="T10">
                    <a:pos x="T0" y="T1"/>
                  </a:cxn>
                  <a:cxn ang="T11">
                    <a:pos x="T2" y="T3"/>
                  </a:cxn>
                  <a:cxn ang="T12">
                    <a:pos x="T4" y="T5"/>
                  </a:cxn>
                  <a:cxn ang="T13">
                    <a:pos x="T6" y="T7"/>
                  </a:cxn>
                  <a:cxn ang="T14">
                    <a:pos x="T8" y="T9"/>
                  </a:cxn>
                </a:cxnLst>
                <a:rect l="T15" t="T16" r="T17" b="T18"/>
                <a:pathLst>
                  <a:path w="99" h="235">
                    <a:moveTo>
                      <a:pt x="0" y="136"/>
                    </a:moveTo>
                    <a:lnTo>
                      <a:pt x="62" y="0"/>
                    </a:lnTo>
                    <a:lnTo>
                      <a:pt x="99" y="105"/>
                    </a:lnTo>
                    <a:lnTo>
                      <a:pt x="31" y="235"/>
                    </a:lnTo>
                    <a:lnTo>
                      <a:pt x="0" y="136"/>
                    </a:lnTo>
                    <a:close/>
                  </a:path>
                </a:pathLst>
              </a:custGeom>
              <a:solidFill>
                <a:srgbClr val="FDFDFD"/>
              </a:solidFill>
              <a:ln w="9525">
                <a:noFill/>
                <a:round/>
                <a:headEnd/>
                <a:tailEnd/>
              </a:ln>
            </p:spPr>
            <p:txBody>
              <a:bodyPr/>
              <a:lstStyle/>
              <a:p>
                <a:endParaRPr lang="en-US"/>
              </a:p>
            </p:txBody>
          </p:sp>
          <p:sp>
            <p:nvSpPr>
              <p:cNvPr id="133840" name="Freeform 5158"/>
              <p:cNvSpPr>
                <a:spLocks/>
              </p:cNvSpPr>
              <p:nvPr/>
            </p:nvSpPr>
            <p:spPr bwMode="auto">
              <a:xfrm>
                <a:off x="2349" y="2267"/>
                <a:ext cx="99" cy="235"/>
              </a:xfrm>
              <a:custGeom>
                <a:avLst/>
                <a:gdLst>
                  <a:gd name="T0" fmla="*/ 0 w 16"/>
                  <a:gd name="T1" fmla="*/ 198909 h 38"/>
                  <a:gd name="T2" fmla="*/ 90962 w 16"/>
                  <a:gd name="T3" fmla="*/ 0 h 38"/>
                  <a:gd name="T4" fmla="*/ 145214 w 16"/>
                  <a:gd name="T5" fmla="*/ 153511 h 38"/>
                  <a:gd name="T6" fmla="*/ 45484 w 16"/>
                  <a:gd name="T7" fmla="*/ 343663 h 38"/>
                  <a:gd name="T8" fmla="*/ 0 w 16"/>
                  <a:gd name="T9" fmla="*/ 198909 h 38"/>
                  <a:gd name="T10" fmla="*/ 0 60000 65536"/>
                  <a:gd name="T11" fmla="*/ 0 60000 65536"/>
                  <a:gd name="T12" fmla="*/ 0 60000 65536"/>
                  <a:gd name="T13" fmla="*/ 0 60000 65536"/>
                  <a:gd name="T14" fmla="*/ 0 60000 65536"/>
                  <a:gd name="T15" fmla="*/ 0 w 16"/>
                  <a:gd name="T16" fmla="*/ 0 h 38"/>
                  <a:gd name="T17" fmla="*/ 16 w 16"/>
                  <a:gd name="T18" fmla="*/ 38 h 38"/>
                </a:gdLst>
                <a:ahLst/>
                <a:cxnLst>
                  <a:cxn ang="T10">
                    <a:pos x="T0" y="T1"/>
                  </a:cxn>
                  <a:cxn ang="T11">
                    <a:pos x="T2" y="T3"/>
                  </a:cxn>
                  <a:cxn ang="T12">
                    <a:pos x="T4" y="T5"/>
                  </a:cxn>
                  <a:cxn ang="T13">
                    <a:pos x="T6" y="T7"/>
                  </a:cxn>
                  <a:cxn ang="T14">
                    <a:pos x="T8" y="T9"/>
                  </a:cxn>
                </a:cxnLst>
                <a:rect l="T15" t="T16" r="T17" b="T18"/>
                <a:pathLst>
                  <a:path w="16" h="38">
                    <a:moveTo>
                      <a:pt x="0" y="22"/>
                    </a:moveTo>
                    <a:lnTo>
                      <a:pt x="10" y="0"/>
                    </a:lnTo>
                    <a:lnTo>
                      <a:pt x="16" y="17"/>
                    </a:lnTo>
                    <a:lnTo>
                      <a:pt x="5" y="38"/>
                    </a:lnTo>
                    <a:lnTo>
                      <a:pt x="0" y="22"/>
                    </a:lnTo>
                  </a:path>
                </a:pathLst>
              </a:custGeom>
              <a:noFill/>
              <a:ln w="9525">
                <a:solidFill>
                  <a:srgbClr val="000000"/>
                </a:solidFill>
                <a:round/>
                <a:headEnd/>
                <a:tailEnd/>
              </a:ln>
            </p:spPr>
            <p:txBody>
              <a:bodyPr/>
              <a:lstStyle/>
              <a:p>
                <a:endParaRPr lang="en-US"/>
              </a:p>
            </p:txBody>
          </p:sp>
          <p:sp>
            <p:nvSpPr>
              <p:cNvPr id="133841" name="Freeform 5159"/>
              <p:cNvSpPr>
                <a:spLocks/>
              </p:cNvSpPr>
              <p:nvPr/>
            </p:nvSpPr>
            <p:spPr bwMode="auto">
              <a:xfrm>
                <a:off x="4683" y="2866"/>
                <a:ext cx="99" cy="62"/>
              </a:xfrm>
              <a:custGeom>
                <a:avLst/>
                <a:gdLst>
                  <a:gd name="T0" fmla="*/ 0 w 99"/>
                  <a:gd name="T1" fmla="*/ 44 h 62"/>
                  <a:gd name="T2" fmla="*/ 68 w 99"/>
                  <a:gd name="T3" fmla="*/ 62 h 62"/>
                  <a:gd name="T4" fmla="*/ 99 w 99"/>
                  <a:gd name="T5" fmla="*/ 19 h 62"/>
                  <a:gd name="T6" fmla="*/ 25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25" y="0"/>
                    </a:lnTo>
                    <a:lnTo>
                      <a:pt x="0" y="44"/>
                    </a:lnTo>
                    <a:close/>
                  </a:path>
                </a:pathLst>
              </a:custGeom>
              <a:solidFill>
                <a:srgbClr val="CECECE"/>
              </a:solidFill>
              <a:ln w="9525">
                <a:noFill/>
                <a:round/>
                <a:headEnd/>
                <a:tailEnd/>
              </a:ln>
            </p:spPr>
            <p:txBody>
              <a:bodyPr/>
              <a:lstStyle/>
              <a:p>
                <a:endParaRPr lang="en-US"/>
              </a:p>
            </p:txBody>
          </p:sp>
          <p:sp>
            <p:nvSpPr>
              <p:cNvPr id="133842" name="Freeform 5160"/>
              <p:cNvSpPr>
                <a:spLocks/>
              </p:cNvSpPr>
              <p:nvPr/>
            </p:nvSpPr>
            <p:spPr bwMode="auto">
              <a:xfrm>
                <a:off x="4683" y="2866"/>
                <a:ext cx="99" cy="62"/>
              </a:xfrm>
              <a:custGeom>
                <a:avLst/>
                <a:gdLst>
                  <a:gd name="T0" fmla="*/ 0 w 16"/>
                  <a:gd name="T1" fmla="*/ 63618 h 10"/>
                  <a:gd name="T2" fmla="*/ 99730 w 16"/>
                  <a:gd name="T3" fmla="*/ 91524 h 10"/>
                  <a:gd name="T4" fmla="*/ 145214 w 16"/>
                  <a:gd name="T5" fmla="*/ 28136 h 10"/>
                  <a:gd name="T6" fmla="*/ 36717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4" y="0"/>
                    </a:lnTo>
                    <a:lnTo>
                      <a:pt x="0" y="7"/>
                    </a:lnTo>
                  </a:path>
                </a:pathLst>
              </a:custGeom>
              <a:noFill/>
              <a:ln w="9525">
                <a:solidFill>
                  <a:srgbClr val="000000"/>
                </a:solidFill>
                <a:round/>
                <a:headEnd/>
                <a:tailEnd/>
              </a:ln>
            </p:spPr>
            <p:txBody>
              <a:bodyPr/>
              <a:lstStyle/>
              <a:p>
                <a:endParaRPr lang="en-US"/>
              </a:p>
            </p:txBody>
          </p:sp>
          <p:sp>
            <p:nvSpPr>
              <p:cNvPr id="133843" name="Freeform 5161"/>
              <p:cNvSpPr>
                <a:spLocks/>
              </p:cNvSpPr>
              <p:nvPr/>
            </p:nvSpPr>
            <p:spPr bwMode="auto">
              <a:xfrm>
                <a:off x="3436" y="2496"/>
                <a:ext cx="98" cy="136"/>
              </a:xfrm>
              <a:custGeom>
                <a:avLst/>
                <a:gdLst>
                  <a:gd name="T0" fmla="*/ 0 w 98"/>
                  <a:gd name="T1" fmla="*/ 25 h 136"/>
                  <a:gd name="T2" fmla="*/ 67 w 98"/>
                  <a:gd name="T3" fmla="*/ 136 h 136"/>
                  <a:gd name="T4" fmla="*/ 98 w 98"/>
                  <a:gd name="T5" fmla="*/ 80 h 136"/>
                  <a:gd name="T6" fmla="*/ 30 w 98"/>
                  <a:gd name="T7" fmla="*/ 0 h 136"/>
                  <a:gd name="T8" fmla="*/ 0 w 98"/>
                  <a:gd name="T9" fmla="*/ 25 h 136"/>
                  <a:gd name="T10" fmla="*/ 0 60000 65536"/>
                  <a:gd name="T11" fmla="*/ 0 60000 65536"/>
                  <a:gd name="T12" fmla="*/ 0 60000 65536"/>
                  <a:gd name="T13" fmla="*/ 0 60000 65536"/>
                  <a:gd name="T14" fmla="*/ 0 60000 65536"/>
                  <a:gd name="T15" fmla="*/ 0 w 98"/>
                  <a:gd name="T16" fmla="*/ 0 h 136"/>
                  <a:gd name="T17" fmla="*/ 98 w 98"/>
                  <a:gd name="T18" fmla="*/ 136 h 136"/>
                </a:gdLst>
                <a:ahLst/>
                <a:cxnLst>
                  <a:cxn ang="T10">
                    <a:pos x="T0" y="T1"/>
                  </a:cxn>
                  <a:cxn ang="T11">
                    <a:pos x="T2" y="T3"/>
                  </a:cxn>
                  <a:cxn ang="T12">
                    <a:pos x="T4" y="T5"/>
                  </a:cxn>
                  <a:cxn ang="T13">
                    <a:pos x="T6" y="T7"/>
                  </a:cxn>
                  <a:cxn ang="T14">
                    <a:pos x="T8" y="T9"/>
                  </a:cxn>
                </a:cxnLst>
                <a:rect l="T15" t="T16" r="T17" b="T18"/>
                <a:pathLst>
                  <a:path w="98" h="136">
                    <a:moveTo>
                      <a:pt x="0" y="25"/>
                    </a:moveTo>
                    <a:lnTo>
                      <a:pt x="67" y="136"/>
                    </a:lnTo>
                    <a:lnTo>
                      <a:pt x="98" y="80"/>
                    </a:lnTo>
                    <a:lnTo>
                      <a:pt x="30" y="0"/>
                    </a:lnTo>
                    <a:lnTo>
                      <a:pt x="0" y="25"/>
                    </a:lnTo>
                    <a:close/>
                  </a:path>
                </a:pathLst>
              </a:custGeom>
              <a:solidFill>
                <a:srgbClr val="A4A4A4"/>
              </a:solidFill>
              <a:ln w="9525">
                <a:noFill/>
                <a:round/>
                <a:headEnd/>
                <a:tailEnd/>
              </a:ln>
            </p:spPr>
            <p:txBody>
              <a:bodyPr/>
              <a:lstStyle/>
              <a:p>
                <a:endParaRPr lang="en-US"/>
              </a:p>
            </p:txBody>
          </p:sp>
          <p:sp>
            <p:nvSpPr>
              <p:cNvPr id="133844" name="Freeform 5162"/>
              <p:cNvSpPr>
                <a:spLocks/>
              </p:cNvSpPr>
              <p:nvPr/>
            </p:nvSpPr>
            <p:spPr bwMode="auto">
              <a:xfrm>
                <a:off x="3436" y="2496"/>
                <a:ext cx="98" cy="136"/>
              </a:xfrm>
              <a:custGeom>
                <a:avLst/>
                <a:gdLst>
                  <a:gd name="T0" fmla="*/ 0 w 16"/>
                  <a:gd name="T1" fmla="*/ 36609 h 22"/>
                  <a:gd name="T2" fmla="*/ 94202 w 16"/>
                  <a:gd name="T3" fmla="*/ 198677 h 22"/>
                  <a:gd name="T4" fmla="*/ 137868 w 16"/>
                  <a:gd name="T5" fmla="*/ 116935 h 22"/>
                  <a:gd name="T6" fmla="*/ 43665 w 16"/>
                  <a:gd name="T7" fmla="*/ 0 h 22"/>
                  <a:gd name="T8" fmla="*/ 0 w 16"/>
                  <a:gd name="T9" fmla="*/ 36609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4"/>
                    </a:moveTo>
                    <a:lnTo>
                      <a:pt x="11" y="22"/>
                    </a:lnTo>
                    <a:lnTo>
                      <a:pt x="16" y="13"/>
                    </a:lnTo>
                    <a:lnTo>
                      <a:pt x="5" y="0"/>
                    </a:lnTo>
                    <a:lnTo>
                      <a:pt x="0" y="4"/>
                    </a:lnTo>
                  </a:path>
                </a:pathLst>
              </a:custGeom>
              <a:noFill/>
              <a:ln w="9525">
                <a:solidFill>
                  <a:srgbClr val="000000"/>
                </a:solidFill>
                <a:round/>
                <a:headEnd/>
                <a:tailEnd/>
              </a:ln>
            </p:spPr>
            <p:txBody>
              <a:bodyPr/>
              <a:lstStyle/>
              <a:p>
                <a:endParaRPr lang="en-US"/>
              </a:p>
            </p:txBody>
          </p:sp>
          <p:sp>
            <p:nvSpPr>
              <p:cNvPr id="133845" name="Freeform 5163"/>
              <p:cNvSpPr>
                <a:spLocks/>
              </p:cNvSpPr>
              <p:nvPr/>
            </p:nvSpPr>
            <p:spPr bwMode="auto">
              <a:xfrm>
                <a:off x="2182" y="2459"/>
                <a:ext cx="99" cy="173"/>
              </a:xfrm>
              <a:custGeom>
                <a:avLst/>
                <a:gdLst>
                  <a:gd name="T0" fmla="*/ 0 w 99"/>
                  <a:gd name="T1" fmla="*/ 117 h 173"/>
                  <a:gd name="T2" fmla="*/ 62 w 99"/>
                  <a:gd name="T3" fmla="*/ 0 h 173"/>
                  <a:gd name="T4" fmla="*/ 99 w 99"/>
                  <a:gd name="T5" fmla="*/ 74 h 173"/>
                  <a:gd name="T6" fmla="*/ 31 w 99"/>
                  <a:gd name="T7" fmla="*/ 173 h 173"/>
                  <a:gd name="T8" fmla="*/ 0 w 99"/>
                  <a:gd name="T9" fmla="*/ 117 h 173"/>
                  <a:gd name="T10" fmla="*/ 0 60000 65536"/>
                  <a:gd name="T11" fmla="*/ 0 60000 65536"/>
                  <a:gd name="T12" fmla="*/ 0 60000 65536"/>
                  <a:gd name="T13" fmla="*/ 0 60000 65536"/>
                  <a:gd name="T14" fmla="*/ 0 60000 65536"/>
                  <a:gd name="T15" fmla="*/ 0 w 99"/>
                  <a:gd name="T16" fmla="*/ 0 h 173"/>
                  <a:gd name="T17" fmla="*/ 99 w 99"/>
                  <a:gd name="T18" fmla="*/ 173 h 173"/>
                </a:gdLst>
                <a:ahLst/>
                <a:cxnLst>
                  <a:cxn ang="T10">
                    <a:pos x="T0" y="T1"/>
                  </a:cxn>
                  <a:cxn ang="T11">
                    <a:pos x="T2" y="T3"/>
                  </a:cxn>
                  <a:cxn ang="T12">
                    <a:pos x="T4" y="T5"/>
                  </a:cxn>
                  <a:cxn ang="T13">
                    <a:pos x="T6" y="T7"/>
                  </a:cxn>
                  <a:cxn ang="T14">
                    <a:pos x="T8" y="T9"/>
                  </a:cxn>
                </a:cxnLst>
                <a:rect l="T15" t="T16" r="T17" b="T18"/>
                <a:pathLst>
                  <a:path w="99" h="173">
                    <a:moveTo>
                      <a:pt x="0" y="117"/>
                    </a:moveTo>
                    <a:lnTo>
                      <a:pt x="62" y="0"/>
                    </a:lnTo>
                    <a:lnTo>
                      <a:pt x="99" y="74"/>
                    </a:lnTo>
                    <a:lnTo>
                      <a:pt x="31" y="173"/>
                    </a:lnTo>
                    <a:lnTo>
                      <a:pt x="0" y="117"/>
                    </a:lnTo>
                    <a:close/>
                  </a:path>
                </a:pathLst>
              </a:custGeom>
              <a:solidFill>
                <a:srgbClr val="FCFCFC"/>
              </a:solidFill>
              <a:ln w="9525">
                <a:noFill/>
                <a:round/>
                <a:headEnd/>
                <a:tailEnd/>
              </a:ln>
            </p:spPr>
            <p:txBody>
              <a:bodyPr/>
              <a:lstStyle/>
              <a:p>
                <a:endParaRPr lang="en-US"/>
              </a:p>
            </p:txBody>
          </p:sp>
          <p:sp>
            <p:nvSpPr>
              <p:cNvPr id="133846" name="Freeform 5164"/>
              <p:cNvSpPr>
                <a:spLocks/>
              </p:cNvSpPr>
              <p:nvPr/>
            </p:nvSpPr>
            <p:spPr bwMode="auto">
              <a:xfrm>
                <a:off x="2182" y="2459"/>
                <a:ext cx="99" cy="173"/>
              </a:xfrm>
              <a:custGeom>
                <a:avLst/>
                <a:gdLst>
                  <a:gd name="T0" fmla="*/ 0 w 16"/>
                  <a:gd name="T1" fmla="*/ 170529 h 28"/>
                  <a:gd name="T2" fmla="*/ 90962 w 16"/>
                  <a:gd name="T3" fmla="*/ 0 h 28"/>
                  <a:gd name="T4" fmla="*/ 145214 w 16"/>
                  <a:gd name="T5" fmla="*/ 107804 h 28"/>
                  <a:gd name="T6" fmla="*/ 45484 w 16"/>
                  <a:gd name="T7" fmla="*/ 252141 h 28"/>
                  <a:gd name="T8" fmla="*/ 0 w 16"/>
                  <a:gd name="T9" fmla="*/ 170529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19"/>
                    </a:moveTo>
                    <a:lnTo>
                      <a:pt x="10" y="0"/>
                    </a:lnTo>
                    <a:lnTo>
                      <a:pt x="16" y="12"/>
                    </a:lnTo>
                    <a:lnTo>
                      <a:pt x="5" y="28"/>
                    </a:lnTo>
                    <a:lnTo>
                      <a:pt x="0" y="19"/>
                    </a:lnTo>
                  </a:path>
                </a:pathLst>
              </a:custGeom>
              <a:noFill/>
              <a:ln w="9525">
                <a:solidFill>
                  <a:srgbClr val="000000"/>
                </a:solidFill>
                <a:round/>
                <a:headEnd/>
                <a:tailEnd/>
              </a:ln>
            </p:spPr>
            <p:txBody>
              <a:bodyPr/>
              <a:lstStyle/>
              <a:p>
                <a:endParaRPr lang="en-US"/>
              </a:p>
            </p:txBody>
          </p:sp>
          <p:sp>
            <p:nvSpPr>
              <p:cNvPr id="133847" name="Freeform 5165"/>
              <p:cNvSpPr>
                <a:spLocks/>
              </p:cNvSpPr>
              <p:nvPr/>
            </p:nvSpPr>
            <p:spPr bwMode="auto">
              <a:xfrm>
                <a:off x="4510" y="2866"/>
                <a:ext cx="99" cy="62"/>
              </a:xfrm>
              <a:custGeom>
                <a:avLst/>
                <a:gdLst>
                  <a:gd name="T0" fmla="*/ 0 w 99"/>
                  <a:gd name="T1" fmla="*/ 44 h 62"/>
                  <a:gd name="T2" fmla="*/ 74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74" y="62"/>
                    </a:lnTo>
                    <a:lnTo>
                      <a:pt x="99" y="19"/>
                    </a:lnTo>
                    <a:lnTo>
                      <a:pt x="31" y="0"/>
                    </a:lnTo>
                    <a:lnTo>
                      <a:pt x="0" y="44"/>
                    </a:lnTo>
                    <a:close/>
                  </a:path>
                </a:pathLst>
              </a:custGeom>
              <a:solidFill>
                <a:srgbClr val="CECECE"/>
              </a:solidFill>
              <a:ln w="9525">
                <a:noFill/>
                <a:round/>
                <a:headEnd/>
                <a:tailEnd/>
              </a:ln>
            </p:spPr>
            <p:txBody>
              <a:bodyPr/>
              <a:lstStyle/>
              <a:p>
                <a:endParaRPr lang="en-US"/>
              </a:p>
            </p:txBody>
          </p:sp>
          <p:sp>
            <p:nvSpPr>
              <p:cNvPr id="133848" name="Freeform 5166"/>
              <p:cNvSpPr>
                <a:spLocks/>
              </p:cNvSpPr>
              <p:nvPr/>
            </p:nvSpPr>
            <p:spPr bwMode="auto">
              <a:xfrm>
                <a:off x="4510" y="2866"/>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849" name="Freeform 5167"/>
              <p:cNvSpPr>
                <a:spLocks/>
              </p:cNvSpPr>
              <p:nvPr/>
            </p:nvSpPr>
            <p:spPr bwMode="auto">
              <a:xfrm>
                <a:off x="3269" y="2335"/>
                <a:ext cx="99" cy="124"/>
              </a:xfrm>
              <a:custGeom>
                <a:avLst/>
                <a:gdLst>
                  <a:gd name="T0" fmla="*/ 0 w 99"/>
                  <a:gd name="T1" fmla="*/ 0 h 124"/>
                  <a:gd name="T2" fmla="*/ 68 w 99"/>
                  <a:gd name="T3" fmla="*/ 124 h 124"/>
                  <a:gd name="T4" fmla="*/ 99 w 99"/>
                  <a:gd name="T5" fmla="*/ 81 h 124"/>
                  <a:gd name="T6" fmla="*/ 31 w 99"/>
                  <a:gd name="T7" fmla="*/ 0 h 124"/>
                  <a:gd name="T8" fmla="*/ 0 w 99"/>
                  <a:gd name="T9" fmla="*/ 0 h 124"/>
                  <a:gd name="T10" fmla="*/ 0 60000 65536"/>
                  <a:gd name="T11" fmla="*/ 0 60000 65536"/>
                  <a:gd name="T12" fmla="*/ 0 60000 65536"/>
                  <a:gd name="T13" fmla="*/ 0 60000 65536"/>
                  <a:gd name="T14" fmla="*/ 0 60000 65536"/>
                  <a:gd name="T15" fmla="*/ 0 w 99"/>
                  <a:gd name="T16" fmla="*/ 0 h 124"/>
                  <a:gd name="T17" fmla="*/ 99 w 99"/>
                  <a:gd name="T18" fmla="*/ 124 h 124"/>
                </a:gdLst>
                <a:ahLst/>
                <a:cxnLst>
                  <a:cxn ang="T10">
                    <a:pos x="T0" y="T1"/>
                  </a:cxn>
                  <a:cxn ang="T11">
                    <a:pos x="T2" y="T3"/>
                  </a:cxn>
                  <a:cxn ang="T12">
                    <a:pos x="T4" y="T5"/>
                  </a:cxn>
                  <a:cxn ang="T13">
                    <a:pos x="T6" y="T7"/>
                  </a:cxn>
                  <a:cxn ang="T14">
                    <a:pos x="T8" y="T9"/>
                  </a:cxn>
                </a:cxnLst>
                <a:rect l="T15" t="T16" r="T17" b="T18"/>
                <a:pathLst>
                  <a:path w="99" h="124">
                    <a:moveTo>
                      <a:pt x="0" y="0"/>
                    </a:moveTo>
                    <a:lnTo>
                      <a:pt x="68" y="124"/>
                    </a:lnTo>
                    <a:lnTo>
                      <a:pt x="99" y="81"/>
                    </a:lnTo>
                    <a:lnTo>
                      <a:pt x="31" y="0"/>
                    </a:lnTo>
                    <a:lnTo>
                      <a:pt x="0" y="0"/>
                    </a:lnTo>
                    <a:close/>
                  </a:path>
                </a:pathLst>
              </a:custGeom>
              <a:solidFill>
                <a:srgbClr val="B2B2B2"/>
              </a:solidFill>
              <a:ln w="9525">
                <a:noFill/>
                <a:round/>
                <a:headEnd/>
                <a:tailEnd/>
              </a:ln>
            </p:spPr>
            <p:txBody>
              <a:bodyPr/>
              <a:lstStyle/>
              <a:p>
                <a:endParaRPr lang="en-US"/>
              </a:p>
            </p:txBody>
          </p:sp>
          <p:sp>
            <p:nvSpPr>
              <p:cNvPr id="133850" name="Freeform 5168"/>
              <p:cNvSpPr>
                <a:spLocks/>
              </p:cNvSpPr>
              <p:nvPr/>
            </p:nvSpPr>
            <p:spPr bwMode="auto">
              <a:xfrm>
                <a:off x="3269" y="2335"/>
                <a:ext cx="99" cy="124"/>
              </a:xfrm>
              <a:custGeom>
                <a:avLst/>
                <a:gdLst>
                  <a:gd name="T0" fmla="*/ 0 w 16"/>
                  <a:gd name="T1" fmla="*/ 0 h 20"/>
                  <a:gd name="T2" fmla="*/ 99730 w 16"/>
                  <a:gd name="T3" fmla="*/ 183284 h 20"/>
                  <a:gd name="T4" fmla="*/ 145214 w 16"/>
                  <a:gd name="T5" fmla="*/ 119623 h 20"/>
                  <a:gd name="T6" fmla="*/ 45484 w 16"/>
                  <a:gd name="T7" fmla="*/ 0 h 20"/>
                  <a:gd name="T8" fmla="*/ 0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0"/>
                    </a:moveTo>
                    <a:lnTo>
                      <a:pt x="11" y="20"/>
                    </a:lnTo>
                    <a:lnTo>
                      <a:pt x="16" y="13"/>
                    </a:lnTo>
                    <a:lnTo>
                      <a:pt x="5" y="0"/>
                    </a:lnTo>
                    <a:lnTo>
                      <a:pt x="0" y="0"/>
                    </a:lnTo>
                  </a:path>
                </a:pathLst>
              </a:custGeom>
              <a:noFill/>
              <a:ln w="9525">
                <a:solidFill>
                  <a:srgbClr val="000000"/>
                </a:solidFill>
                <a:round/>
                <a:headEnd/>
                <a:tailEnd/>
              </a:ln>
            </p:spPr>
            <p:txBody>
              <a:bodyPr/>
              <a:lstStyle/>
              <a:p>
                <a:endParaRPr lang="en-US"/>
              </a:p>
            </p:txBody>
          </p:sp>
          <p:sp>
            <p:nvSpPr>
              <p:cNvPr id="133851" name="Freeform 5169"/>
              <p:cNvSpPr>
                <a:spLocks/>
              </p:cNvSpPr>
              <p:nvPr/>
            </p:nvSpPr>
            <p:spPr bwMode="auto">
              <a:xfrm>
                <a:off x="2015" y="2632"/>
                <a:ext cx="99" cy="105"/>
              </a:xfrm>
              <a:custGeom>
                <a:avLst/>
                <a:gdLst>
                  <a:gd name="T0" fmla="*/ 0 w 99"/>
                  <a:gd name="T1" fmla="*/ 86 h 105"/>
                  <a:gd name="T2" fmla="*/ 62 w 99"/>
                  <a:gd name="T3" fmla="*/ 0 h 105"/>
                  <a:gd name="T4" fmla="*/ 99 w 99"/>
                  <a:gd name="T5" fmla="*/ 43 h 105"/>
                  <a:gd name="T6" fmla="*/ 31 w 99"/>
                  <a:gd name="T7" fmla="*/ 105 h 105"/>
                  <a:gd name="T8" fmla="*/ 0 w 99"/>
                  <a:gd name="T9" fmla="*/ 86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86"/>
                    </a:moveTo>
                    <a:lnTo>
                      <a:pt x="62" y="0"/>
                    </a:lnTo>
                    <a:lnTo>
                      <a:pt x="99" y="43"/>
                    </a:lnTo>
                    <a:lnTo>
                      <a:pt x="31" y="105"/>
                    </a:lnTo>
                    <a:lnTo>
                      <a:pt x="0" y="86"/>
                    </a:lnTo>
                    <a:close/>
                  </a:path>
                </a:pathLst>
              </a:custGeom>
              <a:solidFill>
                <a:srgbClr val="FAFAFA"/>
              </a:solidFill>
              <a:ln w="9525">
                <a:noFill/>
                <a:round/>
                <a:headEnd/>
                <a:tailEnd/>
              </a:ln>
            </p:spPr>
            <p:txBody>
              <a:bodyPr/>
              <a:lstStyle/>
              <a:p>
                <a:endParaRPr lang="en-US"/>
              </a:p>
            </p:txBody>
          </p:sp>
          <p:sp>
            <p:nvSpPr>
              <p:cNvPr id="133852" name="Freeform 5170"/>
              <p:cNvSpPr>
                <a:spLocks/>
              </p:cNvSpPr>
              <p:nvPr/>
            </p:nvSpPr>
            <p:spPr bwMode="auto">
              <a:xfrm>
                <a:off x="2015" y="2632"/>
                <a:ext cx="99" cy="105"/>
              </a:xfrm>
              <a:custGeom>
                <a:avLst/>
                <a:gdLst>
                  <a:gd name="T0" fmla="*/ 0 w 16"/>
                  <a:gd name="T1" fmla="*/ 125129 h 17"/>
                  <a:gd name="T2" fmla="*/ 90962 w 16"/>
                  <a:gd name="T3" fmla="*/ 0 h 17"/>
                  <a:gd name="T4" fmla="*/ 145214 w 16"/>
                  <a:gd name="T5" fmla="*/ 62679 h 17"/>
                  <a:gd name="T6" fmla="*/ 45484 w 16"/>
                  <a:gd name="T7" fmla="*/ 152936 h 17"/>
                  <a:gd name="T8" fmla="*/ 0 w 16"/>
                  <a:gd name="T9" fmla="*/ 125129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4"/>
                    </a:moveTo>
                    <a:lnTo>
                      <a:pt x="10" y="0"/>
                    </a:lnTo>
                    <a:lnTo>
                      <a:pt x="16" y="7"/>
                    </a:lnTo>
                    <a:lnTo>
                      <a:pt x="5" y="17"/>
                    </a:lnTo>
                    <a:lnTo>
                      <a:pt x="0" y="14"/>
                    </a:lnTo>
                  </a:path>
                </a:pathLst>
              </a:custGeom>
              <a:noFill/>
              <a:ln w="9525">
                <a:solidFill>
                  <a:srgbClr val="000000"/>
                </a:solidFill>
                <a:round/>
                <a:headEnd/>
                <a:tailEnd/>
              </a:ln>
            </p:spPr>
            <p:txBody>
              <a:bodyPr/>
              <a:lstStyle/>
              <a:p>
                <a:endParaRPr lang="en-US"/>
              </a:p>
            </p:txBody>
          </p:sp>
          <p:sp>
            <p:nvSpPr>
              <p:cNvPr id="133853" name="Freeform 5171"/>
              <p:cNvSpPr>
                <a:spLocks/>
              </p:cNvSpPr>
              <p:nvPr/>
            </p:nvSpPr>
            <p:spPr bwMode="auto">
              <a:xfrm>
                <a:off x="4343" y="2866"/>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CCCCC"/>
              </a:solidFill>
              <a:ln w="9525">
                <a:noFill/>
                <a:round/>
                <a:headEnd/>
                <a:tailEnd/>
              </a:ln>
            </p:spPr>
            <p:txBody>
              <a:bodyPr/>
              <a:lstStyle/>
              <a:p>
                <a:endParaRPr lang="en-US"/>
              </a:p>
            </p:txBody>
          </p:sp>
          <p:sp>
            <p:nvSpPr>
              <p:cNvPr id="133854" name="Freeform 5172"/>
              <p:cNvSpPr>
                <a:spLocks/>
              </p:cNvSpPr>
              <p:nvPr/>
            </p:nvSpPr>
            <p:spPr bwMode="auto">
              <a:xfrm>
                <a:off x="4343" y="286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855" name="Freeform 5173"/>
              <p:cNvSpPr>
                <a:spLocks/>
              </p:cNvSpPr>
              <p:nvPr/>
            </p:nvSpPr>
            <p:spPr bwMode="auto">
              <a:xfrm>
                <a:off x="3096" y="2156"/>
                <a:ext cx="105" cy="105"/>
              </a:xfrm>
              <a:custGeom>
                <a:avLst/>
                <a:gdLst>
                  <a:gd name="T0" fmla="*/ 0 w 105"/>
                  <a:gd name="T1" fmla="*/ 0 h 105"/>
                  <a:gd name="T2" fmla="*/ 68 w 105"/>
                  <a:gd name="T3" fmla="*/ 105 h 105"/>
                  <a:gd name="T4" fmla="*/ 105 w 105"/>
                  <a:gd name="T5" fmla="*/ 87 h 105"/>
                  <a:gd name="T6" fmla="*/ 31 w 105"/>
                  <a:gd name="T7" fmla="*/ 44 h 105"/>
                  <a:gd name="T8" fmla="*/ 0 w 105"/>
                  <a:gd name="T9" fmla="*/ 0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0" y="0"/>
                    </a:moveTo>
                    <a:lnTo>
                      <a:pt x="68" y="105"/>
                    </a:lnTo>
                    <a:lnTo>
                      <a:pt x="105" y="87"/>
                    </a:lnTo>
                    <a:lnTo>
                      <a:pt x="31" y="44"/>
                    </a:lnTo>
                    <a:lnTo>
                      <a:pt x="0" y="0"/>
                    </a:lnTo>
                    <a:close/>
                  </a:path>
                </a:pathLst>
              </a:custGeom>
              <a:solidFill>
                <a:srgbClr val="CECECE"/>
              </a:solidFill>
              <a:ln w="9525">
                <a:noFill/>
                <a:round/>
                <a:headEnd/>
                <a:tailEnd/>
              </a:ln>
            </p:spPr>
            <p:txBody>
              <a:bodyPr/>
              <a:lstStyle/>
              <a:p>
                <a:endParaRPr lang="en-US"/>
              </a:p>
            </p:txBody>
          </p:sp>
          <p:sp>
            <p:nvSpPr>
              <p:cNvPr id="133856" name="Freeform 5174"/>
              <p:cNvSpPr>
                <a:spLocks/>
              </p:cNvSpPr>
              <p:nvPr/>
            </p:nvSpPr>
            <p:spPr bwMode="auto">
              <a:xfrm>
                <a:off x="3096" y="2156"/>
                <a:ext cx="105" cy="105"/>
              </a:xfrm>
              <a:custGeom>
                <a:avLst/>
                <a:gdLst>
                  <a:gd name="T0" fmla="*/ 0 w 17"/>
                  <a:gd name="T1" fmla="*/ 0 h 17"/>
                  <a:gd name="T2" fmla="*/ 98959 w 17"/>
                  <a:gd name="T3" fmla="*/ 152936 h 17"/>
                  <a:gd name="T4" fmla="*/ 152936 w 17"/>
                  <a:gd name="T5" fmla="*/ 125129 h 17"/>
                  <a:gd name="T6" fmla="*/ 45014 w 17"/>
                  <a:gd name="T7" fmla="*/ 62679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1" y="17"/>
                    </a:lnTo>
                    <a:lnTo>
                      <a:pt x="17" y="14"/>
                    </a:lnTo>
                    <a:lnTo>
                      <a:pt x="5" y="7"/>
                    </a:lnTo>
                    <a:lnTo>
                      <a:pt x="0" y="0"/>
                    </a:lnTo>
                  </a:path>
                </a:pathLst>
              </a:custGeom>
              <a:noFill/>
              <a:ln w="9525">
                <a:solidFill>
                  <a:srgbClr val="000000"/>
                </a:solidFill>
                <a:round/>
                <a:headEnd/>
                <a:tailEnd/>
              </a:ln>
            </p:spPr>
            <p:txBody>
              <a:bodyPr/>
              <a:lstStyle/>
              <a:p>
                <a:endParaRPr lang="en-US"/>
              </a:p>
            </p:txBody>
          </p:sp>
          <p:sp>
            <p:nvSpPr>
              <p:cNvPr id="133857" name="Freeform 5175"/>
              <p:cNvSpPr>
                <a:spLocks/>
              </p:cNvSpPr>
              <p:nvPr/>
            </p:nvSpPr>
            <p:spPr bwMode="auto">
              <a:xfrm>
                <a:off x="1849" y="2768"/>
                <a:ext cx="98" cy="43"/>
              </a:xfrm>
              <a:custGeom>
                <a:avLst/>
                <a:gdLst>
                  <a:gd name="T0" fmla="*/ 0 w 98"/>
                  <a:gd name="T1" fmla="*/ 43 h 43"/>
                  <a:gd name="T2" fmla="*/ 61 w 98"/>
                  <a:gd name="T3" fmla="*/ 0 h 43"/>
                  <a:gd name="T4" fmla="*/ 98 w 98"/>
                  <a:gd name="T5" fmla="*/ 6 h 43"/>
                  <a:gd name="T6" fmla="*/ 31 w 98"/>
                  <a:gd name="T7" fmla="*/ 37 h 43"/>
                  <a:gd name="T8" fmla="*/ 0 w 98"/>
                  <a:gd name="T9" fmla="*/ 43 h 43"/>
                  <a:gd name="T10" fmla="*/ 0 60000 65536"/>
                  <a:gd name="T11" fmla="*/ 0 60000 65536"/>
                  <a:gd name="T12" fmla="*/ 0 60000 65536"/>
                  <a:gd name="T13" fmla="*/ 0 60000 65536"/>
                  <a:gd name="T14" fmla="*/ 0 60000 65536"/>
                  <a:gd name="T15" fmla="*/ 0 w 98"/>
                  <a:gd name="T16" fmla="*/ 0 h 43"/>
                  <a:gd name="T17" fmla="*/ 98 w 98"/>
                  <a:gd name="T18" fmla="*/ 43 h 43"/>
                </a:gdLst>
                <a:ahLst/>
                <a:cxnLst>
                  <a:cxn ang="T10">
                    <a:pos x="T0" y="T1"/>
                  </a:cxn>
                  <a:cxn ang="T11">
                    <a:pos x="T2" y="T3"/>
                  </a:cxn>
                  <a:cxn ang="T12">
                    <a:pos x="T4" y="T5"/>
                  </a:cxn>
                  <a:cxn ang="T13">
                    <a:pos x="T6" y="T7"/>
                  </a:cxn>
                  <a:cxn ang="T14">
                    <a:pos x="T8" y="T9"/>
                  </a:cxn>
                </a:cxnLst>
                <a:rect l="T15" t="T16" r="T17" b="T18"/>
                <a:pathLst>
                  <a:path w="98" h="43">
                    <a:moveTo>
                      <a:pt x="0" y="43"/>
                    </a:moveTo>
                    <a:lnTo>
                      <a:pt x="61" y="0"/>
                    </a:lnTo>
                    <a:lnTo>
                      <a:pt x="98" y="6"/>
                    </a:lnTo>
                    <a:lnTo>
                      <a:pt x="31" y="37"/>
                    </a:lnTo>
                    <a:lnTo>
                      <a:pt x="0" y="43"/>
                    </a:lnTo>
                    <a:close/>
                  </a:path>
                </a:pathLst>
              </a:custGeom>
              <a:solidFill>
                <a:srgbClr val="F5F5F5"/>
              </a:solidFill>
              <a:ln w="9525">
                <a:noFill/>
                <a:round/>
                <a:headEnd/>
                <a:tailEnd/>
              </a:ln>
            </p:spPr>
            <p:txBody>
              <a:bodyPr/>
              <a:lstStyle/>
              <a:p>
                <a:endParaRPr lang="en-US"/>
              </a:p>
            </p:txBody>
          </p:sp>
          <p:sp>
            <p:nvSpPr>
              <p:cNvPr id="133858" name="Freeform 5176"/>
              <p:cNvSpPr>
                <a:spLocks/>
              </p:cNvSpPr>
              <p:nvPr/>
            </p:nvSpPr>
            <p:spPr bwMode="auto">
              <a:xfrm>
                <a:off x="1849" y="2768"/>
                <a:ext cx="98" cy="43"/>
              </a:xfrm>
              <a:custGeom>
                <a:avLst/>
                <a:gdLst>
                  <a:gd name="T0" fmla="*/ 0 w 16"/>
                  <a:gd name="T1" fmla="*/ 61207 h 7"/>
                  <a:gd name="T2" fmla="*/ 85946 w 16"/>
                  <a:gd name="T3" fmla="*/ 0 h 7"/>
                  <a:gd name="T4" fmla="*/ 137868 w 16"/>
                  <a:gd name="T5" fmla="*/ 8563 h 7"/>
                  <a:gd name="T6" fmla="*/ 43665 w 16"/>
                  <a:gd name="T7" fmla="*/ 52601 h 7"/>
                  <a:gd name="T8" fmla="*/ 0 w 16"/>
                  <a:gd name="T9" fmla="*/ 6120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7"/>
                    </a:moveTo>
                    <a:lnTo>
                      <a:pt x="10" y="0"/>
                    </a:lnTo>
                    <a:lnTo>
                      <a:pt x="16" y="1"/>
                    </a:lnTo>
                    <a:lnTo>
                      <a:pt x="5" y="6"/>
                    </a:lnTo>
                    <a:lnTo>
                      <a:pt x="0" y="7"/>
                    </a:lnTo>
                  </a:path>
                </a:pathLst>
              </a:custGeom>
              <a:noFill/>
              <a:ln w="9525">
                <a:solidFill>
                  <a:srgbClr val="000000"/>
                </a:solidFill>
                <a:round/>
                <a:headEnd/>
                <a:tailEnd/>
              </a:ln>
            </p:spPr>
            <p:txBody>
              <a:bodyPr/>
              <a:lstStyle/>
              <a:p>
                <a:endParaRPr lang="en-US"/>
              </a:p>
            </p:txBody>
          </p:sp>
          <p:sp>
            <p:nvSpPr>
              <p:cNvPr id="133859" name="Freeform 5177"/>
              <p:cNvSpPr>
                <a:spLocks/>
              </p:cNvSpPr>
              <p:nvPr/>
            </p:nvSpPr>
            <p:spPr bwMode="auto">
              <a:xfrm>
                <a:off x="4176" y="2854"/>
                <a:ext cx="99" cy="74"/>
              </a:xfrm>
              <a:custGeom>
                <a:avLst/>
                <a:gdLst>
                  <a:gd name="T0" fmla="*/ 0 w 99"/>
                  <a:gd name="T1" fmla="*/ 49 h 74"/>
                  <a:gd name="T2" fmla="*/ 68 w 99"/>
                  <a:gd name="T3" fmla="*/ 74 h 74"/>
                  <a:gd name="T4" fmla="*/ 99 w 99"/>
                  <a:gd name="T5" fmla="*/ 31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31"/>
                    </a:lnTo>
                    <a:lnTo>
                      <a:pt x="31" y="0"/>
                    </a:lnTo>
                    <a:lnTo>
                      <a:pt x="0" y="49"/>
                    </a:lnTo>
                    <a:close/>
                  </a:path>
                </a:pathLst>
              </a:custGeom>
              <a:solidFill>
                <a:srgbClr val="C8C8C8"/>
              </a:solidFill>
              <a:ln w="9525">
                <a:noFill/>
                <a:round/>
                <a:headEnd/>
                <a:tailEnd/>
              </a:ln>
            </p:spPr>
            <p:txBody>
              <a:bodyPr/>
              <a:lstStyle/>
              <a:p>
                <a:endParaRPr lang="en-US"/>
              </a:p>
            </p:txBody>
          </p:sp>
          <p:sp>
            <p:nvSpPr>
              <p:cNvPr id="133860" name="Freeform 5178"/>
              <p:cNvSpPr>
                <a:spLocks/>
              </p:cNvSpPr>
              <p:nvPr/>
            </p:nvSpPr>
            <p:spPr bwMode="auto">
              <a:xfrm>
                <a:off x="4176" y="2854"/>
                <a:ext cx="99" cy="74"/>
              </a:xfrm>
              <a:custGeom>
                <a:avLst/>
                <a:gdLst>
                  <a:gd name="T0" fmla="*/ 0 w 16"/>
                  <a:gd name="T1" fmla="*/ 70806 h 12"/>
                  <a:gd name="T2" fmla="*/ 99730 w 16"/>
                  <a:gd name="T3" fmla="*/ 106936 h 12"/>
                  <a:gd name="T4" fmla="*/ 145214 w 16"/>
                  <a:gd name="T5" fmla="*/ 44795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861" name="Freeform 5179"/>
              <p:cNvSpPr>
                <a:spLocks/>
              </p:cNvSpPr>
              <p:nvPr/>
            </p:nvSpPr>
            <p:spPr bwMode="auto">
              <a:xfrm>
                <a:off x="2923" y="2039"/>
                <a:ext cx="105" cy="80"/>
              </a:xfrm>
              <a:custGeom>
                <a:avLst/>
                <a:gdLst>
                  <a:gd name="T0" fmla="*/ 0 w 105"/>
                  <a:gd name="T1" fmla="*/ 0 h 80"/>
                  <a:gd name="T2" fmla="*/ 68 w 105"/>
                  <a:gd name="T3" fmla="*/ 49 h 80"/>
                  <a:gd name="T4" fmla="*/ 105 w 105"/>
                  <a:gd name="T5" fmla="*/ 68 h 80"/>
                  <a:gd name="T6" fmla="*/ 37 w 105"/>
                  <a:gd name="T7" fmla="*/ 80 h 80"/>
                  <a:gd name="T8" fmla="*/ 0 w 105"/>
                  <a:gd name="T9" fmla="*/ 0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0"/>
                    </a:moveTo>
                    <a:lnTo>
                      <a:pt x="68" y="49"/>
                    </a:lnTo>
                    <a:lnTo>
                      <a:pt x="105" y="68"/>
                    </a:lnTo>
                    <a:lnTo>
                      <a:pt x="37" y="80"/>
                    </a:lnTo>
                    <a:lnTo>
                      <a:pt x="0" y="0"/>
                    </a:lnTo>
                    <a:close/>
                  </a:path>
                </a:pathLst>
              </a:custGeom>
              <a:solidFill>
                <a:srgbClr val="EDEDED"/>
              </a:solidFill>
              <a:ln w="9525">
                <a:noFill/>
                <a:round/>
                <a:headEnd/>
                <a:tailEnd/>
              </a:ln>
            </p:spPr>
            <p:txBody>
              <a:bodyPr/>
              <a:lstStyle/>
              <a:p>
                <a:endParaRPr lang="en-US"/>
              </a:p>
            </p:txBody>
          </p:sp>
          <p:sp>
            <p:nvSpPr>
              <p:cNvPr id="133862" name="Freeform 5180"/>
              <p:cNvSpPr>
                <a:spLocks/>
              </p:cNvSpPr>
              <p:nvPr/>
            </p:nvSpPr>
            <p:spPr bwMode="auto">
              <a:xfrm>
                <a:off x="2923" y="2039"/>
                <a:ext cx="105" cy="80"/>
              </a:xfrm>
              <a:custGeom>
                <a:avLst/>
                <a:gdLst>
                  <a:gd name="T0" fmla="*/ 0 w 17"/>
                  <a:gd name="T1" fmla="*/ 0 h 13"/>
                  <a:gd name="T2" fmla="*/ 98959 w 17"/>
                  <a:gd name="T3" fmla="*/ 70363 h 13"/>
                  <a:gd name="T4" fmla="*/ 152936 w 17"/>
                  <a:gd name="T5" fmla="*/ 97403 h 13"/>
                  <a:gd name="T6" fmla="*/ 53945 w 17"/>
                  <a:gd name="T7" fmla="*/ 114671 h 13"/>
                  <a:gd name="T8" fmla="*/ 0 w 17"/>
                  <a:gd name="T9" fmla="*/ 0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0"/>
                    </a:moveTo>
                    <a:lnTo>
                      <a:pt x="11" y="8"/>
                    </a:lnTo>
                    <a:lnTo>
                      <a:pt x="17" y="11"/>
                    </a:lnTo>
                    <a:lnTo>
                      <a:pt x="6" y="13"/>
                    </a:lnTo>
                    <a:lnTo>
                      <a:pt x="0" y="0"/>
                    </a:lnTo>
                  </a:path>
                </a:pathLst>
              </a:custGeom>
              <a:noFill/>
              <a:ln w="9525">
                <a:solidFill>
                  <a:srgbClr val="000000"/>
                </a:solidFill>
                <a:round/>
                <a:headEnd/>
                <a:tailEnd/>
              </a:ln>
            </p:spPr>
            <p:txBody>
              <a:bodyPr/>
              <a:lstStyle/>
              <a:p>
                <a:endParaRPr lang="en-US"/>
              </a:p>
            </p:txBody>
          </p:sp>
          <p:sp>
            <p:nvSpPr>
              <p:cNvPr id="133863" name="Freeform 5181"/>
              <p:cNvSpPr>
                <a:spLocks/>
              </p:cNvSpPr>
              <p:nvPr/>
            </p:nvSpPr>
            <p:spPr bwMode="auto">
              <a:xfrm>
                <a:off x="1682" y="2836"/>
                <a:ext cx="99" cy="37"/>
              </a:xfrm>
              <a:custGeom>
                <a:avLst/>
                <a:gdLst>
                  <a:gd name="T0" fmla="*/ 0 w 99"/>
                  <a:gd name="T1" fmla="*/ 37 h 37"/>
                  <a:gd name="T2" fmla="*/ 62 w 99"/>
                  <a:gd name="T3" fmla="*/ 18 h 37"/>
                  <a:gd name="T4" fmla="*/ 99 w 99"/>
                  <a:gd name="T5" fmla="*/ 0 h 37"/>
                  <a:gd name="T6" fmla="*/ 31 w 99"/>
                  <a:gd name="T7" fmla="*/ 6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2" y="18"/>
                    </a:lnTo>
                    <a:lnTo>
                      <a:pt x="99" y="0"/>
                    </a:lnTo>
                    <a:lnTo>
                      <a:pt x="31" y="6"/>
                    </a:lnTo>
                    <a:lnTo>
                      <a:pt x="0" y="37"/>
                    </a:lnTo>
                    <a:close/>
                  </a:path>
                </a:pathLst>
              </a:custGeom>
              <a:solidFill>
                <a:srgbClr val="EBEBEB"/>
              </a:solidFill>
              <a:ln w="9525">
                <a:noFill/>
                <a:round/>
                <a:headEnd/>
                <a:tailEnd/>
              </a:ln>
            </p:spPr>
            <p:txBody>
              <a:bodyPr/>
              <a:lstStyle/>
              <a:p>
                <a:endParaRPr lang="en-US"/>
              </a:p>
            </p:txBody>
          </p:sp>
          <p:sp>
            <p:nvSpPr>
              <p:cNvPr id="133864" name="Freeform 5182"/>
              <p:cNvSpPr>
                <a:spLocks/>
              </p:cNvSpPr>
              <p:nvPr/>
            </p:nvSpPr>
            <p:spPr bwMode="auto">
              <a:xfrm>
                <a:off x="1682" y="2836"/>
                <a:ext cx="99" cy="37"/>
              </a:xfrm>
              <a:custGeom>
                <a:avLst/>
                <a:gdLst>
                  <a:gd name="T0" fmla="*/ 0 w 16"/>
                  <a:gd name="T1" fmla="*/ 53465 h 6"/>
                  <a:gd name="T2" fmla="*/ 90962 w 16"/>
                  <a:gd name="T3" fmla="*/ 27417 h 6"/>
                  <a:gd name="T4" fmla="*/ 145214 w 16"/>
                  <a:gd name="T5" fmla="*/ 0 h 6"/>
                  <a:gd name="T6" fmla="*/ 45484 w 16"/>
                  <a:gd name="T7" fmla="*/ 8670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0" y="3"/>
                    </a:lnTo>
                    <a:lnTo>
                      <a:pt x="16" y="0"/>
                    </a:lnTo>
                    <a:lnTo>
                      <a:pt x="5" y="1"/>
                    </a:lnTo>
                    <a:lnTo>
                      <a:pt x="0" y="6"/>
                    </a:lnTo>
                  </a:path>
                </a:pathLst>
              </a:custGeom>
              <a:noFill/>
              <a:ln w="9525">
                <a:solidFill>
                  <a:srgbClr val="000000"/>
                </a:solidFill>
                <a:round/>
                <a:headEnd/>
                <a:tailEnd/>
              </a:ln>
            </p:spPr>
            <p:txBody>
              <a:bodyPr/>
              <a:lstStyle/>
              <a:p>
                <a:endParaRPr lang="en-US"/>
              </a:p>
            </p:txBody>
          </p:sp>
          <p:sp>
            <p:nvSpPr>
              <p:cNvPr id="133865" name="Freeform 5183"/>
              <p:cNvSpPr>
                <a:spLocks/>
              </p:cNvSpPr>
              <p:nvPr/>
            </p:nvSpPr>
            <p:spPr bwMode="auto">
              <a:xfrm>
                <a:off x="4010" y="2836"/>
                <a:ext cx="99" cy="80"/>
              </a:xfrm>
              <a:custGeom>
                <a:avLst/>
                <a:gdLst>
                  <a:gd name="T0" fmla="*/ 0 w 99"/>
                  <a:gd name="T1" fmla="*/ 49 h 80"/>
                  <a:gd name="T2" fmla="*/ 68 w 99"/>
                  <a:gd name="T3" fmla="*/ 80 h 80"/>
                  <a:gd name="T4" fmla="*/ 99 w 99"/>
                  <a:gd name="T5" fmla="*/ 37 h 80"/>
                  <a:gd name="T6" fmla="*/ 31 w 99"/>
                  <a:gd name="T7" fmla="*/ 0 h 80"/>
                  <a:gd name="T8" fmla="*/ 0 w 99"/>
                  <a:gd name="T9" fmla="*/ 49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49"/>
                    </a:moveTo>
                    <a:lnTo>
                      <a:pt x="68" y="80"/>
                    </a:lnTo>
                    <a:lnTo>
                      <a:pt x="99" y="37"/>
                    </a:lnTo>
                    <a:lnTo>
                      <a:pt x="31" y="0"/>
                    </a:lnTo>
                    <a:lnTo>
                      <a:pt x="0" y="49"/>
                    </a:lnTo>
                    <a:close/>
                  </a:path>
                </a:pathLst>
              </a:custGeom>
              <a:solidFill>
                <a:srgbClr val="BEBEBE"/>
              </a:solidFill>
              <a:ln w="9525">
                <a:noFill/>
                <a:round/>
                <a:headEnd/>
                <a:tailEnd/>
              </a:ln>
            </p:spPr>
            <p:txBody>
              <a:bodyPr/>
              <a:lstStyle/>
              <a:p>
                <a:endParaRPr lang="en-US"/>
              </a:p>
            </p:txBody>
          </p:sp>
          <p:sp>
            <p:nvSpPr>
              <p:cNvPr id="133866" name="Freeform 5184"/>
              <p:cNvSpPr>
                <a:spLocks/>
              </p:cNvSpPr>
              <p:nvPr/>
            </p:nvSpPr>
            <p:spPr bwMode="auto">
              <a:xfrm>
                <a:off x="4010" y="2836"/>
                <a:ext cx="99" cy="80"/>
              </a:xfrm>
              <a:custGeom>
                <a:avLst/>
                <a:gdLst>
                  <a:gd name="T0" fmla="*/ 0 w 16"/>
                  <a:gd name="T1" fmla="*/ 70363 h 13"/>
                  <a:gd name="T2" fmla="*/ 99730 w 16"/>
                  <a:gd name="T3" fmla="*/ 114671 h 13"/>
                  <a:gd name="T4" fmla="*/ 145214 w 16"/>
                  <a:gd name="T5" fmla="*/ 53132 h 13"/>
                  <a:gd name="T6" fmla="*/ 45484 w 16"/>
                  <a:gd name="T7" fmla="*/ 0 h 13"/>
                  <a:gd name="T8" fmla="*/ 0 w 16"/>
                  <a:gd name="T9" fmla="*/ 70363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8"/>
                    </a:moveTo>
                    <a:lnTo>
                      <a:pt x="11" y="13"/>
                    </a:lnTo>
                    <a:lnTo>
                      <a:pt x="16" y="6"/>
                    </a:lnTo>
                    <a:lnTo>
                      <a:pt x="5" y="0"/>
                    </a:lnTo>
                    <a:lnTo>
                      <a:pt x="0" y="8"/>
                    </a:lnTo>
                  </a:path>
                </a:pathLst>
              </a:custGeom>
              <a:noFill/>
              <a:ln w="9525">
                <a:solidFill>
                  <a:srgbClr val="000000"/>
                </a:solidFill>
                <a:round/>
                <a:headEnd/>
                <a:tailEnd/>
              </a:ln>
            </p:spPr>
            <p:txBody>
              <a:bodyPr/>
              <a:lstStyle/>
              <a:p>
                <a:endParaRPr lang="en-US"/>
              </a:p>
            </p:txBody>
          </p:sp>
          <p:sp>
            <p:nvSpPr>
              <p:cNvPr id="133867" name="Freeform 5185"/>
              <p:cNvSpPr>
                <a:spLocks/>
              </p:cNvSpPr>
              <p:nvPr/>
            </p:nvSpPr>
            <p:spPr bwMode="auto">
              <a:xfrm>
                <a:off x="2750" y="2002"/>
                <a:ext cx="105" cy="123"/>
              </a:xfrm>
              <a:custGeom>
                <a:avLst/>
                <a:gdLst>
                  <a:gd name="T0" fmla="*/ 0 w 105"/>
                  <a:gd name="T1" fmla="*/ 12 h 123"/>
                  <a:gd name="T2" fmla="*/ 74 w 105"/>
                  <a:gd name="T3" fmla="*/ 0 h 123"/>
                  <a:gd name="T4" fmla="*/ 105 w 105"/>
                  <a:gd name="T5" fmla="*/ 49 h 123"/>
                  <a:gd name="T6" fmla="*/ 37 w 105"/>
                  <a:gd name="T7" fmla="*/ 123 h 123"/>
                  <a:gd name="T8" fmla="*/ 0 w 105"/>
                  <a:gd name="T9" fmla="*/ 12 h 123"/>
                  <a:gd name="T10" fmla="*/ 0 60000 65536"/>
                  <a:gd name="T11" fmla="*/ 0 60000 65536"/>
                  <a:gd name="T12" fmla="*/ 0 60000 65536"/>
                  <a:gd name="T13" fmla="*/ 0 60000 65536"/>
                  <a:gd name="T14" fmla="*/ 0 60000 65536"/>
                  <a:gd name="T15" fmla="*/ 0 w 105"/>
                  <a:gd name="T16" fmla="*/ 0 h 123"/>
                  <a:gd name="T17" fmla="*/ 105 w 105"/>
                  <a:gd name="T18" fmla="*/ 123 h 123"/>
                </a:gdLst>
                <a:ahLst/>
                <a:cxnLst>
                  <a:cxn ang="T10">
                    <a:pos x="T0" y="T1"/>
                  </a:cxn>
                  <a:cxn ang="T11">
                    <a:pos x="T2" y="T3"/>
                  </a:cxn>
                  <a:cxn ang="T12">
                    <a:pos x="T4" y="T5"/>
                  </a:cxn>
                  <a:cxn ang="T13">
                    <a:pos x="T6" y="T7"/>
                  </a:cxn>
                  <a:cxn ang="T14">
                    <a:pos x="T8" y="T9"/>
                  </a:cxn>
                </a:cxnLst>
                <a:rect l="T15" t="T16" r="T17" b="T18"/>
                <a:pathLst>
                  <a:path w="105" h="123">
                    <a:moveTo>
                      <a:pt x="0" y="12"/>
                    </a:moveTo>
                    <a:lnTo>
                      <a:pt x="74" y="0"/>
                    </a:lnTo>
                    <a:lnTo>
                      <a:pt x="105" y="49"/>
                    </a:lnTo>
                    <a:lnTo>
                      <a:pt x="37" y="123"/>
                    </a:lnTo>
                    <a:lnTo>
                      <a:pt x="0" y="12"/>
                    </a:lnTo>
                    <a:close/>
                  </a:path>
                </a:pathLst>
              </a:custGeom>
              <a:solidFill>
                <a:srgbClr val="FAFAFA"/>
              </a:solidFill>
              <a:ln w="9525">
                <a:noFill/>
                <a:round/>
                <a:headEnd/>
                <a:tailEnd/>
              </a:ln>
            </p:spPr>
            <p:txBody>
              <a:bodyPr/>
              <a:lstStyle/>
              <a:p>
                <a:endParaRPr lang="en-US"/>
              </a:p>
            </p:txBody>
          </p:sp>
          <p:sp>
            <p:nvSpPr>
              <p:cNvPr id="133868" name="Freeform 5186"/>
              <p:cNvSpPr>
                <a:spLocks/>
              </p:cNvSpPr>
              <p:nvPr/>
            </p:nvSpPr>
            <p:spPr bwMode="auto">
              <a:xfrm>
                <a:off x="2750" y="2002"/>
                <a:ext cx="105" cy="123"/>
              </a:xfrm>
              <a:custGeom>
                <a:avLst/>
                <a:gdLst>
                  <a:gd name="T0" fmla="*/ 0 w 17"/>
                  <a:gd name="T1" fmla="*/ 17208 h 20"/>
                  <a:gd name="T2" fmla="*/ 107693 w 17"/>
                  <a:gd name="T3" fmla="*/ 0 h 20"/>
                  <a:gd name="T4" fmla="*/ 152936 w 17"/>
                  <a:gd name="T5" fmla="*/ 70012 h 20"/>
                  <a:gd name="T6" fmla="*/ 53945 w 17"/>
                  <a:gd name="T7" fmla="*/ 175835 h 20"/>
                  <a:gd name="T8" fmla="*/ 0 w 17"/>
                  <a:gd name="T9" fmla="*/ 17208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2"/>
                    </a:moveTo>
                    <a:lnTo>
                      <a:pt x="12" y="0"/>
                    </a:lnTo>
                    <a:lnTo>
                      <a:pt x="17" y="8"/>
                    </a:lnTo>
                    <a:lnTo>
                      <a:pt x="6" y="20"/>
                    </a:lnTo>
                    <a:lnTo>
                      <a:pt x="0" y="2"/>
                    </a:lnTo>
                  </a:path>
                </a:pathLst>
              </a:custGeom>
              <a:noFill/>
              <a:ln w="9525">
                <a:solidFill>
                  <a:srgbClr val="000000"/>
                </a:solidFill>
                <a:round/>
                <a:headEnd/>
                <a:tailEnd/>
              </a:ln>
            </p:spPr>
            <p:txBody>
              <a:bodyPr/>
              <a:lstStyle/>
              <a:p>
                <a:endParaRPr lang="en-US"/>
              </a:p>
            </p:txBody>
          </p:sp>
          <p:sp>
            <p:nvSpPr>
              <p:cNvPr id="133869" name="Freeform 5187"/>
              <p:cNvSpPr>
                <a:spLocks/>
              </p:cNvSpPr>
              <p:nvPr/>
            </p:nvSpPr>
            <p:spPr bwMode="auto">
              <a:xfrm>
                <a:off x="1509" y="2866"/>
                <a:ext cx="105" cy="37"/>
              </a:xfrm>
              <a:custGeom>
                <a:avLst/>
                <a:gdLst>
                  <a:gd name="T0" fmla="*/ 0 w 105"/>
                  <a:gd name="T1" fmla="*/ 31 h 37"/>
                  <a:gd name="T2" fmla="*/ 68 w 105"/>
                  <a:gd name="T3" fmla="*/ 37 h 37"/>
                  <a:gd name="T4" fmla="*/ 105 w 105"/>
                  <a:gd name="T5" fmla="*/ 7 h 37"/>
                  <a:gd name="T6" fmla="*/ 37 w 105"/>
                  <a:gd name="T7" fmla="*/ 0 h 37"/>
                  <a:gd name="T8" fmla="*/ 0 w 105"/>
                  <a:gd name="T9" fmla="*/ 31 h 37"/>
                  <a:gd name="T10" fmla="*/ 0 60000 65536"/>
                  <a:gd name="T11" fmla="*/ 0 60000 65536"/>
                  <a:gd name="T12" fmla="*/ 0 60000 65536"/>
                  <a:gd name="T13" fmla="*/ 0 60000 65536"/>
                  <a:gd name="T14" fmla="*/ 0 60000 65536"/>
                  <a:gd name="T15" fmla="*/ 0 w 105"/>
                  <a:gd name="T16" fmla="*/ 0 h 37"/>
                  <a:gd name="T17" fmla="*/ 105 w 105"/>
                  <a:gd name="T18" fmla="*/ 37 h 37"/>
                </a:gdLst>
                <a:ahLst/>
                <a:cxnLst>
                  <a:cxn ang="T10">
                    <a:pos x="T0" y="T1"/>
                  </a:cxn>
                  <a:cxn ang="T11">
                    <a:pos x="T2" y="T3"/>
                  </a:cxn>
                  <a:cxn ang="T12">
                    <a:pos x="T4" y="T5"/>
                  </a:cxn>
                  <a:cxn ang="T13">
                    <a:pos x="T6" y="T7"/>
                  </a:cxn>
                  <a:cxn ang="T14">
                    <a:pos x="T8" y="T9"/>
                  </a:cxn>
                </a:cxnLst>
                <a:rect l="T15" t="T16" r="T17" b="T18"/>
                <a:pathLst>
                  <a:path w="105" h="37">
                    <a:moveTo>
                      <a:pt x="0" y="31"/>
                    </a:moveTo>
                    <a:lnTo>
                      <a:pt x="68" y="37"/>
                    </a:lnTo>
                    <a:lnTo>
                      <a:pt x="105" y="7"/>
                    </a:lnTo>
                    <a:lnTo>
                      <a:pt x="37" y="0"/>
                    </a:lnTo>
                    <a:lnTo>
                      <a:pt x="0" y="31"/>
                    </a:lnTo>
                    <a:close/>
                  </a:path>
                </a:pathLst>
              </a:custGeom>
              <a:solidFill>
                <a:srgbClr val="DFDFDF"/>
              </a:solidFill>
              <a:ln w="9525">
                <a:noFill/>
                <a:round/>
                <a:headEnd/>
                <a:tailEnd/>
              </a:ln>
            </p:spPr>
            <p:txBody>
              <a:bodyPr/>
              <a:lstStyle/>
              <a:p>
                <a:endParaRPr lang="en-US"/>
              </a:p>
            </p:txBody>
          </p:sp>
          <p:sp>
            <p:nvSpPr>
              <p:cNvPr id="133870" name="Freeform 5188"/>
              <p:cNvSpPr>
                <a:spLocks/>
              </p:cNvSpPr>
              <p:nvPr/>
            </p:nvSpPr>
            <p:spPr bwMode="auto">
              <a:xfrm>
                <a:off x="1509" y="2866"/>
                <a:ext cx="105" cy="37"/>
              </a:xfrm>
              <a:custGeom>
                <a:avLst/>
                <a:gdLst>
                  <a:gd name="T0" fmla="*/ 0 w 17"/>
                  <a:gd name="T1" fmla="*/ 44795 h 6"/>
                  <a:gd name="T2" fmla="*/ 98959 w 17"/>
                  <a:gd name="T3" fmla="*/ 53465 h 6"/>
                  <a:gd name="T4" fmla="*/ 152936 w 17"/>
                  <a:gd name="T5" fmla="*/ 8670 h 6"/>
                  <a:gd name="T6" fmla="*/ 53945 w 17"/>
                  <a:gd name="T7" fmla="*/ 0 h 6"/>
                  <a:gd name="T8" fmla="*/ 0 w 17"/>
                  <a:gd name="T9" fmla="*/ 44795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0" y="5"/>
                    </a:moveTo>
                    <a:lnTo>
                      <a:pt x="11" y="6"/>
                    </a:lnTo>
                    <a:lnTo>
                      <a:pt x="17" y="1"/>
                    </a:lnTo>
                    <a:lnTo>
                      <a:pt x="6" y="0"/>
                    </a:lnTo>
                    <a:lnTo>
                      <a:pt x="0" y="5"/>
                    </a:lnTo>
                  </a:path>
                </a:pathLst>
              </a:custGeom>
              <a:noFill/>
              <a:ln w="9525">
                <a:solidFill>
                  <a:srgbClr val="000000"/>
                </a:solidFill>
                <a:round/>
                <a:headEnd/>
                <a:tailEnd/>
              </a:ln>
            </p:spPr>
            <p:txBody>
              <a:bodyPr/>
              <a:lstStyle/>
              <a:p>
                <a:endParaRPr lang="en-US"/>
              </a:p>
            </p:txBody>
          </p:sp>
          <p:sp>
            <p:nvSpPr>
              <p:cNvPr id="133871" name="Freeform 5189"/>
              <p:cNvSpPr>
                <a:spLocks/>
              </p:cNvSpPr>
              <p:nvPr/>
            </p:nvSpPr>
            <p:spPr bwMode="auto">
              <a:xfrm>
                <a:off x="3843" y="2792"/>
                <a:ext cx="99" cy="99"/>
              </a:xfrm>
              <a:custGeom>
                <a:avLst/>
                <a:gdLst>
                  <a:gd name="T0" fmla="*/ 0 w 99"/>
                  <a:gd name="T1" fmla="*/ 50 h 99"/>
                  <a:gd name="T2" fmla="*/ 68 w 99"/>
                  <a:gd name="T3" fmla="*/ 99 h 99"/>
                  <a:gd name="T4" fmla="*/ 99 w 99"/>
                  <a:gd name="T5" fmla="*/ 50 h 99"/>
                  <a:gd name="T6" fmla="*/ 31 w 99"/>
                  <a:gd name="T7" fmla="*/ 0 h 99"/>
                  <a:gd name="T8" fmla="*/ 0 w 99"/>
                  <a:gd name="T9" fmla="*/ 50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50"/>
                    </a:moveTo>
                    <a:lnTo>
                      <a:pt x="68" y="99"/>
                    </a:lnTo>
                    <a:lnTo>
                      <a:pt x="99" y="50"/>
                    </a:lnTo>
                    <a:lnTo>
                      <a:pt x="31" y="0"/>
                    </a:lnTo>
                    <a:lnTo>
                      <a:pt x="0" y="50"/>
                    </a:lnTo>
                    <a:close/>
                  </a:path>
                </a:pathLst>
              </a:custGeom>
              <a:solidFill>
                <a:srgbClr val="AFAFAF"/>
              </a:solidFill>
              <a:ln w="9525">
                <a:noFill/>
                <a:round/>
                <a:headEnd/>
                <a:tailEnd/>
              </a:ln>
            </p:spPr>
            <p:txBody>
              <a:bodyPr/>
              <a:lstStyle/>
              <a:p>
                <a:endParaRPr lang="en-US"/>
              </a:p>
            </p:txBody>
          </p:sp>
          <p:sp>
            <p:nvSpPr>
              <p:cNvPr id="133872" name="Freeform 5190"/>
              <p:cNvSpPr>
                <a:spLocks/>
              </p:cNvSpPr>
              <p:nvPr/>
            </p:nvSpPr>
            <p:spPr bwMode="auto">
              <a:xfrm>
                <a:off x="3843" y="2792"/>
                <a:ext cx="99" cy="99"/>
              </a:xfrm>
              <a:custGeom>
                <a:avLst/>
                <a:gdLst>
                  <a:gd name="T0" fmla="*/ 0 w 16"/>
                  <a:gd name="T1" fmla="*/ 73198 h 16"/>
                  <a:gd name="T2" fmla="*/ 99730 w 16"/>
                  <a:gd name="T3" fmla="*/ 145214 h 16"/>
                  <a:gd name="T4" fmla="*/ 145214 w 16"/>
                  <a:gd name="T5" fmla="*/ 73198 h 16"/>
                  <a:gd name="T6" fmla="*/ 45484 w 16"/>
                  <a:gd name="T7" fmla="*/ 0 h 16"/>
                  <a:gd name="T8" fmla="*/ 0 w 16"/>
                  <a:gd name="T9" fmla="*/ 7319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11" y="16"/>
                    </a:lnTo>
                    <a:lnTo>
                      <a:pt x="16" y="8"/>
                    </a:lnTo>
                    <a:lnTo>
                      <a:pt x="5" y="0"/>
                    </a:lnTo>
                    <a:lnTo>
                      <a:pt x="0" y="8"/>
                    </a:lnTo>
                  </a:path>
                </a:pathLst>
              </a:custGeom>
              <a:noFill/>
              <a:ln w="9525">
                <a:solidFill>
                  <a:srgbClr val="000000"/>
                </a:solidFill>
                <a:round/>
                <a:headEnd/>
                <a:tailEnd/>
              </a:ln>
            </p:spPr>
            <p:txBody>
              <a:bodyPr/>
              <a:lstStyle/>
              <a:p>
                <a:endParaRPr lang="en-US"/>
              </a:p>
            </p:txBody>
          </p:sp>
          <p:sp>
            <p:nvSpPr>
              <p:cNvPr id="133873" name="Freeform 5191"/>
              <p:cNvSpPr>
                <a:spLocks/>
              </p:cNvSpPr>
              <p:nvPr/>
            </p:nvSpPr>
            <p:spPr bwMode="auto">
              <a:xfrm>
                <a:off x="2583" y="2020"/>
                <a:ext cx="99" cy="198"/>
              </a:xfrm>
              <a:custGeom>
                <a:avLst/>
                <a:gdLst>
                  <a:gd name="T0" fmla="*/ 0 w 99"/>
                  <a:gd name="T1" fmla="*/ 81 h 198"/>
                  <a:gd name="T2" fmla="*/ 68 w 99"/>
                  <a:gd name="T3" fmla="*/ 0 h 198"/>
                  <a:gd name="T4" fmla="*/ 99 w 99"/>
                  <a:gd name="T5" fmla="*/ 75 h 198"/>
                  <a:gd name="T6" fmla="*/ 31 w 99"/>
                  <a:gd name="T7" fmla="*/ 198 h 198"/>
                  <a:gd name="T8" fmla="*/ 0 w 99"/>
                  <a:gd name="T9" fmla="*/ 81 h 198"/>
                  <a:gd name="T10" fmla="*/ 0 60000 65536"/>
                  <a:gd name="T11" fmla="*/ 0 60000 65536"/>
                  <a:gd name="T12" fmla="*/ 0 60000 65536"/>
                  <a:gd name="T13" fmla="*/ 0 60000 65536"/>
                  <a:gd name="T14" fmla="*/ 0 60000 65536"/>
                  <a:gd name="T15" fmla="*/ 0 w 99"/>
                  <a:gd name="T16" fmla="*/ 0 h 198"/>
                  <a:gd name="T17" fmla="*/ 99 w 99"/>
                  <a:gd name="T18" fmla="*/ 198 h 198"/>
                </a:gdLst>
                <a:ahLst/>
                <a:cxnLst>
                  <a:cxn ang="T10">
                    <a:pos x="T0" y="T1"/>
                  </a:cxn>
                  <a:cxn ang="T11">
                    <a:pos x="T2" y="T3"/>
                  </a:cxn>
                  <a:cxn ang="T12">
                    <a:pos x="T4" y="T5"/>
                  </a:cxn>
                  <a:cxn ang="T13">
                    <a:pos x="T6" y="T7"/>
                  </a:cxn>
                  <a:cxn ang="T14">
                    <a:pos x="T8" y="T9"/>
                  </a:cxn>
                </a:cxnLst>
                <a:rect l="T15" t="T16" r="T17" b="T18"/>
                <a:pathLst>
                  <a:path w="99" h="198">
                    <a:moveTo>
                      <a:pt x="0" y="81"/>
                    </a:moveTo>
                    <a:lnTo>
                      <a:pt x="68" y="0"/>
                    </a:lnTo>
                    <a:lnTo>
                      <a:pt x="99" y="75"/>
                    </a:lnTo>
                    <a:lnTo>
                      <a:pt x="31" y="198"/>
                    </a:lnTo>
                    <a:lnTo>
                      <a:pt x="0" y="81"/>
                    </a:lnTo>
                    <a:close/>
                  </a:path>
                </a:pathLst>
              </a:custGeom>
              <a:solidFill>
                <a:srgbClr val="FDFDFD"/>
              </a:solidFill>
              <a:ln w="9525">
                <a:noFill/>
                <a:round/>
                <a:headEnd/>
                <a:tailEnd/>
              </a:ln>
            </p:spPr>
            <p:txBody>
              <a:bodyPr/>
              <a:lstStyle/>
              <a:p>
                <a:endParaRPr lang="en-US"/>
              </a:p>
            </p:txBody>
          </p:sp>
          <p:sp>
            <p:nvSpPr>
              <p:cNvPr id="133874" name="Freeform 5192"/>
              <p:cNvSpPr>
                <a:spLocks/>
              </p:cNvSpPr>
              <p:nvPr/>
            </p:nvSpPr>
            <p:spPr bwMode="auto">
              <a:xfrm>
                <a:off x="2583" y="2020"/>
                <a:ext cx="99" cy="198"/>
              </a:xfrm>
              <a:custGeom>
                <a:avLst/>
                <a:gdLst>
                  <a:gd name="T0" fmla="*/ 0 w 16"/>
                  <a:gd name="T1" fmla="*/ 117265 h 32"/>
                  <a:gd name="T2" fmla="*/ 99730 w 16"/>
                  <a:gd name="T3" fmla="*/ 0 h 32"/>
                  <a:gd name="T4" fmla="*/ 145214 w 16"/>
                  <a:gd name="T5" fmla="*/ 108498 h 32"/>
                  <a:gd name="T6" fmla="*/ 45484 w 16"/>
                  <a:gd name="T7" fmla="*/ 290200 h 32"/>
                  <a:gd name="T8" fmla="*/ 0 w 16"/>
                  <a:gd name="T9" fmla="*/ 117265 h 32"/>
                  <a:gd name="T10" fmla="*/ 0 60000 65536"/>
                  <a:gd name="T11" fmla="*/ 0 60000 65536"/>
                  <a:gd name="T12" fmla="*/ 0 60000 65536"/>
                  <a:gd name="T13" fmla="*/ 0 60000 65536"/>
                  <a:gd name="T14" fmla="*/ 0 60000 65536"/>
                  <a:gd name="T15" fmla="*/ 0 w 16"/>
                  <a:gd name="T16" fmla="*/ 0 h 32"/>
                  <a:gd name="T17" fmla="*/ 16 w 16"/>
                  <a:gd name="T18" fmla="*/ 32 h 32"/>
                </a:gdLst>
                <a:ahLst/>
                <a:cxnLst>
                  <a:cxn ang="T10">
                    <a:pos x="T0" y="T1"/>
                  </a:cxn>
                  <a:cxn ang="T11">
                    <a:pos x="T2" y="T3"/>
                  </a:cxn>
                  <a:cxn ang="T12">
                    <a:pos x="T4" y="T5"/>
                  </a:cxn>
                  <a:cxn ang="T13">
                    <a:pos x="T6" y="T7"/>
                  </a:cxn>
                  <a:cxn ang="T14">
                    <a:pos x="T8" y="T9"/>
                  </a:cxn>
                </a:cxnLst>
                <a:rect l="T15" t="T16" r="T17" b="T18"/>
                <a:pathLst>
                  <a:path w="16" h="32">
                    <a:moveTo>
                      <a:pt x="0" y="13"/>
                    </a:moveTo>
                    <a:lnTo>
                      <a:pt x="11" y="0"/>
                    </a:lnTo>
                    <a:lnTo>
                      <a:pt x="16" y="12"/>
                    </a:lnTo>
                    <a:lnTo>
                      <a:pt x="5" y="32"/>
                    </a:lnTo>
                    <a:lnTo>
                      <a:pt x="0" y="13"/>
                    </a:lnTo>
                  </a:path>
                </a:pathLst>
              </a:custGeom>
              <a:noFill/>
              <a:ln w="9525">
                <a:solidFill>
                  <a:srgbClr val="000000"/>
                </a:solidFill>
                <a:round/>
                <a:headEnd/>
                <a:tailEnd/>
              </a:ln>
            </p:spPr>
            <p:txBody>
              <a:bodyPr/>
              <a:lstStyle/>
              <a:p>
                <a:endParaRPr lang="en-US"/>
              </a:p>
            </p:txBody>
          </p:sp>
          <p:sp>
            <p:nvSpPr>
              <p:cNvPr id="133875" name="Freeform 5193"/>
              <p:cNvSpPr>
                <a:spLocks/>
              </p:cNvSpPr>
              <p:nvPr/>
            </p:nvSpPr>
            <p:spPr bwMode="auto">
              <a:xfrm>
                <a:off x="3670" y="2706"/>
                <a:ext cx="99" cy="130"/>
              </a:xfrm>
              <a:custGeom>
                <a:avLst/>
                <a:gdLst>
                  <a:gd name="T0" fmla="*/ 0 w 99"/>
                  <a:gd name="T1" fmla="*/ 55 h 130"/>
                  <a:gd name="T2" fmla="*/ 68 w 99"/>
                  <a:gd name="T3" fmla="*/ 130 h 130"/>
                  <a:gd name="T4" fmla="*/ 99 w 99"/>
                  <a:gd name="T5" fmla="*/ 74 h 130"/>
                  <a:gd name="T6" fmla="*/ 31 w 99"/>
                  <a:gd name="T7" fmla="*/ 0 h 130"/>
                  <a:gd name="T8" fmla="*/ 0 w 99"/>
                  <a:gd name="T9" fmla="*/ 55 h 130"/>
                  <a:gd name="T10" fmla="*/ 0 60000 65536"/>
                  <a:gd name="T11" fmla="*/ 0 60000 65536"/>
                  <a:gd name="T12" fmla="*/ 0 60000 65536"/>
                  <a:gd name="T13" fmla="*/ 0 60000 65536"/>
                  <a:gd name="T14" fmla="*/ 0 60000 65536"/>
                  <a:gd name="T15" fmla="*/ 0 w 99"/>
                  <a:gd name="T16" fmla="*/ 0 h 130"/>
                  <a:gd name="T17" fmla="*/ 99 w 99"/>
                  <a:gd name="T18" fmla="*/ 130 h 130"/>
                </a:gdLst>
                <a:ahLst/>
                <a:cxnLst>
                  <a:cxn ang="T10">
                    <a:pos x="T0" y="T1"/>
                  </a:cxn>
                  <a:cxn ang="T11">
                    <a:pos x="T2" y="T3"/>
                  </a:cxn>
                  <a:cxn ang="T12">
                    <a:pos x="T4" y="T5"/>
                  </a:cxn>
                  <a:cxn ang="T13">
                    <a:pos x="T6" y="T7"/>
                  </a:cxn>
                  <a:cxn ang="T14">
                    <a:pos x="T8" y="T9"/>
                  </a:cxn>
                </a:cxnLst>
                <a:rect l="T15" t="T16" r="T17" b="T18"/>
                <a:pathLst>
                  <a:path w="99" h="130">
                    <a:moveTo>
                      <a:pt x="0" y="55"/>
                    </a:moveTo>
                    <a:lnTo>
                      <a:pt x="68" y="130"/>
                    </a:lnTo>
                    <a:lnTo>
                      <a:pt x="99" y="74"/>
                    </a:lnTo>
                    <a:lnTo>
                      <a:pt x="31" y="0"/>
                    </a:lnTo>
                    <a:lnTo>
                      <a:pt x="0" y="55"/>
                    </a:lnTo>
                    <a:close/>
                  </a:path>
                </a:pathLst>
              </a:custGeom>
              <a:solidFill>
                <a:srgbClr val="9E9E9E"/>
              </a:solidFill>
              <a:ln w="9525">
                <a:noFill/>
                <a:round/>
                <a:headEnd/>
                <a:tailEnd/>
              </a:ln>
            </p:spPr>
            <p:txBody>
              <a:bodyPr/>
              <a:lstStyle/>
              <a:p>
                <a:endParaRPr lang="en-US"/>
              </a:p>
            </p:txBody>
          </p:sp>
          <p:sp>
            <p:nvSpPr>
              <p:cNvPr id="133876" name="Freeform 5194"/>
              <p:cNvSpPr>
                <a:spLocks/>
              </p:cNvSpPr>
              <p:nvPr/>
            </p:nvSpPr>
            <p:spPr bwMode="auto">
              <a:xfrm>
                <a:off x="3670" y="2706"/>
                <a:ext cx="99" cy="130"/>
              </a:xfrm>
              <a:custGeom>
                <a:avLst/>
                <a:gdLst>
                  <a:gd name="T0" fmla="*/ 0 w 16"/>
                  <a:gd name="T1" fmla="*/ 82315 h 21"/>
                  <a:gd name="T2" fmla="*/ 99730 w 16"/>
                  <a:gd name="T3" fmla="*/ 190958 h 21"/>
                  <a:gd name="T4" fmla="*/ 145214 w 16"/>
                  <a:gd name="T5" fmla="*/ 108643 h 21"/>
                  <a:gd name="T6" fmla="*/ 45484 w 16"/>
                  <a:gd name="T7" fmla="*/ 0 h 21"/>
                  <a:gd name="T8" fmla="*/ 0 w 16"/>
                  <a:gd name="T9" fmla="*/ 82315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9"/>
                    </a:moveTo>
                    <a:lnTo>
                      <a:pt x="11" y="21"/>
                    </a:lnTo>
                    <a:lnTo>
                      <a:pt x="16" y="12"/>
                    </a:lnTo>
                    <a:lnTo>
                      <a:pt x="5" y="0"/>
                    </a:lnTo>
                    <a:lnTo>
                      <a:pt x="0" y="9"/>
                    </a:lnTo>
                  </a:path>
                </a:pathLst>
              </a:custGeom>
              <a:noFill/>
              <a:ln w="9525">
                <a:solidFill>
                  <a:srgbClr val="000000"/>
                </a:solidFill>
                <a:round/>
                <a:headEnd/>
                <a:tailEnd/>
              </a:ln>
            </p:spPr>
            <p:txBody>
              <a:bodyPr/>
              <a:lstStyle/>
              <a:p>
                <a:endParaRPr lang="en-US"/>
              </a:p>
            </p:txBody>
          </p:sp>
          <p:sp>
            <p:nvSpPr>
              <p:cNvPr id="133877" name="Freeform 5195"/>
              <p:cNvSpPr>
                <a:spLocks/>
              </p:cNvSpPr>
              <p:nvPr/>
            </p:nvSpPr>
            <p:spPr bwMode="auto">
              <a:xfrm>
                <a:off x="2411" y="2144"/>
                <a:ext cx="105" cy="228"/>
              </a:xfrm>
              <a:custGeom>
                <a:avLst/>
                <a:gdLst>
                  <a:gd name="T0" fmla="*/ 0 w 105"/>
                  <a:gd name="T1" fmla="*/ 123 h 228"/>
                  <a:gd name="T2" fmla="*/ 67 w 105"/>
                  <a:gd name="T3" fmla="*/ 0 h 228"/>
                  <a:gd name="T4" fmla="*/ 105 w 105"/>
                  <a:gd name="T5" fmla="*/ 86 h 228"/>
                  <a:gd name="T6" fmla="*/ 37 w 105"/>
                  <a:gd name="T7" fmla="*/ 228 h 228"/>
                  <a:gd name="T8" fmla="*/ 0 w 105"/>
                  <a:gd name="T9" fmla="*/ 123 h 228"/>
                  <a:gd name="T10" fmla="*/ 0 60000 65536"/>
                  <a:gd name="T11" fmla="*/ 0 60000 65536"/>
                  <a:gd name="T12" fmla="*/ 0 60000 65536"/>
                  <a:gd name="T13" fmla="*/ 0 60000 65536"/>
                  <a:gd name="T14" fmla="*/ 0 60000 65536"/>
                  <a:gd name="T15" fmla="*/ 0 w 105"/>
                  <a:gd name="T16" fmla="*/ 0 h 228"/>
                  <a:gd name="T17" fmla="*/ 105 w 105"/>
                  <a:gd name="T18" fmla="*/ 228 h 228"/>
                </a:gdLst>
                <a:ahLst/>
                <a:cxnLst>
                  <a:cxn ang="T10">
                    <a:pos x="T0" y="T1"/>
                  </a:cxn>
                  <a:cxn ang="T11">
                    <a:pos x="T2" y="T3"/>
                  </a:cxn>
                  <a:cxn ang="T12">
                    <a:pos x="T4" y="T5"/>
                  </a:cxn>
                  <a:cxn ang="T13">
                    <a:pos x="T6" y="T7"/>
                  </a:cxn>
                  <a:cxn ang="T14">
                    <a:pos x="T8" y="T9"/>
                  </a:cxn>
                </a:cxnLst>
                <a:rect l="T15" t="T16" r="T17" b="T18"/>
                <a:pathLst>
                  <a:path w="105" h="228">
                    <a:moveTo>
                      <a:pt x="0" y="123"/>
                    </a:moveTo>
                    <a:lnTo>
                      <a:pt x="67" y="0"/>
                    </a:lnTo>
                    <a:lnTo>
                      <a:pt x="105" y="86"/>
                    </a:lnTo>
                    <a:lnTo>
                      <a:pt x="37" y="228"/>
                    </a:lnTo>
                    <a:lnTo>
                      <a:pt x="0" y="123"/>
                    </a:lnTo>
                    <a:close/>
                  </a:path>
                </a:pathLst>
              </a:custGeom>
              <a:solidFill>
                <a:srgbClr val="FDFDFD"/>
              </a:solidFill>
              <a:ln w="9525">
                <a:noFill/>
                <a:round/>
                <a:headEnd/>
                <a:tailEnd/>
              </a:ln>
            </p:spPr>
            <p:txBody>
              <a:bodyPr/>
              <a:lstStyle/>
              <a:p>
                <a:endParaRPr lang="en-US"/>
              </a:p>
            </p:txBody>
          </p:sp>
          <p:sp>
            <p:nvSpPr>
              <p:cNvPr id="133878" name="Freeform 5196"/>
              <p:cNvSpPr>
                <a:spLocks/>
              </p:cNvSpPr>
              <p:nvPr/>
            </p:nvSpPr>
            <p:spPr bwMode="auto">
              <a:xfrm>
                <a:off x="2411" y="2144"/>
                <a:ext cx="105" cy="228"/>
              </a:xfrm>
              <a:custGeom>
                <a:avLst/>
                <a:gdLst>
                  <a:gd name="T0" fmla="*/ 0 w 17"/>
                  <a:gd name="T1" fmla="*/ 177365 h 37"/>
                  <a:gd name="T2" fmla="*/ 98959 w 17"/>
                  <a:gd name="T3" fmla="*/ 0 h 37"/>
                  <a:gd name="T4" fmla="*/ 152936 w 17"/>
                  <a:gd name="T5" fmla="*/ 124020 h 37"/>
                  <a:gd name="T6" fmla="*/ 53945 w 17"/>
                  <a:gd name="T7" fmla="*/ 328764 h 37"/>
                  <a:gd name="T8" fmla="*/ 0 w 17"/>
                  <a:gd name="T9" fmla="*/ 177365 h 37"/>
                  <a:gd name="T10" fmla="*/ 0 60000 65536"/>
                  <a:gd name="T11" fmla="*/ 0 60000 65536"/>
                  <a:gd name="T12" fmla="*/ 0 60000 65536"/>
                  <a:gd name="T13" fmla="*/ 0 60000 65536"/>
                  <a:gd name="T14" fmla="*/ 0 60000 65536"/>
                  <a:gd name="T15" fmla="*/ 0 w 17"/>
                  <a:gd name="T16" fmla="*/ 0 h 37"/>
                  <a:gd name="T17" fmla="*/ 17 w 17"/>
                  <a:gd name="T18" fmla="*/ 37 h 37"/>
                </a:gdLst>
                <a:ahLst/>
                <a:cxnLst>
                  <a:cxn ang="T10">
                    <a:pos x="T0" y="T1"/>
                  </a:cxn>
                  <a:cxn ang="T11">
                    <a:pos x="T2" y="T3"/>
                  </a:cxn>
                  <a:cxn ang="T12">
                    <a:pos x="T4" y="T5"/>
                  </a:cxn>
                  <a:cxn ang="T13">
                    <a:pos x="T6" y="T7"/>
                  </a:cxn>
                  <a:cxn ang="T14">
                    <a:pos x="T8" y="T9"/>
                  </a:cxn>
                </a:cxnLst>
                <a:rect l="T15" t="T16" r="T17" b="T18"/>
                <a:pathLst>
                  <a:path w="17" h="37">
                    <a:moveTo>
                      <a:pt x="0" y="20"/>
                    </a:moveTo>
                    <a:lnTo>
                      <a:pt x="11" y="0"/>
                    </a:lnTo>
                    <a:lnTo>
                      <a:pt x="17" y="14"/>
                    </a:lnTo>
                    <a:lnTo>
                      <a:pt x="6" y="37"/>
                    </a:lnTo>
                    <a:lnTo>
                      <a:pt x="0" y="20"/>
                    </a:lnTo>
                  </a:path>
                </a:pathLst>
              </a:custGeom>
              <a:noFill/>
              <a:ln w="9525">
                <a:solidFill>
                  <a:srgbClr val="000000"/>
                </a:solidFill>
                <a:round/>
                <a:headEnd/>
                <a:tailEnd/>
              </a:ln>
            </p:spPr>
            <p:txBody>
              <a:bodyPr/>
              <a:lstStyle/>
              <a:p>
                <a:endParaRPr lang="en-US"/>
              </a:p>
            </p:txBody>
          </p:sp>
          <p:sp>
            <p:nvSpPr>
              <p:cNvPr id="133879" name="Freeform 5197"/>
              <p:cNvSpPr>
                <a:spLocks/>
              </p:cNvSpPr>
              <p:nvPr/>
            </p:nvSpPr>
            <p:spPr bwMode="auto">
              <a:xfrm>
                <a:off x="3503" y="2576"/>
                <a:ext cx="99" cy="161"/>
              </a:xfrm>
              <a:custGeom>
                <a:avLst/>
                <a:gdLst>
                  <a:gd name="T0" fmla="*/ 0 w 99"/>
                  <a:gd name="T1" fmla="*/ 56 h 161"/>
                  <a:gd name="T2" fmla="*/ 68 w 99"/>
                  <a:gd name="T3" fmla="*/ 161 h 161"/>
                  <a:gd name="T4" fmla="*/ 99 w 99"/>
                  <a:gd name="T5" fmla="*/ 93 h 161"/>
                  <a:gd name="T6" fmla="*/ 31 w 99"/>
                  <a:gd name="T7" fmla="*/ 0 h 161"/>
                  <a:gd name="T8" fmla="*/ 0 w 99"/>
                  <a:gd name="T9" fmla="*/ 56 h 161"/>
                  <a:gd name="T10" fmla="*/ 0 60000 65536"/>
                  <a:gd name="T11" fmla="*/ 0 60000 65536"/>
                  <a:gd name="T12" fmla="*/ 0 60000 65536"/>
                  <a:gd name="T13" fmla="*/ 0 60000 65536"/>
                  <a:gd name="T14" fmla="*/ 0 60000 65536"/>
                  <a:gd name="T15" fmla="*/ 0 w 99"/>
                  <a:gd name="T16" fmla="*/ 0 h 161"/>
                  <a:gd name="T17" fmla="*/ 99 w 99"/>
                  <a:gd name="T18" fmla="*/ 161 h 161"/>
                </a:gdLst>
                <a:ahLst/>
                <a:cxnLst>
                  <a:cxn ang="T10">
                    <a:pos x="T0" y="T1"/>
                  </a:cxn>
                  <a:cxn ang="T11">
                    <a:pos x="T2" y="T3"/>
                  </a:cxn>
                  <a:cxn ang="T12">
                    <a:pos x="T4" y="T5"/>
                  </a:cxn>
                  <a:cxn ang="T13">
                    <a:pos x="T6" y="T7"/>
                  </a:cxn>
                  <a:cxn ang="T14">
                    <a:pos x="T8" y="T9"/>
                  </a:cxn>
                </a:cxnLst>
                <a:rect l="T15" t="T16" r="T17" b="T18"/>
                <a:pathLst>
                  <a:path w="99" h="161">
                    <a:moveTo>
                      <a:pt x="0" y="56"/>
                    </a:moveTo>
                    <a:lnTo>
                      <a:pt x="68" y="161"/>
                    </a:lnTo>
                    <a:lnTo>
                      <a:pt x="99" y="93"/>
                    </a:lnTo>
                    <a:lnTo>
                      <a:pt x="31" y="0"/>
                    </a:lnTo>
                    <a:lnTo>
                      <a:pt x="0" y="56"/>
                    </a:lnTo>
                    <a:close/>
                  </a:path>
                </a:pathLst>
              </a:custGeom>
              <a:solidFill>
                <a:srgbClr val="939393"/>
              </a:solidFill>
              <a:ln w="9525">
                <a:noFill/>
                <a:round/>
                <a:headEnd/>
                <a:tailEnd/>
              </a:ln>
            </p:spPr>
            <p:txBody>
              <a:bodyPr/>
              <a:lstStyle/>
              <a:p>
                <a:endParaRPr lang="en-US"/>
              </a:p>
            </p:txBody>
          </p:sp>
          <p:sp>
            <p:nvSpPr>
              <p:cNvPr id="133880" name="Freeform 5198"/>
              <p:cNvSpPr>
                <a:spLocks/>
              </p:cNvSpPr>
              <p:nvPr/>
            </p:nvSpPr>
            <p:spPr bwMode="auto">
              <a:xfrm>
                <a:off x="3503" y="2576"/>
                <a:ext cx="99" cy="161"/>
              </a:xfrm>
              <a:custGeom>
                <a:avLst/>
                <a:gdLst>
                  <a:gd name="T0" fmla="*/ 0 w 16"/>
                  <a:gd name="T1" fmla="*/ 82401 h 26"/>
                  <a:gd name="T2" fmla="*/ 99730 w 16"/>
                  <a:gd name="T3" fmla="*/ 236738 h 26"/>
                  <a:gd name="T4" fmla="*/ 145214 w 16"/>
                  <a:gd name="T5" fmla="*/ 136776 h 26"/>
                  <a:gd name="T6" fmla="*/ 45484 w 16"/>
                  <a:gd name="T7" fmla="*/ 0 h 26"/>
                  <a:gd name="T8" fmla="*/ 0 w 16"/>
                  <a:gd name="T9" fmla="*/ 82401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9"/>
                    </a:moveTo>
                    <a:lnTo>
                      <a:pt x="11" y="26"/>
                    </a:lnTo>
                    <a:lnTo>
                      <a:pt x="16" y="15"/>
                    </a:lnTo>
                    <a:lnTo>
                      <a:pt x="5" y="0"/>
                    </a:lnTo>
                    <a:lnTo>
                      <a:pt x="0" y="9"/>
                    </a:lnTo>
                  </a:path>
                </a:pathLst>
              </a:custGeom>
              <a:noFill/>
              <a:ln w="9525">
                <a:solidFill>
                  <a:srgbClr val="000000"/>
                </a:solidFill>
                <a:round/>
                <a:headEnd/>
                <a:tailEnd/>
              </a:ln>
            </p:spPr>
            <p:txBody>
              <a:bodyPr/>
              <a:lstStyle/>
              <a:p>
                <a:endParaRPr lang="en-US"/>
              </a:p>
            </p:txBody>
          </p:sp>
          <p:sp>
            <p:nvSpPr>
              <p:cNvPr id="133881" name="Freeform 5199"/>
              <p:cNvSpPr>
                <a:spLocks/>
              </p:cNvSpPr>
              <p:nvPr/>
            </p:nvSpPr>
            <p:spPr bwMode="auto">
              <a:xfrm>
                <a:off x="2244" y="2329"/>
                <a:ext cx="105" cy="204"/>
              </a:xfrm>
              <a:custGeom>
                <a:avLst/>
                <a:gdLst>
                  <a:gd name="T0" fmla="*/ 0 w 105"/>
                  <a:gd name="T1" fmla="*/ 130 h 204"/>
                  <a:gd name="T2" fmla="*/ 68 w 105"/>
                  <a:gd name="T3" fmla="*/ 0 h 204"/>
                  <a:gd name="T4" fmla="*/ 105 w 105"/>
                  <a:gd name="T5" fmla="*/ 74 h 204"/>
                  <a:gd name="T6" fmla="*/ 37 w 105"/>
                  <a:gd name="T7" fmla="*/ 204 h 204"/>
                  <a:gd name="T8" fmla="*/ 0 w 105"/>
                  <a:gd name="T9" fmla="*/ 130 h 204"/>
                  <a:gd name="T10" fmla="*/ 0 60000 65536"/>
                  <a:gd name="T11" fmla="*/ 0 60000 65536"/>
                  <a:gd name="T12" fmla="*/ 0 60000 65536"/>
                  <a:gd name="T13" fmla="*/ 0 60000 65536"/>
                  <a:gd name="T14" fmla="*/ 0 60000 65536"/>
                  <a:gd name="T15" fmla="*/ 0 w 105"/>
                  <a:gd name="T16" fmla="*/ 0 h 204"/>
                  <a:gd name="T17" fmla="*/ 105 w 105"/>
                  <a:gd name="T18" fmla="*/ 204 h 204"/>
                </a:gdLst>
                <a:ahLst/>
                <a:cxnLst>
                  <a:cxn ang="T10">
                    <a:pos x="T0" y="T1"/>
                  </a:cxn>
                  <a:cxn ang="T11">
                    <a:pos x="T2" y="T3"/>
                  </a:cxn>
                  <a:cxn ang="T12">
                    <a:pos x="T4" y="T5"/>
                  </a:cxn>
                  <a:cxn ang="T13">
                    <a:pos x="T6" y="T7"/>
                  </a:cxn>
                  <a:cxn ang="T14">
                    <a:pos x="T8" y="T9"/>
                  </a:cxn>
                </a:cxnLst>
                <a:rect l="T15" t="T16" r="T17" b="T18"/>
                <a:pathLst>
                  <a:path w="105" h="204">
                    <a:moveTo>
                      <a:pt x="0" y="130"/>
                    </a:moveTo>
                    <a:lnTo>
                      <a:pt x="68" y="0"/>
                    </a:lnTo>
                    <a:lnTo>
                      <a:pt x="105" y="74"/>
                    </a:lnTo>
                    <a:lnTo>
                      <a:pt x="37" y="204"/>
                    </a:lnTo>
                    <a:lnTo>
                      <a:pt x="0" y="130"/>
                    </a:lnTo>
                    <a:close/>
                  </a:path>
                </a:pathLst>
              </a:custGeom>
              <a:solidFill>
                <a:srgbClr val="FCFCFC"/>
              </a:solidFill>
              <a:ln w="9525">
                <a:noFill/>
                <a:round/>
                <a:headEnd/>
                <a:tailEnd/>
              </a:ln>
            </p:spPr>
            <p:txBody>
              <a:bodyPr/>
              <a:lstStyle/>
              <a:p>
                <a:endParaRPr lang="en-US"/>
              </a:p>
            </p:txBody>
          </p:sp>
          <p:sp>
            <p:nvSpPr>
              <p:cNvPr id="133882" name="Freeform 5200"/>
              <p:cNvSpPr>
                <a:spLocks/>
              </p:cNvSpPr>
              <p:nvPr/>
            </p:nvSpPr>
            <p:spPr bwMode="auto">
              <a:xfrm>
                <a:off x="2244" y="2329"/>
                <a:ext cx="105" cy="204"/>
              </a:xfrm>
              <a:custGeom>
                <a:avLst/>
                <a:gdLst>
                  <a:gd name="T0" fmla="*/ 0 w 17"/>
                  <a:gd name="T1" fmla="*/ 189930 h 33"/>
                  <a:gd name="T2" fmla="*/ 98959 w 17"/>
                  <a:gd name="T3" fmla="*/ 0 h 33"/>
                  <a:gd name="T4" fmla="*/ 152936 w 17"/>
                  <a:gd name="T5" fmla="*/ 107959 h 33"/>
                  <a:gd name="T6" fmla="*/ 53945 w 17"/>
                  <a:gd name="T7" fmla="*/ 297883 h 33"/>
                  <a:gd name="T8" fmla="*/ 0 w 17"/>
                  <a:gd name="T9" fmla="*/ 189930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21"/>
                    </a:moveTo>
                    <a:lnTo>
                      <a:pt x="11" y="0"/>
                    </a:lnTo>
                    <a:lnTo>
                      <a:pt x="17" y="12"/>
                    </a:lnTo>
                    <a:lnTo>
                      <a:pt x="6" y="33"/>
                    </a:lnTo>
                    <a:lnTo>
                      <a:pt x="0" y="21"/>
                    </a:lnTo>
                  </a:path>
                </a:pathLst>
              </a:custGeom>
              <a:noFill/>
              <a:ln w="9525">
                <a:solidFill>
                  <a:srgbClr val="000000"/>
                </a:solidFill>
                <a:round/>
                <a:headEnd/>
                <a:tailEnd/>
              </a:ln>
            </p:spPr>
            <p:txBody>
              <a:bodyPr/>
              <a:lstStyle/>
              <a:p>
                <a:endParaRPr lang="en-US"/>
              </a:p>
            </p:txBody>
          </p:sp>
          <p:sp>
            <p:nvSpPr>
              <p:cNvPr id="133883" name="Freeform 5201"/>
              <p:cNvSpPr>
                <a:spLocks/>
              </p:cNvSpPr>
              <p:nvPr/>
            </p:nvSpPr>
            <p:spPr bwMode="auto">
              <a:xfrm>
                <a:off x="4584" y="2885"/>
                <a:ext cx="99" cy="62"/>
              </a:xfrm>
              <a:custGeom>
                <a:avLst/>
                <a:gdLst>
                  <a:gd name="T0" fmla="*/ 0 w 99"/>
                  <a:gd name="T1" fmla="*/ 43 h 62"/>
                  <a:gd name="T2" fmla="*/ 68 w 99"/>
                  <a:gd name="T3" fmla="*/ 62 h 62"/>
                  <a:gd name="T4" fmla="*/ 99 w 99"/>
                  <a:gd name="T5" fmla="*/ 25 h 62"/>
                  <a:gd name="T6" fmla="*/ 25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25"/>
                    </a:lnTo>
                    <a:lnTo>
                      <a:pt x="25" y="0"/>
                    </a:lnTo>
                    <a:lnTo>
                      <a:pt x="0" y="43"/>
                    </a:lnTo>
                    <a:close/>
                  </a:path>
                </a:pathLst>
              </a:custGeom>
              <a:solidFill>
                <a:srgbClr val="CECECE"/>
              </a:solidFill>
              <a:ln w="9525">
                <a:noFill/>
                <a:round/>
                <a:headEnd/>
                <a:tailEnd/>
              </a:ln>
            </p:spPr>
            <p:txBody>
              <a:bodyPr/>
              <a:lstStyle/>
              <a:p>
                <a:endParaRPr lang="en-US"/>
              </a:p>
            </p:txBody>
          </p:sp>
          <p:sp>
            <p:nvSpPr>
              <p:cNvPr id="133884" name="Freeform 5202"/>
              <p:cNvSpPr>
                <a:spLocks/>
              </p:cNvSpPr>
              <p:nvPr/>
            </p:nvSpPr>
            <p:spPr bwMode="auto">
              <a:xfrm>
                <a:off x="4584" y="2885"/>
                <a:ext cx="99" cy="62"/>
              </a:xfrm>
              <a:custGeom>
                <a:avLst/>
                <a:gdLst>
                  <a:gd name="T0" fmla="*/ 0 w 16"/>
                  <a:gd name="T1" fmla="*/ 63618 h 10"/>
                  <a:gd name="T2" fmla="*/ 99730 w 16"/>
                  <a:gd name="T3" fmla="*/ 91524 h 10"/>
                  <a:gd name="T4" fmla="*/ 145214 w 16"/>
                  <a:gd name="T5" fmla="*/ 36940 h 10"/>
                  <a:gd name="T6" fmla="*/ 36717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4"/>
                    </a:lnTo>
                    <a:lnTo>
                      <a:pt x="4" y="0"/>
                    </a:lnTo>
                    <a:lnTo>
                      <a:pt x="0" y="7"/>
                    </a:lnTo>
                  </a:path>
                </a:pathLst>
              </a:custGeom>
              <a:noFill/>
              <a:ln w="9525">
                <a:solidFill>
                  <a:srgbClr val="000000"/>
                </a:solidFill>
                <a:round/>
                <a:headEnd/>
                <a:tailEnd/>
              </a:ln>
            </p:spPr>
            <p:txBody>
              <a:bodyPr/>
              <a:lstStyle/>
              <a:p>
                <a:endParaRPr lang="en-US"/>
              </a:p>
            </p:txBody>
          </p:sp>
          <p:sp>
            <p:nvSpPr>
              <p:cNvPr id="133885" name="Freeform 5203"/>
              <p:cNvSpPr>
                <a:spLocks/>
              </p:cNvSpPr>
              <p:nvPr/>
            </p:nvSpPr>
            <p:spPr bwMode="auto">
              <a:xfrm>
                <a:off x="3337" y="2416"/>
                <a:ext cx="99" cy="173"/>
              </a:xfrm>
              <a:custGeom>
                <a:avLst/>
                <a:gdLst>
                  <a:gd name="T0" fmla="*/ 0 w 99"/>
                  <a:gd name="T1" fmla="*/ 43 h 173"/>
                  <a:gd name="T2" fmla="*/ 68 w 99"/>
                  <a:gd name="T3" fmla="*/ 173 h 173"/>
                  <a:gd name="T4" fmla="*/ 99 w 99"/>
                  <a:gd name="T5" fmla="*/ 105 h 173"/>
                  <a:gd name="T6" fmla="*/ 31 w 99"/>
                  <a:gd name="T7" fmla="*/ 0 h 173"/>
                  <a:gd name="T8" fmla="*/ 0 w 99"/>
                  <a:gd name="T9" fmla="*/ 43 h 173"/>
                  <a:gd name="T10" fmla="*/ 0 60000 65536"/>
                  <a:gd name="T11" fmla="*/ 0 60000 65536"/>
                  <a:gd name="T12" fmla="*/ 0 60000 65536"/>
                  <a:gd name="T13" fmla="*/ 0 60000 65536"/>
                  <a:gd name="T14" fmla="*/ 0 60000 65536"/>
                  <a:gd name="T15" fmla="*/ 0 w 99"/>
                  <a:gd name="T16" fmla="*/ 0 h 173"/>
                  <a:gd name="T17" fmla="*/ 99 w 99"/>
                  <a:gd name="T18" fmla="*/ 173 h 173"/>
                </a:gdLst>
                <a:ahLst/>
                <a:cxnLst>
                  <a:cxn ang="T10">
                    <a:pos x="T0" y="T1"/>
                  </a:cxn>
                  <a:cxn ang="T11">
                    <a:pos x="T2" y="T3"/>
                  </a:cxn>
                  <a:cxn ang="T12">
                    <a:pos x="T4" y="T5"/>
                  </a:cxn>
                  <a:cxn ang="T13">
                    <a:pos x="T6" y="T7"/>
                  </a:cxn>
                  <a:cxn ang="T14">
                    <a:pos x="T8" y="T9"/>
                  </a:cxn>
                </a:cxnLst>
                <a:rect l="T15" t="T16" r="T17" b="T18"/>
                <a:pathLst>
                  <a:path w="99" h="173">
                    <a:moveTo>
                      <a:pt x="0" y="43"/>
                    </a:moveTo>
                    <a:lnTo>
                      <a:pt x="68" y="173"/>
                    </a:lnTo>
                    <a:lnTo>
                      <a:pt x="99" y="105"/>
                    </a:lnTo>
                    <a:lnTo>
                      <a:pt x="31" y="0"/>
                    </a:lnTo>
                    <a:lnTo>
                      <a:pt x="0" y="43"/>
                    </a:lnTo>
                    <a:close/>
                  </a:path>
                </a:pathLst>
              </a:custGeom>
              <a:solidFill>
                <a:srgbClr val="929292"/>
              </a:solidFill>
              <a:ln w="9525">
                <a:noFill/>
                <a:round/>
                <a:headEnd/>
                <a:tailEnd/>
              </a:ln>
            </p:spPr>
            <p:txBody>
              <a:bodyPr/>
              <a:lstStyle/>
              <a:p>
                <a:endParaRPr lang="en-US"/>
              </a:p>
            </p:txBody>
          </p:sp>
          <p:sp>
            <p:nvSpPr>
              <p:cNvPr id="133886" name="Freeform 5204"/>
              <p:cNvSpPr>
                <a:spLocks/>
              </p:cNvSpPr>
              <p:nvPr/>
            </p:nvSpPr>
            <p:spPr bwMode="auto">
              <a:xfrm>
                <a:off x="3337" y="2416"/>
                <a:ext cx="99" cy="173"/>
              </a:xfrm>
              <a:custGeom>
                <a:avLst/>
                <a:gdLst>
                  <a:gd name="T0" fmla="*/ 0 w 16"/>
                  <a:gd name="T1" fmla="*/ 62762 h 28"/>
                  <a:gd name="T2" fmla="*/ 99730 w 16"/>
                  <a:gd name="T3" fmla="*/ 252141 h 28"/>
                  <a:gd name="T4" fmla="*/ 145214 w 16"/>
                  <a:gd name="T5" fmla="*/ 153080 h 28"/>
                  <a:gd name="T6" fmla="*/ 45484 w 16"/>
                  <a:gd name="T7" fmla="*/ 0 h 28"/>
                  <a:gd name="T8" fmla="*/ 0 w 16"/>
                  <a:gd name="T9" fmla="*/ 62762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7"/>
                    </a:moveTo>
                    <a:lnTo>
                      <a:pt x="11" y="28"/>
                    </a:lnTo>
                    <a:lnTo>
                      <a:pt x="16" y="17"/>
                    </a:lnTo>
                    <a:lnTo>
                      <a:pt x="5" y="0"/>
                    </a:lnTo>
                    <a:lnTo>
                      <a:pt x="0" y="7"/>
                    </a:lnTo>
                  </a:path>
                </a:pathLst>
              </a:custGeom>
              <a:noFill/>
              <a:ln w="9525">
                <a:solidFill>
                  <a:srgbClr val="000000"/>
                </a:solidFill>
                <a:round/>
                <a:headEnd/>
                <a:tailEnd/>
              </a:ln>
            </p:spPr>
            <p:txBody>
              <a:bodyPr/>
              <a:lstStyle/>
              <a:p>
                <a:endParaRPr lang="en-US"/>
              </a:p>
            </p:txBody>
          </p:sp>
          <p:sp>
            <p:nvSpPr>
              <p:cNvPr id="133887" name="Freeform 5205"/>
              <p:cNvSpPr>
                <a:spLocks/>
              </p:cNvSpPr>
              <p:nvPr/>
            </p:nvSpPr>
            <p:spPr bwMode="auto">
              <a:xfrm>
                <a:off x="2077" y="2527"/>
                <a:ext cx="105" cy="148"/>
              </a:xfrm>
              <a:custGeom>
                <a:avLst/>
                <a:gdLst>
                  <a:gd name="T0" fmla="*/ 0 w 105"/>
                  <a:gd name="T1" fmla="*/ 105 h 148"/>
                  <a:gd name="T2" fmla="*/ 68 w 105"/>
                  <a:gd name="T3" fmla="*/ 0 h 148"/>
                  <a:gd name="T4" fmla="*/ 105 w 105"/>
                  <a:gd name="T5" fmla="*/ 49 h 148"/>
                  <a:gd name="T6" fmla="*/ 37 w 105"/>
                  <a:gd name="T7" fmla="*/ 148 h 148"/>
                  <a:gd name="T8" fmla="*/ 0 w 105"/>
                  <a:gd name="T9" fmla="*/ 105 h 148"/>
                  <a:gd name="T10" fmla="*/ 0 60000 65536"/>
                  <a:gd name="T11" fmla="*/ 0 60000 65536"/>
                  <a:gd name="T12" fmla="*/ 0 60000 65536"/>
                  <a:gd name="T13" fmla="*/ 0 60000 65536"/>
                  <a:gd name="T14" fmla="*/ 0 60000 65536"/>
                  <a:gd name="T15" fmla="*/ 0 w 105"/>
                  <a:gd name="T16" fmla="*/ 0 h 148"/>
                  <a:gd name="T17" fmla="*/ 105 w 105"/>
                  <a:gd name="T18" fmla="*/ 148 h 148"/>
                </a:gdLst>
                <a:ahLst/>
                <a:cxnLst>
                  <a:cxn ang="T10">
                    <a:pos x="T0" y="T1"/>
                  </a:cxn>
                  <a:cxn ang="T11">
                    <a:pos x="T2" y="T3"/>
                  </a:cxn>
                  <a:cxn ang="T12">
                    <a:pos x="T4" y="T5"/>
                  </a:cxn>
                  <a:cxn ang="T13">
                    <a:pos x="T6" y="T7"/>
                  </a:cxn>
                  <a:cxn ang="T14">
                    <a:pos x="T8" y="T9"/>
                  </a:cxn>
                </a:cxnLst>
                <a:rect l="T15" t="T16" r="T17" b="T18"/>
                <a:pathLst>
                  <a:path w="105" h="148">
                    <a:moveTo>
                      <a:pt x="0" y="105"/>
                    </a:moveTo>
                    <a:lnTo>
                      <a:pt x="68" y="0"/>
                    </a:lnTo>
                    <a:lnTo>
                      <a:pt x="105" y="49"/>
                    </a:lnTo>
                    <a:lnTo>
                      <a:pt x="37" y="148"/>
                    </a:lnTo>
                    <a:lnTo>
                      <a:pt x="0" y="105"/>
                    </a:lnTo>
                    <a:close/>
                  </a:path>
                </a:pathLst>
              </a:custGeom>
              <a:solidFill>
                <a:srgbClr val="FBFBFB"/>
              </a:solidFill>
              <a:ln w="9525">
                <a:noFill/>
                <a:round/>
                <a:headEnd/>
                <a:tailEnd/>
              </a:ln>
            </p:spPr>
            <p:txBody>
              <a:bodyPr/>
              <a:lstStyle/>
              <a:p>
                <a:endParaRPr lang="en-US"/>
              </a:p>
            </p:txBody>
          </p:sp>
          <p:sp>
            <p:nvSpPr>
              <p:cNvPr id="133888" name="Freeform 5206"/>
              <p:cNvSpPr>
                <a:spLocks/>
              </p:cNvSpPr>
              <p:nvPr/>
            </p:nvSpPr>
            <p:spPr bwMode="auto">
              <a:xfrm>
                <a:off x="2077" y="2527"/>
                <a:ext cx="105" cy="148"/>
              </a:xfrm>
              <a:custGeom>
                <a:avLst/>
                <a:gdLst>
                  <a:gd name="T0" fmla="*/ 0 w 17"/>
                  <a:gd name="T1" fmla="*/ 151731 h 24"/>
                  <a:gd name="T2" fmla="*/ 98959 w 17"/>
                  <a:gd name="T3" fmla="*/ 0 h 24"/>
                  <a:gd name="T4" fmla="*/ 152936 w 17"/>
                  <a:gd name="T5" fmla="*/ 70806 h 24"/>
                  <a:gd name="T6" fmla="*/ 53945 w 17"/>
                  <a:gd name="T7" fmla="*/ 214094 h 24"/>
                  <a:gd name="T8" fmla="*/ 0 w 17"/>
                  <a:gd name="T9" fmla="*/ 151731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17"/>
                    </a:moveTo>
                    <a:lnTo>
                      <a:pt x="11" y="0"/>
                    </a:lnTo>
                    <a:lnTo>
                      <a:pt x="17" y="8"/>
                    </a:lnTo>
                    <a:lnTo>
                      <a:pt x="6" y="24"/>
                    </a:lnTo>
                    <a:lnTo>
                      <a:pt x="0" y="17"/>
                    </a:lnTo>
                  </a:path>
                </a:pathLst>
              </a:custGeom>
              <a:noFill/>
              <a:ln w="9525">
                <a:solidFill>
                  <a:srgbClr val="000000"/>
                </a:solidFill>
                <a:round/>
                <a:headEnd/>
                <a:tailEnd/>
              </a:ln>
            </p:spPr>
            <p:txBody>
              <a:bodyPr/>
              <a:lstStyle/>
              <a:p>
                <a:endParaRPr lang="en-US"/>
              </a:p>
            </p:txBody>
          </p:sp>
          <p:sp>
            <p:nvSpPr>
              <p:cNvPr id="133889" name="Freeform 5207"/>
              <p:cNvSpPr>
                <a:spLocks/>
              </p:cNvSpPr>
              <p:nvPr/>
            </p:nvSpPr>
            <p:spPr bwMode="auto">
              <a:xfrm>
                <a:off x="4411" y="2885"/>
                <a:ext cx="99" cy="68"/>
              </a:xfrm>
              <a:custGeom>
                <a:avLst/>
                <a:gdLst>
                  <a:gd name="T0" fmla="*/ 0 w 99"/>
                  <a:gd name="T1" fmla="*/ 43 h 68"/>
                  <a:gd name="T2" fmla="*/ 74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74" y="68"/>
                    </a:lnTo>
                    <a:lnTo>
                      <a:pt x="99" y="25"/>
                    </a:lnTo>
                    <a:lnTo>
                      <a:pt x="31" y="0"/>
                    </a:lnTo>
                    <a:lnTo>
                      <a:pt x="0" y="43"/>
                    </a:lnTo>
                    <a:close/>
                  </a:path>
                </a:pathLst>
              </a:custGeom>
              <a:solidFill>
                <a:srgbClr val="CDCDCD"/>
              </a:solidFill>
              <a:ln w="9525">
                <a:noFill/>
                <a:round/>
                <a:headEnd/>
                <a:tailEnd/>
              </a:ln>
            </p:spPr>
            <p:txBody>
              <a:bodyPr/>
              <a:lstStyle/>
              <a:p>
                <a:endParaRPr lang="en-US"/>
              </a:p>
            </p:txBody>
          </p:sp>
          <p:sp>
            <p:nvSpPr>
              <p:cNvPr id="133890" name="Freeform 5208"/>
              <p:cNvSpPr>
                <a:spLocks/>
              </p:cNvSpPr>
              <p:nvPr/>
            </p:nvSpPr>
            <p:spPr bwMode="auto">
              <a:xfrm>
                <a:off x="4411" y="2885"/>
                <a:ext cx="99" cy="68"/>
              </a:xfrm>
              <a:custGeom>
                <a:avLst/>
                <a:gdLst>
                  <a:gd name="T0" fmla="*/ 0 w 16"/>
                  <a:gd name="T1" fmla="*/ 62826 h 11"/>
                  <a:gd name="T2" fmla="*/ 108498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891" name="Freeform 5209"/>
              <p:cNvSpPr>
                <a:spLocks/>
              </p:cNvSpPr>
              <p:nvPr/>
            </p:nvSpPr>
            <p:spPr bwMode="auto">
              <a:xfrm>
                <a:off x="3164" y="2243"/>
                <a:ext cx="105" cy="154"/>
              </a:xfrm>
              <a:custGeom>
                <a:avLst/>
                <a:gdLst>
                  <a:gd name="T0" fmla="*/ 0 w 105"/>
                  <a:gd name="T1" fmla="*/ 18 h 154"/>
                  <a:gd name="T2" fmla="*/ 74 w 105"/>
                  <a:gd name="T3" fmla="*/ 154 h 154"/>
                  <a:gd name="T4" fmla="*/ 105 w 105"/>
                  <a:gd name="T5" fmla="*/ 92 h 154"/>
                  <a:gd name="T6" fmla="*/ 37 w 105"/>
                  <a:gd name="T7" fmla="*/ 0 h 154"/>
                  <a:gd name="T8" fmla="*/ 0 w 105"/>
                  <a:gd name="T9" fmla="*/ 18 h 154"/>
                  <a:gd name="T10" fmla="*/ 0 60000 65536"/>
                  <a:gd name="T11" fmla="*/ 0 60000 65536"/>
                  <a:gd name="T12" fmla="*/ 0 60000 65536"/>
                  <a:gd name="T13" fmla="*/ 0 60000 65536"/>
                  <a:gd name="T14" fmla="*/ 0 60000 65536"/>
                  <a:gd name="T15" fmla="*/ 0 w 105"/>
                  <a:gd name="T16" fmla="*/ 0 h 154"/>
                  <a:gd name="T17" fmla="*/ 105 w 105"/>
                  <a:gd name="T18" fmla="*/ 154 h 154"/>
                </a:gdLst>
                <a:ahLst/>
                <a:cxnLst>
                  <a:cxn ang="T10">
                    <a:pos x="T0" y="T1"/>
                  </a:cxn>
                  <a:cxn ang="T11">
                    <a:pos x="T2" y="T3"/>
                  </a:cxn>
                  <a:cxn ang="T12">
                    <a:pos x="T4" y="T5"/>
                  </a:cxn>
                  <a:cxn ang="T13">
                    <a:pos x="T6" y="T7"/>
                  </a:cxn>
                  <a:cxn ang="T14">
                    <a:pos x="T8" y="T9"/>
                  </a:cxn>
                </a:cxnLst>
                <a:rect l="T15" t="T16" r="T17" b="T18"/>
                <a:pathLst>
                  <a:path w="105" h="154">
                    <a:moveTo>
                      <a:pt x="0" y="18"/>
                    </a:moveTo>
                    <a:lnTo>
                      <a:pt x="74" y="154"/>
                    </a:lnTo>
                    <a:lnTo>
                      <a:pt x="105" y="92"/>
                    </a:lnTo>
                    <a:lnTo>
                      <a:pt x="37" y="0"/>
                    </a:lnTo>
                    <a:lnTo>
                      <a:pt x="0" y="18"/>
                    </a:lnTo>
                    <a:close/>
                  </a:path>
                </a:pathLst>
              </a:custGeom>
              <a:solidFill>
                <a:srgbClr val="9D9D9D"/>
              </a:solidFill>
              <a:ln w="9525">
                <a:noFill/>
                <a:round/>
                <a:headEnd/>
                <a:tailEnd/>
              </a:ln>
            </p:spPr>
            <p:txBody>
              <a:bodyPr/>
              <a:lstStyle/>
              <a:p>
                <a:endParaRPr lang="en-US"/>
              </a:p>
            </p:txBody>
          </p:sp>
          <p:sp>
            <p:nvSpPr>
              <p:cNvPr id="133892" name="Freeform 5210"/>
              <p:cNvSpPr>
                <a:spLocks/>
              </p:cNvSpPr>
              <p:nvPr/>
            </p:nvSpPr>
            <p:spPr bwMode="auto">
              <a:xfrm>
                <a:off x="3164" y="2243"/>
                <a:ext cx="105" cy="154"/>
              </a:xfrm>
              <a:custGeom>
                <a:avLst/>
                <a:gdLst>
                  <a:gd name="T0" fmla="*/ 0 w 17"/>
                  <a:gd name="T1" fmla="*/ 25952 h 25"/>
                  <a:gd name="T2" fmla="*/ 107693 w 17"/>
                  <a:gd name="T3" fmla="*/ 221828 h 25"/>
                  <a:gd name="T4" fmla="*/ 152936 w 17"/>
                  <a:gd name="T5" fmla="*/ 132545 h 25"/>
                  <a:gd name="T6" fmla="*/ 53945 w 17"/>
                  <a:gd name="T7" fmla="*/ 0 h 25"/>
                  <a:gd name="T8" fmla="*/ 0 w 17"/>
                  <a:gd name="T9" fmla="*/ 25952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3"/>
                    </a:moveTo>
                    <a:lnTo>
                      <a:pt x="12" y="25"/>
                    </a:lnTo>
                    <a:lnTo>
                      <a:pt x="17" y="15"/>
                    </a:lnTo>
                    <a:lnTo>
                      <a:pt x="6" y="0"/>
                    </a:lnTo>
                    <a:lnTo>
                      <a:pt x="0" y="3"/>
                    </a:lnTo>
                  </a:path>
                </a:pathLst>
              </a:custGeom>
              <a:noFill/>
              <a:ln w="9525">
                <a:solidFill>
                  <a:srgbClr val="000000"/>
                </a:solidFill>
                <a:round/>
                <a:headEnd/>
                <a:tailEnd/>
              </a:ln>
            </p:spPr>
            <p:txBody>
              <a:bodyPr/>
              <a:lstStyle/>
              <a:p>
                <a:endParaRPr lang="en-US"/>
              </a:p>
            </p:txBody>
          </p:sp>
          <p:sp>
            <p:nvSpPr>
              <p:cNvPr id="133893" name="Freeform 5211"/>
              <p:cNvSpPr>
                <a:spLocks/>
              </p:cNvSpPr>
              <p:nvPr/>
            </p:nvSpPr>
            <p:spPr bwMode="auto">
              <a:xfrm>
                <a:off x="1910" y="2700"/>
                <a:ext cx="105" cy="74"/>
              </a:xfrm>
              <a:custGeom>
                <a:avLst/>
                <a:gdLst>
                  <a:gd name="T0" fmla="*/ 0 w 105"/>
                  <a:gd name="T1" fmla="*/ 68 h 74"/>
                  <a:gd name="T2" fmla="*/ 68 w 105"/>
                  <a:gd name="T3" fmla="*/ 0 h 74"/>
                  <a:gd name="T4" fmla="*/ 105 w 105"/>
                  <a:gd name="T5" fmla="*/ 18 h 74"/>
                  <a:gd name="T6" fmla="*/ 37 w 105"/>
                  <a:gd name="T7" fmla="*/ 74 h 74"/>
                  <a:gd name="T8" fmla="*/ 0 w 105"/>
                  <a:gd name="T9" fmla="*/ 68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68"/>
                    </a:moveTo>
                    <a:lnTo>
                      <a:pt x="68" y="0"/>
                    </a:lnTo>
                    <a:lnTo>
                      <a:pt x="105" y="18"/>
                    </a:lnTo>
                    <a:lnTo>
                      <a:pt x="37" y="74"/>
                    </a:lnTo>
                    <a:lnTo>
                      <a:pt x="0" y="68"/>
                    </a:lnTo>
                    <a:close/>
                  </a:path>
                </a:pathLst>
              </a:custGeom>
              <a:solidFill>
                <a:srgbClr val="F8F8F8"/>
              </a:solidFill>
              <a:ln w="9525">
                <a:noFill/>
                <a:round/>
                <a:headEnd/>
                <a:tailEnd/>
              </a:ln>
            </p:spPr>
            <p:txBody>
              <a:bodyPr/>
              <a:lstStyle/>
              <a:p>
                <a:endParaRPr lang="en-US"/>
              </a:p>
            </p:txBody>
          </p:sp>
          <p:sp>
            <p:nvSpPr>
              <p:cNvPr id="133894" name="Freeform 5212"/>
              <p:cNvSpPr>
                <a:spLocks/>
              </p:cNvSpPr>
              <p:nvPr/>
            </p:nvSpPr>
            <p:spPr bwMode="auto">
              <a:xfrm>
                <a:off x="1910" y="2700"/>
                <a:ext cx="105" cy="74"/>
              </a:xfrm>
              <a:custGeom>
                <a:avLst/>
                <a:gdLst>
                  <a:gd name="T0" fmla="*/ 0 w 17"/>
                  <a:gd name="T1" fmla="*/ 98266 h 12"/>
                  <a:gd name="T2" fmla="*/ 98959 w 17"/>
                  <a:gd name="T3" fmla="*/ 0 h 12"/>
                  <a:gd name="T4" fmla="*/ 152936 w 17"/>
                  <a:gd name="T5" fmla="*/ 27417 h 12"/>
                  <a:gd name="T6" fmla="*/ 53945 w 17"/>
                  <a:gd name="T7" fmla="*/ 106936 h 12"/>
                  <a:gd name="T8" fmla="*/ 0 w 17"/>
                  <a:gd name="T9" fmla="*/ 9826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11"/>
                    </a:moveTo>
                    <a:lnTo>
                      <a:pt x="11" y="0"/>
                    </a:lnTo>
                    <a:lnTo>
                      <a:pt x="17" y="3"/>
                    </a:lnTo>
                    <a:lnTo>
                      <a:pt x="6" y="12"/>
                    </a:lnTo>
                    <a:lnTo>
                      <a:pt x="0" y="11"/>
                    </a:lnTo>
                  </a:path>
                </a:pathLst>
              </a:custGeom>
              <a:noFill/>
              <a:ln w="9525">
                <a:solidFill>
                  <a:srgbClr val="000000"/>
                </a:solidFill>
                <a:round/>
                <a:headEnd/>
                <a:tailEnd/>
              </a:ln>
            </p:spPr>
            <p:txBody>
              <a:bodyPr/>
              <a:lstStyle/>
              <a:p>
                <a:endParaRPr lang="en-US"/>
              </a:p>
            </p:txBody>
          </p:sp>
          <p:sp>
            <p:nvSpPr>
              <p:cNvPr id="133895" name="Freeform 5213"/>
              <p:cNvSpPr>
                <a:spLocks/>
              </p:cNvSpPr>
              <p:nvPr/>
            </p:nvSpPr>
            <p:spPr bwMode="auto">
              <a:xfrm>
                <a:off x="4244" y="2885"/>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ACACA"/>
              </a:solidFill>
              <a:ln w="9525">
                <a:noFill/>
                <a:round/>
                <a:headEnd/>
                <a:tailEnd/>
              </a:ln>
            </p:spPr>
            <p:txBody>
              <a:bodyPr/>
              <a:lstStyle/>
              <a:p>
                <a:endParaRPr lang="en-US"/>
              </a:p>
            </p:txBody>
          </p:sp>
          <p:sp>
            <p:nvSpPr>
              <p:cNvPr id="133896" name="Freeform 5214"/>
              <p:cNvSpPr>
                <a:spLocks/>
              </p:cNvSpPr>
              <p:nvPr/>
            </p:nvSpPr>
            <p:spPr bwMode="auto">
              <a:xfrm>
                <a:off x="4244" y="2885"/>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897" name="Freeform 5215"/>
              <p:cNvSpPr>
                <a:spLocks/>
              </p:cNvSpPr>
              <p:nvPr/>
            </p:nvSpPr>
            <p:spPr bwMode="auto">
              <a:xfrm>
                <a:off x="2991" y="2088"/>
                <a:ext cx="105" cy="118"/>
              </a:xfrm>
              <a:custGeom>
                <a:avLst/>
                <a:gdLst>
                  <a:gd name="T0" fmla="*/ 0 w 105"/>
                  <a:gd name="T1" fmla="*/ 0 h 118"/>
                  <a:gd name="T2" fmla="*/ 74 w 105"/>
                  <a:gd name="T3" fmla="*/ 118 h 118"/>
                  <a:gd name="T4" fmla="*/ 105 w 105"/>
                  <a:gd name="T5" fmla="*/ 68 h 118"/>
                  <a:gd name="T6" fmla="*/ 37 w 105"/>
                  <a:gd name="T7" fmla="*/ 19 h 118"/>
                  <a:gd name="T8" fmla="*/ 0 w 105"/>
                  <a:gd name="T9" fmla="*/ 0 h 118"/>
                  <a:gd name="T10" fmla="*/ 0 60000 65536"/>
                  <a:gd name="T11" fmla="*/ 0 60000 65536"/>
                  <a:gd name="T12" fmla="*/ 0 60000 65536"/>
                  <a:gd name="T13" fmla="*/ 0 60000 65536"/>
                  <a:gd name="T14" fmla="*/ 0 60000 65536"/>
                  <a:gd name="T15" fmla="*/ 0 w 105"/>
                  <a:gd name="T16" fmla="*/ 0 h 118"/>
                  <a:gd name="T17" fmla="*/ 105 w 105"/>
                  <a:gd name="T18" fmla="*/ 118 h 118"/>
                </a:gdLst>
                <a:ahLst/>
                <a:cxnLst>
                  <a:cxn ang="T10">
                    <a:pos x="T0" y="T1"/>
                  </a:cxn>
                  <a:cxn ang="T11">
                    <a:pos x="T2" y="T3"/>
                  </a:cxn>
                  <a:cxn ang="T12">
                    <a:pos x="T4" y="T5"/>
                  </a:cxn>
                  <a:cxn ang="T13">
                    <a:pos x="T6" y="T7"/>
                  </a:cxn>
                  <a:cxn ang="T14">
                    <a:pos x="T8" y="T9"/>
                  </a:cxn>
                </a:cxnLst>
                <a:rect l="T15" t="T16" r="T17" b="T18"/>
                <a:pathLst>
                  <a:path w="105" h="118">
                    <a:moveTo>
                      <a:pt x="0" y="0"/>
                    </a:moveTo>
                    <a:lnTo>
                      <a:pt x="74" y="118"/>
                    </a:lnTo>
                    <a:lnTo>
                      <a:pt x="105" y="68"/>
                    </a:lnTo>
                    <a:lnTo>
                      <a:pt x="37" y="19"/>
                    </a:lnTo>
                    <a:lnTo>
                      <a:pt x="0" y="0"/>
                    </a:lnTo>
                    <a:close/>
                  </a:path>
                </a:pathLst>
              </a:custGeom>
              <a:solidFill>
                <a:srgbClr val="BBBBBB"/>
              </a:solidFill>
              <a:ln w="9525">
                <a:noFill/>
                <a:round/>
                <a:headEnd/>
                <a:tailEnd/>
              </a:ln>
            </p:spPr>
            <p:txBody>
              <a:bodyPr/>
              <a:lstStyle/>
              <a:p>
                <a:endParaRPr lang="en-US"/>
              </a:p>
            </p:txBody>
          </p:sp>
          <p:sp>
            <p:nvSpPr>
              <p:cNvPr id="133898" name="Freeform 5216"/>
              <p:cNvSpPr>
                <a:spLocks/>
              </p:cNvSpPr>
              <p:nvPr/>
            </p:nvSpPr>
            <p:spPr bwMode="auto">
              <a:xfrm>
                <a:off x="2991" y="2088"/>
                <a:ext cx="105" cy="118"/>
              </a:xfrm>
              <a:custGeom>
                <a:avLst/>
                <a:gdLst>
                  <a:gd name="T0" fmla="*/ 0 w 17"/>
                  <a:gd name="T1" fmla="*/ 0 h 19"/>
                  <a:gd name="T2" fmla="*/ 107693 w 17"/>
                  <a:gd name="T3" fmla="*/ 175572 h 19"/>
                  <a:gd name="T4" fmla="*/ 152936 w 17"/>
                  <a:gd name="T5" fmla="*/ 101095 h 19"/>
                  <a:gd name="T6" fmla="*/ 53945 w 17"/>
                  <a:gd name="T7" fmla="*/ 28270 h 19"/>
                  <a:gd name="T8" fmla="*/ 0 w 17"/>
                  <a:gd name="T9" fmla="*/ 0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0"/>
                    </a:moveTo>
                    <a:lnTo>
                      <a:pt x="12" y="19"/>
                    </a:lnTo>
                    <a:lnTo>
                      <a:pt x="17" y="11"/>
                    </a:lnTo>
                    <a:lnTo>
                      <a:pt x="6" y="3"/>
                    </a:lnTo>
                    <a:lnTo>
                      <a:pt x="0" y="0"/>
                    </a:lnTo>
                  </a:path>
                </a:pathLst>
              </a:custGeom>
              <a:noFill/>
              <a:ln w="9525">
                <a:solidFill>
                  <a:srgbClr val="000000"/>
                </a:solidFill>
                <a:round/>
                <a:headEnd/>
                <a:tailEnd/>
              </a:ln>
            </p:spPr>
            <p:txBody>
              <a:bodyPr/>
              <a:lstStyle/>
              <a:p>
                <a:endParaRPr lang="en-US"/>
              </a:p>
            </p:txBody>
          </p:sp>
          <p:sp>
            <p:nvSpPr>
              <p:cNvPr id="133899" name="Freeform 5217"/>
              <p:cNvSpPr>
                <a:spLocks/>
              </p:cNvSpPr>
              <p:nvPr/>
            </p:nvSpPr>
            <p:spPr bwMode="auto">
              <a:xfrm>
                <a:off x="1744" y="2811"/>
                <a:ext cx="105" cy="43"/>
              </a:xfrm>
              <a:custGeom>
                <a:avLst/>
                <a:gdLst>
                  <a:gd name="T0" fmla="*/ 0 w 105"/>
                  <a:gd name="T1" fmla="*/ 43 h 43"/>
                  <a:gd name="T2" fmla="*/ 68 w 105"/>
                  <a:gd name="T3" fmla="*/ 6 h 43"/>
                  <a:gd name="T4" fmla="*/ 105 w 105"/>
                  <a:gd name="T5" fmla="*/ 0 h 43"/>
                  <a:gd name="T6" fmla="*/ 37 w 105"/>
                  <a:gd name="T7" fmla="*/ 25 h 43"/>
                  <a:gd name="T8" fmla="*/ 0 w 105"/>
                  <a:gd name="T9" fmla="*/ 43 h 43"/>
                  <a:gd name="T10" fmla="*/ 0 60000 65536"/>
                  <a:gd name="T11" fmla="*/ 0 60000 65536"/>
                  <a:gd name="T12" fmla="*/ 0 60000 65536"/>
                  <a:gd name="T13" fmla="*/ 0 60000 65536"/>
                  <a:gd name="T14" fmla="*/ 0 60000 65536"/>
                  <a:gd name="T15" fmla="*/ 0 w 105"/>
                  <a:gd name="T16" fmla="*/ 0 h 43"/>
                  <a:gd name="T17" fmla="*/ 105 w 105"/>
                  <a:gd name="T18" fmla="*/ 43 h 43"/>
                </a:gdLst>
                <a:ahLst/>
                <a:cxnLst>
                  <a:cxn ang="T10">
                    <a:pos x="T0" y="T1"/>
                  </a:cxn>
                  <a:cxn ang="T11">
                    <a:pos x="T2" y="T3"/>
                  </a:cxn>
                  <a:cxn ang="T12">
                    <a:pos x="T4" y="T5"/>
                  </a:cxn>
                  <a:cxn ang="T13">
                    <a:pos x="T6" y="T7"/>
                  </a:cxn>
                  <a:cxn ang="T14">
                    <a:pos x="T8" y="T9"/>
                  </a:cxn>
                </a:cxnLst>
                <a:rect l="T15" t="T16" r="T17" b="T18"/>
                <a:pathLst>
                  <a:path w="105" h="43">
                    <a:moveTo>
                      <a:pt x="0" y="43"/>
                    </a:moveTo>
                    <a:lnTo>
                      <a:pt x="68" y="6"/>
                    </a:lnTo>
                    <a:lnTo>
                      <a:pt x="105" y="0"/>
                    </a:lnTo>
                    <a:lnTo>
                      <a:pt x="37" y="25"/>
                    </a:lnTo>
                    <a:lnTo>
                      <a:pt x="0" y="43"/>
                    </a:lnTo>
                    <a:close/>
                  </a:path>
                </a:pathLst>
              </a:custGeom>
              <a:solidFill>
                <a:srgbClr val="F2F2F2"/>
              </a:solidFill>
              <a:ln w="9525">
                <a:noFill/>
                <a:round/>
                <a:headEnd/>
                <a:tailEnd/>
              </a:ln>
            </p:spPr>
            <p:txBody>
              <a:bodyPr/>
              <a:lstStyle/>
              <a:p>
                <a:endParaRPr lang="en-US"/>
              </a:p>
            </p:txBody>
          </p:sp>
          <p:sp>
            <p:nvSpPr>
              <p:cNvPr id="133900" name="Freeform 5218"/>
              <p:cNvSpPr>
                <a:spLocks/>
              </p:cNvSpPr>
              <p:nvPr/>
            </p:nvSpPr>
            <p:spPr bwMode="auto">
              <a:xfrm>
                <a:off x="1744" y="2811"/>
                <a:ext cx="105" cy="43"/>
              </a:xfrm>
              <a:custGeom>
                <a:avLst/>
                <a:gdLst>
                  <a:gd name="T0" fmla="*/ 0 w 17"/>
                  <a:gd name="T1" fmla="*/ 61207 h 7"/>
                  <a:gd name="T2" fmla="*/ 98959 w 17"/>
                  <a:gd name="T3" fmla="*/ 8563 h 7"/>
                  <a:gd name="T4" fmla="*/ 152936 w 17"/>
                  <a:gd name="T5" fmla="*/ 0 h 7"/>
                  <a:gd name="T6" fmla="*/ 53945 w 17"/>
                  <a:gd name="T7" fmla="*/ 35696 h 7"/>
                  <a:gd name="T8" fmla="*/ 0 w 17"/>
                  <a:gd name="T9" fmla="*/ 61207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0" y="7"/>
                    </a:moveTo>
                    <a:lnTo>
                      <a:pt x="11" y="1"/>
                    </a:lnTo>
                    <a:lnTo>
                      <a:pt x="17" y="0"/>
                    </a:lnTo>
                    <a:lnTo>
                      <a:pt x="6" y="4"/>
                    </a:lnTo>
                    <a:lnTo>
                      <a:pt x="0" y="7"/>
                    </a:lnTo>
                  </a:path>
                </a:pathLst>
              </a:custGeom>
              <a:noFill/>
              <a:ln w="9525">
                <a:solidFill>
                  <a:srgbClr val="000000"/>
                </a:solidFill>
                <a:round/>
                <a:headEnd/>
                <a:tailEnd/>
              </a:ln>
            </p:spPr>
            <p:txBody>
              <a:bodyPr/>
              <a:lstStyle/>
              <a:p>
                <a:endParaRPr lang="en-US"/>
              </a:p>
            </p:txBody>
          </p:sp>
          <p:sp>
            <p:nvSpPr>
              <p:cNvPr id="133901" name="Freeform 5219"/>
              <p:cNvSpPr>
                <a:spLocks/>
              </p:cNvSpPr>
              <p:nvPr/>
            </p:nvSpPr>
            <p:spPr bwMode="auto">
              <a:xfrm>
                <a:off x="4078" y="2873"/>
                <a:ext cx="98" cy="74"/>
              </a:xfrm>
              <a:custGeom>
                <a:avLst/>
                <a:gdLst>
                  <a:gd name="T0" fmla="*/ 0 w 98"/>
                  <a:gd name="T1" fmla="*/ 43 h 74"/>
                  <a:gd name="T2" fmla="*/ 68 w 98"/>
                  <a:gd name="T3" fmla="*/ 74 h 74"/>
                  <a:gd name="T4" fmla="*/ 98 w 98"/>
                  <a:gd name="T5" fmla="*/ 30 h 74"/>
                  <a:gd name="T6" fmla="*/ 31 w 98"/>
                  <a:gd name="T7" fmla="*/ 0 h 74"/>
                  <a:gd name="T8" fmla="*/ 0 w 98"/>
                  <a:gd name="T9" fmla="*/ 43 h 74"/>
                  <a:gd name="T10" fmla="*/ 0 60000 65536"/>
                  <a:gd name="T11" fmla="*/ 0 60000 65536"/>
                  <a:gd name="T12" fmla="*/ 0 60000 65536"/>
                  <a:gd name="T13" fmla="*/ 0 60000 65536"/>
                  <a:gd name="T14" fmla="*/ 0 60000 65536"/>
                  <a:gd name="T15" fmla="*/ 0 w 98"/>
                  <a:gd name="T16" fmla="*/ 0 h 74"/>
                  <a:gd name="T17" fmla="*/ 98 w 98"/>
                  <a:gd name="T18" fmla="*/ 74 h 74"/>
                </a:gdLst>
                <a:ahLst/>
                <a:cxnLst>
                  <a:cxn ang="T10">
                    <a:pos x="T0" y="T1"/>
                  </a:cxn>
                  <a:cxn ang="T11">
                    <a:pos x="T2" y="T3"/>
                  </a:cxn>
                  <a:cxn ang="T12">
                    <a:pos x="T4" y="T5"/>
                  </a:cxn>
                  <a:cxn ang="T13">
                    <a:pos x="T6" y="T7"/>
                  </a:cxn>
                  <a:cxn ang="T14">
                    <a:pos x="T8" y="T9"/>
                  </a:cxn>
                </a:cxnLst>
                <a:rect l="T15" t="T16" r="T17" b="T18"/>
                <a:pathLst>
                  <a:path w="98" h="74">
                    <a:moveTo>
                      <a:pt x="0" y="43"/>
                    </a:moveTo>
                    <a:lnTo>
                      <a:pt x="68" y="74"/>
                    </a:lnTo>
                    <a:lnTo>
                      <a:pt x="98" y="30"/>
                    </a:lnTo>
                    <a:lnTo>
                      <a:pt x="31" y="0"/>
                    </a:lnTo>
                    <a:lnTo>
                      <a:pt x="0" y="43"/>
                    </a:lnTo>
                    <a:close/>
                  </a:path>
                </a:pathLst>
              </a:custGeom>
              <a:solidFill>
                <a:srgbClr val="C4C4C4"/>
              </a:solidFill>
              <a:ln w="9525">
                <a:noFill/>
                <a:round/>
                <a:headEnd/>
                <a:tailEnd/>
              </a:ln>
            </p:spPr>
            <p:txBody>
              <a:bodyPr/>
              <a:lstStyle/>
              <a:p>
                <a:endParaRPr lang="en-US"/>
              </a:p>
            </p:txBody>
          </p:sp>
          <p:sp>
            <p:nvSpPr>
              <p:cNvPr id="133902" name="Freeform 5220"/>
              <p:cNvSpPr>
                <a:spLocks/>
              </p:cNvSpPr>
              <p:nvPr/>
            </p:nvSpPr>
            <p:spPr bwMode="auto">
              <a:xfrm>
                <a:off x="4078" y="2873"/>
                <a:ext cx="98" cy="74"/>
              </a:xfrm>
              <a:custGeom>
                <a:avLst/>
                <a:gdLst>
                  <a:gd name="T0" fmla="*/ 0 w 16"/>
                  <a:gd name="T1" fmla="*/ 62135 h 12"/>
                  <a:gd name="T2" fmla="*/ 94202 w 16"/>
                  <a:gd name="T3" fmla="*/ 106936 h 12"/>
                  <a:gd name="T4" fmla="*/ 137868 w 16"/>
                  <a:gd name="T5" fmla="*/ 44795 h 12"/>
                  <a:gd name="T6" fmla="*/ 43665 w 16"/>
                  <a:gd name="T7" fmla="*/ 0 h 12"/>
                  <a:gd name="T8" fmla="*/ 0 w 16"/>
                  <a:gd name="T9" fmla="*/ 6213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7"/>
                    </a:moveTo>
                    <a:lnTo>
                      <a:pt x="11" y="12"/>
                    </a:lnTo>
                    <a:lnTo>
                      <a:pt x="16" y="5"/>
                    </a:lnTo>
                    <a:lnTo>
                      <a:pt x="5" y="0"/>
                    </a:lnTo>
                    <a:lnTo>
                      <a:pt x="0" y="7"/>
                    </a:lnTo>
                  </a:path>
                </a:pathLst>
              </a:custGeom>
              <a:noFill/>
              <a:ln w="9525">
                <a:solidFill>
                  <a:srgbClr val="000000"/>
                </a:solidFill>
                <a:round/>
                <a:headEnd/>
                <a:tailEnd/>
              </a:ln>
            </p:spPr>
            <p:txBody>
              <a:bodyPr/>
              <a:lstStyle/>
              <a:p>
                <a:endParaRPr lang="en-US"/>
              </a:p>
            </p:txBody>
          </p:sp>
          <p:sp>
            <p:nvSpPr>
              <p:cNvPr id="133903" name="Freeform 5221"/>
              <p:cNvSpPr>
                <a:spLocks/>
              </p:cNvSpPr>
              <p:nvPr/>
            </p:nvSpPr>
            <p:spPr bwMode="auto">
              <a:xfrm>
                <a:off x="2824" y="2002"/>
                <a:ext cx="99" cy="56"/>
              </a:xfrm>
              <a:custGeom>
                <a:avLst/>
                <a:gdLst>
                  <a:gd name="T0" fmla="*/ 0 w 99"/>
                  <a:gd name="T1" fmla="*/ 0 h 56"/>
                  <a:gd name="T2" fmla="*/ 68 w 99"/>
                  <a:gd name="T3" fmla="*/ 56 h 56"/>
                  <a:gd name="T4" fmla="*/ 99 w 99"/>
                  <a:gd name="T5" fmla="*/ 37 h 56"/>
                  <a:gd name="T6" fmla="*/ 31 w 99"/>
                  <a:gd name="T7" fmla="*/ 49 h 56"/>
                  <a:gd name="T8" fmla="*/ 0 w 99"/>
                  <a:gd name="T9" fmla="*/ 0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0"/>
                    </a:moveTo>
                    <a:lnTo>
                      <a:pt x="68" y="56"/>
                    </a:lnTo>
                    <a:lnTo>
                      <a:pt x="99" y="37"/>
                    </a:lnTo>
                    <a:lnTo>
                      <a:pt x="31" y="49"/>
                    </a:lnTo>
                    <a:lnTo>
                      <a:pt x="0" y="0"/>
                    </a:lnTo>
                    <a:close/>
                  </a:path>
                </a:pathLst>
              </a:custGeom>
              <a:solidFill>
                <a:srgbClr val="E9E9E9"/>
              </a:solidFill>
              <a:ln w="9525">
                <a:noFill/>
                <a:round/>
                <a:headEnd/>
                <a:tailEnd/>
              </a:ln>
            </p:spPr>
            <p:txBody>
              <a:bodyPr/>
              <a:lstStyle/>
              <a:p>
                <a:endParaRPr lang="en-US"/>
              </a:p>
            </p:txBody>
          </p:sp>
          <p:sp>
            <p:nvSpPr>
              <p:cNvPr id="133904" name="Freeform 5222"/>
              <p:cNvSpPr>
                <a:spLocks/>
              </p:cNvSpPr>
              <p:nvPr/>
            </p:nvSpPr>
            <p:spPr bwMode="auto">
              <a:xfrm>
                <a:off x="2824" y="2002"/>
                <a:ext cx="99" cy="56"/>
              </a:xfrm>
              <a:custGeom>
                <a:avLst/>
                <a:gdLst>
                  <a:gd name="T0" fmla="*/ 0 w 16"/>
                  <a:gd name="T1" fmla="*/ 0 h 9"/>
                  <a:gd name="T2" fmla="*/ 99730 w 16"/>
                  <a:gd name="T3" fmla="*/ 83820 h 9"/>
                  <a:gd name="T4" fmla="*/ 145214 w 16"/>
                  <a:gd name="T5" fmla="*/ 55403 h 9"/>
                  <a:gd name="T6" fmla="*/ 45484 w 16"/>
                  <a:gd name="T7" fmla="*/ 74916 h 9"/>
                  <a:gd name="T8" fmla="*/ 0 w 16"/>
                  <a:gd name="T9" fmla="*/ 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0"/>
                    </a:moveTo>
                    <a:lnTo>
                      <a:pt x="11" y="9"/>
                    </a:lnTo>
                    <a:lnTo>
                      <a:pt x="16" y="6"/>
                    </a:lnTo>
                    <a:lnTo>
                      <a:pt x="5" y="8"/>
                    </a:lnTo>
                    <a:lnTo>
                      <a:pt x="0" y="0"/>
                    </a:lnTo>
                  </a:path>
                </a:pathLst>
              </a:custGeom>
              <a:noFill/>
              <a:ln w="9525">
                <a:solidFill>
                  <a:srgbClr val="000000"/>
                </a:solidFill>
                <a:round/>
                <a:headEnd/>
                <a:tailEnd/>
              </a:ln>
            </p:spPr>
            <p:txBody>
              <a:bodyPr/>
              <a:lstStyle/>
              <a:p>
                <a:endParaRPr lang="en-US"/>
              </a:p>
            </p:txBody>
          </p:sp>
          <p:sp>
            <p:nvSpPr>
              <p:cNvPr id="133905" name="Freeform 5223"/>
              <p:cNvSpPr>
                <a:spLocks/>
              </p:cNvSpPr>
              <p:nvPr/>
            </p:nvSpPr>
            <p:spPr bwMode="auto">
              <a:xfrm>
                <a:off x="1577" y="2873"/>
                <a:ext cx="105" cy="30"/>
              </a:xfrm>
              <a:custGeom>
                <a:avLst/>
                <a:gdLst>
                  <a:gd name="T0" fmla="*/ 0 w 105"/>
                  <a:gd name="T1" fmla="*/ 30 h 30"/>
                  <a:gd name="T2" fmla="*/ 68 w 105"/>
                  <a:gd name="T3" fmla="*/ 18 h 30"/>
                  <a:gd name="T4" fmla="*/ 105 w 105"/>
                  <a:gd name="T5" fmla="*/ 0 h 30"/>
                  <a:gd name="T6" fmla="*/ 37 w 105"/>
                  <a:gd name="T7" fmla="*/ 0 h 30"/>
                  <a:gd name="T8" fmla="*/ 0 w 105"/>
                  <a:gd name="T9" fmla="*/ 30 h 30"/>
                  <a:gd name="T10" fmla="*/ 0 60000 65536"/>
                  <a:gd name="T11" fmla="*/ 0 60000 65536"/>
                  <a:gd name="T12" fmla="*/ 0 60000 65536"/>
                  <a:gd name="T13" fmla="*/ 0 60000 65536"/>
                  <a:gd name="T14" fmla="*/ 0 60000 65536"/>
                  <a:gd name="T15" fmla="*/ 0 w 105"/>
                  <a:gd name="T16" fmla="*/ 0 h 30"/>
                  <a:gd name="T17" fmla="*/ 105 w 105"/>
                  <a:gd name="T18" fmla="*/ 30 h 30"/>
                </a:gdLst>
                <a:ahLst/>
                <a:cxnLst>
                  <a:cxn ang="T10">
                    <a:pos x="T0" y="T1"/>
                  </a:cxn>
                  <a:cxn ang="T11">
                    <a:pos x="T2" y="T3"/>
                  </a:cxn>
                  <a:cxn ang="T12">
                    <a:pos x="T4" y="T5"/>
                  </a:cxn>
                  <a:cxn ang="T13">
                    <a:pos x="T6" y="T7"/>
                  </a:cxn>
                  <a:cxn ang="T14">
                    <a:pos x="T8" y="T9"/>
                  </a:cxn>
                </a:cxnLst>
                <a:rect l="T15" t="T16" r="T17" b="T18"/>
                <a:pathLst>
                  <a:path w="105" h="30">
                    <a:moveTo>
                      <a:pt x="0" y="30"/>
                    </a:moveTo>
                    <a:lnTo>
                      <a:pt x="68" y="18"/>
                    </a:lnTo>
                    <a:lnTo>
                      <a:pt x="105" y="0"/>
                    </a:lnTo>
                    <a:lnTo>
                      <a:pt x="37" y="0"/>
                    </a:lnTo>
                    <a:lnTo>
                      <a:pt x="0" y="30"/>
                    </a:lnTo>
                    <a:close/>
                  </a:path>
                </a:pathLst>
              </a:custGeom>
              <a:solidFill>
                <a:srgbClr val="E7E7E7"/>
              </a:solidFill>
              <a:ln w="9525">
                <a:noFill/>
                <a:round/>
                <a:headEnd/>
                <a:tailEnd/>
              </a:ln>
            </p:spPr>
            <p:txBody>
              <a:bodyPr/>
              <a:lstStyle/>
              <a:p>
                <a:endParaRPr lang="en-US"/>
              </a:p>
            </p:txBody>
          </p:sp>
          <p:sp>
            <p:nvSpPr>
              <p:cNvPr id="133906" name="Freeform 5224"/>
              <p:cNvSpPr>
                <a:spLocks/>
              </p:cNvSpPr>
              <p:nvPr/>
            </p:nvSpPr>
            <p:spPr bwMode="auto">
              <a:xfrm>
                <a:off x="1577" y="2873"/>
                <a:ext cx="105" cy="30"/>
              </a:xfrm>
              <a:custGeom>
                <a:avLst/>
                <a:gdLst>
                  <a:gd name="T0" fmla="*/ 0 w 17"/>
                  <a:gd name="T1" fmla="*/ 38880 h 5"/>
                  <a:gd name="T2" fmla="*/ 98959 w 17"/>
                  <a:gd name="T3" fmla="*/ 23328 h 5"/>
                  <a:gd name="T4" fmla="*/ 152936 w 17"/>
                  <a:gd name="T5" fmla="*/ 0 h 5"/>
                  <a:gd name="T6" fmla="*/ 53945 w 17"/>
                  <a:gd name="T7" fmla="*/ 0 h 5"/>
                  <a:gd name="T8" fmla="*/ 0 w 17"/>
                  <a:gd name="T9" fmla="*/ 38880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0" y="5"/>
                    </a:moveTo>
                    <a:lnTo>
                      <a:pt x="11" y="3"/>
                    </a:lnTo>
                    <a:lnTo>
                      <a:pt x="17" y="0"/>
                    </a:lnTo>
                    <a:lnTo>
                      <a:pt x="6" y="0"/>
                    </a:lnTo>
                    <a:lnTo>
                      <a:pt x="0" y="5"/>
                    </a:lnTo>
                  </a:path>
                </a:pathLst>
              </a:custGeom>
              <a:noFill/>
              <a:ln w="9525">
                <a:solidFill>
                  <a:srgbClr val="000000"/>
                </a:solidFill>
                <a:round/>
                <a:headEnd/>
                <a:tailEnd/>
              </a:ln>
            </p:spPr>
            <p:txBody>
              <a:bodyPr/>
              <a:lstStyle/>
              <a:p>
                <a:endParaRPr lang="en-US"/>
              </a:p>
            </p:txBody>
          </p:sp>
          <p:sp>
            <p:nvSpPr>
              <p:cNvPr id="133907" name="Freeform 5225"/>
              <p:cNvSpPr>
                <a:spLocks/>
              </p:cNvSpPr>
              <p:nvPr/>
            </p:nvSpPr>
            <p:spPr bwMode="auto">
              <a:xfrm>
                <a:off x="3911" y="2842"/>
                <a:ext cx="99" cy="92"/>
              </a:xfrm>
              <a:custGeom>
                <a:avLst/>
                <a:gdLst>
                  <a:gd name="T0" fmla="*/ 0 w 99"/>
                  <a:gd name="T1" fmla="*/ 49 h 92"/>
                  <a:gd name="T2" fmla="*/ 68 w 99"/>
                  <a:gd name="T3" fmla="*/ 92 h 92"/>
                  <a:gd name="T4" fmla="*/ 99 w 99"/>
                  <a:gd name="T5" fmla="*/ 43 h 92"/>
                  <a:gd name="T6" fmla="*/ 31 w 99"/>
                  <a:gd name="T7" fmla="*/ 0 h 92"/>
                  <a:gd name="T8" fmla="*/ 0 w 99"/>
                  <a:gd name="T9" fmla="*/ 49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49"/>
                    </a:moveTo>
                    <a:lnTo>
                      <a:pt x="68" y="92"/>
                    </a:lnTo>
                    <a:lnTo>
                      <a:pt x="99" y="43"/>
                    </a:lnTo>
                    <a:lnTo>
                      <a:pt x="31" y="0"/>
                    </a:lnTo>
                    <a:lnTo>
                      <a:pt x="0" y="49"/>
                    </a:lnTo>
                    <a:close/>
                  </a:path>
                </a:pathLst>
              </a:custGeom>
              <a:solidFill>
                <a:srgbClr val="B6B6B6"/>
              </a:solidFill>
              <a:ln w="9525">
                <a:noFill/>
                <a:round/>
                <a:headEnd/>
                <a:tailEnd/>
              </a:ln>
            </p:spPr>
            <p:txBody>
              <a:bodyPr/>
              <a:lstStyle/>
              <a:p>
                <a:endParaRPr lang="en-US"/>
              </a:p>
            </p:txBody>
          </p:sp>
          <p:sp>
            <p:nvSpPr>
              <p:cNvPr id="133908" name="Freeform 5226"/>
              <p:cNvSpPr>
                <a:spLocks/>
              </p:cNvSpPr>
              <p:nvPr/>
            </p:nvSpPr>
            <p:spPr bwMode="auto">
              <a:xfrm>
                <a:off x="3911" y="2842"/>
                <a:ext cx="99" cy="92"/>
              </a:xfrm>
              <a:custGeom>
                <a:avLst/>
                <a:gdLst>
                  <a:gd name="T0" fmla="*/ 0 w 16"/>
                  <a:gd name="T1" fmla="*/ 69442 h 15"/>
                  <a:gd name="T2" fmla="*/ 99730 w 16"/>
                  <a:gd name="T3" fmla="*/ 130119 h 15"/>
                  <a:gd name="T4" fmla="*/ 145214 w 16"/>
                  <a:gd name="T5" fmla="*/ 60904 h 15"/>
                  <a:gd name="T6" fmla="*/ 45484 w 16"/>
                  <a:gd name="T7" fmla="*/ 0 h 15"/>
                  <a:gd name="T8" fmla="*/ 0 w 16"/>
                  <a:gd name="T9" fmla="*/ 69442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8"/>
                    </a:moveTo>
                    <a:lnTo>
                      <a:pt x="11" y="15"/>
                    </a:lnTo>
                    <a:lnTo>
                      <a:pt x="16" y="7"/>
                    </a:lnTo>
                    <a:lnTo>
                      <a:pt x="5" y="0"/>
                    </a:lnTo>
                    <a:lnTo>
                      <a:pt x="0" y="8"/>
                    </a:lnTo>
                  </a:path>
                </a:pathLst>
              </a:custGeom>
              <a:noFill/>
              <a:ln w="9525">
                <a:solidFill>
                  <a:srgbClr val="000000"/>
                </a:solidFill>
                <a:round/>
                <a:headEnd/>
                <a:tailEnd/>
              </a:ln>
            </p:spPr>
            <p:txBody>
              <a:bodyPr/>
              <a:lstStyle/>
              <a:p>
                <a:endParaRPr lang="en-US"/>
              </a:p>
            </p:txBody>
          </p:sp>
          <p:sp>
            <p:nvSpPr>
              <p:cNvPr id="133909" name="Freeform 5227"/>
              <p:cNvSpPr>
                <a:spLocks/>
              </p:cNvSpPr>
              <p:nvPr/>
            </p:nvSpPr>
            <p:spPr bwMode="auto">
              <a:xfrm>
                <a:off x="2651" y="2002"/>
                <a:ext cx="99" cy="93"/>
              </a:xfrm>
              <a:custGeom>
                <a:avLst/>
                <a:gdLst>
                  <a:gd name="T0" fmla="*/ 0 w 99"/>
                  <a:gd name="T1" fmla="*/ 18 h 93"/>
                  <a:gd name="T2" fmla="*/ 68 w 99"/>
                  <a:gd name="T3" fmla="*/ 0 h 93"/>
                  <a:gd name="T4" fmla="*/ 99 w 99"/>
                  <a:gd name="T5" fmla="*/ 12 h 93"/>
                  <a:gd name="T6" fmla="*/ 31 w 99"/>
                  <a:gd name="T7" fmla="*/ 93 h 93"/>
                  <a:gd name="T8" fmla="*/ 0 w 99"/>
                  <a:gd name="T9" fmla="*/ 18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18"/>
                    </a:moveTo>
                    <a:lnTo>
                      <a:pt x="68" y="0"/>
                    </a:lnTo>
                    <a:lnTo>
                      <a:pt x="99" y="12"/>
                    </a:lnTo>
                    <a:lnTo>
                      <a:pt x="31" y="93"/>
                    </a:lnTo>
                    <a:lnTo>
                      <a:pt x="0" y="18"/>
                    </a:lnTo>
                    <a:close/>
                  </a:path>
                </a:pathLst>
              </a:custGeom>
              <a:solidFill>
                <a:srgbClr val="F9F9F9"/>
              </a:solidFill>
              <a:ln w="9525">
                <a:noFill/>
                <a:round/>
                <a:headEnd/>
                <a:tailEnd/>
              </a:ln>
            </p:spPr>
            <p:txBody>
              <a:bodyPr/>
              <a:lstStyle/>
              <a:p>
                <a:endParaRPr lang="en-US"/>
              </a:p>
            </p:txBody>
          </p:sp>
          <p:sp>
            <p:nvSpPr>
              <p:cNvPr id="133910" name="Freeform 5228"/>
              <p:cNvSpPr>
                <a:spLocks/>
              </p:cNvSpPr>
              <p:nvPr/>
            </p:nvSpPr>
            <p:spPr bwMode="auto">
              <a:xfrm>
                <a:off x="2651" y="2002"/>
                <a:ext cx="99" cy="93"/>
              </a:xfrm>
              <a:custGeom>
                <a:avLst/>
                <a:gdLst>
                  <a:gd name="T0" fmla="*/ 0 w 16"/>
                  <a:gd name="T1" fmla="*/ 28136 h 15"/>
                  <a:gd name="T2" fmla="*/ 99730 w 16"/>
                  <a:gd name="T3" fmla="*/ 0 h 15"/>
                  <a:gd name="T4" fmla="*/ 145214 w 16"/>
                  <a:gd name="T5" fmla="*/ 17645 h 15"/>
                  <a:gd name="T6" fmla="*/ 45484 w 16"/>
                  <a:gd name="T7" fmla="*/ 137497 h 15"/>
                  <a:gd name="T8" fmla="*/ 0 w 16"/>
                  <a:gd name="T9" fmla="*/ 28136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3"/>
                    </a:moveTo>
                    <a:lnTo>
                      <a:pt x="11" y="0"/>
                    </a:lnTo>
                    <a:lnTo>
                      <a:pt x="16" y="2"/>
                    </a:lnTo>
                    <a:lnTo>
                      <a:pt x="5" y="15"/>
                    </a:lnTo>
                    <a:lnTo>
                      <a:pt x="0" y="3"/>
                    </a:lnTo>
                  </a:path>
                </a:pathLst>
              </a:custGeom>
              <a:noFill/>
              <a:ln w="9525">
                <a:solidFill>
                  <a:srgbClr val="000000"/>
                </a:solidFill>
                <a:round/>
                <a:headEnd/>
                <a:tailEnd/>
              </a:ln>
            </p:spPr>
            <p:txBody>
              <a:bodyPr/>
              <a:lstStyle/>
              <a:p>
                <a:endParaRPr lang="en-US"/>
              </a:p>
            </p:txBody>
          </p:sp>
          <p:sp>
            <p:nvSpPr>
              <p:cNvPr id="133911" name="Freeform 5229"/>
              <p:cNvSpPr>
                <a:spLocks/>
              </p:cNvSpPr>
              <p:nvPr/>
            </p:nvSpPr>
            <p:spPr bwMode="auto">
              <a:xfrm>
                <a:off x="1410" y="2891"/>
                <a:ext cx="99" cy="43"/>
              </a:xfrm>
              <a:custGeom>
                <a:avLst/>
                <a:gdLst>
                  <a:gd name="T0" fmla="*/ 0 w 99"/>
                  <a:gd name="T1" fmla="*/ 37 h 43"/>
                  <a:gd name="T2" fmla="*/ 68 w 99"/>
                  <a:gd name="T3" fmla="*/ 43 h 43"/>
                  <a:gd name="T4" fmla="*/ 99 w 99"/>
                  <a:gd name="T5" fmla="*/ 6 h 43"/>
                  <a:gd name="T6" fmla="*/ 37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8" y="43"/>
                    </a:lnTo>
                    <a:lnTo>
                      <a:pt x="99" y="6"/>
                    </a:lnTo>
                    <a:lnTo>
                      <a:pt x="37" y="0"/>
                    </a:lnTo>
                    <a:lnTo>
                      <a:pt x="0" y="37"/>
                    </a:lnTo>
                    <a:close/>
                  </a:path>
                </a:pathLst>
              </a:custGeom>
              <a:solidFill>
                <a:srgbClr val="DBDBDB"/>
              </a:solidFill>
              <a:ln w="9525">
                <a:noFill/>
                <a:round/>
                <a:headEnd/>
                <a:tailEnd/>
              </a:ln>
            </p:spPr>
            <p:txBody>
              <a:bodyPr/>
              <a:lstStyle/>
              <a:p>
                <a:endParaRPr lang="en-US"/>
              </a:p>
            </p:txBody>
          </p:sp>
          <p:sp>
            <p:nvSpPr>
              <p:cNvPr id="133912" name="Freeform 5230"/>
              <p:cNvSpPr>
                <a:spLocks/>
              </p:cNvSpPr>
              <p:nvPr/>
            </p:nvSpPr>
            <p:spPr bwMode="auto">
              <a:xfrm>
                <a:off x="1410" y="2891"/>
                <a:ext cx="99" cy="43"/>
              </a:xfrm>
              <a:custGeom>
                <a:avLst/>
                <a:gdLst>
                  <a:gd name="T0" fmla="*/ 0 w 16"/>
                  <a:gd name="T1" fmla="*/ 52601 h 7"/>
                  <a:gd name="T2" fmla="*/ 99730 w 16"/>
                  <a:gd name="T3" fmla="*/ 61207 h 7"/>
                  <a:gd name="T4" fmla="*/ 145214 w 16"/>
                  <a:gd name="T5" fmla="*/ 8563 h 7"/>
                  <a:gd name="T6" fmla="*/ 54252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1" y="7"/>
                    </a:lnTo>
                    <a:lnTo>
                      <a:pt x="16" y="1"/>
                    </a:lnTo>
                    <a:lnTo>
                      <a:pt x="6" y="0"/>
                    </a:lnTo>
                    <a:lnTo>
                      <a:pt x="0" y="6"/>
                    </a:lnTo>
                  </a:path>
                </a:pathLst>
              </a:custGeom>
              <a:noFill/>
              <a:ln w="9525">
                <a:solidFill>
                  <a:srgbClr val="000000"/>
                </a:solidFill>
                <a:round/>
                <a:headEnd/>
                <a:tailEnd/>
              </a:ln>
            </p:spPr>
            <p:txBody>
              <a:bodyPr/>
              <a:lstStyle/>
              <a:p>
                <a:endParaRPr lang="en-US"/>
              </a:p>
            </p:txBody>
          </p:sp>
          <p:sp>
            <p:nvSpPr>
              <p:cNvPr id="133913" name="Freeform 5231"/>
              <p:cNvSpPr>
                <a:spLocks/>
              </p:cNvSpPr>
              <p:nvPr/>
            </p:nvSpPr>
            <p:spPr bwMode="auto">
              <a:xfrm>
                <a:off x="3738" y="2780"/>
                <a:ext cx="105" cy="117"/>
              </a:xfrm>
              <a:custGeom>
                <a:avLst/>
                <a:gdLst>
                  <a:gd name="T0" fmla="*/ 0 w 105"/>
                  <a:gd name="T1" fmla="*/ 56 h 117"/>
                  <a:gd name="T2" fmla="*/ 74 w 105"/>
                  <a:gd name="T3" fmla="*/ 117 h 117"/>
                  <a:gd name="T4" fmla="*/ 105 w 105"/>
                  <a:gd name="T5" fmla="*/ 62 h 117"/>
                  <a:gd name="T6" fmla="*/ 31 w 105"/>
                  <a:gd name="T7" fmla="*/ 0 h 117"/>
                  <a:gd name="T8" fmla="*/ 0 w 105"/>
                  <a:gd name="T9" fmla="*/ 56 h 117"/>
                  <a:gd name="T10" fmla="*/ 0 60000 65536"/>
                  <a:gd name="T11" fmla="*/ 0 60000 65536"/>
                  <a:gd name="T12" fmla="*/ 0 60000 65536"/>
                  <a:gd name="T13" fmla="*/ 0 60000 65536"/>
                  <a:gd name="T14" fmla="*/ 0 60000 65536"/>
                  <a:gd name="T15" fmla="*/ 0 w 105"/>
                  <a:gd name="T16" fmla="*/ 0 h 117"/>
                  <a:gd name="T17" fmla="*/ 105 w 105"/>
                  <a:gd name="T18" fmla="*/ 117 h 117"/>
                </a:gdLst>
                <a:ahLst/>
                <a:cxnLst>
                  <a:cxn ang="T10">
                    <a:pos x="T0" y="T1"/>
                  </a:cxn>
                  <a:cxn ang="T11">
                    <a:pos x="T2" y="T3"/>
                  </a:cxn>
                  <a:cxn ang="T12">
                    <a:pos x="T4" y="T5"/>
                  </a:cxn>
                  <a:cxn ang="T13">
                    <a:pos x="T6" y="T7"/>
                  </a:cxn>
                  <a:cxn ang="T14">
                    <a:pos x="T8" y="T9"/>
                  </a:cxn>
                </a:cxnLst>
                <a:rect l="T15" t="T16" r="T17" b="T18"/>
                <a:pathLst>
                  <a:path w="105" h="117">
                    <a:moveTo>
                      <a:pt x="0" y="56"/>
                    </a:moveTo>
                    <a:lnTo>
                      <a:pt x="74" y="117"/>
                    </a:lnTo>
                    <a:lnTo>
                      <a:pt x="105" y="62"/>
                    </a:lnTo>
                    <a:lnTo>
                      <a:pt x="31" y="0"/>
                    </a:lnTo>
                    <a:lnTo>
                      <a:pt x="0" y="56"/>
                    </a:lnTo>
                    <a:close/>
                  </a:path>
                </a:pathLst>
              </a:custGeom>
              <a:solidFill>
                <a:srgbClr val="A2A2A2"/>
              </a:solidFill>
              <a:ln w="9525">
                <a:noFill/>
                <a:round/>
                <a:headEnd/>
                <a:tailEnd/>
              </a:ln>
            </p:spPr>
            <p:txBody>
              <a:bodyPr/>
              <a:lstStyle/>
              <a:p>
                <a:endParaRPr lang="en-US"/>
              </a:p>
            </p:txBody>
          </p:sp>
          <p:sp>
            <p:nvSpPr>
              <p:cNvPr id="133914" name="Freeform 5232"/>
              <p:cNvSpPr>
                <a:spLocks/>
              </p:cNvSpPr>
              <p:nvPr/>
            </p:nvSpPr>
            <p:spPr bwMode="auto">
              <a:xfrm>
                <a:off x="3738" y="2780"/>
                <a:ext cx="105" cy="117"/>
              </a:xfrm>
              <a:custGeom>
                <a:avLst/>
                <a:gdLst>
                  <a:gd name="T0" fmla="*/ 0 w 17"/>
                  <a:gd name="T1" fmla="*/ 79178 h 19"/>
                  <a:gd name="T2" fmla="*/ 107693 w 17"/>
                  <a:gd name="T3" fmla="*/ 168135 h 19"/>
                  <a:gd name="T4" fmla="*/ 152936 w 17"/>
                  <a:gd name="T5" fmla="*/ 89185 h 19"/>
                  <a:gd name="T6" fmla="*/ 45014 w 17"/>
                  <a:gd name="T7" fmla="*/ 0 h 19"/>
                  <a:gd name="T8" fmla="*/ 0 w 17"/>
                  <a:gd name="T9" fmla="*/ 79178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9"/>
                    </a:moveTo>
                    <a:lnTo>
                      <a:pt x="12" y="19"/>
                    </a:lnTo>
                    <a:lnTo>
                      <a:pt x="17" y="10"/>
                    </a:lnTo>
                    <a:lnTo>
                      <a:pt x="5" y="0"/>
                    </a:lnTo>
                    <a:lnTo>
                      <a:pt x="0" y="9"/>
                    </a:lnTo>
                  </a:path>
                </a:pathLst>
              </a:custGeom>
              <a:noFill/>
              <a:ln w="9525">
                <a:solidFill>
                  <a:srgbClr val="000000"/>
                </a:solidFill>
                <a:round/>
                <a:headEnd/>
                <a:tailEnd/>
              </a:ln>
            </p:spPr>
            <p:txBody>
              <a:bodyPr/>
              <a:lstStyle/>
              <a:p>
                <a:endParaRPr lang="en-US"/>
              </a:p>
            </p:txBody>
          </p:sp>
          <p:sp>
            <p:nvSpPr>
              <p:cNvPr id="133915" name="Freeform 5233"/>
              <p:cNvSpPr>
                <a:spLocks/>
              </p:cNvSpPr>
              <p:nvPr/>
            </p:nvSpPr>
            <p:spPr bwMode="auto">
              <a:xfrm>
                <a:off x="2478" y="2064"/>
                <a:ext cx="105" cy="166"/>
              </a:xfrm>
              <a:custGeom>
                <a:avLst/>
                <a:gdLst>
                  <a:gd name="T0" fmla="*/ 0 w 105"/>
                  <a:gd name="T1" fmla="*/ 80 h 166"/>
                  <a:gd name="T2" fmla="*/ 68 w 105"/>
                  <a:gd name="T3" fmla="*/ 0 h 166"/>
                  <a:gd name="T4" fmla="*/ 105 w 105"/>
                  <a:gd name="T5" fmla="*/ 37 h 166"/>
                  <a:gd name="T6" fmla="*/ 38 w 105"/>
                  <a:gd name="T7" fmla="*/ 166 h 166"/>
                  <a:gd name="T8" fmla="*/ 0 w 105"/>
                  <a:gd name="T9" fmla="*/ 80 h 166"/>
                  <a:gd name="T10" fmla="*/ 0 60000 65536"/>
                  <a:gd name="T11" fmla="*/ 0 60000 65536"/>
                  <a:gd name="T12" fmla="*/ 0 60000 65536"/>
                  <a:gd name="T13" fmla="*/ 0 60000 65536"/>
                  <a:gd name="T14" fmla="*/ 0 60000 65536"/>
                  <a:gd name="T15" fmla="*/ 0 w 105"/>
                  <a:gd name="T16" fmla="*/ 0 h 166"/>
                  <a:gd name="T17" fmla="*/ 105 w 105"/>
                  <a:gd name="T18" fmla="*/ 166 h 166"/>
                </a:gdLst>
                <a:ahLst/>
                <a:cxnLst>
                  <a:cxn ang="T10">
                    <a:pos x="T0" y="T1"/>
                  </a:cxn>
                  <a:cxn ang="T11">
                    <a:pos x="T2" y="T3"/>
                  </a:cxn>
                  <a:cxn ang="T12">
                    <a:pos x="T4" y="T5"/>
                  </a:cxn>
                  <a:cxn ang="T13">
                    <a:pos x="T6" y="T7"/>
                  </a:cxn>
                  <a:cxn ang="T14">
                    <a:pos x="T8" y="T9"/>
                  </a:cxn>
                </a:cxnLst>
                <a:rect l="T15" t="T16" r="T17" b="T18"/>
                <a:pathLst>
                  <a:path w="105" h="166">
                    <a:moveTo>
                      <a:pt x="0" y="80"/>
                    </a:moveTo>
                    <a:lnTo>
                      <a:pt x="68" y="0"/>
                    </a:lnTo>
                    <a:lnTo>
                      <a:pt x="105" y="37"/>
                    </a:lnTo>
                    <a:lnTo>
                      <a:pt x="38" y="166"/>
                    </a:lnTo>
                    <a:lnTo>
                      <a:pt x="0" y="80"/>
                    </a:lnTo>
                    <a:close/>
                  </a:path>
                </a:pathLst>
              </a:custGeom>
              <a:solidFill>
                <a:srgbClr val="FCFCFC"/>
              </a:solidFill>
              <a:ln w="9525">
                <a:noFill/>
                <a:round/>
                <a:headEnd/>
                <a:tailEnd/>
              </a:ln>
            </p:spPr>
            <p:txBody>
              <a:bodyPr/>
              <a:lstStyle/>
              <a:p>
                <a:endParaRPr lang="en-US"/>
              </a:p>
            </p:txBody>
          </p:sp>
          <p:sp>
            <p:nvSpPr>
              <p:cNvPr id="133916" name="Freeform 5234"/>
              <p:cNvSpPr>
                <a:spLocks/>
              </p:cNvSpPr>
              <p:nvPr/>
            </p:nvSpPr>
            <p:spPr bwMode="auto">
              <a:xfrm>
                <a:off x="2478" y="2064"/>
                <a:ext cx="105" cy="166"/>
              </a:xfrm>
              <a:custGeom>
                <a:avLst/>
                <a:gdLst>
                  <a:gd name="T0" fmla="*/ 0 w 17"/>
                  <a:gd name="T1" fmla="*/ 114343 h 27"/>
                  <a:gd name="T2" fmla="*/ 98959 w 17"/>
                  <a:gd name="T3" fmla="*/ 0 h 27"/>
                  <a:gd name="T4" fmla="*/ 152936 w 17"/>
                  <a:gd name="T5" fmla="*/ 52770 h 27"/>
                  <a:gd name="T6" fmla="*/ 53945 w 17"/>
                  <a:gd name="T7" fmla="*/ 237269 h 27"/>
                  <a:gd name="T8" fmla="*/ 0 w 17"/>
                  <a:gd name="T9" fmla="*/ 114343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13"/>
                    </a:moveTo>
                    <a:lnTo>
                      <a:pt x="11" y="0"/>
                    </a:lnTo>
                    <a:lnTo>
                      <a:pt x="17" y="6"/>
                    </a:lnTo>
                    <a:lnTo>
                      <a:pt x="6" y="27"/>
                    </a:lnTo>
                    <a:lnTo>
                      <a:pt x="0" y="13"/>
                    </a:lnTo>
                  </a:path>
                </a:pathLst>
              </a:custGeom>
              <a:noFill/>
              <a:ln w="9525">
                <a:solidFill>
                  <a:srgbClr val="000000"/>
                </a:solidFill>
                <a:round/>
                <a:headEnd/>
                <a:tailEnd/>
              </a:ln>
            </p:spPr>
            <p:txBody>
              <a:bodyPr/>
              <a:lstStyle/>
              <a:p>
                <a:endParaRPr lang="en-US"/>
              </a:p>
            </p:txBody>
          </p:sp>
          <p:sp>
            <p:nvSpPr>
              <p:cNvPr id="133917" name="Freeform 5235"/>
              <p:cNvSpPr>
                <a:spLocks/>
              </p:cNvSpPr>
              <p:nvPr/>
            </p:nvSpPr>
            <p:spPr bwMode="auto">
              <a:xfrm>
                <a:off x="3571" y="2669"/>
                <a:ext cx="99" cy="160"/>
              </a:xfrm>
              <a:custGeom>
                <a:avLst/>
                <a:gdLst>
                  <a:gd name="T0" fmla="*/ 0 w 99"/>
                  <a:gd name="T1" fmla="*/ 68 h 160"/>
                  <a:gd name="T2" fmla="*/ 68 w 99"/>
                  <a:gd name="T3" fmla="*/ 160 h 160"/>
                  <a:gd name="T4" fmla="*/ 99 w 99"/>
                  <a:gd name="T5" fmla="*/ 92 h 160"/>
                  <a:gd name="T6" fmla="*/ 31 w 99"/>
                  <a:gd name="T7" fmla="*/ 0 h 160"/>
                  <a:gd name="T8" fmla="*/ 0 w 99"/>
                  <a:gd name="T9" fmla="*/ 68 h 160"/>
                  <a:gd name="T10" fmla="*/ 0 60000 65536"/>
                  <a:gd name="T11" fmla="*/ 0 60000 65536"/>
                  <a:gd name="T12" fmla="*/ 0 60000 65536"/>
                  <a:gd name="T13" fmla="*/ 0 60000 65536"/>
                  <a:gd name="T14" fmla="*/ 0 60000 65536"/>
                  <a:gd name="T15" fmla="*/ 0 w 99"/>
                  <a:gd name="T16" fmla="*/ 0 h 160"/>
                  <a:gd name="T17" fmla="*/ 99 w 99"/>
                  <a:gd name="T18" fmla="*/ 160 h 160"/>
                </a:gdLst>
                <a:ahLst/>
                <a:cxnLst>
                  <a:cxn ang="T10">
                    <a:pos x="T0" y="T1"/>
                  </a:cxn>
                  <a:cxn ang="T11">
                    <a:pos x="T2" y="T3"/>
                  </a:cxn>
                  <a:cxn ang="T12">
                    <a:pos x="T4" y="T5"/>
                  </a:cxn>
                  <a:cxn ang="T13">
                    <a:pos x="T6" y="T7"/>
                  </a:cxn>
                  <a:cxn ang="T14">
                    <a:pos x="T8" y="T9"/>
                  </a:cxn>
                </a:cxnLst>
                <a:rect l="T15" t="T16" r="T17" b="T18"/>
                <a:pathLst>
                  <a:path w="99" h="160">
                    <a:moveTo>
                      <a:pt x="0" y="68"/>
                    </a:moveTo>
                    <a:lnTo>
                      <a:pt x="68" y="160"/>
                    </a:lnTo>
                    <a:lnTo>
                      <a:pt x="99" y="92"/>
                    </a:lnTo>
                    <a:lnTo>
                      <a:pt x="31" y="0"/>
                    </a:lnTo>
                    <a:lnTo>
                      <a:pt x="0" y="68"/>
                    </a:lnTo>
                    <a:close/>
                  </a:path>
                </a:pathLst>
              </a:custGeom>
              <a:solidFill>
                <a:srgbClr val="8E8E8E"/>
              </a:solidFill>
              <a:ln w="9525">
                <a:noFill/>
                <a:round/>
                <a:headEnd/>
                <a:tailEnd/>
              </a:ln>
            </p:spPr>
            <p:txBody>
              <a:bodyPr/>
              <a:lstStyle/>
              <a:p>
                <a:endParaRPr lang="en-US"/>
              </a:p>
            </p:txBody>
          </p:sp>
          <p:sp>
            <p:nvSpPr>
              <p:cNvPr id="133918" name="Freeform 5236"/>
              <p:cNvSpPr>
                <a:spLocks/>
              </p:cNvSpPr>
              <p:nvPr/>
            </p:nvSpPr>
            <p:spPr bwMode="auto">
              <a:xfrm>
                <a:off x="3571" y="2669"/>
                <a:ext cx="99" cy="160"/>
              </a:xfrm>
              <a:custGeom>
                <a:avLst/>
                <a:gdLst>
                  <a:gd name="T0" fmla="*/ 0 w 16"/>
                  <a:gd name="T1" fmla="*/ 97403 h 26"/>
                  <a:gd name="T2" fmla="*/ 99730 w 16"/>
                  <a:gd name="T3" fmla="*/ 229569 h 26"/>
                  <a:gd name="T4" fmla="*/ 145214 w 16"/>
                  <a:gd name="T5" fmla="*/ 131902 h 26"/>
                  <a:gd name="T6" fmla="*/ 45484 w 16"/>
                  <a:gd name="T7" fmla="*/ 0 h 26"/>
                  <a:gd name="T8" fmla="*/ 0 w 16"/>
                  <a:gd name="T9" fmla="*/ 97403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11"/>
                    </a:moveTo>
                    <a:lnTo>
                      <a:pt x="11" y="26"/>
                    </a:lnTo>
                    <a:lnTo>
                      <a:pt x="16" y="15"/>
                    </a:lnTo>
                    <a:lnTo>
                      <a:pt x="5" y="0"/>
                    </a:lnTo>
                    <a:lnTo>
                      <a:pt x="0" y="11"/>
                    </a:lnTo>
                  </a:path>
                </a:pathLst>
              </a:custGeom>
              <a:noFill/>
              <a:ln w="9525">
                <a:solidFill>
                  <a:srgbClr val="000000"/>
                </a:solidFill>
                <a:round/>
                <a:headEnd/>
                <a:tailEnd/>
              </a:ln>
            </p:spPr>
            <p:txBody>
              <a:bodyPr/>
              <a:lstStyle/>
              <a:p>
                <a:endParaRPr lang="en-US"/>
              </a:p>
            </p:txBody>
          </p:sp>
          <p:sp>
            <p:nvSpPr>
              <p:cNvPr id="133919" name="Freeform 5237"/>
              <p:cNvSpPr>
                <a:spLocks/>
              </p:cNvSpPr>
              <p:nvPr/>
            </p:nvSpPr>
            <p:spPr bwMode="auto">
              <a:xfrm>
                <a:off x="2312" y="2218"/>
                <a:ext cx="99" cy="185"/>
              </a:xfrm>
              <a:custGeom>
                <a:avLst/>
                <a:gdLst>
                  <a:gd name="T0" fmla="*/ 0 w 99"/>
                  <a:gd name="T1" fmla="*/ 111 h 185"/>
                  <a:gd name="T2" fmla="*/ 68 w 99"/>
                  <a:gd name="T3" fmla="*/ 0 h 185"/>
                  <a:gd name="T4" fmla="*/ 99 w 99"/>
                  <a:gd name="T5" fmla="*/ 49 h 185"/>
                  <a:gd name="T6" fmla="*/ 37 w 99"/>
                  <a:gd name="T7" fmla="*/ 185 h 185"/>
                  <a:gd name="T8" fmla="*/ 0 w 99"/>
                  <a:gd name="T9" fmla="*/ 111 h 185"/>
                  <a:gd name="T10" fmla="*/ 0 60000 65536"/>
                  <a:gd name="T11" fmla="*/ 0 60000 65536"/>
                  <a:gd name="T12" fmla="*/ 0 60000 65536"/>
                  <a:gd name="T13" fmla="*/ 0 60000 65536"/>
                  <a:gd name="T14" fmla="*/ 0 60000 65536"/>
                  <a:gd name="T15" fmla="*/ 0 w 99"/>
                  <a:gd name="T16" fmla="*/ 0 h 185"/>
                  <a:gd name="T17" fmla="*/ 99 w 99"/>
                  <a:gd name="T18" fmla="*/ 185 h 185"/>
                </a:gdLst>
                <a:ahLst/>
                <a:cxnLst>
                  <a:cxn ang="T10">
                    <a:pos x="T0" y="T1"/>
                  </a:cxn>
                  <a:cxn ang="T11">
                    <a:pos x="T2" y="T3"/>
                  </a:cxn>
                  <a:cxn ang="T12">
                    <a:pos x="T4" y="T5"/>
                  </a:cxn>
                  <a:cxn ang="T13">
                    <a:pos x="T6" y="T7"/>
                  </a:cxn>
                  <a:cxn ang="T14">
                    <a:pos x="T8" y="T9"/>
                  </a:cxn>
                </a:cxnLst>
                <a:rect l="T15" t="T16" r="T17" b="T18"/>
                <a:pathLst>
                  <a:path w="99" h="185">
                    <a:moveTo>
                      <a:pt x="0" y="111"/>
                    </a:moveTo>
                    <a:lnTo>
                      <a:pt x="68" y="0"/>
                    </a:lnTo>
                    <a:lnTo>
                      <a:pt x="99" y="49"/>
                    </a:lnTo>
                    <a:lnTo>
                      <a:pt x="37" y="185"/>
                    </a:lnTo>
                    <a:lnTo>
                      <a:pt x="0" y="111"/>
                    </a:lnTo>
                    <a:close/>
                  </a:path>
                </a:pathLst>
              </a:custGeom>
              <a:solidFill>
                <a:srgbClr val="FCFCFC"/>
              </a:solidFill>
              <a:ln w="9525">
                <a:noFill/>
                <a:round/>
                <a:headEnd/>
                <a:tailEnd/>
              </a:ln>
            </p:spPr>
            <p:txBody>
              <a:bodyPr/>
              <a:lstStyle/>
              <a:p>
                <a:endParaRPr lang="en-US"/>
              </a:p>
            </p:txBody>
          </p:sp>
          <p:sp>
            <p:nvSpPr>
              <p:cNvPr id="133920" name="Freeform 5238"/>
              <p:cNvSpPr>
                <a:spLocks/>
              </p:cNvSpPr>
              <p:nvPr/>
            </p:nvSpPr>
            <p:spPr bwMode="auto">
              <a:xfrm>
                <a:off x="2312" y="2218"/>
                <a:ext cx="99" cy="185"/>
              </a:xfrm>
              <a:custGeom>
                <a:avLst/>
                <a:gdLst>
                  <a:gd name="T0" fmla="*/ 0 w 16"/>
                  <a:gd name="T1" fmla="*/ 160629 h 30"/>
                  <a:gd name="T2" fmla="*/ 99730 w 16"/>
                  <a:gd name="T3" fmla="*/ 0 h 30"/>
                  <a:gd name="T4" fmla="*/ 145214 w 16"/>
                  <a:gd name="T5" fmla="*/ 70806 h 30"/>
                  <a:gd name="T6" fmla="*/ 54252 w 16"/>
                  <a:gd name="T7" fmla="*/ 267566 h 30"/>
                  <a:gd name="T8" fmla="*/ 0 w 16"/>
                  <a:gd name="T9" fmla="*/ 160629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18"/>
                    </a:moveTo>
                    <a:lnTo>
                      <a:pt x="11" y="0"/>
                    </a:lnTo>
                    <a:lnTo>
                      <a:pt x="16" y="8"/>
                    </a:lnTo>
                    <a:lnTo>
                      <a:pt x="6" y="30"/>
                    </a:lnTo>
                    <a:lnTo>
                      <a:pt x="0" y="18"/>
                    </a:lnTo>
                  </a:path>
                </a:pathLst>
              </a:custGeom>
              <a:noFill/>
              <a:ln w="9525">
                <a:solidFill>
                  <a:srgbClr val="000000"/>
                </a:solidFill>
                <a:round/>
                <a:headEnd/>
                <a:tailEnd/>
              </a:ln>
            </p:spPr>
            <p:txBody>
              <a:bodyPr/>
              <a:lstStyle/>
              <a:p>
                <a:endParaRPr lang="en-US"/>
              </a:p>
            </p:txBody>
          </p:sp>
          <p:sp>
            <p:nvSpPr>
              <p:cNvPr id="133921" name="Freeform 5239"/>
              <p:cNvSpPr>
                <a:spLocks/>
              </p:cNvSpPr>
              <p:nvPr/>
            </p:nvSpPr>
            <p:spPr bwMode="auto">
              <a:xfrm>
                <a:off x="4652" y="2910"/>
                <a:ext cx="99" cy="61"/>
              </a:xfrm>
              <a:custGeom>
                <a:avLst/>
                <a:gdLst>
                  <a:gd name="T0" fmla="*/ 0 w 99"/>
                  <a:gd name="T1" fmla="*/ 37 h 61"/>
                  <a:gd name="T2" fmla="*/ 68 w 99"/>
                  <a:gd name="T3" fmla="*/ 61 h 61"/>
                  <a:gd name="T4" fmla="*/ 99 w 99"/>
                  <a:gd name="T5" fmla="*/ 18 h 61"/>
                  <a:gd name="T6" fmla="*/ 31 w 99"/>
                  <a:gd name="T7" fmla="*/ 0 h 61"/>
                  <a:gd name="T8" fmla="*/ 0 w 99"/>
                  <a:gd name="T9" fmla="*/ 37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37"/>
                    </a:moveTo>
                    <a:lnTo>
                      <a:pt x="68" y="61"/>
                    </a:lnTo>
                    <a:lnTo>
                      <a:pt x="99" y="18"/>
                    </a:lnTo>
                    <a:lnTo>
                      <a:pt x="31" y="0"/>
                    </a:lnTo>
                    <a:lnTo>
                      <a:pt x="0" y="37"/>
                    </a:lnTo>
                    <a:close/>
                  </a:path>
                </a:pathLst>
              </a:custGeom>
              <a:solidFill>
                <a:srgbClr val="CECECE"/>
              </a:solidFill>
              <a:ln w="9525">
                <a:noFill/>
                <a:round/>
                <a:headEnd/>
                <a:tailEnd/>
              </a:ln>
            </p:spPr>
            <p:txBody>
              <a:bodyPr/>
              <a:lstStyle/>
              <a:p>
                <a:endParaRPr lang="en-US"/>
              </a:p>
            </p:txBody>
          </p:sp>
          <p:sp>
            <p:nvSpPr>
              <p:cNvPr id="133922" name="Freeform 5240"/>
              <p:cNvSpPr>
                <a:spLocks/>
              </p:cNvSpPr>
              <p:nvPr/>
            </p:nvSpPr>
            <p:spPr bwMode="auto">
              <a:xfrm>
                <a:off x="4652" y="2910"/>
                <a:ext cx="99" cy="61"/>
              </a:xfrm>
              <a:custGeom>
                <a:avLst/>
                <a:gdLst>
                  <a:gd name="T0" fmla="*/ 0 w 16"/>
                  <a:gd name="T1" fmla="*/ 51313 h 10"/>
                  <a:gd name="T2" fmla="*/ 99730 w 16"/>
                  <a:gd name="T3" fmla="*/ 84430 h 10"/>
                  <a:gd name="T4" fmla="*/ 145214 w 16"/>
                  <a:gd name="T5" fmla="*/ 24967 h 10"/>
                  <a:gd name="T6" fmla="*/ 45484 w 16"/>
                  <a:gd name="T7" fmla="*/ 0 h 10"/>
                  <a:gd name="T8" fmla="*/ 0 w 16"/>
                  <a:gd name="T9" fmla="*/ 5131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6"/>
                    </a:moveTo>
                    <a:lnTo>
                      <a:pt x="11" y="10"/>
                    </a:lnTo>
                    <a:lnTo>
                      <a:pt x="16" y="3"/>
                    </a:lnTo>
                    <a:lnTo>
                      <a:pt x="5" y="0"/>
                    </a:lnTo>
                    <a:lnTo>
                      <a:pt x="0" y="6"/>
                    </a:lnTo>
                  </a:path>
                </a:pathLst>
              </a:custGeom>
              <a:noFill/>
              <a:ln w="9525">
                <a:solidFill>
                  <a:srgbClr val="000000"/>
                </a:solidFill>
                <a:round/>
                <a:headEnd/>
                <a:tailEnd/>
              </a:ln>
            </p:spPr>
            <p:txBody>
              <a:bodyPr/>
              <a:lstStyle/>
              <a:p>
                <a:endParaRPr lang="en-US"/>
              </a:p>
            </p:txBody>
          </p:sp>
          <p:sp>
            <p:nvSpPr>
              <p:cNvPr id="133923" name="Freeform 5241"/>
              <p:cNvSpPr>
                <a:spLocks/>
              </p:cNvSpPr>
              <p:nvPr/>
            </p:nvSpPr>
            <p:spPr bwMode="auto">
              <a:xfrm>
                <a:off x="3405" y="2521"/>
                <a:ext cx="98" cy="197"/>
              </a:xfrm>
              <a:custGeom>
                <a:avLst/>
                <a:gdLst>
                  <a:gd name="T0" fmla="*/ 0 w 98"/>
                  <a:gd name="T1" fmla="*/ 68 h 197"/>
                  <a:gd name="T2" fmla="*/ 68 w 98"/>
                  <a:gd name="T3" fmla="*/ 197 h 197"/>
                  <a:gd name="T4" fmla="*/ 98 w 98"/>
                  <a:gd name="T5" fmla="*/ 111 h 197"/>
                  <a:gd name="T6" fmla="*/ 31 w 98"/>
                  <a:gd name="T7" fmla="*/ 0 h 197"/>
                  <a:gd name="T8" fmla="*/ 0 w 98"/>
                  <a:gd name="T9" fmla="*/ 68 h 197"/>
                  <a:gd name="T10" fmla="*/ 0 60000 65536"/>
                  <a:gd name="T11" fmla="*/ 0 60000 65536"/>
                  <a:gd name="T12" fmla="*/ 0 60000 65536"/>
                  <a:gd name="T13" fmla="*/ 0 60000 65536"/>
                  <a:gd name="T14" fmla="*/ 0 60000 65536"/>
                  <a:gd name="T15" fmla="*/ 0 w 98"/>
                  <a:gd name="T16" fmla="*/ 0 h 197"/>
                  <a:gd name="T17" fmla="*/ 98 w 98"/>
                  <a:gd name="T18" fmla="*/ 197 h 197"/>
                </a:gdLst>
                <a:ahLst/>
                <a:cxnLst>
                  <a:cxn ang="T10">
                    <a:pos x="T0" y="T1"/>
                  </a:cxn>
                  <a:cxn ang="T11">
                    <a:pos x="T2" y="T3"/>
                  </a:cxn>
                  <a:cxn ang="T12">
                    <a:pos x="T4" y="T5"/>
                  </a:cxn>
                  <a:cxn ang="T13">
                    <a:pos x="T6" y="T7"/>
                  </a:cxn>
                  <a:cxn ang="T14">
                    <a:pos x="T8" y="T9"/>
                  </a:cxn>
                </a:cxnLst>
                <a:rect l="T15" t="T16" r="T17" b="T18"/>
                <a:pathLst>
                  <a:path w="98" h="197">
                    <a:moveTo>
                      <a:pt x="0" y="68"/>
                    </a:moveTo>
                    <a:lnTo>
                      <a:pt x="68" y="197"/>
                    </a:lnTo>
                    <a:lnTo>
                      <a:pt x="98" y="111"/>
                    </a:lnTo>
                    <a:lnTo>
                      <a:pt x="31" y="0"/>
                    </a:lnTo>
                    <a:lnTo>
                      <a:pt x="0" y="68"/>
                    </a:lnTo>
                    <a:close/>
                  </a:path>
                </a:pathLst>
              </a:custGeom>
              <a:solidFill>
                <a:srgbClr val="828282"/>
              </a:solidFill>
              <a:ln w="9525">
                <a:noFill/>
                <a:round/>
                <a:headEnd/>
                <a:tailEnd/>
              </a:ln>
            </p:spPr>
            <p:txBody>
              <a:bodyPr/>
              <a:lstStyle/>
              <a:p>
                <a:endParaRPr lang="en-US"/>
              </a:p>
            </p:txBody>
          </p:sp>
          <p:sp>
            <p:nvSpPr>
              <p:cNvPr id="133924" name="Freeform 5242"/>
              <p:cNvSpPr>
                <a:spLocks/>
              </p:cNvSpPr>
              <p:nvPr/>
            </p:nvSpPr>
            <p:spPr bwMode="auto">
              <a:xfrm>
                <a:off x="3405" y="2521"/>
                <a:ext cx="98" cy="197"/>
              </a:xfrm>
              <a:custGeom>
                <a:avLst/>
                <a:gdLst>
                  <a:gd name="T0" fmla="*/ 0 w 16"/>
                  <a:gd name="T1" fmla="*/ 97743 h 32"/>
                  <a:gd name="T2" fmla="*/ 94202 w 16"/>
                  <a:gd name="T3" fmla="*/ 283034 h 32"/>
                  <a:gd name="T4" fmla="*/ 137868 w 16"/>
                  <a:gd name="T5" fmla="*/ 159367 h 32"/>
                  <a:gd name="T6" fmla="*/ 43665 w 16"/>
                  <a:gd name="T7" fmla="*/ 0 h 32"/>
                  <a:gd name="T8" fmla="*/ 0 w 16"/>
                  <a:gd name="T9" fmla="*/ 97743 h 32"/>
                  <a:gd name="T10" fmla="*/ 0 60000 65536"/>
                  <a:gd name="T11" fmla="*/ 0 60000 65536"/>
                  <a:gd name="T12" fmla="*/ 0 60000 65536"/>
                  <a:gd name="T13" fmla="*/ 0 60000 65536"/>
                  <a:gd name="T14" fmla="*/ 0 60000 65536"/>
                  <a:gd name="T15" fmla="*/ 0 w 16"/>
                  <a:gd name="T16" fmla="*/ 0 h 32"/>
                  <a:gd name="T17" fmla="*/ 16 w 16"/>
                  <a:gd name="T18" fmla="*/ 32 h 32"/>
                </a:gdLst>
                <a:ahLst/>
                <a:cxnLst>
                  <a:cxn ang="T10">
                    <a:pos x="T0" y="T1"/>
                  </a:cxn>
                  <a:cxn ang="T11">
                    <a:pos x="T2" y="T3"/>
                  </a:cxn>
                  <a:cxn ang="T12">
                    <a:pos x="T4" y="T5"/>
                  </a:cxn>
                  <a:cxn ang="T13">
                    <a:pos x="T6" y="T7"/>
                  </a:cxn>
                  <a:cxn ang="T14">
                    <a:pos x="T8" y="T9"/>
                  </a:cxn>
                </a:cxnLst>
                <a:rect l="T15" t="T16" r="T17" b="T18"/>
                <a:pathLst>
                  <a:path w="16" h="32">
                    <a:moveTo>
                      <a:pt x="0" y="11"/>
                    </a:moveTo>
                    <a:lnTo>
                      <a:pt x="11" y="32"/>
                    </a:lnTo>
                    <a:lnTo>
                      <a:pt x="16" y="18"/>
                    </a:lnTo>
                    <a:lnTo>
                      <a:pt x="5" y="0"/>
                    </a:lnTo>
                    <a:lnTo>
                      <a:pt x="0" y="11"/>
                    </a:lnTo>
                  </a:path>
                </a:pathLst>
              </a:custGeom>
              <a:noFill/>
              <a:ln w="9525">
                <a:solidFill>
                  <a:srgbClr val="000000"/>
                </a:solidFill>
                <a:round/>
                <a:headEnd/>
                <a:tailEnd/>
              </a:ln>
            </p:spPr>
            <p:txBody>
              <a:bodyPr/>
              <a:lstStyle/>
              <a:p>
                <a:endParaRPr lang="en-US"/>
              </a:p>
            </p:txBody>
          </p:sp>
          <p:sp>
            <p:nvSpPr>
              <p:cNvPr id="133925" name="Freeform 5243"/>
              <p:cNvSpPr>
                <a:spLocks/>
              </p:cNvSpPr>
              <p:nvPr/>
            </p:nvSpPr>
            <p:spPr bwMode="auto">
              <a:xfrm>
                <a:off x="2145" y="2416"/>
                <a:ext cx="99" cy="160"/>
              </a:xfrm>
              <a:custGeom>
                <a:avLst/>
                <a:gdLst>
                  <a:gd name="T0" fmla="*/ 0 w 99"/>
                  <a:gd name="T1" fmla="*/ 111 h 160"/>
                  <a:gd name="T2" fmla="*/ 62 w 99"/>
                  <a:gd name="T3" fmla="*/ 0 h 160"/>
                  <a:gd name="T4" fmla="*/ 99 w 99"/>
                  <a:gd name="T5" fmla="*/ 43 h 160"/>
                  <a:gd name="T6" fmla="*/ 37 w 99"/>
                  <a:gd name="T7" fmla="*/ 160 h 160"/>
                  <a:gd name="T8" fmla="*/ 0 w 99"/>
                  <a:gd name="T9" fmla="*/ 111 h 160"/>
                  <a:gd name="T10" fmla="*/ 0 60000 65536"/>
                  <a:gd name="T11" fmla="*/ 0 60000 65536"/>
                  <a:gd name="T12" fmla="*/ 0 60000 65536"/>
                  <a:gd name="T13" fmla="*/ 0 60000 65536"/>
                  <a:gd name="T14" fmla="*/ 0 60000 65536"/>
                  <a:gd name="T15" fmla="*/ 0 w 99"/>
                  <a:gd name="T16" fmla="*/ 0 h 160"/>
                  <a:gd name="T17" fmla="*/ 99 w 99"/>
                  <a:gd name="T18" fmla="*/ 160 h 160"/>
                </a:gdLst>
                <a:ahLst/>
                <a:cxnLst>
                  <a:cxn ang="T10">
                    <a:pos x="T0" y="T1"/>
                  </a:cxn>
                  <a:cxn ang="T11">
                    <a:pos x="T2" y="T3"/>
                  </a:cxn>
                  <a:cxn ang="T12">
                    <a:pos x="T4" y="T5"/>
                  </a:cxn>
                  <a:cxn ang="T13">
                    <a:pos x="T6" y="T7"/>
                  </a:cxn>
                  <a:cxn ang="T14">
                    <a:pos x="T8" y="T9"/>
                  </a:cxn>
                </a:cxnLst>
                <a:rect l="T15" t="T16" r="T17" b="T18"/>
                <a:pathLst>
                  <a:path w="99" h="160">
                    <a:moveTo>
                      <a:pt x="0" y="111"/>
                    </a:moveTo>
                    <a:lnTo>
                      <a:pt x="62" y="0"/>
                    </a:lnTo>
                    <a:lnTo>
                      <a:pt x="99" y="43"/>
                    </a:lnTo>
                    <a:lnTo>
                      <a:pt x="37" y="160"/>
                    </a:lnTo>
                    <a:lnTo>
                      <a:pt x="0" y="111"/>
                    </a:lnTo>
                    <a:close/>
                  </a:path>
                </a:pathLst>
              </a:custGeom>
              <a:solidFill>
                <a:srgbClr val="FBFBFB"/>
              </a:solidFill>
              <a:ln w="9525">
                <a:noFill/>
                <a:round/>
                <a:headEnd/>
                <a:tailEnd/>
              </a:ln>
            </p:spPr>
            <p:txBody>
              <a:bodyPr/>
              <a:lstStyle/>
              <a:p>
                <a:endParaRPr lang="en-US"/>
              </a:p>
            </p:txBody>
          </p:sp>
          <p:sp>
            <p:nvSpPr>
              <p:cNvPr id="133926" name="Freeform 5244"/>
              <p:cNvSpPr>
                <a:spLocks/>
              </p:cNvSpPr>
              <p:nvPr/>
            </p:nvSpPr>
            <p:spPr bwMode="auto">
              <a:xfrm>
                <a:off x="2145" y="2416"/>
                <a:ext cx="99" cy="160"/>
              </a:xfrm>
              <a:custGeom>
                <a:avLst/>
                <a:gdLst>
                  <a:gd name="T0" fmla="*/ 0 w 16"/>
                  <a:gd name="T1" fmla="*/ 159169 h 26"/>
                  <a:gd name="T2" fmla="*/ 90962 w 16"/>
                  <a:gd name="T3" fmla="*/ 0 h 26"/>
                  <a:gd name="T4" fmla="*/ 145214 w 16"/>
                  <a:gd name="T5" fmla="*/ 61766 h 26"/>
                  <a:gd name="T6" fmla="*/ 54252 w 16"/>
                  <a:gd name="T7" fmla="*/ 229569 h 26"/>
                  <a:gd name="T8" fmla="*/ 0 w 16"/>
                  <a:gd name="T9" fmla="*/ 159169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18"/>
                    </a:moveTo>
                    <a:lnTo>
                      <a:pt x="10" y="0"/>
                    </a:lnTo>
                    <a:lnTo>
                      <a:pt x="16" y="7"/>
                    </a:lnTo>
                    <a:lnTo>
                      <a:pt x="6" y="26"/>
                    </a:lnTo>
                    <a:lnTo>
                      <a:pt x="0" y="18"/>
                    </a:lnTo>
                  </a:path>
                </a:pathLst>
              </a:custGeom>
              <a:noFill/>
              <a:ln w="9525">
                <a:solidFill>
                  <a:srgbClr val="000000"/>
                </a:solidFill>
                <a:round/>
                <a:headEnd/>
                <a:tailEnd/>
              </a:ln>
            </p:spPr>
            <p:txBody>
              <a:bodyPr/>
              <a:lstStyle/>
              <a:p>
                <a:endParaRPr lang="en-US"/>
              </a:p>
            </p:txBody>
          </p:sp>
          <p:sp>
            <p:nvSpPr>
              <p:cNvPr id="133927" name="Freeform 5245"/>
              <p:cNvSpPr>
                <a:spLocks/>
              </p:cNvSpPr>
              <p:nvPr/>
            </p:nvSpPr>
            <p:spPr bwMode="auto">
              <a:xfrm>
                <a:off x="4485" y="2910"/>
                <a:ext cx="99" cy="61"/>
              </a:xfrm>
              <a:custGeom>
                <a:avLst/>
                <a:gdLst>
                  <a:gd name="T0" fmla="*/ 0 w 99"/>
                  <a:gd name="T1" fmla="*/ 43 h 61"/>
                  <a:gd name="T2" fmla="*/ 68 w 99"/>
                  <a:gd name="T3" fmla="*/ 61 h 61"/>
                  <a:gd name="T4" fmla="*/ 99 w 99"/>
                  <a:gd name="T5" fmla="*/ 18 h 61"/>
                  <a:gd name="T6" fmla="*/ 25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25" y="0"/>
                    </a:lnTo>
                    <a:lnTo>
                      <a:pt x="0" y="43"/>
                    </a:lnTo>
                    <a:close/>
                  </a:path>
                </a:pathLst>
              </a:custGeom>
              <a:solidFill>
                <a:srgbClr val="CECECE"/>
              </a:solidFill>
              <a:ln w="9525">
                <a:noFill/>
                <a:round/>
                <a:headEnd/>
                <a:tailEnd/>
              </a:ln>
            </p:spPr>
            <p:txBody>
              <a:bodyPr/>
              <a:lstStyle/>
              <a:p>
                <a:endParaRPr lang="en-US"/>
              </a:p>
            </p:txBody>
          </p:sp>
          <p:sp>
            <p:nvSpPr>
              <p:cNvPr id="133928" name="Freeform 5246"/>
              <p:cNvSpPr>
                <a:spLocks/>
              </p:cNvSpPr>
              <p:nvPr/>
            </p:nvSpPr>
            <p:spPr bwMode="auto">
              <a:xfrm>
                <a:off x="4485" y="2910"/>
                <a:ext cx="99" cy="61"/>
              </a:xfrm>
              <a:custGeom>
                <a:avLst/>
                <a:gdLst>
                  <a:gd name="T0" fmla="*/ 0 w 16"/>
                  <a:gd name="T1" fmla="*/ 59463 h 10"/>
                  <a:gd name="T2" fmla="*/ 99730 w 16"/>
                  <a:gd name="T3" fmla="*/ 84430 h 10"/>
                  <a:gd name="T4" fmla="*/ 145214 w 16"/>
                  <a:gd name="T5" fmla="*/ 24967 h 10"/>
                  <a:gd name="T6" fmla="*/ 36717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4" y="0"/>
                    </a:lnTo>
                    <a:lnTo>
                      <a:pt x="0" y="7"/>
                    </a:lnTo>
                  </a:path>
                </a:pathLst>
              </a:custGeom>
              <a:noFill/>
              <a:ln w="9525">
                <a:solidFill>
                  <a:srgbClr val="000000"/>
                </a:solidFill>
                <a:round/>
                <a:headEnd/>
                <a:tailEnd/>
              </a:ln>
            </p:spPr>
            <p:txBody>
              <a:bodyPr/>
              <a:lstStyle/>
              <a:p>
                <a:endParaRPr lang="en-US"/>
              </a:p>
            </p:txBody>
          </p:sp>
          <p:sp>
            <p:nvSpPr>
              <p:cNvPr id="133929" name="Freeform 5247"/>
              <p:cNvSpPr>
                <a:spLocks/>
              </p:cNvSpPr>
              <p:nvPr/>
            </p:nvSpPr>
            <p:spPr bwMode="auto">
              <a:xfrm>
                <a:off x="3238" y="2335"/>
                <a:ext cx="99" cy="217"/>
              </a:xfrm>
              <a:custGeom>
                <a:avLst/>
                <a:gdLst>
                  <a:gd name="T0" fmla="*/ 0 w 99"/>
                  <a:gd name="T1" fmla="*/ 62 h 217"/>
                  <a:gd name="T2" fmla="*/ 68 w 99"/>
                  <a:gd name="T3" fmla="*/ 217 h 217"/>
                  <a:gd name="T4" fmla="*/ 99 w 99"/>
                  <a:gd name="T5" fmla="*/ 124 h 217"/>
                  <a:gd name="T6" fmla="*/ 31 w 99"/>
                  <a:gd name="T7" fmla="*/ 0 h 217"/>
                  <a:gd name="T8" fmla="*/ 0 w 99"/>
                  <a:gd name="T9" fmla="*/ 62 h 217"/>
                  <a:gd name="T10" fmla="*/ 0 60000 65536"/>
                  <a:gd name="T11" fmla="*/ 0 60000 65536"/>
                  <a:gd name="T12" fmla="*/ 0 60000 65536"/>
                  <a:gd name="T13" fmla="*/ 0 60000 65536"/>
                  <a:gd name="T14" fmla="*/ 0 60000 65536"/>
                  <a:gd name="T15" fmla="*/ 0 w 99"/>
                  <a:gd name="T16" fmla="*/ 0 h 217"/>
                  <a:gd name="T17" fmla="*/ 99 w 99"/>
                  <a:gd name="T18" fmla="*/ 217 h 217"/>
                </a:gdLst>
                <a:ahLst/>
                <a:cxnLst>
                  <a:cxn ang="T10">
                    <a:pos x="T0" y="T1"/>
                  </a:cxn>
                  <a:cxn ang="T11">
                    <a:pos x="T2" y="T3"/>
                  </a:cxn>
                  <a:cxn ang="T12">
                    <a:pos x="T4" y="T5"/>
                  </a:cxn>
                  <a:cxn ang="T13">
                    <a:pos x="T6" y="T7"/>
                  </a:cxn>
                  <a:cxn ang="T14">
                    <a:pos x="T8" y="T9"/>
                  </a:cxn>
                </a:cxnLst>
                <a:rect l="T15" t="T16" r="T17" b="T18"/>
                <a:pathLst>
                  <a:path w="99" h="217">
                    <a:moveTo>
                      <a:pt x="0" y="62"/>
                    </a:moveTo>
                    <a:lnTo>
                      <a:pt x="68" y="217"/>
                    </a:lnTo>
                    <a:lnTo>
                      <a:pt x="99" y="124"/>
                    </a:lnTo>
                    <a:lnTo>
                      <a:pt x="31" y="0"/>
                    </a:lnTo>
                    <a:lnTo>
                      <a:pt x="0" y="62"/>
                    </a:lnTo>
                    <a:close/>
                  </a:path>
                </a:pathLst>
              </a:custGeom>
              <a:solidFill>
                <a:srgbClr val="7F7F7F"/>
              </a:solidFill>
              <a:ln w="9525">
                <a:noFill/>
                <a:round/>
                <a:headEnd/>
                <a:tailEnd/>
              </a:ln>
            </p:spPr>
            <p:txBody>
              <a:bodyPr/>
              <a:lstStyle/>
              <a:p>
                <a:endParaRPr lang="en-US"/>
              </a:p>
            </p:txBody>
          </p:sp>
          <p:sp>
            <p:nvSpPr>
              <p:cNvPr id="133930" name="Freeform 5248"/>
              <p:cNvSpPr>
                <a:spLocks/>
              </p:cNvSpPr>
              <p:nvPr/>
            </p:nvSpPr>
            <p:spPr bwMode="auto">
              <a:xfrm>
                <a:off x="3238" y="2335"/>
                <a:ext cx="99" cy="217"/>
              </a:xfrm>
              <a:custGeom>
                <a:avLst/>
                <a:gdLst>
                  <a:gd name="T0" fmla="*/ 0 w 16"/>
                  <a:gd name="T1" fmla="*/ 91524 h 35"/>
                  <a:gd name="T2" fmla="*/ 99730 w 16"/>
                  <a:gd name="T3" fmla="*/ 320552 h 35"/>
                  <a:gd name="T4" fmla="*/ 145214 w 16"/>
                  <a:gd name="T5" fmla="*/ 183284 h 35"/>
                  <a:gd name="T6" fmla="*/ 45484 w 16"/>
                  <a:gd name="T7" fmla="*/ 0 h 35"/>
                  <a:gd name="T8" fmla="*/ 0 w 16"/>
                  <a:gd name="T9" fmla="*/ 91524 h 35"/>
                  <a:gd name="T10" fmla="*/ 0 60000 65536"/>
                  <a:gd name="T11" fmla="*/ 0 60000 65536"/>
                  <a:gd name="T12" fmla="*/ 0 60000 65536"/>
                  <a:gd name="T13" fmla="*/ 0 60000 65536"/>
                  <a:gd name="T14" fmla="*/ 0 60000 65536"/>
                  <a:gd name="T15" fmla="*/ 0 w 16"/>
                  <a:gd name="T16" fmla="*/ 0 h 35"/>
                  <a:gd name="T17" fmla="*/ 16 w 16"/>
                  <a:gd name="T18" fmla="*/ 35 h 35"/>
                </a:gdLst>
                <a:ahLst/>
                <a:cxnLst>
                  <a:cxn ang="T10">
                    <a:pos x="T0" y="T1"/>
                  </a:cxn>
                  <a:cxn ang="T11">
                    <a:pos x="T2" y="T3"/>
                  </a:cxn>
                  <a:cxn ang="T12">
                    <a:pos x="T4" y="T5"/>
                  </a:cxn>
                  <a:cxn ang="T13">
                    <a:pos x="T6" y="T7"/>
                  </a:cxn>
                  <a:cxn ang="T14">
                    <a:pos x="T8" y="T9"/>
                  </a:cxn>
                </a:cxnLst>
                <a:rect l="T15" t="T16" r="T17" b="T18"/>
                <a:pathLst>
                  <a:path w="16" h="35">
                    <a:moveTo>
                      <a:pt x="0" y="10"/>
                    </a:moveTo>
                    <a:lnTo>
                      <a:pt x="11" y="35"/>
                    </a:lnTo>
                    <a:lnTo>
                      <a:pt x="16" y="20"/>
                    </a:lnTo>
                    <a:lnTo>
                      <a:pt x="5" y="0"/>
                    </a:lnTo>
                    <a:lnTo>
                      <a:pt x="0" y="10"/>
                    </a:lnTo>
                  </a:path>
                </a:pathLst>
              </a:custGeom>
              <a:noFill/>
              <a:ln w="9525">
                <a:solidFill>
                  <a:srgbClr val="000000"/>
                </a:solidFill>
                <a:round/>
                <a:headEnd/>
                <a:tailEnd/>
              </a:ln>
            </p:spPr>
            <p:txBody>
              <a:bodyPr/>
              <a:lstStyle/>
              <a:p>
                <a:endParaRPr lang="en-US"/>
              </a:p>
            </p:txBody>
          </p:sp>
          <p:sp>
            <p:nvSpPr>
              <p:cNvPr id="133931" name="Freeform 5249"/>
              <p:cNvSpPr>
                <a:spLocks/>
              </p:cNvSpPr>
              <p:nvPr/>
            </p:nvSpPr>
            <p:spPr bwMode="auto">
              <a:xfrm>
                <a:off x="1978" y="2613"/>
                <a:ext cx="99" cy="105"/>
              </a:xfrm>
              <a:custGeom>
                <a:avLst/>
                <a:gdLst>
                  <a:gd name="T0" fmla="*/ 0 w 99"/>
                  <a:gd name="T1" fmla="*/ 87 h 105"/>
                  <a:gd name="T2" fmla="*/ 62 w 99"/>
                  <a:gd name="T3" fmla="*/ 0 h 105"/>
                  <a:gd name="T4" fmla="*/ 99 w 99"/>
                  <a:gd name="T5" fmla="*/ 19 h 105"/>
                  <a:gd name="T6" fmla="*/ 37 w 99"/>
                  <a:gd name="T7" fmla="*/ 105 h 105"/>
                  <a:gd name="T8" fmla="*/ 0 w 99"/>
                  <a:gd name="T9" fmla="*/ 87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87"/>
                    </a:moveTo>
                    <a:lnTo>
                      <a:pt x="62" y="0"/>
                    </a:lnTo>
                    <a:lnTo>
                      <a:pt x="99" y="19"/>
                    </a:lnTo>
                    <a:lnTo>
                      <a:pt x="37" y="105"/>
                    </a:lnTo>
                    <a:lnTo>
                      <a:pt x="0" y="87"/>
                    </a:lnTo>
                    <a:close/>
                  </a:path>
                </a:pathLst>
              </a:custGeom>
              <a:solidFill>
                <a:srgbClr val="F9F9F9"/>
              </a:solidFill>
              <a:ln w="9525">
                <a:noFill/>
                <a:round/>
                <a:headEnd/>
                <a:tailEnd/>
              </a:ln>
            </p:spPr>
            <p:txBody>
              <a:bodyPr/>
              <a:lstStyle/>
              <a:p>
                <a:endParaRPr lang="en-US"/>
              </a:p>
            </p:txBody>
          </p:sp>
          <p:sp>
            <p:nvSpPr>
              <p:cNvPr id="133932" name="Freeform 5250"/>
              <p:cNvSpPr>
                <a:spLocks/>
              </p:cNvSpPr>
              <p:nvPr/>
            </p:nvSpPr>
            <p:spPr bwMode="auto">
              <a:xfrm>
                <a:off x="1978" y="2613"/>
                <a:ext cx="99" cy="105"/>
              </a:xfrm>
              <a:custGeom>
                <a:avLst/>
                <a:gdLst>
                  <a:gd name="T0" fmla="*/ 0 w 16"/>
                  <a:gd name="T1" fmla="*/ 125129 h 17"/>
                  <a:gd name="T2" fmla="*/ 90962 w 16"/>
                  <a:gd name="T3" fmla="*/ 0 h 17"/>
                  <a:gd name="T4" fmla="*/ 145214 w 16"/>
                  <a:gd name="T5" fmla="*/ 27584 h 17"/>
                  <a:gd name="T6" fmla="*/ 54252 w 16"/>
                  <a:gd name="T7" fmla="*/ 152936 h 17"/>
                  <a:gd name="T8" fmla="*/ 0 w 16"/>
                  <a:gd name="T9" fmla="*/ 125129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4"/>
                    </a:moveTo>
                    <a:lnTo>
                      <a:pt x="10" y="0"/>
                    </a:lnTo>
                    <a:lnTo>
                      <a:pt x="16" y="3"/>
                    </a:lnTo>
                    <a:lnTo>
                      <a:pt x="6" y="17"/>
                    </a:lnTo>
                    <a:lnTo>
                      <a:pt x="0" y="14"/>
                    </a:lnTo>
                  </a:path>
                </a:pathLst>
              </a:custGeom>
              <a:noFill/>
              <a:ln w="9525">
                <a:solidFill>
                  <a:srgbClr val="000000"/>
                </a:solidFill>
                <a:round/>
                <a:headEnd/>
                <a:tailEnd/>
              </a:ln>
            </p:spPr>
            <p:txBody>
              <a:bodyPr/>
              <a:lstStyle/>
              <a:p>
                <a:endParaRPr lang="en-US"/>
              </a:p>
            </p:txBody>
          </p:sp>
          <p:sp>
            <p:nvSpPr>
              <p:cNvPr id="133933" name="Freeform 5251"/>
              <p:cNvSpPr>
                <a:spLocks/>
              </p:cNvSpPr>
              <p:nvPr/>
            </p:nvSpPr>
            <p:spPr bwMode="auto">
              <a:xfrm>
                <a:off x="4312" y="2910"/>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CCCCC"/>
              </a:solidFill>
              <a:ln w="9525">
                <a:noFill/>
                <a:round/>
                <a:headEnd/>
                <a:tailEnd/>
              </a:ln>
            </p:spPr>
            <p:txBody>
              <a:bodyPr/>
              <a:lstStyle/>
              <a:p>
                <a:endParaRPr lang="en-US"/>
              </a:p>
            </p:txBody>
          </p:sp>
          <p:sp>
            <p:nvSpPr>
              <p:cNvPr id="133934" name="Freeform 5252"/>
              <p:cNvSpPr>
                <a:spLocks/>
              </p:cNvSpPr>
              <p:nvPr/>
            </p:nvSpPr>
            <p:spPr bwMode="auto">
              <a:xfrm>
                <a:off x="4312" y="2910"/>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935" name="Freeform 5253"/>
              <p:cNvSpPr>
                <a:spLocks/>
              </p:cNvSpPr>
              <p:nvPr/>
            </p:nvSpPr>
            <p:spPr bwMode="auto">
              <a:xfrm>
                <a:off x="3065" y="2156"/>
                <a:ext cx="99" cy="204"/>
              </a:xfrm>
              <a:custGeom>
                <a:avLst/>
                <a:gdLst>
                  <a:gd name="T0" fmla="*/ 0 w 99"/>
                  <a:gd name="T1" fmla="*/ 50 h 204"/>
                  <a:gd name="T2" fmla="*/ 68 w 99"/>
                  <a:gd name="T3" fmla="*/ 204 h 204"/>
                  <a:gd name="T4" fmla="*/ 99 w 99"/>
                  <a:gd name="T5" fmla="*/ 105 h 204"/>
                  <a:gd name="T6" fmla="*/ 31 w 99"/>
                  <a:gd name="T7" fmla="*/ 0 h 204"/>
                  <a:gd name="T8" fmla="*/ 0 w 99"/>
                  <a:gd name="T9" fmla="*/ 50 h 204"/>
                  <a:gd name="T10" fmla="*/ 0 60000 65536"/>
                  <a:gd name="T11" fmla="*/ 0 60000 65536"/>
                  <a:gd name="T12" fmla="*/ 0 60000 65536"/>
                  <a:gd name="T13" fmla="*/ 0 60000 65536"/>
                  <a:gd name="T14" fmla="*/ 0 60000 65536"/>
                  <a:gd name="T15" fmla="*/ 0 w 99"/>
                  <a:gd name="T16" fmla="*/ 0 h 204"/>
                  <a:gd name="T17" fmla="*/ 99 w 99"/>
                  <a:gd name="T18" fmla="*/ 204 h 204"/>
                </a:gdLst>
                <a:ahLst/>
                <a:cxnLst>
                  <a:cxn ang="T10">
                    <a:pos x="T0" y="T1"/>
                  </a:cxn>
                  <a:cxn ang="T11">
                    <a:pos x="T2" y="T3"/>
                  </a:cxn>
                  <a:cxn ang="T12">
                    <a:pos x="T4" y="T5"/>
                  </a:cxn>
                  <a:cxn ang="T13">
                    <a:pos x="T6" y="T7"/>
                  </a:cxn>
                  <a:cxn ang="T14">
                    <a:pos x="T8" y="T9"/>
                  </a:cxn>
                </a:cxnLst>
                <a:rect l="T15" t="T16" r="T17" b="T18"/>
                <a:pathLst>
                  <a:path w="99" h="204">
                    <a:moveTo>
                      <a:pt x="0" y="50"/>
                    </a:moveTo>
                    <a:lnTo>
                      <a:pt x="68" y="204"/>
                    </a:lnTo>
                    <a:lnTo>
                      <a:pt x="99" y="105"/>
                    </a:lnTo>
                    <a:lnTo>
                      <a:pt x="31" y="0"/>
                    </a:lnTo>
                    <a:lnTo>
                      <a:pt x="0" y="50"/>
                    </a:lnTo>
                    <a:close/>
                  </a:path>
                </a:pathLst>
              </a:custGeom>
              <a:solidFill>
                <a:srgbClr val="858585"/>
              </a:solidFill>
              <a:ln w="9525">
                <a:noFill/>
                <a:round/>
                <a:headEnd/>
                <a:tailEnd/>
              </a:ln>
            </p:spPr>
            <p:txBody>
              <a:bodyPr/>
              <a:lstStyle/>
              <a:p>
                <a:endParaRPr lang="en-US"/>
              </a:p>
            </p:txBody>
          </p:sp>
          <p:sp>
            <p:nvSpPr>
              <p:cNvPr id="133936" name="Freeform 5254"/>
              <p:cNvSpPr>
                <a:spLocks/>
              </p:cNvSpPr>
              <p:nvPr/>
            </p:nvSpPr>
            <p:spPr bwMode="auto">
              <a:xfrm>
                <a:off x="3065" y="2156"/>
                <a:ext cx="99" cy="204"/>
              </a:xfrm>
              <a:custGeom>
                <a:avLst/>
                <a:gdLst>
                  <a:gd name="T0" fmla="*/ 0 w 16"/>
                  <a:gd name="T1" fmla="*/ 71579 h 33"/>
                  <a:gd name="T2" fmla="*/ 99730 w 16"/>
                  <a:gd name="T3" fmla="*/ 297883 h 33"/>
                  <a:gd name="T4" fmla="*/ 145214 w 16"/>
                  <a:gd name="T5" fmla="*/ 153315 h 33"/>
                  <a:gd name="T6" fmla="*/ 45484 w 16"/>
                  <a:gd name="T7" fmla="*/ 0 h 33"/>
                  <a:gd name="T8" fmla="*/ 0 w 16"/>
                  <a:gd name="T9" fmla="*/ 71579 h 33"/>
                  <a:gd name="T10" fmla="*/ 0 60000 65536"/>
                  <a:gd name="T11" fmla="*/ 0 60000 65536"/>
                  <a:gd name="T12" fmla="*/ 0 60000 65536"/>
                  <a:gd name="T13" fmla="*/ 0 60000 65536"/>
                  <a:gd name="T14" fmla="*/ 0 60000 65536"/>
                  <a:gd name="T15" fmla="*/ 0 w 16"/>
                  <a:gd name="T16" fmla="*/ 0 h 33"/>
                  <a:gd name="T17" fmla="*/ 16 w 16"/>
                  <a:gd name="T18" fmla="*/ 33 h 33"/>
                </a:gdLst>
                <a:ahLst/>
                <a:cxnLst>
                  <a:cxn ang="T10">
                    <a:pos x="T0" y="T1"/>
                  </a:cxn>
                  <a:cxn ang="T11">
                    <a:pos x="T2" y="T3"/>
                  </a:cxn>
                  <a:cxn ang="T12">
                    <a:pos x="T4" y="T5"/>
                  </a:cxn>
                  <a:cxn ang="T13">
                    <a:pos x="T6" y="T7"/>
                  </a:cxn>
                  <a:cxn ang="T14">
                    <a:pos x="T8" y="T9"/>
                  </a:cxn>
                </a:cxnLst>
                <a:rect l="T15" t="T16" r="T17" b="T18"/>
                <a:pathLst>
                  <a:path w="16" h="33">
                    <a:moveTo>
                      <a:pt x="0" y="8"/>
                    </a:moveTo>
                    <a:lnTo>
                      <a:pt x="11" y="33"/>
                    </a:lnTo>
                    <a:lnTo>
                      <a:pt x="16" y="17"/>
                    </a:lnTo>
                    <a:lnTo>
                      <a:pt x="5" y="0"/>
                    </a:lnTo>
                    <a:lnTo>
                      <a:pt x="0" y="8"/>
                    </a:lnTo>
                  </a:path>
                </a:pathLst>
              </a:custGeom>
              <a:noFill/>
              <a:ln w="9525">
                <a:solidFill>
                  <a:srgbClr val="000000"/>
                </a:solidFill>
                <a:round/>
                <a:headEnd/>
                <a:tailEnd/>
              </a:ln>
            </p:spPr>
            <p:txBody>
              <a:bodyPr/>
              <a:lstStyle/>
              <a:p>
                <a:endParaRPr lang="en-US"/>
              </a:p>
            </p:txBody>
          </p:sp>
          <p:sp>
            <p:nvSpPr>
              <p:cNvPr id="133937" name="Freeform 5255"/>
              <p:cNvSpPr>
                <a:spLocks/>
              </p:cNvSpPr>
              <p:nvPr/>
            </p:nvSpPr>
            <p:spPr bwMode="auto">
              <a:xfrm>
                <a:off x="1812" y="2768"/>
                <a:ext cx="98" cy="49"/>
              </a:xfrm>
              <a:custGeom>
                <a:avLst/>
                <a:gdLst>
                  <a:gd name="T0" fmla="*/ 0 w 98"/>
                  <a:gd name="T1" fmla="*/ 49 h 49"/>
                  <a:gd name="T2" fmla="*/ 68 w 98"/>
                  <a:gd name="T3" fmla="*/ 0 h 49"/>
                  <a:gd name="T4" fmla="*/ 98 w 98"/>
                  <a:gd name="T5" fmla="*/ 0 h 49"/>
                  <a:gd name="T6" fmla="*/ 37 w 98"/>
                  <a:gd name="T7" fmla="*/ 43 h 49"/>
                  <a:gd name="T8" fmla="*/ 0 w 98"/>
                  <a:gd name="T9" fmla="*/ 49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0" y="49"/>
                    </a:moveTo>
                    <a:lnTo>
                      <a:pt x="68" y="0"/>
                    </a:lnTo>
                    <a:lnTo>
                      <a:pt x="98" y="0"/>
                    </a:lnTo>
                    <a:lnTo>
                      <a:pt x="37" y="43"/>
                    </a:lnTo>
                    <a:lnTo>
                      <a:pt x="0" y="49"/>
                    </a:lnTo>
                    <a:close/>
                  </a:path>
                </a:pathLst>
              </a:custGeom>
              <a:solidFill>
                <a:srgbClr val="F6F6F6"/>
              </a:solidFill>
              <a:ln w="9525">
                <a:noFill/>
                <a:round/>
                <a:headEnd/>
                <a:tailEnd/>
              </a:ln>
            </p:spPr>
            <p:txBody>
              <a:bodyPr/>
              <a:lstStyle/>
              <a:p>
                <a:endParaRPr lang="en-US"/>
              </a:p>
            </p:txBody>
          </p:sp>
          <p:sp>
            <p:nvSpPr>
              <p:cNvPr id="133938" name="Freeform 5256"/>
              <p:cNvSpPr>
                <a:spLocks/>
              </p:cNvSpPr>
              <p:nvPr/>
            </p:nvSpPr>
            <p:spPr bwMode="auto">
              <a:xfrm>
                <a:off x="1812" y="2768"/>
                <a:ext cx="98" cy="49"/>
              </a:xfrm>
              <a:custGeom>
                <a:avLst/>
                <a:gdLst>
                  <a:gd name="T0" fmla="*/ 0 w 16"/>
                  <a:gd name="T1" fmla="*/ 68918 h 8"/>
                  <a:gd name="T2" fmla="*/ 94202 w 16"/>
                  <a:gd name="T3" fmla="*/ 0 h 8"/>
                  <a:gd name="T4" fmla="*/ 137868 w 16"/>
                  <a:gd name="T5" fmla="*/ 0 h 8"/>
                  <a:gd name="T6" fmla="*/ 52148 w 16"/>
                  <a:gd name="T7" fmla="*/ 60435 h 8"/>
                  <a:gd name="T8" fmla="*/ 0 w 16"/>
                  <a:gd name="T9" fmla="*/ 68918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8"/>
                    </a:moveTo>
                    <a:lnTo>
                      <a:pt x="11" y="0"/>
                    </a:lnTo>
                    <a:lnTo>
                      <a:pt x="16" y="0"/>
                    </a:lnTo>
                    <a:lnTo>
                      <a:pt x="6" y="7"/>
                    </a:lnTo>
                    <a:lnTo>
                      <a:pt x="0" y="8"/>
                    </a:lnTo>
                  </a:path>
                </a:pathLst>
              </a:custGeom>
              <a:noFill/>
              <a:ln w="9525">
                <a:solidFill>
                  <a:srgbClr val="000000"/>
                </a:solidFill>
                <a:round/>
                <a:headEnd/>
                <a:tailEnd/>
              </a:ln>
            </p:spPr>
            <p:txBody>
              <a:bodyPr/>
              <a:lstStyle/>
              <a:p>
                <a:endParaRPr lang="en-US"/>
              </a:p>
            </p:txBody>
          </p:sp>
          <p:sp>
            <p:nvSpPr>
              <p:cNvPr id="133939" name="Freeform 5257"/>
              <p:cNvSpPr>
                <a:spLocks/>
              </p:cNvSpPr>
              <p:nvPr/>
            </p:nvSpPr>
            <p:spPr bwMode="auto">
              <a:xfrm>
                <a:off x="4146" y="2903"/>
                <a:ext cx="98" cy="68"/>
              </a:xfrm>
              <a:custGeom>
                <a:avLst/>
                <a:gdLst>
                  <a:gd name="T0" fmla="*/ 0 w 98"/>
                  <a:gd name="T1" fmla="*/ 44 h 68"/>
                  <a:gd name="T2" fmla="*/ 68 w 98"/>
                  <a:gd name="T3" fmla="*/ 68 h 68"/>
                  <a:gd name="T4" fmla="*/ 98 w 98"/>
                  <a:gd name="T5" fmla="*/ 25 h 68"/>
                  <a:gd name="T6" fmla="*/ 30 w 98"/>
                  <a:gd name="T7" fmla="*/ 0 h 68"/>
                  <a:gd name="T8" fmla="*/ 0 w 98"/>
                  <a:gd name="T9" fmla="*/ 44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4"/>
                    </a:moveTo>
                    <a:lnTo>
                      <a:pt x="68" y="68"/>
                    </a:lnTo>
                    <a:lnTo>
                      <a:pt x="98" y="25"/>
                    </a:lnTo>
                    <a:lnTo>
                      <a:pt x="30" y="0"/>
                    </a:lnTo>
                    <a:lnTo>
                      <a:pt x="0" y="44"/>
                    </a:lnTo>
                    <a:close/>
                  </a:path>
                </a:pathLst>
              </a:custGeom>
              <a:solidFill>
                <a:srgbClr val="C8C8C8"/>
              </a:solidFill>
              <a:ln w="9525">
                <a:noFill/>
                <a:round/>
                <a:headEnd/>
                <a:tailEnd/>
              </a:ln>
            </p:spPr>
            <p:txBody>
              <a:bodyPr/>
              <a:lstStyle/>
              <a:p>
                <a:endParaRPr lang="en-US"/>
              </a:p>
            </p:txBody>
          </p:sp>
          <p:sp>
            <p:nvSpPr>
              <p:cNvPr id="133940" name="Freeform 5258"/>
              <p:cNvSpPr>
                <a:spLocks/>
              </p:cNvSpPr>
              <p:nvPr/>
            </p:nvSpPr>
            <p:spPr bwMode="auto">
              <a:xfrm>
                <a:off x="4146" y="2903"/>
                <a:ext cx="98" cy="68"/>
              </a:xfrm>
              <a:custGeom>
                <a:avLst/>
                <a:gdLst>
                  <a:gd name="T0" fmla="*/ 0 w 16"/>
                  <a:gd name="T1" fmla="*/ 62826 h 11"/>
                  <a:gd name="T2" fmla="*/ 94202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941" name="Freeform 5259"/>
              <p:cNvSpPr>
                <a:spLocks/>
              </p:cNvSpPr>
              <p:nvPr/>
            </p:nvSpPr>
            <p:spPr bwMode="auto">
              <a:xfrm>
                <a:off x="2892" y="2039"/>
                <a:ext cx="99" cy="136"/>
              </a:xfrm>
              <a:custGeom>
                <a:avLst/>
                <a:gdLst>
                  <a:gd name="T0" fmla="*/ 0 w 99"/>
                  <a:gd name="T1" fmla="*/ 19 h 136"/>
                  <a:gd name="T2" fmla="*/ 68 w 99"/>
                  <a:gd name="T3" fmla="*/ 136 h 136"/>
                  <a:gd name="T4" fmla="*/ 99 w 99"/>
                  <a:gd name="T5" fmla="*/ 49 h 136"/>
                  <a:gd name="T6" fmla="*/ 31 w 99"/>
                  <a:gd name="T7" fmla="*/ 0 h 136"/>
                  <a:gd name="T8" fmla="*/ 0 w 99"/>
                  <a:gd name="T9" fmla="*/ 19 h 136"/>
                  <a:gd name="T10" fmla="*/ 0 60000 65536"/>
                  <a:gd name="T11" fmla="*/ 0 60000 65536"/>
                  <a:gd name="T12" fmla="*/ 0 60000 65536"/>
                  <a:gd name="T13" fmla="*/ 0 60000 65536"/>
                  <a:gd name="T14" fmla="*/ 0 60000 65536"/>
                  <a:gd name="T15" fmla="*/ 0 w 99"/>
                  <a:gd name="T16" fmla="*/ 0 h 136"/>
                  <a:gd name="T17" fmla="*/ 99 w 99"/>
                  <a:gd name="T18" fmla="*/ 136 h 136"/>
                </a:gdLst>
                <a:ahLst/>
                <a:cxnLst>
                  <a:cxn ang="T10">
                    <a:pos x="T0" y="T1"/>
                  </a:cxn>
                  <a:cxn ang="T11">
                    <a:pos x="T2" y="T3"/>
                  </a:cxn>
                  <a:cxn ang="T12">
                    <a:pos x="T4" y="T5"/>
                  </a:cxn>
                  <a:cxn ang="T13">
                    <a:pos x="T6" y="T7"/>
                  </a:cxn>
                  <a:cxn ang="T14">
                    <a:pos x="T8" y="T9"/>
                  </a:cxn>
                </a:cxnLst>
                <a:rect l="T15" t="T16" r="T17" b="T18"/>
                <a:pathLst>
                  <a:path w="99" h="136">
                    <a:moveTo>
                      <a:pt x="0" y="19"/>
                    </a:moveTo>
                    <a:lnTo>
                      <a:pt x="68" y="136"/>
                    </a:lnTo>
                    <a:lnTo>
                      <a:pt x="99" y="49"/>
                    </a:lnTo>
                    <a:lnTo>
                      <a:pt x="31" y="0"/>
                    </a:lnTo>
                    <a:lnTo>
                      <a:pt x="0" y="19"/>
                    </a:lnTo>
                    <a:close/>
                  </a:path>
                </a:pathLst>
              </a:custGeom>
              <a:solidFill>
                <a:srgbClr val="9E9E9E"/>
              </a:solidFill>
              <a:ln w="9525">
                <a:noFill/>
                <a:round/>
                <a:headEnd/>
                <a:tailEnd/>
              </a:ln>
            </p:spPr>
            <p:txBody>
              <a:bodyPr/>
              <a:lstStyle/>
              <a:p>
                <a:endParaRPr lang="en-US"/>
              </a:p>
            </p:txBody>
          </p:sp>
          <p:sp>
            <p:nvSpPr>
              <p:cNvPr id="133942" name="Freeform 5260"/>
              <p:cNvSpPr>
                <a:spLocks/>
              </p:cNvSpPr>
              <p:nvPr/>
            </p:nvSpPr>
            <p:spPr bwMode="auto">
              <a:xfrm>
                <a:off x="2892" y="2039"/>
                <a:ext cx="99" cy="136"/>
              </a:xfrm>
              <a:custGeom>
                <a:avLst/>
                <a:gdLst>
                  <a:gd name="T0" fmla="*/ 0 w 16"/>
                  <a:gd name="T1" fmla="*/ 27627 h 22"/>
                  <a:gd name="T2" fmla="*/ 99730 w 16"/>
                  <a:gd name="T3" fmla="*/ 198677 h 22"/>
                  <a:gd name="T4" fmla="*/ 145214 w 16"/>
                  <a:gd name="T5" fmla="*/ 71579 h 22"/>
                  <a:gd name="T6" fmla="*/ 45484 w 16"/>
                  <a:gd name="T7" fmla="*/ 0 h 22"/>
                  <a:gd name="T8" fmla="*/ 0 w 16"/>
                  <a:gd name="T9" fmla="*/ 27627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3"/>
                    </a:moveTo>
                    <a:lnTo>
                      <a:pt x="11" y="22"/>
                    </a:lnTo>
                    <a:lnTo>
                      <a:pt x="16" y="8"/>
                    </a:lnTo>
                    <a:lnTo>
                      <a:pt x="5" y="0"/>
                    </a:lnTo>
                    <a:lnTo>
                      <a:pt x="0" y="3"/>
                    </a:lnTo>
                  </a:path>
                </a:pathLst>
              </a:custGeom>
              <a:noFill/>
              <a:ln w="9525">
                <a:solidFill>
                  <a:srgbClr val="000000"/>
                </a:solidFill>
                <a:round/>
                <a:headEnd/>
                <a:tailEnd/>
              </a:ln>
            </p:spPr>
            <p:txBody>
              <a:bodyPr/>
              <a:lstStyle/>
              <a:p>
                <a:endParaRPr lang="en-US"/>
              </a:p>
            </p:txBody>
          </p:sp>
          <p:sp>
            <p:nvSpPr>
              <p:cNvPr id="133943" name="Freeform 5261"/>
              <p:cNvSpPr>
                <a:spLocks/>
              </p:cNvSpPr>
              <p:nvPr/>
            </p:nvSpPr>
            <p:spPr bwMode="auto">
              <a:xfrm>
                <a:off x="1645" y="2854"/>
                <a:ext cx="99" cy="37"/>
              </a:xfrm>
              <a:custGeom>
                <a:avLst/>
                <a:gdLst>
                  <a:gd name="T0" fmla="*/ 0 w 99"/>
                  <a:gd name="T1" fmla="*/ 37 h 37"/>
                  <a:gd name="T2" fmla="*/ 68 w 99"/>
                  <a:gd name="T3" fmla="*/ 19 h 37"/>
                  <a:gd name="T4" fmla="*/ 99 w 99"/>
                  <a:gd name="T5" fmla="*/ 0 h 37"/>
                  <a:gd name="T6" fmla="*/ 37 w 99"/>
                  <a:gd name="T7" fmla="*/ 19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8" y="19"/>
                    </a:lnTo>
                    <a:lnTo>
                      <a:pt x="99" y="0"/>
                    </a:lnTo>
                    <a:lnTo>
                      <a:pt x="37" y="19"/>
                    </a:lnTo>
                    <a:lnTo>
                      <a:pt x="0" y="37"/>
                    </a:lnTo>
                    <a:close/>
                  </a:path>
                </a:pathLst>
              </a:custGeom>
              <a:solidFill>
                <a:srgbClr val="EDEDED"/>
              </a:solidFill>
              <a:ln w="9525">
                <a:noFill/>
                <a:round/>
                <a:headEnd/>
                <a:tailEnd/>
              </a:ln>
            </p:spPr>
            <p:txBody>
              <a:bodyPr/>
              <a:lstStyle/>
              <a:p>
                <a:endParaRPr lang="en-US"/>
              </a:p>
            </p:txBody>
          </p:sp>
          <p:sp>
            <p:nvSpPr>
              <p:cNvPr id="133944" name="Freeform 5262"/>
              <p:cNvSpPr>
                <a:spLocks/>
              </p:cNvSpPr>
              <p:nvPr/>
            </p:nvSpPr>
            <p:spPr bwMode="auto">
              <a:xfrm>
                <a:off x="1645" y="2854"/>
                <a:ext cx="99" cy="37"/>
              </a:xfrm>
              <a:custGeom>
                <a:avLst/>
                <a:gdLst>
                  <a:gd name="T0" fmla="*/ 0 w 16"/>
                  <a:gd name="T1" fmla="*/ 53465 h 6"/>
                  <a:gd name="T2" fmla="*/ 99730 w 16"/>
                  <a:gd name="T3" fmla="*/ 27417 h 6"/>
                  <a:gd name="T4" fmla="*/ 145214 w 16"/>
                  <a:gd name="T5" fmla="*/ 0 h 6"/>
                  <a:gd name="T6" fmla="*/ 54252 w 16"/>
                  <a:gd name="T7" fmla="*/ 27417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1" y="3"/>
                    </a:lnTo>
                    <a:lnTo>
                      <a:pt x="16" y="0"/>
                    </a:lnTo>
                    <a:lnTo>
                      <a:pt x="6" y="3"/>
                    </a:lnTo>
                    <a:lnTo>
                      <a:pt x="0" y="6"/>
                    </a:lnTo>
                  </a:path>
                </a:pathLst>
              </a:custGeom>
              <a:noFill/>
              <a:ln w="9525">
                <a:solidFill>
                  <a:srgbClr val="000000"/>
                </a:solidFill>
                <a:round/>
                <a:headEnd/>
                <a:tailEnd/>
              </a:ln>
            </p:spPr>
            <p:txBody>
              <a:bodyPr/>
              <a:lstStyle/>
              <a:p>
                <a:endParaRPr lang="en-US"/>
              </a:p>
            </p:txBody>
          </p:sp>
          <p:sp>
            <p:nvSpPr>
              <p:cNvPr id="133945" name="Freeform 5263"/>
              <p:cNvSpPr>
                <a:spLocks/>
              </p:cNvSpPr>
              <p:nvPr/>
            </p:nvSpPr>
            <p:spPr bwMode="auto">
              <a:xfrm>
                <a:off x="3979" y="2885"/>
                <a:ext cx="99" cy="80"/>
              </a:xfrm>
              <a:custGeom>
                <a:avLst/>
                <a:gdLst>
                  <a:gd name="T0" fmla="*/ 0 w 99"/>
                  <a:gd name="T1" fmla="*/ 49 h 80"/>
                  <a:gd name="T2" fmla="*/ 68 w 99"/>
                  <a:gd name="T3" fmla="*/ 80 h 80"/>
                  <a:gd name="T4" fmla="*/ 99 w 99"/>
                  <a:gd name="T5" fmla="*/ 31 h 80"/>
                  <a:gd name="T6" fmla="*/ 31 w 99"/>
                  <a:gd name="T7" fmla="*/ 0 h 80"/>
                  <a:gd name="T8" fmla="*/ 0 w 99"/>
                  <a:gd name="T9" fmla="*/ 49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49"/>
                    </a:moveTo>
                    <a:lnTo>
                      <a:pt x="68" y="80"/>
                    </a:lnTo>
                    <a:lnTo>
                      <a:pt x="99" y="31"/>
                    </a:lnTo>
                    <a:lnTo>
                      <a:pt x="31" y="0"/>
                    </a:lnTo>
                    <a:lnTo>
                      <a:pt x="0" y="49"/>
                    </a:lnTo>
                    <a:close/>
                  </a:path>
                </a:pathLst>
              </a:custGeom>
              <a:solidFill>
                <a:srgbClr val="BEBEBE"/>
              </a:solidFill>
              <a:ln w="9525">
                <a:noFill/>
                <a:round/>
                <a:headEnd/>
                <a:tailEnd/>
              </a:ln>
            </p:spPr>
            <p:txBody>
              <a:bodyPr/>
              <a:lstStyle/>
              <a:p>
                <a:endParaRPr lang="en-US"/>
              </a:p>
            </p:txBody>
          </p:sp>
          <p:sp>
            <p:nvSpPr>
              <p:cNvPr id="133946" name="Freeform 5264"/>
              <p:cNvSpPr>
                <a:spLocks/>
              </p:cNvSpPr>
              <p:nvPr/>
            </p:nvSpPr>
            <p:spPr bwMode="auto">
              <a:xfrm>
                <a:off x="3979" y="2885"/>
                <a:ext cx="99" cy="80"/>
              </a:xfrm>
              <a:custGeom>
                <a:avLst/>
                <a:gdLst>
                  <a:gd name="T0" fmla="*/ 0 w 16"/>
                  <a:gd name="T1" fmla="*/ 70363 h 13"/>
                  <a:gd name="T2" fmla="*/ 99730 w 16"/>
                  <a:gd name="T3" fmla="*/ 114671 h 13"/>
                  <a:gd name="T4" fmla="*/ 145214 w 16"/>
                  <a:gd name="T5" fmla="*/ 44498 h 13"/>
                  <a:gd name="T6" fmla="*/ 45484 w 16"/>
                  <a:gd name="T7" fmla="*/ 0 h 13"/>
                  <a:gd name="T8" fmla="*/ 0 w 16"/>
                  <a:gd name="T9" fmla="*/ 70363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8"/>
                    </a:moveTo>
                    <a:lnTo>
                      <a:pt x="11" y="13"/>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947" name="Freeform 5265"/>
              <p:cNvSpPr>
                <a:spLocks/>
              </p:cNvSpPr>
              <p:nvPr/>
            </p:nvSpPr>
            <p:spPr bwMode="auto">
              <a:xfrm>
                <a:off x="2719" y="2002"/>
                <a:ext cx="105" cy="56"/>
              </a:xfrm>
              <a:custGeom>
                <a:avLst/>
                <a:gdLst>
                  <a:gd name="T0" fmla="*/ 0 w 105"/>
                  <a:gd name="T1" fmla="*/ 0 h 56"/>
                  <a:gd name="T2" fmla="*/ 68 w 105"/>
                  <a:gd name="T3" fmla="*/ 56 h 56"/>
                  <a:gd name="T4" fmla="*/ 105 w 105"/>
                  <a:gd name="T5" fmla="*/ 0 h 56"/>
                  <a:gd name="T6" fmla="*/ 31 w 105"/>
                  <a:gd name="T7" fmla="*/ 12 h 56"/>
                  <a:gd name="T8" fmla="*/ 0 w 105"/>
                  <a:gd name="T9" fmla="*/ 0 h 56"/>
                  <a:gd name="T10" fmla="*/ 0 60000 65536"/>
                  <a:gd name="T11" fmla="*/ 0 60000 65536"/>
                  <a:gd name="T12" fmla="*/ 0 60000 65536"/>
                  <a:gd name="T13" fmla="*/ 0 60000 65536"/>
                  <a:gd name="T14" fmla="*/ 0 60000 65536"/>
                  <a:gd name="T15" fmla="*/ 0 w 105"/>
                  <a:gd name="T16" fmla="*/ 0 h 56"/>
                  <a:gd name="T17" fmla="*/ 105 w 105"/>
                  <a:gd name="T18" fmla="*/ 56 h 56"/>
                </a:gdLst>
                <a:ahLst/>
                <a:cxnLst>
                  <a:cxn ang="T10">
                    <a:pos x="T0" y="T1"/>
                  </a:cxn>
                  <a:cxn ang="T11">
                    <a:pos x="T2" y="T3"/>
                  </a:cxn>
                  <a:cxn ang="T12">
                    <a:pos x="T4" y="T5"/>
                  </a:cxn>
                  <a:cxn ang="T13">
                    <a:pos x="T6" y="T7"/>
                  </a:cxn>
                  <a:cxn ang="T14">
                    <a:pos x="T8" y="T9"/>
                  </a:cxn>
                </a:cxnLst>
                <a:rect l="T15" t="T16" r="T17" b="T18"/>
                <a:pathLst>
                  <a:path w="105" h="56">
                    <a:moveTo>
                      <a:pt x="0" y="0"/>
                    </a:moveTo>
                    <a:lnTo>
                      <a:pt x="68" y="56"/>
                    </a:lnTo>
                    <a:lnTo>
                      <a:pt x="105" y="0"/>
                    </a:lnTo>
                    <a:lnTo>
                      <a:pt x="31" y="12"/>
                    </a:lnTo>
                    <a:lnTo>
                      <a:pt x="0" y="0"/>
                    </a:lnTo>
                    <a:close/>
                  </a:path>
                </a:pathLst>
              </a:custGeom>
              <a:solidFill>
                <a:srgbClr val="DBDBDB"/>
              </a:solidFill>
              <a:ln w="9525">
                <a:noFill/>
                <a:round/>
                <a:headEnd/>
                <a:tailEnd/>
              </a:ln>
            </p:spPr>
            <p:txBody>
              <a:bodyPr/>
              <a:lstStyle/>
              <a:p>
                <a:endParaRPr lang="en-US"/>
              </a:p>
            </p:txBody>
          </p:sp>
          <p:sp>
            <p:nvSpPr>
              <p:cNvPr id="133948" name="Freeform 5266"/>
              <p:cNvSpPr>
                <a:spLocks/>
              </p:cNvSpPr>
              <p:nvPr/>
            </p:nvSpPr>
            <p:spPr bwMode="auto">
              <a:xfrm>
                <a:off x="2719" y="2002"/>
                <a:ext cx="105" cy="56"/>
              </a:xfrm>
              <a:custGeom>
                <a:avLst/>
                <a:gdLst>
                  <a:gd name="T0" fmla="*/ 0 w 17"/>
                  <a:gd name="T1" fmla="*/ 0 h 9"/>
                  <a:gd name="T2" fmla="*/ 98959 w 17"/>
                  <a:gd name="T3" fmla="*/ 83820 h 9"/>
                  <a:gd name="T4" fmla="*/ 152936 w 17"/>
                  <a:gd name="T5" fmla="*/ 0 h 9"/>
                  <a:gd name="T6" fmla="*/ 45014 w 17"/>
                  <a:gd name="T7" fmla="*/ 18082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1" y="9"/>
                    </a:lnTo>
                    <a:lnTo>
                      <a:pt x="17" y="0"/>
                    </a:lnTo>
                    <a:lnTo>
                      <a:pt x="5" y="2"/>
                    </a:lnTo>
                    <a:lnTo>
                      <a:pt x="0" y="0"/>
                    </a:lnTo>
                  </a:path>
                </a:pathLst>
              </a:custGeom>
              <a:noFill/>
              <a:ln w="9525">
                <a:solidFill>
                  <a:srgbClr val="000000"/>
                </a:solidFill>
                <a:round/>
                <a:headEnd/>
                <a:tailEnd/>
              </a:ln>
            </p:spPr>
            <p:txBody>
              <a:bodyPr/>
              <a:lstStyle/>
              <a:p>
                <a:endParaRPr lang="en-US"/>
              </a:p>
            </p:txBody>
          </p:sp>
          <p:sp>
            <p:nvSpPr>
              <p:cNvPr id="133949" name="Freeform 5267"/>
              <p:cNvSpPr>
                <a:spLocks/>
              </p:cNvSpPr>
              <p:nvPr/>
            </p:nvSpPr>
            <p:spPr bwMode="auto">
              <a:xfrm>
                <a:off x="1478" y="2897"/>
                <a:ext cx="99" cy="37"/>
              </a:xfrm>
              <a:custGeom>
                <a:avLst/>
                <a:gdLst>
                  <a:gd name="T0" fmla="*/ 0 w 99"/>
                  <a:gd name="T1" fmla="*/ 37 h 37"/>
                  <a:gd name="T2" fmla="*/ 68 w 99"/>
                  <a:gd name="T3" fmla="*/ 37 h 37"/>
                  <a:gd name="T4" fmla="*/ 99 w 99"/>
                  <a:gd name="T5" fmla="*/ 6 h 37"/>
                  <a:gd name="T6" fmla="*/ 31 w 99"/>
                  <a:gd name="T7" fmla="*/ 0 h 37"/>
                  <a:gd name="T8" fmla="*/ 0 w 99"/>
                  <a:gd name="T9" fmla="*/ 37 h 37"/>
                  <a:gd name="T10" fmla="*/ 0 60000 65536"/>
                  <a:gd name="T11" fmla="*/ 0 60000 65536"/>
                  <a:gd name="T12" fmla="*/ 0 60000 65536"/>
                  <a:gd name="T13" fmla="*/ 0 60000 65536"/>
                  <a:gd name="T14" fmla="*/ 0 60000 65536"/>
                  <a:gd name="T15" fmla="*/ 0 w 99"/>
                  <a:gd name="T16" fmla="*/ 0 h 37"/>
                  <a:gd name="T17" fmla="*/ 99 w 99"/>
                  <a:gd name="T18" fmla="*/ 37 h 37"/>
                </a:gdLst>
                <a:ahLst/>
                <a:cxnLst>
                  <a:cxn ang="T10">
                    <a:pos x="T0" y="T1"/>
                  </a:cxn>
                  <a:cxn ang="T11">
                    <a:pos x="T2" y="T3"/>
                  </a:cxn>
                  <a:cxn ang="T12">
                    <a:pos x="T4" y="T5"/>
                  </a:cxn>
                  <a:cxn ang="T13">
                    <a:pos x="T6" y="T7"/>
                  </a:cxn>
                  <a:cxn ang="T14">
                    <a:pos x="T8" y="T9"/>
                  </a:cxn>
                </a:cxnLst>
                <a:rect l="T15" t="T16" r="T17" b="T18"/>
                <a:pathLst>
                  <a:path w="99" h="37">
                    <a:moveTo>
                      <a:pt x="0" y="37"/>
                    </a:moveTo>
                    <a:lnTo>
                      <a:pt x="68" y="37"/>
                    </a:lnTo>
                    <a:lnTo>
                      <a:pt x="99" y="6"/>
                    </a:lnTo>
                    <a:lnTo>
                      <a:pt x="31" y="0"/>
                    </a:lnTo>
                    <a:lnTo>
                      <a:pt x="0" y="37"/>
                    </a:lnTo>
                    <a:close/>
                  </a:path>
                </a:pathLst>
              </a:custGeom>
              <a:solidFill>
                <a:srgbClr val="E2E2E2"/>
              </a:solidFill>
              <a:ln w="9525">
                <a:noFill/>
                <a:round/>
                <a:headEnd/>
                <a:tailEnd/>
              </a:ln>
            </p:spPr>
            <p:txBody>
              <a:bodyPr/>
              <a:lstStyle/>
              <a:p>
                <a:endParaRPr lang="en-US"/>
              </a:p>
            </p:txBody>
          </p:sp>
          <p:sp>
            <p:nvSpPr>
              <p:cNvPr id="133950" name="Freeform 5268"/>
              <p:cNvSpPr>
                <a:spLocks/>
              </p:cNvSpPr>
              <p:nvPr/>
            </p:nvSpPr>
            <p:spPr bwMode="auto">
              <a:xfrm>
                <a:off x="1478" y="2897"/>
                <a:ext cx="99" cy="37"/>
              </a:xfrm>
              <a:custGeom>
                <a:avLst/>
                <a:gdLst>
                  <a:gd name="T0" fmla="*/ 0 w 16"/>
                  <a:gd name="T1" fmla="*/ 53465 h 6"/>
                  <a:gd name="T2" fmla="*/ 99730 w 16"/>
                  <a:gd name="T3" fmla="*/ 53465 h 6"/>
                  <a:gd name="T4" fmla="*/ 145214 w 16"/>
                  <a:gd name="T5" fmla="*/ 8670 h 6"/>
                  <a:gd name="T6" fmla="*/ 45484 w 16"/>
                  <a:gd name="T7" fmla="*/ 0 h 6"/>
                  <a:gd name="T8" fmla="*/ 0 w 16"/>
                  <a:gd name="T9" fmla="*/ 53465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6"/>
                    </a:moveTo>
                    <a:lnTo>
                      <a:pt x="11" y="6"/>
                    </a:lnTo>
                    <a:lnTo>
                      <a:pt x="16" y="1"/>
                    </a:lnTo>
                    <a:lnTo>
                      <a:pt x="5" y="0"/>
                    </a:lnTo>
                    <a:lnTo>
                      <a:pt x="0" y="6"/>
                    </a:lnTo>
                  </a:path>
                </a:pathLst>
              </a:custGeom>
              <a:noFill/>
              <a:ln w="9525">
                <a:solidFill>
                  <a:srgbClr val="000000"/>
                </a:solidFill>
                <a:round/>
                <a:headEnd/>
                <a:tailEnd/>
              </a:ln>
            </p:spPr>
            <p:txBody>
              <a:bodyPr/>
              <a:lstStyle/>
              <a:p>
                <a:endParaRPr lang="en-US"/>
              </a:p>
            </p:txBody>
          </p:sp>
          <p:sp>
            <p:nvSpPr>
              <p:cNvPr id="133951" name="Freeform 5269"/>
              <p:cNvSpPr>
                <a:spLocks/>
              </p:cNvSpPr>
              <p:nvPr/>
            </p:nvSpPr>
            <p:spPr bwMode="auto">
              <a:xfrm>
                <a:off x="3812" y="2842"/>
                <a:ext cx="99" cy="105"/>
              </a:xfrm>
              <a:custGeom>
                <a:avLst/>
                <a:gdLst>
                  <a:gd name="T0" fmla="*/ 0 w 99"/>
                  <a:gd name="T1" fmla="*/ 55 h 105"/>
                  <a:gd name="T2" fmla="*/ 68 w 99"/>
                  <a:gd name="T3" fmla="*/ 105 h 105"/>
                  <a:gd name="T4" fmla="*/ 99 w 99"/>
                  <a:gd name="T5" fmla="*/ 49 h 105"/>
                  <a:gd name="T6" fmla="*/ 31 w 99"/>
                  <a:gd name="T7" fmla="*/ 0 h 105"/>
                  <a:gd name="T8" fmla="*/ 0 w 99"/>
                  <a:gd name="T9" fmla="*/ 55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55"/>
                    </a:moveTo>
                    <a:lnTo>
                      <a:pt x="68" y="105"/>
                    </a:lnTo>
                    <a:lnTo>
                      <a:pt x="99" y="49"/>
                    </a:lnTo>
                    <a:lnTo>
                      <a:pt x="31" y="0"/>
                    </a:lnTo>
                    <a:lnTo>
                      <a:pt x="0" y="55"/>
                    </a:lnTo>
                    <a:close/>
                  </a:path>
                </a:pathLst>
              </a:custGeom>
              <a:solidFill>
                <a:srgbClr val="ABABAB"/>
              </a:solidFill>
              <a:ln w="9525">
                <a:noFill/>
                <a:round/>
                <a:headEnd/>
                <a:tailEnd/>
              </a:ln>
            </p:spPr>
            <p:txBody>
              <a:bodyPr/>
              <a:lstStyle/>
              <a:p>
                <a:endParaRPr lang="en-US"/>
              </a:p>
            </p:txBody>
          </p:sp>
          <p:sp>
            <p:nvSpPr>
              <p:cNvPr id="133952" name="Freeform 5270"/>
              <p:cNvSpPr>
                <a:spLocks/>
              </p:cNvSpPr>
              <p:nvPr/>
            </p:nvSpPr>
            <p:spPr bwMode="auto">
              <a:xfrm>
                <a:off x="3812" y="2842"/>
                <a:ext cx="99" cy="105"/>
              </a:xfrm>
              <a:custGeom>
                <a:avLst/>
                <a:gdLst>
                  <a:gd name="T0" fmla="*/ 0 w 16"/>
                  <a:gd name="T1" fmla="*/ 81523 h 17"/>
                  <a:gd name="T2" fmla="*/ 99730 w 16"/>
                  <a:gd name="T3" fmla="*/ 152936 h 17"/>
                  <a:gd name="T4" fmla="*/ 145214 w 16"/>
                  <a:gd name="T5" fmla="*/ 71375 h 17"/>
                  <a:gd name="T6" fmla="*/ 45484 w 16"/>
                  <a:gd name="T7" fmla="*/ 0 h 17"/>
                  <a:gd name="T8" fmla="*/ 0 w 16"/>
                  <a:gd name="T9" fmla="*/ 81523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9"/>
                    </a:moveTo>
                    <a:lnTo>
                      <a:pt x="11" y="17"/>
                    </a:lnTo>
                    <a:lnTo>
                      <a:pt x="16" y="8"/>
                    </a:lnTo>
                    <a:lnTo>
                      <a:pt x="5" y="0"/>
                    </a:lnTo>
                    <a:lnTo>
                      <a:pt x="0" y="9"/>
                    </a:lnTo>
                  </a:path>
                </a:pathLst>
              </a:custGeom>
              <a:noFill/>
              <a:ln w="9525">
                <a:solidFill>
                  <a:srgbClr val="000000"/>
                </a:solidFill>
                <a:round/>
                <a:headEnd/>
                <a:tailEnd/>
              </a:ln>
            </p:spPr>
            <p:txBody>
              <a:bodyPr/>
              <a:lstStyle/>
              <a:p>
                <a:endParaRPr lang="en-US"/>
              </a:p>
            </p:txBody>
          </p:sp>
          <p:sp>
            <p:nvSpPr>
              <p:cNvPr id="133953" name="Freeform 5271"/>
              <p:cNvSpPr>
                <a:spLocks/>
              </p:cNvSpPr>
              <p:nvPr/>
            </p:nvSpPr>
            <p:spPr bwMode="auto">
              <a:xfrm>
                <a:off x="2546" y="2020"/>
                <a:ext cx="105" cy="81"/>
              </a:xfrm>
              <a:custGeom>
                <a:avLst/>
                <a:gdLst>
                  <a:gd name="T0" fmla="*/ 0 w 105"/>
                  <a:gd name="T1" fmla="*/ 44 h 81"/>
                  <a:gd name="T2" fmla="*/ 68 w 105"/>
                  <a:gd name="T3" fmla="*/ 25 h 81"/>
                  <a:gd name="T4" fmla="*/ 105 w 105"/>
                  <a:gd name="T5" fmla="*/ 0 h 81"/>
                  <a:gd name="T6" fmla="*/ 37 w 105"/>
                  <a:gd name="T7" fmla="*/ 81 h 81"/>
                  <a:gd name="T8" fmla="*/ 0 w 105"/>
                  <a:gd name="T9" fmla="*/ 44 h 81"/>
                  <a:gd name="T10" fmla="*/ 0 60000 65536"/>
                  <a:gd name="T11" fmla="*/ 0 60000 65536"/>
                  <a:gd name="T12" fmla="*/ 0 60000 65536"/>
                  <a:gd name="T13" fmla="*/ 0 60000 65536"/>
                  <a:gd name="T14" fmla="*/ 0 60000 65536"/>
                  <a:gd name="T15" fmla="*/ 0 w 105"/>
                  <a:gd name="T16" fmla="*/ 0 h 81"/>
                  <a:gd name="T17" fmla="*/ 105 w 105"/>
                  <a:gd name="T18" fmla="*/ 81 h 81"/>
                </a:gdLst>
                <a:ahLst/>
                <a:cxnLst>
                  <a:cxn ang="T10">
                    <a:pos x="T0" y="T1"/>
                  </a:cxn>
                  <a:cxn ang="T11">
                    <a:pos x="T2" y="T3"/>
                  </a:cxn>
                  <a:cxn ang="T12">
                    <a:pos x="T4" y="T5"/>
                  </a:cxn>
                  <a:cxn ang="T13">
                    <a:pos x="T6" y="T7"/>
                  </a:cxn>
                  <a:cxn ang="T14">
                    <a:pos x="T8" y="T9"/>
                  </a:cxn>
                </a:cxnLst>
                <a:rect l="T15" t="T16" r="T17" b="T18"/>
                <a:pathLst>
                  <a:path w="105" h="81">
                    <a:moveTo>
                      <a:pt x="0" y="44"/>
                    </a:moveTo>
                    <a:lnTo>
                      <a:pt x="68" y="25"/>
                    </a:lnTo>
                    <a:lnTo>
                      <a:pt x="105" y="0"/>
                    </a:lnTo>
                    <a:lnTo>
                      <a:pt x="37" y="81"/>
                    </a:lnTo>
                    <a:lnTo>
                      <a:pt x="0" y="44"/>
                    </a:lnTo>
                    <a:close/>
                  </a:path>
                </a:pathLst>
              </a:custGeom>
              <a:solidFill>
                <a:srgbClr val="F7F7F7"/>
              </a:solidFill>
              <a:ln w="9525">
                <a:noFill/>
                <a:round/>
                <a:headEnd/>
                <a:tailEnd/>
              </a:ln>
            </p:spPr>
            <p:txBody>
              <a:bodyPr/>
              <a:lstStyle/>
              <a:p>
                <a:endParaRPr lang="en-US"/>
              </a:p>
            </p:txBody>
          </p:sp>
          <p:sp>
            <p:nvSpPr>
              <p:cNvPr id="133954" name="Freeform 5272"/>
              <p:cNvSpPr>
                <a:spLocks/>
              </p:cNvSpPr>
              <p:nvPr/>
            </p:nvSpPr>
            <p:spPr bwMode="auto">
              <a:xfrm>
                <a:off x="2546" y="2020"/>
                <a:ext cx="105" cy="81"/>
              </a:xfrm>
              <a:custGeom>
                <a:avLst/>
                <a:gdLst>
                  <a:gd name="T0" fmla="*/ 0 w 17"/>
                  <a:gd name="T1" fmla="*/ 66270 h 13"/>
                  <a:gd name="T2" fmla="*/ 98959 w 17"/>
                  <a:gd name="T3" fmla="*/ 37734 h 13"/>
                  <a:gd name="T4" fmla="*/ 152936 w 17"/>
                  <a:gd name="T5" fmla="*/ 0 h 13"/>
                  <a:gd name="T6" fmla="*/ 53945 w 17"/>
                  <a:gd name="T7" fmla="*/ 122173 h 13"/>
                  <a:gd name="T8" fmla="*/ 0 w 17"/>
                  <a:gd name="T9" fmla="*/ 66270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7"/>
                    </a:moveTo>
                    <a:lnTo>
                      <a:pt x="11" y="4"/>
                    </a:lnTo>
                    <a:lnTo>
                      <a:pt x="17" y="0"/>
                    </a:lnTo>
                    <a:lnTo>
                      <a:pt x="6" y="13"/>
                    </a:lnTo>
                    <a:lnTo>
                      <a:pt x="0" y="7"/>
                    </a:lnTo>
                  </a:path>
                </a:pathLst>
              </a:custGeom>
              <a:noFill/>
              <a:ln w="9525">
                <a:solidFill>
                  <a:srgbClr val="000000"/>
                </a:solidFill>
                <a:round/>
                <a:headEnd/>
                <a:tailEnd/>
              </a:ln>
            </p:spPr>
            <p:txBody>
              <a:bodyPr/>
              <a:lstStyle/>
              <a:p>
                <a:endParaRPr lang="en-US"/>
              </a:p>
            </p:txBody>
          </p:sp>
          <p:sp>
            <p:nvSpPr>
              <p:cNvPr id="133955" name="Freeform 5273"/>
              <p:cNvSpPr>
                <a:spLocks/>
              </p:cNvSpPr>
              <p:nvPr/>
            </p:nvSpPr>
            <p:spPr bwMode="auto">
              <a:xfrm>
                <a:off x="3639" y="2761"/>
                <a:ext cx="99" cy="142"/>
              </a:xfrm>
              <a:custGeom>
                <a:avLst/>
                <a:gdLst>
                  <a:gd name="T0" fmla="*/ 0 w 99"/>
                  <a:gd name="T1" fmla="*/ 68 h 142"/>
                  <a:gd name="T2" fmla="*/ 68 w 99"/>
                  <a:gd name="T3" fmla="*/ 142 h 142"/>
                  <a:gd name="T4" fmla="*/ 99 w 99"/>
                  <a:gd name="T5" fmla="*/ 75 h 142"/>
                  <a:gd name="T6" fmla="*/ 31 w 99"/>
                  <a:gd name="T7" fmla="*/ 0 h 142"/>
                  <a:gd name="T8" fmla="*/ 0 w 99"/>
                  <a:gd name="T9" fmla="*/ 68 h 142"/>
                  <a:gd name="T10" fmla="*/ 0 60000 65536"/>
                  <a:gd name="T11" fmla="*/ 0 60000 65536"/>
                  <a:gd name="T12" fmla="*/ 0 60000 65536"/>
                  <a:gd name="T13" fmla="*/ 0 60000 65536"/>
                  <a:gd name="T14" fmla="*/ 0 60000 65536"/>
                  <a:gd name="T15" fmla="*/ 0 w 99"/>
                  <a:gd name="T16" fmla="*/ 0 h 142"/>
                  <a:gd name="T17" fmla="*/ 99 w 99"/>
                  <a:gd name="T18" fmla="*/ 142 h 142"/>
                </a:gdLst>
                <a:ahLst/>
                <a:cxnLst>
                  <a:cxn ang="T10">
                    <a:pos x="T0" y="T1"/>
                  </a:cxn>
                  <a:cxn ang="T11">
                    <a:pos x="T2" y="T3"/>
                  </a:cxn>
                  <a:cxn ang="T12">
                    <a:pos x="T4" y="T5"/>
                  </a:cxn>
                  <a:cxn ang="T13">
                    <a:pos x="T6" y="T7"/>
                  </a:cxn>
                  <a:cxn ang="T14">
                    <a:pos x="T8" y="T9"/>
                  </a:cxn>
                </a:cxnLst>
                <a:rect l="T15" t="T16" r="T17" b="T18"/>
                <a:pathLst>
                  <a:path w="99" h="142">
                    <a:moveTo>
                      <a:pt x="0" y="68"/>
                    </a:moveTo>
                    <a:lnTo>
                      <a:pt x="68" y="142"/>
                    </a:lnTo>
                    <a:lnTo>
                      <a:pt x="99" y="75"/>
                    </a:lnTo>
                    <a:lnTo>
                      <a:pt x="31" y="0"/>
                    </a:lnTo>
                    <a:lnTo>
                      <a:pt x="0" y="68"/>
                    </a:lnTo>
                    <a:close/>
                  </a:path>
                </a:pathLst>
              </a:custGeom>
              <a:solidFill>
                <a:srgbClr val="939393"/>
              </a:solidFill>
              <a:ln w="9525">
                <a:noFill/>
                <a:round/>
                <a:headEnd/>
                <a:tailEnd/>
              </a:ln>
            </p:spPr>
            <p:txBody>
              <a:bodyPr/>
              <a:lstStyle/>
              <a:p>
                <a:endParaRPr lang="en-US"/>
              </a:p>
            </p:txBody>
          </p:sp>
          <p:sp>
            <p:nvSpPr>
              <p:cNvPr id="133956" name="Freeform 5274"/>
              <p:cNvSpPr>
                <a:spLocks/>
              </p:cNvSpPr>
              <p:nvPr/>
            </p:nvSpPr>
            <p:spPr bwMode="auto">
              <a:xfrm>
                <a:off x="3639" y="2761"/>
                <a:ext cx="99" cy="142"/>
              </a:xfrm>
              <a:custGeom>
                <a:avLst/>
                <a:gdLst>
                  <a:gd name="T0" fmla="*/ 0 w 16"/>
                  <a:gd name="T1" fmla="*/ 98838 h 23"/>
                  <a:gd name="T2" fmla="*/ 99730 w 16"/>
                  <a:gd name="T3" fmla="*/ 206406 h 23"/>
                  <a:gd name="T4" fmla="*/ 145214 w 16"/>
                  <a:gd name="T5" fmla="*/ 107531 h 23"/>
                  <a:gd name="T6" fmla="*/ 45484 w 16"/>
                  <a:gd name="T7" fmla="*/ 0 h 23"/>
                  <a:gd name="T8" fmla="*/ 0 w 16"/>
                  <a:gd name="T9" fmla="*/ 98838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11"/>
                    </a:moveTo>
                    <a:lnTo>
                      <a:pt x="11" y="23"/>
                    </a:lnTo>
                    <a:lnTo>
                      <a:pt x="16" y="12"/>
                    </a:lnTo>
                    <a:lnTo>
                      <a:pt x="5" y="0"/>
                    </a:lnTo>
                    <a:lnTo>
                      <a:pt x="0" y="11"/>
                    </a:lnTo>
                  </a:path>
                </a:pathLst>
              </a:custGeom>
              <a:noFill/>
              <a:ln w="9525">
                <a:solidFill>
                  <a:srgbClr val="000000"/>
                </a:solidFill>
                <a:round/>
                <a:headEnd/>
                <a:tailEnd/>
              </a:ln>
            </p:spPr>
            <p:txBody>
              <a:bodyPr/>
              <a:lstStyle/>
              <a:p>
                <a:endParaRPr lang="en-US"/>
              </a:p>
            </p:txBody>
          </p:sp>
          <p:sp>
            <p:nvSpPr>
              <p:cNvPr id="133957" name="Freeform 5275"/>
              <p:cNvSpPr>
                <a:spLocks/>
              </p:cNvSpPr>
              <p:nvPr/>
            </p:nvSpPr>
            <p:spPr bwMode="auto">
              <a:xfrm>
                <a:off x="2380" y="2144"/>
                <a:ext cx="98" cy="123"/>
              </a:xfrm>
              <a:custGeom>
                <a:avLst/>
                <a:gdLst>
                  <a:gd name="T0" fmla="*/ 0 w 98"/>
                  <a:gd name="T1" fmla="*/ 74 h 123"/>
                  <a:gd name="T2" fmla="*/ 61 w 98"/>
                  <a:gd name="T3" fmla="*/ 0 h 123"/>
                  <a:gd name="T4" fmla="*/ 98 w 98"/>
                  <a:gd name="T5" fmla="*/ 0 h 123"/>
                  <a:gd name="T6" fmla="*/ 31 w 98"/>
                  <a:gd name="T7" fmla="*/ 123 h 123"/>
                  <a:gd name="T8" fmla="*/ 0 w 98"/>
                  <a:gd name="T9" fmla="*/ 74 h 123"/>
                  <a:gd name="T10" fmla="*/ 0 60000 65536"/>
                  <a:gd name="T11" fmla="*/ 0 60000 65536"/>
                  <a:gd name="T12" fmla="*/ 0 60000 65536"/>
                  <a:gd name="T13" fmla="*/ 0 60000 65536"/>
                  <a:gd name="T14" fmla="*/ 0 60000 65536"/>
                  <a:gd name="T15" fmla="*/ 0 w 98"/>
                  <a:gd name="T16" fmla="*/ 0 h 123"/>
                  <a:gd name="T17" fmla="*/ 98 w 98"/>
                  <a:gd name="T18" fmla="*/ 123 h 123"/>
                </a:gdLst>
                <a:ahLst/>
                <a:cxnLst>
                  <a:cxn ang="T10">
                    <a:pos x="T0" y="T1"/>
                  </a:cxn>
                  <a:cxn ang="T11">
                    <a:pos x="T2" y="T3"/>
                  </a:cxn>
                  <a:cxn ang="T12">
                    <a:pos x="T4" y="T5"/>
                  </a:cxn>
                  <a:cxn ang="T13">
                    <a:pos x="T6" y="T7"/>
                  </a:cxn>
                  <a:cxn ang="T14">
                    <a:pos x="T8" y="T9"/>
                  </a:cxn>
                </a:cxnLst>
                <a:rect l="T15" t="T16" r="T17" b="T18"/>
                <a:pathLst>
                  <a:path w="98" h="123">
                    <a:moveTo>
                      <a:pt x="0" y="74"/>
                    </a:moveTo>
                    <a:lnTo>
                      <a:pt x="61" y="0"/>
                    </a:lnTo>
                    <a:lnTo>
                      <a:pt x="98" y="0"/>
                    </a:lnTo>
                    <a:lnTo>
                      <a:pt x="31" y="123"/>
                    </a:lnTo>
                    <a:lnTo>
                      <a:pt x="0" y="74"/>
                    </a:lnTo>
                    <a:close/>
                  </a:path>
                </a:pathLst>
              </a:custGeom>
              <a:solidFill>
                <a:srgbClr val="FAFAFA"/>
              </a:solidFill>
              <a:ln w="9525">
                <a:noFill/>
                <a:round/>
                <a:headEnd/>
                <a:tailEnd/>
              </a:ln>
            </p:spPr>
            <p:txBody>
              <a:bodyPr/>
              <a:lstStyle/>
              <a:p>
                <a:endParaRPr lang="en-US"/>
              </a:p>
            </p:txBody>
          </p:sp>
          <p:sp>
            <p:nvSpPr>
              <p:cNvPr id="133958" name="Freeform 5276"/>
              <p:cNvSpPr>
                <a:spLocks/>
              </p:cNvSpPr>
              <p:nvPr/>
            </p:nvSpPr>
            <p:spPr bwMode="auto">
              <a:xfrm>
                <a:off x="2380" y="2144"/>
                <a:ext cx="98" cy="123"/>
              </a:xfrm>
              <a:custGeom>
                <a:avLst/>
                <a:gdLst>
                  <a:gd name="T0" fmla="*/ 0 w 16"/>
                  <a:gd name="T1" fmla="*/ 105829 h 20"/>
                  <a:gd name="T2" fmla="*/ 85946 w 16"/>
                  <a:gd name="T3" fmla="*/ 0 h 20"/>
                  <a:gd name="T4" fmla="*/ 137868 w 16"/>
                  <a:gd name="T5" fmla="*/ 0 h 20"/>
                  <a:gd name="T6" fmla="*/ 43665 w 16"/>
                  <a:gd name="T7" fmla="*/ 175835 h 20"/>
                  <a:gd name="T8" fmla="*/ 0 w 16"/>
                  <a:gd name="T9" fmla="*/ 105829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2"/>
                    </a:moveTo>
                    <a:lnTo>
                      <a:pt x="10" y="0"/>
                    </a:lnTo>
                    <a:lnTo>
                      <a:pt x="16" y="0"/>
                    </a:lnTo>
                    <a:lnTo>
                      <a:pt x="5" y="20"/>
                    </a:lnTo>
                    <a:lnTo>
                      <a:pt x="0" y="12"/>
                    </a:lnTo>
                  </a:path>
                </a:pathLst>
              </a:custGeom>
              <a:noFill/>
              <a:ln w="9525">
                <a:solidFill>
                  <a:srgbClr val="000000"/>
                </a:solidFill>
                <a:round/>
                <a:headEnd/>
                <a:tailEnd/>
              </a:ln>
            </p:spPr>
            <p:txBody>
              <a:bodyPr/>
              <a:lstStyle/>
              <a:p>
                <a:endParaRPr lang="en-US"/>
              </a:p>
            </p:txBody>
          </p:sp>
          <p:sp>
            <p:nvSpPr>
              <p:cNvPr id="133959" name="Freeform 5277"/>
              <p:cNvSpPr>
                <a:spLocks/>
              </p:cNvSpPr>
              <p:nvPr/>
            </p:nvSpPr>
            <p:spPr bwMode="auto">
              <a:xfrm>
                <a:off x="3473" y="2632"/>
                <a:ext cx="98" cy="191"/>
              </a:xfrm>
              <a:custGeom>
                <a:avLst/>
                <a:gdLst>
                  <a:gd name="T0" fmla="*/ 0 w 98"/>
                  <a:gd name="T1" fmla="*/ 86 h 191"/>
                  <a:gd name="T2" fmla="*/ 68 w 98"/>
                  <a:gd name="T3" fmla="*/ 191 h 191"/>
                  <a:gd name="T4" fmla="*/ 98 w 98"/>
                  <a:gd name="T5" fmla="*/ 105 h 191"/>
                  <a:gd name="T6" fmla="*/ 30 w 98"/>
                  <a:gd name="T7" fmla="*/ 0 h 191"/>
                  <a:gd name="T8" fmla="*/ 0 w 98"/>
                  <a:gd name="T9" fmla="*/ 86 h 191"/>
                  <a:gd name="T10" fmla="*/ 0 60000 65536"/>
                  <a:gd name="T11" fmla="*/ 0 60000 65536"/>
                  <a:gd name="T12" fmla="*/ 0 60000 65536"/>
                  <a:gd name="T13" fmla="*/ 0 60000 65536"/>
                  <a:gd name="T14" fmla="*/ 0 60000 65536"/>
                  <a:gd name="T15" fmla="*/ 0 w 98"/>
                  <a:gd name="T16" fmla="*/ 0 h 191"/>
                  <a:gd name="T17" fmla="*/ 98 w 98"/>
                  <a:gd name="T18" fmla="*/ 191 h 191"/>
                </a:gdLst>
                <a:ahLst/>
                <a:cxnLst>
                  <a:cxn ang="T10">
                    <a:pos x="T0" y="T1"/>
                  </a:cxn>
                  <a:cxn ang="T11">
                    <a:pos x="T2" y="T3"/>
                  </a:cxn>
                  <a:cxn ang="T12">
                    <a:pos x="T4" y="T5"/>
                  </a:cxn>
                  <a:cxn ang="T13">
                    <a:pos x="T6" y="T7"/>
                  </a:cxn>
                  <a:cxn ang="T14">
                    <a:pos x="T8" y="T9"/>
                  </a:cxn>
                </a:cxnLst>
                <a:rect l="T15" t="T16" r="T17" b="T18"/>
                <a:pathLst>
                  <a:path w="98" h="191">
                    <a:moveTo>
                      <a:pt x="0" y="86"/>
                    </a:moveTo>
                    <a:lnTo>
                      <a:pt x="68" y="191"/>
                    </a:lnTo>
                    <a:lnTo>
                      <a:pt x="98" y="105"/>
                    </a:lnTo>
                    <a:lnTo>
                      <a:pt x="30" y="0"/>
                    </a:lnTo>
                    <a:lnTo>
                      <a:pt x="0" y="86"/>
                    </a:lnTo>
                    <a:close/>
                  </a:path>
                </a:pathLst>
              </a:custGeom>
              <a:solidFill>
                <a:srgbClr val="7E7E7E"/>
              </a:solidFill>
              <a:ln w="9525">
                <a:noFill/>
                <a:round/>
                <a:headEnd/>
                <a:tailEnd/>
              </a:ln>
            </p:spPr>
            <p:txBody>
              <a:bodyPr/>
              <a:lstStyle/>
              <a:p>
                <a:endParaRPr lang="en-US"/>
              </a:p>
            </p:txBody>
          </p:sp>
          <p:sp>
            <p:nvSpPr>
              <p:cNvPr id="133960" name="Freeform 5278"/>
              <p:cNvSpPr>
                <a:spLocks/>
              </p:cNvSpPr>
              <p:nvPr/>
            </p:nvSpPr>
            <p:spPr bwMode="auto">
              <a:xfrm>
                <a:off x="3473" y="2632"/>
                <a:ext cx="98" cy="191"/>
              </a:xfrm>
              <a:custGeom>
                <a:avLst/>
                <a:gdLst>
                  <a:gd name="T0" fmla="*/ 0 w 16"/>
                  <a:gd name="T1" fmla="*/ 123947 h 31"/>
                  <a:gd name="T2" fmla="*/ 94202 w 16"/>
                  <a:gd name="T3" fmla="*/ 275299 h 31"/>
                  <a:gd name="T4" fmla="*/ 137868 w 16"/>
                  <a:gd name="T5" fmla="*/ 151315 h 31"/>
                  <a:gd name="T6" fmla="*/ 43665 w 16"/>
                  <a:gd name="T7" fmla="*/ 0 h 31"/>
                  <a:gd name="T8" fmla="*/ 0 w 16"/>
                  <a:gd name="T9" fmla="*/ 123947 h 31"/>
                  <a:gd name="T10" fmla="*/ 0 60000 65536"/>
                  <a:gd name="T11" fmla="*/ 0 60000 65536"/>
                  <a:gd name="T12" fmla="*/ 0 60000 65536"/>
                  <a:gd name="T13" fmla="*/ 0 60000 65536"/>
                  <a:gd name="T14" fmla="*/ 0 60000 65536"/>
                  <a:gd name="T15" fmla="*/ 0 w 16"/>
                  <a:gd name="T16" fmla="*/ 0 h 31"/>
                  <a:gd name="T17" fmla="*/ 16 w 16"/>
                  <a:gd name="T18" fmla="*/ 31 h 31"/>
                </a:gdLst>
                <a:ahLst/>
                <a:cxnLst>
                  <a:cxn ang="T10">
                    <a:pos x="T0" y="T1"/>
                  </a:cxn>
                  <a:cxn ang="T11">
                    <a:pos x="T2" y="T3"/>
                  </a:cxn>
                  <a:cxn ang="T12">
                    <a:pos x="T4" y="T5"/>
                  </a:cxn>
                  <a:cxn ang="T13">
                    <a:pos x="T6" y="T7"/>
                  </a:cxn>
                  <a:cxn ang="T14">
                    <a:pos x="T8" y="T9"/>
                  </a:cxn>
                </a:cxnLst>
                <a:rect l="T15" t="T16" r="T17" b="T18"/>
                <a:pathLst>
                  <a:path w="16" h="31">
                    <a:moveTo>
                      <a:pt x="0" y="14"/>
                    </a:moveTo>
                    <a:lnTo>
                      <a:pt x="11" y="31"/>
                    </a:lnTo>
                    <a:lnTo>
                      <a:pt x="16" y="17"/>
                    </a:lnTo>
                    <a:lnTo>
                      <a:pt x="5" y="0"/>
                    </a:lnTo>
                    <a:lnTo>
                      <a:pt x="0" y="14"/>
                    </a:lnTo>
                  </a:path>
                </a:pathLst>
              </a:custGeom>
              <a:noFill/>
              <a:ln w="9525">
                <a:solidFill>
                  <a:srgbClr val="000000"/>
                </a:solidFill>
                <a:round/>
                <a:headEnd/>
                <a:tailEnd/>
              </a:ln>
            </p:spPr>
            <p:txBody>
              <a:bodyPr/>
              <a:lstStyle/>
              <a:p>
                <a:endParaRPr lang="en-US"/>
              </a:p>
            </p:txBody>
          </p:sp>
          <p:sp>
            <p:nvSpPr>
              <p:cNvPr id="133961" name="Freeform 5279"/>
              <p:cNvSpPr>
                <a:spLocks/>
              </p:cNvSpPr>
              <p:nvPr/>
            </p:nvSpPr>
            <p:spPr bwMode="auto">
              <a:xfrm>
                <a:off x="2207" y="2317"/>
                <a:ext cx="105" cy="142"/>
              </a:xfrm>
              <a:custGeom>
                <a:avLst/>
                <a:gdLst>
                  <a:gd name="T0" fmla="*/ 0 w 105"/>
                  <a:gd name="T1" fmla="*/ 99 h 142"/>
                  <a:gd name="T2" fmla="*/ 68 w 105"/>
                  <a:gd name="T3" fmla="*/ 0 h 142"/>
                  <a:gd name="T4" fmla="*/ 105 w 105"/>
                  <a:gd name="T5" fmla="*/ 12 h 142"/>
                  <a:gd name="T6" fmla="*/ 37 w 105"/>
                  <a:gd name="T7" fmla="*/ 142 h 142"/>
                  <a:gd name="T8" fmla="*/ 0 w 105"/>
                  <a:gd name="T9" fmla="*/ 99 h 142"/>
                  <a:gd name="T10" fmla="*/ 0 60000 65536"/>
                  <a:gd name="T11" fmla="*/ 0 60000 65536"/>
                  <a:gd name="T12" fmla="*/ 0 60000 65536"/>
                  <a:gd name="T13" fmla="*/ 0 60000 65536"/>
                  <a:gd name="T14" fmla="*/ 0 60000 65536"/>
                  <a:gd name="T15" fmla="*/ 0 w 105"/>
                  <a:gd name="T16" fmla="*/ 0 h 142"/>
                  <a:gd name="T17" fmla="*/ 105 w 105"/>
                  <a:gd name="T18" fmla="*/ 142 h 142"/>
                </a:gdLst>
                <a:ahLst/>
                <a:cxnLst>
                  <a:cxn ang="T10">
                    <a:pos x="T0" y="T1"/>
                  </a:cxn>
                  <a:cxn ang="T11">
                    <a:pos x="T2" y="T3"/>
                  </a:cxn>
                  <a:cxn ang="T12">
                    <a:pos x="T4" y="T5"/>
                  </a:cxn>
                  <a:cxn ang="T13">
                    <a:pos x="T6" y="T7"/>
                  </a:cxn>
                  <a:cxn ang="T14">
                    <a:pos x="T8" y="T9"/>
                  </a:cxn>
                </a:cxnLst>
                <a:rect l="T15" t="T16" r="T17" b="T18"/>
                <a:pathLst>
                  <a:path w="105" h="142">
                    <a:moveTo>
                      <a:pt x="0" y="99"/>
                    </a:moveTo>
                    <a:lnTo>
                      <a:pt x="68" y="0"/>
                    </a:lnTo>
                    <a:lnTo>
                      <a:pt x="105" y="12"/>
                    </a:lnTo>
                    <a:lnTo>
                      <a:pt x="37" y="142"/>
                    </a:lnTo>
                    <a:lnTo>
                      <a:pt x="0" y="99"/>
                    </a:lnTo>
                    <a:close/>
                  </a:path>
                </a:pathLst>
              </a:custGeom>
              <a:solidFill>
                <a:srgbClr val="FAFAFA"/>
              </a:solidFill>
              <a:ln w="9525">
                <a:noFill/>
                <a:round/>
                <a:headEnd/>
                <a:tailEnd/>
              </a:ln>
            </p:spPr>
            <p:txBody>
              <a:bodyPr/>
              <a:lstStyle/>
              <a:p>
                <a:endParaRPr lang="en-US"/>
              </a:p>
            </p:txBody>
          </p:sp>
          <p:sp>
            <p:nvSpPr>
              <p:cNvPr id="133962" name="Freeform 5280"/>
              <p:cNvSpPr>
                <a:spLocks/>
              </p:cNvSpPr>
              <p:nvPr/>
            </p:nvSpPr>
            <p:spPr bwMode="auto">
              <a:xfrm>
                <a:off x="2207" y="2317"/>
                <a:ext cx="105" cy="142"/>
              </a:xfrm>
              <a:custGeom>
                <a:avLst/>
                <a:gdLst>
                  <a:gd name="T0" fmla="*/ 0 w 17"/>
                  <a:gd name="T1" fmla="*/ 143778 h 23"/>
                  <a:gd name="T2" fmla="*/ 98959 w 17"/>
                  <a:gd name="T3" fmla="*/ 0 h 23"/>
                  <a:gd name="T4" fmla="*/ 152936 w 17"/>
                  <a:gd name="T5" fmla="*/ 17417 h 23"/>
                  <a:gd name="T6" fmla="*/ 53945 w 17"/>
                  <a:gd name="T7" fmla="*/ 206406 h 23"/>
                  <a:gd name="T8" fmla="*/ 0 w 17"/>
                  <a:gd name="T9" fmla="*/ 143778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16"/>
                    </a:moveTo>
                    <a:lnTo>
                      <a:pt x="11" y="0"/>
                    </a:lnTo>
                    <a:lnTo>
                      <a:pt x="17" y="2"/>
                    </a:lnTo>
                    <a:lnTo>
                      <a:pt x="6" y="23"/>
                    </a:lnTo>
                    <a:lnTo>
                      <a:pt x="0" y="16"/>
                    </a:lnTo>
                  </a:path>
                </a:pathLst>
              </a:custGeom>
              <a:noFill/>
              <a:ln w="9525">
                <a:solidFill>
                  <a:srgbClr val="000000"/>
                </a:solidFill>
                <a:round/>
                <a:headEnd/>
                <a:tailEnd/>
              </a:ln>
            </p:spPr>
            <p:txBody>
              <a:bodyPr/>
              <a:lstStyle/>
              <a:p>
                <a:endParaRPr lang="en-US"/>
              </a:p>
            </p:txBody>
          </p:sp>
          <p:sp>
            <p:nvSpPr>
              <p:cNvPr id="133963" name="Freeform 5281"/>
              <p:cNvSpPr>
                <a:spLocks/>
              </p:cNvSpPr>
              <p:nvPr/>
            </p:nvSpPr>
            <p:spPr bwMode="auto">
              <a:xfrm>
                <a:off x="4553" y="2928"/>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3964" name="Freeform 5282"/>
              <p:cNvSpPr>
                <a:spLocks/>
              </p:cNvSpPr>
              <p:nvPr/>
            </p:nvSpPr>
            <p:spPr bwMode="auto">
              <a:xfrm>
                <a:off x="4553" y="292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965" name="Freeform 5283"/>
              <p:cNvSpPr>
                <a:spLocks/>
              </p:cNvSpPr>
              <p:nvPr/>
            </p:nvSpPr>
            <p:spPr bwMode="auto">
              <a:xfrm>
                <a:off x="3306" y="2459"/>
                <a:ext cx="99" cy="235"/>
              </a:xfrm>
              <a:custGeom>
                <a:avLst/>
                <a:gdLst>
                  <a:gd name="T0" fmla="*/ 0 w 99"/>
                  <a:gd name="T1" fmla="*/ 93 h 235"/>
                  <a:gd name="T2" fmla="*/ 68 w 99"/>
                  <a:gd name="T3" fmla="*/ 235 h 235"/>
                  <a:gd name="T4" fmla="*/ 99 w 99"/>
                  <a:gd name="T5" fmla="*/ 130 h 235"/>
                  <a:gd name="T6" fmla="*/ 31 w 99"/>
                  <a:gd name="T7" fmla="*/ 0 h 235"/>
                  <a:gd name="T8" fmla="*/ 0 w 99"/>
                  <a:gd name="T9" fmla="*/ 93 h 235"/>
                  <a:gd name="T10" fmla="*/ 0 60000 65536"/>
                  <a:gd name="T11" fmla="*/ 0 60000 65536"/>
                  <a:gd name="T12" fmla="*/ 0 60000 65536"/>
                  <a:gd name="T13" fmla="*/ 0 60000 65536"/>
                  <a:gd name="T14" fmla="*/ 0 60000 65536"/>
                  <a:gd name="T15" fmla="*/ 0 w 99"/>
                  <a:gd name="T16" fmla="*/ 0 h 235"/>
                  <a:gd name="T17" fmla="*/ 99 w 99"/>
                  <a:gd name="T18" fmla="*/ 235 h 235"/>
                </a:gdLst>
                <a:ahLst/>
                <a:cxnLst>
                  <a:cxn ang="T10">
                    <a:pos x="T0" y="T1"/>
                  </a:cxn>
                  <a:cxn ang="T11">
                    <a:pos x="T2" y="T3"/>
                  </a:cxn>
                  <a:cxn ang="T12">
                    <a:pos x="T4" y="T5"/>
                  </a:cxn>
                  <a:cxn ang="T13">
                    <a:pos x="T6" y="T7"/>
                  </a:cxn>
                  <a:cxn ang="T14">
                    <a:pos x="T8" y="T9"/>
                  </a:cxn>
                </a:cxnLst>
                <a:rect l="T15" t="T16" r="T17" b="T18"/>
                <a:pathLst>
                  <a:path w="99" h="235">
                    <a:moveTo>
                      <a:pt x="0" y="93"/>
                    </a:moveTo>
                    <a:lnTo>
                      <a:pt x="68" y="235"/>
                    </a:lnTo>
                    <a:lnTo>
                      <a:pt x="99" y="130"/>
                    </a:lnTo>
                    <a:lnTo>
                      <a:pt x="31" y="0"/>
                    </a:lnTo>
                    <a:lnTo>
                      <a:pt x="0" y="93"/>
                    </a:lnTo>
                    <a:close/>
                  </a:path>
                </a:pathLst>
              </a:custGeom>
              <a:solidFill>
                <a:srgbClr val="717171"/>
              </a:solidFill>
              <a:ln w="9525">
                <a:noFill/>
                <a:round/>
                <a:headEnd/>
                <a:tailEnd/>
              </a:ln>
            </p:spPr>
            <p:txBody>
              <a:bodyPr/>
              <a:lstStyle/>
              <a:p>
                <a:endParaRPr lang="en-US"/>
              </a:p>
            </p:txBody>
          </p:sp>
          <p:sp>
            <p:nvSpPr>
              <p:cNvPr id="133966" name="Freeform 5284"/>
              <p:cNvSpPr>
                <a:spLocks/>
              </p:cNvSpPr>
              <p:nvPr/>
            </p:nvSpPr>
            <p:spPr bwMode="auto">
              <a:xfrm>
                <a:off x="3306" y="2459"/>
                <a:ext cx="99" cy="235"/>
              </a:xfrm>
              <a:custGeom>
                <a:avLst/>
                <a:gdLst>
                  <a:gd name="T0" fmla="*/ 0 w 16"/>
                  <a:gd name="T1" fmla="*/ 135997 h 38"/>
                  <a:gd name="T2" fmla="*/ 99730 w 16"/>
                  <a:gd name="T3" fmla="*/ 343663 h 38"/>
                  <a:gd name="T4" fmla="*/ 145214 w 16"/>
                  <a:gd name="T5" fmla="*/ 190152 h 38"/>
                  <a:gd name="T6" fmla="*/ 45484 w 16"/>
                  <a:gd name="T7" fmla="*/ 0 h 38"/>
                  <a:gd name="T8" fmla="*/ 0 w 16"/>
                  <a:gd name="T9" fmla="*/ 135997 h 38"/>
                  <a:gd name="T10" fmla="*/ 0 60000 65536"/>
                  <a:gd name="T11" fmla="*/ 0 60000 65536"/>
                  <a:gd name="T12" fmla="*/ 0 60000 65536"/>
                  <a:gd name="T13" fmla="*/ 0 60000 65536"/>
                  <a:gd name="T14" fmla="*/ 0 60000 65536"/>
                  <a:gd name="T15" fmla="*/ 0 w 16"/>
                  <a:gd name="T16" fmla="*/ 0 h 38"/>
                  <a:gd name="T17" fmla="*/ 16 w 16"/>
                  <a:gd name="T18" fmla="*/ 38 h 38"/>
                </a:gdLst>
                <a:ahLst/>
                <a:cxnLst>
                  <a:cxn ang="T10">
                    <a:pos x="T0" y="T1"/>
                  </a:cxn>
                  <a:cxn ang="T11">
                    <a:pos x="T2" y="T3"/>
                  </a:cxn>
                  <a:cxn ang="T12">
                    <a:pos x="T4" y="T5"/>
                  </a:cxn>
                  <a:cxn ang="T13">
                    <a:pos x="T6" y="T7"/>
                  </a:cxn>
                  <a:cxn ang="T14">
                    <a:pos x="T8" y="T9"/>
                  </a:cxn>
                </a:cxnLst>
                <a:rect l="T15" t="T16" r="T17" b="T18"/>
                <a:pathLst>
                  <a:path w="16" h="38">
                    <a:moveTo>
                      <a:pt x="0" y="15"/>
                    </a:moveTo>
                    <a:lnTo>
                      <a:pt x="11" y="38"/>
                    </a:lnTo>
                    <a:lnTo>
                      <a:pt x="16" y="21"/>
                    </a:lnTo>
                    <a:lnTo>
                      <a:pt x="5" y="0"/>
                    </a:lnTo>
                    <a:lnTo>
                      <a:pt x="0" y="15"/>
                    </a:lnTo>
                  </a:path>
                </a:pathLst>
              </a:custGeom>
              <a:noFill/>
              <a:ln w="9525">
                <a:solidFill>
                  <a:srgbClr val="000000"/>
                </a:solidFill>
                <a:round/>
                <a:headEnd/>
                <a:tailEnd/>
              </a:ln>
            </p:spPr>
            <p:txBody>
              <a:bodyPr/>
              <a:lstStyle/>
              <a:p>
                <a:endParaRPr lang="en-US"/>
              </a:p>
            </p:txBody>
          </p:sp>
          <p:sp>
            <p:nvSpPr>
              <p:cNvPr id="133967" name="Freeform 5285"/>
              <p:cNvSpPr>
                <a:spLocks/>
              </p:cNvSpPr>
              <p:nvPr/>
            </p:nvSpPr>
            <p:spPr bwMode="auto">
              <a:xfrm>
                <a:off x="2040" y="2521"/>
                <a:ext cx="105" cy="111"/>
              </a:xfrm>
              <a:custGeom>
                <a:avLst/>
                <a:gdLst>
                  <a:gd name="T0" fmla="*/ 0 w 105"/>
                  <a:gd name="T1" fmla="*/ 92 h 111"/>
                  <a:gd name="T2" fmla="*/ 68 w 105"/>
                  <a:gd name="T3" fmla="*/ 0 h 111"/>
                  <a:gd name="T4" fmla="*/ 105 w 105"/>
                  <a:gd name="T5" fmla="*/ 6 h 111"/>
                  <a:gd name="T6" fmla="*/ 37 w 105"/>
                  <a:gd name="T7" fmla="*/ 111 h 111"/>
                  <a:gd name="T8" fmla="*/ 0 w 105"/>
                  <a:gd name="T9" fmla="*/ 92 h 111"/>
                  <a:gd name="T10" fmla="*/ 0 60000 65536"/>
                  <a:gd name="T11" fmla="*/ 0 60000 65536"/>
                  <a:gd name="T12" fmla="*/ 0 60000 65536"/>
                  <a:gd name="T13" fmla="*/ 0 60000 65536"/>
                  <a:gd name="T14" fmla="*/ 0 60000 65536"/>
                  <a:gd name="T15" fmla="*/ 0 w 105"/>
                  <a:gd name="T16" fmla="*/ 0 h 111"/>
                  <a:gd name="T17" fmla="*/ 105 w 105"/>
                  <a:gd name="T18" fmla="*/ 111 h 111"/>
                </a:gdLst>
                <a:ahLst/>
                <a:cxnLst>
                  <a:cxn ang="T10">
                    <a:pos x="T0" y="T1"/>
                  </a:cxn>
                  <a:cxn ang="T11">
                    <a:pos x="T2" y="T3"/>
                  </a:cxn>
                  <a:cxn ang="T12">
                    <a:pos x="T4" y="T5"/>
                  </a:cxn>
                  <a:cxn ang="T13">
                    <a:pos x="T6" y="T7"/>
                  </a:cxn>
                  <a:cxn ang="T14">
                    <a:pos x="T8" y="T9"/>
                  </a:cxn>
                </a:cxnLst>
                <a:rect l="T15" t="T16" r="T17" b="T18"/>
                <a:pathLst>
                  <a:path w="105" h="111">
                    <a:moveTo>
                      <a:pt x="0" y="92"/>
                    </a:moveTo>
                    <a:lnTo>
                      <a:pt x="68" y="0"/>
                    </a:lnTo>
                    <a:lnTo>
                      <a:pt x="105" y="6"/>
                    </a:lnTo>
                    <a:lnTo>
                      <a:pt x="37" y="111"/>
                    </a:lnTo>
                    <a:lnTo>
                      <a:pt x="0" y="92"/>
                    </a:lnTo>
                    <a:close/>
                  </a:path>
                </a:pathLst>
              </a:custGeom>
              <a:solidFill>
                <a:srgbClr val="F9F9F9"/>
              </a:solidFill>
              <a:ln w="9525">
                <a:noFill/>
                <a:round/>
                <a:headEnd/>
                <a:tailEnd/>
              </a:ln>
            </p:spPr>
            <p:txBody>
              <a:bodyPr/>
              <a:lstStyle/>
              <a:p>
                <a:endParaRPr lang="en-US"/>
              </a:p>
            </p:txBody>
          </p:sp>
          <p:sp>
            <p:nvSpPr>
              <p:cNvPr id="133968" name="Freeform 5286"/>
              <p:cNvSpPr>
                <a:spLocks/>
              </p:cNvSpPr>
              <p:nvPr/>
            </p:nvSpPr>
            <p:spPr bwMode="auto">
              <a:xfrm>
                <a:off x="2040" y="2521"/>
                <a:ext cx="105" cy="111"/>
              </a:xfrm>
              <a:custGeom>
                <a:avLst/>
                <a:gdLst>
                  <a:gd name="T0" fmla="*/ 0 w 17"/>
                  <a:gd name="T1" fmla="*/ 132984 h 18"/>
                  <a:gd name="T2" fmla="*/ 98959 w 17"/>
                  <a:gd name="T3" fmla="*/ 0 h 18"/>
                  <a:gd name="T4" fmla="*/ 152936 w 17"/>
                  <a:gd name="T5" fmla="*/ 8670 h 18"/>
                  <a:gd name="T6" fmla="*/ 53945 w 17"/>
                  <a:gd name="T7" fmla="*/ 160401 h 18"/>
                  <a:gd name="T8" fmla="*/ 0 w 17"/>
                  <a:gd name="T9" fmla="*/ 132984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5"/>
                    </a:moveTo>
                    <a:lnTo>
                      <a:pt x="11" y="0"/>
                    </a:lnTo>
                    <a:lnTo>
                      <a:pt x="17" y="1"/>
                    </a:lnTo>
                    <a:lnTo>
                      <a:pt x="6" y="18"/>
                    </a:lnTo>
                    <a:lnTo>
                      <a:pt x="0" y="15"/>
                    </a:lnTo>
                  </a:path>
                </a:pathLst>
              </a:custGeom>
              <a:noFill/>
              <a:ln w="9525">
                <a:solidFill>
                  <a:srgbClr val="000000"/>
                </a:solidFill>
                <a:round/>
                <a:headEnd/>
                <a:tailEnd/>
              </a:ln>
            </p:spPr>
            <p:txBody>
              <a:bodyPr/>
              <a:lstStyle/>
              <a:p>
                <a:endParaRPr lang="en-US"/>
              </a:p>
            </p:txBody>
          </p:sp>
          <p:sp>
            <p:nvSpPr>
              <p:cNvPr id="133969" name="Freeform 5287"/>
              <p:cNvSpPr>
                <a:spLocks/>
              </p:cNvSpPr>
              <p:nvPr/>
            </p:nvSpPr>
            <p:spPr bwMode="auto">
              <a:xfrm>
                <a:off x="4380" y="2928"/>
                <a:ext cx="105" cy="68"/>
              </a:xfrm>
              <a:custGeom>
                <a:avLst/>
                <a:gdLst>
                  <a:gd name="T0" fmla="*/ 0 w 105"/>
                  <a:gd name="T1" fmla="*/ 43 h 68"/>
                  <a:gd name="T2" fmla="*/ 74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1" y="0"/>
                    </a:lnTo>
                    <a:lnTo>
                      <a:pt x="0" y="43"/>
                    </a:lnTo>
                    <a:close/>
                  </a:path>
                </a:pathLst>
              </a:custGeom>
              <a:solidFill>
                <a:srgbClr val="CDCDCD"/>
              </a:solidFill>
              <a:ln w="9525">
                <a:noFill/>
                <a:round/>
                <a:headEnd/>
                <a:tailEnd/>
              </a:ln>
            </p:spPr>
            <p:txBody>
              <a:bodyPr/>
              <a:lstStyle/>
              <a:p>
                <a:endParaRPr lang="en-US"/>
              </a:p>
            </p:txBody>
          </p:sp>
          <p:sp>
            <p:nvSpPr>
              <p:cNvPr id="133970" name="Freeform 5288"/>
              <p:cNvSpPr>
                <a:spLocks/>
              </p:cNvSpPr>
              <p:nvPr/>
            </p:nvSpPr>
            <p:spPr bwMode="auto">
              <a:xfrm>
                <a:off x="4380" y="2928"/>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133971" name="Freeform 5289"/>
              <p:cNvSpPr>
                <a:spLocks/>
              </p:cNvSpPr>
              <p:nvPr/>
            </p:nvSpPr>
            <p:spPr bwMode="auto">
              <a:xfrm>
                <a:off x="3133" y="2261"/>
                <a:ext cx="105" cy="266"/>
              </a:xfrm>
              <a:custGeom>
                <a:avLst/>
                <a:gdLst>
                  <a:gd name="T0" fmla="*/ 0 w 105"/>
                  <a:gd name="T1" fmla="*/ 99 h 266"/>
                  <a:gd name="T2" fmla="*/ 68 w 105"/>
                  <a:gd name="T3" fmla="*/ 266 h 266"/>
                  <a:gd name="T4" fmla="*/ 105 w 105"/>
                  <a:gd name="T5" fmla="*/ 136 h 266"/>
                  <a:gd name="T6" fmla="*/ 31 w 105"/>
                  <a:gd name="T7" fmla="*/ 0 h 266"/>
                  <a:gd name="T8" fmla="*/ 0 w 105"/>
                  <a:gd name="T9" fmla="*/ 99 h 266"/>
                  <a:gd name="T10" fmla="*/ 0 60000 65536"/>
                  <a:gd name="T11" fmla="*/ 0 60000 65536"/>
                  <a:gd name="T12" fmla="*/ 0 60000 65536"/>
                  <a:gd name="T13" fmla="*/ 0 60000 65536"/>
                  <a:gd name="T14" fmla="*/ 0 60000 65536"/>
                  <a:gd name="T15" fmla="*/ 0 w 105"/>
                  <a:gd name="T16" fmla="*/ 0 h 266"/>
                  <a:gd name="T17" fmla="*/ 105 w 105"/>
                  <a:gd name="T18" fmla="*/ 266 h 266"/>
                </a:gdLst>
                <a:ahLst/>
                <a:cxnLst>
                  <a:cxn ang="T10">
                    <a:pos x="T0" y="T1"/>
                  </a:cxn>
                  <a:cxn ang="T11">
                    <a:pos x="T2" y="T3"/>
                  </a:cxn>
                  <a:cxn ang="T12">
                    <a:pos x="T4" y="T5"/>
                  </a:cxn>
                  <a:cxn ang="T13">
                    <a:pos x="T6" y="T7"/>
                  </a:cxn>
                  <a:cxn ang="T14">
                    <a:pos x="T8" y="T9"/>
                  </a:cxn>
                </a:cxnLst>
                <a:rect l="T15" t="T16" r="T17" b="T18"/>
                <a:pathLst>
                  <a:path w="105" h="266">
                    <a:moveTo>
                      <a:pt x="0" y="99"/>
                    </a:moveTo>
                    <a:lnTo>
                      <a:pt x="68" y="266"/>
                    </a:lnTo>
                    <a:lnTo>
                      <a:pt x="105" y="136"/>
                    </a:lnTo>
                    <a:lnTo>
                      <a:pt x="31" y="0"/>
                    </a:lnTo>
                    <a:lnTo>
                      <a:pt x="0" y="99"/>
                    </a:lnTo>
                    <a:close/>
                  </a:path>
                </a:pathLst>
              </a:custGeom>
              <a:solidFill>
                <a:srgbClr val="6C6C6C"/>
              </a:solidFill>
              <a:ln w="9525">
                <a:noFill/>
                <a:round/>
                <a:headEnd/>
                <a:tailEnd/>
              </a:ln>
            </p:spPr>
            <p:txBody>
              <a:bodyPr/>
              <a:lstStyle/>
              <a:p>
                <a:endParaRPr lang="en-US"/>
              </a:p>
            </p:txBody>
          </p:sp>
          <p:sp>
            <p:nvSpPr>
              <p:cNvPr id="133972" name="Freeform 5290"/>
              <p:cNvSpPr>
                <a:spLocks/>
              </p:cNvSpPr>
              <p:nvPr/>
            </p:nvSpPr>
            <p:spPr bwMode="auto">
              <a:xfrm>
                <a:off x="3133" y="2261"/>
                <a:ext cx="105" cy="266"/>
              </a:xfrm>
              <a:custGeom>
                <a:avLst/>
                <a:gdLst>
                  <a:gd name="T0" fmla="*/ 0 w 17"/>
                  <a:gd name="T1" fmla="*/ 144877 h 43"/>
                  <a:gd name="T2" fmla="*/ 98959 w 17"/>
                  <a:gd name="T3" fmla="*/ 389405 h 43"/>
                  <a:gd name="T4" fmla="*/ 152936 w 17"/>
                  <a:gd name="T5" fmla="*/ 199067 h 43"/>
                  <a:gd name="T6" fmla="*/ 45014 w 17"/>
                  <a:gd name="T7" fmla="*/ 0 h 43"/>
                  <a:gd name="T8" fmla="*/ 0 w 17"/>
                  <a:gd name="T9" fmla="*/ 144877 h 43"/>
                  <a:gd name="T10" fmla="*/ 0 60000 65536"/>
                  <a:gd name="T11" fmla="*/ 0 60000 65536"/>
                  <a:gd name="T12" fmla="*/ 0 60000 65536"/>
                  <a:gd name="T13" fmla="*/ 0 60000 65536"/>
                  <a:gd name="T14" fmla="*/ 0 60000 65536"/>
                  <a:gd name="T15" fmla="*/ 0 w 17"/>
                  <a:gd name="T16" fmla="*/ 0 h 43"/>
                  <a:gd name="T17" fmla="*/ 17 w 17"/>
                  <a:gd name="T18" fmla="*/ 43 h 43"/>
                </a:gdLst>
                <a:ahLst/>
                <a:cxnLst>
                  <a:cxn ang="T10">
                    <a:pos x="T0" y="T1"/>
                  </a:cxn>
                  <a:cxn ang="T11">
                    <a:pos x="T2" y="T3"/>
                  </a:cxn>
                  <a:cxn ang="T12">
                    <a:pos x="T4" y="T5"/>
                  </a:cxn>
                  <a:cxn ang="T13">
                    <a:pos x="T6" y="T7"/>
                  </a:cxn>
                  <a:cxn ang="T14">
                    <a:pos x="T8" y="T9"/>
                  </a:cxn>
                </a:cxnLst>
                <a:rect l="T15" t="T16" r="T17" b="T18"/>
                <a:pathLst>
                  <a:path w="17" h="43">
                    <a:moveTo>
                      <a:pt x="0" y="16"/>
                    </a:moveTo>
                    <a:lnTo>
                      <a:pt x="11" y="43"/>
                    </a:lnTo>
                    <a:lnTo>
                      <a:pt x="17" y="22"/>
                    </a:lnTo>
                    <a:lnTo>
                      <a:pt x="5" y="0"/>
                    </a:lnTo>
                    <a:lnTo>
                      <a:pt x="0" y="16"/>
                    </a:lnTo>
                  </a:path>
                </a:pathLst>
              </a:custGeom>
              <a:noFill/>
              <a:ln w="9525">
                <a:solidFill>
                  <a:srgbClr val="000000"/>
                </a:solidFill>
                <a:round/>
                <a:headEnd/>
                <a:tailEnd/>
              </a:ln>
            </p:spPr>
            <p:txBody>
              <a:bodyPr/>
              <a:lstStyle/>
              <a:p>
                <a:endParaRPr lang="en-US"/>
              </a:p>
            </p:txBody>
          </p:sp>
          <p:sp>
            <p:nvSpPr>
              <p:cNvPr id="133973" name="Freeform 5291"/>
              <p:cNvSpPr>
                <a:spLocks/>
              </p:cNvSpPr>
              <p:nvPr/>
            </p:nvSpPr>
            <p:spPr bwMode="auto">
              <a:xfrm>
                <a:off x="1880" y="2700"/>
                <a:ext cx="98" cy="68"/>
              </a:xfrm>
              <a:custGeom>
                <a:avLst/>
                <a:gdLst>
                  <a:gd name="T0" fmla="*/ 0 w 98"/>
                  <a:gd name="T1" fmla="*/ 68 h 68"/>
                  <a:gd name="T2" fmla="*/ 61 w 98"/>
                  <a:gd name="T3" fmla="*/ 0 h 68"/>
                  <a:gd name="T4" fmla="*/ 98 w 98"/>
                  <a:gd name="T5" fmla="*/ 0 h 68"/>
                  <a:gd name="T6" fmla="*/ 30 w 98"/>
                  <a:gd name="T7" fmla="*/ 68 h 68"/>
                  <a:gd name="T8" fmla="*/ 0 w 98"/>
                  <a:gd name="T9" fmla="*/ 68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68"/>
                    </a:moveTo>
                    <a:lnTo>
                      <a:pt x="61" y="0"/>
                    </a:lnTo>
                    <a:lnTo>
                      <a:pt x="98" y="0"/>
                    </a:lnTo>
                    <a:lnTo>
                      <a:pt x="30" y="68"/>
                    </a:lnTo>
                    <a:lnTo>
                      <a:pt x="0" y="68"/>
                    </a:lnTo>
                    <a:close/>
                  </a:path>
                </a:pathLst>
              </a:custGeom>
              <a:solidFill>
                <a:srgbClr val="F7F7F7"/>
              </a:solidFill>
              <a:ln w="9525">
                <a:noFill/>
                <a:round/>
                <a:headEnd/>
                <a:tailEnd/>
              </a:ln>
            </p:spPr>
            <p:txBody>
              <a:bodyPr/>
              <a:lstStyle/>
              <a:p>
                <a:endParaRPr lang="en-US"/>
              </a:p>
            </p:txBody>
          </p:sp>
          <p:sp>
            <p:nvSpPr>
              <p:cNvPr id="133974" name="Freeform 5292"/>
              <p:cNvSpPr>
                <a:spLocks/>
              </p:cNvSpPr>
              <p:nvPr/>
            </p:nvSpPr>
            <p:spPr bwMode="auto">
              <a:xfrm>
                <a:off x="1880" y="2700"/>
                <a:ext cx="98" cy="68"/>
              </a:xfrm>
              <a:custGeom>
                <a:avLst/>
                <a:gdLst>
                  <a:gd name="T0" fmla="*/ 0 w 16"/>
                  <a:gd name="T1" fmla="*/ 99206 h 11"/>
                  <a:gd name="T2" fmla="*/ 85946 w 16"/>
                  <a:gd name="T3" fmla="*/ 0 h 11"/>
                  <a:gd name="T4" fmla="*/ 137868 w 16"/>
                  <a:gd name="T5" fmla="*/ 0 h 11"/>
                  <a:gd name="T6" fmla="*/ 43665 w 16"/>
                  <a:gd name="T7" fmla="*/ 99206 h 11"/>
                  <a:gd name="T8" fmla="*/ 0 w 16"/>
                  <a:gd name="T9" fmla="*/ 9920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11"/>
                    </a:moveTo>
                    <a:lnTo>
                      <a:pt x="10" y="0"/>
                    </a:lnTo>
                    <a:lnTo>
                      <a:pt x="16" y="0"/>
                    </a:lnTo>
                    <a:lnTo>
                      <a:pt x="5" y="11"/>
                    </a:lnTo>
                    <a:lnTo>
                      <a:pt x="0" y="11"/>
                    </a:lnTo>
                  </a:path>
                </a:pathLst>
              </a:custGeom>
              <a:noFill/>
              <a:ln w="9525">
                <a:solidFill>
                  <a:srgbClr val="000000"/>
                </a:solidFill>
                <a:round/>
                <a:headEnd/>
                <a:tailEnd/>
              </a:ln>
            </p:spPr>
            <p:txBody>
              <a:bodyPr/>
              <a:lstStyle/>
              <a:p>
                <a:endParaRPr lang="en-US"/>
              </a:p>
            </p:txBody>
          </p:sp>
          <p:sp>
            <p:nvSpPr>
              <p:cNvPr id="133975" name="Freeform 5293"/>
              <p:cNvSpPr>
                <a:spLocks/>
              </p:cNvSpPr>
              <p:nvPr/>
            </p:nvSpPr>
            <p:spPr bwMode="auto">
              <a:xfrm>
                <a:off x="4214" y="2928"/>
                <a:ext cx="98" cy="68"/>
              </a:xfrm>
              <a:custGeom>
                <a:avLst/>
                <a:gdLst>
                  <a:gd name="T0" fmla="*/ 0 w 98"/>
                  <a:gd name="T1" fmla="*/ 43 h 68"/>
                  <a:gd name="T2" fmla="*/ 67 w 98"/>
                  <a:gd name="T3" fmla="*/ 68 h 68"/>
                  <a:gd name="T4" fmla="*/ 98 w 98"/>
                  <a:gd name="T5" fmla="*/ 25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25"/>
                    </a:lnTo>
                    <a:lnTo>
                      <a:pt x="30" y="0"/>
                    </a:lnTo>
                    <a:lnTo>
                      <a:pt x="0" y="43"/>
                    </a:lnTo>
                    <a:close/>
                  </a:path>
                </a:pathLst>
              </a:custGeom>
              <a:solidFill>
                <a:srgbClr val="CBCBCB"/>
              </a:solidFill>
              <a:ln w="9525">
                <a:noFill/>
                <a:round/>
                <a:headEnd/>
                <a:tailEnd/>
              </a:ln>
            </p:spPr>
            <p:txBody>
              <a:bodyPr/>
              <a:lstStyle/>
              <a:p>
                <a:endParaRPr lang="en-US"/>
              </a:p>
            </p:txBody>
          </p:sp>
          <p:sp>
            <p:nvSpPr>
              <p:cNvPr id="133976" name="Freeform 5294"/>
              <p:cNvSpPr>
                <a:spLocks/>
              </p:cNvSpPr>
              <p:nvPr/>
            </p:nvSpPr>
            <p:spPr bwMode="auto">
              <a:xfrm>
                <a:off x="4214" y="2928"/>
                <a:ext cx="98" cy="68"/>
              </a:xfrm>
              <a:custGeom>
                <a:avLst/>
                <a:gdLst>
                  <a:gd name="T0" fmla="*/ 0 w 16"/>
                  <a:gd name="T1" fmla="*/ 62826 h 11"/>
                  <a:gd name="T2" fmla="*/ 94202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977" name="Freeform 5295"/>
              <p:cNvSpPr>
                <a:spLocks/>
              </p:cNvSpPr>
              <p:nvPr/>
            </p:nvSpPr>
            <p:spPr bwMode="auto">
              <a:xfrm>
                <a:off x="2960" y="2088"/>
                <a:ext cx="105" cy="254"/>
              </a:xfrm>
              <a:custGeom>
                <a:avLst/>
                <a:gdLst>
                  <a:gd name="T0" fmla="*/ 0 w 105"/>
                  <a:gd name="T1" fmla="*/ 87 h 254"/>
                  <a:gd name="T2" fmla="*/ 74 w 105"/>
                  <a:gd name="T3" fmla="*/ 254 h 254"/>
                  <a:gd name="T4" fmla="*/ 105 w 105"/>
                  <a:gd name="T5" fmla="*/ 118 h 254"/>
                  <a:gd name="T6" fmla="*/ 31 w 105"/>
                  <a:gd name="T7" fmla="*/ 0 h 254"/>
                  <a:gd name="T8" fmla="*/ 0 w 105"/>
                  <a:gd name="T9" fmla="*/ 87 h 254"/>
                  <a:gd name="T10" fmla="*/ 0 60000 65536"/>
                  <a:gd name="T11" fmla="*/ 0 60000 65536"/>
                  <a:gd name="T12" fmla="*/ 0 60000 65536"/>
                  <a:gd name="T13" fmla="*/ 0 60000 65536"/>
                  <a:gd name="T14" fmla="*/ 0 60000 65536"/>
                  <a:gd name="T15" fmla="*/ 0 w 105"/>
                  <a:gd name="T16" fmla="*/ 0 h 254"/>
                  <a:gd name="T17" fmla="*/ 105 w 105"/>
                  <a:gd name="T18" fmla="*/ 254 h 254"/>
                </a:gdLst>
                <a:ahLst/>
                <a:cxnLst>
                  <a:cxn ang="T10">
                    <a:pos x="T0" y="T1"/>
                  </a:cxn>
                  <a:cxn ang="T11">
                    <a:pos x="T2" y="T3"/>
                  </a:cxn>
                  <a:cxn ang="T12">
                    <a:pos x="T4" y="T5"/>
                  </a:cxn>
                  <a:cxn ang="T13">
                    <a:pos x="T6" y="T7"/>
                  </a:cxn>
                  <a:cxn ang="T14">
                    <a:pos x="T8" y="T9"/>
                  </a:cxn>
                </a:cxnLst>
                <a:rect l="T15" t="T16" r="T17" b="T18"/>
                <a:pathLst>
                  <a:path w="105" h="254">
                    <a:moveTo>
                      <a:pt x="0" y="87"/>
                    </a:moveTo>
                    <a:lnTo>
                      <a:pt x="74" y="254"/>
                    </a:lnTo>
                    <a:lnTo>
                      <a:pt x="105" y="118"/>
                    </a:lnTo>
                    <a:lnTo>
                      <a:pt x="31" y="0"/>
                    </a:lnTo>
                    <a:lnTo>
                      <a:pt x="0" y="87"/>
                    </a:lnTo>
                    <a:close/>
                  </a:path>
                </a:pathLst>
              </a:custGeom>
              <a:solidFill>
                <a:srgbClr val="6D6D6D"/>
              </a:solidFill>
              <a:ln w="9525">
                <a:noFill/>
                <a:round/>
                <a:headEnd/>
                <a:tailEnd/>
              </a:ln>
            </p:spPr>
            <p:txBody>
              <a:bodyPr/>
              <a:lstStyle/>
              <a:p>
                <a:endParaRPr lang="en-US"/>
              </a:p>
            </p:txBody>
          </p:sp>
          <p:sp>
            <p:nvSpPr>
              <p:cNvPr id="133978" name="Freeform 5296"/>
              <p:cNvSpPr>
                <a:spLocks/>
              </p:cNvSpPr>
              <p:nvPr/>
            </p:nvSpPr>
            <p:spPr bwMode="auto">
              <a:xfrm>
                <a:off x="2960" y="2088"/>
                <a:ext cx="105" cy="254"/>
              </a:xfrm>
              <a:custGeom>
                <a:avLst/>
                <a:gdLst>
                  <a:gd name="T0" fmla="*/ 0 w 17"/>
                  <a:gd name="T1" fmla="*/ 128152 h 41"/>
                  <a:gd name="T2" fmla="*/ 107693 w 17"/>
                  <a:gd name="T3" fmla="*/ 374241 h 41"/>
                  <a:gd name="T4" fmla="*/ 152936 w 17"/>
                  <a:gd name="T5" fmla="*/ 173823 h 41"/>
                  <a:gd name="T6" fmla="*/ 45014 w 17"/>
                  <a:gd name="T7" fmla="*/ 0 h 41"/>
                  <a:gd name="T8" fmla="*/ 0 w 17"/>
                  <a:gd name="T9" fmla="*/ 128152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14"/>
                    </a:moveTo>
                    <a:lnTo>
                      <a:pt x="12" y="41"/>
                    </a:lnTo>
                    <a:lnTo>
                      <a:pt x="17" y="19"/>
                    </a:lnTo>
                    <a:lnTo>
                      <a:pt x="5" y="0"/>
                    </a:lnTo>
                    <a:lnTo>
                      <a:pt x="0" y="14"/>
                    </a:lnTo>
                  </a:path>
                </a:pathLst>
              </a:custGeom>
              <a:noFill/>
              <a:ln w="9525">
                <a:solidFill>
                  <a:srgbClr val="000000"/>
                </a:solidFill>
                <a:round/>
                <a:headEnd/>
                <a:tailEnd/>
              </a:ln>
            </p:spPr>
            <p:txBody>
              <a:bodyPr/>
              <a:lstStyle/>
              <a:p>
                <a:endParaRPr lang="en-US"/>
              </a:p>
            </p:txBody>
          </p:sp>
          <p:sp>
            <p:nvSpPr>
              <p:cNvPr id="133979" name="Freeform 5297"/>
              <p:cNvSpPr>
                <a:spLocks/>
              </p:cNvSpPr>
              <p:nvPr/>
            </p:nvSpPr>
            <p:spPr bwMode="auto">
              <a:xfrm>
                <a:off x="1713" y="2817"/>
                <a:ext cx="99" cy="56"/>
              </a:xfrm>
              <a:custGeom>
                <a:avLst/>
                <a:gdLst>
                  <a:gd name="T0" fmla="*/ 0 w 99"/>
                  <a:gd name="T1" fmla="*/ 56 h 56"/>
                  <a:gd name="T2" fmla="*/ 62 w 99"/>
                  <a:gd name="T3" fmla="*/ 19 h 56"/>
                  <a:gd name="T4" fmla="*/ 99 w 99"/>
                  <a:gd name="T5" fmla="*/ 0 h 56"/>
                  <a:gd name="T6" fmla="*/ 31 w 99"/>
                  <a:gd name="T7" fmla="*/ 37 h 56"/>
                  <a:gd name="T8" fmla="*/ 0 w 99"/>
                  <a:gd name="T9" fmla="*/ 56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56"/>
                    </a:moveTo>
                    <a:lnTo>
                      <a:pt x="62" y="19"/>
                    </a:lnTo>
                    <a:lnTo>
                      <a:pt x="99" y="0"/>
                    </a:lnTo>
                    <a:lnTo>
                      <a:pt x="31" y="37"/>
                    </a:lnTo>
                    <a:lnTo>
                      <a:pt x="0" y="56"/>
                    </a:lnTo>
                    <a:close/>
                  </a:path>
                </a:pathLst>
              </a:custGeom>
              <a:solidFill>
                <a:srgbClr val="F1F1F1"/>
              </a:solidFill>
              <a:ln w="9525">
                <a:noFill/>
                <a:round/>
                <a:headEnd/>
                <a:tailEnd/>
              </a:ln>
            </p:spPr>
            <p:txBody>
              <a:bodyPr/>
              <a:lstStyle/>
              <a:p>
                <a:endParaRPr lang="en-US"/>
              </a:p>
            </p:txBody>
          </p:sp>
          <p:sp>
            <p:nvSpPr>
              <p:cNvPr id="133980" name="Freeform 5298"/>
              <p:cNvSpPr>
                <a:spLocks/>
              </p:cNvSpPr>
              <p:nvPr/>
            </p:nvSpPr>
            <p:spPr bwMode="auto">
              <a:xfrm>
                <a:off x="1713" y="2817"/>
                <a:ext cx="99" cy="56"/>
              </a:xfrm>
              <a:custGeom>
                <a:avLst/>
                <a:gdLst>
                  <a:gd name="T0" fmla="*/ 0 w 16"/>
                  <a:gd name="T1" fmla="*/ 83820 h 9"/>
                  <a:gd name="T2" fmla="*/ 90962 w 16"/>
                  <a:gd name="T3" fmla="*/ 28417 h 9"/>
                  <a:gd name="T4" fmla="*/ 145214 w 16"/>
                  <a:gd name="T5" fmla="*/ 0 h 9"/>
                  <a:gd name="T6" fmla="*/ 45484 w 16"/>
                  <a:gd name="T7" fmla="*/ 55403 h 9"/>
                  <a:gd name="T8" fmla="*/ 0 w 16"/>
                  <a:gd name="T9" fmla="*/ 8382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9"/>
                    </a:moveTo>
                    <a:lnTo>
                      <a:pt x="10" y="3"/>
                    </a:lnTo>
                    <a:lnTo>
                      <a:pt x="16" y="0"/>
                    </a:lnTo>
                    <a:lnTo>
                      <a:pt x="5" y="6"/>
                    </a:lnTo>
                    <a:lnTo>
                      <a:pt x="0" y="9"/>
                    </a:lnTo>
                  </a:path>
                </a:pathLst>
              </a:custGeom>
              <a:noFill/>
              <a:ln w="9525">
                <a:solidFill>
                  <a:srgbClr val="000000"/>
                </a:solidFill>
                <a:round/>
                <a:headEnd/>
                <a:tailEnd/>
              </a:ln>
            </p:spPr>
            <p:txBody>
              <a:bodyPr/>
              <a:lstStyle/>
              <a:p>
                <a:endParaRPr lang="en-US"/>
              </a:p>
            </p:txBody>
          </p:sp>
          <p:sp>
            <p:nvSpPr>
              <p:cNvPr id="133981" name="Freeform 5299"/>
              <p:cNvSpPr>
                <a:spLocks/>
              </p:cNvSpPr>
              <p:nvPr/>
            </p:nvSpPr>
            <p:spPr bwMode="auto">
              <a:xfrm>
                <a:off x="4047" y="2916"/>
                <a:ext cx="99" cy="80"/>
              </a:xfrm>
              <a:custGeom>
                <a:avLst/>
                <a:gdLst>
                  <a:gd name="T0" fmla="*/ 0 w 99"/>
                  <a:gd name="T1" fmla="*/ 49 h 80"/>
                  <a:gd name="T2" fmla="*/ 68 w 99"/>
                  <a:gd name="T3" fmla="*/ 80 h 80"/>
                  <a:gd name="T4" fmla="*/ 99 w 99"/>
                  <a:gd name="T5" fmla="*/ 31 h 80"/>
                  <a:gd name="T6" fmla="*/ 31 w 99"/>
                  <a:gd name="T7" fmla="*/ 0 h 80"/>
                  <a:gd name="T8" fmla="*/ 0 w 99"/>
                  <a:gd name="T9" fmla="*/ 49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49"/>
                    </a:moveTo>
                    <a:lnTo>
                      <a:pt x="68" y="80"/>
                    </a:lnTo>
                    <a:lnTo>
                      <a:pt x="99" y="31"/>
                    </a:lnTo>
                    <a:lnTo>
                      <a:pt x="31" y="0"/>
                    </a:lnTo>
                    <a:lnTo>
                      <a:pt x="0" y="49"/>
                    </a:lnTo>
                    <a:close/>
                  </a:path>
                </a:pathLst>
              </a:custGeom>
              <a:solidFill>
                <a:srgbClr val="C4C4C4"/>
              </a:solidFill>
              <a:ln w="9525">
                <a:noFill/>
                <a:round/>
                <a:headEnd/>
                <a:tailEnd/>
              </a:ln>
            </p:spPr>
            <p:txBody>
              <a:bodyPr/>
              <a:lstStyle/>
              <a:p>
                <a:endParaRPr lang="en-US"/>
              </a:p>
            </p:txBody>
          </p:sp>
          <p:sp>
            <p:nvSpPr>
              <p:cNvPr id="133982" name="Freeform 5300"/>
              <p:cNvSpPr>
                <a:spLocks/>
              </p:cNvSpPr>
              <p:nvPr/>
            </p:nvSpPr>
            <p:spPr bwMode="auto">
              <a:xfrm>
                <a:off x="4047" y="2916"/>
                <a:ext cx="99" cy="80"/>
              </a:xfrm>
              <a:custGeom>
                <a:avLst/>
                <a:gdLst>
                  <a:gd name="T0" fmla="*/ 0 w 16"/>
                  <a:gd name="T1" fmla="*/ 70363 h 13"/>
                  <a:gd name="T2" fmla="*/ 99730 w 16"/>
                  <a:gd name="T3" fmla="*/ 114671 h 13"/>
                  <a:gd name="T4" fmla="*/ 145214 w 16"/>
                  <a:gd name="T5" fmla="*/ 44498 h 13"/>
                  <a:gd name="T6" fmla="*/ 45484 w 16"/>
                  <a:gd name="T7" fmla="*/ 0 h 13"/>
                  <a:gd name="T8" fmla="*/ 0 w 16"/>
                  <a:gd name="T9" fmla="*/ 70363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8"/>
                    </a:moveTo>
                    <a:lnTo>
                      <a:pt x="11" y="13"/>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983" name="Freeform 5301"/>
              <p:cNvSpPr>
                <a:spLocks/>
              </p:cNvSpPr>
              <p:nvPr/>
            </p:nvSpPr>
            <p:spPr bwMode="auto">
              <a:xfrm>
                <a:off x="2787" y="2002"/>
                <a:ext cx="105" cy="179"/>
              </a:xfrm>
              <a:custGeom>
                <a:avLst/>
                <a:gdLst>
                  <a:gd name="T0" fmla="*/ 0 w 105"/>
                  <a:gd name="T1" fmla="*/ 56 h 179"/>
                  <a:gd name="T2" fmla="*/ 74 w 105"/>
                  <a:gd name="T3" fmla="*/ 179 h 179"/>
                  <a:gd name="T4" fmla="*/ 105 w 105"/>
                  <a:gd name="T5" fmla="*/ 56 h 179"/>
                  <a:gd name="T6" fmla="*/ 37 w 105"/>
                  <a:gd name="T7" fmla="*/ 0 h 179"/>
                  <a:gd name="T8" fmla="*/ 0 w 105"/>
                  <a:gd name="T9" fmla="*/ 56 h 179"/>
                  <a:gd name="T10" fmla="*/ 0 60000 65536"/>
                  <a:gd name="T11" fmla="*/ 0 60000 65536"/>
                  <a:gd name="T12" fmla="*/ 0 60000 65536"/>
                  <a:gd name="T13" fmla="*/ 0 60000 65536"/>
                  <a:gd name="T14" fmla="*/ 0 60000 65536"/>
                  <a:gd name="T15" fmla="*/ 0 w 105"/>
                  <a:gd name="T16" fmla="*/ 0 h 179"/>
                  <a:gd name="T17" fmla="*/ 105 w 105"/>
                  <a:gd name="T18" fmla="*/ 179 h 179"/>
                </a:gdLst>
                <a:ahLst/>
                <a:cxnLst>
                  <a:cxn ang="T10">
                    <a:pos x="T0" y="T1"/>
                  </a:cxn>
                  <a:cxn ang="T11">
                    <a:pos x="T2" y="T3"/>
                  </a:cxn>
                  <a:cxn ang="T12">
                    <a:pos x="T4" y="T5"/>
                  </a:cxn>
                  <a:cxn ang="T13">
                    <a:pos x="T6" y="T7"/>
                  </a:cxn>
                  <a:cxn ang="T14">
                    <a:pos x="T8" y="T9"/>
                  </a:cxn>
                </a:cxnLst>
                <a:rect l="T15" t="T16" r="T17" b="T18"/>
                <a:pathLst>
                  <a:path w="105" h="179">
                    <a:moveTo>
                      <a:pt x="0" y="56"/>
                    </a:moveTo>
                    <a:lnTo>
                      <a:pt x="74" y="179"/>
                    </a:lnTo>
                    <a:lnTo>
                      <a:pt x="105" y="56"/>
                    </a:lnTo>
                    <a:lnTo>
                      <a:pt x="37" y="0"/>
                    </a:lnTo>
                    <a:lnTo>
                      <a:pt x="0" y="56"/>
                    </a:lnTo>
                    <a:close/>
                  </a:path>
                </a:pathLst>
              </a:custGeom>
              <a:solidFill>
                <a:srgbClr val="7F7F7F"/>
              </a:solidFill>
              <a:ln w="9525">
                <a:noFill/>
                <a:round/>
                <a:headEnd/>
                <a:tailEnd/>
              </a:ln>
            </p:spPr>
            <p:txBody>
              <a:bodyPr/>
              <a:lstStyle/>
              <a:p>
                <a:endParaRPr lang="en-US"/>
              </a:p>
            </p:txBody>
          </p:sp>
        </p:grpSp>
        <p:grpSp>
          <p:nvGrpSpPr>
            <p:cNvPr id="5160" name="Group 5302"/>
            <p:cNvGrpSpPr>
              <a:grpSpLocks/>
            </p:cNvGrpSpPr>
            <p:nvPr/>
          </p:nvGrpSpPr>
          <p:grpSpPr bwMode="auto">
            <a:xfrm>
              <a:off x="1305" y="2002"/>
              <a:ext cx="3415" cy="1105"/>
              <a:chOff x="1305" y="2002"/>
              <a:chExt cx="3415" cy="1105"/>
            </a:xfrm>
          </p:grpSpPr>
          <p:sp>
            <p:nvSpPr>
              <p:cNvPr id="133584" name="Freeform 5303"/>
              <p:cNvSpPr>
                <a:spLocks/>
              </p:cNvSpPr>
              <p:nvPr/>
            </p:nvSpPr>
            <p:spPr bwMode="auto">
              <a:xfrm>
                <a:off x="2787" y="2002"/>
                <a:ext cx="105" cy="179"/>
              </a:xfrm>
              <a:custGeom>
                <a:avLst/>
                <a:gdLst>
                  <a:gd name="T0" fmla="*/ 0 w 17"/>
                  <a:gd name="T1" fmla="*/ 81377 h 29"/>
                  <a:gd name="T2" fmla="*/ 107693 w 17"/>
                  <a:gd name="T3" fmla="*/ 259871 h 29"/>
                  <a:gd name="T4" fmla="*/ 152936 w 17"/>
                  <a:gd name="T5" fmla="*/ 81377 h 29"/>
                  <a:gd name="T6" fmla="*/ 53945 w 17"/>
                  <a:gd name="T7" fmla="*/ 0 h 29"/>
                  <a:gd name="T8" fmla="*/ 0 w 17"/>
                  <a:gd name="T9" fmla="*/ 81377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9"/>
                    </a:moveTo>
                    <a:lnTo>
                      <a:pt x="12" y="29"/>
                    </a:lnTo>
                    <a:lnTo>
                      <a:pt x="17" y="9"/>
                    </a:lnTo>
                    <a:lnTo>
                      <a:pt x="6" y="0"/>
                    </a:lnTo>
                    <a:lnTo>
                      <a:pt x="0" y="9"/>
                    </a:lnTo>
                  </a:path>
                </a:pathLst>
              </a:custGeom>
              <a:noFill/>
              <a:ln w="9525">
                <a:solidFill>
                  <a:srgbClr val="000000"/>
                </a:solidFill>
                <a:round/>
                <a:headEnd/>
                <a:tailEnd/>
              </a:ln>
            </p:spPr>
            <p:txBody>
              <a:bodyPr/>
              <a:lstStyle/>
              <a:p>
                <a:endParaRPr lang="en-US"/>
              </a:p>
            </p:txBody>
          </p:sp>
          <p:sp>
            <p:nvSpPr>
              <p:cNvPr id="133585" name="Freeform 5304"/>
              <p:cNvSpPr>
                <a:spLocks/>
              </p:cNvSpPr>
              <p:nvPr/>
            </p:nvSpPr>
            <p:spPr bwMode="auto">
              <a:xfrm>
                <a:off x="1546" y="2891"/>
                <a:ext cx="99" cy="43"/>
              </a:xfrm>
              <a:custGeom>
                <a:avLst/>
                <a:gdLst>
                  <a:gd name="T0" fmla="*/ 0 w 99"/>
                  <a:gd name="T1" fmla="*/ 43 h 43"/>
                  <a:gd name="T2" fmla="*/ 62 w 99"/>
                  <a:gd name="T3" fmla="*/ 31 h 43"/>
                  <a:gd name="T4" fmla="*/ 99 w 99"/>
                  <a:gd name="T5" fmla="*/ 0 h 43"/>
                  <a:gd name="T6" fmla="*/ 31 w 99"/>
                  <a:gd name="T7" fmla="*/ 12 h 43"/>
                  <a:gd name="T8" fmla="*/ 0 w 99"/>
                  <a:gd name="T9" fmla="*/ 43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43"/>
                    </a:moveTo>
                    <a:lnTo>
                      <a:pt x="62" y="31"/>
                    </a:lnTo>
                    <a:lnTo>
                      <a:pt x="99" y="0"/>
                    </a:lnTo>
                    <a:lnTo>
                      <a:pt x="31" y="12"/>
                    </a:lnTo>
                    <a:lnTo>
                      <a:pt x="0" y="43"/>
                    </a:lnTo>
                    <a:close/>
                  </a:path>
                </a:pathLst>
              </a:custGeom>
              <a:solidFill>
                <a:srgbClr val="E8E8E8"/>
              </a:solidFill>
              <a:ln w="9525">
                <a:noFill/>
                <a:round/>
                <a:headEnd/>
                <a:tailEnd/>
              </a:ln>
            </p:spPr>
            <p:txBody>
              <a:bodyPr/>
              <a:lstStyle/>
              <a:p>
                <a:endParaRPr lang="en-US"/>
              </a:p>
            </p:txBody>
          </p:sp>
          <p:sp>
            <p:nvSpPr>
              <p:cNvPr id="133586" name="Freeform 5305"/>
              <p:cNvSpPr>
                <a:spLocks/>
              </p:cNvSpPr>
              <p:nvPr/>
            </p:nvSpPr>
            <p:spPr bwMode="auto">
              <a:xfrm>
                <a:off x="1546" y="2891"/>
                <a:ext cx="99" cy="43"/>
              </a:xfrm>
              <a:custGeom>
                <a:avLst/>
                <a:gdLst>
                  <a:gd name="T0" fmla="*/ 0 w 16"/>
                  <a:gd name="T1" fmla="*/ 61207 h 7"/>
                  <a:gd name="T2" fmla="*/ 90962 w 16"/>
                  <a:gd name="T3" fmla="*/ 44038 h 7"/>
                  <a:gd name="T4" fmla="*/ 145214 w 16"/>
                  <a:gd name="T5" fmla="*/ 0 h 7"/>
                  <a:gd name="T6" fmla="*/ 45484 w 16"/>
                  <a:gd name="T7" fmla="*/ 17169 h 7"/>
                  <a:gd name="T8" fmla="*/ 0 w 16"/>
                  <a:gd name="T9" fmla="*/ 6120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7"/>
                    </a:moveTo>
                    <a:lnTo>
                      <a:pt x="10" y="5"/>
                    </a:lnTo>
                    <a:lnTo>
                      <a:pt x="16" y="0"/>
                    </a:lnTo>
                    <a:lnTo>
                      <a:pt x="5" y="2"/>
                    </a:lnTo>
                    <a:lnTo>
                      <a:pt x="0" y="7"/>
                    </a:lnTo>
                  </a:path>
                </a:pathLst>
              </a:custGeom>
              <a:noFill/>
              <a:ln w="9525">
                <a:solidFill>
                  <a:srgbClr val="000000"/>
                </a:solidFill>
                <a:round/>
                <a:headEnd/>
                <a:tailEnd/>
              </a:ln>
            </p:spPr>
            <p:txBody>
              <a:bodyPr/>
              <a:lstStyle/>
              <a:p>
                <a:endParaRPr lang="en-US"/>
              </a:p>
            </p:txBody>
          </p:sp>
          <p:sp>
            <p:nvSpPr>
              <p:cNvPr id="133587" name="Freeform 5306"/>
              <p:cNvSpPr>
                <a:spLocks/>
              </p:cNvSpPr>
              <p:nvPr/>
            </p:nvSpPr>
            <p:spPr bwMode="auto">
              <a:xfrm>
                <a:off x="3880" y="2891"/>
                <a:ext cx="99" cy="93"/>
              </a:xfrm>
              <a:custGeom>
                <a:avLst/>
                <a:gdLst>
                  <a:gd name="T0" fmla="*/ 0 w 99"/>
                  <a:gd name="T1" fmla="*/ 56 h 93"/>
                  <a:gd name="T2" fmla="*/ 68 w 99"/>
                  <a:gd name="T3" fmla="*/ 93 h 93"/>
                  <a:gd name="T4" fmla="*/ 99 w 99"/>
                  <a:gd name="T5" fmla="*/ 43 h 93"/>
                  <a:gd name="T6" fmla="*/ 31 w 99"/>
                  <a:gd name="T7" fmla="*/ 0 h 93"/>
                  <a:gd name="T8" fmla="*/ 0 w 99"/>
                  <a:gd name="T9" fmla="*/ 56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56"/>
                    </a:moveTo>
                    <a:lnTo>
                      <a:pt x="68" y="93"/>
                    </a:lnTo>
                    <a:lnTo>
                      <a:pt x="99" y="43"/>
                    </a:lnTo>
                    <a:lnTo>
                      <a:pt x="31" y="0"/>
                    </a:lnTo>
                    <a:lnTo>
                      <a:pt x="0" y="56"/>
                    </a:lnTo>
                    <a:close/>
                  </a:path>
                </a:pathLst>
              </a:custGeom>
              <a:solidFill>
                <a:srgbClr val="B6B6B6"/>
              </a:solidFill>
              <a:ln w="9525">
                <a:noFill/>
                <a:round/>
                <a:headEnd/>
                <a:tailEnd/>
              </a:ln>
            </p:spPr>
            <p:txBody>
              <a:bodyPr/>
              <a:lstStyle/>
              <a:p>
                <a:endParaRPr lang="en-US"/>
              </a:p>
            </p:txBody>
          </p:sp>
          <p:sp>
            <p:nvSpPr>
              <p:cNvPr id="133588" name="Freeform 5307"/>
              <p:cNvSpPr>
                <a:spLocks/>
              </p:cNvSpPr>
              <p:nvPr/>
            </p:nvSpPr>
            <p:spPr bwMode="auto">
              <a:xfrm>
                <a:off x="3880" y="2891"/>
                <a:ext cx="99" cy="93"/>
              </a:xfrm>
              <a:custGeom>
                <a:avLst/>
                <a:gdLst>
                  <a:gd name="T0" fmla="*/ 0 w 16"/>
                  <a:gd name="T1" fmla="*/ 82683 h 15"/>
                  <a:gd name="T2" fmla="*/ 99730 w 16"/>
                  <a:gd name="T3" fmla="*/ 137497 h 15"/>
                  <a:gd name="T4" fmla="*/ 145214 w 16"/>
                  <a:gd name="T5" fmla="*/ 63618 h 15"/>
                  <a:gd name="T6" fmla="*/ 45484 w 16"/>
                  <a:gd name="T7" fmla="*/ 0 h 15"/>
                  <a:gd name="T8" fmla="*/ 0 w 16"/>
                  <a:gd name="T9" fmla="*/ 82683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9"/>
                    </a:moveTo>
                    <a:lnTo>
                      <a:pt x="11" y="15"/>
                    </a:lnTo>
                    <a:lnTo>
                      <a:pt x="16" y="7"/>
                    </a:lnTo>
                    <a:lnTo>
                      <a:pt x="5" y="0"/>
                    </a:lnTo>
                    <a:lnTo>
                      <a:pt x="0" y="9"/>
                    </a:lnTo>
                  </a:path>
                </a:pathLst>
              </a:custGeom>
              <a:noFill/>
              <a:ln w="9525">
                <a:solidFill>
                  <a:srgbClr val="000000"/>
                </a:solidFill>
                <a:round/>
                <a:headEnd/>
                <a:tailEnd/>
              </a:ln>
            </p:spPr>
            <p:txBody>
              <a:bodyPr/>
              <a:lstStyle/>
              <a:p>
                <a:endParaRPr lang="en-US"/>
              </a:p>
            </p:txBody>
          </p:sp>
          <p:sp>
            <p:nvSpPr>
              <p:cNvPr id="133589" name="Freeform 5308"/>
              <p:cNvSpPr>
                <a:spLocks/>
              </p:cNvSpPr>
              <p:nvPr/>
            </p:nvSpPr>
            <p:spPr bwMode="auto">
              <a:xfrm>
                <a:off x="2614" y="2002"/>
                <a:ext cx="105" cy="99"/>
              </a:xfrm>
              <a:custGeom>
                <a:avLst/>
                <a:gdLst>
                  <a:gd name="T0" fmla="*/ 0 w 105"/>
                  <a:gd name="T1" fmla="*/ 43 h 99"/>
                  <a:gd name="T2" fmla="*/ 74 w 105"/>
                  <a:gd name="T3" fmla="*/ 99 h 99"/>
                  <a:gd name="T4" fmla="*/ 105 w 105"/>
                  <a:gd name="T5" fmla="*/ 0 h 99"/>
                  <a:gd name="T6" fmla="*/ 37 w 105"/>
                  <a:gd name="T7" fmla="*/ 18 h 99"/>
                  <a:gd name="T8" fmla="*/ 0 w 105"/>
                  <a:gd name="T9" fmla="*/ 43 h 99"/>
                  <a:gd name="T10" fmla="*/ 0 60000 65536"/>
                  <a:gd name="T11" fmla="*/ 0 60000 65536"/>
                  <a:gd name="T12" fmla="*/ 0 60000 65536"/>
                  <a:gd name="T13" fmla="*/ 0 60000 65536"/>
                  <a:gd name="T14" fmla="*/ 0 60000 65536"/>
                  <a:gd name="T15" fmla="*/ 0 w 105"/>
                  <a:gd name="T16" fmla="*/ 0 h 99"/>
                  <a:gd name="T17" fmla="*/ 105 w 105"/>
                  <a:gd name="T18" fmla="*/ 99 h 99"/>
                </a:gdLst>
                <a:ahLst/>
                <a:cxnLst>
                  <a:cxn ang="T10">
                    <a:pos x="T0" y="T1"/>
                  </a:cxn>
                  <a:cxn ang="T11">
                    <a:pos x="T2" y="T3"/>
                  </a:cxn>
                  <a:cxn ang="T12">
                    <a:pos x="T4" y="T5"/>
                  </a:cxn>
                  <a:cxn ang="T13">
                    <a:pos x="T6" y="T7"/>
                  </a:cxn>
                  <a:cxn ang="T14">
                    <a:pos x="T8" y="T9"/>
                  </a:cxn>
                </a:cxnLst>
                <a:rect l="T15" t="T16" r="T17" b="T18"/>
                <a:pathLst>
                  <a:path w="105" h="99">
                    <a:moveTo>
                      <a:pt x="0" y="43"/>
                    </a:moveTo>
                    <a:lnTo>
                      <a:pt x="74" y="99"/>
                    </a:lnTo>
                    <a:lnTo>
                      <a:pt x="105" y="0"/>
                    </a:lnTo>
                    <a:lnTo>
                      <a:pt x="37" y="18"/>
                    </a:lnTo>
                    <a:lnTo>
                      <a:pt x="0" y="43"/>
                    </a:lnTo>
                    <a:close/>
                  </a:path>
                </a:pathLst>
              </a:custGeom>
              <a:solidFill>
                <a:srgbClr val="C0C0C0"/>
              </a:solidFill>
              <a:ln w="9525">
                <a:noFill/>
                <a:round/>
                <a:headEnd/>
                <a:tailEnd/>
              </a:ln>
            </p:spPr>
            <p:txBody>
              <a:bodyPr/>
              <a:lstStyle/>
              <a:p>
                <a:endParaRPr lang="en-US"/>
              </a:p>
            </p:txBody>
          </p:sp>
          <p:sp>
            <p:nvSpPr>
              <p:cNvPr id="133590" name="Freeform 5309"/>
              <p:cNvSpPr>
                <a:spLocks/>
              </p:cNvSpPr>
              <p:nvPr/>
            </p:nvSpPr>
            <p:spPr bwMode="auto">
              <a:xfrm>
                <a:off x="2614" y="2002"/>
                <a:ext cx="105" cy="99"/>
              </a:xfrm>
              <a:custGeom>
                <a:avLst/>
                <a:gdLst>
                  <a:gd name="T0" fmla="*/ 0 w 17"/>
                  <a:gd name="T1" fmla="*/ 63020 h 16"/>
                  <a:gd name="T2" fmla="*/ 107693 w 17"/>
                  <a:gd name="T3" fmla="*/ 145214 h 16"/>
                  <a:gd name="T4" fmla="*/ 152936 w 17"/>
                  <a:gd name="T5" fmla="*/ 0 h 16"/>
                  <a:gd name="T6" fmla="*/ 53945 w 17"/>
                  <a:gd name="T7" fmla="*/ 27949 h 16"/>
                  <a:gd name="T8" fmla="*/ 0 w 17"/>
                  <a:gd name="T9" fmla="*/ 6302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7"/>
                    </a:moveTo>
                    <a:lnTo>
                      <a:pt x="12" y="16"/>
                    </a:lnTo>
                    <a:lnTo>
                      <a:pt x="17" y="0"/>
                    </a:lnTo>
                    <a:lnTo>
                      <a:pt x="6" y="3"/>
                    </a:lnTo>
                    <a:lnTo>
                      <a:pt x="0" y="7"/>
                    </a:lnTo>
                  </a:path>
                </a:pathLst>
              </a:custGeom>
              <a:noFill/>
              <a:ln w="9525">
                <a:solidFill>
                  <a:srgbClr val="000000"/>
                </a:solidFill>
                <a:round/>
                <a:headEnd/>
                <a:tailEnd/>
              </a:ln>
            </p:spPr>
            <p:txBody>
              <a:bodyPr/>
              <a:lstStyle/>
              <a:p>
                <a:endParaRPr lang="en-US"/>
              </a:p>
            </p:txBody>
          </p:sp>
          <p:sp>
            <p:nvSpPr>
              <p:cNvPr id="133591" name="Freeform 5310"/>
              <p:cNvSpPr>
                <a:spLocks/>
              </p:cNvSpPr>
              <p:nvPr/>
            </p:nvSpPr>
            <p:spPr bwMode="auto">
              <a:xfrm>
                <a:off x="1373" y="2928"/>
                <a:ext cx="105" cy="43"/>
              </a:xfrm>
              <a:custGeom>
                <a:avLst/>
                <a:gdLst>
                  <a:gd name="T0" fmla="*/ 0 w 105"/>
                  <a:gd name="T1" fmla="*/ 37 h 43"/>
                  <a:gd name="T2" fmla="*/ 68 w 105"/>
                  <a:gd name="T3" fmla="*/ 43 h 43"/>
                  <a:gd name="T4" fmla="*/ 105 w 105"/>
                  <a:gd name="T5" fmla="*/ 6 h 43"/>
                  <a:gd name="T6" fmla="*/ 37 w 105"/>
                  <a:gd name="T7" fmla="*/ 0 h 43"/>
                  <a:gd name="T8" fmla="*/ 0 w 105"/>
                  <a:gd name="T9" fmla="*/ 37 h 43"/>
                  <a:gd name="T10" fmla="*/ 0 60000 65536"/>
                  <a:gd name="T11" fmla="*/ 0 60000 65536"/>
                  <a:gd name="T12" fmla="*/ 0 60000 65536"/>
                  <a:gd name="T13" fmla="*/ 0 60000 65536"/>
                  <a:gd name="T14" fmla="*/ 0 60000 65536"/>
                  <a:gd name="T15" fmla="*/ 0 w 105"/>
                  <a:gd name="T16" fmla="*/ 0 h 43"/>
                  <a:gd name="T17" fmla="*/ 105 w 105"/>
                  <a:gd name="T18" fmla="*/ 43 h 43"/>
                </a:gdLst>
                <a:ahLst/>
                <a:cxnLst>
                  <a:cxn ang="T10">
                    <a:pos x="T0" y="T1"/>
                  </a:cxn>
                  <a:cxn ang="T11">
                    <a:pos x="T2" y="T3"/>
                  </a:cxn>
                  <a:cxn ang="T12">
                    <a:pos x="T4" y="T5"/>
                  </a:cxn>
                  <a:cxn ang="T13">
                    <a:pos x="T6" y="T7"/>
                  </a:cxn>
                  <a:cxn ang="T14">
                    <a:pos x="T8" y="T9"/>
                  </a:cxn>
                </a:cxnLst>
                <a:rect l="T15" t="T16" r="T17" b="T18"/>
                <a:pathLst>
                  <a:path w="105" h="43">
                    <a:moveTo>
                      <a:pt x="0" y="37"/>
                    </a:moveTo>
                    <a:lnTo>
                      <a:pt x="68" y="43"/>
                    </a:lnTo>
                    <a:lnTo>
                      <a:pt x="105" y="6"/>
                    </a:lnTo>
                    <a:lnTo>
                      <a:pt x="37" y="0"/>
                    </a:lnTo>
                    <a:lnTo>
                      <a:pt x="0" y="37"/>
                    </a:lnTo>
                    <a:close/>
                  </a:path>
                </a:pathLst>
              </a:custGeom>
              <a:solidFill>
                <a:srgbClr val="DDDDDD"/>
              </a:solidFill>
              <a:ln w="9525">
                <a:noFill/>
                <a:round/>
                <a:headEnd/>
                <a:tailEnd/>
              </a:ln>
            </p:spPr>
            <p:txBody>
              <a:bodyPr/>
              <a:lstStyle/>
              <a:p>
                <a:endParaRPr lang="en-US"/>
              </a:p>
            </p:txBody>
          </p:sp>
          <p:sp>
            <p:nvSpPr>
              <p:cNvPr id="133592" name="Freeform 5311"/>
              <p:cNvSpPr>
                <a:spLocks/>
              </p:cNvSpPr>
              <p:nvPr/>
            </p:nvSpPr>
            <p:spPr bwMode="auto">
              <a:xfrm>
                <a:off x="1373" y="2928"/>
                <a:ext cx="105" cy="43"/>
              </a:xfrm>
              <a:custGeom>
                <a:avLst/>
                <a:gdLst>
                  <a:gd name="T0" fmla="*/ 0 w 17"/>
                  <a:gd name="T1" fmla="*/ 52601 h 7"/>
                  <a:gd name="T2" fmla="*/ 98959 w 17"/>
                  <a:gd name="T3" fmla="*/ 61207 h 7"/>
                  <a:gd name="T4" fmla="*/ 152936 w 17"/>
                  <a:gd name="T5" fmla="*/ 8563 h 7"/>
                  <a:gd name="T6" fmla="*/ 53945 w 17"/>
                  <a:gd name="T7" fmla="*/ 0 h 7"/>
                  <a:gd name="T8" fmla="*/ 0 w 17"/>
                  <a:gd name="T9" fmla="*/ 52601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0" y="6"/>
                    </a:moveTo>
                    <a:lnTo>
                      <a:pt x="11" y="7"/>
                    </a:lnTo>
                    <a:lnTo>
                      <a:pt x="17" y="1"/>
                    </a:lnTo>
                    <a:lnTo>
                      <a:pt x="6" y="0"/>
                    </a:lnTo>
                    <a:lnTo>
                      <a:pt x="0" y="6"/>
                    </a:lnTo>
                  </a:path>
                </a:pathLst>
              </a:custGeom>
              <a:noFill/>
              <a:ln w="9525">
                <a:solidFill>
                  <a:srgbClr val="000000"/>
                </a:solidFill>
                <a:round/>
                <a:headEnd/>
                <a:tailEnd/>
              </a:ln>
            </p:spPr>
            <p:txBody>
              <a:bodyPr/>
              <a:lstStyle/>
              <a:p>
                <a:endParaRPr lang="en-US"/>
              </a:p>
            </p:txBody>
          </p:sp>
          <p:sp>
            <p:nvSpPr>
              <p:cNvPr id="133593" name="Freeform 5312"/>
              <p:cNvSpPr>
                <a:spLocks/>
              </p:cNvSpPr>
              <p:nvPr/>
            </p:nvSpPr>
            <p:spPr bwMode="auto">
              <a:xfrm>
                <a:off x="3707" y="2836"/>
                <a:ext cx="105" cy="123"/>
              </a:xfrm>
              <a:custGeom>
                <a:avLst/>
                <a:gdLst>
                  <a:gd name="T0" fmla="*/ 0 w 105"/>
                  <a:gd name="T1" fmla="*/ 67 h 123"/>
                  <a:gd name="T2" fmla="*/ 68 w 105"/>
                  <a:gd name="T3" fmla="*/ 123 h 123"/>
                  <a:gd name="T4" fmla="*/ 105 w 105"/>
                  <a:gd name="T5" fmla="*/ 61 h 123"/>
                  <a:gd name="T6" fmla="*/ 31 w 105"/>
                  <a:gd name="T7" fmla="*/ 0 h 123"/>
                  <a:gd name="T8" fmla="*/ 0 w 105"/>
                  <a:gd name="T9" fmla="*/ 67 h 123"/>
                  <a:gd name="T10" fmla="*/ 0 60000 65536"/>
                  <a:gd name="T11" fmla="*/ 0 60000 65536"/>
                  <a:gd name="T12" fmla="*/ 0 60000 65536"/>
                  <a:gd name="T13" fmla="*/ 0 60000 65536"/>
                  <a:gd name="T14" fmla="*/ 0 60000 65536"/>
                  <a:gd name="T15" fmla="*/ 0 w 105"/>
                  <a:gd name="T16" fmla="*/ 0 h 123"/>
                  <a:gd name="T17" fmla="*/ 105 w 105"/>
                  <a:gd name="T18" fmla="*/ 123 h 123"/>
                </a:gdLst>
                <a:ahLst/>
                <a:cxnLst>
                  <a:cxn ang="T10">
                    <a:pos x="T0" y="T1"/>
                  </a:cxn>
                  <a:cxn ang="T11">
                    <a:pos x="T2" y="T3"/>
                  </a:cxn>
                  <a:cxn ang="T12">
                    <a:pos x="T4" y="T5"/>
                  </a:cxn>
                  <a:cxn ang="T13">
                    <a:pos x="T6" y="T7"/>
                  </a:cxn>
                  <a:cxn ang="T14">
                    <a:pos x="T8" y="T9"/>
                  </a:cxn>
                </a:cxnLst>
                <a:rect l="T15" t="T16" r="T17" b="T18"/>
                <a:pathLst>
                  <a:path w="105" h="123">
                    <a:moveTo>
                      <a:pt x="0" y="67"/>
                    </a:moveTo>
                    <a:lnTo>
                      <a:pt x="68" y="123"/>
                    </a:lnTo>
                    <a:lnTo>
                      <a:pt x="105" y="61"/>
                    </a:lnTo>
                    <a:lnTo>
                      <a:pt x="31" y="0"/>
                    </a:lnTo>
                    <a:lnTo>
                      <a:pt x="0" y="67"/>
                    </a:lnTo>
                    <a:close/>
                  </a:path>
                </a:pathLst>
              </a:custGeom>
              <a:solidFill>
                <a:srgbClr val="9F9F9F"/>
              </a:solidFill>
              <a:ln w="9525">
                <a:noFill/>
                <a:round/>
                <a:headEnd/>
                <a:tailEnd/>
              </a:ln>
            </p:spPr>
            <p:txBody>
              <a:bodyPr/>
              <a:lstStyle/>
              <a:p>
                <a:endParaRPr lang="en-US"/>
              </a:p>
            </p:txBody>
          </p:sp>
          <p:sp>
            <p:nvSpPr>
              <p:cNvPr id="133594" name="Freeform 5313"/>
              <p:cNvSpPr>
                <a:spLocks/>
              </p:cNvSpPr>
              <p:nvPr/>
            </p:nvSpPr>
            <p:spPr bwMode="auto">
              <a:xfrm>
                <a:off x="3707" y="2836"/>
                <a:ext cx="105" cy="123"/>
              </a:xfrm>
              <a:custGeom>
                <a:avLst/>
                <a:gdLst>
                  <a:gd name="T0" fmla="*/ 0 w 17"/>
                  <a:gd name="T1" fmla="*/ 97244 h 20"/>
                  <a:gd name="T2" fmla="*/ 98959 w 17"/>
                  <a:gd name="T3" fmla="*/ 175835 h 20"/>
                  <a:gd name="T4" fmla="*/ 152936 w 17"/>
                  <a:gd name="T5" fmla="*/ 87219 h 20"/>
                  <a:gd name="T6" fmla="*/ 45014 w 17"/>
                  <a:gd name="T7" fmla="*/ 0 h 20"/>
                  <a:gd name="T8" fmla="*/ 0 w 17"/>
                  <a:gd name="T9" fmla="*/ 97244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1"/>
                    </a:moveTo>
                    <a:lnTo>
                      <a:pt x="11" y="20"/>
                    </a:lnTo>
                    <a:lnTo>
                      <a:pt x="17" y="10"/>
                    </a:lnTo>
                    <a:lnTo>
                      <a:pt x="5" y="0"/>
                    </a:lnTo>
                    <a:lnTo>
                      <a:pt x="0" y="11"/>
                    </a:lnTo>
                  </a:path>
                </a:pathLst>
              </a:custGeom>
              <a:noFill/>
              <a:ln w="9525">
                <a:solidFill>
                  <a:srgbClr val="000000"/>
                </a:solidFill>
                <a:round/>
                <a:headEnd/>
                <a:tailEnd/>
              </a:ln>
            </p:spPr>
            <p:txBody>
              <a:bodyPr/>
              <a:lstStyle/>
              <a:p>
                <a:endParaRPr lang="en-US"/>
              </a:p>
            </p:txBody>
          </p:sp>
          <p:sp>
            <p:nvSpPr>
              <p:cNvPr id="133595" name="Freeform 5314"/>
              <p:cNvSpPr>
                <a:spLocks/>
              </p:cNvSpPr>
              <p:nvPr/>
            </p:nvSpPr>
            <p:spPr bwMode="auto">
              <a:xfrm>
                <a:off x="2441" y="2064"/>
                <a:ext cx="105" cy="80"/>
              </a:xfrm>
              <a:custGeom>
                <a:avLst/>
                <a:gdLst>
                  <a:gd name="T0" fmla="*/ 0 w 105"/>
                  <a:gd name="T1" fmla="*/ 80 h 80"/>
                  <a:gd name="T2" fmla="*/ 75 w 105"/>
                  <a:gd name="T3" fmla="*/ 61 h 80"/>
                  <a:gd name="T4" fmla="*/ 105 w 105"/>
                  <a:gd name="T5" fmla="*/ 0 h 80"/>
                  <a:gd name="T6" fmla="*/ 37 w 105"/>
                  <a:gd name="T7" fmla="*/ 80 h 80"/>
                  <a:gd name="T8" fmla="*/ 0 w 105"/>
                  <a:gd name="T9" fmla="*/ 80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80"/>
                    </a:moveTo>
                    <a:lnTo>
                      <a:pt x="75" y="61"/>
                    </a:lnTo>
                    <a:lnTo>
                      <a:pt x="105" y="0"/>
                    </a:lnTo>
                    <a:lnTo>
                      <a:pt x="37" y="80"/>
                    </a:lnTo>
                    <a:lnTo>
                      <a:pt x="0" y="80"/>
                    </a:lnTo>
                    <a:close/>
                  </a:path>
                </a:pathLst>
              </a:custGeom>
              <a:solidFill>
                <a:srgbClr val="EEEEEE"/>
              </a:solidFill>
              <a:ln w="9525">
                <a:noFill/>
                <a:round/>
                <a:headEnd/>
                <a:tailEnd/>
              </a:ln>
            </p:spPr>
            <p:txBody>
              <a:bodyPr/>
              <a:lstStyle/>
              <a:p>
                <a:endParaRPr lang="en-US"/>
              </a:p>
            </p:txBody>
          </p:sp>
          <p:sp>
            <p:nvSpPr>
              <p:cNvPr id="133596" name="Freeform 5315"/>
              <p:cNvSpPr>
                <a:spLocks/>
              </p:cNvSpPr>
              <p:nvPr/>
            </p:nvSpPr>
            <p:spPr bwMode="auto">
              <a:xfrm>
                <a:off x="2441" y="2064"/>
                <a:ext cx="105" cy="80"/>
              </a:xfrm>
              <a:custGeom>
                <a:avLst/>
                <a:gdLst>
                  <a:gd name="T0" fmla="*/ 0 w 17"/>
                  <a:gd name="T1" fmla="*/ 114671 h 13"/>
                  <a:gd name="T2" fmla="*/ 107693 w 17"/>
                  <a:gd name="T3" fmla="*/ 89034 h 13"/>
                  <a:gd name="T4" fmla="*/ 152936 w 17"/>
                  <a:gd name="T5" fmla="*/ 0 h 13"/>
                  <a:gd name="T6" fmla="*/ 53945 w 17"/>
                  <a:gd name="T7" fmla="*/ 114671 h 13"/>
                  <a:gd name="T8" fmla="*/ 0 w 17"/>
                  <a:gd name="T9" fmla="*/ 114671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3"/>
                    </a:moveTo>
                    <a:lnTo>
                      <a:pt x="12" y="10"/>
                    </a:lnTo>
                    <a:lnTo>
                      <a:pt x="17" y="0"/>
                    </a:lnTo>
                    <a:lnTo>
                      <a:pt x="6" y="13"/>
                    </a:lnTo>
                    <a:lnTo>
                      <a:pt x="0" y="13"/>
                    </a:lnTo>
                  </a:path>
                </a:pathLst>
              </a:custGeom>
              <a:noFill/>
              <a:ln w="9525">
                <a:solidFill>
                  <a:srgbClr val="000000"/>
                </a:solidFill>
                <a:round/>
                <a:headEnd/>
                <a:tailEnd/>
              </a:ln>
            </p:spPr>
            <p:txBody>
              <a:bodyPr/>
              <a:lstStyle/>
              <a:p>
                <a:endParaRPr lang="en-US"/>
              </a:p>
            </p:txBody>
          </p:sp>
          <p:sp>
            <p:nvSpPr>
              <p:cNvPr id="133597" name="Freeform 5316"/>
              <p:cNvSpPr>
                <a:spLocks/>
              </p:cNvSpPr>
              <p:nvPr/>
            </p:nvSpPr>
            <p:spPr bwMode="auto">
              <a:xfrm>
                <a:off x="3541" y="2737"/>
                <a:ext cx="98" cy="173"/>
              </a:xfrm>
              <a:custGeom>
                <a:avLst/>
                <a:gdLst>
                  <a:gd name="T0" fmla="*/ 0 w 98"/>
                  <a:gd name="T1" fmla="*/ 86 h 173"/>
                  <a:gd name="T2" fmla="*/ 67 w 98"/>
                  <a:gd name="T3" fmla="*/ 173 h 173"/>
                  <a:gd name="T4" fmla="*/ 98 w 98"/>
                  <a:gd name="T5" fmla="*/ 92 h 173"/>
                  <a:gd name="T6" fmla="*/ 30 w 98"/>
                  <a:gd name="T7" fmla="*/ 0 h 173"/>
                  <a:gd name="T8" fmla="*/ 0 w 98"/>
                  <a:gd name="T9" fmla="*/ 86 h 173"/>
                  <a:gd name="T10" fmla="*/ 0 60000 65536"/>
                  <a:gd name="T11" fmla="*/ 0 60000 65536"/>
                  <a:gd name="T12" fmla="*/ 0 60000 65536"/>
                  <a:gd name="T13" fmla="*/ 0 60000 65536"/>
                  <a:gd name="T14" fmla="*/ 0 60000 65536"/>
                  <a:gd name="T15" fmla="*/ 0 w 98"/>
                  <a:gd name="T16" fmla="*/ 0 h 173"/>
                  <a:gd name="T17" fmla="*/ 98 w 98"/>
                  <a:gd name="T18" fmla="*/ 173 h 173"/>
                </a:gdLst>
                <a:ahLst/>
                <a:cxnLst>
                  <a:cxn ang="T10">
                    <a:pos x="T0" y="T1"/>
                  </a:cxn>
                  <a:cxn ang="T11">
                    <a:pos x="T2" y="T3"/>
                  </a:cxn>
                  <a:cxn ang="T12">
                    <a:pos x="T4" y="T5"/>
                  </a:cxn>
                  <a:cxn ang="T13">
                    <a:pos x="T6" y="T7"/>
                  </a:cxn>
                  <a:cxn ang="T14">
                    <a:pos x="T8" y="T9"/>
                  </a:cxn>
                </a:cxnLst>
                <a:rect l="T15" t="T16" r="T17" b="T18"/>
                <a:pathLst>
                  <a:path w="98" h="173">
                    <a:moveTo>
                      <a:pt x="0" y="86"/>
                    </a:moveTo>
                    <a:lnTo>
                      <a:pt x="67" y="173"/>
                    </a:lnTo>
                    <a:lnTo>
                      <a:pt x="98" y="92"/>
                    </a:lnTo>
                    <a:lnTo>
                      <a:pt x="30" y="0"/>
                    </a:lnTo>
                    <a:lnTo>
                      <a:pt x="0" y="86"/>
                    </a:lnTo>
                    <a:close/>
                  </a:path>
                </a:pathLst>
              </a:custGeom>
              <a:solidFill>
                <a:srgbClr val="848484"/>
              </a:solidFill>
              <a:ln w="9525">
                <a:noFill/>
                <a:round/>
                <a:headEnd/>
                <a:tailEnd/>
              </a:ln>
            </p:spPr>
            <p:txBody>
              <a:bodyPr/>
              <a:lstStyle/>
              <a:p>
                <a:endParaRPr lang="en-US"/>
              </a:p>
            </p:txBody>
          </p:sp>
          <p:sp>
            <p:nvSpPr>
              <p:cNvPr id="133598" name="Freeform 5317"/>
              <p:cNvSpPr>
                <a:spLocks/>
              </p:cNvSpPr>
              <p:nvPr/>
            </p:nvSpPr>
            <p:spPr bwMode="auto">
              <a:xfrm>
                <a:off x="3541" y="2737"/>
                <a:ext cx="98" cy="173"/>
              </a:xfrm>
              <a:custGeom>
                <a:avLst/>
                <a:gdLst>
                  <a:gd name="T0" fmla="*/ 0 w 16"/>
                  <a:gd name="T1" fmla="*/ 126896 h 28"/>
                  <a:gd name="T2" fmla="*/ 94202 w 16"/>
                  <a:gd name="T3" fmla="*/ 252141 h 28"/>
                  <a:gd name="T4" fmla="*/ 137868 w 16"/>
                  <a:gd name="T5" fmla="*/ 135632 h 28"/>
                  <a:gd name="T6" fmla="*/ 43665 w 16"/>
                  <a:gd name="T7" fmla="*/ 0 h 28"/>
                  <a:gd name="T8" fmla="*/ 0 w 16"/>
                  <a:gd name="T9" fmla="*/ 126896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14"/>
                    </a:moveTo>
                    <a:lnTo>
                      <a:pt x="11" y="28"/>
                    </a:lnTo>
                    <a:lnTo>
                      <a:pt x="16" y="15"/>
                    </a:lnTo>
                    <a:lnTo>
                      <a:pt x="5" y="0"/>
                    </a:lnTo>
                    <a:lnTo>
                      <a:pt x="0" y="14"/>
                    </a:lnTo>
                  </a:path>
                </a:pathLst>
              </a:custGeom>
              <a:noFill/>
              <a:ln w="9525">
                <a:solidFill>
                  <a:srgbClr val="000000"/>
                </a:solidFill>
                <a:round/>
                <a:headEnd/>
                <a:tailEnd/>
              </a:ln>
            </p:spPr>
            <p:txBody>
              <a:bodyPr/>
              <a:lstStyle/>
              <a:p>
                <a:endParaRPr lang="en-US"/>
              </a:p>
            </p:txBody>
          </p:sp>
          <p:sp>
            <p:nvSpPr>
              <p:cNvPr id="133599" name="Freeform 5318"/>
              <p:cNvSpPr>
                <a:spLocks/>
              </p:cNvSpPr>
              <p:nvPr/>
            </p:nvSpPr>
            <p:spPr bwMode="auto">
              <a:xfrm>
                <a:off x="2275" y="2218"/>
                <a:ext cx="105" cy="111"/>
              </a:xfrm>
              <a:custGeom>
                <a:avLst/>
                <a:gdLst>
                  <a:gd name="T0" fmla="*/ 0 w 105"/>
                  <a:gd name="T1" fmla="*/ 99 h 111"/>
                  <a:gd name="T2" fmla="*/ 68 w 105"/>
                  <a:gd name="T3" fmla="*/ 37 h 111"/>
                  <a:gd name="T4" fmla="*/ 105 w 105"/>
                  <a:gd name="T5" fmla="*/ 0 h 111"/>
                  <a:gd name="T6" fmla="*/ 37 w 105"/>
                  <a:gd name="T7" fmla="*/ 111 h 111"/>
                  <a:gd name="T8" fmla="*/ 0 w 105"/>
                  <a:gd name="T9" fmla="*/ 99 h 111"/>
                  <a:gd name="T10" fmla="*/ 0 60000 65536"/>
                  <a:gd name="T11" fmla="*/ 0 60000 65536"/>
                  <a:gd name="T12" fmla="*/ 0 60000 65536"/>
                  <a:gd name="T13" fmla="*/ 0 60000 65536"/>
                  <a:gd name="T14" fmla="*/ 0 60000 65536"/>
                  <a:gd name="T15" fmla="*/ 0 w 105"/>
                  <a:gd name="T16" fmla="*/ 0 h 111"/>
                  <a:gd name="T17" fmla="*/ 105 w 105"/>
                  <a:gd name="T18" fmla="*/ 111 h 111"/>
                </a:gdLst>
                <a:ahLst/>
                <a:cxnLst>
                  <a:cxn ang="T10">
                    <a:pos x="T0" y="T1"/>
                  </a:cxn>
                  <a:cxn ang="T11">
                    <a:pos x="T2" y="T3"/>
                  </a:cxn>
                  <a:cxn ang="T12">
                    <a:pos x="T4" y="T5"/>
                  </a:cxn>
                  <a:cxn ang="T13">
                    <a:pos x="T6" y="T7"/>
                  </a:cxn>
                  <a:cxn ang="T14">
                    <a:pos x="T8" y="T9"/>
                  </a:cxn>
                </a:cxnLst>
                <a:rect l="T15" t="T16" r="T17" b="T18"/>
                <a:pathLst>
                  <a:path w="105" h="111">
                    <a:moveTo>
                      <a:pt x="0" y="99"/>
                    </a:moveTo>
                    <a:lnTo>
                      <a:pt x="68" y="37"/>
                    </a:lnTo>
                    <a:lnTo>
                      <a:pt x="105" y="0"/>
                    </a:lnTo>
                    <a:lnTo>
                      <a:pt x="37" y="111"/>
                    </a:lnTo>
                    <a:lnTo>
                      <a:pt x="0" y="99"/>
                    </a:lnTo>
                    <a:close/>
                  </a:path>
                </a:pathLst>
              </a:custGeom>
              <a:solidFill>
                <a:srgbClr val="F5F5F5"/>
              </a:solidFill>
              <a:ln w="9525">
                <a:noFill/>
                <a:round/>
                <a:headEnd/>
                <a:tailEnd/>
              </a:ln>
            </p:spPr>
            <p:txBody>
              <a:bodyPr/>
              <a:lstStyle/>
              <a:p>
                <a:endParaRPr lang="en-US"/>
              </a:p>
            </p:txBody>
          </p:sp>
          <p:sp>
            <p:nvSpPr>
              <p:cNvPr id="133600" name="Freeform 5319"/>
              <p:cNvSpPr>
                <a:spLocks/>
              </p:cNvSpPr>
              <p:nvPr/>
            </p:nvSpPr>
            <p:spPr bwMode="auto">
              <a:xfrm>
                <a:off x="2275" y="2218"/>
                <a:ext cx="105" cy="111"/>
              </a:xfrm>
              <a:custGeom>
                <a:avLst/>
                <a:gdLst>
                  <a:gd name="T0" fmla="*/ 0 w 17"/>
                  <a:gd name="T1" fmla="*/ 143060 h 18"/>
                  <a:gd name="T2" fmla="*/ 98959 w 17"/>
                  <a:gd name="T3" fmla="*/ 53465 h 18"/>
                  <a:gd name="T4" fmla="*/ 152936 w 17"/>
                  <a:gd name="T5" fmla="*/ 0 h 18"/>
                  <a:gd name="T6" fmla="*/ 53945 w 17"/>
                  <a:gd name="T7" fmla="*/ 160401 h 18"/>
                  <a:gd name="T8" fmla="*/ 0 w 17"/>
                  <a:gd name="T9" fmla="*/ 14306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6"/>
                    </a:moveTo>
                    <a:lnTo>
                      <a:pt x="11" y="6"/>
                    </a:lnTo>
                    <a:lnTo>
                      <a:pt x="17" y="0"/>
                    </a:lnTo>
                    <a:lnTo>
                      <a:pt x="6" y="18"/>
                    </a:lnTo>
                    <a:lnTo>
                      <a:pt x="0" y="16"/>
                    </a:lnTo>
                  </a:path>
                </a:pathLst>
              </a:custGeom>
              <a:noFill/>
              <a:ln w="9525">
                <a:solidFill>
                  <a:srgbClr val="000000"/>
                </a:solidFill>
                <a:round/>
                <a:headEnd/>
                <a:tailEnd/>
              </a:ln>
            </p:spPr>
            <p:txBody>
              <a:bodyPr/>
              <a:lstStyle/>
              <a:p>
                <a:endParaRPr lang="en-US"/>
              </a:p>
            </p:txBody>
          </p:sp>
          <p:sp>
            <p:nvSpPr>
              <p:cNvPr id="133601" name="Freeform 5320"/>
              <p:cNvSpPr>
                <a:spLocks/>
              </p:cNvSpPr>
              <p:nvPr/>
            </p:nvSpPr>
            <p:spPr bwMode="auto">
              <a:xfrm>
                <a:off x="4621" y="2947"/>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ECECE"/>
              </a:solidFill>
              <a:ln w="9525">
                <a:noFill/>
                <a:round/>
                <a:headEnd/>
                <a:tailEnd/>
              </a:ln>
            </p:spPr>
            <p:txBody>
              <a:bodyPr/>
              <a:lstStyle/>
              <a:p>
                <a:endParaRPr lang="en-US"/>
              </a:p>
            </p:txBody>
          </p:sp>
          <p:sp>
            <p:nvSpPr>
              <p:cNvPr id="133602" name="Freeform 5321"/>
              <p:cNvSpPr>
                <a:spLocks/>
              </p:cNvSpPr>
              <p:nvPr/>
            </p:nvSpPr>
            <p:spPr bwMode="auto">
              <a:xfrm>
                <a:off x="4621" y="2947"/>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603" name="Freeform 5322"/>
              <p:cNvSpPr>
                <a:spLocks/>
              </p:cNvSpPr>
              <p:nvPr/>
            </p:nvSpPr>
            <p:spPr bwMode="auto">
              <a:xfrm>
                <a:off x="3374" y="2589"/>
                <a:ext cx="99" cy="228"/>
              </a:xfrm>
              <a:custGeom>
                <a:avLst/>
                <a:gdLst>
                  <a:gd name="T0" fmla="*/ 0 w 99"/>
                  <a:gd name="T1" fmla="*/ 105 h 228"/>
                  <a:gd name="T2" fmla="*/ 68 w 99"/>
                  <a:gd name="T3" fmla="*/ 228 h 228"/>
                  <a:gd name="T4" fmla="*/ 99 w 99"/>
                  <a:gd name="T5" fmla="*/ 129 h 228"/>
                  <a:gd name="T6" fmla="*/ 31 w 99"/>
                  <a:gd name="T7" fmla="*/ 0 h 228"/>
                  <a:gd name="T8" fmla="*/ 0 w 99"/>
                  <a:gd name="T9" fmla="*/ 105 h 228"/>
                  <a:gd name="T10" fmla="*/ 0 60000 65536"/>
                  <a:gd name="T11" fmla="*/ 0 60000 65536"/>
                  <a:gd name="T12" fmla="*/ 0 60000 65536"/>
                  <a:gd name="T13" fmla="*/ 0 60000 65536"/>
                  <a:gd name="T14" fmla="*/ 0 60000 65536"/>
                  <a:gd name="T15" fmla="*/ 0 w 99"/>
                  <a:gd name="T16" fmla="*/ 0 h 228"/>
                  <a:gd name="T17" fmla="*/ 99 w 99"/>
                  <a:gd name="T18" fmla="*/ 228 h 228"/>
                </a:gdLst>
                <a:ahLst/>
                <a:cxnLst>
                  <a:cxn ang="T10">
                    <a:pos x="T0" y="T1"/>
                  </a:cxn>
                  <a:cxn ang="T11">
                    <a:pos x="T2" y="T3"/>
                  </a:cxn>
                  <a:cxn ang="T12">
                    <a:pos x="T4" y="T5"/>
                  </a:cxn>
                  <a:cxn ang="T13">
                    <a:pos x="T6" y="T7"/>
                  </a:cxn>
                  <a:cxn ang="T14">
                    <a:pos x="T8" y="T9"/>
                  </a:cxn>
                </a:cxnLst>
                <a:rect l="T15" t="T16" r="T17" b="T18"/>
                <a:pathLst>
                  <a:path w="99" h="228">
                    <a:moveTo>
                      <a:pt x="0" y="105"/>
                    </a:moveTo>
                    <a:lnTo>
                      <a:pt x="68" y="228"/>
                    </a:lnTo>
                    <a:lnTo>
                      <a:pt x="99" y="129"/>
                    </a:lnTo>
                    <a:lnTo>
                      <a:pt x="31" y="0"/>
                    </a:lnTo>
                    <a:lnTo>
                      <a:pt x="0" y="105"/>
                    </a:lnTo>
                    <a:close/>
                  </a:path>
                </a:pathLst>
              </a:custGeom>
              <a:solidFill>
                <a:srgbClr val="6F6F6F"/>
              </a:solidFill>
              <a:ln w="9525">
                <a:noFill/>
                <a:round/>
                <a:headEnd/>
                <a:tailEnd/>
              </a:ln>
            </p:spPr>
            <p:txBody>
              <a:bodyPr/>
              <a:lstStyle/>
              <a:p>
                <a:endParaRPr lang="en-US"/>
              </a:p>
            </p:txBody>
          </p:sp>
          <p:sp>
            <p:nvSpPr>
              <p:cNvPr id="133604" name="Freeform 5323"/>
              <p:cNvSpPr>
                <a:spLocks/>
              </p:cNvSpPr>
              <p:nvPr/>
            </p:nvSpPr>
            <p:spPr bwMode="auto">
              <a:xfrm>
                <a:off x="3374" y="2589"/>
                <a:ext cx="99" cy="228"/>
              </a:xfrm>
              <a:custGeom>
                <a:avLst/>
                <a:gdLst>
                  <a:gd name="T0" fmla="*/ 0 w 16"/>
                  <a:gd name="T1" fmla="*/ 151398 h 37"/>
                  <a:gd name="T2" fmla="*/ 99730 w 16"/>
                  <a:gd name="T3" fmla="*/ 328764 h 37"/>
                  <a:gd name="T4" fmla="*/ 145214 w 16"/>
                  <a:gd name="T5" fmla="*/ 186023 h 37"/>
                  <a:gd name="T6" fmla="*/ 45484 w 16"/>
                  <a:gd name="T7" fmla="*/ 0 h 37"/>
                  <a:gd name="T8" fmla="*/ 0 w 16"/>
                  <a:gd name="T9" fmla="*/ 151398 h 37"/>
                  <a:gd name="T10" fmla="*/ 0 60000 65536"/>
                  <a:gd name="T11" fmla="*/ 0 60000 65536"/>
                  <a:gd name="T12" fmla="*/ 0 60000 65536"/>
                  <a:gd name="T13" fmla="*/ 0 60000 65536"/>
                  <a:gd name="T14" fmla="*/ 0 60000 65536"/>
                  <a:gd name="T15" fmla="*/ 0 w 16"/>
                  <a:gd name="T16" fmla="*/ 0 h 37"/>
                  <a:gd name="T17" fmla="*/ 16 w 16"/>
                  <a:gd name="T18" fmla="*/ 37 h 37"/>
                </a:gdLst>
                <a:ahLst/>
                <a:cxnLst>
                  <a:cxn ang="T10">
                    <a:pos x="T0" y="T1"/>
                  </a:cxn>
                  <a:cxn ang="T11">
                    <a:pos x="T2" y="T3"/>
                  </a:cxn>
                  <a:cxn ang="T12">
                    <a:pos x="T4" y="T5"/>
                  </a:cxn>
                  <a:cxn ang="T13">
                    <a:pos x="T6" y="T7"/>
                  </a:cxn>
                  <a:cxn ang="T14">
                    <a:pos x="T8" y="T9"/>
                  </a:cxn>
                </a:cxnLst>
                <a:rect l="T15" t="T16" r="T17" b="T18"/>
                <a:pathLst>
                  <a:path w="16" h="37">
                    <a:moveTo>
                      <a:pt x="0" y="17"/>
                    </a:moveTo>
                    <a:lnTo>
                      <a:pt x="11" y="37"/>
                    </a:lnTo>
                    <a:lnTo>
                      <a:pt x="16" y="21"/>
                    </a:lnTo>
                    <a:lnTo>
                      <a:pt x="5" y="0"/>
                    </a:lnTo>
                    <a:lnTo>
                      <a:pt x="0" y="17"/>
                    </a:lnTo>
                  </a:path>
                </a:pathLst>
              </a:custGeom>
              <a:noFill/>
              <a:ln w="9525">
                <a:solidFill>
                  <a:srgbClr val="000000"/>
                </a:solidFill>
                <a:round/>
                <a:headEnd/>
                <a:tailEnd/>
              </a:ln>
            </p:spPr>
            <p:txBody>
              <a:bodyPr/>
              <a:lstStyle/>
              <a:p>
                <a:endParaRPr lang="en-US"/>
              </a:p>
            </p:txBody>
          </p:sp>
          <p:sp>
            <p:nvSpPr>
              <p:cNvPr id="133605" name="Freeform 5324"/>
              <p:cNvSpPr>
                <a:spLocks/>
              </p:cNvSpPr>
              <p:nvPr/>
            </p:nvSpPr>
            <p:spPr bwMode="auto">
              <a:xfrm>
                <a:off x="2108" y="2416"/>
                <a:ext cx="99" cy="111"/>
              </a:xfrm>
              <a:custGeom>
                <a:avLst/>
                <a:gdLst>
                  <a:gd name="T0" fmla="*/ 0 w 99"/>
                  <a:gd name="T1" fmla="*/ 105 h 111"/>
                  <a:gd name="T2" fmla="*/ 68 w 99"/>
                  <a:gd name="T3" fmla="*/ 18 h 111"/>
                  <a:gd name="T4" fmla="*/ 99 w 99"/>
                  <a:gd name="T5" fmla="*/ 0 h 111"/>
                  <a:gd name="T6" fmla="*/ 37 w 99"/>
                  <a:gd name="T7" fmla="*/ 111 h 111"/>
                  <a:gd name="T8" fmla="*/ 0 w 99"/>
                  <a:gd name="T9" fmla="*/ 105 h 111"/>
                  <a:gd name="T10" fmla="*/ 0 60000 65536"/>
                  <a:gd name="T11" fmla="*/ 0 60000 65536"/>
                  <a:gd name="T12" fmla="*/ 0 60000 65536"/>
                  <a:gd name="T13" fmla="*/ 0 60000 65536"/>
                  <a:gd name="T14" fmla="*/ 0 60000 65536"/>
                  <a:gd name="T15" fmla="*/ 0 w 99"/>
                  <a:gd name="T16" fmla="*/ 0 h 111"/>
                  <a:gd name="T17" fmla="*/ 99 w 99"/>
                  <a:gd name="T18" fmla="*/ 111 h 111"/>
                </a:gdLst>
                <a:ahLst/>
                <a:cxnLst>
                  <a:cxn ang="T10">
                    <a:pos x="T0" y="T1"/>
                  </a:cxn>
                  <a:cxn ang="T11">
                    <a:pos x="T2" y="T3"/>
                  </a:cxn>
                  <a:cxn ang="T12">
                    <a:pos x="T4" y="T5"/>
                  </a:cxn>
                  <a:cxn ang="T13">
                    <a:pos x="T6" y="T7"/>
                  </a:cxn>
                  <a:cxn ang="T14">
                    <a:pos x="T8" y="T9"/>
                  </a:cxn>
                </a:cxnLst>
                <a:rect l="T15" t="T16" r="T17" b="T18"/>
                <a:pathLst>
                  <a:path w="99" h="111">
                    <a:moveTo>
                      <a:pt x="0" y="105"/>
                    </a:moveTo>
                    <a:lnTo>
                      <a:pt x="68" y="18"/>
                    </a:lnTo>
                    <a:lnTo>
                      <a:pt x="99" y="0"/>
                    </a:lnTo>
                    <a:lnTo>
                      <a:pt x="37" y="111"/>
                    </a:lnTo>
                    <a:lnTo>
                      <a:pt x="0" y="105"/>
                    </a:lnTo>
                    <a:close/>
                  </a:path>
                </a:pathLst>
              </a:custGeom>
              <a:solidFill>
                <a:srgbClr val="F7F7F7"/>
              </a:solidFill>
              <a:ln w="9525">
                <a:noFill/>
                <a:round/>
                <a:headEnd/>
                <a:tailEnd/>
              </a:ln>
            </p:spPr>
            <p:txBody>
              <a:bodyPr/>
              <a:lstStyle/>
              <a:p>
                <a:endParaRPr lang="en-US"/>
              </a:p>
            </p:txBody>
          </p:sp>
          <p:sp>
            <p:nvSpPr>
              <p:cNvPr id="133606" name="Freeform 5325"/>
              <p:cNvSpPr>
                <a:spLocks/>
              </p:cNvSpPr>
              <p:nvPr/>
            </p:nvSpPr>
            <p:spPr bwMode="auto">
              <a:xfrm>
                <a:off x="2108" y="2416"/>
                <a:ext cx="99" cy="111"/>
              </a:xfrm>
              <a:custGeom>
                <a:avLst/>
                <a:gdLst>
                  <a:gd name="T0" fmla="*/ 0 w 16"/>
                  <a:gd name="T1" fmla="*/ 151731 h 18"/>
                  <a:gd name="T2" fmla="*/ 99730 w 16"/>
                  <a:gd name="T3" fmla="*/ 26011 h 18"/>
                  <a:gd name="T4" fmla="*/ 145214 w 16"/>
                  <a:gd name="T5" fmla="*/ 0 h 18"/>
                  <a:gd name="T6" fmla="*/ 54252 w 16"/>
                  <a:gd name="T7" fmla="*/ 160401 h 18"/>
                  <a:gd name="T8" fmla="*/ 0 w 16"/>
                  <a:gd name="T9" fmla="*/ 151731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7"/>
                    </a:moveTo>
                    <a:lnTo>
                      <a:pt x="11" y="3"/>
                    </a:lnTo>
                    <a:lnTo>
                      <a:pt x="16" y="0"/>
                    </a:lnTo>
                    <a:lnTo>
                      <a:pt x="6" y="18"/>
                    </a:lnTo>
                    <a:lnTo>
                      <a:pt x="0" y="17"/>
                    </a:lnTo>
                  </a:path>
                </a:pathLst>
              </a:custGeom>
              <a:noFill/>
              <a:ln w="9525">
                <a:solidFill>
                  <a:srgbClr val="000000"/>
                </a:solidFill>
                <a:round/>
                <a:headEnd/>
                <a:tailEnd/>
              </a:ln>
            </p:spPr>
            <p:txBody>
              <a:bodyPr/>
              <a:lstStyle/>
              <a:p>
                <a:endParaRPr lang="en-US"/>
              </a:p>
            </p:txBody>
          </p:sp>
          <p:sp>
            <p:nvSpPr>
              <p:cNvPr id="133607" name="Freeform 5326"/>
              <p:cNvSpPr>
                <a:spLocks/>
              </p:cNvSpPr>
              <p:nvPr/>
            </p:nvSpPr>
            <p:spPr bwMode="auto">
              <a:xfrm>
                <a:off x="4454" y="2953"/>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133608" name="Freeform 5327"/>
              <p:cNvSpPr>
                <a:spLocks/>
              </p:cNvSpPr>
              <p:nvPr/>
            </p:nvSpPr>
            <p:spPr bwMode="auto">
              <a:xfrm>
                <a:off x="4454" y="295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609" name="Freeform 5328"/>
              <p:cNvSpPr>
                <a:spLocks/>
              </p:cNvSpPr>
              <p:nvPr/>
            </p:nvSpPr>
            <p:spPr bwMode="auto">
              <a:xfrm>
                <a:off x="3201" y="2397"/>
                <a:ext cx="105" cy="290"/>
              </a:xfrm>
              <a:custGeom>
                <a:avLst/>
                <a:gdLst>
                  <a:gd name="T0" fmla="*/ 0 w 105"/>
                  <a:gd name="T1" fmla="*/ 130 h 290"/>
                  <a:gd name="T2" fmla="*/ 68 w 105"/>
                  <a:gd name="T3" fmla="*/ 290 h 290"/>
                  <a:gd name="T4" fmla="*/ 105 w 105"/>
                  <a:gd name="T5" fmla="*/ 155 h 290"/>
                  <a:gd name="T6" fmla="*/ 37 w 105"/>
                  <a:gd name="T7" fmla="*/ 0 h 290"/>
                  <a:gd name="T8" fmla="*/ 0 w 105"/>
                  <a:gd name="T9" fmla="*/ 130 h 290"/>
                  <a:gd name="T10" fmla="*/ 0 60000 65536"/>
                  <a:gd name="T11" fmla="*/ 0 60000 65536"/>
                  <a:gd name="T12" fmla="*/ 0 60000 65536"/>
                  <a:gd name="T13" fmla="*/ 0 60000 65536"/>
                  <a:gd name="T14" fmla="*/ 0 60000 65536"/>
                  <a:gd name="T15" fmla="*/ 0 w 105"/>
                  <a:gd name="T16" fmla="*/ 0 h 290"/>
                  <a:gd name="T17" fmla="*/ 105 w 105"/>
                  <a:gd name="T18" fmla="*/ 290 h 290"/>
                </a:gdLst>
                <a:ahLst/>
                <a:cxnLst>
                  <a:cxn ang="T10">
                    <a:pos x="T0" y="T1"/>
                  </a:cxn>
                  <a:cxn ang="T11">
                    <a:pos x="T2" y="T3"/>
                  </a:cxn>
                  <a:cxn ang="T12">
                    <a:pos x="T4" y="T5"/>
                  </a:cxn>
                  <a:cxn ang="T13">
                    <a:pos x="T6" y="T7"/>
                  </a:cxn>
                  <a:cxn ang="T14">
                    <a:pos x="T8" y="T9"/>
                  </a:cxn>
                </a:cxnLst>
                <a:rect l="T15" t="T16" r="T17" b="T18"/>
                <a:pathLst>
                  <a:path w="105" h="290">
                    <a:moveTo>
                      <a:pt x="0" y="130"/>
                    </a:moveTo>
                    <a:lnTo>
                      <a:pt x="68" y="290"/>
                    </a:lnTo>
                    <a:lnTo>
                      <a:pt x="105" y="155"/>
                    </a:lnTo>
                    <a:lnTo>
                      <a:pt x="37" y="0"/>
                    </a:lnTo>
                    <a:lnTo>
                      <a:pt x="0" y="130"/>
                    </a:lnTo>
                    <a:close/>
                  </a:path>
                </a:pathLst>
              </a:custGeom>
              <a:solidFill>
                <a:srgbClr val="626262"/>
              </a:solidFill>
              <a:ln w="9525">
                <a:noFill/>
                <a:round/>
                <a:headEnd/>
                <a:tailEnd/>
              </a:ln>
            </p:spPr>
            <p:txBody>
              <a:bodyPr/>
              <a:lstStyle/>
              <a:p>
                <a:endParaRPr lang="en-US"/>
              </a:p>
            </p:txBody>
          </p:sp>
          <p:sp>
            <p:nvSpPr>
              <p:cNvPr id="133610" name="Freeform 5329"/>
              <p:cNvSpPr>
                <a:spLocks/>
              </p:cNvSpPr>
              <p:nvPr/>
            </p:nvSpPr>
            <p:spPr bwMode="auto">
              <a:xfrm>
                <a:off x="3201" y="2397"/>
                <a:ext cx="105" cy="290"/>
              </a:xfrm>
              <a:custGeom>
                <a:avLst/>
                <a:gdLst>
                  <a:gd name="T0" fmla="*/ 0 w 17"/>
                  <a:gd name="T1" fmla="*/ 188414 h 47"/>
                  <a:gd name="T2" fmla="*/ 98959 w 17"/>
                  <a:gd name="T3" fmla="*/ 420272 h 47"/>
                  <a:gd name="T4" fmla="*/ 152936 w 17"/>
                  <a:gd name="T5" fmla="*/ 223177 h 47"/>
                  <a:gd name="T6" fmla="*/ 53945 w 17"/>
                  <a:gd name="T7" fmla="*/ 0 h 47"/>
                  <a:gd name="T8" fmla="*/ 0 w 17"/>
                  <a:gd name="T9" fmla="*/ 188414 h 47"/>
                  <a:gd name="T10" fmla="*/ 0 60000 65536"/>
                  <a:gd name="T11" fmla="*/ 0 60000 65536"/>
                  <a:gd name="T12" fmla="*/ 0 60000 65536"/>
                  <a:gd name="T13" fmla="*/ 0 60000 65536"/>
                  <a:gd name="T14" fmla="*/ 0 60000 65536"/>
                  <a:gd name="T15" fmla="*/ 0 w 17"/>
                  <a:gd name="T16" fmla="*/ 0 h 47"/>
                  <a:gd name="T17" fmla="*/ 17 w 17"/>
                  <a:gd name="T18" fmla="*/ 47 h 47"/>
                </a:gdLst>
                <a:ahLst/>
                <a:cxnLst>
                  <a:cxn ang="T10">
                    <a:pos x="T0" y="T1"/>
                  </a:cxn>
                  <a:cxn ang="T11">
                    <a:pos x="T2" y="T3"/>
                  </a:cxn>
                  <a:cxn ang="T12">
                    <a:pos x="T4" y="T5"/>
                  </a:cxn>
                  <a:cxn ang="T13">
                    <a:pos x="T6" y="T7"/>
                  </a:cxn>
                  <a:cxn ang="T14">
                    <a:pos x="T8" y="T9"/>
                  </a:cxn>
                </a:cxnLst>
                <a:rect l="T15" t="T16" r="T17" b="T18"/>
                <a:pathLst>
                  <a:path w="17" h="47">
                    <a:moveTo>
                      <a:pt x="0" y="21"/>
                    </a:moveTo>
                    <a:lnTo>
                      <a:pt x="11" y="47"/>
                    </a:lnTo>
                    <a:lnTo>
                      <a:pt x="17" y="25"/>
                    </a:lnTo>
                    <a:lnTo>
                      <a:pt x="6" y="0"/>
                    </a:lnTo>
                    <a:lnTo>
                      <a:pt x="0" y="21"/>
                    </a:lnTo>
                  </a:path>
                </a:pathLst>
              </a:custGeom>
              <a:noFill/>
              <a:ln w="9525">
                <a:solidFill>
                  <a:srgbClr val="000000"/>
                </a:solidFill>
                <a:round/>
                <a:headEnd/>
                <a:tailEnd/>
              </a:ln>
            </p:spPr>
            <p:txBody>
              <a:bodyPr/>
              <a:lstStyle/>
              <a:p>
                <a:endParaRPr lang="en-US"/>
              </a:p>
            </p:txBody>
          </p:sp>
          <p:sp>
            <p:nvSpPr>
              <p:cNvPr id="133611" name="Freeform 5330"/>
              <p:cNvSpPr>
                <a:spLocks/>
              </p:cNvSpPr>
              <p:nvPr/>
            </p:nvSpPr>
            <p:spPr bwMode="auto">
              <a:xfrm>
                <a:off x="1941" y="2613"/>
                <a:ext cx="99" cy="87"/>
              </a:xfrm>
              <a:custGeom>
                <a:avLst/>
                <a:gdLst>
                  <a:gd name="T0" fmla="*/ 0 w 99"/>
                  <a:gd name="T1" fmla="*/ 87 h 87"/>
                  <a:gd name="T2" fmla="*/ 68 w 99"/>
                  <a:gd name="T3" fmla="*/ 13 h 87"/>
                  <a:gd name="T4" fmla="*/ 99 w 99"/>
                  <a:gd name="T5" fmla="*/ 0 h 87"/>
                  <a:gd name="T6" fmla="*/ 37 w 99"/>
                  <a:gd name="T7" fmla="*/ 87 h 87"/>
                  <a:gd name="T8" fmla="*/ 0 w 99"/>
                  <a:gd name="T9" fmla="*/ 87 h 87"/>
                  <a:gd name="T10" fmla="*/ 0 60000 65536"/>
                  <a:gd name="T11" fmla="*/ 0 60000 65536"/>
                  <a:gd name="T12" fmla="*/ 0 60000 65536"/>
                  <a:gd name="T13" fmla="*/ 0 60000 65536"/>
                  <a:gd name="T14" fmla="*/ 0 60000 65536"/>
                  <a:gd name="T15" fmla="*/ 0 w 99"/>
                  <a:gd name="T16" fmla="*/ 0 h 87"/>
                  <a:gd name="T17" fmla="*/ 99 w 99"/>
                  <a:gd name="T18" fmla="*/ 87 h 87"/>
                </a:gdLst>
                <a:ahLst/>
                <a:cxnLst>
                  <a:cxn ang="T10">
                    <a:pos x="T0" y="T1"/>
                  </a:cxn>
                  <a:cxn ang="T11">
                    <a:pos x="T2" y="T3"/>
                  </a:cxn>
                  <a:cxn ang="T12">
                    <a:pos x="T4" y="T5"/>
                  </a:cxn>
                  <a:cxn ang="T13">
                    <a:pos x="T6" y="T7"/>
                  </a:cxn>
                  <a:cxn ang="T14">
                    <a:pos x="T8" y="T9"/>
                  </a:cxn>
                </a:cxnLst>
                <a:rect l="T15" t="T16" r="T17" b="T18"/>
                <a:pathLst>
                  <a:path w="99" h="87">
                    <a:moveTo>
                      <a:pt x="0" y="87"/>
                    </a:moveTo>
                    <a:lnTo>
                      <a:pt x="68" y="13"/>
                    </a:lnTo>
                    <a:lnTo>
                      <a:pt x="99" y="0"/>
                    </a:lnTo>
                    <a:lnTo>
                      <a:pt x="37" y="87"/>
                    </a:lnTo>
                    <a:lnTo>
                      <a:pt x="0" y="87"/>
                    </a:lnTo>
                    <a:close/>
                  </a:path>
                </a:pathLst>
              </a:custGeom>
              <a:solidFill>
                <a:srgbClr val="F6F6F6"/>
              </a:solidFill>
              <a:ln w="9525">
                <a:noFill/>
                <a:round/>
                <a:headEnd/>
                <a:tailEnd/>
              </a:ln>
            </p:spPr>
            <p:txBody>
              <a:bodyPr/>
              <a:lstStyle/>
              <a:p>
                <a:endParaRPr lang="en-US"/>
              </a:p>
            </p:txBody>
          </p:sp>
          <p:sp>
            <p:nvSpPr>
              <p:cNvPr id="133612" name="Freeform 5331"/>
              <p:cNvSpPr>
                <a:spLocks/>
              </p:cNvSpPr>
              <p:nvPr/>
            </p:nvSpPr>
            <p:spPr bwMode="auto">
              <a:xfrm>
                <a:off x="1941" y="2613"/>
                <a:ext cx="99" cy="87"/>
              </a:xfrm>
              <a:custGeom>
                <a:avLst/>
                <a:gdLst>
                  <a:gd name="T0" fmla="*/ 0 w 16"/>
                  <a:gd name="T1" fmla="*/ 129829 h 14"/>
                  <a:gd name="T2" fmla="*/ 99730 w 16"/>
                  <a:gd name="T3" fmla="*/ 17997 h 14"/>
                  <a:gd name="T4" fmla="*/ 145214 w 16"/>
                  <a:gd name="T5" fmla="*/ 0 h 14"/>
                  <a:gd name="T6" fmla="*/ 54252 w 16"/>
                  <a:gd name="T7" fmla="*/ 129829 h 14"/>
                  <a:gd name="T8" fmla="*/ 0 w 16"/>
                  <a:gd name="T9" fmla="*/ 129829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4"/>
                    </a:moveTo>
                    <a:lnTo>
                      <a:pt x="11" y="2"/>
                    </a:lnTo>
                    <a:lnTo>
                      <a:pt x="16" y="0"/>
                    </a:lnTo>
                    <a:lnTo>
                      <a:pt x="6" y="14"/>
                    </a:lnTo>
                    <a:lnTo>
                      <a:pt x="0" y="14"/>
                    </a:lnTo>
                  </a:path>
                </a:pathLst>
              </a:custGeom>
              <a:noFill/>
              <a:ln w="9525">
                <a:solidFill>
                  <a:srgbClr val="000000"/>
                </a:solidFill>
                <a:round/>
                <a:headEnd/>
                <a:tailEnd/>
              </a:ln>
            </p:spPr>
            <p:txBody>
              <a:bodyPr/>
              <a:lstStyle/>
              <a:p>
                <a:endParaRPr lang="en-US"/>
              </a:p>
            </p:txBody>
          </p:sp>
          <p:sp>
            <p:nvSpPr>
              <p:cNvPr id="133613" name="Freeform 5332"/>
              <p:cNvSpPr>
                <a:spLocks/>
              </p:cNvSpPr>
              <p:nvPr/>
            </p:nvSpPr>
            <p:spPr bwMode="auto">
              <a:xfrm>
                <a:off x="4281" y="2953"/>
                <a:ext cx="99" cy="68"/>
              </a:xfrm>
              <a:custGeom>
                <a:avLst/>
                <a:gdLst>
                  <a:gd name="T0" fmla="*/ 0 w 99"/>
                  <a:gd name="T1" fmla="*/ 43 h 68"/>
                  <a:gd name="T2" fmla="*/ 75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75" y="68"/>
                    </a:lnTo>
                    <a:lnTo>
                      <a:pt x="99" y="18"/>
                    </a:lnTo>
                    <a:lnTo>
                      <a:pt x="31" y="0"/>
                    </a:lnTo>
                    <a:lnTo>
                      <a:pt x="0" y="43"/>
                    </a:lnTo>
                    <a:close/>
                  </a:path>
                </a:pathLst>
              </a:custGeom>
              <a:solidFill>
                <a:srgbClr val="CDCDCD"/>
              </a:solidFill>
              <a:ln w="9525">
                <a:noFill/>
                <a:round/>
                <a:headEnd/>
                <a:tailEnd/>
              </a:ln>
            </p:spPr>
            <p:txBody>
              <a:bodyPr/>
              <a:lstStyle/>
              <a:p>
                <a:endParaRPr lang="en-US"/>
              </a:p>
            </p:txBody>
          </p:sp>
          <p:sp>
            <p:nvSpPr>
              <p:cNvPr id="133614" name="Freeform 5333"/>
              <p:cNvSpPr>
                <a:spLocks/>
              </p:cNvSpPr>
              <p:nvPr/>
            </p:nvSpPr>
            <p:spPr bwMode="auto">
              <a:xfrm>
                <a:off x="4281" y="2953"/>
                <a:ext cx="99" cy="68"/>
              </a:xfrm>
              <a:custGeom>
                <a:avLst/>
                <a:gdLst>
                  <a:gd name="T0" fmla="*/ 0 w 16"/>
                  <a:gd name="T1" fmla="*/ 62826 h 11"/>
                  <a:gd name="T2" fmla="*/ 108498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615" name="Freeform 5334"/>
              <p:cNvSpPr>
                <a:spLocks/>
              </p:cNvSpPr>
              <p:nvPr/>
            </p:nvSpPr>
            <p:spPr bwMode="auto">
              <a:xfrm>
                <a:off x="3034" y="2206"/>
                <a:ext cx="99" cy="308"/>
              </a:xfrm>
              <a:custGeom>
                <a:avLst/>
                <a:gdLst>
                  <a:gd name="T0" fmla="*/ 0 w 99"/>
                  <a:gd name="T1" fmla="*/ 136 h 308"/>
                  <a:gd name="T2" fmla="*/ 68 w 99"/>
                  <a:gd name="T3" fmla="*/ 308 h 308"/>
                  <a:gd name="T4" fmla="*/ 99 w 99"/>
                  <a:gd name="T5" fmla="*/ 154 h 308"/>
                  <a:gd name="T6" fmla="*/ 31 w 99"/>
                  <a:gd name="T7" fmla="*/ 0 h 308"/>
                  <a:gd name="T8" fmla="*/ 0 w 99"/>
                  <a:gd name="T9" fmla="*/ 136 h 308"/>
                  <a:gd name="T10" fmla="*/ 0 60000 65536"/>
                  <a:gd name="T11" fmla="*/ 0 60000 65536"/>
                  <a:gd name="T12" fmla="*/ 0 60000 65536"/>
                  <a:gd name="T13" fmla="*/ 0 60000 65536"/>
                  <a:gd name="T14" fmla="*/ 0 60000 65536"/>
                  <a:gd name="T15" fmla="*/ 0 w 99"/>
                  <a:gd name="T16" fmla="*/ 0 h 308"/>
                  <a:gd name="T17" fmla="*/ 99 w 99"/>
                  <a:gd name="T18" fmla="*/ 308 h 308"/>
                </a:gdLst>
                <a:ahLst/>
                <a:cxnLst>
                  <a:cxn ang="T10">
                    <a:pos x="T0" y="T1"/>
                  </a:cxn>
                  <a:cxn ang="T11">
                    <a:pos x="T2" y="T3"/>
                  </a:cxn>
                  <a:cxn ang="T12">
                    <a:pos x="T4" y="T5"/>
                  </a:cxn>
                  <a:cxn ang="T13">
                    <a:pos x="T6" y="T7"/>
                  </a:cxn>
                  <a:cxn ang="T14">
                    <a:pos x="T8" y="T9"/>
                  </a:cxn>
                </a:cxnLst>
                <a:rect l="T15" t="T16" r="T17" b="T18"/>
                <a:pathLst>
                  <a:path w="99" h="308">
                    <a:moveTo>
                      <a:pt x="0" y="136"/>
                    </a:moveTo>
                    <a:lnTo>
                      <a:pt x="68" y="308"/>
                    </a:lnTo>
                    <a:lnTo>
                      <a:pt x="99" y="154"/>
                    </a:lnTo>
                    <a:lnTo>
                      <a:pt x="31" y="0"/>
                    </a:lnTo>
                    <a:lnTo>
                      <a:pt x="0" y="136"/>
                    </a:lnTo>
                    <a:close/>
                  </a:path>
                </a:pathLst>
              </a:custGeom>
              <a:solidFill>
                <a:srgbClr val="5B5B5B"/>
              </a:solidFill>
              <a:ln w="9525">
                <a:noFill/>
                <a:round/>
                <a:headEnd/>
                <a:tailEnd/>
              </a:ln>
            </p:spPr>
            <p:txBody>
              <a:bodyPr/>
              <a:lstStyle/>
              <a:p>
                <a:endParaRPr lang="en-US"/>
              </a:p>
            </p:txBody>
          </p:sp>
          <p:sp>
            <p:nvSpPr>
              <p:cNvPr id="133616" name="Freeform 5335"/>
              <p:cNvSpPr>
                <a:spLocks/>
              </p:cNvSpPr>
              <p:nvPr/>
            </p:nvSpPr>
            <p:spPr bwMode="auto">
              <a:xfrm>
                <a:off x="3034" y="2206"/>
                <a:ext cx="99" cy="308"/>
              </a:xfrm>
              <a:custGeom>
                <a:avLst/>
                <a:gdLst>
                  <a:gd name="T0" fmla="*/ 0 w 16"/>
                  <a:gd name="T1" fmla="*/ 195876 h 50"/>
                  <a:gd name="T2" fmla="*/ 99730 w 16"/>
                  <a:gd name="T3" fmla="*/ 443434 h 50"/>
                  <a:gd name="T4" fmla="*/ 145214 w 16"/>
                  <a:gd name="T5" fmla="*/ 221828 h 50"/>
                  <a:gd name="T6" fmla="*/ 45484 w 16"/>
                  <a:gd name="T7" fmla="*/ 0 h 50"/>
                  <a:gd name="T8" fmla="*/ 0 w 16"/>
                  <a:gd name="T9" fmla="*/ 195876 h 50"/>
                  <a:gd name="T10" fmla="*/ 0 60000 65536"/>
                  <a:gd name="T11" fmla="*/ 0 60000 65536"/>
                  <a:gd name="T12" fmla="*/ 0 60000 65536"/>
                  <a:gd name="T13" fmla="*/ 0 60000 65536"/>
                  <a:gd name="T14" fmla="*/ 0 60000 65536"/>
                  <a:gd name="T15" fmla="*/ 0 w 16"/>
                  <a:gd name="T16" fmla="*/ 0 h 50"/>
                  <a:gd name="T17" fmla="*/ 16 w 16"/>
                  <a:gd name="T18" fmla="*/ 50 h 50"/>
                </a:gdLst>
                <a:ahLst/>
                <a:cxnLst>
                  <a:cxn ang="T10">
                    <a:pos x="T0" y="T1"/>
                  </a:cxn>
                  <a:cxn ang="T11">
                    <a:pos x="T2" y="T3"/>
                  </a:cxn>
                  <a:cxn ang="T12">
                    <a:pos x="T4" y="T5"/>
                  </a:cxn>
                  <a:cxn ang="T13">
                    <a:pos x="T6" y="T7"/>
                  </a:cxn>
                  <a:cxn ang="T14">
                    <a:pos x="T8" y="T9"/>
                  </a:cxn>
                </a:cxnLst>
                <a:rect l="T15" t="T16" r="T17" b="T18"/>
                <a:pathLst>
                  <a:path w="16" h="50">
                    <a:moveTo>
                      <a:pt x="0" y="22"/>
                    </a:moveTo>
                    <a:lnTo>
                      <a:pt x="11" y="50"/>
                    </a:lnTo>
                    <a:lnTo>
                      <a:pt x="16" y="25"/>
                    </a:lnTo>
                    <a:lnTo>
                      <a:pt x="5" y="0"/>
                    </a:lnTo>
                    <a:lnTo>
                      <a:pt x="0" y="22"/>
                    </a:lnTo>
                  </a:path>
                </a:pathLst>
              </a:custGeom>
              <a:noFill/>
              <a:ln w="9525">
                <a:solidFill>
                  <a:srgbClr val="000000"/>
                </a:solidFill>
                <a:round/>
                <a:headEnd/>
                <a:tailEnd/>
              </a:ln>
            </p:spPr>
            <p:txBody>
              <a:bodyPr/>
              <a:lstStyle/>
              <a:p>
                <a:endParaRPr lang="en-US"/>
              </a:p>
            </p:txBody>
          </p:sp>
          <p:sp>
            <p:nvSpPr>
              <p:cNvPr id="133617" name="Freeform 5336"/>
              <p:cNvSpPr>
                <a:spLocks/>
              </p:cNvSpPr>
              <p:nvPr/>
            </p:nvSpPr>
            <p:spPr bwMode="auto">
              <a:xfrm>
                <a:off x="1775" y="2768"/>
                <a:ext cx="105" cy="68"/>
              </a:xfrm>
              <a:custGeom>
                <a:avLst/>
                <a:gdLst>
                  <a:gd name="T0" fmla="*/ 0 w 105"/>
                  <a:gd name="T1" fmla="*/ 68 h 68"/>
                  <a:gd name="T2" fmla="*/ 67 w 105"/>
                  <a:gd name="T3" fmla="*/ 18 h 68"/>
                  <a:gd name="T4" fmla="*/ 105 w 105"/>
                  <a:gd name="T5" fmla="*/ 0 h 68"/>
                  <a:gd name="T6" fmla="*/ 37 w 105"/>
                  <a:gd name="T7" fmla="*/ 49 h 68"/>
                  <a:gd name="T8" fmla="*/ 0 w 105"/>
                  <a:gd name="T9" fmla="*/ 68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68"/>
                    </a:moveTo>
                    <a:lnTo>
                      <a:pt x="67" y="18"/>
                    </a:lnTo>
                    <a:lnTo>
                      <a:pt x="105" y="0"/>
                    </a:lnTo>
                    <a:lnTo>
                      <a:pt x="37" y="49"/>
                    </a:lnTo>
                    <a:lnTo>
                      <a:pt x="0" y="68"/>
                    </a:lnTo>
                    <a:close/>
                  </a:path>
                </a:pathLst>
              </a:custGeom>
              <a:solidFill>
                <a:srgbClr val="F3F3F3"/>
              </a:solidFill>
              <a:ln w="9525">
                <a:noFill/>
                <a:round/>
                <a:headEnd/>
                <a:tailEnd/>
              </a:ln>
            </p:spPr>
            <p:txBody>
              <a:bodyPr/>
              <a:lstStyle/>
              <a:p>
                <a:endParaRPr lang="en-US"/>
              </a:p>
            </p:txBody>
          </p:sp>
          <p:sp>
            <p:nvSpPr>
              <p:cNvPr id="133618" name="Freeform 5337"/>
              <p:cNvSpPr>
                <a:spLocks/>
              </p:cNvSpPr>
              <p:nvPr/>
            </p:nvSpPr>
            <p:spPr bwMode="auto">
              <a:xfrm>
                <a:off x="1775" y="2768"/>
                <a:ext cx="105" cy="68"/>
              </a:xfrm>
              <a:custGeom>
                <a:avLst/>
                <a:gdLst>
                  <a:gd name="T0" fmla="*/ 0 w 17"/>
                  <a:gd name="T1" fmla="*/ 99206 h 11"/>
                  <a:gd name="T2" fmla="*/ 98959 w 17"/>
                  <a:gd name="T3" fmla="*/ 27627 h 11"/>
                  <a:gd name="T4" fmla="*/ 152936 w 17"/>
                  <a:gd name="T5" fmla="*/ 0 h 11"/>
                  <a:gd name="T6" fmla="*/ 53945 w 17"/>
                  <a:gd name="T7" fmla="*/ 71579 h 11"/>
                  <a:gd name="T8" fmla="*/ 0 w 17"/>
                  <a:gd name="T9" fmla="*/ 9920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11"/>
                    </a:moveTo>
                    <a:lnTo>
                      <a:pt x="11" y="3"/>
                    </a:lnTo>
                    <a:lnTo>
                      <a:pt x="17" y="0"/>
                    </a:lnTo>
                    <a:lnTo>
                      <a:pt x="6" y="8"/>
                    </a:lnTo>
                    <a:lnTo>
                      <a:pt x="0" y="11"/>
                    </a:lnTo>
                  </a:path>
                </a:pathLst>
              </a:custGeom>
              <a:noFill/>
              <a:ln w="9525">
                <a:solidFill>
                  <a:srgbClr val="000000"/>
                </a:solidFill>
                <a:round/>
                <a:headEnd/>
                <a:tailEnd/>
              </a:ln>
            </p:spPr>
            <p:txBody>
              <a:bodyPr/>
              <a:lstStyle/>
              <a:p>
                <a:endParaRPr lang="en-US"/>
              </a:p>
            </p:txBody>
          </p:sp>
          <p:sp>
            <p:nvSpPr>
              <p:cNvPr id="133619" name="Freeform 5338"/>
              <p:cNvSpPr>
                <a:spLocks/>
              </p:cNvSpPr>
              <p:nvPr/>
            </p:nvSpPr>
            <p:spPr bwMode="auto">
              <a:xfrm>
                <a:off x="4115" y="2947"/>
                <a:ext cx="99" cy="74"/>
              </a:xfrm>
              <a:custGeom>
                <a:avLst/>
                <a:gdLst>
                  <a:gd name="T0" fmla="*/ 0 w 99"/>
                  <a:gd name="T1" fmla="*/ 49 h 74"/>
                  <a:gd name="T2" fmla="*/ 68 w 99"/>
                  <a:gd name="T3" fmla="*/ 74 h 74"/>
                  <a:gd name="T4" fmla="*/ 99 w 99"/>
                  <a:gd name="T5" fmla="*/ 24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24"/>
                    </a:lnTo>
                    <a:lnTo>
                      <a:pt x="31" y="0"/>
                    </a:lnTo>
                    <a:lnTo>
                      <a:pt x="0" y="49"/>
                    </a:lnTo>
                    <a:close/>
                  </a:path>
                </a:pathLst>
              </a:custGeom>
              <a:solidFill>
                <a:srgbClr val="C9C9C9"/>
              </a:solidFill>
              <a:ln w="9525">
                <a:noFill/>
                <a:round/>
                <a:headEnd/>
                <a:tailEnd/>
              </a:ln>
            </p:spPr>
            <p:txBody>
              <a:bodyPr/>
              <a:lstStyle/>
              <a:p>
                <a:endParaRPr lang="en-US"/>
              </a:p>
            </p:txBody>
          </p:sp>
          <p:sp>
            <p:nvSpPr>
              <p:cNvPr id="133620" name="Freeform 5339"/>
              <p:cNvSpPr>
                <a:spLocks/>
              </p:cNvSpPr>
              <p:nvPr/>
            </p:nvSpPr>
            <p:spPr bwMode="auto">
              <a:xfrm>
                <a:off x="4115" y="2947"/>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621" name="Freeform 5340"/>
              <p:cNvSpPr>
                <a:spLocks/>
              </p:cNvSpPr>
              <p:nvPr/>
            </p:nvSpPr>
            <p:spPr bwMode="auto">
              <a:xfrm>
                <a:off x="2861" y="2058"/>
                <a:ext cx="99" cy="290"/>
              </a:xfrm>
              <a:custGeom>
                <a:avLst/>
                <a:gdLst>
                  <a:gd name="T0" fmla="*/ 0 w 99"/>
                  <a:gd name="T1" fmla="*/ 123 h 290"/>
                  <a:gd name="T2" fmla="*/ 68 w 99"/>
                  <a:gd name="T3" fmla="*/ 290 h 290"/>
                  <a:gd name="T4" fmla="*/ 99 w 99"/>
                  <a:gd name="T5" fmla="*/ 117 h 290"/>
                  <a:gd name="T6" fmla="*/ 31 w 99"/>
                  <a:gd name="T7" fmla="*/ 0 h 290"/>
                  <a:gd name="T8" fmla="*/ 0 w 99"/>
                  <a:gd name="T9" fmla="*/ 123 h 290"/>
                  <a:gd name="T10" fmla="*/ 0 60000 65536"/>
                  <a:gd name="T11" fmla="*/ 0 60000 65536"/>
                  <a:gd name="T12" fmla="*/ 0 60000 65536"/>
                  <a:gd name="T13" fmla="*/ 0 60000 65536"/>
                  <a:gd name="T14" fmla="*/ 0 60000 65536"/>
                  <a:gd name="T15" fmla="*/ 0 w 99"/>
                  <a:gd name="T16" fmla="*/ 0 h 290"/>
                  <a:gd name="T17" fmla="*/ 99 w 99"/>
                  <a:gd name="T18" fmla="*/ 290 h 290"/>
                </a:gdLst>
                <a:ahLst/>
                <a:cxnLst>
                  <a:cxn ang="T10">
                    <a:pos x="T0" y="T1"/>
                  </a:cxn>
                  <a:cxn ang="T11">
                    <a:pos x="T2" y="T3"/>
                  </a:cxn>
                  <a:cxn ang="T12">
                    <a:pos x="T4" y="T5"/>
                  </a:cxn>
                  <a:cxn ang="T13">
                    <a:pos x="T6" y="T7"/>
                  </a:cxn>
                  <a:cxn ang="T14">
                    <a:pos x="T8" y="T9"/>
                  </a:cxn>
                </a:cxnLst>
                <a:rect l="T15" t="T16" r="T17" b="T18"/>
                <a:pathLst>
                  <a:path w="99" h="290">
                    <a:moveTo>
                      <a:pt x="0" y="123"/>
                    </a:moveTo>
                    <a:lnTo>
                      <a:pt x="68" y="290"/>
                    </a:lnTo>
                    <a:lnTo>
                      <a:pt x="99" y="117"/>
                    </a:lnTo>
                    <a:lnTo>
                      <a:pt x="31" y="0"/>
                    </a:lnTo>
                    <a:lnTo>
                      <a:pt x="0" y="123"/>
                    </a:lnTo>
                    <a:close/>
                  </a:path>
                </a:pathLst>
              </a:custGeom>
              <a:solidFill>
                <a:srgbClr val="5B5B5B"/>
              </a:solidFill>
              <a:ln w="9525">
                <a:noFill/>
                <a:round/>
                <a:headEnd/>
                <a:tailEnd/>
              </a:ln>
            </p:spPr>
            <p:txBody>
              <a:bodyPr/>
              <a:lstStyle/>
              <a:p>
                <a:endParaRPr lang="en-US"/>
              </a:p>
            </p:txBody>
          </p:sp>
          <p:sp>
            <p:nvSpPr>
              <p:cNvPr id="133622" name="Freeform 5341"/>
              <p:cNvSpPr>
                <a:spLocks/>
              </p:cNvSpPr>
              <p:nvPr/>
            </p:nvSpPr>
            <p:spPr bwMode="auto">
              <a:xfrm>
                <a:off x="2861" y="2058"/>
                <a:ext cx="99" cy="290"/>
              </a:xfrm>
              <a:custGeom>
                <a:avLst/>
                <a:gdLst>
                  <a:gd name="T0" fmla="*/ 0 w 16"/>
                  <a:gd name="T1" fmla="*/ 178288 h 47"/>
                  <a:gd name="T2" fmla="*/ 99730 w 16"/>
                  <a:gd name="T3" fmla="*/ 420272 h 47"/>
                  <a:gd name="T4" fmla="*/ 145214 w 16"/>
                  <a:gd name="T5" fmla="*/ 169607 h 47"/>
                  <a:gd name="T6" fmla="*/ 45484 w 16"/>
                  <a:gd name="T7" fmla="*/ 0 h 47"/>
                  <a:gd name="T8" fmla="*/ 0 w 16"/>
                  <a:gd name="T9" fmla="*/ 178288 h 47"/>
                  <a:gd name="T10" fmla="*/ 0 60000 65536"/>
                  <a:gd name="T11" fmla="*/ 0 60000 65536"/>
                  <a:gd name="T12" fmla="*/ 0 60000 65536"/>
                  <a:gd name="T13" fmla="*/ 0 60000 65536"/>
                  <a:gd name="T14" fmla="*/ 0 60000 65536"/>
                  <a:gd name="T15" fmla="*/ 0 w 16"/>
                  <a:gd name="T16" fmla="*/ 0 h 47"/>
                  <a:gd name="T17" fmla="*/ 16 w 16"/>
                  <a:gd name="T18" fmla="*/ 47 h 47"/>
                </a:gdLst>
                <a:ahLst/>
                <a:cxnLst>
                  <a:cxn ang="T10">
                    <a:pos x="T0" y="T1"/>
                  </a:cxn>
                  <a:cxn ang="T11">
                    <a:pos x="T2" y="T3"/>
                  </a:cxn>
                  <a:cxn ang="T12">
                    <a:pos x="T4" y="T5"/>
                  </a:cxn>
                  <a:cxn ang="T13">
                    <a:pos x="T6" y="T7"/>
                  </a:cxn>
                  <a:cxn ang="T14">
                    <a:pos x="T8" y="T9"/>
                  </a:cxn>
                </a:cxnLst>
                <a:rect l="T15" t="T16" r="T17" b="T18"/>
                <a:pathLst>
                  <a:path w="16" h="47">
                    <a:moveTo>
                      <a:pt x="0" y="20"/>
                    </a:moveTo>
                    <a:lnTo>
                      <a:pt x="11" y="47"/>
                    </a:lnTo>
                    <a:lnTo>
                      <a:pt x="16" y="19"/>
                    </a:lnTo>
                    <a:lnTo>
                      <a:pt x="5" y="0"/>
                    </a:lnTo>
                    <a:lnTo>
                      <a:pt x="0" y="20"/>
                    </a:lnTo>
                  </a:path>
                </a:pathLst>
              </a:custGeom>
              <a:noFill/>
              <a:ln w="9525">
                <a:solidFill>
                  <a:srgbClr val="000000"/>
                </a:solidFill>
                <a:round/>
                <a:headEnd/>
                <a:tailEnd/>
              </a:ln>
            </p:spPr>
            <p:txBody>
              <a:bodyPr/>
              <a:lstStyle/>
              <a:p>
                <a:endParaRPr lang="en-US"/>
              </a:p>
            </p:txBody>
          </p:sp>
          <p:sp>
            <p:nvSpPr>
              <p:cNvPr id="133623" name="Freeform 5342"/>
              <p:cNvSpPr>
                <a:spLocks/>
              </p:cNvSpPr>
              <p:nvPr/>
            </p:nvSpPr>
            <p:spPr bwMode="auto">
              <a:xfrm>
                <a:off x="1608" y="2873"/>
                <a:ext cx="105" cy="49"/>
              </a:xfrm>
              <a:custGeom>
                <a:avLst/>
                <a:gdLst>
                  <a:gd name="T0" fmla="*/ 0 w 105"/>
                  <a:gd name="T1" fmla="*/ 49 h 49"/>
                  <a:gd name="T2" fmla="*/ 68 w 105"/>
                  <a:gd name="T3" fmla="*/ 24 h 49"/>
                  <a:gd name="T4" fmla="*/ 105 w 105"/>
                  <a:gd name="T5" fmla="*/ 0 h 49"/>
                  <a:gd name="T6" fmla="*/ 37 w 105"/>
                  <a:gd name="T7" fmla="*/ 18 h 49"/>
                  <a:gd name="T8" fmla="*/ 0 w 105"/>
                  <a:gd name="T9" fmla="*/ 49 h 49"/>
                  <a:gd name="T10" fmla="*/ 0 60000 65536"/>
                  <a:gd name="T11" fmla="*/ 0 60000 65536"/>
                  <a:gd name="T12" fmla="*/ 0 60000 65536"/>
                  <a:gd name="T13" fmla="*/ 0 60000 65536"/>
                  <a:gd name="T14" fmla="*/ 0 60000 65536"/>
                  <a:gd name="T15" fmla="*/ 0 w 105"/>
                  <a:gd name="T16" fmla="*/ 0 h 49"/>
                  <a:gd name="T17" fmla="*/ 105 w 105"/>
                  <a:gd name="T18" fmla="*/ 49 h 49"/>
                </a:gdLst>
                <a:ahLst/>
                <a:cxnLst>
                  <a:cxn ang="T10">
                    <a:pos x="T0" y="T1"/>
                  </a:cxn>
                  <a:cxn ang="T11">
                    <a:pos x="T2" y="T3"/>
                  </a:cxn>
                  <a:cxn ang="T12">
                    <a:pos x="T4" y="T5"/>
                  </a:cxn>
                  <a:cxn ang="T13">
                    <a:pos x="T6" y="T7"/>
                  </a:cxn>
                  <a:cxn ang="T14">
                    <a:pos x="T8" y="T9"/>
                  </a:cxn>
                </a:cxnLst>
                <a:rect l="T15" t="T16" r="T17" b="T18"/>
                <a:pathLst>
                  <a:path w="105" h="49">
                    <a:moveTo>
                      <a:pt x="0" y="49"/>
                    </a:moveTo>
                    <a:lnTo>
                      <a:pt x="68" y="24"/>
                    </a:lnTo>
                    <a:lnTo>
                      <a:pt x="105" y="0"/>
                    </a:lnTo>
                    <a:lnTo>
                      <a:pt x="37" y="18"/>
                    </a:lnTo>
                    <a:lnTo>
                      <a:pt x="0" y="49"/>
                    </a:lnTo>
                    <a:close/>
                  </a:path>
                </a:pathLst>
              </a:custGeom>
              <a:solidFill>
                <a:srgbClr val="ECECEC"/>
              </a:solidFill>
              <a:ln w="9525">
                <a:noFill/>
                <a:round/>
                <a:headEnd/>
                <a:tailEnd/>
              </a:ln>
            </p:spPr>
            <p:txBody>
              <a:bodyPr/>
              <a:lstStyle/>
              <a:p>
                <a:endParaRPr lang="en-US"/>
              </a:p>
            </p:txBody>
          </p:sp>
          <p:sp>
            <p:nvSpPr>
              <p:cNvPr id="133624" name="Freeform 5343"/>
              <p:cNvSpPr>
                <a:spLocks/>
              </p:cNvSpPr>
              <p:nvPr/>
            </p:nvSpPr>
            <p:spPr bwMode="auto">
              <a:xfrm>
                <a:off x="1608" y="2873"/>
                <a:ext cx="105" cy="49"/>
              </a:xfrm>
              <a:custGeom>
                <a:avLst/>
                <a:gdLst>
                  <a:gd name="T0" fmla="*/ 0 w 17"/>
                  <a:gd name="T1" fmla="*/ 68918 h 8"/>
                  <a:gd name="T2" fmla="*/ 98959 w 17"/>
                  <a:gd name="T3" fmla="*/ 35151 h 8"/>
                  <a:gd name="T4" fmla="*/ 152936 w 17"/>
                  <a:gd name="T5" fmla="*/ 0 h 8"/>
                  <a:gd name="T6" fmla="*/ 53945 w 17"/>
                  <a:gd name="T7" fmla="*/ 25284 h 8"/>
                  <a:gd name="T8" fmla="*/ 0 w 17"/>
                  <a:gd name="T9" fmla="*/ 68918 h 8"/>
                  <a:gd name="T10" fmla="*/ 0 60000 65536"/>
                  <a:gd name="T11" fmla="*/ 0 60000 65536"/>
                  <a:gd name="T12" fmla="*/ 0 60000 65536"/>
                  <a:gd name="T13" fmla="*/ 0 60000 65536"/>
                  <a:gd name="T14" fmla="*/ 0 60000 65536"/>
                  <a:gd name="T15" fmla="*/ 0 w 17"/>
                  <a:gd name="T16" fmla="*/ 0 h 8"/>
                  <a:gd name="T17" fmla="*/ 17 w 17"/>
                  <a:gd name="T18" fmla="*/ 8 h 8"/>
                </a:gdLst>
                <a:ahLst/>
                <a:cxnLst>
                  <a:cxn ang="T10">
                    <a:pos x="T0" y="T1"/>
                  </a:cxn>
                  <a:cxn ang="T11">
                    <a:pos x="T2" y="T3"/>
                  </a:cxn>
                  <a:cxn ang="T12">
                    <a:pos x="T4" y="T5"/>
                  </a:cxn>
                  <a:cxn ang="T13">
                    <a:pos x="T6" y="T7"/>
                  </a:cxn>
                  <a:cxn ang="T14">
                    <a:pos x="T8" y="T9"/>
                  </a:cxn>
                </a:cxnLst>
                <a:rect l="T15" t="T16" r="T17" b="T18"/>
                <a:pathLst>
                  <a:path w="17" h="8">
                    <a:moveTo>
                      <a:pt x="0" y="8"/>
                    </a:moveTo>
                    <a:lnTo>
                      <a:pt x="11" y="4"/>
                    </a:lnTo>
                    <a:lnTo>
                      <a:pt x="17" y="0"/>
                    </a:lnTo>
                    <a:lnTo>
                      <a:pt x="6" y="3"/>
                    </a:lnTo>
                    <a:lnTo>
                      <a:pt x="0" y="8"/>
                    </a:lnTo>
                  </a:path>
                </a:pathLst>
              </a:custGeom>
              <a:noFill/>
              <a:ln w="9525">
                <a:solidFill>
                  <a:srgbClr val="000000"/>
                </a:solidFill>
                <a:round/>
                <a:headEnd/>
                <a:tailEnd/>
              </a:ln>
            </p:spPr>
            <p:txBody>
              <a:bodyPr/>
              <a:lstStyle/>
              <a:p>
                <a:endParaRPr lang="en-US"/>
              </a:p>
            </p:txBody>
          </p:sp>
          <p:sp>
            <p:nvSpPr>
              <p:cNvPr id="133625" name="Freeform 5344"/>
              <p:cNvSpPr>
                <a:spLocks/>
              </p:cNvSpPr>
              <p:nvPr/>
            </p:nvSpPr>
            <p:spPr bwMode="auto">
              <a:xfrm>
                <a:off x="3948" y="2934"/>
                <a:ext cx="99" cy="81"/>
              </a:xfrm>
              <a:custGeom>
                <a:avLst/>
                <a:gdLst>
                  <a:gd name="T0" fmla="*/ 0 w 99"/>
                  <a:gd name="T1" fmla="*/ 50 h 81"/>
                  <a:gd name="T2" fmla="*/ 68 w 99"/>
                  <a:gd name="T3" fmla="*/ 81 h 81"/>
                  <a:gd name="T4" fmla="*/ 99 w 99"/>
                  <a:gd name="T5" fmla="*/ 31 h 81"/>
                  <a:gd name="T6" fmla="*/ 31 w 99"/>
                  <a:gd name="T7" fmla="*/ 0 h 81"/>
                  <a:gd name="T8" fmla="*/ 0 w 99"/>
                  <a:gd name="T9" fmla="*/ 50 h 81"/>
                  <a:gd name="T10" fmla="*/ 0 60000 65536"/>
                  <a:gd name="T11" fmla="*/ 0 60000 65536"/>
                  <a:gd name="T12" fmla="*/ 0 60000 65536"/>
                  <a:gd name="T13" fmla="*/ 0 60000 65536"/>
                  <a:gd name="T14" fmla="*/ 0 60000 65536"/>
                  <a:gd name="T15" fmla="*/ 0 w 99"/>
                  <a:gd name="T16" fmla="*/ 0 h 81"/>
                  <a:gd name="T17" fmla="*/ 99 w 99"/>
                  <a:gd name="T18" fmla="*/ 81 h 81"/>
                </a:gdLst>
                <a:ahLst/>
                <a:cxnLst>
                  <a:cxn ang="T10">
                    <a:pos x="T0" y="T1"/>
                  </a:cxn>
                  <a:cxn ang="T11">
                    <a:pos x="T2" y="T3"/>
                  </a:cxn>
                  <a:cxn ang="T12">
                    <a:pos x="T4" y="T5"/>
                  </a:cxn>
                  <a:cxn ang="T13">
                    <a:pos x="T6" y="T7"/>
                  </a:cxn>
                  <a:cxn ang="T14">
                    <a:pos x="T8" y="T9"/>
                  </a:cxn>
                </a:cxnLst>
                <a:rect l="T15" t="T16" r="T17" b="T18"/>
                <a:pathLst>
                  <a:path w="99" h="81">
                    <a:moveTo>
                      <a:pt x="0" y="50"/>
                    </a:moveTo>
                    <a:lnTo>
                      <a:pt x="68" y="81"/>
                    </a:lnTo>
                    <a:lnTo>
                      <a:pt x="99" y="31"/>
                    </a:lnTo>
                    <a:lnTo>
                      <a:pt x="31" y="0"/>
                    </a:lnTo>
                    <a:lnTo>
                      <a:pt x="0" y="50"/>
                    </a:lnTo>
                    <a:close/>
                  </a:path>
                </a:pathLst>
              </a:custGeom>
              <a:solidFill>
                <a:srgbClr val="C0C0C0"/>
              </a:solidFill>
              <a:ln w="9525">
                <a:noFill/>
                <a:round/>
                <a:headEnd/>
                <a:tailEnd/>
              </a:ln>
            </p:spPr>
            <p:txBody>
              <a:bodyPr/>
              <a:lstStyle/>
              <a:p>
                <a:endParaRPr lang="en-US"/>
              </a:p>
            </p:txBody>
          </p:sp>
          <p:sp>
            <p:nvSpPr>
              <p:cNvPr id="133626" name="Freeform 5345"/>
              <p:cNvSpPr>
                <a:spLocks/>
              </p:cNvSpPr>
              <p:nvPr/>
            </p:nvSpPr>
            <p:spPr bwMode="auto">
              <a:xfrm>
                <a:off x="3948" y="2934"/>
                <a:ext cx="99" cy="81"/>
              </a:xfrm>
              <a:custGeom>
                <a:avLst/>
                <a:gdLst>
                  <a:gd name="T0" fmla="*/ 0 w 16"/>
                  <a:gd name="T1" fmla="*/ 75473 h 13"/>
                  <a:gd name="T2" fmla="*/ 99730 w 16"/>
                  <a:gd name="T3" fmla="*/ 122173 h 13"/>
                  <a:gd name="T4" fmla="*/ 145214 w 16"/>
                  <a:gd name="T5" fmla="*/ 46706 h 13"/>
                  <a:gd name="T6" fmla="*/ 45484 w 16"/>
                  <a:gd name="T7" fmla="*/ 0 h 13"/>
                  <a:gd name="T8" fmla="*/ 0 w 16"/>
                  <a:gd name="T9" fmla="*/ 75473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8"/>
                    </a:moveTo>
                    <a:lnTo>
                      <a:pt x="11" y="13"/>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627" name="Freeform 5346"/>
              <p:cNvSpPr>
                <a:spLocks/>
              </p:cNvSpPr>
              <p:nvPr/>
            </p:nvSpPr>
            <p:spPr bwMode="auto">
              <a:xfrm>
                <a:off x="2688" y="2002"/>
                <a:ext cx="99" cy="222"/>
              </a:xfrm>
              <a:custGeom>
                <a:avLst/>
                <a:gdLst>
                  <a:gd name="T0" fmla="*/ 0 w 99"/>
                  <a:gd name="T1" fmla="*/ 99 h 222"/>
                  <a:gd name="T2" fmla="*/ 68 w 99"/>
                  <a:gd name="T3" fmla="*/ 222 h 222"/>
                  <a:gd name="T4" fmla="*/ 99 w 99"/>
                  <a:gd name="T5" fmla="*/ 56 h 222"/>
                  <a:gd name="T6" fmla="*/ 31 w 99"/>
                  <a:gd name="T7" fmla="*/ 0 h 222"/>
                  <a:gd name="T8" fmla="*/ 0 w 99"/>
                  <a:gd name="T9" fmla="*/ 99 h 222"/>
                  <a:gd name="T10" fmla="*/ 0 60000 65536"/>
                  <a:gd name="T11" fmla="*/ 0 60000 65536"/>
                  <a:gd name="T12" fmla="*/ 0 60000 65536"/>
                  <a:gd name="T13" fmla="*/ 0 60000 65536"/>
                  <a:gd name="T14" fmla="*/ 0 60000 65536"/>
                  <a:gd name="T15" fmla="*/ 0 w 99"/>
                  <a:gd name="T16" fmla="*/ 0 h 222"/>
                  <a:gd name="T17" fmla="*/ 99 w 99"/>
                  <a:gd name="T18" fmla="*/ 222 h 222"/>
                </a:gdLst>
                <a:ahLst/>
                <a:cxnLst>
                  <a:cxn ang="T10">
                    <a:pos x="T0" y="T1"/>
                  </a:cxn>
                  <a:cxn ang="T11">
                    <a:pos x="T2" y="T3"/>
                  </a:cxn>
                  <a:cxn ang="T12">
                    <a:pos x="T4" y="T5"/>
                  </a:cxn>
                  <a:cxn ang="T13">
                    <a:pos x="T6" y="T7"/>
                  </a:cxn>
                  <a:cxn ang="T14">
                    <a:pos x="T8" y="T9"/>
                  </a:cxn>
                </a:cxnLst>
                <a:rect l="T15" t="T16" r="T17" b="T18"/>
                <a:pathLst>
                  <a:path w="99" h="222">
                    <a:moveTo>
                      <a:pt x="0" y="99"/>
                    </a:moveTo>
                    <a:lnTo>
                      <a:pt x="68" y="222"/>
                    </a:lnTo>
                    <a:lnTo>
                      <a:pt x="99" y="56"/>
                    </a:lnTo>
                    <a:lnTo>
                      <a:pt x="31" y="0"/>
                    </a:lnTo>
                    <a:lnTo>
                      <a:pt x="0" y="99"/>
                    </a:lnTo>
                    <a:close/>
                  </a:path>
                </a:pathLst>
              </a:custGeom>
              <a:solidFill>
                <a:srgbClr val="6F6F6F"/>
              </a:solidFill>
              <a:ln w="9525">
                <a:noFill/>
                <a:round/>
                <a:headEnd/>
                <a:tailEnd/>
              </a:ln>
            </p:spPr>
            <p:txBody>
              <a:bodyPr/>
              <a:lstStyle/>
              <a:p>
                <a:endParaRPr lang="en-US"/>
              </a:p>
            </p:txBody>
          </p:sp>
          <p:sp>
            <p:nvSpPr>
              <p:cNvPr id="133628" name="Freeform 5347"/>
              <p:cNvSpPr>
                <a:spLocks/>
              </p:cNvSpPr>
              <p:nvPr/>
            </p:nvSpPr>
            <p:spPr bwMode="auto">
              <a:xfrm>
                <a:off x="2688" y="2002"/>
                <a:ext cx="99" cy="222"/>
              </a:xfrm>
              <a:custGeom>
                <a:avLst/>
                <a:gdLst>
                  <a:gd name="T0" fmla="*/ 0 w 16"/>
                  <a:gd name="T1" fmla="*/ 143060 h 36"/>
                  <a:gd name="T2" fmla="*/ 99730 w 16"/>
                  <a:gd name="T3" fmla="*/ 321030 h 36"/>
                  <a:gd name="T4" fmla="*/ 145214 w 16"/>
                  <a:gd name="T5" fmla="*/ 80888 h 36"/>
                  <a:gd name="T6" fmla="*/ 45484 w 16"/>
                  <a:gd name="T7" fmla="*/ 0 h 36"/>
                  <a:gd name="T8" fmla="*/ 0 w 16"/>
                  <a:gd name="T9" fmla="*/ 143060 h 36"/>
                  <a:gd name="T10" fmla="*/ 0 60000 65536"/>
                  <a:gd name="T11" fmla="*/ 0 60000 65536"/>
                  <a:gd name="T12" fmla="*/ 0 60000 65536"/>
                  <a:gd name="T13" fmla="*/ 0 60000 65536"/>
                  <a:gd name="T14" fmla="*/ 0 60000 65536"/>
                  <a:gd name="T15" fmla="*/ 0 w 16"/>
                  <a:gd name="T16" fmla="*/ 0 h 36"/>
                  <a:gd name="T17" fmla="*/ 16 w 16"/>
                  <a:gd name="T18" fmla="*/ 36 h 36"/>
                </a:gdLst>
                <a:ahLst/>
                <a:cxnLst>
                  <a:cxn ang="T10">
                    <a:pos x="T0" y="T1"/>
                  </a:cxn>
                  <a:cxn ang="T11">
                    <a:pos x="T2" y="T3"/>
                  </a:cxn>
                  <a:cxn ang="T12">
                    <a:pos x="T4" y="T5"/>
                  </a:cxn>
                  <a:cxn ang="T13">
                    <a:pos x="T6" y="T7"/>
                  </a:cxn>
                  <a:cxn ang="T14">
                    <a:pos x="T8" y="T9"/>
                  </a:cxn>
                </a:cxnLst>
                <a:rect l="T15" t="T16" r="T17" b="T18"/>
                <a:pathLst>
                  <a:path w="16" h="36">
                    <a:moveTo>
                      <a:pt x="0" y="16"/>
                    </a:moveTo>
                    <a:lnTo>
                      <a:pt x="11" y="36"/>
                    </a:lnTo>
                    <a:lnTo>
                      <a:pt x="16" y="9"/>
                    </a:lnTo>
                    <a:lnTo>
                      <a:pt x="5" y="0"/>
                    </a:lnTo>
                    <a:lnTo>
                      <a:pt x="0" y="16"/>
                    </a:lnTo>
                  </a:path>
                </a:pathLst>
              </a:custGeom>
              <a:noFill/>
              <a:ln w="9525">
                <a:solidFill>
                  <a:srgbClr val="000000"/>
                </a:solidFill>
                <a:round/>
                <a:headEnd/>
                <a:tailEnd/>
              </a:ln>
            </p:spPr>
            <p:txBody>
              <a:bodyPr/>
              <a:lstStyle/>
              <a:p>
                <a:endParaRPr lang="en-US"/>
              </a:p>
            </p:txBody>
          </p:sp>
          <p:sp>
            <p:nvSpPr>
              <p:cNvPr id="133629" name="Freeform 5348"/>
              <p:cNvSpPr>
                <a:spLocks/>
              </p:cNvSpPr>
              <p:nvPr/>
            </p:nvSpPr>
            <p:spPr bwMode="auto">
              <a:xfrm>
                <a:off x="1441" y="2934"/>
                <a:ext cx="105" cy="37"/>
              </a:xfrm>
              <a:custGeom>
                <a:avLst/>
                <a:gdLst>
                  <a:gd name="T0" fmla="*/ 0 w 105"/>
                  <a:gd name="T1" fmla="*/ 37 h 37"/>
                  <a:gd name="T2" fmla="*/ 68 w 105"/>
                  <a:gd name="T3" fmla="*/ 31 h 37"/>
                  <a:gd name="T4" fmla="*/ 105 w 105"/>
                  <a:gd name="T5" fmla="*/ 0 h 37"/>
                  <a:gd name="T6" fmla="*/ 37 w 105"/>
                  <a:gd name="T7" fmla="*/ 0 h 37"/>
                  <a:gd name="T8" fmla="*/ 0 w 105"/>
                  <a:gd name="T9" fmla="*/ 37 h 37"/>
                  <a:gd name="T10" fmla="*/ 0 60000 65536"/>
                  <a:gd name="T11" fmla="*/ 0 60000 65536"/>
                  <a:gd name="T12" fmla="*/ 0 60000 65536"/>
                  <a:gd name="T13" fmla="*/ 0 60000 65536"/>
                  <a:gd name="T14" fmla="*/ 0 60000 65536"/>
                  <a:gd name="T15" fmla="*/ 0 w 105"/>
                  <a:gd name="T16" fmla="*/ 0 h 37"/>
                  <a:gd name="T17" fmla="*/ 105 w 105"/>
                  <a:gd name="T18" fmla="*/ 37 h 37"/>
                </a:gdLst>
                <a:ahLst/>
                <a:cxnLst>
                  <a:cxn ang="T10">
                    <a:pos x="T0" y="T1"/>
                  </a:cxn>
                  <a:cxn ang="T11">
                    <a:pos x="T2" y="T3"/>
                  </a:cxn>
                  <a:cxn ang="T12">
                    <a:pos x="T4" y="T5"/>
                  </a:cxn>
                  <a:cxn ang="T13">
                    <a:pos x="T6" y="T7"/>
                  </a:cxn>
                  <a:cxn ang="T14">
                    <a:pos x="T8" y="T9"/>
                  </a:cxn>
                </a:cxnLst>
                <a:rect l="T15" t="T16" r="T17" b="T18"/>
                <a:pathLst>
                  <a:path w="105" h="37">
                    <a:moveTo>
                      <a:pt x="0" y="37"/>
                    </a:moveTo>
                    <a:lnTo>
                      <a:pt x="68" y="31"/>
                    </a:lnTo>
                    <a:lnTo>
                      <a:pt x="105" y="0"/>
                    </a:lnTo>
                    <a:lnTo>
                      <a:pt x="37" y="0"/>
                    </a:lnTo>
                    <a:lnTo>
                      <a:pt x="0" y="37"/>
                    </a:lnTo>
                    <a:close/>
                  </a:path>
                </a:pathLst>
              </a:custGeom>
              <a:solidFill>
                <a:srgbClr val="E2E2E2"/>
              </a:solidFill>
              <a:ln w="9525">
                <a:noFill/>
                <a:round/>
                <a:headEnd/>
                <a:tailEnd/>
              </a:ln>
            </p:spPr>
            <p:txBody>
              <a:bodyPr/>
              <a:lstStyle/>
              <a:p>
                <a:endParaRPr lang="en-US"/>
              </a:p>
            </p:txBody>
          </p:sp>
          <p:sp>
            <p:nvSpPr>
              <p:cNvPr id="133630" name="Freeform 5349"/>
              <p:cNvSpPr>
                <a:spLocks/>
              </p:cNvSpPr>
              <p:nvPr/>
            </p:nvSpPr>
            <p:spPr bwMode="auto">
              <a:xfrm>
                <a:off x="1441" y="2934"/>
                <a:ext cx="105" cy="37"/>
              </a:xfrm>
              <a:custGeom>
                <a:avLst/>
                <a:gdLst>
                  <a:gd name="T0" fmla="*/ 0 w 17"/>
                  <a:gd name="T1" fmla="*/ 53465 h 6"/>
                  <a:gd name="T2" fmla="*/ 98959 w 17"/>
                  <a:gd name="T3" fmla="*/ 44795 h 6"/>
                  <a:gd name="T4" fmla="*/ 152936 w 17"/>
                  <a:gd name="T5" fmla="*/ 0 h 6"/>
                  <a:gd name="T6" fmla="*/ 53945 w 17"/>
                  <a:gd name="T7" fmla="*/ 0 h 6"/>
                  <a:gd name="T8" fmla="*/ 0 w 17"/>
                  <a:gd name="T9" fmla="*/ 53465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0" y="6"/>
                    </a:moveTo>
                    <a:lnTo>
                      <a:pt x="11" y="5"/>
                    </a:lnTo>
                    <a:lnTo>
                      <a:pt x="17" y="0"/>
                    </a:lnTo>
                    <a:lnTo>
                      <a:pt x="6" y="0"/>
                    </a:lnTo>
                    <a:lnTo>
                      <a:pt x="0" y="6"/>
                    </a:lnTo>
                  </a:path>
                </a:pathLst>
              </a:custGeom>
              <a:noFill/>
              <a:ln w="9525">
                <a:solidFill>
                  <a:srgbClr val="000000"/>
                </a:solidFill>
                <a:round/>
                <a:headEnd/>
                <a:tailEnd/>
              </a:ln>
            </p:spPr>
            <p:txBody>
              <a:bodyPr/>
              <a:lstStyle/>
              <a:p>
                <a:endParaRPr lang="en-US"/>
              </a:p>
            </p:txBody>
          </p:sp>
          <p:sp>
            <p:nvSpPr>
              <p:cNvPr id="133631" name="Freeform 5350"/>
              <p:cNvSpPr>
                <a:spLocks/>
              </p:cNvSpPr>
              <p:nvPr/>
            </p:nvSpPr>
            <p:spPr bwMode="auto">
              <a:xfrm>
                <a:off x="3775" y="2897"/>
                <a:ext cx="105" cy="105"/>
              </a:xfrm>
              <a:custGeom>
                <a:avLst/>
                <a:gdLst>
                  <a:gd name="T0" fmla="*/ 0 w 105"/>
                  <a:gd name="T1" fmla="*/ 62 h 105"/>
                  <a:gd name="T2" fmla="*/ 74 w 105"/>
                  <a:gd name="T3" fmla="*/ 105 h 105"/>
                  <a:gd name="T4" fmla="*/ 105 w 105"/>
                  <a:gd name="T5" fmla="*/ 50 h 105"/>
                  <a:gd name="T6" fmla="*/ 37 w 105"/>
                  <a:gd name="T7" fmla="*/ 0 h 105"/>
                  <a:gd name="T8" fmla="*/ 0 w 105"/>
                  <a:gd name="T9" fmla="*/ 62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0" y="62"/>
                    </a:moveTo>
                    <a:lnTo>
                      <a:pt x="74" y="105"/>
                    </a:lnTo>
                    <a:lnTo>
                      <a:pt x="105" y="50"/>
                    </a:lnTo>
                    <a:lnTo>
                      <a:pt x="37" y="0"/>
                    </a:lnTo>
                    <a:lnTo>
                      <a:pt x="0" y="62"/>
                    </a:lnTo>
                    <a:close/>
                  </a:path>
                </a:pathLst>
              </a:custGeom>
              <a:solidFill>
                <a:srgbClr val="AEAEAE"/>
              </a:solidFill>
              <a:ln w="9525">
                <a:noFill/>
                <a:round/>
                <a:headEnd/>
                <a:tailEnd/>
              </a:ln>
            </p:spPr>
            <p:txBody>
              <a:bodyPr/>
              <a:lstStyle/>
              <a:p>
                <a:endParaRPr lang="en-US"/>
              </a:p>
            </p:txBody>
          </p:sp>
          <p:sp>
            <p:nvSpPr>
              <p:cNvPr id="133632" name="Freeform 5351"/>
              <p:cNvSpPr>
                <a:spLocks/>
              </p:cNvSpPr>
              <p:nvPr/>
            </p:nvSpPr>
            <p:spPr bwMode="auto">
              <a:xfrm>
                <a:off x="3775" y="2897"/>
                <a:ext cx="105" cy="105"/>
              </a:xfrm>
              <a:custGeom>
                <a:avLst/>
                <a:gdLst>
                  <a:gd name="T0" fmla="*/ 0 w 17"/>
                  <a:gd name="T1" fmla="*/ 90263 h 17"/>
                  <a:gd name="T2" fmla="*/ 107693 w 17"/>
                  <a:gd name="T3" fmla="*/ 152936 h 17"/>
                  <a:gd name="T4" fmla="*/ 152936 w 17"/>
                  <a:gd name="T5" fmla="*/ 71375 h 17"/>
                  <a:gd name="T6" fmla="*/ 53945 w 17"/>
                  <a:gd name="T7" fmla="*/ 0 h 17"/>
                  <a:gd name="T8" fmla="*/ 0 w 17"/>
                  <a:gd name="T9" fmla="*/ 9026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2" y="17"/>
                    </a:lnTo>
                    <a:lnTo>
                      <a:pt x="17" y="8"/>
                    </a:lnTo>
                    <a:lnTo>
                      <a:pt x="6" y="0"/>
                    </a:lnTo>
                    <a:lnTo>
                      <a:pt x="0" y="10"/>
                    </a:lnTo>
                  </a:path>
                </a:pathLst>
              </a:custGeom>
              <a:noFill/>
              <a:ln w="9525">
                <a:solidFill>
                  <a:srgbClr val="000000"/>
                </a:solidFill>
                <a:round/>
                <a:headEnd/>
                <a:tailEnd/>
              </a:ln>
            </p:spPr>
            <p:txBody>
              <a:bodyPr/>
              <a:lstStyle/>
              <a:p>
                <a:endParaRPr lang="en-US"/>
              </a:p>
            </p:txBody>
          </p:sp>
          <p:sp>
            <p:nvSpPr>
              <p:cNvPr id="133633" name="Freeform 5352"/>
              <p:cNvSpPr>
                <a:spLocks/>
              </p:cNvSpPr>
              <p:nvPr/>
            </p:nvSpPr>
            <p:spPr bwMode="auto">
              <a:xfrm>
                <a:off x="2516" y="2045"/>
                <a:ext cx="98" cy="136"/>
              </a:xfrm>
              <a:custGeom>
                <a:avLst/>
                <a:gdLst>
                  <a:gd name="T0" fmla="*/ 0 w 98"/>
                  <a:gd name="T1" fmla="*/ 80 h 136"/>
                  <a:gd name="T2" fmla="*/ 67 w 98"/>
                  <a:gd name="T3" fmla="*/ 136 h 136"/>
                  <a:gd name="T4" fmla="*/ 98 w 98"/>
                  <a:gd name="T5" fmla="*/ 0 h 136"/>
                  <a:gd name="T6" fmla="*/ 30 w 98"/>
                  <a:gd name="T7" fmla="*/ 19 h 136"/>
                  <a:gd name="T8" fmla="*/ 0 w 98"/>
                  <a:gd name="T9" fmla="*/ 80 h 136"/>
                  <a:gd name="T10" fmla="*/ 0 60000 65536"/>
                  <a:gd name="T11" fmla="*/ 0 60000 65536"/>
                  <a:gd name="T12" fmla="*/ 0 60000 65536"/>
                  <a:gd name="T13" fmla="*/ 0 60000 65536"/>
                  <a:gd name="T14" fmla="*/ 0 60000 65536"/>
                  <a:gd name="T15" fmla="*/ 0 w 98"/>
                  <a:gd name="T16" fmla="*/ 0 h 136"/>
                  <a:gd name="T17" fmla="*/ 98 w 98"/>
                  <a:gd name="T18" fmla="*/ 136 h 136"/>
                </a:gdLst>
                <a:ahLst/>
                <a:cxnLst>
                  <a:cxn ang="T10">
                    <a:pos x="T0" y="T1"/>
                  </a:cxn>
                  <a:cxn ang="T11">
                    <a:pos x="T2" y="T3"/>
                  </a:cxn>
                  <a:cxn ang="T12">
                    <a:pos x="T4" y="T5"/>
                  </a:cxn>
                  <a:cxn ang="T13">
                    <a:pos x="T6" y="T7"/>
                  </a:cxn>
                  <a:cxn ang="T14">
                    <a:pos x="T8" y="T9"/>
                  </a:cxn>
                </a:cxnLst>
                <a:rect l="T15" t="T16" r="T17" b="T18"/>
                <a:pathLst>
                  <a:path w="98" h="136">
                    <a:moveTo>
                      <a:pt x="0" y="80"/>
                    </a:moveTo>
                    <a:lnTo>
                      <a:pt x="67" y="136"/>
                    </a:lnTo>
                    <a:lnTo>
                      <a:pt x="98" y="0"/>
                    </a:lnTo>
                    <a:lnTo>
                      <a:pt x="30" y="19"/>
                    </a:lnTo>
                    <a:lnTo>
                      <a:pt x="0" y="80"/>
                    </a:lnTo>
                    <a:close/>
                  </a:path>
                </a:pathLst>
              </a:custGeom>
              <a:solidFill>
                <a:srgbClr val="AAAAAA"/>
              </a:solidFill>
              <a:ln w="9525">
                <a:noFill/>
                <a:round/>
                <a:headEnd/>
                <a:tailEnd/>
              </a:ln>
            </p:spPr>
            <p:txBody>
              <a:bodyPr/>
              <a:lstStyle/>
              <a:p>
                <a:endParaRPr lang="en-US"/>
              </a:p>
            </p:txBody>
          </p:sp>
          <p:sp>
            <p:nvSpPr>
              <p:cNvPr id="133634" name="Freeform 5353"/>
              <p:cNvSpPr>
                <a:spLocks/>
              </p:cNvSpPr>
              <p:nvPr/>
            </p:nvSpPr>
            <p:spPr bwMode="auto">
              <a:xfrm>
                <a:off x="2516" y="2045"/>
                <a:ext cx="98" cy="136"/>
              </a:xfrm>
              <a:custGeom>
                <a:avLst/>
                <a:gdLst>
                  <a:gd name="T0" fmla="*/ 0 w 16"/>
                  <a:gd name="T1" fmla="*/ 116935 h 22"/>
                  <a:gd name="T2" fmla="*/ 94202 w 16"/>
                  <a:gd name="T3" fmla="*/ 198677 h 22"/>
                  <a:gd name="T4" fmla="*/ 137868 w 16"/>
                  <a:gd name="T5" fmla="*/ 0 h 22"/>
                  <a:gd name="T6" fmla="*/ 43665 w 16"/>
                  <a:gd name="T7" fmla="*/ 27627 h 22"/>
                  <a:gd name="T8" fmla="*/ 0 w 16"/>
                  <a:gd name="T9" fmla="*/ 116935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13"/>
                    </a:moveTo>
                    <a:lnTo>
                      <a:pt x="11" y="22"/>
                    </a:lnTo>
                    <a:lnTo>
                      <a:pt x="16" y="0"/>
                    </a:lnTo>
                    <a:lnTo>
                      <a:pt x="5" y="3"/>
                    </a:lnTo>
                    <a:lnTo>
                      <a:pt x="0" y="13"/>
                    </a:lnTo>
                  </a:path>
                </a:pathLst>
              </a:custGeom>
              <a:noFill/>
              <a:ln w="9525">
                <a:solidFill>
                  <a:srgbClr val="000000"/>
                </a:solidFill>
                <a:round/>
                <a:headEnd/>
                <a:tailEnd/>
              </a:ln>
            </p:spPr>
            <p:txBody>
              <a:bodyPr/>
              <a:lstStyle/>
              <a:p>
                <a:endParaRPr lang="en-US"/>
              </a:p>
            </p:txBody>
          </p:sp>
          <p:sp>
            <p:nvSpPr>
              <p:cNvPr id="133635" name="Freeform 5354"/>
              <p:cNvSpPr>
                <a:spLocks/>
              </p:cNvSpPr>
              <p:nvPr/>
            </p:nvSpPr>
            <p:spPr bwMode="auto">
              <a:xfrm>
                <a:off x="3608" y="2829"/>
                <a:ext cx="99" cy="142"/>
              </a:xfrm>
              <a:custGeom>
                <a:avLst/>
                <a:gdLst>
                  <a:gd name="T0" fmla="*/ 0 w 99"/>
                  <a:gd name="T1" fmla="*/ 81 h 142"/>
                  <a:gd name="T2" fmla="*/ 68 w 99"/>
                  <a:gd name="T3" fmla="*/ 142 h 142"/>
                  <a:gd name="T4" fmla="*/ 99 w 99"/>
                  <a:gd name="T5" fmla="*/ 74 h 142"/>
                  <a:gd name="T6" fmla="*/ 31 w 99"/>
                  <a:gd name="T7" fmla="*/ 0 h 142"/>
                  <a:gd name="T8" fmla="*/ 0 w 99"/>
                  <a:gd name="T9" fmla="*/ 81 h 142"/>
                  <a:gd name="T10" fmla="*/ 0 60000 65536"/>
                  <a:gd name="T11" fmla="*/ 0 60000 65536"/>
                  <a:gd name="T12" fmla="*/ 0 60000 65536"/>
                  <a:gd name="T13" fmla="*/ 0 60000 65536"/>
                  <a:gd name="T14" fmla="*/ 0 60000 65536"/>
                  <a:gd name="T15" fmla="*/ 0 w 99"/>
                  <a:gd name="T16" fmla="*/ 0 h 142"/>
                  <a:gd name="T17" fmla="*/ 99 w 99"/>
                  <a:gd name="T18" fmla="*/ 142 h 142"/>
                </a:gdLst>
                <a:ahLst/>
                <a:cxnLst>
                  <a:cxn ang="T10">
                    <a:pos x="T0" y="T1"/>
                  </a:cxn>
                  <a:cxn ang="T11">
                    <a:pos x="T2" y="T3"/>
                  </a:cxn>
                  <a:cxn ang="T12">
                    <a:pos x="T4" y="T5"/>
                  </a:cxn>
                  <a:cxn ang="T13">
                    <a:pos x="T6" y="T7"/>
                  </a:cxn>
                  <a:cxn ang="T14">
                    <a:pos x="T8" y="T9"/>
                  </a:cxn>
                </a:cxnLst>
                <a:rect l="T15" t="T16" r="T17" b="T18"/>
                <a:pathLst>
                  <a:path w="99" h="142">
                    <a:moveTo>
                      <a:pt x="0" y="81"/>
                    </a:moveTo>
                    <a:lnTo>
                      <a:pt x="68" y="142"/>
                    </a:lnTo>
                    <a:lnTo>
                      <a:pt x="99" y="74"/>
                    </a:lnTo>
                    <a:lnTo>
                      <a:pt x="31" y="0"/>
                    </a:lnTo>
                    <a:lnTo>
                      <a:pt x="0" y="81"/>
                    </a:lnTo>
                    <a:close/>
                  </a:path>
                </a:pathLst>
              </a:custGeom>
              <a:solidFill>
                <a:srgbClr val="929292"/>
              </a:solidFill>
              <a:ln w="9525">
                <a:noFill/>
                <a:round/>
                <a:headEnd/>
                <a:tailEnd/>
              </a:ln>
            </p:spPr>
            <p:txBody>
              <a:bodyPr/>
              <a:lstStyle/>
              <a:p>
                <a:endParaRPr lang="en-US"/>
              </a:p>
            </p:txBody>
          </p:sp>
          <p:sp>
            <p:nvSpPr>
              <p:cNvPr id="133636" name="Freeform 5355"/>
              <p:cNvSpPr>
                <a:spLocks/>
              </p:cNvSpPr>
              <p:nvPr/>
            </p:nvSpPr>
            <p:spPr bwMode="auto">
              <a:xfrm>
                <a:off x="3608" y="2829"/>
                <a:ext cx="99" cy="142"/>
              </a:xfrm>
              <a:custGeom>
                <a:avLst/>
                <a:gdLst>
                  <a:gd name="T0" fmla="*/ 0 w 16"/>
                  <a:gd name="T1" fmla="*/ 116255 h 23"/>
                  <a:gd name="T2" fmla="*/ 99730 w 16"/>
                  <a:gd name="T3" fmla="*/ 206406 h 23"/>
                  <a:gd name="T4" fmla="*/ 145214 w 16"/>
                  <a:gd name="T5" fmla="*/ 107531 h 23"/>
                  <a:gd name="T6" fmla="*/ 45484 w 16"/>
                  <a:gd name="T7" fmla="*/ 0 h 23"/>
                  <a:gd name="T8" fmla="*/ 0 w 16"/>
                  <a:gd name="T9" fmla="*/ 116255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13"/>
                    </a:moveTo>
                    <a:lnTo>
                      <a:pt x="11" y="23"/>
                    </a:lnTo>
                    <a:lnTo>
                      <a:pt x="16" y="12"/>
                    </a:lnTo>
                    <a:lnTo>
                      <a:pt x="5" y="0"/>
                    </a:lnTo>
                    <a:lnTo>
                      <a:pt x="0" y="13"/>
                    </a:lnTo>
                  </a:path>
                </a:pathLst>
              </a:custGeom>
              <a:noFill/>
              <a:ln w="9525">
                <a:solidFill>
                  <a:srgbClr val="000000"/>
                </a:solidFill>
                <a:round/>
                <a:headEnd/>
                <a:tailEnd/>
              </a:ln>
            </p:spPr>
            <p:txBody>
              <a:bodyPr/>
              <a:lstStyle/>
              <a:p>
                <a:endParaRPr lang="en-US"/>
              </a:p>
            </p:txBody>
          </p:sp>
          <p:sp>
            <p:nvSpPr>
              <p:cNvPr id="133637" name="Freeform 5356"/>
              <p:cNvSpPr>
                <a:spLocks/>
              </p:cNvSpPr>
              <p:nvPr/>
            </p:nvSpPr>
            <p:spPr bwMode="auto">
              <a:xfrm>
                <a:off x="2343" y="2144"/>
                <a:ext cx="98" cy="111"/>
              </a:xfrm>
              <a:custGeom>
                <a:avLst/>
                <a:gdLst>
                  <a:gd name="T0" fmla="*/ 0 w 98"/>
                  <a:gd name="T1" fmla="*/ 111 h 111"/>
                  <a:gd name="T2" fmla="*/ 68 w 98"/>
                  <a:gd name="T3" fmla="*/ 99 h 111"/>
                  <a:gd name="T4" fmla="*/ 98 w 98"/>
                  <a:gd name="T5" fmla="*/ 0 h 111"/>
                  <a:gd name="T6" fmla="*/ 37 w 98"/>
                  <a:gd name="T7" fmla="*/ 74 h 111"/>
                  <a:gd name="T8" fmla="*/ 0 w 98"/>
                  <a:gd name="T9" fmla="*/ 111 h 111"/>
                  <a:gd name="T10" fmla="*/ 0 60000 65536"/>
                  <a:gd name="T11" fmla="*/ 0 60000 65536"/>
                  <a:gd name="T12" fmla="*/ 0 60000 65536"/>
                  <a:gd name="T13" fmla="*/ 0 60000 65536"/>
                  <a:gd name="T14" fmla="*/ 0 60000 65536"/>
                  <a:gd name="T15" fmla="*/ 0 w 98"/>
                  <a:gd name="T16" fmla="*/ 0 h 111"/>
                  <a:gd name="T17" fmla="*/ 98 w 98"/>
                  <a:gd name="T18" fmla="*/ 111 h 111"/>
                </a:gdLst>
                <a:ahLst/>
                <a:cxnLst>
                  <a:cxn ang="T10">
                    <a:pos x="T0" y="T1"/>
                  </a:cxn>
                  <a:cxn ang="T11">
                    <a:pos x="T2" y="T3"/>
                  </a:cxn>
                  <a:cxn ang="T12">
                    <a:pos x="T4" y="T5"/>
                  </a:cxn>
                  <a:cxn ang="T13">
                    <a:pos x="T6" y="T7"/>
                  </a:cxn>
                  <a:cxn ang="T14">
                    <a:pos x="T8" y="T9"/>
                  </a:cxn>
                </a:cxnLst>
                <a:rect l="T15" t="T16" r="T17" b="T18"/>
                <a:pathLst>
                  <a:path w="98" h="111">
                    <a:moveTo>
                      <a:pt x="0" y="111"/>
                    </a:moveTo>
                    <a:lnTo>
                      <a:pt x="68" y="99"/>
                    </a:lnTo>
                    <a:lnTo>
                      <a:pt x="98" y="0"/>
                    </a:lnTo>
                    <a:lnTo>
                      <a:pt x="37" y="74"/>
                    </a:lnTo>
                    <a:lnTo>
                      <a:pt x="0" y="111"/>
                    </a:lnTo>
                    <a:close/>
                  </a:path>
                </a:pathLst>
              </a:custGeom>
              <a:solidFill>
                <a:srgbClr val="DFDFDF"/>
              </a:solidFill>
              <a:ln w="9525">
                <a:noFill/>
                <a:round/>
                <a:headEnd/>
                <a:tailEnd/>
              </a:ln>
            </p:spPr>
            <p:txBody>
              <a:bodyPr/>
              <a:lstStyle/>
              <a:p>
                <a:endParaRPr lang="en-US"/>
              </a:p>
            </p:txBody>
          </p:sp>
          <p:sp>
            <p:nvSpPr>
              <p:cNvPr id="133638" name="Freeform 5357"/>
              <p:cNvSpPr>
                <a:spLocks/>
              </p:cNvSpPr>
              <p:nvPr/>
            </p:nvSpPr>
            <p:spPr bwMode="auto">
              <a:xfrm>
                <a:off x="2343" y="2144"/>
                <a:ext cx="98" cy="111"/>
              </a:xfrm>
              <a:custGeom>
                <a:avLst/>
                <a:gdLst>
                  <a:gd name="T0" fmla="*/ 0 w 16"/>
                  <a:gd name="T1" fmla="*/ 160401 h 18"/>
                  <a:gd name="T2" fmla="*/ 94202 w 16"/>
                  <a:gd name="T3" fmla="*/ 143060 h 18"/>
                  <a:gd name="T4" fmla="*/ 137868 w 16"/>
                  <a:gd name="T5" fmla="*/ 0 h 18"/>
                  <a:gd name="T6" fmla="*/ 52148 w 16"/>
                  <a:gd name="T7" fmla="*/ 106936 h 18"/>
                  <a:gd name="T8" fmla="*/ 0 w 16"/>
                  <a:gd name="T9" fmla="*/ 160401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8"/>
                    </a:moveTo>
                    <a:lnTo>
                      <a:pt x="11" y="16"/>
                    </a:lnTo>
                    <a:lnTo>
                      <a:pt x="16" y="0"/>
                    </a:lnTo>
                    <a:lnTo>
                      <a:pt x="6" y="12"/>
                    </a:lnTo>
                    <a:lnTo>
                      <a:pt x="0" y="18"/>
                    </a:lnTo>
                  </a:path>
                </a:pathLst>
              </a:custGeom>
              <a:noFill/>
              <a:ln w="9525">
                <a:solidFill>
                  <a:srgbClr val="000000"/>
                </a:solidFill>
                <a:round/>
                <a:headEnd/>
                <a:tailEnd/>
              </a:ln>
            </p:spPr>
            <p:txBody>
              <a:bodyPr/>
              <a:lstStyle/>
              <a:p>
                <a:endParaRPr lang="en-US"/>
              </a:p>
            </p:txBody>
          </p:sp>
          <p:sp>
            <p:nvSpPr>
              <p:cNvPr id="133639" name="Freeform 5358"/>
              <p:cNvSpPr>
                <a:spLocks/>
              </p:cNvSpPr>
              <p:nvPr/>
            </p:nvSpPr>
            <p:spPr bwMode="auto">
              <a:xfrm>
                <a:off x="3442" y="2718"/>
                <a:ext cx="99" cy="198"/>
              </a:xfrm>
              <a:custGeom>
                <a:avLst/>
                <a:gdLst>
                  <a:gd name="T0" fmla="*/ 0 w 99"/>
                  <a:gd name="T1" fmla="*/ 99 h 198"/>
                  <a:gd name="T2" fmla="*/ 68 w 99"/>
                  <a:gd name="T3" fmla="*/ 198 h 198"/>
                  <a:gd name="T4" fmla="*/ 99 w 99"/>
                  <a:gd name="T5" fmla="*/ 105 h 198"/>
                  <a:gd name="T6" fmla="*/ 31 w 99"/>
                  <a:gd name="T7" fmla="*/ 0 h 198"/>
                  <a:gd name="T8" fmla="*/ 0 w 99"/>
                  <a:gd name="T9" fmla="*/ 99 h 198"/>
                  <a:gd name="T10" fmla="*/ 0 60000 65536"/>
                  <a:gd name="T11" fmla="*/ 0 60000 65536"/>
                  <a:gd name="T12" fmla="*/ 0 60000 65536"/>
                  <a:gd name="T13" fmla="*/ 0 60000 65536"/>
                  <a:gd name="T14" fmla="*/ 0 60000 65536"/>
                  <a:gd name="T15" fmla="*/ 0 w 99"/>
                  <a:gd name="T16" fmla="*/ 0 h 198"/>
                  <a:gd name="T17" fmla="*/ 99 w 99"/>
                  <a:gd name="T18" fmla="*/ 198 h 198"/>
                </a:gdLst>
                <a:ahLst/>
                <a:cxnLst>
                  <a:cxn ang="T10">
                    <a:pos x="T0" y="T1"/>
                  </a:cxn>
                  <a:cxn ang="T11">
                    <a:pos x="T2" y="T3"/>
                  </a:cxn>
                  <a:cxn ang="T12">
                    <a:pos x="T4" y="T5"/>
                  </a:cxn>
                  <a:cxn ang="T13">
                    <a:pos x="T6" y="T7"/>
                  </a:cxn>
                  <a:cxn ang="T14">
                    <a:pos x="T8" y="T9"/>
                  </a:cxn>
                </a:cxnLst>
                <a:rect l="T15" t="T16" r="T17" b="T18"/>
                <a:pathLst>
                  <a:path w="99" h="198">
                    <a:moveTo>
                      <a:pt x="0" y="99"/>
                    </a:moveTo>
                    <a:lnTo>
                      <a:pt x="68" y="198"/>
                    </a:lnTo>
                    <a:lnTo>
                      <a:pt x="99" y="105"/>
                    </a:lnTo>
                    <a:lnTo>
                      <a:pt x="31" y="0"/>
                    </a:lnTo>
                    <a:lnTo>
                      <a:pt x="0" y="99"/>
                    </a:lnTo>
                    <a:close/>
                  </a:path>
                </a:pathLst>
              </a:custGeom>
              <a:solidFill>
                <a:srgbClr val="777777"/>
              </a:solidFill>
              <a:ln w="9525">
                <a:noFill/>
                <a:round/>
                <a:headEnd/>
                <a:tailEnd/>
              </a:ln>
            </p:spPr>
            <p:txBody>
              <a:bodyPr/>
              <a:lstStyle/>
              <a:p>
                <a:endParaRPr lang="en-US"/>
              </a:p>
            </p:txBody>
          </p:sp>
          <p:sp>
            <p:nvSpPr>
              <p:cNvPr id="133640" name="Freeform 5359"/>
              <p:cNvSpPr>
                <a:spLocks/>
              </p:cNvSpPr>
              <p:nvPr/>
            </p:nvSpPr>
            <p:spPr bwMode="auto">
              <a:xfrm>
                <a:off x="3442" y="2718"/>
                <a:ext cx="99" cy="198"/>
              </a:xfrm>
              <a:custGeom>
                <a:avLst/>
                <a:gdLst>
                  <a:gd name="T0" fmla="*/ 0 w 16"/>
                  <a:gd name="T1" fmla="*/ 145214 h 32"/>
                  <a:gd name="T2" fmla="*/ 99730 w 16"/>
                  <a:gd name="T3" fmla="*/ 290200 h 32"/>
                  <a:gd name="T4" fmla="*/ 145214 w 16"/>
                  <a:gd name="T5" fmla="*/ 153982 h 32"/>
                  <a:gd name="T6" fmla="*/ 45484 w 16"/>
                  <a:gd name="T7" fmla="*/ 0 h 32"/>
                  <a:gd name="T8" fmla="*/ 0 w 16"/>
                  <a:gd name="T9" fmla="*/ 145214 h 32"/>
                  <a:gd name="T10" fmla="*/ 0 60000 65536"/>
                  <a:gd name="T11" fmla="*/ 0 60000 65536"/>
                  <a:gd name="T12" fmla="*/ 0 60000 65536"/>
                  <a:gd name="T13" fmla="*/ 0 60000 65536"/>
                  <a:gd name="T14" fmla="*/ 0 60000 65536"/>
                  <a:gd name="T15" fmla="*/ 0 w 16"/>
                  <a:gd name="T16" fmla="*/ 0 h 32"/>
                  <a:gd name="T17" fmla="*/ 16 w 16"/>
                  <a:gd name="T18" fmla="*/ 32 h 32"/>
                </a:gdLst>
                <a:ahLst/>
                <a:cxnLst>
                  <a:cxn ang="T10">
                    <a:pos x="T0" y="T1"/>
                  </a:cxn>
                  <a:cxn ang="T11">
                    <a:pos x="T2" y="T3"/>
                  </a:cxn>
                  <a:cxn ang="T12">
                    <a:pos x="T4" y="T5"/>
                  </a:cxn>
                  <a:cxn ang="T13">
                    <a:pos x="T6" y="T7"/>
                  </a:cxn>
                  <a:cxn ang="T14">
                    <a:pos x="T8" y="T9"/>
                  </a:cxn>
                </a:cxnLst>
                <a:rect l="T15" t="T16" r="T17" b="T18"/>
                <a:pathLst>
                  <a:path w="16" h="32">
                    <a:moveTo>
                      <a:pt x="0" y="16"/>
                    </a:moveTo>
                    <a:lnTo>
                      <a:pt x="11" y="32"/>
                    </a:lnTo>
                    <a:lnTo>
                      <a:pt x="16" y="17"/>
                    </a:lnTo>
                    <a:lnTo>
                      <a:pt x="5" y="0"/>
                    </a:lnTo>
                    <a:lnTo>
                      <a:pt x="0" y="16"/>
                    </a:lnTo>
                  </a:path>
                </a:pathLst>
              </a:custGeom>
              <a:noFill/>
              <a:ln w="9525">
                <a:solidFill>
                  <a:srgbClr val="000000"/>
                </a:solidFill>
                <a:round/>
                <a:headEnd/>
                <a:tailEnd/>
              </a:ln>
            </p:spPr>
            <p:txBody>
              <a:bodyPr/>
              <a:lstStyle/>
              <a:p>
                <a:endParaRPr lang="en-US"/>
              </a:p>
            </p:txBody>
          </p:sp>
          <p:sp>
            <p:nvSpPr>
              <p:cNvPr id="133641" name="Freeform 5360"/>
              <p:cNvSpPr>
                <a:spLocks/>
              </p:cNvSpPr>
              <p:nvPr/>
            </p:nvSpPr>
            <p:spPr bwMode="auto">
              <a:xfrm>
                <a:off x="2176" y="2317"/>
                <a:ext cx="99" cy="117"/>
              </a:xfrm>
              <a:custGeom>
                <a:avLst/>
                <a:gdLst>
                  <a:gd name="T0" fmla="*/ 0 w 99"/>
                  <a:gd name="T1" fmla="*/ 117 h 117"/>
                  <a:gd name="T2" fmla="*/ 68 w 99"/>
                  <a:gd name="T3" fmla="*/ 68 h 117"/>
                  <a:gd name="T4" fmla="*/ 99 w 99"/>
                  <a:gd name="T5" fmla="*/ 0 h 117"/>
                  <a:gd name="T6" fmla="*/ 31 w 99"/>
                  <a:gd name="T7" fmla="*/ 99 h 117"/>
                  <a:gd name="T8" fmla="*/ 0 w 99"/>
                  <a:gd name="T9" fmla="*/ 117 h 117"/>
                  <a:gd name="T10" fmla="*/ 0 60000 65536"/>
                  <a:gd name="T11" fmla="*/ 0 60000 65536"/>
                  <a:gd name="T12" fmla="*/ 0 60000 65536"/>
                  <a:gd name="T13" fmla="*/ 0 60000 65536"/>
                  <a:gd name="T14" fmla="*/ 0 60000 65536"/>
                  <a:gd name="T15" fmla="*/ 0 w 99"/>
                  <a:gd name="T16" fmla="*/ 0 h 117"/>
                  <a:gd name="T17" fmla="*/ 99 w 99"/>
                  <a:gd name="T18" fmla="*/ 117 h 117"/>
                </a:gdLst>
                <a:ahLst/>
                <a:cxnLst>
                  <a:cxn ang="T10">
                    <a:pos x="T0" y="T1"/>
                  </a:cxn>
                  <a:cxn ang="T11">
                    <a:pos x="T2" y="T3"/>
                  </a:cxn>
                  <a:cxn ang="T12">
                    <a:pos x="T4" y="T5"/>
                  </a:cxn>
                  <a:cxn ang="T13">
                    <a:pos x="T6" y="T7"/>
                  </a:cxn>
                  <a:cxn ang="T14">
                    <a:pos x="T8" y="T9"/>
                  </a:cxn>
                </a:cxnLst>
                <a:rect l="T15" t="T16" r="T17" b="T18"/>
                <a:pathLst>
                  <a:path w="99" h="117">
                    <a:moveTo>
                      <a:pt x="0" y="117"/>
                    </a:moveTo>
                    <a:lnTo>
                      <a:pt x="68" y="68"/>
                    </a:lnTo>
                    <a:lnTo>
                      <a:pt x="99" y="0"/>
                    </a:lnTo>
                    <a:lnTo>
                      <a:pt x="31" y="99"/>
                    </a:lnTo>
                    <a:lnTo>
                      <a:pt x="0" y="117"/>
                    </a:lnTo>
                    <a:close/>
                  </a:path>
                </a:pathLst>
              </a:custGeom>
              <a:solidFill>
                <a:srgbClr val="EEEEEE"/>
              </a:solidFill>
              <a:ln w="9525">
                <a:noFill/>
                <a:round/>
                <a:headEnd/>
                <a:tailEnd/>
              </a:ln>
            </p:spPr>
            <p:txBody>
              <a:bodyPr/>
              <a:lstStyle/>
              <a:p>
                <a:endParaRPr lang="en-US"/>
              </a:p>
            </p:txBody>
          </p:sp>
          <p:sp>
            <p:nvSpPr>
              <p:cNvPr id="133642" name="Freeform 5361"/>
              <p:cNvSpPr>
                <a:spLocks/>
              </p:cNvSpPr>
              <p:nvPr/>
            </p:nvSpPr>
            <p:spPr bwMode="auto">
              <a:xfrm>
                <a:off x="2176" y="2317"/>
                <a:ext cx="99" cy="117"/>
              </a:xfrm>
              <a:custGeom>
                <a:avLst/>
                <a:gdLst>
                  <a:gd name="T0" fmla="*/ 0 w 16"/>
                  <a:gd name="T1" fmla="*/ 168135 h 19"/>
                  <a:gd name="T2" fmla="*/ 99730 w 16"/>
                  <a:gd name="T3" fmla="*/ 97830 h 19"/>
                  <a:gd name="T4" fmla="*/ 145214 w 16"/>
                  <a:gd name="T5" fmla="*/ 0 h 19"/>
                  <a:gd name="T6" fmla="*/ 45484 w 16"/>
                  <a:gd name="T7" fmla="*/ 142426 h 19"/>
                  <a:gd name="T8" fmla="*/ 0 w 16"/>
                  <a:gd name="T9" fmla="*/ 16813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9"/>
                    </a:moveTo>
                    <a:lnTo>
                      <a:pt x="11" y="11"/>
                    </a:lnTo>
                    <a:lnTo>
                      <a:pt x="16" y="0"/>
                    </a:lnTo>
                    <a:lnTo>
                      <a:pt x="5" y="16"/>
                    </a:lnTo>
                    <a:lnTo>
                      <a:pt x="0" y="19"/>
                    </a:lnTo>
                  </a:path>
                </a:pathLst>
              </a:custGeom>
              <a:noFill/>
              <a:ln w="9525">
                <a:solidFill>
                  <a:srgbClr val="000000"/>
                </a:solidFill>
                <a:round/>
                <a:headEnd/>
                <a:tailEnd/>
              </a:ln>
            </p:spPr>
            <p:txBody>
              <a:bodyPr/>
              <a:lstStyle/>
              <a:p>
                <a:endParaRPr lang="en-US"/>
              </a:p>
            </p:txBody>
          </p:sp>
          <p:sp>
            <p:nvSpPr>
              <p:cNvPr id="133643" name="Freeform 5362"/>
              <p:cNvSpPr>
                <a:spLocks/>
              </p:cNvSpPr>
              <p:nvPr/>
            </p:nvSpPr>
            <p:spPr bwMode="auto">
              <a:xfrm>
                <a:off x="4522" y="2971"/>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ECECE"/>
              </a:solidFill>
              <a:ln w="9525">
                <a:noFill/>
                <a:round/>
                <a:headEnd/>
                <a:tailEnd/>
              </a:ln>
            </p:spPr>
            <p:txBody>
              <a:bodyPr/>
              <a:lstStyle/>
              <a:p>
                <a:endParaRPr lang="en-US"/>
              </a:p>
            </p:txBody>
          </p:sp>
          <p:sp>
            <p:nvSpPr>
              <p:cNvPr id="133644" name="Freeform 5363"/>
              <p:cNvSpPr>
                <a:spLocks/>
              </p:cNvSpPr>
              <p:nvPr/>
            </p:nvSpPr>
            <p:spPr bwMode="auto">
              <a:xfrm>
                <a:off x="4522" y="297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645" name="Freeform 5364"/>
              <p:cNvSpPr>
                <a:spLocks/>
              </p:cNvSpPr>
              <p:nvPr/>
            </p:nvSpPr>
            <p:spPr bwMode="auto">
              <a:xfrm>
                <a:off x="3269" y="2552"/>
                <a:ext cx="105" cy="271"/>
              </a:xfrm>
              <a:custGeom>
                <a:avLst/>
                <a:gdLst>
                  <a:gd name="T0" fmla="*/ 0 w 105"/>
                  <a:gd name="T1" fmla="*/ 135 h 271"/>
                  <a:gd name="T2" fmla="*/ 74 w 105"/>
                  <a:gd name="T3" fmla="*/ 271 h 271"/>
                  <a:gd name="T4" fmla="*/ 105 w 105"/>
                  <a:gd name="T5" fmla="*/ 142 h 271"/>
                  <a:gd name="T6" fmla="*/ 37 w 105"/>
                  <a:gd name="T7" fmla="*/ 0 h 271"/>
                  <a:gd name="T8" fmla="*/ 0 w 105"/>
                  <a:gd name="T9" fmla="*/ 135 h 271"/>
                  <a:gd name="T10" fmla="*/ 0 60000 65536"/>
                  <a:gd name="T11" fmla="*/ 0 60000 65536"/>
                  <a:gd name="T12" fmla="*/ 0 60000 65536"/>
                  <a:gd name="T13" fmla="*/ 0 60000 65536"/>
                  <a:gd name="T14" fmla="*/ 0 60000 65536"/>
                  <a:gd name="T15" fmla="*/ 0 w 105"/>
                  <a:gd name="T16" fmla="*/ 0 h 271"/>
                  <a:gd name="T17" fmla="*/ 105 w 105"/>
                  <a:gd name="T18" fmla="*/ 271 h 271"/>
                </a:gdLst>
                <a:ahLst/>
                <a:cxnLst>
                  <a:cxn ang="T10">
                    <a:pos x="T0" y="T1"/>
                  </a:cxn>
                  <a:cxn ang="T11">
                    <a:pos x="T2" y="T3"/>
                  </a:cxn>
                  <a:cxn ang="T12">
                    <a:pos x="T4" y="T5"/>
                  </a:cxn>
                  <a:cxn ang="T13">
                    <a:pos x="T6" y="T7"/>
                  </a:cxn>
                  <a:cxn ang="T14">
                    <a:pos x="T8" y="T9"/>
                  </a:cxn>
                </a:cxnLst>
                <a:rect l="T15" t="T16" r="T17" b="T18"/>
                <a:pathLst>
                  <a:path w="105" h="271">
                    <a:moveTo>
                      <a:pt x="0" y="135"/>
                    </a:moveTo>
                    <a:lnTo>
                      <a:pt x="74" y="271"/>
                    </a:lnTo>
                    <a:lnTo>
                      <a:pt x="105" y="142"/>
                    </a:lnTo>
                    <a:lnTo>
                      <a:pt x="37" y="0"/>
                    </a:lnTo>
                    <a:lnTo>
                      <a:pt x="0" y="135"/>
                    </a:lnTo>
                    <a:close/>
                  </a:path>
                </a:pathLst>
              </a:custGeom>
              <a:solidFill>
                <a:srgbClr val="636363"/>
              </a:solidFill>
              <a:ln w="9525">
                <a:noFill/>
                <a:round/>
                <a:headEnd/>
                <a:tailEnd/>
              </a:ln>
            </p:spPr>
            <p:txBody>
              <a:bodyPr/>
              <a:lstStyle/>
              <a:p>
                <a:endParaRPr lang="en-US"/>
              </a:p>
            </p:txBody>
          </p:sp>
          <p:sp>
            <p:nvSpPr>
              <p:cNvPr id="133646" name="Freeform 5365"/>
              <p:cNvSpPr>
                <a:spLocks/>
              </p:cNvSpPr>
              <p:nvPr/>
            </p:nvSpPr>
            <p:spPr bwMode="auto">
              <a:xfrm>
                <a:off x="3269" y="2552"/>
                <a:ext cx="105" cy="271"/>
              </a:xfrm>
              <a:custGeom>
                <a:avLst/>
                <a:gdLst>
                  <a:gd name="T0" fmla="*/ 0 w 17"/>
                  <a:gd name="T1" fmla="*/ 195779 h 44"/>
                  <a:gd name="T2" fmla="*/ 107693 w 17"/>
                  <a:gd name="T3" fmla="*/ 389963 h 44"/>
                  <a:gd name="T4" fmla="*/ 152936 w 17"/>
                  <a:gd name="T5" fmla="*/ 204426 h 44"/>
                  <a:gd name="T6" fmla="*/ 53945 w 17"/>
                  <a:gd name="T7" fmla="*/ 0 h 44"/>
                  <a:gd name="T8" fmla="*/ 0 w 17"/>
                  <a:gd name="T9" fmla="*/ 195779 h 44"/>
                  <a:gd name="T10" fmla="*/ 0 60000 65536"/>
                  <a:gd name="T11" fmla="*/ 0 60000 65536"/>
                  <a:gd name="T12" fmla="*/ 0 60000 65536"/>
                  <a:gd name="T13" fmla="*/ 0 60000 65536"/>
                  <a:gd name="T14" fmla="*/ 0 60000 65536"/>
                  <a:gd name="T15" fmla="*/ 0 w 17"/>
                  <a:gd name="T16" fmla="*/ 0 h 44"/>
                  <a:gd name="T17" fmla="*/ 17 w 17"/>
                  <a:gd name="T18" fmla="*/ 44 h 44"/>
                </a:gdLst>
                <a:ahLst/>
                <a:cxnLst>
                  <a:cxn ang="T10">
                    <a:pos x="T0" y="T1"/>
                  </a:cxn>
                  <a:cxn ang="T11">
                    <a:pos x="T2" y="T3"/>
                  </a:cxn>
                  <a:cxn ang="T12">
                    <a:pos x="T4" y="T5"/>
                  </a:cxn>
                  <a:cxn ang="T13">
                    <a:pos x="T6" y="T7"/>
                  </a:cxn>
                  <a:cxn ang="T14">
                    <a:pos x="T8" y="T9"/>
                  </a:cxn>
                </a:cxnLst>
                <a:rect l="T15" t="T16" r="T17" b="T18"/>
                <a:pathLst>
                  <a:path w="17" h="44">
                    <a:moveTo>
                      <a:pt x="0" y="22"/>
                    </a:moveTo>
                    <a:lnTo>
                      <a:pt x="12" y="44"/>
                    </a:lnTo>
                    <a:lnTo>
                      <a:pt x="17" y="23"/>
                    </a:lnTo>
                    <a:lnTo>
                      <a:pt x="6" y="0"/>
                    </a:lnTo>
                    <a:lnTo>
                      <a:pt x="0" y="22"/>
                    </a:lnTo>
                  </a:path>
                </a:pathLst>
              </a:custGeom>
              <a:noFill/>
              <a:ln w="9525">
                <a:solidFill>
                  <a:srgbClr val="000000"/>
                </a:solidFill>
                <a:round/>
                <a:headEnd/>
                <a:tailEnd/>
              </a:ln>
            </p:spPr>
            <p:txBody>
              <a:bodyPr/>
              <a:lstStyle/>
              <a:p>
                <a:endParaRPr lang="en-US"/>
              </a:p>
            </p:txBody>
          </p:sp>
          <p:sp>
            <p:nvSpPr>
              <p:cNvPr id="133647" name="Freeform 5366"/>
              <p:cNvSpPr>
                <a:spLocks/>
              </p:cNvSpPr>
              <p:nvPr/>
            </p:nvSpPr>
            <p:spPr bwMode="auto">
              <a:xfrm>
                <a:off x="2009" y="2521"/>
                <a:ext cx="99" cy="105"/>
              </a:xfrm>
              <a:custGeom>
                <a:avLst/>
                <a:gdLst>
                  <a:gd name="T0" fmla="*/ 0 w 99"/>
                  <a:gd name="T1" fmla="*/ 105 h 105"/>
                  <a:gd name="T2" fmla="*/ 68 w 99"/>
                  <a:gd name="T3" fmla="*/ 43 h 105"/>
                  <a:gd name="T4" fmla="*/ 99 w 99"/>
                  <a:gd name="T5" fmla="*/ 0 h 105"/>
                  <a:gd name="T6" fmla="*/ 31 w 99"/>
                  <a:gd name="T7" fmla="*/ 92 h 105"/>
                  <a:gd name="T8" fmla="*/ 0 w 99"/>
                  <a:gd name="T9" fmla="*/ 105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105"/>
                    </a:moveTo>
                    <a:lnTo>
                      <a:pt x="68" y="43"/>
                    </a:lnTo>
                    <a:lnTo>
                      <a:pt x="99" y="0"/>
                    </a:lnTo>
                    <a:lnTo>
                      <a:pt x="31" y="92"/>
                    </a:lnTo>
                    <a:lnTo>
                      <a:pt x="0" y="105"/>
                    </a:lnTo>
                    <a:close/>
                  </a:path>
                </a:pathLst>
              </a:custGeom>
              <a:solidFill>
                <a:srgbClr val="F2F2F2"/>
              </a:solidFill>
              <a:ln w="9525">
                <a:noFill/>
                <a:round/>
                <a:headEnd/>
                <a:tailEnd/>
              </a:ln>
            </p:spPr>
            <p:txBody>
              <a:bodyPr/>
              <a:lstStyle/>
              <a:p>
                <a:endParaRPr lang="en-US"/>
              </a:p>
            </p:txBody>
          </p:sp>
          <p:sp>
            <p:nvSpPr>
              <p:cNvPr id="133648" name="Freeform 5367"/>
              <p:cNvSpPr>
                <a:spLocks/>
              </p:cNvSpPr>
              <p:nvPr/>
            </p:nvSpPr>
            <p:spPr bwMode="auto">
              <a:xfrm>
                <a:off x="2009" y="2521"/>
                <a:ext cx="99" cy="105"/>
              </a:xfrm>
              <a:custGeom>
                <a:avLst/>
                <a:gdLst>
                  <a:gd name="T0" fmla="*/ 0 w 16"/>
                  <a:gd name="T1" fmla="*/ 152936 h 17"/>
                  <a:gd name="T2" fmla="*/ 99730 w 16"/>
                  <a:gd name="T3" fmla="*/ 62679 h 17"/>
                  <a:gd name="T4" fmla="*/ 145214 w 16"/>
                  <a:gd name="T5" fmla="*/ 0 h 17"/>
                  <a:gd name="T6" fmla="*/ 45484 w 16"/>
                  <a:gd name="T7" fmla="*/ 135240 h 17"/>
                  <a:gd name="T8" fmla="*/ 0 w 16"/>
                  <a:gd name="T9" fmla="*/ 152936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7"/>
                    </a:moveTo>
                    <a:lnTo>
                      <a:pt x="11" y="7"/>
                    </a:lnTo>
                    <a:lnTo>
                      <a:pt x="16" y="0"/>
                    </a:lnTo>
                    <a:lnTo>
                      <a:pt x="5" y="15"/>
                    </a:lnTo>
                    <a:lnTo>
                      <a:pt x="0" y="17"/>
                    </a:lnTo>
                  </a:path>
                </a:pathLst>
              </a:custGeom>
              <a:noFill/>
              <a:ln w="9525">
                <a:solidFill>
                  <a:srgbClr val="000000"/>
                </a:solidFill>
                <a:round/>
                <a:headEnd/>
                <a:tailEnd/>
              </a:ln>
            </p:spPr>
            <p:txBody>
              <a:bodyPr/>
              <a:lstStyle/>
              <a:p>
                <a:endParaRPr lang="en-US"/>
              </a:p>
            </p:txBody>
          </p:sp>
          <p:sp>
            <p:nvSpPr>
              <p:cNvPr id="133649" name="Freeform 5368"/>
              <p:cNvSpPr>
                <a:spLocks/>
              </p:cNvSpPr>
              <p:nvPr/>
            </p:nvSpPr>
            <p:spPr bwMode="auto">
              <a:xfrm>
                <a:off x="4356" y="2971"/>
                <a:ext cx="98" cy="68"/>
              </a:xfrm>
              <a:custGeom>
                <a:avLst/>
                <a:gdLst>
                  <a:gd name="T0" fmla="*/ 0 w 98"/>
                  <a:gd name="T1" fmla="*/ 50 h 68"/>
                  <a:gd name="T2" fmla="*/ 67 w 98"/>
                  <a:gd name="T3" fmla="*/ 68 h 68"/>
                  <a:gd name="T4" fmla="*/ 98 w 98"/>
                  <a:gd name="T5" fmla="*/ 25 h 68"/>
                  <a:gd name="T6" fmla="*/ 24 w 98"/>
                  <a:gd name="T7" fmla="*/ 0 h 68"/>
                  <a:gd name="T8" fmla="*/ 0 w 98"/>
                  <a:gd name="T9" fmla="*/ 50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50"/>
                    </a:moveTo>
                    <a:lnTo>
                      <a:pt x="67" y="68"/>
                    </a:lnTo>
                    <a:lnTo>
                      <a:pt x="98" y="25"/>
                    </a:lnTo>
                    <a:lnTo>
                      <a:pt x="24" y="0"/>
                    </a:lnTo>
                    <a:lnTo>
                      <a:pt x="0" y="50"/>
                    </a:lnTo>
                    <a:close/>
                  </a:path>
                </a:pathLst>
              </a:custGeom>
              <a:solidFill>
                <a:srgbClr val="CECECE"/>
              </a:solidFill>
              <a:ln w="9525">
                <a:noFill/>
                <a:round/>
                <a:headEnd/>
                <a:tailEnd/>
              </a:ln>
            </p:spPr>
            <p:txBody>
              <a:bodyPr/>
              <a:lstStyle/>
              <a:p>
                <a:endParaRPr lang="en-US"/>
              </a:p>
            </p:txBody>
          </p:sp>
          <p:sp>
            <p:nvSpPr>
              <p:cNvPr id="133650" name="Freeform 5369"/>
              <p:cNvSpPr>
                <a:spLocks/>
              </p:cNvSpPr>
              <p:nvPr/>
            </p:nvSpPr>
            <p:spPr bwMode="auto">
              <a:xfrm>
                <a:off x="4356" y="2971"/>
                <a:ext cx="98" cy="68"/>
              </a:xfrm>
              <a:custGeom>
                <a:avLst/>
                <a:gdLst>
                  <a:gd name="T0" fmla="*/ 0 w 16"/>
                  <a:gd name="T1" fmla="*/ 71579 h 11"/>
                  <a:gd name="T2" fmla="*/ 94202 w 16"/>
                  <a:gd name="T3" fmla="*/ 99206 h 11"/>
                  <a:gd name="T4" fmla="*/ 137868 w 16"/>
                  <a:gd name="T5" fmla="*/ 36609 h 11"/>
                  <a:gd name="T6" fmla="*/ 35151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4" y="0"/>
                    </a:lnTo>
                    <a:lnTo>
                      <a:pt x="0" y="8"/>
                    </a:lnTo>
                  </a:path>
                </a:pathLst>
              </a:custGeom>
              <a:noFill/>
              <a:ln w="9525">
                <a:solidFill>
                  <a:srgbClr val="000000"/>
                </a:solidFill>
                <a:round/>
                <a:headEnd/>
                <a:tailEnd/>
              </a:ln>
            </p:spPr>
            <p:txBody>
              <a:bodyPr/>
              <a:lstStyle/>
              <a:p>
                <a:endParaRPr lang="en-US"/>
              </a:p>
            </p:txBody>
          </p:sp>
          <p:sp>
            <p:nvSpPr>
              <p:cNvPr id="133651" name="Freeform 5370"/>
              <p:cNvSpPr>
                <a:spLocks/>
              </p:cNvSpPr>
              <p:nvPr/>
            </p:nvSpPr>
            <p:spPr bwMode="auto">
              <a:xfrm>
                <a:off x="3102" y="2360"/>
                <a:ext cx="99" cy="327"/>
              </a:xfrm>
              <a:custGeom>
                <a:avLst/>
                <a:gdLst>
                  <a:gd name="T0" fmla="*/ 0 w 99"/>
                  <a:gd name="T1" fmla="*/ 154 h 327"/>
                  <a:gd name="T2" fmla="*/ 68 w 99"/>
                  <a:gd name="T3" fmla="*/ 327 h 327"/>
                  <a:gd name="T4" fmla="*/ 99 w 99"/>
                  <a:gd name="T5" fmla="*/ 167 h 327"/>
                  <a:gd name="T6" fmla="*/ 31 w 99"/>
                  <a:gd name="T7" fmla="*/ 0 h 327"/>
                  <a:gd name="T8" fmla="*/ 0 w 99"/>
                  <a:gd name="T9" fmla="*/ 154 h 327"/>
                  <a:gd name="T10" fmla="*/ 0 60000 65536"/>
                  <a:gd name="T11" fmla="*/ 0 60000 65536"/>
                  <a:gd name="T12" fmla="*/ 0 60000 65536"/>
                  <a:gd name="T13" fmla="*/ 0 60000 65536"/>
                  <a:gd name="T14" fmla="*/ 0 60000 65536"/>
                  <a:gd name="T15" fmla="*/ 0 w 99"/>
                  <a:gd name="T16" fmla="*/ 0 h 327"/>
                  <a:gd name="T17" fmla="*/ 99 w 99"/>
                  <a:gd name="T18" fmla="*/ 327 h 327"/>
                </a:gdLst>
                <a:ahLst/>
                <a:cxnLst>
                  <a:cxn ang="T10">
                    <a:pos x="T0" y="T1"/>
                  </a:cxn>
                  <a:cxn ang="T11">
                    <a:pos x="T2" y="T3"/>
                  </a:cxn>
                  <a:cxn ang="T12">
                    <a:pos x="T4" y="T5"/>
                  </a:cxn>
                  <a:cxn ang="T13">
                    <a:pos x="T6" y="T7"/>
                  </a:cxn>
                  <a:cxn ang="T14">
                    <a:pos x="T8" y="T9"/>
                  </a:cxn>
                </a:cxnLst>
                <a:rect l="T15" t="T16" r="T17" b="T18"/>
                <a:pathLst>
                  <a:path w="99" h="327">
                    <a:moveTo>
                      <a:pt x="0" y="154"/>
                    </a:moveTo>
                    <a:lnTo>
                      <a:pt x="68" y="327"/>
                    </a:lnTo>
                    <a:lnTo>
                      <a:pt x="99" y="167"/>
                    </a:lnTo>
                    <a:lnTo>
                      <a:pt x="31" y="0"/>
                    </a:lnTo>
                    <a:lnTo>
                      <a:pt x="0" y="154"/>
                    </a:lnTo>
                    <a:close/>
                  </a:path>
                </a:pathLst>
              </a:custGeom>
              <a:solidFill>
                <a:srgbClr val="565656"/>
              </a:solidFill>
              <a:ln w="9525">
                <a:noFill/>
                <a:round/>
                <a:headEnd/>
                <a:tailEnd/>
              </a:ln>
            </p:spPr>
            <p:txBody>
              <a:bodyPr/>
              <a:lstStyle/>
              <a:p>
                <a:endParaRPr lang="en-US"/>
              </a:p>
            </p:txBody>
          </p:sp>
          <p:sp>
            <p:nvSpPr>
              <p:cNvPr id="133652" name="Freeform 5371"/>
              <p:cNvSpPr>
                <a:spLocks/>
              </p:cNvSpPr>
              <p:nvPr/>
            </p:nvSpPr>
            <p:spPr bwMode="auto">
              <a:xfrm>
                <a:off x="3102" y="2360"/>
                <a:ext cx="99" cy="327"/>
              </a:xfrm>
              <a:custGeom>
                <a:avLst/>
                <a:gdLst>
                  <a:gd name="T0" fmla="*/ 0 w 16"/>
                  <a:gd name="T1" fmla="*/ 223107 h 53"/>
                  <a:gd name="T2" fmla="*/ 99730 w 16"/>
                  <a:gd name="T3" fmla="*/ 473965 h 53"/>
                  <a:gd name="T4" fmla="*/ 145214 w 16"/>
                  <a:gd name="T5" fmla="*/ 241912 h 53"/>
                  <a:gd name="T6" fmla="*/ 45484 w 16"/>
                  <a:gd name="T7" fmla="*/ 0 h 53"/>
                  <a:gd name="T8" fmla="*/ 0 w 16"/>
                  <a:gd name="T9" fmla="*/ 223107 h 53"/>
                  <a:gd name="T10" fmla="*/ 0 60000 65536"/>
                  <a:gd name="T11" fmla="*/ 0 60000 65536"/>
                  <a:gd name="T12" fmla="*/ 0 60000 65536"/>
                  <a:gd name="T13" fmla="*/ 0 60000 65536"/>
                  <a:gd name="T14" fmla="*/ 0 60000 65536"/>
                  <a:gd name="T15" fmla="*/ 0 w 16"/>
                  <a:gd name="T16" fmla="*/ 0 h 53"/>
                  <a:gd name="T17" fmla="*/ 16 w 16"/>
                  <a:gd name="T18" fmla="*/ 53 h 53"/>
                </a:gdLst>
                <a:ahLst/>
                <a:cxnLst>
                  <a:cxn ang="T10">
                    <a:pos x="T0" y="T1"/>
                  </a:cxn>
                  <a:cxn ang="T11">
                    <a:pos x="T2" y="T3"/>
                  </a:cxn>
                  <a:cxn ang="T12">
                    <a:pos x="T4" y="T5"/>
                  </a:cxn>
                  <a:cxn ang="T13">
                    <a:pos x="T6" y="T7"/>
                  </a:cxn>
                  <a:cxn ang="T14">
                    <a:pos x="T8" y="T9"/>
                  </a:cxn>
                </a:cxnLst>
                <a:rect l="T15" t="T16" r="T17" b="T18"/>
                <a:pathLst>
                  <a:path w="16" h="53">
                    <a:moveTo>
                      <a:pt x="0" y="25"/>
                    </a:moveTo>
                    <a:lnTo>
                      <a:pt x="11" y="53"/>
                    </a:lnTo>
                    <a:lnTo>
                      <a:pt x="16" y="27"/>
                    </a:lnTo>
                    <a:lnTo>
                      <a:pt x="5" y="0"/>
                    </a:lnTo>
                    <a:lnTo>
                      <a:pt x="0" y="25"/>
                    </a:lnTo>
                  </a:path>
                </a:pathLst>
              </a:custGeom>
              <a:noFill/>
              <a:ln w="9525">
                <a:solidFill>
                  <a:srgbClr val="000000"/>
                </a:solidFill>
                <a:round/>
                <a:headEnd/>
                <a:tailEnd/>
              </a:ln>
            </p:spPr>
            <p:txBody>
              <a:bodyPr/>
              <a:lstStyle/>
              <a:p>
                <a:endParaRPr lang="en-US"/>
              </a:p>
            </p:txBody>
          </p:sp>
          <p:sp>
            <p:nvSpPr>
              <p:cNvPr id="133653" name="Freeform 5372"/>
              <p:cNvSpPr>
                <a:spLocks/>
              </p:cNvSpPr>
              <p:nvPr/>
            </p:nvSpPr>
            <p:spPr bwMode="auto">
              <a:xfrm>
                <a:off x="1842" y="2700"/>
                <a:ext cx="99" cy="86"/>
              </a:xfrm>
              <a:custGeom>
                <a:avLst/>
                <a:gdLst>
                  <a:gd name="T0" fmla="*/ 0 w 99"/>
                  <a:gd name="T1" fmla="*/ 86 h 86"/>
                  <a:gd name="T2" fmla="*/ 68 w 99"/>
                  <a:gd name="T3" fmla="*/ 31 h 86"/>
                  <a:gd name="T4" fmla="*/ 99 w 99"/>
                  <a:gd name="T5" fmla="*/ 0 h 86"/>
                  <a:gd name="T6" fmla="*/ 38 w 99"/>
                  <a:gd name="T7" fmla="*/ 68 h 86"/>
                  <a:gd name="T8" fmla="*/ 0 w 99"/>
                  <a:gd name="T9" fmla="*/ 86 h 86"/>
                  <a:gd name="T10" fmla="*/ 0 60000 65536"/>
                  <a:gd name="T11" fmla="*/ 0 60000 65536"/>
                  <a:gd name="T12" fmla="*/ 0 60000 65536"/>
                  <a:gd name="T13" fmla="*/ 0 60000 65536"/>
                  <a:gd name="T14" fmla="*/ 0 60000 65536"/>
                  <a:gd name="T15" fmla="*/ 0 w 99"/>
                  <a:gd name="T16" fmla="*/ 0 h 86"/>
                  <a:gd name="T17" fmla="*/ 99 w 99"/>
                  <a:gd name="T18" fmla="*/ 86 h 86"/>
                </a:gdLst>
                <a:ahLst/>
                <a:cxnLst>
                  <a:cxn ang="T10">
                    <a:pos x="T0" y="T1"/>
                  </a:cxn>
                  <a:cxn ang="T11">
                    <a:pos x="T2" y="T3"/>
                  </a:cxn>
                  <a:cxn ang="T12">
                    <a:pos x="T4" y="T5"/>
                  </a:cxn>
                  <a:cxn ang="T13">
                    <a:pos x="T6" y="T7"/>
                  </a:cxn>
                  <a:cxn ang="T14">
                    <a:pos x="T8" y="T9"/>
                  </a:cxn>
                </a:cxnLst>
                <a:rect l="T15" t="T16" r="T17" b="T18"/>
                <a:pathLst>
                  <a:path w="99" h="86">
                    <a:moveTo>
                      <a:pt x="0" y="86"/>
                    </a:moveTo>
                    <a:lnTo>
                      <a:pt x="68" y="31"/>
                    </a:lnTo>
                    <a:lnTo>
                      <a:pt x="99" y="0"/>
                    </a:lnTo>
                    <a:lnTo>
                      <a:pt x="38" y="68"/>
                    </a:lnTo>
                    <a:lnTo>
                      <a:pt x="0" y="86"/>
                    </a:lnTo>
                    <a:close/>
                  </a:path>
                </a:pathLst>
              </a:custGeom>
              <a:solidFill>
                <a:srgbClr val="F1F1F1"/>
              </a:solidFill>
              <a:ln w="9525">
                <a:noFill/>
                <a:round/>
                <a:headEnd/>
                <a:tailEnd/>
              </a:ln>
            </p:spPr>
            <p:txBody>
              <a:bodyPr/>
              <a:lstStyle/>
              <a:p>
                <a:endParaRPr lang="en-US"/>
              </a:p>
            </p:txBody>
          </p:sp>
          <p:sp>
            <p:nvSpPr>
              <p:cNvPr id="133654" name="Freeform 5373"/>
              <p:cNvSpPr>
                <a:spLocks/>
              </p:cNvSpPr>
              <p:nvPr/>
            </p:nvSpPr>
            <p:spPr bwMode="auto">
              <a:xfrm>
                <a:off x="1842" y="2700"/>
                <a:ext cx="99" cy="86"/>
              </a:xfrm>
              <a:custGeom>
                <a:avLst/>
                <a:gdLst>
                  <a:gd name="T0" fmla="*/ 0 w 16"/>
                  <a:gd name="T1" fmla="*/ 122372 h 14"/>
                  <a:gd name="T2" fmla="*/ 99730 w 16"/>
                  <a:gd name="T3" fmla="*/ 44038 h 14"/>
                  <a:gd name="T4" fmla="*/ 145214 w 16"/>
                  <a:gd name="T5" fmla="*/ 0 h 14"/>
                  <a:gd name="T6" fmla="*/ 54252 w 16"/>
                  <a:gd name="T7" fmla="*/ 96904 h 14"/>
                  <a:gd name="T8" fmla="*/ 0 w 16"/>
                  <a:gd name="T9" fmla="*/ 122372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4"/>
                    </a:moveTo>
                    <a:lnTo>
                      <a:pt x="11" y="5"/>
                    </a:lnTo>
                    <a:lnTo>
                      <a:pt x="16" y="0"/>
                    </a:lnTo>
                    <a:lnTo>
                      <a:pt x="6" y="11"/>
                    </a:lnTo>
                    <a:lnTo>
                      <a:pt x="0" y="14"/>
                    </a:lnTo>
                  </a:path>
                </a:pathLst>
              </a:custGeom>
              <a:noFill/>
              <a:ln w="9525">
                <a:solidFill>
                  <a:srgbClr val="000000"/>
                </a:solidFill>
                <a:round/>
                <a:headEnd/>
                <a:tailEnd/>
              </a:ln>
            </p:spPr>
            <p:txBody>
              <a:bodyPr/>
              <a:lstStyle/>
              <a:p>
                <a:endParaRPr lang="en-US"/>
              </a:p>
            </p:txBody>
          </p:sp>
          <p:sp>
            <p:nvSpPr>
              <p:cNvPr id="133655" name="Freeform 5374"/>
              <p:cNvSpPr>
                <a:spLocks/>
              </p:cNvSpPr>
              <p:nvPr/>
            </p:nvSpPr>
            <p:spPr bwMode="auto">
              <a:xfrm>
                <a:off x="4183" y="2971"/>
                <a:ext cx="98" cy="68"/>
              </a:xfrm>
              <a:custGeom>
                <a:avLst/>
                <a:gdLst>
                  <a:gd name="T0" fmla="*/ 0 w 98"/>
                  <a:gd name="T1" fmla="*/ 50 h 68"/>
                  <a:gd name="T2" fmla="*/ 74 w 98"/>
                  <a:gd name="T3" fmla="*/ 68 h 68"/>
                  <a:gd name="T4" fmla="*/ 98 w 98"/>
                  <a:gd name="T5" fmla="*/ 25 h 68"/>
                  <a:gd name="T6" fmla="*/ 31 w 98"/>
                  <a:gd name="T7" fmla="*/ 0 h 68"/>
                  <a:gd name="T8" fmla="*/ 0 w 98"/>
                  <a:gd name="T9" fmla="*/ 50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50"/>
                    </a:moveTo>
                    <a:lnTo>
                      <a:pt x="74" y="68"/>
                    </a:lnTo>
                    <a:lnTo>
                      <a:pt x="98" y="25"/>
                    </a:lnTo>
                    <a:lnTo>
                      <a:pt x="31" y="0"/>
                    </a:lnTo>
                    <a:lnTo>
                      <a:pt x="0" y="50"/>
                    </a:lnTo>
                    <a:close/>
                  </a:path>
                </a:pathLst>
              </a:custGeom>
              <a:solidFill>
                <a:srgbClr val="CCCCCC"/>
              </a:solidFill>
              <a:ln w="9525">
                <a:noFill/>
                <a:round/>
                <a:headEnd/>
                <a:tailEnd/>
              </a:ln>
            </p:spPr>
            <p:txBody>
              <a:bodyPr/>
              <a:lstStyle/>
              <a:p>
                <a:endParaRPr lang="en-US"/>
              </a:p>
            </p:txBody>
          </p:sp>
          <p:sp>
            <p:nvSpPr>
              <p:cNvPr id="133656" name="Freeform 5375"/>
              <p:cNvSpPr>
                <a:spLocks/>
              </p:cNvSpPr>
              <p:nvPr/>
            </p:nvSpPr>
            <p:spPr bwMode="auto">
              <a:xfrm>
                <a:off x="4183" y="2971"/>
                <a:ext cx="98" cy="68"/>
              </a:xfrm>
              <a:custGeom>
                <a:avLst/>
                <a:gdLst>
                  <a:gd name="T0" fmla="*/ 0 w 16"/>
                  <a:gd name="T1" fmla="*/ 71579 h 11"/>
                  <a:gd name="T2" fmla="*/ 102716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2"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657" name="Freeform 5376"/>
              <p:cNvSpPr>
                <a:spLocks/>
              </p:cNvSpPr>
              <p:nvPr/>
            </p:nvSpPr>
            <p:spPr bwMode="auto">
              <a:xfrm>
                <a:off x="2929" y="2175"/>
                <a:ext cx="105" cy="352"/>
              </a:xfrm>
              <a:custGeom>
                <a:avLst/>
                <a:gdLst>
                  <a:gd name="T0" fmla="*/ 0 w 105"/>
                  <a:gd name="T1" fmla="*/ 173 h 352"/>
                  <a:gd name="T2" fmla="*/ 68 w 105"/>
                  <a:gd name="T3" fmla="*/ 352 h 352"/>
                  <a:gd name="T4" fmla="*/ 105 w 105"/>
                  <a:gd name="T5" fmla="*/ 167 h 352"/>
                  <a:gd name="T6" fmla="*/ 31 w 105"/>
                  <a:gd name="T7" fmla="*/ 0 h 352"/>
                  <a:gd name="T8" fmla="*/ 0 w 105"/>
                  <a:gd name="T9" fmla="*/ 173 h 352"/>
                  <a:gd name="T10" fmla="*/ 0 60000 65536"/>
                  <a:gd name="T11" fmla="*/ 0 60000 65536"/>
                  <a:gd name="T12" fmla="*/ 0 60000 65536"/>
                  <a:gd name="T13" fmla="*/ 0 60000 65536"/>
                  <a:gd name="T14" fmla="*/ 0 60000 65536"/>
                  <a:gd name="T15" fmla="*/ 0 w 105"/>
                  <a:gd name="T16" fmla="*/ 0 h 352"/>
                  <a:gd name="T17" fmla="*/ 105 w 105"/>
                  <a:gd name="T18" fmla="*/ 352 h 352"/>
                </a:gdLst>
                <a:ahLst/>
                <a:cxnLst>
                  <a:cxn ang="T10">
                    <a:pos x="T0" y="T1"/>
                  </a:cxn>
                  <a:cxn ang="T11">
                    <a:pos x="T2" y="T3"/>
                  </a:cxn>
                  <a:cxn ang="T12">
                    <a:pos x="T4" y="T5"/>
                  </a:cxn>
                  <a:cxn ang="T13">
                    <a:pos x="T6" y="T7"/>
                  </a:cxn>
                  <a:cxn ang="T14">
                    <a:pos x="T8" y="T9"/>
                  </a:cxn>
                </a:cxnLst>
                <a:rect l="T15" t="T16" r="T17" b="T18"/>
                <a:pathLst>
                  <a:path w="105" h="352">
                    <a:moveTo>
                      <a:pt x="0" y="173"/>
                    </a:moveTo>
                    <a:lnTo>
                      <a:pt x="68" y="352"/>
                    </a:lnTo>
                    <a:lnTo>
                      <a:pt x="105" y="167"/>
                    </a:lnTo>
                    <a:lnTo>
                      <a:pt x="31" y="0"/>
                    </a:lnTo>
                    <a:lnTo>
                      <a:pt x="0" y="173"/>
                    </a:lnTo>
                    <a:close/>
                  </a:path>
                </a:pathLst>
              </a:custGeom>
              <a:solidFill>
                <a:srgbClr val="505050"/>
              </a:solidFill>
              <a:ln w="9525">
                <a:noFill/>
                <a:round/>
                <a:headEnd/>
                <a:tailEnd/>
              </a:ln>
            </p:spPr>
            <p:txBody>
              <a:bodyPr/>
              <a:lstStyle/>
              <a:p>
                <a:endParaRPr lang="en-US"/>
              </a:p>
            </p:txBody>
          </p:sp>
          <p:sp>
            <p:nvSpPr>
              <p:cNvPr id="133658" name="Freeform 5377"/>
              <p:cNvSpPr>
                <a:spLocks/>
              </p:cNvSpPr>
              <p:nvPr/>
            </p:nvSpPr>
            <p:spPr bwMode="auto">
              <a:xfrm>
                <a:off x="2929" y="2175"/>
                <a:ext cx="105" cy="352"/>
              </a:xfrm>
              <a:custGeom>
                <a:avLst/>
                <a:gdLst>
                  <a:gd name="T0" fmla="*/ 0 w 17"/>
                  <a:gd name="T1" fmla="*/ 251507 h 57"/>
                  <a:gd name="T2" fmla="*/ 98959 w 17"/>
                  <a:gd name="T3" fmla="*/ 511975 h 57"/>
                  <a:gd name="T4" fmla="*/ 152936 w 17"/>
                  <a:gd name="T5" fmla="*/ 242812 h 57"/>
                  <a:gd name="T6" fmla="*/ 45014 w 17"/>
                  <a:gd name="T7" fmla="*/ 0 h 57"/>
                  <a:gd name="T8" fmla="*/ 0 w 17"/>
                  <a:gd name="T9" fmla="*/ 251507 h 57"/>
                  <a:gd name="T10" fmla="*/ 0 60000 65536"/>
                  <a:gd name="T11" fmla="*/ 0 60000 65536"/>
                  <a:gd name="T12" fmla="*/ 0 60000 65536"/>
                  <a:gd name="T13" fmla="*/ 0 60000 65536"/>
                  <a:gd name="T14" fmla="*/ 0 60000 65536"/>
                  <a:gd name="T15" fmla="*/ 0 w 17"/>
                  <a:gd name="T16" fmla="*/ 0 h 57"/>
                  <a:gd name="T17" fmla="*/ 17 w 17"/>
                  <a:gd name="T18" fmla="*/ 57 h 57"/>
                </a:gdLst>
                <a:ahLst/>
                <a:cxnLst>
                  <a:cxn ang="T10">
                    <a:pos x="T0" y="T1"/>
                  </a:cxn>
                  <a:cxn ang="T11">
                    <a:pos x="T2" y="T3"/>
                  </a:cxn>
                  <a:cxn ang="T12">
                    <a:pos x="T4" y="T5"/>
                  </a:cxn>
                  <a:cxn ang="T13">
                    <a:pos x="T6" y="T7"/>
                  </a:cxn>
                  <a:cxn ang="T14">
                    <a:pos x="T8" y="T9"/>
                  </a:cxn>
                </a:cxnLst>
                <a:rect l="T15" t="T16" r="T17" b="T18"/>
                <a:pathLst>
                  <a:path w="17" h="57">
                    <a:moveTo>
                      <a:pt x="0" y="28"/>
                    </a:moveTo>
                    <a:lnTo>
                      <a:pt x="11" y="57"/>
                    </a:lnTo>
                    <a:lnTo>
                      <a:pt x="17" y="27"/>
                    </a:lnTo>
                    <a:lnTo>
                      <a:pt x="5" y="0"/>
                    </a:lnTo>
                    <a:lnTo>
                      <a:pt x="0" y="28"/>
                    </a:lnTo>
                  </a:path>
                </a:pathLst>
              </a:custGeom>
              <a:noFill/>
              <a:ln w="9525">
                <a:solidFill>
                  <a:srgbClr val="000000"/>
                </a:solidFill>
                <a:round/>
                <a:headEnd/>
                <a:tailEnd/>
              </a:ln>
            </p:spPr>
            <p:txBody>
              <a:bodyPr/>
              <a:lstStyle/>
              <a:p>
                <a:endParaRPr lang="en-US"/>
              </a:p>
            </p:txBody>
          </p:sp>
          <p:sp>
            <p:nvSpPr>
              <p:cNvPr id="133659" name="Freeform 5378"/>
              <p:cNvSpPr>
                <a:spLocks/>
              </p:cNvSpPr>
              <p:nvPr/>
            </p:nvSpPr>
            <p:spPr bwMode="auto">
              <a:xfrm>
                <a:off x="1676" y="2836"/>
                <a:ext cx="99" cy="61"/>
              </a:xfrm>
              <a:custGeom>
                <a:avLst/>
                <a:gdLst>
                  <a:gd name="T0" fmla="*/ 0 w 99"/>
                  <a:gd name="T1" fmla="*/ 61 h 61"/>
                  <a:gd name="T2" fmla="*/ 68 w 99"/>
                  <a:gd name="T3" fmla="*/ 30 h 61"/>
                  <a:gd name="T4" fmla="*/ 99 w 99"/>
                  <a:gd name="T5" fmla="*/ 0 h 61"/>
                  <a:gd name="T6" fmla="*/ 37 w 99"/>
                  <a:gd name="T7" fmla="*/ 37 h 61"/>
                  <a:gd name="T8" fmla="*/ 0 w 99"/>
                  <a:gd name="T9" fmla="*/ 61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61"/>
                    </a:moveTo>
                    <a:lnTo>
                      <a:pt x="68" y="30"/>
                    </a:lnTo>
                    <a:lnTo>
                      <a:pt x="99" y="0"/>
                    </a:lnTo>
                    <a:lnTo>
                      <a:pt x="37" y="37"/>
                    </a:lnTo>
                    <a:lnTo>
                      <a:pt x="0" y="61"/>
                    </a:lnTo>
                    <a:close/>
                  </a:path>
                </a:pathLst>
              </a:custGeom>
              <a:solidFill>
                <a:srgbClr val="EEEEEE"/>
              </a:solidFill>
              <a:ln w="9525">
                <a:noFill/>
                <a:round/>
                <a:headEnd/>
                <a:tailEnd/>
              </a:ln>
            </p:spPr>
            <p:txBody>
              <a:bodyPr/>
              <a:lstStyle/>
              <a:p>
                <a:endParaRPr lang="en-US"/>
              </a:p>
            </p:txBody>
          </p:sp>
          <p:sp>
            <p:nvSpPr>
              <p:cNvPr id="133660" name="Freeform 5379"/>
              <p:cNvSpPr>
                <a:spLocks/>
              </p:cNvSpPr>
              <p:nvPr/>
            </p:nvSpPr>
            <p:spPr bwMode="auto">
              <a:xfrm>
                <a:off x="1676" y="2836"/>
                <a:ext cx="99" cy="61"/>
              </a:xfrm>
              <a:custGeom>
                <a:avLst/>
                <a:gdLst>
                  <a:gd name="T0" fmla="*/ 0 w 16"/>
                  <a:gd name="T1" fmla="*/ 84430 h 10"/>
                  <a:gd name="T2" fmla="*/ 99730 w 16"/>
                  <a:gd name="T3" fmla="*/ 41529 h 10"/>
                  <a:gd name="T4" fmla="*/ 145214 w 16"/>
                  <a:gd name="T5" fmla="*/ 0 h 10"/>
                  <a:gd name="T6" fmla="*/ 54252 w 16"/>
                  <a:gd name="T7" fmla="*/ 51313 h 10"/>
                  <a:gd name="T8" fmla="*/ 0 w 16"/>
                  <a:gd name="T9" fmla="*/ 84430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10"/>
                    </a:moveTo>
                    <a:lnTo>
                      <a:pt x="11" y="5"/>
                    </a:lnTo>
                    <a:lnTo>
                      <a:pt x="16" y="0"/>
                    </a:lnTo>
                    <a:lnTo>
                      <a:pt x="6" y="6"/>
                    </a:lnTo>
                    <a:lnTo>
                      <a:pt x="0" y="10"/>
                    </a:lnTo>
                  </a:path>
                </a:pathLst>
              </a:custGeom>
              <a:noFill/>
              <a:ln w="9525">
                <a:solidFill>
                  <a:srgbClr val="000000"/>
                </a:solidFill>
                <a:round/>
                <a:headEnd/>
                <a:tailEnd/>
              </a:ln>
            </p:spPr>
            <p:txBody>
              <a:bodyPr/>
              <a:lstStyle/>
              <a:p>
                <a:endParaRPr lang="en-US"/>
              </a:p>
            </p:txBody>
          </p:sp>
          <p:sp>
            <p:nvSpPr>
              <p:cNvPr id="133661" name="Freeform 5380"/>
              <p:cNvSpPr>
                <a:spLocks/>
              </p:cNvSpPr>
              <p:nvPr/>
            </p:nvSpPr>
            <p:spPr bwMode="auto">
              <a:xfrm>
                <a:off x="4016" y="2965"/>
                <a:ext cx="99" cy="74"/>
              </a:xfrm>
              <a:custGeom>
                <a:avLst/>
                <a:gdLst>
                  <a:gd name="T0" fmla="*/ 0 w 99"/>
                  <a:gd name="T1" fmla="*/ 50 h 74"/>
                  <a:gd name="T2" fmla="*/ 68 w 99"/>
                  <a:gd name="T3" fmla="*/ 74 h 74"/>
                  <a:gd name="T4" fmla="*/ 99 w 99"/>
                  <a:gd name="T5" fmla="*/ 31 h 74"/>
                  <a:gd name="T6" fmla="*/ 31 w 99"/>
                  <a:gd name="T7" fmla="*/ 0 h 74"/>
                  <a:gd name="T8" fmla="*/ 0 w 99"/>
                  <a:gd name="T9" fmla="*/ 50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0"/>
                    </a:moveTo>
                    <a:lnTo>
                      <a:pt x="68" y="74"/>
                    </a:lnTo>
                    <a:lnTo>
                      <a:pt x="99" y="31"/>
                    </a:lnTo>
                    <a:lnTo>
                      <a:pt x="31" y="0"/>
                    </a:lnTo>
                    <a:lnTo>
                      <a:pt x="0" y="50"/>
                    </a:lnTo>
                    <a:close/>
                  </a:path>
                </a:pathLst>
              </a:custGeom>
              <a:solidFill>
                <a:srgbClr val="C7C7C7"/>
              </a:solidFill>
              <a:ln w="9525">
                <a:noFill/>
                <a:round/>
                <a:headEnd/>
                <a:tailEnd/>
              </a:ln>
            </p:spPr>
            <p:txBody>
              <a:bodyPr/>
              <a:lstStyle/>
              <a:p>
                <a:endParaRPr lang="en-US"/>
              </a:p>
            </p:txBody>
          </p:sp>
          <p:sp>
            <p:nvSpPr>
              <p:cNvPr id="133662" name="Freeform 5381"/>
              <p:cNvSpPr>
                <a:spLocks/>
              </p:cNvSpPr>
              <p:nvPr/>
            </p:nvSpPr>
            <p:spPr bwMode="auto">
              <a:xfrm>
                <a:off x="4016" y="2965"/>
                <a:ext cx="99" cy="74"/>
              </a:xfrm>
              <a:custGeom>
                <a:avLst/>
                <a:gdLst>
                  <a:gd name="T0" fmla="*/ 0 w 16"/>
                  <a:gd name="T1" fmla="*/ 70806 h 12"/>
                  <a:gd name="T2" fmla="*/ 99730 w 16"/>
                  <a:gd name="T3" fmla="*/ 106936 h 12"/>
                  <a:gd name="T4" fmla="*/ 145214 w 16"/>
                  <a:gd name="T5" fmla="*/ 44795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663" name="Freeform 5382"/>
              <p:cNvSpPr>
                <a:spLocks/>
              </p:cNvSpPr>
              <p:nvPr/>
            </p:nvSpPr>
            <p:spPr bwMode="auto">
              <a:xfrm>
                <a:off x="2756" y="2058"/>
                <a:ext cx="105" cy="327"/>
              </a:xfrm>
              <a:custGeom>
                <a:avLst/>
                <a:gdLst>
                  <a:gd name="T0" fmla="*/ 0 w 105"/>
                  <a:gd name="T1" fmla="*/ 166 h 327"/>
                  <a:gd name="T2" fmla="*/ 68 w 105"/>
                  <a:gd name="T3" fmla="*/ 327 h 327"/>
                  <a:gd name="T4" fmla="*/ 105 w 105"/>
                  <a:gd name="T5" fmla="*/ 123 h 327"/>
                  <a:gd name="T6" fmla="*/ 31 w 105"/>
                  <a:gd name="T7" fmla="*/ 0 h 327"/>
                  <a:gd name="T8" fmla="*/ 0 w 105"/>
                  <a:gd name="T9" fmla="*/ 166 h 327"/>
                  <a:gd name="T10" fmla="*/ 0 60000 65536"/>
                  <a:gd name="T11" fmla="*/ 0 60000 65536"/>
                  <a:gd name="T12" fmla="*/ 0 60000 65536"/>
                  <a:gd name="T13" fmla="*/ 0 60000 65536"/>
                  <a:gd name="T14" fmla="*/ 0 60000 65536"/>
                  <a:gd name="T15" fmla="*/ 0 w 105"/>
                  <a:gd name="T16" fmla="*/ 0 h 327"/>
                  <a:gd name="T17" fmla="*/ 105 w 105"/>
                  <a:gd name="T18" fmla="*/ 327 h 327"/>
                </a:gdLst>
                <a:ahLst/>
                <a:cxnLst>
                  <a:cxn ang="T10">
                    <a:pos x="T0" y="T1"/>
                  </a:cxn>
                  <a:cxn ang="T11">
                    <a:pos x="T2" y="T3"/>
                  </a:cxn>
                  <a:cxn ang="T12">
                    <a:pos x="T4" y="T5"/>
                  </a:cxn>
                  <a:cxn ang="T13">
                    <a:pos x="T6" y="T7"/>
                  </a:cxn>
                  <a:cxn ang="T14">
                    <a:pos x="T8" y="T9"/>
                  </a:cxn>
                </a:cxnLst>
                <a:rect l="T15" t="T16" r="T17" b="T18"/>
                <a:pathLst>
                  <a:path w="105" h="327">
                    <a:moveTo>
                      <a:pt x="0" y="166"/>
                    </a:moveTo>
                    <a:lnTo>
                      <a:pt x="68" y="327"/>
                    </a:lnTo>
                    <a:lnTo>
                      <a:pt x="105" y="123"/>
                    </a:lnTo>
                    <a:lnTo>
                      <a:pt x="31" y="0"/>
                    </a:lnTo>
                    <a:lnTo>
                      <a:pt x="0" y="166"/>
                    </a:lnTo>
                    <a:close/>
                  </a:path>
                </a:pathLst>
              </a:custGeom>
              <a:solidFill>
                <a:srgbClr val="555555"/>
              </a:solidFill>
              <a:ln w="9525">
                <a:noFill/>
                <a:round/>
                <a:headEnd/>
                <a:tailEnd/>
              </a:ln>
            </p:spPr>
            <p:txBody>
              <a:bodyPr/>
              <a:lstStyle/>
              <a:p>
                <a:endParaRPr lang="en-US"/>
              </a:p>
            </p:txBody>
          </p:sp>
          <p:sp>
            <p:nvSpPr>
              <p:cNvPr id="133664" name="Freeform 5383"/>
              <p:cNvSpPr>
                <a:spLocks/>
              </p:cNvSpPr>
              <p:nvPr/>
            </p:nvSpPr>
            <p:spPr bwMode="auto">
              <a:xfrm>
                <a:off x="2756" y="2058"/>
                <a:ext cx="105" cy="327"/>
              </a:xfrm>
              <a:custGeom>
                <a:avLst/>
                <a:gdLst>
                  <a:gd name="T0" fmla="*/ 0 w 17"/>
                  <a:gd name="T1" fmla="*/ 241912 h 53"/>
                  <a:gd name="T2" fmla="*/ 98959 w 17"/>
                  <a:gd name="T3" fmla="*/ 473965 h 53"/>
                  <a:gd name="T4" fmla="*/ 152936 w 17"/>
                  <a:gd name="T5" fmla="*/ 178264 h 53"/>
                  <a:gd name="T6" fmla="*/ 45014 w 17"/>
                  <a:gd name="T7" fmla="*/ 0 h 53"/>
                  <a:gd name="T8" fmla="*/ 0 w 17"/>
                  <a:gd name="T9" fmla="*/ 241912 h 53"/>
                  <a:gd name="T10" fmla="*/ 0 60000 65536"/>
                  <a:gd name="T11" fmla="*/ 0 60000 65536"/>
                  <a:gd name="T12" fmla="*/ 0 60000 65536"/>
                  <a:gd name="T13" fmla="*/ 0 60000 65536"/>
                  <a:gd name="T14" fmla="*/ 0 60000 65536"/>
                  <a:gd name="T15" fmla="*/ 0 w 17"/>
                  <a:gd name="T16" fmla="*/ 0 h 53"/>
                  <a:gd name="T17" fmla="*/ 17 w 17"/>
                  <a:gd name="T18" fmla="*/ 53 h 53"/>
                </a:gdLst>
                <a:ahLst/>
                <a:cxnLst>
                  <a:cxn ang="T10">
                    <a:pos x="T0" y="T1"/>
                  </a:cxn>
                  <a:cxn ang="T11">
                    <a:pos x="T2" y="T3"/>
                  </a:cxn>
                  <a:cxn ang="T12">
                    <a:pos x="T4" y="T5"/>
                  </a:cxn>
                  <a:cxn ang="T13">
                    <a:pos x="T6" y="T7"/>
                  </a:cxn>
                  <a:cxn ang="T14">
                    <a:pos x="T8" y="T9"/>
                  </a:cxn>
                </a:cxnLst>
                <a:rect l="T15" t="T16" r="T17" b="T18"/>
                <a:pathLst>
                  <a:path w="17" h="53">
                    <a:moveTo>
                      <a:pt x="0" y="27"/>
                    </a:moveTo>
                    <a:lnTo>
                      <a:pt x="11" y="53"/>
                    </a:lnTo>
                    <a:lnTo>
                      <a:pt x="17" y="20"/>
                    </a:lnTo>
                    <a:lnTo>
                      <a:pt x="5" y="0"/>
                    </a:lnTo>
                    <a:lnTo>
                      <a:pt x="0" y="27"/>
                    </a:lnTo>
                  </a:path>
                </a:pathLst>
              </a:custGeom>
              <a:noFill/>
              <a:ln w="9525">
                <a:solidFill>
                  <a:srgbClr val="000000"/>
                </a:solidFill>
                <a:round/>
                <a:headEnd/>
                <a:tailEnd/>
              </a:ln>
            </p:spPr>
            <p:txBody>
              <a:bodyPr/>
              <a:lstStyle/>
              <a:p>
                <a:endParaRPr lang="en-US"/>
              </a:p>
            </p:txBody>
          </p:sp>
          <p:sp>
            <p:nvSpPr>
              <p:cNvPr id="133665" name="Freeform 5384"/>
              <p:cNvSpPr>
                <a:spLocks/>
              </p:cNvSpPr>
              <p:nvPr/>
            </p:nvSpPr>
            <p:spPr bwMode="auto">
              <a:xfrm>
                <a:off x="1509" y="2922"/>
                <a:ext cx="99" cy="43"/>
              </a:xfrm>
              <a:custGeom>
                <a:avLst/>
                <a:gdLst>
                  <a:gd name="T0" fmla="*/ 0 w 99"/>
                  <a:gd name="T1" fmla="*/ 43 h 43"/>
                  <a:gd name="T2" fmla="*/ 68 w 99"/>
                  <a:gd name="T3" fmla="*/ 31 h 43"/>
                  <a:gd name="T4" fmla="*/ 99 w 99"/>
                  <a:gd name="T5" fmla="*/ 0 h 43"/>
                  <a:gd name="T6" fmla="*/ 37 w 99"/>
                  <a:gd name="T7" fmla="*/ 12 h 43"/>
                  <a:gd name="T8" fmla="*/ 0 w 99"/>
                  <a:gd name="T9" fmla="*/ 43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43"/>
                    </a:moveTo>
                    <a:lnTo>
                      <a:pt x="68" y="31"/>
                    </a:lnTo>
                    <a:lnTo>
                      <a:pt x="99" y="0"/>
                    </a:lnTo>
                    <a:lnTo>
                      <a:pt x="37" y="12"/>
                    </a:lnTo>
                    <a:lnTo>
                      <a:pt x="0" y="43"/>
                    </a:lnTo>
                    <a:close/>
                  </a:path>
                </a:pathLst>
              </a:custGeom>
              <a:solidFill>
                <a:srgbClr val="E6E6E6"/>
              </a:solidFill>
              <a:ln w="9525">
                <a:noFill/>
                <a:round/>
                <a:headEnd/>
                <a:tailEnd/>
              </a:ln>
            </p:spPr>
            <p:txBody>
              <a:bodyPr/>
              <a:lstStyle/>
              <a:p>
                <a:endParaRPr lang="en-US"/>
              </a:p>
            </p:txBody>
          </p:sp>
          <p:sp>
            <p:nvSpPr>
              <p:cNvPr id="133666" name="Freeform 5385"/>
              <p:cNvSpPr>
                <a:spLocks/>
              </p:cNvSpPr>
              <p:nvPr/>
            </p:nvSpPr>
            <p:spPr bwMode="auto">
              <a:xfrm>
                <a:off x="1509" y="2922"/>
                <a:ext cx="99" cy="43"/>
              </a:xfrm>
              <a:custGeom>
                <a:avLst/>
                <a:gdLst>
                  <a:gd name="T0" fmla="*/ 0 w 16"/>
                  <a:gd name="T1" fmla="*/ 61207 h 7"/>
                  <a:gd name="T2" fmla="*/ 99730 w 16"/>
                  <a:gd name="T3" fmla="*/ 44038 h 7"/>
                  <a:gd name="T4" fmla="*/ 145214 w 16"/>
                  <a:gd name="T5" fmla="*/ 0 h 7"/>
                  <a:gd name="T6" fmla="*/ 54252 w 16"/>
                  <a:gd name="T7" fmla="*/ 17169 h 7"/>
                  <a:gd name="T8" fmla="*/ 0 w 16"/>
                  <a:gd name="T9" fmla="*/ 61207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7"/>
                    </a:moveTo>
                    <a:lnTo>
                      <a:pt x="11" y="5"/>
                    </a:lnTo>
                    <a:lnTo>
                      <a:pt x="16" y="0"/>
                    </a:lnTo>
                    <a:lnTo>
                      <a:pt x="6" y="2"/>
                    </a:lnTo>
                    <a:lnTo>
                      <a:pt x="0" y="7"/>
                    </a:lnTo>
                  </a:path>
                </a:pathLst>
              </a:custGeom>
              <a:noFill/>
              <a:ln w="9525">
                <a:solidFill>
                  <a:srgbClr val="000000"/>
                </a:solidFill>
                <a:round/>
                <a:headEnd/>
                <a:tailEnd/>
              </a:ln>
            </p:spPr>
            <p:txBody>
              <a:bodyPr/>
              <a:lstStyle/>
              <a:p>
                <a:endParaRPr lang="en-US"/>
              </a:p>
            </p:txBody>
          </p:sp>
          <p:sp>
            <p:nvSpPr>
              <p:cNvPr id="133667" name="Freeform 5386"/>
              <p:cNvSpPr>
                <a:spLocks/>
              </p:cNvSpPr>
              <p:nvPr/>
            </p:nvSpPr>
            <p:spPr bwMode="auto">
              <a:xfrm>
                <a:off x="3849" y="2947"/>
                <a:ext cx="99" cy="92"/>
              </a:xfrm>
              <a:custGeom>
                <a:avLst/>
                <a:gdLst>
                  <a:gd name="T0" fmla="*/ 0 w 99"/>
                  <a:gd name="T1" fmla="*/ 55 h 92"/>
                  <a:gd name="T2" fmla="*/ 68 w 99"/>
                  <a:gd name="T3" fmla="*/ 92 h 92"/>
                  <a:gd name="T4" fmla="*/ 99 w 99"/>
                  <a:gd name="T5" fmla="*/ 37 h 92"/>
                  <a:gd name="T6" fmla="*/ 31 w 99"/>
                  <a:gd name="T7" fmla="*/ 0 h 92"/>
                  <a:gd name="T8" fmla="*/ 0 w 99"/>
                  <a:gd name="T9" fmla="*/ 55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55"/>
                    </a:moveTo>
                    <a:lnTo>
                      <a:pt x="68" y="92"/>
                    </a:lnTo>
                    <a:lnTo>
                      <a:pt x="99" y="37"/>
                    </a:lnTo>
                    <a:lnTo>
                      <a:pt x="31" y="0"/>
                    </a:lnTo>
                    <a:lnTo>
                      <a:pt x="0" y="55"/>
                    </a:lnTo>
                    <a:close/>
                  </a:path>
                </a:pathLst>
              </a:custGeom>
              <a:solidFill>
                <a:srgbClr val="BBBBBB"/>
              </a:solidFill>
              <a:ln w="9525">
                <a:noFill/>
                <a:round/>
                <a:headEnd/>
                <a:tailEnd/>
              </a:ln>
            </p:spPr>
            <p:txBody>
              <a:bodyPr/>
              <a:lstStyle/>
              <a:p>
                <a:endParaRPr lang="en-US"/>
              </a:p>
            </p:txBody>
          </p:sp>
          <p:sp>
            <p:nvSpPr>
              <p:cNvPr id="133668" name="Freeform 5387"/>
              <p:cNvSpPr>
                <a:spLocks/>
              </p:cNvSpPr>
              <p:nvPr/>
            </p:nvSpPr>
            <p:spPr bwMode="auto">
              <a:xfrm>
                <a:off x="3849" y="2947"/>
                <a:ext cx="99" cy="92"/>
              </a:xfrm>
              <a:custGeom>
                <a:avLst/>
                <a:gdLst>
                  <a:gd name="T0" fmla="*/ 0 w 16"/>
                  <a:gd name="T1" fmla="*/ 77758 h 15"/>
                  <a:gd name="T2" fmla="*/ 99730 w 16"/>
                  <a:gd name="T3" fmla="*/ 130119 h 15"/>
                  <a:gd name="T4" fmla="*/ 145214 w 16"/>
                  <a:gd name="T5" fmla="*/ 52366 h 15"/>
                  <a:gd name="T6" fmla="*/ 45484 w 16"/>
                  <a:gd name="T7" fmla="*/ 0 h 15"/>
                  <a:gd name="T8" fmla="*/ 0 w 16"/>
                  <a:gd name="T9" fmla="*/ 77758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9"/>
                    </a:moveTo>
                    <a:lnTo>
                      <a:pt x="11" y="15"/>
                    </a:lnTo>
                    <a:lnTo>
                      <a:pt x="16" y="6"/>
                    </a:lnTo>
                    <a:lnTo>
                      <a:pt x="5" y="0"/>
                    </a:lnTo>
                    <a:lnTo>
                      <a:pt x="0" y="9"/>
                    </a:lnTo>
                  </a:path>
                </a:pathLst>
              </a:custGeom>
              <a:noFill/>
              <a:ln w="9525">
                <a:solidFill>
                  <a:srgbClr val="000000"/>
                </a:solidFill>
                <a:round/>
                <a:headEnd/>
                <a:tailEnd/>
              </a:ln>
            </p:spPr>
            <p:txBody>
              <a:bodyPr/>
              <a:lstStyle/>
              <a:p>
                <a:endParaRPr lang="en-US"/>
              </a:p>
            </p:txBody>
          </p:sp>
          <p:sp>
            <p:nvSpPr>
              <p:cNvPr id="133669" name="Freeform 5388"/>
              <p:cNvSpPr>
                <a:spLocks/>
              </p:cNvSpPr>
              <p:nvPr/>
            </p:nvSpPr>
            <p:spPr bwMode="auto">
              <a:xfrm>
                <a:off x="2583" y="2045"/>
                <a:ext cx="105" cy="253"/>
              </a:xfrm>
              <a:custGeom>
                <a:avLst/>
                <a:gdLst>
                  <a:gd name="T0" fmla="*/ 0 w 105"/>
                  <a:gd name="T1" fmla="*/ 136 h 253"/>
                  <a:gd name="T2" fmla="*/ 68 w 105"/>
                  <a:gd name="T3" fmla="*/ 253 h 253"/>
                  <a:gd name="T4" fmla="*/ 105 w 105"/>
                  <a:gd name="T5" fmla="*/ 56 h 253"/>
                  <a:gd name="T6" fmla="*/ 31 w 105"/>
                  <a:gd name="T7" fmla="*/ 0 h 253"/>
                  <a:gd name="T8" fmla="*/ 0 w 105"/>
                  <a:gd name="T9" fmla="*/ 136 h 253"/>
                  <a:gd name="T10" fmla="*/ 0 60000 65536"/>
                  <a:gd name="T11" fmla="*/ 0 60000 65536"/>
                  <a:gd name="T12" fmla="*/ 0 60000 65536"/>
                  <a:gd name="T13" fmla="*/ 0 60000 65536"/>
                  <a:gd name="T14" fmla="*/ 0 60000 65536"/>
                  <a:gd name="T15" fmla="*/ 0 w 105"/>
                  <a:gd name="T16" fmla="*/ 0 h 253"/>
                  <a:gd name="T17" fmla="*/ 105 w 105"/>
                  <a:gd name="T18" fmla="*/ 253 h 253"/>
                </a:gdLst>
                <a:ahLst/>
                <a:cxnLst>
                  <a:cxn ang="T10">
                    <a:pos x="T0" y="T1"/>
                  </a:cxn>
                  <a:cxn ang="T11">
                    <a:pos x="T2" y="T3"/>
                  </a:cxn>
                  <a:cxn ang="T12">
                    <a:pos x="T4" y="T5"/>
                  </a:cxn>
                  <a:cxn ang="T13">
                    <a:pos x="T6" y="T7"/>
                  </a:cxn>
                  <a:cxn ang="T14">
                    <a:pos x="T8" y="T9"/>
                  </a:cxn>
                </a:cxnLst>
                <a:rect l="T15" t="T16" r="T17" b="T18"/>
                <a:pathLst>
                  <a:path w="105" h="253">
                    <a:moveTo>
                      <a:pt x="0" y="136"/>
                    </a:moveTo>
                    <a:lnTo>
                      <a:pt x="68" y="253"/>
                    </a:lnTo>
                    <a:lnTo>
                      <a:pt x="105" y="56"/>
                    </a:lnTo>
                    <a:lnTo>
                      <a:pt x="31" y="0"/>
                    </a:lnTo>
                    <a:lnTo>
                      <a:pt x="0" y="136"/>
                    </a:lnTo>
                    <a:close/>
                  </a:path>
                </a:pathLst>
              </a:custGeom>
              <a:solidFill>
                <a:srgbClr val="6E6E6E"/>
              </a:solidFill>
              <a:ln w="9525">
                <a:noFill/>
                <a:round/>
                <a:headEnd/>
                <a:tailEnd/>
              </a:ln>
            </p:spPr>
            <p:txBody>
              <a:bodyPr/>
              <a:lstStyle/>
              <a:p>
                <a:endParaRPr lang="en-US"/>
              </a:p>
            </p:txBody>
          </p:sp>
          <p:sp>
            <p:nvSpPr>
              <p:cNvPr id="133670" name="Freeform 5389"/>
              <p:cNvSpPr>
                <a:spLocks/>
              </p:cNvSpPr>
              <p:nvPr/>
            </p:nvSpPr>
            <p:spPr bwMode="auto">
              <a:xfrm>
                <a:off x="2583" y="2045"/>
                <a:ext cx="105" cy="253"/>
              </a:xfrm>
              <a:custGeom>
                <a:avLst/>
                <a:gdLst>
                  <a:gd name="T0" fmla="*/ 0 w 17"/>
                  <a:gd name="T1" fmla="*/ 197130 h 41"/>
                  <a:gd name="T2" fmla="*/ 98959 w 17"/>
                  <a:gd name="T3" fmla="*/ 366807 h 41"/>
                  <a:gd name="T4" fmla="*/ 152936 w 17"/>
                  <a:gd name="T5" fmla="*/ 81299 h 41"/>
                  <a:gd name="T6" fmla="*/ 45014 w 17"/>
                  <a:gd name="T7" fmla="*/ 0 h 41"/>
                  <a:gd name="T8" fmla="*/ 0 w 17"/>
                  <a:gd name="T9" fmla="*/ 19713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22"/>
                    </a:moveTo>
                    <a:lnTo>
                      <a:pt x="11" y="41"/>
                    </a:lnTo>
                    <a:lnTo>
                      <a:pt x="17" y="9"/>
                    </a:lnTo>
                    <a:lnTo>
                      <a:pt x="5" y="0"/>
                    </a:lnTo>
                    <a:lnTo>
                      <a:pt x="0" y="22"/>
                    </a:lnTo>
                  </a:path>
                </a:pathLst>
              </a:custGeom>
              <a:noFill/>
              <a:ln w="9525">
                <a:solidFill>
                  <a:srgbClr val="000000"/>
                </a:solidFill>
                <a:round/>
                <a:headEnd/>
                <a:tailEnd/>
              </a:ln>
            </p:spPr>
            <p:txBody>
              <a:bodyPr/>
              <a:lstStyle/>
              <a:p>
                <a:endParaRPr lang="en-US"/>
              </a:p>
            </p:txBody>
          </p:sp>
          <p:sp>
            <p:nvSpPr>
              <p:cNvPr id="133671" name="Freeform 5390"/>
              <p:cNvSpPr>
                <a:spLocks/>
              </p:cNvSpPr>
              <p:nvPr/>
            </p:nvSpPr>
            <p:spPr bwMode="auto">
              <a:xfrm>
                <a:off x="1342" y="2965"/>
                <a:ext cx="99" cy="43"/>
              </a:xfrm>
              <a:custGeom>
                <a:avLst/>
                <a:gdLst>
                  <a:gd name="T0" fmla="*/ 0 w 99"/>
                  <a:gd name="T1" fmla="*/ 37 h 43"/>
                  <a:gd name="T2" fmla="*/ 62 w 99"/>
                  <a:gd name="T3" fmla="*/ 43 h 43"/>
                  <a:gd name="T4" fmla="*/ 99 w 99"/>
                  <a:gd name="T5" fmla="*/ 6 h 43"/>
                  <a:gd name="T6" fmla="*/ 31 w 99"/>
                  <a:gd name="T7" fmla="*/ 0 h 43"/>
                  <a:gd name="T8" fmla="*/ 0 w 99"/>
                  <a:gd name="T9" fmla="*/ 37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0" y="37"/>
                    </a:moveTo>
                    <a:lnTo>
                      <a:pt x="62" y="43"/>
                    </a:lnTo>
                    <a:lnTo>
                      <a:pt x="99" y="6"/>
                    </a:lnTo>
                    <a:lnTo>
                      <a:pt x="31" y="0"/>
                    </a:lnTo>
                    <a:lnTo>
                      <a:pt x="0" y="37"/>
                    </a:lnTo>
                    <a:close/>
                  </a:path>
                </a:pathLst>
              </a:custGeom>
              <a:solidFill>
                <a:srgbClr val="DCDCDC"/>
              </a:solidFill>
              <a:ln w="9525">
                <a:noFill/>
                <a:round/>
                <a:headEnd/>
                <a:tailEnd/>
              </a:ln>
            </p:spPr>
            <p:txBody>
              <a:bodyPr/>
              <a:lstStyle/>
              <a:p>
                <a:endParaRPr lang="en-US"/>
              </a:p>
            </p:txBody>
          </p:sp>
          <p:sp>
            <p:nvSpPr>
              <p:cNvPr id="133672" name="Freeform 5391"/>
              <p:cNvSpPr>
                <a:spLocks/>
              </p:cNvSpPr>
              <p:nvPr/>
            </p:nvSpPr>
            <p:spPr bwMode="auto">
              <a:xfrm>
                <a:off x="1342" y="2965"/>
                <a:ext cx="99" cy="43"/>
              </a:xfrm>
              <a:custGeom>
                <a:avLst/>
                <a:gdLst>
                  <a:gd name="T0" fmla="*/ 0 w 16"/>
                  <a:gd name="T1" fmla="*/ 52601 h 7"/>
                  <a:gd name="T2" fmla="*/ 90962 w 16"/>
                  <a:gd name="T3" fmla="*/ 61207 h 7"/>
                  <a:gd name="T4" fmla="*/ 145214 w 16"/>
                  <a:gd name="T5" fmla="*/ 8563 h 7"/>
                  <a:gd name="T6" fmla="*/ 45484 w 16"/>
                  <a:gd name="T7" fmla="*/ 0 h 7"/>
                  <a:gd name="T8" fmla="*/ 0 w 16"/>
                  <a:gd name="T9" fmla="*/ 5260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6"/>
                    </a:moveTo>
                    <a:lnTo>
                      <a:pt x="10" y="7"/>
                    </a:lnTo>
                    <a:lnTo>
                      <a:pt x="16" y="1"/>
                    </a:lnTo>
                    <a:lnTo>
                      <a:pt x="5" y="0"/>
                    </a:lnTo>
                    <a:lnTo>
                      <a:pt x="0" y="6"/>
                    </a:lnTo>
                  </a:path>
                </a:pathLst>
              </a:custGeom>
              <a:noFill/>
              <a:ln w="9525">
                <a:solidFill>
                  <a:srgbClr val="000000"/>
                </a:solidFill>
                <a:round/>
                <a:headEnd/>
                <a:tailEnd/>
              </a:ln>
            </p:spPr>
            <p:txBody>
              <a:bodyPr/>
              <a:lstStyle/>
              <a:p>
                <a:endParaRPr lang="en-US"/>
              </a:p>
            </p:txBody>
          </p:sp>
          <p:sp>
            <p:nvSpPr>
              <p:cNvPr id="133673" name="Freeform 5392"/>
              <p:cNvSpPr>
                <a:spLocks/>
              </p:cNvSpPr>
              <p:nvPr/>
            </p:nvSpPr>
            <p:spPr bwMode="auto">
              <a:xfrm>
                <a:off x="3676" y="2903"/>
                <a:ext cx="99" cy="118"/>
              </a:xfrm>
              <a:custGeom>
                <a:avLst/>
                <a:gdLst>
                  <a:gd name="T0" fmla="*/ 0 w 99"/>
                  <a:gd name="T1" fmla="*/ 68 h 118"/>
                  <a:gd name="T2" fmla="*/ 68 w 99"/>
                  <a:gd name="T3" fmla="*/ 118 h 118"/>
                  <a:gd name="T4" fmla="*/ 99 w 99"/>
                  <a:gd name="T5" fmla="*/ 56 h 118"/>
                  <a:gd name="T6" fmla="*/ 31 w 99"/>
                  <a:gd name="T7" fmla="*/ 0 h 118"/>
                  <a:gd name="T8" fmla="*/ 0 w 99"/>
                  <a:gd name="T9" fmla="*/ 68 h 118"/>
                  <a:gd name="T10" fmla="*/ 0 60000 65536"/>
                  <a:gd name="T11" fmla="*/ 0 60000 65536"/>
                  <a:gd name="T12" fmla="*/ 0 60000 65536"/>
                  <a:gd name="T13" fmla="*/ 0 60000 65536"/>
                  <a:gd name="T14" fmla="*/ 0 60000 65536"/>
                  <a:gd name="T15" fmla="*/ 0 w 99"/>
                  <a:gd name="T16" fmla="*/ 0 h 118"/>
                  <a:gd name="T17" fmla="*/ 99 w 99"/>
                  <a:gd name="T18" fmla="*/ 118 h 118"/>
                </a:gdLst>
                <a:ahLst/>
                <a:cxnLst>
                  <a:cxn ang="T10">
                    <a:pos x="T0" y="T1"/>
                  </a:cxn>
                  <a:cxn ang="T11">
                    <a:pos x="T2" y="T3"/>
                  </a:cxn>
                  <a:cxn ang="T12">
                    <a:pos x="T4" y="T5"/>
                  </a:cxn>
                  <a:cxn ang="T13">
                    <a:pos x="T6" y="T7"/>
                  </a:cxn>
                  <a:cxn ang="T14">
                    <a:pos x="T8" y="T9"/>
                  </a:cxn>
                </a:cxnLst>
                <a:rect l="T15" t="T16" r="T17" b="T18"/>
                <a:pathLst>
                  <a:path w="99" h="118">
                    <a:moveTo>
                      <a:pt x="0" y="68"/>
                    </a:moveTo>
                    <a:lnTo>
                      <a:pt x="68" y="118"/>
                    </a:lnTo>
                    <a:lnTo>
                      <a:pt x="99" y="56"/>
                    </a:lnTo>
                    <a:lnTo>
                      <a:pt x="31" y="0"/>
                    </a:lnTo>
                    <a:lnTo>
                      <a:pt x="0" y="68"/>
                    </a:lnTo>
                    <a:close/>
                  </a:path>
                </a:pathLst>
              </a:custGeom>
              <a:solidFill>
                <a:srgbClr val="A4A4A4"/>
              </a:solidFill>
              <a:ln w="9525">
                <a:noFill/>
                <a:round/>
                <a:headEnd/>
                <a:tailEnd/>
              </a:ln>
            </p:spPr>
            <p:txBody>
              <a:bodyPr/>
              <a:lstStyle/>
              <a:p>
                <a:endParaRPr lang="en-US"/>
              </a:p>
            </p:txBody>
          </p:sp>
          <p:sp>
            <p:nvSpPr>
              <p:cNvPr id="133674" name="Freeform 5393"/>
              <p:cNvSpPr>
                <a:spLocks/>
              </p:cNvSpPr>
              <p:nvPr/>
            </p:nvSpPr>
            <p:spPr bwMode="auto">
              <a:xfrm>
                <a:off x="3676" y="2903"/>
                <a:ext cx="99" cy="118"/>
              </a:xfrm>
              <a:custGeom>
                <a:avLst/>
                <a:gdLst>
                  <a:gd name="T0" fmla="*/ 0 w 16"/>
                  <a:gd name="T1" fmla="*/ 101095 h 19"/>
                  <a:gd name="T2" fmla="*/ 99730 w 16"/>
                  <a:gd name="T3" fmla="*/ 175572 h 19"/>
                  <a:gd name="T4" fmla="*/ 145214 w 16"/>
                  <a:gd name="T5" fmla="*/ 83351 h 19"/>
                  <a:gd name="T6" fmla="*/ 45484 w 16"/>
                  <a:gd name="T7" fmla="*/ 0 h 19"/>
                  <a:gd name="T8" fmla="*/ 0 w 16"/>
                  <a:gd name="T9" fmla="*/ 101095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1"/>
                    </a:moveTo>
                    <a:lnTo>
                      <a:pt x="11" y="19"/>
                    </a:lnTo>
                    <a:lnTo>
                      <a:pt x="16" y="9"/>
                    </a:lnTo>
                    <a:lnTo>
                      <a:pt x="5" y="0"/>
                    </a:lnTo>
                    <a:lnTo>
                      <a:pt x="0" y="11"/>
                    </a:lnTo>
                  </a:path>
                </a:pathLst>
              </a:custGeom>
              <a:noFill/>
              <a:ln w="9525">
                <a:solidFill>
                  <a:srgbClr val="000000"/>
                </a:solidFill>
                <a:round/>
                <a:headEnd/>
                <a:tailEnd/>
              </a:ln>
            </p:spPr>
            <p:txBody>
              <a:bodyPr/>
              <a:lstStyle/>
              <a:p>
                <a:endParaRPr lang="en-US"/>
              </a:p>
            </p:txBody>
          </p:sp>
          <p:sp>
            <p:nvSpPr>
              <p:cNvPr id="133675" name="Freeform 5394"/>
              <p:cNvSpPr>
                <a:spLocks/>
              </p:cNvSpPr>
              <p:nvPr/>
            </p:nvSpPr>
            <p:spPr bwMode="auto">
              <a:xfrm>
                <a:off x="2411" y="2125"/>
                <a:ext cx="105" cy="167"/>
              </a:xfrm>
              <a:custGeom>
                <a:avLst/>
                <a:gdLst>
                  <a:gd name="T0" fmla="*/ 0 w 105"/>
                  <a:gd name="T1" fmla="*/ 118 h 167"/>
                  <a:gd name="T2" fmla="*/ 67 w 105"/>
                  <a:gd name="T3" fmla="*/ 167 h 167"/>
                  <a:gd name="T4" fmla="*/ 105 w 105"/>
                  <a:gd name="T5" fmla="*/ 0 h 167"/>
                  <a:gd name="T6" fmla="*/ 30 w 105"/>
                  <a:gd name="T7" fmla="*/ 19 h 167"/>
                  <a:gd name="T8" fmla="*/ 0 w 105"/>
                  <a:gd name="T9" fmla="*/ 118 h 167"/>
                  <a:gd name="T10" fmla="*/ 0 60000 65536"/>
                  <a:gd name="T11" fmla="*/ 0 60000 65536"/>
                  <a:gd name="T12" fmla="*/ 0 60000 65536"/>
                  <a:gd name="T13" fmla="*/ 0 60000 65536"/>
                  <a:gd name="T14" fmla="*/ 0 60000 65536"/>
                  <a:gd name="T15" fmla="*/ 0 w 105"/>
                  <a:gd name="T16" fmla="*/ 0 h 167"/>
                  <a:gd name="T17" fmla="*/ 105 w 105"/>
                  <a:gd name="T18" fmla="*/ 167 h 167"/>
                </a:gdLst>
                <a:ahLst/>
                <a:cxnLst>
                  <a:cxn ang="T10">
                    <a:pos x="T0" y="T1"/>
                  </a:cxn>
                  <a:cxn ang="T11">
                    <a:pos x="T2" y="T3"/>
                  </a:cxn>
                  <a:cxn ang="T12">
                    <a:pos x="T4" y="T5"/>
                  </a:cxn>
                  <a:cxn ang="T13">
                    <a:pos x="T6" y="T7"/>
                  </a:cxn>
                  <a:cxn ang="T14">
                    <a:pos x="T8" y="T9"/>
                  </a:cxn>
                </a:cxnLst>
                <a:rect l="T15" t="T16" r="T17" b="T18"/>
                <a:pathLst>
                  <a:path w="105" h="167">
                    <a:moveTo>
                      <a:pt x="0" y="118"/>
                    </a:moveTo>
                    <a:lnTo>
                      <a:pt x="67" y="167"/>
                    </a:lnTo>
                    <a:lnTo>
                      <a:pt x="105" y="0"/>
                    </a:lnTo>
                    <a:lnTo>
                      <a:pt x="30" y="19"/>
                    </a:lnTo>
                    <a:lnTo>
                      <a:pt x="0" y="118"/>
                    </a:lnTo>
                    <a:close/>
                  </a:path>
                </a:pathLst>
              </a:custGeom>
              <a:solidFill>
                <a:srgbClr val="A0A0A0"/>
              </a:solidFill>
              <a:ln w="9525">
                <a:noFill/>
                <a:round/>
                <a:headEnd/>
                <a:tailEnd/>
              </a:ln>
            </p:spPr>
            <p:txBody>
              <a:bodyPr/>
              <a:lstStyle/>
              <a:p>
                <a:endParaRPr lang="en-US"/>
              </a:p>
            </p:txBody>
          </p:sp>
          <p:sp>
            <p:nvSpPr>
              <p:cNvPr id="133676" name="Freeform 5395"/>
              <p:cNvSpPr>
                <a:spLocks/>
              </p:cNvSpPr>
              <p:nvPr/>
            </p:nvSpPr>
            <p:spPr bwMode="auto">
              <a:xfrm>
                <a:off x="2411" y="2125"/>
                <a:ext cx="105" cy="167"/>
              </a:xfrm>
              <a:custGeom>
                <a:avLst/>
                <a:gdLst>
                  <a:gd name="T0" fmla="*/ 0 w 17"/>
                  <a:gd name="T1" fmla="*/ 172727 h 27"/>
                  <a:gd name="T2" fmla="*/ 98959 w 17"/>
                  <a:gd name="T3" fmla="*/ 244420 h 27"/>
                  <a:gd name="T4" fmla="*/ 152936 w 17"/>
                  <a:gd name="T5" fmla="*/ 0 h 27"/>
                  <a:gd name="T6" fmla="*/ 45014 w 17"/>
                  <a:gd name="T7" fmla="*/ 27926 h 27"/>
                  <a:gd name="T8" fmla="*/ 0 w 17"/>
                  <a:gd name="T9" fmla="*/ 172727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19"/>
                    </a:moveTo>
                    <a:lnTo>
                      <a:pt x="11" y="27"/>
                    </a:lnTo>
                    <a:lnTo>
                      <a:pt x="17" y="0"/>
                    </a:lnTo>
                    <a:lnTo>
                      <a:pt x="5" y="3"/>
                    </a:lnTo>
                    <a:lnTo>
                      <a:pt x="0" y="19"/>
                    </a:lnTo>
                  </a:path>
                </a:pathLst>
              </a:custGeom>
              <a:noFill/>
              <a:ln w="9525">
                <a:solidFill>
                  <a:srgbClr val="000000"/>
                </a:solidFill>
                <a:round/>
                <a:headEnd/>
                <a:tailEnd/>
              </a:ln>
            </p:spPr>
            <p:txBody>
              <a:bodyPr/>
              <a:lstStyle/>
              <a:p>
                <a:endParaRPr lang="en-US"/>
              </a:p>
            </p:txBody>
          </p:sp>
          <p:sp>
            <p:nvSpPr>
              <p:cNvPr id="133677" name="Freeform 5396"/>
              <p:cNvSpPr>
                <a:spLocks/>
              </p:cNvSpPr>
              <p:nvPr/>
            </p:nvSpPr>
            <p:spPr bwMode="auto">
              <a:xfrm>
                <a:off x="3510" y="2823"/>
                <a:ext cx="98" cy="167"/>
              </a:xfrm>
              <a:custGeom>
                <a:avLst/>
                <a:gdLst>
                  <a:gd name="T0" fmla="*/ 0 w 98"/>
                  <a:gd name="T1" fmla="*/ 93 h 167"/>
                  <a:gd name="T2" fmla="*/ 68 w 98"/>
                  <a:gd name="T3" fmla="*/ 167 h 167"/>
                  <a:gd name="T4" fmla="*/ 98 w 98"/>
                  <a:gd name="T5" fmla="*/ 87 h 167"/>
                  <a:gd name="T6" fmla="*/ 31 w 98"/>
                  <a:gd name="T7" fmla="*/ 0 h 167"/>
                  <a:gd name="T8" fmla="*/ 0 w 98"/>
                  <a:gd name="T9" fmla="*/ 93 h 167"/>
                  <a:gd name="T10" fmla="*/ 0 60000 65536"/>
                  <a:gd name="T11" fmla="*/ 0 60000 65536"/>
                  <a:gd name="T12" fmla="*/ 0 60000 65536"/>
                  <a:gd name="T13" fmla="*/ 0 60000 65536"/>
                  <a:gd name="T14" fmla="*/ 0 60000 65536"/>
                  <a:gd name="T15" fmla="*/ 0 w 98"/>
                  <a:gd name="T16" fmla="*/ 0 h 167"/>
                  <a:gd name="T17" fmla="*/ 98 w 98"/>
                  <a:gd name="T18" fmla="*/ 167 h 167"/>
                </a:gdLst>
                <a:ahLst/>
                <a:cxnLst>
                  <a:cxn ang="T10">
                    <a:pos x="T0" y="T1"/>
                  </a:cxn>
                  <a:cxn ang="T11">
                    <a:pos x="T2" y="T3"/>
                  </a:cxn>
                  <a:cxn ang="T12">
                    <a:pos x="T4" y="T5"/>
                  </a:cxn>
                  <a:cxn ang="T13">
                    <a:pos x="T6" y="T7"/>
                  </a:cxn>
                  <a:cxn ang="T14">
                    <a:pos x="T8" y="T9"/>
                  </a:cxn>
                </a:cxnLst>
                <a:rect l="T15" t="T16" r="T17" b="T18"/>
                <a:pathLst>
                  <a:path w="98" h="167">
                    <a:moveTo>
                      <a:pt x="0" y="93"/>
                    </a:moveTo>
                    <a:lnTo>
                      <a:pt x="68" y="167"/>
                    </a:lnTo>
                    <a:lnTo>
                      <a:pt x="98" y="87"/>
                    </a:lnTo>
                    <a:lnTo>
                      <a:pt x="31" y="0"/>
                    </a:lnTo>
                    <a:lnTo>
                      <a:pt x="0" y="93"/>
                    </a:lnTo>
                    <a:close/>
                  </a:path>
                </a:pathLst>
              </a:custGeom>
              <a:solidFill>
                <a:srgbClr val="868686"/>
              </a:solidFill>
              <a:ln w="9525">
                <a:noFill/>
                <a:round/>
                <a:headEnd/>
                <a:tailEnd/>
              </a:ln>
            </p:spPr>
            <p:txBody>
              <a:bodyPr/>
              <a:lstStyle/>
              <a:p>
                <a:endParaRPr lang="en-US"/>
              </a:p>
            </p:txBody>
          </p:sp>
          <p:sp>
            <p:nvSpPr>
              <p:cNvPr id="133678" name="Freeform 5397"/>
              <p:cNvSpPr>
                <a:spLocks/>
              </p:cNvSpPr>
              <p:nvPr/>
            </p:nvSpPr>
            <p:spPr bwMode="auto">
              <a:xfrm>
                <a:off x="3510" y="2823"/>
                <a:ext cx="98" cy="167"/>
              </a:xfrm>
              <a:custGeom>
                <a:avLst/>
                <a:gdLst>
                  <a:gd name="T0" fmla="*/ 0 w 16"/>
                  <a:gd name="T1" fmla="*/ 136043 h 27"/>
                  <a:gd name="T2" fmla="*/ 94202 w 16"/>
                  <a:gd name="T3" fmla="*/ 244420 h 27"/>
                  <a:gd name="T4" fmla="*/ 137868 w 16"/>
                  <a:gd name="T5" fmla="*/ 127316 h 27"/>
                  <a:gd name="T6" fmla="*/ 43665 w 16"/>
                  <a:gd name="T7" fmla="*/ 0 h 27"/>
                  <a:gd name="T8" fmla="*/ 0 w 16"/>
                  <a:gd name="T9" fmla="*/ 136043 h 27"/>
                  <a:gd name="T10" fmla="*/ 0 60000 65536"/>
                  <a:gd name="T11" fmla="*/ 0 60000 65536"/>
                  <a:gd name="T12" fmla="*/ 0 60000 65536"/>
                  <a:gd name="T13" fmla="*/ 0 60000 65536"/>
                  <a:gd name="T14" fmla="*/ 0 60000 65536"/>
                  <a:gd name="T15" fmla="*/ 0 w 16"/>
                  <a:gd name="T16" fmla="*/ 0 h 27"/>
                  <a:gd name="T17" fmla="*/ 16 w 16"/>
                  <a:gd name="T18" fmla="*/ 27 h 27"/>
                </a:gdLst>
                <a:ahLst/>
                <a:cxnLst>
                  <a:cxn ang="T10">
                    <a:pos x="T0" y="T1"/>
                  </a:cxn>
                  <a:cxn ang="T11">
                    <a:pos x="T2" y="T3"/>
                  </a:cxn>
                  <a:cxn ang="T12">
                    <a:pos x="T4" y="T5"/>
                  </a:cxn>
                  <a:cxn ang="T13">
                    <a:pos x="T6" y="T7"/>
                  </a:cxn>
                  <a:cxn ang="T14">
                    <a:pos x="T8" y="T9"/>
                  </a:cxn>
                </a:cxnLst>
                <a:rect l="T15" t="T16" r="T17" b="T18"/>
                <a:pathLst>
                  <a:path w="16" h="27">
                    <a:moveTo>
                      <a:pt x="0" y="15"/>
                    </a:moveTo>
                    <a:lnTo>
                      <a:pt x="11" y="27"/>
                    </a:lnTo>
                    <a:lnTo>
                      <a:pt x="16" y="14"/>
                    </a:lnTo>
                    <a:lnTo>
                      <a:pt x="5" y="0"/>
                    </a:lnTo>
                    <a:lnTo>
                      <a:pt x="0" y="15"/>
                    </a:lnTo>
                  </a:path>
                </a:pathLst>
              </a:custGeom>
              <a:noFill/>
              <a:ln w="9525">
                <a:solidFill>
                  <a:srgbClr val="000000"/>
                </a:solidFill>
                <a:round/>
                <a:headEnd/>
                <a:tailEnd/>
              </a:ln>
            </p:spPr>
            <p:txBody>
              <a:bodyPr/>
              <a:lstStyle/>
              <a:p>
                <a:endParaRPr lang="en-US"/>
              </a:p>
            </p:txBody>
          </p:sp>
          <p:sp>
            <p:nvSpPr>
              <p:cNvPr id="133679" name="Freeform 5398"/>
              <p:cNvSpPr>
                <a:spLocks/>
              </p:cNvSpPr>
              <p:nvPr/>
            </p:nvSpPr>
            <p:spPr bwMode="auto">
              <a:xfrm>
                <a:off x="2244" y="2255"/>
                <a:ext cx="99" cy="130"/>
              </a:xfrm>
              <a:custGeom>
                <a:avLst/>
                <a:gdLst>
                  <a:gd name="T0" fmla="*/ 0 w 99"/>
                  <a:gd name="T1" fmla="*/ 130 h 130"/>
                  <a:gd name="T2" fmla="*/ 68 w 99"/>
                  <a:gd name="T3" fmla="*/ 124 h 130"/>
                  <a:gd name="T4" fmla="*/ 99 w 99"/>
                  <a:gd name="T5" fmla="*/ 0 h 130"/>
                  <a:gd name="T6" fmla="*/ 31 w 99"/>
                  <a:gd name="T7" fmla="*/ 62 h 130"/>
                  <a:gd name="T8" fmla="*/ 0 w 99"/>
                  <a:gd name="T9" fmla="*/ 130 h 130"/>
                  <a:gd name="T10" fmla="*/ 0 60000 65536"/>
                  <a:gd name="T11" fmla="*/ 0 60000 65536"/>
                  <a:gd name="T12" fmla="*/ 0 60000 65536"/>
                  <a:gd name="T13" fmla="*/ 0 60000 65536"/>
                  <a:gd name="T14" fmla="*/ 0 60000 65536"/>
                  <a:gd name="T15" fmla="*/ 0 w 99"/>
                  <a:gd name="T16" fmla="*/ 0 h 130"/>
                  <a:gd name="T17" fmla="*/ 99 w 99"/>
                  <a:gd name="T18" fmla="*/ 130 h 130"/>
                </a:gdLst>
                <a:ahLst/>
                <a:cxnLst>
                  <a:cxn ang="T10">
                    <a:pos x="T0" y="T1"/>
                  </a:cxn>
                  <a:cxn ang="T11">
                    <a:pos x="T2" y="T3"/>
                  </a:cxn>
                  <a:cxn ang="T12">
                    <a:pos x="T4" y="T5"/>
                  </a:cxn>
                  <a:cxn ang="T13">
                    <a:pos x="T6" y="T7"/>
                  </a:cxn>
                  <a:cxn ang="T14">
                    <a:pos x="T8" y="T9"/>
                  </a:cxn>
                </a:cxnLst>
                <a:rect l="T15" t="T16" r="T17" b="T18"/>
                <a:pathLst>
                  <a:path w="99" h="130">
                    <a:moveTo>
                      <a:pt x="0" y="130"/>
                    </a:moveTo>
                    <a:lnTo>
                      <a:pt x="68" y="124"/>
                    </a:lnTo>
                    <a:lnTo>
                      <a:pt x="99" y="0"/>
                    </a:lnTo>
                    <a:lnTo>
                      <a:pt x="31" y="62"/>
                    </a:lnTo>
                    <a:lnTo>
                      <a:pt x="0" y="130"/>
                    </a:lnTo>
                    <a:close/>
                  </a:path>
                </a:pathLst>
              </a:custGeom>
              <a:solidFill>
                <a:srgbClr val="CFCFCF"/>
              </a:solidFill>
              <a:ln w="9525">
                <a:noFill/>
                <a:round/>
                <a:headEnd/>
                <a:tailEnd/>
              </a:ln>
            </p:spPr>
            <p:txBody>
              <a:bodyPr/>
              <a:lstStyle/>
              <a:p>
                <a:endParaRPr lang="en-US"/>
              </a:p>
            </p:txBody>
          </p:sp>
          <p:sp>
            <p:nvSpPr>
              <p:cNvPr id="133680" name="Freeform 5399"/>
              <p:cNvSpPr>
                <a:spLocks/>
              </p:cNvSpPr>
              <p:nvPr/>
            </p:nvSpPr>
            <p:spPr bwMode="auto">
              <a:xfrm>
                <a:off x="2244" y="2255"/>
                <a:ext cx="99" cy="130"/>
              </a:xfrm>
              <a:custGeom>
                <a:avLst/>
                <a:gdLst>
                  <a:gd name="T0" fmla="*/ 0 w 16"/>
                  <a:gd name="T1" fmla="*/ 190958 h 21"/>
                  <a:gd name="T2" fmla="*/ 99730 w 16"/>
                  <a:gd name="T3" fmla="*/ 182186 h 21"/>
                  <a:gd name="T4" fmla="*/ 145214 w 16"/>
                  <a:gd name="T5" fmla="*/ 0 h 21"/>
                  <a:gd name="T6" fmla="*/ 45484 w 16"/>
                  <a:gd name="T7" fmla="*/ 91093 h 21"/>
                  <a:gd name="T8" fmla="*/ 0 w 16"/>
                  <a:gd name="T9" fmla="*/ 190958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1"/>
                    </a:moveTo>
                    <a:lnTo>
                      <a:pt x="11" y="20"/>
                    </a:lnTo>
                    <a:lnTo>
                      <a:pt x="16" y="0"/>
                    </a:lnTo>
                    <a:lnTo>
                      <a:pt x="5" y="10"/>
                    </a:lnTo>
                    <a:lnTo>
                      <a:pt x="0" y="21"/>
                    </a:lnTo>
                  </a:path>
                </a:pathLst>
              </a:custGeom>
              <a:noFill/>
              <a:ln w="9525">
                <a:solidFill>
                  <a:srgbClr val="000000"/>
                </a:solidFill>
                <a:round/>
                <a:headEnd/>
                <a:tailEnd/>
              </a:ln>
            </p:spPr>
            <p:txBody>
              <a:bodyPr/>
              <a:lstStyle/>
              <a:p>
                <a:endParaRPr lang="en-US"/>
              </a:p>
            </p:txBody>
          </p:sp>
          <p:sp>
            <p:nvSpPr>
              <p:cNvPr id="133681" name="Freeform 5400"/>
              <p:cNvSpPr>
                <a:spLocks/>
              </p:cNvSpPr>
              <p:nvPr/>
            </p:nvSpPr>
            <p:spPr bwMode="auto">
              <a:xfrm>
                <a:off x="4590" y="2990"/>
                <a:ext cx="99" cy="68"/>
              </a:xfrm>
              <a:custGeom>
                <a:avLst/>
                <a:gdLst>
                  <a:gd name="T0" fmla="*/ 0 w 99"/>
                  <a:gd name="T1" fmla="*/ 43 h 68"/>
                  <a:gd name="T2" fmla="*/ 74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74" y="68"/>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133682" name="Freeform 5401"/>
              <p:cNvSpPr>
                <a:spLocks/>
              </p:cNvSpPr>
              <p:nvPr/>
            </p:nvSpPr>
            <p:spPr bwMode="auto">
              <a:xfrm>
                <a:off x="4590" y="2990"/>
                <a:ext cx="99" cy="68"/>
              </a:xfrm>
              <a:custGeom>
                <a:avLst/>
                <a:gdLst>
                  <a:gd name="T0" fmla="*/ 0 w 16"/>
                  <a:gd name="T1" fmla="*/ 62826 h 11"/>
                  <a:gd name="T2" fmla="*/ 108498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683" name="Freeform 5402"/>
              <p:cNvSpPr>
                <a:spLocks/>
              </p:cNvSpPr>
              <p:nvPr/>
            </p:nvSpPr>
            <p:spPr bwMode="auto">
              <a:xfrm>
                <a:off x="3343" y="2694"/>
                <a:ext cx="99" cy="234"/>
              </a:xfrm>
              <a:custGeom>
                <a:avLst/>
                <a:gdLst>
                  <a:gd name="T0" fmla="*/ 0 w 99"/>
                  <a:gd name="T1" fmla="*/ 129 h 234"/>
                  <a:gd name="T2" fmla="*/ 68 w 99"/>
                  <a:gd name="T3" fmla="*/ 234 h 234"/>
                  <a:gd name="T4" fmla="*/ 99 w 99"/>
                  <a:gd name="T5" fmla="*/ 123 h 234"/>
                  <a:gd name="T6" fmla="*/ 31 w 99"/>
                  <a:gd name="T7" fmla="*/ 0 h 234"/>
                  <a:gd name="T8" fmla="*/ 0 w 99"/>
                  <a:gd name="T9" fmla="*/ 129 h 234"/>
                  <a:gd name="T10" fmla="*/ 0 60000 65536"/>
                  <a:gd name="T11" fmla="*/ 0 60000 65536"/>
                  <a:gd name="T12" fmla="*/ 0 60000 65536"/>
                  <a:gd name="T13" fmla="*/ 0 60000 65536"/>
                  <a:gd name="T14" fmla="*/ 0 60000 65536"/>
                  <a:gd name="T15" fmla="*/ 0 w 99"/>
                  <a:gd name="T16" fmla="*/ 0 h 234"/>
                  <a:gd name="T17" fmla="*/ 99 w 99"/>
                  <a:gd name="T18" fmla="*/ 234 h 234"/>
                </a:gdLst>
                <a:ahLst/>
                <a:cxnLst>
                  <a:cxn ang="T10">
                    <a:pos x="T0" y="T1"/>
                  </a:cxn>
                  <a:cxn ang="T11">
                    <a:pos x="T2" y="T3"/>
                  </a:cxn>
                  <a:cxn ang="T12">
                    <a:pos x="T4" y="T5"/>
                  </a:cxn>
                  <a:cxn ang="T13">
                    <a:pos x="T6" y="T7"/>
                  </a:cxn>
                  <a:cxn ang="T14">
                    <a:pos x="T8" y="T9"/>
                  </a:cxn>
                </a:cxnLst>
                <a:rect l="T15" t="T16" r="T17" b="T18"/>
                <a:pathLst>
                  <a:path w="99" h="234">
                    <a:moveTo>
                      <a:pt x="0" y="129"/>
                    </a:moveTo>
                    <a:lnTo>
                      <a:pt x="68" y="234"/>
                    </a:lnTo>
                    <a:lnTo>
                      <a:pt x="99" y="123"/>
                    </a:lnTo>
                    <a:lnTo>
                      <a:pt x="31" y="0"/>
                    </a:lnTo>
                    <a:lnTo>
                      <a:pt x="0" y="129"/>
                    </a:lnTo>
                    <a:close/>
                  </a:path>
                </a:pathLst>
              </a:custGeom>
              <a:solidFill>
                <a:srgbClr val="6B6B6B"/>
              </a:solidFill>
              <a:ln w="9525">
                <a:noFill/>
                <a:round/>
                <a:headEnd/>
                <a:tailEnd/>
              </a:ln>
            </p:spPr>
            <p:txBody>
              <a:bodyPr/>
              <a:lstStyle/>
              <a:p>
                <a:endParaRPr lang="en-US"/>
              </a:p>
            </p:txBody>
          </p:sp>
          <p:sp>
            <p:nvSpPr>
              <p:cNvPr id="133684" name="Freeform 5403"/>
              <p:cNvSpPr>
                <a:spLocks/>
              </p:cNvSpPr>
              <p:nvPr/>
            </p:nvSpPr>
            <p:spPr bwMode="auto">
              <a:xfrm>
                <a:off x="3343" y="2694"/>
                <a:ext cx="99" cy="234"/>
              </a:xfrm>
              <a:custGeom>
                <a:avLst/>
                <a:gdLst>
                  <a:gd name="T0" fmla="*/ 0 w 16"/>
                  <a:gd name="T1" fmla="*/ 185390 h 38"/>
                  <a:gd name="T2" fmla="*/ 99730 w 16"/>
                  <a:gd name="T3" fmla="*/ 336498 h 38"/>
                  <a:gd name="T4" fmla="*/ 145214 w 16"/>
                  <a:gd name="T5" fmla="*/ 176781 h 38"/>
                  <a:gd name="T6" fmla="*/ 45484 w 16"/>
                  <a:gd name="T7" fmla="*/ 0 h 38"/>
                  <a:gd name="T8" fmla="*/ 0 w 16"/>
                  <a:gd name="T9" fmla="*/ 185390 h 38"/>
                  <a:gd name="T10" fmla="*/ 0 60000 65536"/>
                  <a:gd name="T11" fmla="*/ 0 60000 65536"/>
                  <a:gd name="T12" fmla="*/ 0 60000 65536"/>
                  <a:gd name="T13" fmla="*/ 0 60000 65536"/>
                  <a:gd name="T14" fmla="*/ 0 60000 65536"/>
                  <a:gd name="T15" fmla="*/ 0 w 16"/>
                  <a:gd name="T16" fmla="*/ 0 h 38"/>
                  <a:gd name="T17" fmla="*/ 16 w 16"/>
                  <a:gd name="T18" fmla="*/ 38 h 38"/>
                </a:gdLst>
                <a:ahLst/>
                <a:cxnLst>
                  <a:cxn ang="T10">
                    <a:pos x="T0" y="T1"/>
                  </a:cxn>
                  <a:cxn ang="T11">
                    <a:pos x="T2" y="T3"/>
                  </a:cxn>
                  <a:cxn ang="T12">
                    <a:pos x="T4" y="T5"/>
                  </a:cxn>
                  <a:cxn ang="T13">
                    <a:pos x="T6" y="T7"/>
                  </a:cxn>
                  <a:cxn ang="T14">
                    <a:pos x="T8" y="T9"/>
                  </a:cxn>
                </a:cxnLst>
                <a:rect l="T15" t="T16" r="T17" b="T18"/>
                <a:pathLst>
                  <a:path w="16" h="38">
                    <a:moveTo>
                      <a:pt x="0" y="21"/>
                    </a:moveTo>
                    <a:lnTo>
                      <a:pt x="11" y="38"/>
                    </a:lnTo>
                    <a:lnTo>
                      <a:pt x="16" y="20"/>
                    </a:lnTo>
                    <a:lnTo>
                      <a:pt x="5" y="0"/>
                    </a:lnTo>
                    <a:lnTo>
                      <a:pt x="0" y="21"/>
                    </a:lnTo>
                  </a:path>
                </a:pathLst>
              </a:custGeom>
              <a:noFill/>
              <a:ln w="9525">
                <a:solidFill>
                  <a:srgbClr val="000000"/>
                </a:solidFill>
                <a:round/>
                <a:headEnd/>
                <a:tailEnd/>
              </a:ln>
            </p:spPr>
            <p:txBody>
              <a:bodyPr/>
              <a:lstStyle/>
              <a:p>
                <a:endParaRPr lang="en-US"/>
              </a:p>
            </p:txBody>
          </p:sp>
          <p:sp>
            <p:nvSpPr>
              <p:cNvPr id="133685" name="Freeform 5404"/>
              <p:cNvSpPr>
                <a:spLocks/>
              </p:cNvSpPr>
              <p:nvPr/>
            </p:nvSpPr>
            <p:spPr bwMode="auto">
              <a:xfrm>
                <a:off x="2077" y="2434"/>
                <a:ext cx="99" cy="130"/>
              </a:xfrm>
              <a:custGeom>
                <a:avLst/>
                <a:gdLst>
                  <a:gd name="T0" fmla="*/ 0 w 99"/>
                  <a:gd name="T1" fmla="*/ 130 h 130"/>
                  <a:gd name="T2" fmla="*/ 62 w 99"/>
                  <a:gd name="T3" fmla="*/ 93 h 130"/>
                  <a:gd name="T4" fmla="*/ 99 w 99"/>
                  <a:gd name="T5" fmla="*/ 0 h 130"/>
                  <a:gd name="T6" fmla="*/ 31 w 99"/>
                  <a:gd name="T7" fmla="*/ 87 h 130"/>
                  <a:gd name="T8" fmla="*/ 0 w 99"/>
                  <a:gd name="T9" fmla="*/ 130 h 130"/>
                  <a:gd name="T10" fmla="*/ 0 60000 65536"/>
                  <a:gd name="T11" fmla="*/ 0 60000 65536"/>
                  <a:gd name="T12" fmla="*/ 0 60000 65536"/>
                  <a:gd name="T13" fmla="*/ 0 60000 65536"/>
                  <a:gd name="T14" fmla="*/ 0 60000 65536"/>
                  <a:gd name="T15" fmla="*/ 0 w 99"/>
                  <a:gd name="T16" fmla="*/ 0 h 130"/>
                  <a:gd name="T17" fmla="*/ 99 w 99"/>
                  <a:gd name="T18" fmla="*/ 130 h 130"/>
                </a:gdLst>
                <a:ahLst/>
                <a:cxnLst>
                  <a:cxn ang="T10">
                    <a:pos x="T0" y="T1"/>
                  </a:cxn>
                  <a:cxn ang="T11">
                    <a:pos x="T2" y="T3"/>
                  </a:cxn>
                  <a:cxn ang="T12">
                    <a:pos x="T4" y="T5"/>
                  </a:cxn>
                  <a:cxn ang="T13">
                    <a:pos x="T6" y="T7"/>
                  </a:cxn>
                  <a:cxn ang="T14">
                    <a:pos x="T8" y="T9"/>
                  </a:cxn>
                </a:cxnLst>
                <a:rect l="T15" t="T16" r="T17" b="T18"/>
                <a:pathLst>
                  <a:path w="99" h="130">
                    <a:moveTo>
                      <a:pt x="0" y="130"/>
                    </a:moveTo>
                    <a:lnTo>
                      <a:pt x="62" y="93"/>
                    </a:lnTo>
                    <a:lnTo>
                      <a:pt x="99" y="0"/>
                    </a:lnTo>
                    <a:lnTo>
                      <a:pt x="31" y="87"/>
                    </a:lnTo>
                    <a:lnTo>
                      <a:pt x="0" y="130"/>
                    </a:lnTo>
                    <a:close/>
                  </a:path>
                </a:pathLst>
              </a:custGeom>
              <a:solidFill>
                <a:srgbClr val="E4E4E4"/>
              </a:solidFill>
              <a:ln w="9525">
                <a:noFill/>
                <a:round/>
                <a:headEnd/>
                <a:tailEnd/>
              </a:ln>
            </p:spPr>
            <p:txBody>
              <a:bodyPr/>
              <a:lstStyle/>
              <a:p>
                <a:endParaRPr lang="en-US"/>
              </a:p>
            </p:txBody>
          </p:sp>
          <p:sp>
            <p:nvSpPr>
              <p:cNvPr id="133686" name="Freeform 5405"/>
              <p:cNvSpPr>
                <a:spLocks/>
              </p:cNvSpPr>
              <p:nvPr/>
            </p:nvSpPr>
            <p:spPr bwMode="auto">
              <a:xfrm>
                <a:off x="2077" y="2434"/>
                <a:ext cx="99" cy="130"/>
              </a:xfrm>
              <a:custGeom>
                <a:avLst/>
                <a:gdLst>
                  <a:gd name="T0" fmla="*/ 0 w 16"/>
                  <a:gd name="T1" fmla="*/ 190958 h 21"/>
                  <a:gd name="T2" fmla="*/ 90962 w 16"/>
                  <a:gd name="T3" fmla="*/ 136655 h 21"/>
                  <a:gd name="T4" fmla="*/ 145214 w 16"/>
                  <a:gd name="T5" fmla="*/ 0 h 21"/>
                  <a:gd name="T6" fmla="*/ 45484 w 16"/>
                  <a:gd name="T7" fmla="*/ 127883 h 21"/>
                  <a:gd name="T8" fmla="*/ 0 w 16"/>
                  <a:gd name="T9" fmla="*/ 190958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1"/>
                    </a:moveTo>
                    <a:lnTo>
                      <a:pt x="10" y="15"/>
                    </a:lnTo>
                    <a:lnTo>
                      <a:pt x="16" y="0"/>
                    </a:lnTo>
                    <a:lnTo>
                      <a:pt x="5" y="14"/>
                    </a:lnTo>
                    <a:lnTo>
                      <a:pt x="0" y="21"/>
                    </a:lnTo>
                  </a:path>
                </a:pathLst>
              </a:custGeom>
              <a:noFill/>
              <a:ln w="9525">
                <a:solidFill>
                  <a:srgbClr val="000000"/>
                </a:solidFill>
                <a:round/>
                <a:headEnd/>
                <a:tailEnd/>
              </a:ln>
            </p:spPr>
            <p:txBody>
              <a:bodyPr/>
              <a:lstStyle/>
              <a:p>
                <a:endParaRPr lang="en-US"/>
              </a:p>
            </p:txBody>
          </p:sp>
          <p:sp>
            <p:nvSpPr>
              <p:cNvPr id="133687" name="Freeform 5406"/>
              <p:cNvSpPr>
                <a:spLocks/>
              </p:cNvSpPr>
              <p:nvPr/>
            </p:nvSpPr>
            <p:spPr bwMode="auto">
              <a:xfrm>
                <a:off x="4423" y="2996"/>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3688" name="Freeform 5407"/>
              <p:cNvSpPr>
                <a:spLocks/>
              </p:cNvSpPr>
              <p:nvPr/>
            </p:nvSpPr>
            <p:spPr bwMode="auto">
              <a:xfrm>
                <a:off x="4423" y="299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689" name="Freeform 5408"/>
              <p:cNvSpPr>
                <a:spLocks/>
              </p:cNvSpPr>
              <p:nvPr/>
            </p:nvSpPr>
            <p:spPr bwMode="auto">
              <a:xfrm>
                <a:off x="3170" y="2527"/>
                <a:ext cx="99" cy="302"/>
              </a:xfrm>
              <a:custGeom>
                <a:avLst/>
                <a:gdLst>
                  <a:gd name="T0" fmla="*/ 0 w 99"/>
                  <a:gd name="T1" fmla="*/ 160 h 302"/>
                  <a:gd name="T2" fmla="*/ 68 w 99"/>
                  <a:gd name="T3" fmla="*/ 302 h 302"/>
                  <a:gd name="T4" fmla="*/ 99 w 99"/>
                  <a:gd name="T5" fmla="*/ 160 h 302"/>
                  <a:gd name="T6" fmla="*/ 31 w 99"/>
                  <a:gd name="T7" fmla="*/ 0 h 302"/>
                  <a:gd name="T8" fmla="*/ 0 w 99"/>
                  <a:gd name="T9" fmla="*/ 160 h 302"/>
                  <a:gd name="T10" fmla="*/ 0 60000 65536"/>
                  <a:gd name="T11" fmla="*/ 0 60000 65536"/>
                  <a:gd name="T12" fmla="*/ 0 60000 65536"/>
                  <a:gd name="T13" fmla="*/ 0 60000 65536"/>
                  <a:gd name="T14" fmla="*/ 0 60000 65536"/>
                  <a:gd name="T15" fmla="*/ 0 w 99"/>
                  <a:gd name="T16" fmla="*/ 0 h 302"/>
                  <a:gd name="T17" fmla="*/ 99 w 99"/>
                  <a:gd name="T18" fmla="*/ 302 h 302"/>
                </a:gdLst>
                <a:ahLst/>
                <a:cxnLst>
                  <a:cxn ang="T10">
                    <a:pos x="T0" y="T1"/>
                  </a:cxn>
                  <a:cxn ang="T11">
                    <a:pos x="T2" y="T3"/>
                  </a:cxn>
                  <a:cxn ang="T12">
                    <a:pos x="T4" y="T5"/>
                  </a:cxn>
                  <a:cxn ang="T13">
                    <a:pos x="T6" y="T7"/>
                  </a:cxn>
                  <a:cxn ang="T14">
                    <a:pos x="T8" y="T9"/>
                  </a:cxn>
                </a:cxnLst>
                <a:rect l="T15" t="T16" r="T17" b="T18"/>
                <a:pathLst>
                  <a:path w="99" h="302">
                    <a:moveTo>
                      <a:pt x="0" y="160"/>
                    </a:moveTo>
                    <a:lnTo>
                      <a:pt x="68" y="302"/>
                    </a:lnTo>
                    <a:lnTo>
                      <a:pt x="99" y="160"/>
                    </a:lnTo>
                    <a:lnTo>
                      <a:pt x="31" y="0"/>
                    </a:lnTo>
                    <a:lnTo>
                      <a:pt x="0" y="160"/>
                    </a:lnTo>
                    <a:close/>
                  </a:path>
                </a:pathLst>
              </a:custGeom>
              <a:solidFill>
                <a:srgbClr val="595959"/>
              </a:solidFill>
              <a:ln w="9525">
                <a:noFill/>
                <a:round/>
                <a:headEnd/>
                <a:tailEnd/>
              </a:ln>
            </p:spPr>
            <p:txBody>
              <a:bodyPr/>
              <a:lstStyle/>
              <a:p>
                <a:endParaRPr lang="en-US"/>
              </a:p>
            </p:txBody>
          </p:sp>
          <p:sp>
            <p:nvSpPr>
              <p:cNvPr id="133690" name="Freeform 5409"/>
              <p:cNvSpPr>
                <a:spLocks/>
              </p:cNvSpPr>
              <p:nvPr/>
            </p:nvSpPr>
            <p:spPr bwMode="auto">
              <a:xfrm>
                <a:off x="3170" y="2527"/>
                <a:ext cx="99" cy="302"/>
              </a:xfrm>
              <a:custGeom>
                <a:avLst/>
                <a:gdLst>
                  <a:gd name="T0" fmla="*/ 0 w 16"/>
                  <a:gd name="T1" fmla="*/ 230839 h 49"/>
                  <a:gd name="T2" fmla="*/ 99730 w 16"/>
                  <a:gd name="T3" fmla="*/ 435700 h 49"/>
                  <a:gd name="T4" fmla="*/ 145214 w 16"/>
                  <a:gd name="T5" fmla="*/ 230839 h 49"/>
                  <a:gd name="T6" fmla="*/ 45484 w 16"/>
                  <a:gd name="T7" fmla="*/ 0 h 49"/>
                  <a:gd name="T8" fmla="*/ 0 w 16"/>
                  <a:gd name="T9" fmla="*/ 230839 h 49"/>
                  <a:gd name="T10" fmla="*/ 0 60000 65536"/>
                  <a:gd name="T11" fmla="*/ 0 60000 65536"/>
                  <a:gd name="T12" fmla="*/ 0 60000 65536"/>
                  <a:gd name="T13" fmla="*/ 0 60000 65536"/>
                  <a:gd name="T14" fmla="*/ 0 60000 65536"/>
                  <a:gd name="T15" fmla="*/ 0 w 16"/>
                  <a:gd name="T16" fmla="*/ 0 h 49"/>
                  <a:gd name="T17" fmla="*/ 16 w 16"/>
                  <a:gd name="T18" fmla="*/ 49 h 49"/>
                </a:gdLst>
                <a:ahLst/>
                <a:cxnLst>
                  <a:cxn ang="T10">
                    <a:pos x="T0" y="T1"/>
                  </a:cxn>
                  <a:cxn ang="T11">
                    <a:pos x="T2" y="T3"/>
                  </a:cxn>
                  <a:cxn ang="T12">
                    <a:pos x="T4" y="T5"/>
                  </a:cxn>
                  <a:cxn ang="T13">
                    <a:pos x="T6" y="T7"/>
                  </a:cxn>
                  <a:cxn ang="T14">
                    <a:pos x="T8" y="T9"/>
                  </a:cxn>
                </a:cxnLst>
                <a:rect l="T15" t="T16" r="T17" b="T18"/>
                <a:pathLst>
                  <a:path w="16" h="49">
                    <a:moveTo>
                      <a:pt x="0" y="26"/>
                    </a:moveTo>
                    <a:lnTo>
                      <a:pt x="11" y="49"/>
                    </a:lnTo>
                    <a:lnTo>
                      <a:pt x="16" y="26"/>
                    </a:lnTo>
                    <a:lnTo>
                      <a:pt x="5" y="0"/>
                    </a:lnTo>
                    <a:lnTo>
                      <a:pt x="0" y="26"/>
                    </a:lnTo>
                  </a:path>
                </a:pathLst>
              </a:custGeom>
              <a:noFill/>
              <a:ln w="9525">
                <a:solidFill>
                  <a:srgbClr val="000000"/>
                </a:solidFill>
                <a:round/>
                <a:headEnd/>
                <a:tailEnd/>
              </a:ln>
            </p:spPr>
            <p:txBody>
              <a:bodyPr/>
              <a:lstStyle/>
              <a:p>
                <a:endParaRPr lang="en-US"/>
              </a:p>
            </p:txBody>
          </p:sp>
          <p:sp>
            <p:nvSpPr>
              <p:cNvPr id="133691" name="Freeform 5410"/>
              <p:cNvSpPr>
                <a:spLocks/>
              </p:cNvSpPr>
              <p:nvPr/>
            </p:nvSpPr>
            <p:spPr bwMode="auto">
              <a:xfrm>
                <a:off x="1910" y="2626"/>
                <a:ext cx="99" cy="105"/>
              </a:xfrm>
              <a:custGeom>
                <a:avLst/>
                <a:gdLst>
                  <a:gd name="T0" fmla="*/ 0 w 99"/>
                  <a:gd name="T1" fmla="*/ 105 h 105"/>
                  <a:gd name="T2" fmla="*/ 62 w 99"/>
                  <a:gd name="T3" fmla="*/ 61 h 105"/>
                  <a:gd name="T4" fmla="*/ 99 w 99"/>
                  <a:gd name="T5" fmla="*/ 0 h 105"/>
                  <a:gd name="T6" fmla="*/ 31 w 99"/>
                  <a:gd name="T7" fmla="*/ 74 h 105"/>
                  <a:gd name="T8" fmla="*/ 0 w 99"/>
                  <a:gd name="T9" fmla="*/ 105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105"/>
                    </a:moveTo>
                    <a:lnTo>
                      <a:pt x="62" y="61"/>
                    </a:lnTo>
                    <a:lnTo>
                      <a:pt x="99" y="0"/>
                    </a:lnTo>
                    <a:lnTo>
                      <a:pt x="31" y="74"/>
                    </a:lnTo>
                    <a:lnTo>
                      <a:pt x="0" y="105"/>
                    </a:lnTo>
                    <a:close/>
                  </a:path>
                </a:pathLst>
              </a:custGeom>
              <a:solidFill>
                <a:srgbClr val="EBEBEB"/>
              </a:solidFill>
              <a:ln w="9525">
                <a:noFill/>
                <a:round/>
                <a:headEnd/>
                <a:tailEnd/>
              </a:ln>
            </p:spPr>
            <p:txBody>
              <a:bodyPr/>
              <a:lstStyle/>
              <a:p>
                <a:endParaRPr lang="en-US"/>
              </a:p>
            </p:txBody>
          </p:sp>
          <p:sp>
            <p:nvSpPr>
              <p:cNvPr id="133692" name="Freeform 5411"/>
              <p:cNvSpPr>
                <a:spLocks/>
              </p:cNvSpPr>
              <p:nvPr/>
            </p:nvSpPr>
            <p:spPr bwMode="auto">
              <a:xfrm>
                <a:off x="1910" y="2626"/>
                <a:ext cx="99" cy="105"/>
              </a:xfrm>
              <a:custGeom>
                <a:avLst/>
                <a:gdLst>
                  <a:gd name="T0" fmla="*/ 0 w 16"/>
                  <a:gd name="T1" fmla="*/ 152936 h 17"/>
                  <a:gd name="T2" fmla="*/ 90962 w 16"/>
                  <a:gd name="T3" fmla="*/ 90263 h 17"/>
                  <a:gd name="T4" fmla="*/ 145214 w 16"/>
                  <a:gd name="T5" fmla="*/ 0 h 17"/>
                  <a:gd name="T6" fmla="*/ 45484 w 16"/>
                  <a:gd name="T7" fmla="*/ 107693 h 17"/>
                  <a:gd name="T8" fmla="*/ 0 w 16"/>
                  <a:gd name="T9" fmla="*/ 152936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7"/>
                    </a:moveTo>
                    <a:lnTo>
                      <a:pt x="10" y="10"/>
                    </a:lnTo>
                    <a:lnTo>
                      <a:pt x="16" y="0"/>
                    </a:lnTo>
                    <a:lnTo>
                      <a:pt x="5" y="12"/>
                    </a:lnTo>
                    <a:lnTo>
                      <a:pt x="0" y="17"/>
                    </a:lnTo>
                  </a:path>
                </a:pathLst>
              </a:custGeom>
              <a:noFill/>
              <a:ln w="9525">
                <a:solidFill>
                  <a:srgbClr val="000000"/>
                </a:solidFill>
                <a:round/>
                <a:headEnd/>
                <a:tailEnd/>
              </a:ln>
            </p:spPr>
            <p:txBody>
              <a:bodyPr/>
              <a:lstStyle/>
              <a:p>
                <a:endParaRPr lang="en-US"/>
              </a:p>
            </p:txBody>
          </p:sp>
          <p:sp>
            <p:nvSpPr>
              <p:cNvPr id="133693" name="Freeform 5412"/>
              <p:cNvSpPr>
                <a:spLocks/>
              </p:cNvSpPr>
              <p:nvPr/>
            </p:nvSpPr>
            <p:spPr bwMode="auto">
              <a:xfrm>
                <a:off x="4257" y="2996"/>
                <a:ext cx="99" cy="68"/>
              </a:xfrm>
              <a:custGeom>
                <a:avLst/>
                <a:gdLst>
                  <a:gd name="T0" fmla="*/ 0 w 99"/>
                  <a:gd name="T1" fmla="*/ 43 h 68"/>
                  <a:gd name="T2" fmla="*/ 68 w 99"/>
                  <a:gd name="T3" fmla="*/ 68 h 68"/>
                  <a:gd name="T4" fmla="*/ 99 w 99"/>
                  <a:gd name="T5" fmla="*/ 25 h 68"/>
                  <a:gd name="T6" fmla="*/ 24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24" y="0"/>
                    </a:lnTo>
                    <a:lnTo>
                      <a:pt x="0" y="43"/>
                    </a:lnTo>
                    <a:close/>
                  </a:path>
                </a:pathLst>
              </a:custGeom>
              <a:solidFill>
                <a:srgbClr val="CDCDCD"/>
              </a:solidFill>
              <a:ln w="9525">
                <a:noFill/>
                <a:round/>
                <a:headEnd/>
                <a:tailEnd/>
              </a:ln>
            </p:spPr>
            <p:txBody>
              <a:bodyPr/>
              <a:lstStyle/>
              <a:p>
                <a:endParaRPr lang="en-US"/>
              </a:p>
            </p:txBody>
          </p:sp>
          <p:sp>
            <p:nvSpPr>
              <p:cNvPr id="133694" name="Freeform 5413"/>
              <p:cNvSpPr>
                <a:spLocks/>
              </p:cNvSpPr>
              <p:nvPr/>
            </p:nvSpPr>
            <p:spPr bwMode="auto">
              <a:xfrm>
                <a:off x="4257" y="2996"/>
                <a:ext cx="99" cy="68"/>
              </a:xfrm>
              <a:custGeom>
                <a:avLst/>
                <a:gdLst>
                  <a:gd name="T0" fmla="*/ 0 w 16"/>
                  <a:gd name="T1" fmla="*/ 62826 h 11"/>
                  <a:gd name="T2" fmla="*/ 99730 w 16"/>
                  <a:gd name="T3" fmla="*/ 99206 h 11"/>
                  <a:gd name="T4" fmla="*/ 145214 w 16"/>
                  <a:gd name="T5" fmla="*/ 36609 h 11"/>
                  <a:gd name="T6" fmla="*/ 36717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4" y="0"/>
                    </a:lnTo>
                    <a:lnTo>
                      <a:pt x="0" y="7"/>
                    </a:lnTo>
                  </a:path>
                </a:pathLst>
              </a:custGeom>
              <a:noFill/>
              <a:ln w="9525">
                <a:solidFill>
                  <a:srgbClr val="000000"/>
                </a:solidFill>
                <a:round/>
                <a:headEnd/>
                <a:tailEnd/>
              </a:ln>
            </p:spPr>
            <p:txBody>
              <a:bodyPr/>
              <a:lstStyle/>
              <a:p>
                <a:endParaRPr lang="en-US"/>
              </a:p>
            </p:txBody>
          </p:sp>
          <p:sp>
            <p:nvSpPr>
              <p:cNvPr id="133695" name="Freeform 5414"/>
              <p:cNvSpPr>
                <a:spLocks/>
              </p:cNvSpPr>
              <p:nvPr/>
            </p:nvSpPr>
            <p:spPr bwMode="auto">
              <a:xfrm>
                <a:off x="2997" y="2342"/>
                <a:ext cx="105" cy="358"/>
              </a:xfrm>
              <a:custGeom>
                <a:avLst/>
                <a:gdLst>
                  <a:gd name="T0" fmla="*/ 0 w 105"/>
                  <a:gd name="T1" fmla="*/ 185 h 358"/>
                  <a:gd name="T2" fmla="*/ 74 w 105"/>
                  <a:gd name="T3" fmla="*/ 358 h 358"/>
                  <a:gd name="T4" fmla="*/ 105 w 105"/>
                  <a:gd name="T5" fmla="*/ 172 h 358"/>
                  <a:gd name="T6" fmla="*/ 37 w 105"/>
                  <a:gd name="T7" fmla="*/ 0 h 358"/>
                  <a:gd name="T8" fmla="*/ 0 w 105"/>
                  <a:gd name="T9" fmla="*/ 185 h 358"/>
                  <a:gd name="T10" fmla="*/ 0 60000 65536"/>
                  <a:gd name="T11" fmla="*/ 0 60000 65536"/>
                  <a:gd name="T12" fmla="*/ 0 60000 65536"/>
                  <a:gd name="T13" fmla="*/ 0 60000 65536"/>
                  <a:gd name="T14" fmla="*/ 0 60000 65536"/>
                  <a:gd name="T15" fmla="*/ 0 w 105"/>
                  <a:gd name="T16" fmla="*/ 0 h 358"/>
                  <a:gd name="T17" fmla="*/ 105 w 105"/>
                  <a:gd name="T18" fmla="*/ 358 h 358"/>
                </a:gdLst>
                <a:ahLst/>
                <a:cxnLst>
                  <a:cxn ang="T10">
                    <a:pos x="T0" y="T1"/>
                  </a:cxn>
                  <a:cxn ang="T11">
                    <a:pos x="T2" y="T3"/>
                  </a:cxn>
                  <a:cxn ang="T12">
                    <a:pos x="T4" y="T5"/>
                  </a:cxn>
                  <a:cxn ang="T13">
                    <a:pos x="T6" y="T7"/>
                  </a:cxn>
                  <a:cxn ang="T14">
                    <a:pos x="T8" y="T9"/>
                  </a:cxn>
                </a:cxnLst>
                <a:rect l="T15" t="T16" r="T17" b="T18"/>
                <a:pathLst>
                  <a:path w="105" h="358">
                    <a:moveTo>
                      <a:pt x="0" y="185"/>
                    </a:moveTo>
                    <a:lnTo>
                      <a:pt x="74" y="358"/>
                    </a:lnTo>
                    <a:lnTo>
                      <a:pt x="105" y="172"/>
                    </a:lnTo>
                    <a:lnTo>
                      <a:pt x="37" y="0"/>
                    </a:lnTo>
                    <a:lnTo>
                      <a:pt x="0" y="185"/>
                    </a:lnTo>
                    <a:close/>
                  </a:path>
                </a:pathLst>
              </a:custGeom>
              <a:solidFill>
                <a:srgbClr val="4E4E4E"/>
              </a:solidFill>
              <a:ln w="9525">
                <a:noFill/>
                <a:round/>
                <a:headEnd/>
                <a:tailEnd/>
              </a:ln>
            </p:spPr>
            <p:txBody>
              <a:bodyPr/>
              <a:lstStyle/>
              <a:p>
                <a:endParaRPr lang="en-US"/>
              </a:p>
            </p:txBody>
          </p:sp>
          <p:sp>
            <p:nvSpPr>
              <p:cNvPr id="133696" name="Freeform 5415"/>
              <p:cNvSpPr>
                <a:spLocks/>
              </p:cNvSpPr>
              <p:nvPr/>
            </p:nvSpPr>
            <p:spPr bwMode="auto">
              <a:xfrm>
                <a:off x="2997" y="2342"/>
                <a:ext cx="105" cy="358"/>
              </a:xfrm>
              <a:custGeom>
                <a:avLst/>
                <a:gdLst>
                  <a:gd name="T0" fmla="*/ 0 w 17"/>
                  <a:gd name="T1" fmla="*/ 268556 h 58"/>
                  <a:gd name="T2" fmla="*/ 107693 w 17"/>
                  <a:gd name="T3" fmla="*/ 519705 h 58"/>
                  <a:gd name="T4" fmla="*/ 152936 w 17"/>
                  <a:gd name="T5" fmla="*/ 251149 h 58"/>
                  <a:gd name="T6" fmla="*/ 53945 w 17"/>
                  <a:gd name="T7" fmla="*/ 0 h 58"/>
                  <a:gd name="T8" fmla="*/ 0 w 17"/>
                  <a:gd name="T9" fmla="*/ 268556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0" y="30"/>
                    </a:moveTo>
                    <a:lnTo>
                      <a:pt x="12" y="58"/>
                    </a:lnTo>
                    <a:lnTo>
                      <a:pt x="17" y="28"/>
                    </a:lnTo>
                    <a:lnTo>
                      <a:pt x="6" y="0"/>
                    </a:lnTo>
                    <a:lnTo>
                      <a:pt x="0" y="30"/>
                    </a:lnTo>
                  </a:path>
                </a:pathLst>
              </a:custGeom>
              <a:noFill/>
              <a:ln w="9525">
                <a:solidFill>
                  <a:srgbClr val="000000"/>
                </a:solidFill>
                <a:round/>
                <a:headEnd/>
                <a:tailEnd/>
              </a:ln>
            </p:spPr>
            <p:txBody>
              <a:bodyPr/>
              <a:lstStyle/>
              <a:p>
                <a:endParaRPr lang="en-US"/>
              </a:p>
            </p:txBody>
          </p:sp>
          <p:sp>
            <p:nvSpPr>
              <p:cNvPr id="133697" name="Freeform 5416"/>
              <p:cNvSpPr>
                <a:spLocks/>
              </p:cNvSpPr>
              <p:nvPr/>
            </p:nvSpPr>
            <p:spPr bwMode="auto">
              <a:xfrm>
                <a:off x="1744" y="2786"/>
                <a:ext cx="98" cy="80"/>
              </a:xfrm>
              <a:custGeom>
                <a:avLst/>
                <a:gdLst>
                  <a:gd name="T0" fmla="*/ 0 w 98"/>
                  <a:gd name="T1" fmla="*/ 80 h 80"/>
                  <a:gd name="T2" fmla="*/ 61 w 98"/>
                  <a:gd name="T3" fmla="*/ 43 h 80"/>
                  <a:gd name="T4" fmla="*/ 98 w 98"/>
                  <a:gd name="T5" fmla="*/ 0 h 80"/>
                  <a:gd name="T6" fmla="*/ 31 w 98"/>
                  <a:gd name="T7" fmla="*/ 50 h 80"/>
                  <a:gd name="T8" fmla="*/ 0 w 98"/>
                  <a:gd name="T9" fmla="*/ 80 h 80"/>
                  <a:gd name="T10" fmla="*/ 0 60000 65536"/>
                  <a:gd name="T11" fmla="*/ 0 60000 65536"/>
                  <a:gd name="T12" fmla="*/ 0 60000 65536"/>
                  <a:gd name="T13" fmla="*/ 0 60000 65536"/>
                  <a:gd name="T14" fmla="*/ 0 60000 65536"/>
                  <a:gd name="T15" fmla="*/ 0 w 98"/>
                  <a:gd name="T16" fmla="*/ 0 h 80"/>
                  <a:gd name="T17" fmla="*/ 98 w 98"/>
                  <a:gd name="T18" fmla="*/ 80 h 80"/>
                </a:gdLst>
                <a:ahLst/>
                <a:cxnLst>
                  <a:cxn ang="T10">
                    <a:pos x="T0" y="T1"/>
                  </a:cxn>
                  <a:cxn ang="T11">
                    <a:pos x="T2" y="T3"/>
                  </a:cxn>
                  <a:cxn ang="T12">
                    <a:pos x="T4" y="T5"/>
                  </a:cxn>
                  <a:cxn ang="T13">
                    <a:pos x="T6" y="T7"/>
                  </a:cxn>
                  <a:cxn ang="T14">
                    <a:pos x="T8" y="T9"/>
                  </a:cxn>
                </a:cxnLst>
                <a:rect l="T15" t="T16" r="T17" b="T18"/>
                <a:pathLst>
                  <a:path w="98" h="80">
                    <a:moveTo>
                      <a:pt x="0" y="80"/>
                    </a:moveTo>
                    <a:lnTo>
                      <a:pt x="61" y="43"/>
                    </a:lnTo>
                    <a:lnTo>
                      <a:pt x="98" y="0"/>
                    </a:lnTo>
                    <a:lnTo>
                      <a:pt x="31" y="50"/>
                    </a:lnTo>
                    <a:lnTo>
                      <a:pt x="0" y="80"/>
                    </a:lnTo>
                    <a:close/>
                  </a:path>
                </a:pathLst>
              </a:custGeom>
              <a:solidFill>
                <a:srgbClr val="EBEBEB"/>
              </a:solidFill>
              <a:ln w="9525">
                <a:noFill/>
                <a:round/>
                <a:headEnd/>
                <a:tailEnd/>
              </a:ln>
            </p:spPr>
            <p:txBody>
              <a:bodyPr/>
              <a:lstStyle/>
              <a:p>
                <a:endParaRPr lang="en-US"/>
              </a:p>
            </p:txBody>
          </p:sp>
          <p:sp>
            <p:nvSpPr>
              <p:cNvPr id="133698" name="Freeform 5417"/>
              <p:cNvSpPr>
                <a:spLocks/>
              </p:cNvSpPr>
              <p:nvPr/>
            </p:nvSpPr>
            <p:spPr bwMode="auto">
              <a:xfrm>
                <a:off x="1744" y="2786"/>
                <a:ext cx="98" cy="80"/>
              </a:xfrm>
              <a:custGeom>
                <a:avLst/>
                <a:gdLst>
                  <a:gd name="T0" fmla="*/ 0 w 16"/>
                  <a:gd name="T1" fmla="*/ 114671 h 13"/>
                  <a:gd name="T2" fmla="*/ 85946 w 16"/>
                  <a:gd name="T3" fmla="*/ 61766 h 13"/>
                  <a:gd name="T4" fmla="*/ 137868 w 16"/>
                  <a:gd name="T5" fmla="*/ 0 h 13"/>
                  <a:gd name="T6" fmla="*/ 43665 w 16"/>
                  <a:gd name="T7" fmla="*/ 70363 h 13"/>
                  <a:gd name="T8" fmla="*/ 0 w 16"/>
                  <a:gd name="T9" fmla="*/ 114671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3"/>
                    </a:moveTo>
                    <a:lnTo>
                      <a:pt x="10" y="7"/>
                    </a:lnTo>
                    <a:lnTo>
                      <a:pt x="16" y="0"/>
                    </a:lnTo>
                    <a:lnTo>
                      <a:pt x="5" y="8"/>
                    </a:lnTo>
                    <a:lnTo>
                      <a:pt x="0" y="13"/>
                    </a:lnTo>
                  </a:path>
                </a:pathLst>
              </a:custGeom>
              <a:noFill/>
              <a:ln w="9525">
                <a:solidFill>
                  <a:srgbClr val="000000"/>
                </a:solidFill>
                <a:round/>
                <a:headEnd/>
                <a:tailEnd/>
              </a:ln>
            </p:spPr>
            <p:txBody>
              <a:bodyPr/>
              <a:lstStyle/>
              <a:p>
                <a:endParaRPr lang="en-US"/>
              </a:p>
            </p:txBody>
          </p:sp>
          <p:sp>
            <p:nvSpPr>
              <p:cNvPr id="133699" name="Freeform 5418"/>
              <p:cNvSpPr>
                <a:spLocks/>
              </p:cNvSpPr>
              <p:nvPr/>
            </p:nvSpPr>
            <p:spPr bwMode="auto">
              <a:xfrm>
                <a:off x="4084" y="2996"/>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BCBCB"/>
              </a:solidFill>
              <a:ln w="9525">
                <a:noFill/>
                <a:round/>
                <a:headEnd/>
                <a:tailEnd/>
              </a:ln>
            </p:spPr>
            <p:txBody>
              <a:bodyPr/>
              <a:lstStyle/>
              <a:p>
                <a:endParaRPr lang="en-US"/>
              </a:p>
            </p:txBody>
          </p:sp>
          <p:sp>
            <p:nvSpPr>
              <p:cNvPr id="133700" name="Freeform 5419"/>
              <p:cNvSpPr>
                <a:spLocks/>
              </p:cNvSpPr>
              <p:nvPr/>
            </p:nvSpPr>
            <p:spPr bwMode="auto">
              <a:xfrm>
                <a:off x="4084" y="2996"/>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701" name="Freeform 5420"/>
              <p:cNvSpPr>
                <a:spLocks/>
              </p:cNvSpPr>
              <p:nvPr/>
            </p:nvSpPr>
            <p:spPr bwMode="auto">
              <a:xfrm>
                <a:off x="2824" y="2181"/>
                <a:ext cx="105" cy="383"/>
              </a:xfrm>
              <a:custGeom>
                <a:avLst/>
                <a:gdLst>
                  <a:gd name="T0" fmla="*/ 0 w 105"/>
                  <a:gd name="T1" fmla="*/ 204 h 383"/>
                  <a:gd name="T2" fmla="*/ 74 w 105"/>
                  <a:gd name="T3" fmla="*/ 383 h 383"/>
                  <a:gd name="T4" fmla="*/ 105 w 105"/>
                  <a:gd name="T5" fmla="*/ 167 h 383"/>
                  <a:gd name="T6" fmla="*/ 37 w 105"/>
                  <a:gd name="T7" fmla="*/ 0 h 383"/>
                  <a:gd name="T8" fmla="*/ 0 w 105"/>
                  <a:gd name="T9" fmla="*/ 204 h 383"/>
                  <a:gd name="T10" fmla="*/ 0 60000 65536"/>
                  <a:gd name="T11" fmla="*/ 0 60000 65536"/>
                  <a:gd name="T12" fmla="*/ 0 60000 65536"/>
                  <a:gd name="T13" fmla="*/ 0 60000 65536"/>
                  <a:gd name="T14" fmla="*/ 0 60000 65536"/>
                  <a:gd name="T15" fmla="*/ 0 w 105"/>
                  <a:gd name="T16" fmla="*/ 0 h 383"/>
                  <a:gd name="T17" fmla="*/ 105 w 105"/>
                  <a:gd name="T18" fmla="*/ 383 h 383"/>
                </a:gdLst>
                <a:ahLst/>
                <a:cxnLst>
                  <a:cxn ang="T10">
                    <a:pos x="T0" y="T1"/>
                  </a:cxn>
                  <a:cxn ang="T11">
                    <a:pos x="T2" y="T3"/>
                  </a:cxn>
                  <a:cxn ang="T12">
                    <a:pos x="T4" y="T5"/>
                  </a:cxn>
                  <a:cxn ang="T13">
                    <a:pos x="T6" y="T7"/>
                  </a:cxn>
                  <a:cxn ang="T14">
                    <a:pos x="T8" y="T9"/>
                  </a:cxn>
                </a:cxnLst>
                <a:rect l="T15" t="T16" r="T17" b="T18"/>
                <a:pathLst>
                  <a:path w="105" h="383">
                    <a:moveTo>
                      <a:pt x="0" y="204"/>
                    </a:moveTo>
                    <a:lnTo>
                      <a:pt x="74" y="383"/>
                    </a:lnTo>
                    <a:lnTo>
                      <a:pt x="105" y="167"/>
                    </a:lnTo>
                    <a:lnTo>
                      <a:pt x="37" y="0"/>
                    </a:lnTo>
                    <a:lnTo>
                      <a:pt x="0" y="204"/>
                    </a:lnTo>
                    <a:close/>
                  </a:path>
                </a:pathLst>
              </a:custGeom>
              <a:solidFill>
                <a:srgbClr val="4B4B4B"/>
              </a:solidFill>
              <a:ln w="9525">
                <a:noFill/>
                <a:round/>
                <a:headEnd/>
                <a:tailEnd/>
              </a:ln>
            </p:spPr>
            <p:txBody>
              <a:bodyPr/>
              <a:lstStyle/>
              <a:p>
                <a:endParaRPr lang="en-US"/>
              </a:p>
            </p:txBody>
          </p:sp>
          <p:sp>
            <p:nvSpPr>
              <p:cNvPr id="133702" name="Freeform 5421"/>
              <p:cNvSpPr>
                <a:spLocks/>
              </p:cNvSpPr>
              <p:nvPr/>
            </p:nvSpPr>
            <p:spPr bwMode="auto">
              <a:xfrm>
                <a:off x="2824" y="2181"/>
                <a:ext cx="105" cy="383"/>
              </a:xfrm>
              <a:custGeom>
                <a:avLst/>
                <a:gdLst>
                  <a:gd name="T0" fmla="*/ 0 w 17"/>
                  <a:gd name="T1" fmla="*/ 297041 h 62"/>
                  <a:gd name="T2" fmla="*/ 107693 w 17"/>
                  <a:gd name="T3" fmla="*/ 557753 h 62"/>
                  <a:gd name="T4" fmla="*/ 152936 w 17"/>
                  <a:gd name="T5" fmla="*/ 243273 h 62"/>
                  <a:gd name="T6" fmla="*/ 53945 w 17"/>
                  <a:gd name="T7" fmla="*/ 0 h 62"/>
                  <a:gd name="T8" fmla="*/ 0 w 17"/>
                  <a:gd name="T9" fmla="*/ 297041 h 62"/>
                  <a:gd name="T10" fmla="*/ 0 60000 65536"/>
                  <a:gd name="T11" fmla="*/ 0 60000 65536"/>
                  <a:gd name="T12" fmla="*/ 0 60000 65536"/>
                  <a:gd name="T13" fmla="*/ 0 60000 65536"/>
                  <a:gd name="T14" fmla="*/ 0 60000 65536"/>
                  <a:gd name="T15" fmla="*/ 0 w 17"/>
                  <a:gd name="T16" fmla="*/ 0 h 62"/>
                  <a:gd name="T17" fmla="*/ 17 w 17"/>
                  <a:gd name="T18" fmla="*/ 62 h 62"/>
                </a:gdLst>
                <a:ahLst/>
                <a:cxnLst>
                  <a:cxn ang="T10">
                    <a:pos x="T0" y="T1"/>
                  </a:cxn>
                  <a:cxn ang="T11">
                    <a:pos x="T2" y="T3"/>
                  </a:cxn>
                  <a:cxn ang="T12">
                    <a:pos x="T4" y="T5"/>
                  </a:cxn>
                  <a:cxn ang="T13">
                    <a:pos x="T6" y="T7"/>
                  </a:cxn>
                  <a:cxn ang="T14">
                    <a:pos x="T8" y="T9"/>
                  </a:cxn>
                </a:cxnLst>
                <a:rect l="T15" t="T16" r="T17" b="T18"/>
                <a:pathLst>
                  <a:path w="17" h="62">
                    <a:moveTo>
                      <a:pt x="0" y="33"/>
                    </a:moveTo>
                    <a:lnTo>
                      <a:pt x="12" y="62"/>
                    </a:lnTo>
                    <a:lnTo>
                      <a:pt x="17" y="27"/>
                    </a:lnTo>
                    <a:lnTo>
                      <a:pt x="6" y="0"/>
                    </a:lnTo>
                    <a:lnTo>
                      <a:pt x="0" y="33"/>
                    </a:lnTo>
                  </a:path>
                </a:pathLst>
              </a:custGeom>
              <a:noFill/>
              <a:ln w="9525">
                <a:solidFill>
                  <a:srgbClr val="000000"/>
                </a:solidFill>
                <a:round/>
                <a:headEnd/>
                <a:tailEnd/>
              </a:ln>
            </p:spPr>
            <p:txBody>
              <a:bodyPr/>
              <a:lstStyle/>
              <a:p>
                <a:endParaRPr lang="en-US"/>
              </a:p>
            </p:txBody>
          </p:sp>
          <p:sp>
            <p:nvSpPr>
              <p:cNvPr id="133703" name="Freeform 5422"/>
              <p:cNvSpPr>
                <a:spLocks/>
              </p:cNvSpPr>
              <p:nvPr/>
            </p:nvSpPr>
            <p:spPr bwMode="auto">
              <a:xfrm>
                <a:off x="1577" y="2897"/>
                <a:ext cx="99" cy="56"/>
              </a:xfrm>
              <a:custGeom>
                <a:avLst/>
                <a:gdLst>
                  <a:gd name="T0" fmla="*/ 0 w 99"/>
                  <a:gd name="T1" fmla="*/ 56 h 56"/>
                  <a:gd name="T2" fmla="*/ 62 w 99"/>
                  <a:gd name="T3" fmla="*/ 44 h 56"/>
                  <a:gd name="T4" fmla="*/ 99 w 99"/>
                  <a:gd name="T5" fmla="*/ 0 h 56"/>
                  <a:gd name="T6" fmla="*/ 31 w 99"/>
                  <a:gd name="T7" fmla="*/ 25 h 56"/>
                  <a:gd name="T8" fmla="*/ 0 w 99"/>
                  <a:gd name="T9" fmla="*/ 56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56"/>
                    </a:moveTo>
                    <a:lnTo>
                      <a:pt x="62" y="44"/>
                    </a:lnTo>
                    <a:lnTo>
                      <a:pt x="99" y="0"/>
                    </a:lnTo>
                    <a:lnTo>
                      <a:pt x="31" y="25"/>
                    </a:lnTo>
                    <a:lnTo>
                      <a:pt x="0" y="56"/>
                    </a:lnTo>
                    <a:close/>
                  </a:path>
                </a:pathLst>
              </a:custGeom>
              <a:solidFill>
                <a:srgbClr val="E7E7E7"/>
              </a:solidFill>
              <a:ln w="9525">
                <a:noFill/>
                <a:round/>
                <a:headEnd/>
                <a:tailEnd/>
              </a:ln>
            </p:spPr>
            <p:txBody>
              <a:bodyPr/>
              <a:lstStyle/>
              <a:p>
                <a:endParaRPr lang="en-US"/>
              </a:p>
            </p:txBody>
          </p:sp>
          <p:sp>
            <p:nvSpPr>
              <p:cNvPr id="133704" name="Freeform 5423"/>
              <p:cNvSpPr>
                <a:spLocks/>
              </p:cNvSpPr>
              <p:nvPr/>
            </p:nvSpPr>
            <p:spPr bwMode="auto">
              <a:xfrm>
                <a:off x="1577" y="2897"/>
                <a:ext cx="99" cy="56"/>
              </a:xfrm>
              <a:custGeom>
                <a:avLst/>
                <a:gdLst>
                  <a:gd name="T0" fmla="*/ 0 w 16"/>
                  <a:gd name="T1" fmla="*/ 83820 h 9"/>
                  <a:gd name="T2" fmla="*/ 90962 w 16"/>
                  <a:gd name="T3" fmla="*/ 66012 h 9"/>
                  <a:gd name="T4" fmla="*/ 145214 w 16"/>
                  <a:gd name="T5" fmla="*/ 0 h 9"/>
                  <a:gd name="T6" fmla="*/ 45484 w 16"/>
                  <a:gd name="T7" fmla="*/ 37595 h 9"/>
                  <a:gd name="T8" fmla="*/ 0 w 16"/>
                  <a:gd name="T9" fmla="*/ 8382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9"/>
                    </a:moveTo>
                    <a:lnTo>
                      <a:pt x="10" y="7"/>
                    </a:lnTo>
                    <a:lnTo>
                      <a:pt x="16" y="0"/>
                    </a:lnTo>
                    <a:lnTo>
                      <a:pt x="5" y="4"/>
                    </a:lnTo>
                    <a:lnTo>
                      <a:pt x="0" y="9"/>
                    </a:lnTo>
                  </a:path>
                </a:pathLst>
              </a:custGeom>
              <a:noFill/>
              <a:ln w="9525">
                <a:solidFill>
                  <a:srgbClr val="000000"/>
                </a:solidFill>
                <a:round/>
                <a:headEnd/>
                <a:tailEnd/>
              </a:ln>
            </p:spPr>
            <p:txBody>
              <a:bodyPr/>
              <a:lstStyle/>
              <a:p>
                <a:endParaRPr lang="en-US"/>
              </a:p>
            </p:txBody>
          </p:sp>
          <p:sp>
            <p:nvSpPr>
              <p:cNvPr id="133705" name="Freeform 5424"/>
              <p:cNvSpPr>
                <a:spLocks/>
              </p:cNvSpPr>
              <p:nvPr/>
            </p:nvSpPr>
            <p:spPr bwMode="auto">
              <a:xfrm>
                <a:off x="3917" y="2984"/>
                <a:ext cx="99" cy="80"/>
              </a:xfrm>
              <a:custGeom>
                <a:avLst/>
                <a:gdLst>
                  <a:gd name="T0" fmla="*/ 0 w 99"/>
                  <a:gd name="T1" fmla="*/ 55 h 80"/>
                  <a:gd name="T2" fmla="*/ 68 w 99"/>
                  <a:gd name="T3" fmla="*/ 80 h 80"/>
                  <a:gd name="T4" fmla="*/ 99 w 99"/>
                  <a:gd name="T5" fmla="*/ 31 h 80"/>
                  <a:gd name="T6" fmla="*/ 31 w 99"/>
                  <a:gd name="T7" fmla="*/ 0 h 80"/>
                  <a:gd name="T8" fmla="*/ 0 w 99"/>
                  <a:gd name="T9" fmla="*/ 55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55"/>
                    </a:moveTo>
                    <a:lnTo>
                      <a:pt x="68" y="80"/>
                    </a:lnTo>
                    <a:lnTo>
                      <a:pt x="99" y="31"/>
                    </a:lnTo>
                    <a:lnTo>
                      <a:pt x="31" y="0"/>
                    </a:lnTo>
                    <a:lnTo>
                      <a:pt x="0" y="55"/>
                    </a:lnTo>
                    <a:close/>
                  </a:path>
                </a:pathLst>
              </a:custGeom>
              <a:solidFill>
                <a:srgbClr val="C4C4C4"/>
              </a:solidFill>
              <a:ln w="9525">
                <a:noFill/>
                <a:round/>
                <a:headEnd/>
                <a:tailEnd/>
              </a:ln>
            </p:spPr>
            <p:txBody>
              <a:bodyPr/>
              <a:lstStyle/>
              <a:p>
                <a:endParaRPr lang="en-US"/>
              </a:p>
            </p:txBody>
          </p:sp>
          <p:sp>
            <p:nvSpPr>
              <p:cNvPr id="133706" name="Freeform 5425"/>
              <p:cNvSpPr>
                <a:spLocks/>
              </p:cNvSpPr>
              <p:nvPr/>
            </p:nvSpPr>
            <p:spPr bwMode="auto">
              <a:xfrm>
                <a:off x="3917" y="2984"/>
                <a:ext cx="99" cy="80"/>
              </a:xfrm>
              <a:custGeom>
                <a:avLst/>
                <a:gdLst>
                  <a:gd name="T0" fmla="*/ 0 w 16"/>
                  <a:gd name="T1" fmla="*/ 78769 h 13"/>
                  <a:gd name="T2" fmla="*/ 99730 w 16"/>
                  <a:gd name="T3" fmla="*/ 114671 h 13"/>
                  <a:gd name="T4" fmla="*/ 145214 w 16"/>
                  <a:gd name="T5" fmla="*/ 44498 h 13"/>
                  <a:gd name="T6" fmla="*/ 45484 w 16"/>
                  <a:gd name="T7" fmla="*/ 0 h 13"/>
                  <a:gd name="T8" fmla="*/ 0 w 16"/>
                  <a:gd name="T9" fmla="*/ 7876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5"/>
                    </a:lnTo>
                    <a:lnTo>
                      <a:pt x="5" y="0"/>
                    </a:lnTo>
                    <a:lnTo>
                      <a:pt x="0" y="9"/>
                    </a:lnTo>
                  </a:path>
                </a:pathLst>
              </a:custGeom>
              <a:noFill/>
              <a:ln w="9525">
                <a:solidFill>
                  <a:srgbClr val="000000"/>
                </a:solidFill>
                <a:round/>
                <a:headEnd/>
                <a:tailEnd/>
              </a:ln>
            </p:spPr>
            <p:txBody>
              <a:bodyPr/>
              <a:lstStyle/>
              <a:p>
                <a:endParaRPr lang="en-US"/>
              </a:p>
            </p:txBody>
          </p:sp>
          <p:sp>
            <p:nvSpPr>
              <p:cNvPr id="133707" name="Freeform 5426"/>
              <p:cNvSpPr>
                <a:spLocks/>
              </p:cNvSpPr>
              <p:nvPr/>
            </p:nvSpPr>
            <p:spPr bwMode="auto">
              <a:xfrm>
                <a:off x="2651" y="2101"/>
                <a:ext cx="105" cy="352"/>
              </a:xfrm>
              <a:custGeom>
                <a:avLst/>
                <a:gdLst>
                  <a:gd name="T0" fmla="*/ 0 w 105"/>
                  <a:gd name="T1" fmla="*/ 197 h 352"/>
                  <a:gd name="T2" fmla="*/ 74 w 105"/>
                  <a:gd name="T3" fmla="*/ 352 h 352"/>
                  <a:gd name="T4" fmla="*/ 105 w 105"/>
                  <a:gd name="T5" fmla="*/ 123 h 352"/>
                  <a:gd name="T6" fmla="*/ 37 w 105"/>
                  <a:gd name="T7" fmla="*/ 0 h 352"/>
                  <a:gd name="T8" fmla="*/ 0 w 105"/>
                  <a:gd name="T9" fmla="*/ 197 h 352"/>
                  <a:gd name="T10" fmla="*/ 0 60000 65536"/>
                  <a:gd name="T11" fmla="*/ 0 60000 65536"/>
                  <a:gd name="T12" fmla="*/ 0 60000 65536"/>
                  <a:gd name="T13" fmla="*/ 0 60000 65536"/>
                  <a:gd name="T14" fmla="*/ 0 60000 65536"/>
                  <a:gd name="T15" fmla="*/ 0 w 105"/>
                  <a:gd name="T16" fmla="*/ 0 h 352"/>
                  <a:gd name="T17" fmla="*/ 105 w 105"/>
                  <a:gd name="T18" fmla="*/ 352 h 352"/>
                </a:gdLst>
                <a:ahLst/>
                <a:cxnLst>
                  <a:cxn ang="T10">
                    <a:pos x="T0" y="T1"/>
                  </a:cxn>
                  <a:cxn ang="T11">
                    <a:pos x="T2" y="T3"/>
                  </a:cxn>
                  <a:cxn ang="T12">
                    <a:pos x="T4" y="T5"/>
                  </a:cxn>
                  <a:cxn ang="T13">
                    <a:pos x="T6" y="T7"/>
                  </a:cxn>
                  <a:cxn ang="T14">
                    <a:pos x="T8" y="T9"/>
                  </a:cxn>
                </a:cxnLst>
                <a:rect l="T15" t="T16" r="T17" b="T18"/>
                <a:pathLst>
                  <a:path w="105" h="352">
                    <a:moveTo>
                      <a:pt x="0" y="197"/>
                    </a:moveTo>
                    <a:lnTo>
                      <a:pt x="74" y="352"/>
                    </a:lnTo>
                    <a:lnTo>
                      <a:pt x="105" y="123"/>
                    </a:lnTo>
                    <a:lnTo>
                      <a:pt x="37" y="0"/>
                    </a:lnTo>
                    <a:lnTo>
                      <a:pt x="0" y="197"/>
                    </a:lnTo>
                    <a:close/>
                  </a:path>
                </a:pathLst>
              </a:custGeom>
              <a:solidFill>
                <a:srgbClr val="575757"/>
              </a:solidFill>
              <a:ln w="9525">
                <a:noFill/>
                <a:round/>
                <a:headEnd/>
                <a:tailEnd/>
              </a:ln>
            </p:spPr>
            <p:txBody>
              <a:bodyPr/>
              <a:lstStyle/>
              <a:p>
                <a:endParaRPr lang="en-US"/>
              </a:p>
            </p:txBody>
          </p:sp>
          <p:sp>
            <p:nvSpPr>
              <p:cNvPr id="133708" name="Freeform 5427"/>
              <p:cNvSpPr>
                <a:spLocks/>
              </p:cNvSpPr>
              <p:nvPr/>
            </p:nvSpPr>
            <p:spPr bwMode="auto">
              <a:xfrm>
                <a:off x="2651" y="2101"/>
                <a:ext cx="105" cy="352"/>
              </a:xfrm>
              <a:custGeom>
                <a:avLst/>
                <a:gdLst>
                  <a:gd name="T0" fmla="*/ 0 w 17"/>
                  <a:gd name="T1" fmla="*/ 288041 h 57"/>
                  <a:gd name="T2" fmla="*/ 107693 w 17"/>
                  <a:gd name="T3" fmla="*/ 511975 h 57"/>
                  <a:gd name="T4" fmla="*/ 152936 w 17"/>
                  <a:gd name="T5" fmla="*/ 180385 h 57"/>
                  <a:gd name="T6" fmla="*/ 53945 w 17"/>
                  <a:gd name="T7" fmla="*/ 0 h 57"/>
                  <a:gd name="T8" fmla="*/ 0 w 17"/>
                  <a:gd name="T9" fmla="*/ 288041 h 57"/>
                  <a:gd name="T10" fmla="*/ 0 60000 65536"/>
                  <a:gd name="T11" fmla="*/ 0 60000 65536"/>
                  <a:gd name="T12" fmla="*/ 0 60000 65536"/>
                  <a:gd name="T13" fmla="*/ 0 60000 65536"/>
                  <a:gd name="T14" fmla="*/ 0 60000 65536"/>
                  <a:gd name="T15" fmla="*/ 0 w 17"/>
                  <a:gd name="T16" fmla="*/ 0 h 57"/>
                  <a:gd name="T17" fmla="*/ 17 w 17"/>
                  <a:gd name="T18" fmla="*/ 57 h 57"/>
                </a:gdLst>
                <a:ahLst/>
                <a:cxnLst>
                  <a:cxn ang="T10">
                    <a:pos x="T0" y="T1"/>
                  </a:cxn>
                  <a:cxn ang="T11">
                    <a:pos x="T2" y="T3"/>
                  </a:cxn>
                  <a:cxn ang="T12">
                    <a:pos x="T4" y="T5"/>
                  </a:cxn>
                  <a:cxn ang="T13">
                    <a:pos x="T6" y="T7"/>
                  </a:cxn>
                  <a:cxn ang="T14">
                    <a:pos x="T8" y="T9"/>
                  </a:cxn>
                </a:cxnLst>
                <a:rect l="T15" t="T16" r="T17" b="T18"/>
                <a:pathLst>
                  <a:path w="17" h="57">
                    <a:moveTo>
                      <a:pt x="0" y="32"/>
                    </a:moveTo>
                    <a:lnTo>
                      <a:pt x="12" y="57"/>
                    </a:lnTo>
                    <a:lnTo>
                      <a:pt x="17" y="20"/>
                    </a:lnTo>
                    <a:lnTo>
                      <a:pt x="6" y="0"/>
                    </a:lnTo>
                    <a:lnTo>
                      <a:pt x="0" y="32"/>
                    </a:lnTo>
                  </a:path>
                </a:pathLst>
              </a:custGeom>
              <a:noFill/>
              <a:ln w="9525">
                <a:solidFill>
                  <a:srgbClr val="000000"/>
                </a:solidFill>
                <a:round/>
                <a:headEnd/>
                <a:tailEnd/>
              </a:ln>
            </p:spPr>
            <p:txBody>
              <a:bodyPr/>
              <a:lstStyle/>
              <a:p>
                <a:endParaRPr lang="en-US"/>
              </a:p>
            </p:txBody>
          </p:sp>
          <p:sp>
            <p:nvSpPr>
              <p:cNvPr id="133709" name="Freeform 5428"/>
              <p:cNvSpPr>
                <a:spLocks/>
              </p:cNvSpPr>
              <p:nvPr/>
            </p:nvSpPr>
            <p:spPr bwMode="auto">
              <a:xfrm>
                <a:off x="1404" y="2965"/>
                <a:ext cx="105" cy="43"/>
              </a:xfrm>
              <a:custGeom>
                <a:avLst/>
                <a:gdLst>
                  <a:gd name="T0" fmla="*/ 0 w 105"/>
                  <a:gd name="T1" fmla="*/ 43 h 43"/>
                  <a:gd name="T2" fmla="*/ 68 w 105"/>
                  <a:gd name="T3" fmla="*/ 43 h 43"/>
                  <a:gd name="T4" fmla="*/ 105 w 105"/>
                  <a:gd name="T5" fmla="*/ 0 h 43"/>
                  <a:gd name="T6" fmla="*/ 37 w 105"/>
                  <a:gd name="T7" fmla="*/ 6 h 43"/>
                  <a:gd name="T8" fmla="*/ 0 w 105"/>
                  <a:gd name="T9" fmla="*/ 43 h 43"/>
                  <a:gd name="T10" fmla="*/ 0 60000 65536"/>
                  <a:gd name="T11" fmla="*/ 0 60000 65536"/>
                  <a:gd name="T12" fmla="*/ 0 60000 65536"/>
                  <a:gd name="T13" fmla="*/ 0 60000 65536"/>
                  <a:gd name="T14" fmla="*/ 0 60000 65536"/>
                  <a:gd name="T15" fmla="*/ 0 w 105"/>
                  <a:gd name="T16" fmla="*/ 0 h 43"/>
                  <a:gd name="T17" fmla="*/ 105 w 105"/>
                  <a:gd name="T18" fmla="*/ 43 h 43"/>
                </a:gdLst>
                <a:ahLst/>
                <a:cxnLst>
                  <a:cxn ang="T10">
                    <a:pos x="T0" y="T1"/>
                  </a:cxn>
                  <a:cxn ang="T11">
                    <a:pos x="T2" y="T3"/>
                  </a:cxn>
                  <a:cxn ang="T12">
                    <a:pos x="T4" y="T5"/>
                  </a:cxn>
                  <a:cxn ang="T13">
                    <a:pos x="T6" y="T7"/>
                  </a:cxn>
                  <a:cxn ang="T14">
                    <a:pos x="T8" y="T9"/>
                  </a:cxn>
                </a:cxnLst>
                <a:rect l="T15" t="T16" r="T17" b="T18"/>
                <a:pathLst>
                  <a:path w="105" h="43">
                    <a:moveTo>
                      <a:pt x="0" y="43"/>
                    </a:moveTo>
                    <a:lnTo>
                      <a:pt x="68" y="43"/>
                    </a:lnTo>
                    <a:lnTo>
                      <a:pt x="105" y="0"/>
                    </a:lnTo>
                    <a:lnTo>
                      <a:pt x="37" y="6"/>
                    </a:lnTo>
                    <a:lnTo>
                      <a:pt x="0" y="43"/>
                    </a:lnTo>
                    <a:close/>
                  </a:path>
                </a:pathLst>
              </a:custGeom>
              <a:solidFill>
                <a:srgbClr val="DFDFDF"/>
              </a:solidFill>
              <a:ln w="9525">
                <a:noFill/>
                <a:round/>
                <a:headEnd/>
                <a:tailEnd/>
              </a:ln>
            </p:spPr>
            <p:txBody>
              <a:bodyPr/>
              <a:lstStyle/>
              <a:p>
                <a:endParaRPr lang="en-US"/>
              </a:p>
            </p:txBody>
          </p:sp>
          <p:sp>
            <p:nvSpPr>
              <p:cNvPr id="133710" name="Freeform 5429"/>
              <p:cNvSpPr>
                <a:spLocks/>
              </p:cNvSpPr>
              <p:nvPr/>
            </p:nvSpPr>
            <p:spPr bwMode="auto">
              <a:xfrm>
                <a:off x="1404" y="2965"/>
                <a:ext cx="105" cy="43"/>
              </a:xfrm>
              <a:custGeom>
                <a:avLst/>
                <a:gdLst>
                  <a:gd name="T0" fmla="*/ 0 w 17"/>
                  <a:gd name="T1" fmla="*/ 61207 h 7"/>
                  <a:gd name="T2" fmla="*/ 98959 w 17"/>
                  <a:gd name="T3" fmla="*/ 61207 h 7"/>
                  <a:gd name="T4" fmla="*/ 152936 w 17"/>
                  <a:gd name="T5" fmla="*/ 0 h 7"/>
                  <a:gd name="T6" fmla="*/ 53945 w 17"/>
                  <a:gd name="T7" fmla="*/ 8563 h 7"/>
                  <a:gd name="T8" fmla="*/ 0 w 17"/>
                  <a:gd name="T9" fmla="*/ 61207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0" y="7"/>
                    </a:moveTo>
                    <a:lnTo>
                      <a:pt x="11" y="7"/>
                    </a:lnTo>
                    <a:lnTo>
                      <a:pt x="17" y="0"/>
                    </a:lnTo>
                    <a:lnTo>
                      <a:pt x="6" y="1"/>
                    </a:lnTo>
                    <a:lnTo>
                      <a:pt x="0" y="7"/>
                    </a:lnTo>
                  </a:path>
                </a:pathLst>
              </a:custGeom>
              <a:noFill/>
              <a:ln w="9525">
                <a:solidFill>
                  <a:srgbClr val="000000"/>
                </a:solidFill>
                <a:round/>
                <a:headEnd/>
                <a:tailEnd/>
              </a:ln>
            </p:spPr>
            <p:txBody>
              <a:bodyPr/>
              <a:lstStyle/>
              <a:p>
                <a:endParaRPr lang="en-US"/>
              </a:p>
            </p:txBody>
          </p:sp>
          <p:sp>
            <p:nvSpPr>
              <p:cNvPr id="133711" name="Freeform 5430"/>
              <p:cNvSpPr>
                <a:spLocks/>
              </p:cNvSpPr>
              <p:nvPr/>
            </p:nvSpPr>
            <p:spPr bwMode="auto">
              <a:xfrm>
                <a:off x="3744" y="2959"/>
                <a:ext cx="105" cy="99"/>
              </a:xfrm>
              <a:custGeom>
                <a:avLst/>
                <a:gdLst>
                  <a:gd name="T0" fmla="*/ 0 w 105"/>
                  <a:gd name="T1" fmla="*/ 62 h 99"/>
                  <a:gd name="T2" fmla="*/ 74 w 105"/>
                  <a:gd name="T3" fmla="*/ 99 h 99"/>
                  <a:gd name="T4" fmla="*/ 105 w 105"/>
                  <a:gd name="T5" fmla="*/ 43 h 99"/>
                  <a:gd name="T6" fmla="*/ 31 w 105"/>
                  <a:gd name="T7" fmla="*/ 0 h 99"/>
                  <a:gd name="T8" fmla="*/ 0 w 105"/>
                  <a:gd name="T9" fmla="*/ 62 h 99"/>
                  <a:gd name="T10" fmla="*/ 0 60000 65536"/>
                  <a:gd name="T11" fmla="*/ 0 60000 65536"/>
                  <a:gd name="T12" fmla="*/ 0 60000 65536"/>
                  <a:gd name="T13" fmla="*/ 0 60000 65536"/>
                  <a:gd name="T14" fmla="*/ 0 60000 65536"/>
                  <a:gd name="T15" fmla="*/ 0 w 105"/>
                  <a:gd name="T16" fmla="*/ 0 h 99"/>
                  <a:gd name="T17" fmla="*/ 105 w 105"/>
                  <a:gd name="T18" fmla="*/ 99 h 99"/>
                </a:gdLst>
                <a:ahLst/>
                <a:cxnLst>
                  <a:cxn ang="T10">
                    <a:pos x="T0" y="T1"/>
                  </a:cxn>
                  <a:cxn ang="T11">
                    <a:pos x="T2" y="T3"/>
                  </a:cxn>
                  <a:cxn ang="T12">
                    <a:pos x="T4" y="T5"/>
                  </a:cxn>
                  <a:cxn ang="T13">
                    <a:pos x="T6" y="T7"/>
                  </a:cxn>
                  <a:cxn ang="T14">
                    <a:pos x="T8" y="T9"/>
                  </a:cxn>
                </a:cxnLst>
                <a:rect l="T15" t="T16" r="T17" b="T18"/>
                <a:pathLst>
                  <a:path w="105" h="99">
                    <a:moveTo>
                      <a:pt x="0" y="62"/>
                    </a:moveTo>
                    <a:lnTo>
                      <a:pt x="74" y="99"/>
                    </a:lnTo>
                    <a:lnTo>
                      <a:pt x="105" y="43"/>
                    </a:lnTo>
                    <a:lnTo>
                      <a:pt x="31" y="0"/>
                    </a:lnTo>
                    <a:lnTo>
                      <a:pt x="0" y="62"/>
                    </a:lnTo>
                    <a:close/>
                  </a:path>
                </a:pathLst>
              </a:custGeom>
              <a:solidFill>
                <a:srgbClr val="B5B5B5"/>
              </a:solidFill>
              <a:ln w="9525">
                <a:noFill/>
                <a:round/>
                <a:headEnd/>
                <a:tailEnd/>
              </a:ln>
            </p:spPr>
            <p:txBody>
              <a:bodyPr/>
              <a:lstStyle/>
              <a:p>
                <a:endParaRPr lang="en-US"/>
              </a:p>
            </p:txBody>
          </p:sp>
          <p:sp>
            <p:nvSpPr>
              <p:cNvPr id="133712" name="Freeform 5431"/>
              <p:cNvSpPr>
                <a:spLocks/>
              </p:cNvSpPr>
              <p:nvPr/>
            </p:nvSpPr>
            <p:spPr bwMode="auto">
              <a:xfrm>
                <a:off x="3744" y="2959"/>
                <a:ext cx="105" cy="99"/>
              </a:xfrm>
              <a:custGeom>
                <a:avLst/>
                <a:gdLst>
                  <a:gd name="T0" fmla="*/ 0 w 17"/>
                  <a:gd name="T1" fmla="*/ 90962 h 16"/>
                  <a:gd name="T2" fmla="*/ 107693 w 17"/>
                  <a:gd name="T3" fmla="*/ 145214 h 16"/>
                  <a:gd name="T4" fmla="*/ 152936 w 17"/>
                  <a:gd name="T5" fmla="*/ 63020 h 16"/>
                  <a:gd name="T6" fmla="*/ 45014 w 17"/>
                  <a:gd name="T7" fmla="*/ 0 h 16"/>
                  <a:gd name="T8" fmla="*/ 0 w 17"/>
                  <a:gd name="T9" fmla="*/ 90962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0"/>
                    </a:moveTo>
                    <a:lnTo>
                      <a:pt x="12" y="16"/>
                    </a:lnTo>
                    <a:lnTo>
                      <a:pt x="17" y="7"/>
                    </a:lnTo>
                    <a:lnTo>
                      <a:pt x="5" y="0"/>
                    </a:lnTo>
                    <a:lnTo>
                      <a:pt x="0" y="10"/>
                    </a:lnTo>
                  </a:path>
                </a:pathLst>
              </a:custGeom>
              <a:noFill/>
              <a:ln w="9525">
                <a:solidFill>
                  <a:srgbClr val="000000"/>
                </a:solidFill>
                <a:round/>
                <a:headEnd/>
                <a:tailEnd/>
              </a:ln>
            </p:spPr>
            <p:txBody>
              <a:bodyPr/>
              <a:lstStyle/>
              <a:p>
                <a:endParaRPr lang="en-US"/>
              </a:p>
            </p:txBody>
          </p:sp>
          <p:sp>
            <p:nvSpPr>
              <p:cNvPr id="133713" name="Freeform 5432"/>
              <p:cNvSpPr>
                <a:spLocks/>
              </p:cNvSpPr>
              <p:nvPr/>
            </p:nvSpPr>
            <p:spPr bwMode="auto">
              <a:xfrm>
                <a:off x="2478" y="2125"/>
                <a:ext cx="105" cy="272"/>
              </a:xfrm>
              <a:custGeom>
                <a:avLst/>
                <a:gdLst>
                  <a:gd name="T0" fmla="*/ 0 w 105"/>
                  <a:gd name="T1" fmla="*/ 167 h 272"/>
                  <a:gd name="T2" fmla="*/ 75 w 105"/>
                  <a:gd name="T3" fmla="*/ 272 h 272"/>
                  <a:gd name="T4" fmla="*/ 105 w 105"/>
                  <a:gd name="T5" fmla="*/ 56 h 272"/>
                  <a:gd name="T6" fmla="*/ 38 w 105"/>
                  <a:gd name="T7" fmla="*/ 0 h 272"/>
                  <a:gd name="T8" fmla="*/ 0 w 105"/>
                  <a:gd name="T9" fmla="*/ 167 h 272"/>
                  <a:gd name="T10" fmla="*/ 0 60000 65536"/>
                  <a:gd name="T11" fmla="*/ 0 60000 65536"/>
                  <a:gd name="T12" fmla="*/ 0 60000 65536"/>
                  <a:gd name="T13" fmla="*/ 0 60000 65536"/>
                  <a:gd name="T14" fmla="*/ 0 60000 65536"/>
                  <a:gd name="T15" fmla="*/ 0 w 105"/>
                  <a:gd name="T16" fmla="*/ 0 h 272"/>
                  <a:gd name="T17" fmla="*/ 105 w 105"/>
                  <a:gd name="T18" fmla="*/ 272 h 272"/>
                </a:gdLst>
                <a:ahLst/>
                <a:cxnLst>
                  <a:cxn ang="T10">
                    <a:pos x="T0" y="T1"/>
                  </a:cxn>
                  <a:cxn ang="T11">
                    <a:pos x="T2" y="T3"/>
                  </a:cxn>
                  <a:cxn ang="T12">
                    <a:pos x="T4" y="T5"/>
                  </a:cxn>
                  <a:cxn ang="T13">
                    <a:pos x="T6" y="T7"/>
                  </a:cxn>
                  <a:cxn ang="T14">
                    <a:pos x="T8" y="T9"/>
                  </a:cxn>
                </a:cxnLst>
                <a:rect l="T15" t="T16" r="T17" b="T18"/>
                <a:pathLst>
                  <a:path w="105" h="272">
                    <a:moveTo>
                      <a:pt x="0" y="167"/>
                    </a:moveTo>
                    <a:lnTo>
                      <a:pt x="75" y="272"/>
                    </a:lnTo>
                    <a:lnTo>
                      <a:pt x="105" y="56"/>
                    </a:lnTo>
                    <a:lnTo>
                      <a:pt x="38" y="0"/>
                    </a:lnTo>
                    <a:lnTo>
                      <a:pt x="0" y="167"/>
                    </a:lnTo>
                    <a:close/>
                  </a:path>
                </a:pathLst>
              </a:custGeom>
              <a:solidFill>
                <a:srgbClr val="737373"/>
              </a:solidFill>
              <a:ln w="9525">
                <a:noFill/>
                <a:round/>
                <a:headEnd/>
                <a:tailEnd/>
              </a:ln>
            </p:spPr>
            <p:txBody>
              <a:bodyPr/>
              <a:lstStyle/>
              <a:p>
                <a:endParaRPr lang="en-US"/>
              </a:p>
            </p:txBody>
          </p:sp>
          <p:sp>
            <p:nvSpPr>
              <p:cNvPr id="133714" name="Freeform 5433"/>
              <p:cNvSpPr>
                <a:spLocks/>
              </p:cNvSpPr>
              <p:nvPr/>
            </p:nvSpPr>
            <p:spPr bwMode="auto">
              <a:xfrm>
                <a:off x="2478" y="2125"/>
                <a:ext cx="105" cy="272"/>
              </a:xfrm>
              <a:custGeom>
                <a:avLst/>
                <a:gdLst>
                  <a:gd name="T0" fmla="*/ 0 w 17"/>
                  <a:gd name="T1" fmla="*/ 243811 h 44"/>
                  <a:gd name="T2" fmla="*/ 107693 w 17"/>
                  <a:gd name="T3" fmla="*/ 397126 h 44"/>
                  <a:gd name="T4" fmla="*/ 152936 w 17"/>
                  <a:gd name="T5" fmla="*/ 81742 h 44"/>
                  <a:gd name="T6" fmla="*/ 53945 w 17"/>
                  <a:gd name="T7" fmla="*/ 0 h 44"/>
                  <a:gd name="T8" fmla="*/ 0 w 17"/>
                  <a:gd name="T9" fmla="*/ 243811 h 44"/>
                  <a:gd name="T10" fmla="*/ 0 60000 65536"/>
                  <a:gd name="T11" fmla="*/ 0 60000 65536"/>
                  <a:gd name="T12" fmla="*/ 0 60000 65536"/>
                  <a:gd name="T13" fmla="*/ 0 60000 65536"/>
                  <a:gd name="T14" fmla="*/ 0 60000 65536"/>
                  <a:gd name="T15" fmla="*/ 0 w 17"/>
                  <a:gd name="T16" fmla="*/ 0 h 44"/>
                  <a:gd name="T17" fmla="*/ 17 w 17"/>
                  <a:gd name="T18" fmla="*/ 44 h 44"/>
                </a:gdLst>
                <a:ahLst/>
                <a:cxnLst>
                  <a:cxn ang="T10">
                    <a:pos x="T0" y="T1"/>
                  </a:cxn>
                  <a:cxn ang="T11">
                    <a:pos x="T2" y="T3"/>
                  </a:cxn>
                  <a:cxn ang="T12">
                    <a:pos x="T4" y="T5"/>
                  </a:cxn>
                  <a:cxn ang="T13">
                    <a:pos x="T6" y="T7"/>
                  </a:cxn>
                  <a:cxn ang="T14">
                    <a:pos x="T8" y="T9"/>
                  </a:cxn>
                </a:cxnLst>
                <a:rect l="T15" t="T16" r="T17" b="T18"/>
                <a:pathLst>
                  <a:path w="17" h="44">
                    <a:moveTo>
                      <a:pt x="0" y="27"/>
                    </a:moveTo>
                    <a:lnTo>
                      <a:pt x="12" y="44"/>
                    </a:lnTo>
                    <a:lnTo>
                      <a:pt x="17" y="9"/>
                    </a:lnTo>
                    <a:lnTo>
                      <a:pt x="6" y="0"/>
                    </a:lnTo>
                    <a:lnTo>
                      <a:pt x="0" y="27"/>
                    </a:lnTo>
                  </a:path>
                </a:pathLst>
              </a:custGeom>
              <a:noFill/>
              <a:ln w="9525">
                <a:solidFill>
                  <a:srgbClr val="000000"/>
                </a:solidFill>
                <a:round/>
                <a:headEnd/>
                <a:tailEnd/>
              </a:ln>
            </p:spPr>
            <p:txBody>
              <a:bodyPr/>
              <a:lstStyle/>
              <a:p>
                <a:endParaRPr lang="en-US"/>
              </a:p>
            </p:txBody>
          </p:sp>
          <p:sp>
            <p:nvSpPr>
              <p:cNvPr id="133715" name="Freeform 5434"/>
              <p:cNvSpPr>
                <a:spLocks/>
              </p:cNvSpPr>
              <p:nvPr/>
            </p:nvSpPr>
            <p:spPr bwMode="auto">
              <a:xfrm>
                <a:off x="3578" y="2910"/>
                <a:ext cx="98" cy="129"/>
              </a:xfrm>
              <a:custGeom>
                <a:avLst/>
                <a:gdLst>
                  <a:gd name="T0" fmla="*/ 0 w 98"/>
                  <a:gd name="T1" fmla="*/ 80 h 129"/>
                  <a:gd name="T2" fmla="*/ 67 w 98"/>
                  <a:gd name="T3" fmla="*/ 129 h 129"/>
                  <a:gd name="T4" fmla="*/ 98 w 98"/>
                  <a:gd name="T5" fmla="*/ 61 h 129"/>
                  <a:gd name="T6" fmla="*/ 30 w 98"/>
                  <a:gd name="T7" fmla="*/ 0 h 129"/>
                  <a:gd name="T8" fmla="*/ 0 w 98"/>
                  <a:gd name="T9" fmla="*/ 80 h 129"/>
                  <a:gd name="T10" fmla="*/ 0 60000 65536"/>
                  <a:gd name="T11" fmla="*/ 0 60000 65536"/>
                  <a:gd name="T12" fmla="*/ 0 60000 65536"/>
                  <a:gd name="T13" fmla="*/ 0 60000 65536"/>
                  <a:gd name="T14" fmla="*/ 0 60000 65536"/>
                  <a:gd name="T15" fmla="*/ 0 w 98"/>
                  <a:gd name="T16" fmla="*/ 0 h 129"/>
                  <a:gd name="T17" fmla="*/ 98 w 98"/>
                  <a:gd name="T18" fmla="*/ 129 h 129"/>
                </a:gdLst>
                <a:ahLst/>
                <a:cxnLst>
                  <a:cxn ang="T10">
                    <a:pos x="T0" y="T1"/>
                  </a:cxn>
                  <a:cxn ang="T11">
                    <a:pos x="T2" y="T3"/>
                  </a:cxn>
                  <a:cxn ang="T12">
                    <a:pos x="T4" y="T5"/>
                  </a:cxn>
                  <a:cxn ang="T13">
                    <a:pos x="T6" y="T7"/>
                  </a:cxn>
                  <a:cxn ang="T14">
                    <a:pos x="T8" y="T9"/>
                  </a:cxn>
                </a:cxnLst>
                <a:rect l="T15" t="T16" r="T17" b="T18"/>
                <a:pathLst>
                  <a:path w="98" h="129">
                    <a:moveTo>
                      <a:pt x="0" y="80"/>
                    </a:moveTo>
                    <a:lnTo>
                      <a:pt x="67" y="129"/>
                    </a:lnTo>
                    <a:lnTo>
                      <a:pt x="98" y="61"/>
                    </a:lnTo>
                    <a:lnTo>
                      <a:pt x="30" y="0"/>
                    </a:lnTo>
                    <a:lnTo>
                      <a:pt x="0" y="80"/>
                    </a:lnTo>
                    <a:close/>
                  </a:path>
                </a:pathLst>
              </a:custGeom>
              <a:solidFill>
                <a:srgbClr val="9A9A9A"/>
              </a:solidFill>
              <a:ln w="9525">
                <a:noFill/>
                <a:round/>
                <a:headEnd/>
                <a:tailEnd/>
              </a:ln>
            </p:spPr>
            <p:txBody>
              <a:bodyPr/>
              <a:lstStyle/>
              <a:p>
                <a:endParaRPr lang="en-US"/>
              </a:p>
            </p:txBody>
          </p:sp>
          <p:sp>
            <p:nvSpPr>
              <p:cNvPr id="133716" name="Freeform 5435"/>
              <p:cNvSpPr>
                <a:spLocks/>
              </p:cNvSpPr>
              <p:nvPr/>
            </p:nvSpPr>
            <p:spPr bwMode="auto">
              <a:xfrm>
                <a:off x="3578" y="2910"/>
                <a:ext cx="98" cy="129"/>
              </a:xfrm>
              <a:custGeom>
                <a:avLst/>
                <a:gdLst>
                  <a:gd name="T0" fmla="*/ 0 w 16"/>
                  <a:gd name="T1" fmla="*/ 113809 h 21"/>
                  <a:gd name="T2" fmla="*/ 94202 w 16"/>
                  <a:gd name="T3" fmla="*/ 183579 h 21"/>
                  <a:gd name="T4" fmla="*/ 137868 w 16"/>
                  <a:gd name="T5" fmla="*/ 86940 h 21"/>
                  <a:gd name="T6" fmla="*/ 43665 w 16"/>
                  <a:gd name="T7" fmla="*/ 0 h 21"/>
                  <a:gd name="T8" fmla="*/ 0 w 16"/>
                  <a:gd name="T9" fmla="*/ 113809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3"/>
                    </a:moveTo>
                    <a:lnTo>
                      <a:pt x="11" y="21"/>
                    </a:lnTo>
                    <a:lnTo>
                      <a:pt x="16" y="10"/>
                    </a:lnTo>
                    <a:lnTo>
                      <a:pt x="5" y="0"/>
                    </a:lnTo>
                    <a:lnTo>
                      <a:pt x="0" y="13"/>
                    </a:lnTo>
                  </a:path>
                </a:pathLst>
              </a:custGeom>
              <a:noFill/>
              <a:ln w="9525">
                <a:solidFill>
                  <a:srgbClr val="000000"/>
                </a:solidFill>
                <a:round/>
                <a:headEnd/>
                <a:tailEnd/>
              </a:ln>
            </p:spPr>
            <p:txBody>
              <a:bodyPr/>
              <a:lstStyle/>
              <a:p>
                <a:endParaRPr lang="en-US"/>
              </a:p>
            </p:txBody>
          </p:sp>
          <p:sp>
            <p:nvSpPr>
              <p:cNvPr id="133717" name="Freeform 5436"/>
              <p:cNvSpPr>
                <a:spLocks/>
              </p:cNvSpPr>
              <p:nvPr/>
            </p:nvSpPr>
            <p:spPr bwMode="auto">
              <a:xfrm>
                <a:off x="2312" y="2243"/>
                <a:ext cx="99" cy="179"/>
              </a:xfrm>
              <a:custGeom>
                <a:avLst/>
                <a:gdLst>
                  <a:gd name="T0" fmla="*/ 0 w 99"/>
                  <a:gd name="T1" fmla="*/ 136 h 179"/>
                  <a:gd name="T2" fmla="*/ 68 w 99"/>
                  <a:gd name="T3" fmla="*/ 179 h 179"/>
                  <a:gd name="T4" fmla="*/ 99 w 99"/>
                  <a:gd name="T5" fmla="*/ 0 h 179"/>
                  <a:gd name="T6" fmla="*/ 31 w 99"/>
                  <a:gd name="T7" fmla="*/ 12 h 179"/>
                  <a:gd name="T8" fmla="*/ 0 w 99"/>
                  <a:gd name="T9" fmla="*/ 136 h 179"/>
                  <a:gd name="T10" fmla="*/ 0 60000 65536"/>
                  <a:gd name="T11" fmla="*/ 0 60000 65536"/>
                  <a:gd name="T12" fmla="*/ 0 60000 65536"/>
                  <a:gd name="T13" fmla="*/ 0 60000 65536"/>
                  <a:gd name="T14" fmla="*/ 0 60000 65536"/>
                  <a:gd name="T15" fmla="*/ 0 w 99"/>
                  <a:gd name="T16" fmla="*/ 0 h 179"/>
                  <a:gd name="T17" fmla="*/ 99 w 99"/>
                  <a:gd name="T18" fmla="*/ 179 h 179"/>
                </a:gdLst>
                <a:ahLst/>
                <a:cxnLst>
                  <a:cxn ang="T10">
                    <a:pos x="T0" y="T1"/>
                  </a:cxn>
                  <a:cxn ang="T11">
                    <a:pos x="T2" y="T3"/>
                  </a:cxn>
                  <a:cxn ang="T12">
                    <a:pos x="T4" y="T5"/>
                  </a:cxn>
                  <a:cxn ang="T13">
                    <a:pos x="T6" y="T7"/>
                  </a:cxn>
                  <a:cxn ang="T14">
                    <a:pos x="T8" y="T9"/>
                  </a:cxn>
                </a:cxnLst>
                <a:rect l="T15" t="T16" r="T17" b="T18"/>
                <a:pathLst>
                  <a:path w="99" h="179">
                    <a:moveTo>
                      <a:pt x="0" y="136"/>
                    </a:moveTo>
                    <a:lnTo>
                      <a:pt x="68" y="179"/>
                    </a:lnTo>
                    <a:lnTo>
                      <a:pt x="99" y="0"/>
                    </a:lnTo>
                    <a:lnTo>
                      <a:pt x="31" y="12"/>
                    </a:lnTo>
                    <a:lnTo>
                      <a:pt x="0" y="136"/>
                    </a:lnTo>
                    <a:close/>
                  </a:path>
                </a:pathLst>
              </a:custGeom>
              <a:solidFill>
                <a:srgbClr val="9C9C9C"/>
              </a:solidFill>
              <a:ln w="9525">
                <a:noFill/>
                <a:round/>
                <a:headEnd/>
                <a:tailEnd/>
              </a:ln>
            </p:spPr>
            <p:txBody>
              <a:bodyPr/>
              <a:lstStyle/>
              <a:p>
                <a:endParaRPr lang="en-US"/>
              </a:p>
            </p:txBody>
          </p:sp>
          <p:sp>
            <p:nvSpPr>
              <p:cNvPr id="133718" name="Freeform 5437"/>
              <p:cNvSpPr>
                <a:spLocks/>
              </p:cNvSpPr>
              <p:nvPr/>
            </p:nvSpPr>
            <p:spPr bwMode="auto">
              <a:xfrm>
                <a:off x="2312" y="2243"/>
                <a:ext cx="99" cy="179"/>
              </a:xfrm>
              <a:custGeom>
                <a:avLst/>
                <a:gdLst>
                  <a:gd name="T0" fmla="*/ 0 w 16"/>
                  <a:gd name="T1" fmla="*/ 197314 h 29"/>
                  <a:gd name="T2" fmla="*/ 99730 w 16"/>
                  <a:gd name="T3" fmla="*/ 259871 h 29"/>
                  <a:gd name="T4" fmla="*/ 145214 w 16"/>
                  <a:gd name="T5" fmla="*/ 0 h 29"/>
                  <a:gd name="T6" fmla="*/ 45484 w 16"/>
                  <a:gd name="T7" fmla="*/ 17412 h 29"/>
                  <a:gd name="T8" fmla="*/ 0 w 16"/>
                  <a:gd name="T9" fmla="*/ 197314 h 29"/>
                  <a:gd name="T10" fmla="*/ 0 60000 65536"/>
                  <a:gd name="T11" fmla="*/ 0 60000 65536"/>
                  <a:gd name="T12" fmla="*/ 0 60000 65536"/>
                  <a:gd name="T13" fmla="*/ 0 60000 65536"/>
                  <a:gd name="T14" fmla="*/ 0 60000 65536"/>
                  <a:gd name="T15" fmla="*/ 0 w 16"/>
                  <a:gd name="T16" fmla="*/ 0 h 29"/>
                  <a:gd name="T17" fmla="*/ 16 w 16"/>
                  <a:gd name="T18" fmla="*/ 29 h 29"/>
                </a:gdLst>
                <a:ahLst/>
                <a:cxnLst>
                  <a:cxn ang="T10">
                    <a:pos x="T0" y="T1"/>
                  </a:cxn>
                  <a:cxn ang="T11">
                    <a:pos x="T2" y="T3"/>
                  </a:cxn>
                  <a:cxn ang="T12">
                    <a:pos x="T4" y="T5"/>
                  </a:cxn>
                  <a:cxn ang="T13">
                    <a:pos x="T6" y="T7"/>
                  </a:cxn>
                  <a:cxn ang="T14">
                    <a:pos x="T8" y="T9"/>
                  </a:cxn>
                </a:cxnLst>
                <a:rect l="T15" t="T16" r="T17" b="T18"/>
                <a:pathLst>
                  <a:path w="16" h="29">
                    <a:moveTo>
                      <a:pt x="0" y="22"/>
                    </a:moveTo>
                    <a:lnTo>
                      <a:pt x="11" y="29"/>
                    </a:lnTo>
                    <a:lnTo>
                      <a:pt x="16" y="0"/>
                    </a:lnTo>
                    <a:lnTo>
                      <a:pt x="5" y="2"/>
                    </a:lnTo>
                    <a:lnTo>
                      <a:pt x="0" y="22"/>
                    </a:lnTo>
                  </a:path>
                </a:pathLst>
              </a:custGeom>
              <a:noFill/>
              <a:ln w="9525">
                <a:solidFill>
                  <a:srgbClr val="000000"/>
                </a:solidFill>
                <a:round/>
                <a:headEnd/>
                <a:tailEnd/>
              </a:ln>
            </p:spPr>
            <p:txBody>
              <a:bodyPr/>
              <a:lstStyle/>
              <a:p>
                <a:endParaRPr lang="en-US"/>
              </a:p>
            </p:txBody>
          </p:sp>
          <p:sp>
            <p:nvSpPr>
              <p:cNvPr id="133719" name="Freeform 5438"/>
              <p:cNvSpPr>
                <a:spLocks/>
              </p:cNvSpPr>
              <p:nvPr/>
            </p:nvSpPr>
            <p:spPr bwMode="auto">
              <a:xfrm>
                <a:off x="3411" y="2817"/>
                <a:ext cx="99" cy="185"/>
              </a:xfrm>
              <a:custGeom>
                <a:avLst/>
                <a:gdLst>
                  <a:gd name="T0" fmla="*/ 0 w 99"/>
                  <a:gd name="T1" fmla="*/ 111 h 185"/>
                  <a:gd name="T2" fmla="*/ 68 w 99"/>
                  <a:gd name="T3" fmla="*/ 185 h 185"/>
                  <a:gd name="T4" fmla="*/ 99 w 99"/>
                  <a:gd name="T5" fmla="*/ 99 h 185"/>
                  <a:gd name="T6" fmla="*/ 31 w 99"/>
                  <a:gd name="T7" fmla="*/ 0 h 185"/>
                  <a:gd name="T8" fmla="*/ 0 w 99"/>
                  <a:gd name="T9" fmla="*/ 111 h 185"/>
                  <a:gd name="T10" fmla="*/ 0 60000 65536"/>
                  <a:gd name="T11" fmla="*/ 0 60000 65536"/>
                  <a:gd name="T12" fmla="*/ 0 60000 65536"/>
                  <a:gd name="T13" fmla="*/ 0 60000 65536"/>
                  <a:gd name="T14" fmla="*/ 0 60000 65536"/>
                  <a:gd name="T15" fmla="*/ 0 w 99"/>
                  <a:gd name="T16" fmla="*/ 0 h 185"/>
                  <a:gd name="T17" fmla="*/ 99 w 99"/>
                  <a:gd name="T18" fmla="*/ 185 h 185"/>
                </a:gdLst>
                <a:ahLst/>
                <a:cxnLst>
                  <a:cxn ang="T10">
                    <a:pos x="T0" y="T1"/>
                  </a:cxn>
                  <a:cxn ang="T11">
                    <a:pos x="T2" y="T3"/>
                  </a:cxn>
                  <a:cxn ang="T12">
                    <a:pos x="T4" y="T5"/>
                  </a:cxn>
                  <a:cxn ang="T13">
                    <a:pos x="T6" y="T7"/>
                  </a:cxn>
                  <a:cxn ang="T14">
                    <a:pos x="T8" y="T9"/>
                  </a:cxn>
                </a:cxnLst>
                <a:rect l="T15" t="T16" r="T17" b="T18"/>
                <a:pathLst>
                  <a:path w="99" h="185">
                    <a:moveTo>
                      <a:pt x="0" y="111"/>
                    </a:moveTo>
                    <a:lnTo>
                      <a:pt x="68" y="185"/>
                    </a:lnTo>
                    <a:lnTo>
                      <a:pt x="99" y="99"/>
                    </a:lnTo>
                    <a:lnTo>
                      <a:pt x="31" y="0"/>
                    </a:lnTo>
                    <a:lnTo>
                      <a:pt x="0" y="111"/>
                    </a:lnTo>
                    <a:close/>
                  </a:path>
                </a:pathLst>
              </a:custGeom>
              <a:solidFill>
                <a:srgbClr val="7C7C7C"/>
              </a:solidFill>
              <a:ln w="9525">
                <a:noFill/>
                <a:round/>
                <a:headEnd/>
                <a:tailEnd/>
              </a:ln>
            </p:spPr>
            <p:txBody>
              <a:bodyPr/>
              <a:lstStyle/>
              <a:p>
                <a:endParaRPr lang="en-US"/>
              </a:p>
            </p:txBody>
          </p:sp>
          <p:sp>
            <p:nvSpPr>
              <p:cNvPr id="133720" name="Freeform 5439"/>
              <p:cNvSpPr>
                <a:spLocks/>
              </p:cNvSpPr>
              <p:nvPr/>
            </p:nvSpPr>
            <p:spPr bwMode="auto">
              <a:xfrm>
                <a:off x="3411" y="2817"/>
                <a:ext cx="99" cy="185"/>
              </a:xfrm>
              <a:custGeom>
                <a:avLst/>
                <a:gdLst>
                  <a:gd name="T0" fmla="*/ 0 w 16"/>
                  <a:gd name="T1" fmla="*/ 160629 h 30"/>
                  <a:gd name="T2" fmla="*/ 99730 w 16"/>
                  <a:gd name="T3" fmla="*/ 267566 h 30"/>
                  <a:gd name="T4" fmla="*/ 145214 w 16"/>
                  <a:gd name="T5" fmla="*/ 143289 h 30"/>
                  <a:gd name="T6" fmla="*/ 45484 w 16"/>
                  <a:gd name="T7" fmla="*/ 0 h 30"/>
                  <a:gd name="T8" fmla="*/ 0 w 16"/>
                  <a:gd name="T9" fmla="*/ 160629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18"/>
                    </a:moveTo>
                    <a:lnTo>
                      <a:pt x="11" y="30"/>
                    </a:lnTo>
                    <a:lnTo>
                      <a:pt x="16" y="16"/>
                    </a:lnTo>
                    <a:lnTo>
                      <a:pt x="5" y="0"/>
                    </a:lnTo>
                    <a:lnTo>
                      <a:pt x="0" y="18"/>
                    </a:lnTo>
                  </a:path>
                </a:pathLst>
              </a:custGeom>
              <a:noFill/>
              <a:ln w="9525">
                <a:solidFill>
                  <a:srgbClr val="000000"/>
                </a:solidFill>
                <a:round/>
                <a:headEnd/>
                <a:tailEnd/>
              </a:ln>
            </p:spPr>
            <p:txBody>
              <a:bodyPr/>
              <a:lstStyle/>
              <a:p>
                <a:endParaRPr lang="en-US"/>
              </a:p>
            </p:txBody>
          </p:sp>
          <p:sp>
            <p:nvSpPr>
              <p:cNvPr id="133721" name="Freeform 5440"/>
              <p:cNvSpPr>
                <a:spLocks/>
              </p:cNvSpPr>
              <p:nvPr/>
            </p:nvSpPr>
            <p:spPr bwMode="auto">
              <a:xfrm>
                <a:off x="2139" y="2385"/>
                <a:ext cx="105" cy="142"/>
              </a:xfrm>
              <a:custGeom>
                <a:avLst/>
                <a:gdLst>
                  <a:gd name="T0" fmla="*/ 0 w 105"/>
                  <a:gd name="T1" fmla="*/ 142 h 142"/>
                  <a:gd name="T2" fmla="*/ 74 w 105"/>
                  <a:gd name="T3" fmla="*/ 136 h 142"/>
                  <a:gd name="T4" fmla="*/ 105 w 105"/>
                  <a:gd name="T5" fmla="*/ 0 h 142"/>
                  <a:gd name="T6" fmla="*/ 37 w 105"/>
                  <a:gd name="T7" fmla="*/ 49 h 142"/>
                  <a:gd name="T8" fmla="*/ 0 w 105"/>
                  <a:gd name="T9" fmla="*/ 142 h 142"/>
                  <a:gd name="T10" fmla="*/ 0 60000 65536"/>
                  <a:gd name="T11" fmla="*/ 0 60000 65536"/>
                  <a:gd name="T12" fmla="*/ 0 60000 65536"/>
                  <a:gd name="T13" fmla="*/ 0 60000 65536"/>
                  <a:gd name="T14" fmla="*/ 0 60000 65536"/>
                  <a:gd name="T15" fmla="*/ 0 w 105"/>
                  <a:gd name="T16" fmla="*/ 0 h 142"/>
                  <a:gd name="T17" fmla="*/ 105 w 105"/>
                  <a:gd name="T18" fmla="*/ 142 h 142"/>
                </a:gdLst>
                <a:ahLst/>
                <a:cxnLst>
                  <a:cxn ang="T10">
                    <a:pos x="T0" y="T1"/>
                  </a:cxn>
                  <a:cxn ang="T11">
                    <a:pos x="T2" y="T3"/>
                  </a:cxn>
                  <a:cxn ang="T12">
                    <a:pos x="T4" y="T5"/>
                  </a:cxn>
                  <a:cxn ang="T13">
                    <a:pos x="T6" y="T7"/>
                  </a:cxn>
                  <a:cxn ang="T14">
                    <a:pos x="T8" y="T9"/>
                  </a:cxn>
                </a:cxnLst>
                <a:rect l="T15" t="T16" r="T17" b="T18"/>
                <a:pathLst>
                  <a:path w="105" h="142">
                    <a:moveTo>
                      <a:pt x="0" y="142"/>
                    </a:moveTo>
                    <a:lnTo>
                      <a:pt x="74" y="136"/>
                    </a:lnTo>
                    <a:lnTo>
                      <a:pt x="105" y="0"/>
                    </a:lnTo>
                    <a:lnTo>
                      <a:pt x="37" y="49"/>
                    </a:lnTo>
                    <a:lnTo>
                      <a:pt x="0" y="142"/>
                    </a:lnTo>
                    <a:close/>
                  </a:path>
                </a:pathLst>
              </a:custGeom>
              <a:solidFill>
                <a:srgbClr val="C4C4C4"/>
              </a:solidFill>
              <a:ln w="9525">
                <a:noFill/>
                <a:round/>
                <a:headEnd/>
                <a:tailEnd/>
              </a:ln>
            </p:spPr>
            <p:txBody>
              <a:bodyPr/>
              <a:lstStyle/>
              <a:p>
                <a:endParaRPr lang="en-US"/>
              </a:p>
            </p:txBody>
          </p:sp>
          <p:sp>
            <p:nvSpPr>
              <p:cNvPr id="133722" name="Freeform 5441"/>
              <p:cNvSpPr>
                <a:spLocks/>
              </p:cNvSpPr>
              <p:nvPr/>
            </p:nvSpPr>
            <p:spPr bwMode="auto">
              <a:xfrm>
                <a:off x="2139" y="2385"/>
                <a:ext cx="105" cy="142"/>
              </a:xfrm>
              <a:custGeom>
                <a:avLst/>
                <a:gdLst>
                  <a:gd name="T0" fmla="*/ 0 w 17"/>
                  <a:gd name="T1" fmla="*/ 206406 h 23"/>
                  <a:gd name="T2" fmla="*/ 107693 w 17"/>
                  <a:gd name="T3" fmla="*/ 197676 h 23"/>
                  <a:gd name="T4" fmla="*/ 152936 w 17"/>
                  <a:gd name="T5" fmla="*/ 0 h 23"/>
                  <a:gd name="T6" fmla="*/ 53945 w 17"/>
                  <a:gd name="T7" fmla="*/ 71315 h 23"/>
                  <a:gd name="T8" fmla="*/ 0 w 17"/>
                  <a:gd name="T9" fmla="*/ 206406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23"/>
                    </a:moveTo>
                    <a:lnTo>
                      <a:pt x="12" y="22"/>
                    </a:lnTo>
                    <a:lnTo>
                      <a:pt x="17" y="0"/>
                    </a:lnTo>
                    <a:lnTo>
                      <a:pt x="6" y="8"/>
                    </a:lnTo>
                    <a:lnTo>
                      <a:pt x="0" y="23"/>
                    </a:lnTo>
                  </a:path>
                </a:pathLst>
              </a:custGeom>
              <a:noFill/>
              <a:ln w="9525">
                <a:solidFill>
                  <a:srgbClr val="000000"/>
                </a:solidFill>
                <a:round/>
                <a:headEnd/>
                <a:tailEnd/>
              </a:ln>
            </p:spPr>
            <p:txBody>
              <a:bodyPr/>
              <a:lstStyle/>
              <a:p>
                <a:endParaRPr lang="en-US"/>
              </a:p>
            </p:txBody>
          </p:sp>
          <p:sp>
            <p:nvSpPr>
              <p:cNvPr id="133723" name="Freeform 5442"/>
              <p:cNvSpPr>
                <a:spLocks/>
              </p:cNvSpPr>
              <p:nvPr/>
            </p:nvSpPr>
            <p:spPr bwMode="auto">
              <a:xfrm>
                <a:off x="4491" y="3015"/>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133724" name="Freeform 5443"/>
              <p:cNvSpPr>
                <a:spLocks/>
              </p:cNvSpPr>
              <p:nvPr/>
            </p:nvSpPr>
            <p:spPr bwMode="auto">
              <a:xfrm>
                <a:off x="4491" y="3015"/>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725" name="Freeform 5444"/>
              <p:cNvSpPr>
                <a:spLocks/>
              </p:cNvSpPr>
              <p:nvPr/>
            </p:nvSpPr>
            <p:spPr bwMode="auto">
              <a:xfrm>
                <a:off x="3238" y="2687"/>
                <a:ext cx="105" cy="254"/>
              </a:xfrm>
              <a:custGeom>
                <a:avLst/>
                <a:gdLst>
                  <a:gd name="T0" fmla="*/ 0 w 105"/>
                  <a:gd name="T1" fmla="*/ 142 h 254"/>
                  <a:gd name="T2" fmla="*/ 68 w 105"/>
                  <a:gd name="T3" fmla="*/ 254 h 254"/>
                  <a:gd name="T4" fmla="*/ 105 w 105"/>
                  <a:gd name="T5" fmla="*/ 136 h 254"/>
                  <a:gd name="T6" fmla="*/ 31 w 105"/>
                  <a:gd name="T7" fmla="*/ 0 h 254"/>
                  <a:gd name="T8" fmla="*/ 0 w 105"/>
                  <a:gd name="T9" fmla="*/ 142 h 254"/>
                  <a:gd name="T10" fmla="*/ 0 60000 65536"/>
                  <a:gd name="T11" fmla="*/ 0 60000 65536"/>
                  <a:gd name="T12" fmla="*/ 0 60000 65536"/>
                  <a:gd name="T13" fmla="*/ 0 60000 65536"/>
                  <a:gd name="T14" fmla="*/ 0 60000 65536"/>
                  <a:gd name="T15" fmla="*/ 0 w 105"/>
                  <a:gd name="T16" fmla="*/ 0 h 254"/>
                  <a:gd name="T17" fmla="*/ 105 w 105"/>
                  <a:gd name="T18" fmla="*/ 254 h 254"/>
                </a:gdLst>
                <a:ahLst/>
                <a:cxnLst>
                  <a:cxn ang="T10">
                    <a:pos x="T0" y="T1"/>
                  </a:cxn>
                  <a:cxn ang="T11">
                    <a:pos x="T2" y="T3"/>
                  </a:cxn>
                  <a:cxn ang="T12">
                    <a:pos x="T4" y="T5"/>
                  </a:cxn>
                  <a:cxn ang="T13">
                    <a:pos x="T6" y="T7"/>
                  </a:cxn>
                  <a:cxn ang="T14">
                    <a:pos x="T8" y="T9"/>
                  </a:cxn>
                </a:cxnLst>
                <a:rect l="T15" t="T16" r="T17" b="T18"/>
                <a:pathLst>
                  <a:path w="105" h="254">
                    <a:moveTo>
                      <a:pt x="0" y="142"/>
                    </a:moveTo>
                    <a:lnTo>
                      <a:pt x="68" y="254"/>
                    </a:lnTo>
                    <a:lnTo>
                      <a:pt x="105" y="136"/>
                    </a:lnTo>
                    <a:lnTo>
                      <a:pt x="31" y="0"/>
                    </a:lnTo>
                    <a:lnTo>
                      <a:pt x="0" y="142"/>
                    </a:lnTo>
                    <a:close/>
                  </a:path>
                </a:pathLst>
              </a:custGeom>
              <a:solidFill>
                <a:srgbClr val="636363"/>
              </a:solidFill>
              <a:ln w="9525">
                <a:noFill/>
                <a:round/>
                <a:headEnd/>
                <a:tailEnd/>
              </a:ln>
            </p:spPr>
            <p:txBody>
              <a:bodyPr/>
              <a:lstStyle/>
              <a:p>
                <a:endParaRPr lang="en-US"/>
              </a:p>
            </p:txBody>
          </p:sp>
          <p:sp>
            <p:nvSpPr>
              <p:cNvPr id="133726" name="Freeform 5445"/>
              <p:cNvSpPr>
                <a:spLocks/>
              </p:cNvSpPr>
              <p:nvPr/>
            </p:nvSpPr>
            <p:spPr bwMode="auto">
              <a:xfrm>
                <a:off x="3238" y="2687"/>
                <a:ext cx="105" cy="254"/>
              </a:xfrm>
              <a:custGeom>
                <a:avLst/>
                <a:gdLst>
                  <a:gd name="T0" fmla="*/ 0 w 17"/>
                  <a:gd name="T1" fmla="*/ 209246 h 41"/>
                  <a:gd name="T2" fmla="*/ 98959 w 17"/>
                  <a:gd name="T3" fmla="*/ 374241 h 41"/>
                  <a:gd name="T4" fmla="*/ 152936 w 17"/>
                  <a:gd name="T5" fmla="*/ 200418 h 41"/>
                  <a:gd name="T6" fmla="*/ 45014 w 17"/>
                  <a:gd name="T7" fmla="*/ 0 h 41"/>
                  <a:gd name="T8" fmla="*/ 0 w 17"/>
                  <a:gd name="T9" fmla="*/ 209246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23"/>
                    </a:moveTo>
                    <a:lnTo>
                      <a:pt x="11" y="41"/>
                    </a:lnTo>
                    <a:lnTo>
                      <a:pt x="17" y="22"/>
                    </a:lnTo>
                    <a:lnTo>
                      <a:pt x="5" y="0"/>
                    </a:lnTo>
                    <a:lnTo>
                      <a:pt x="0" y="23"/>
                    </a:lnTo>
                  </a:path>
                </a:pathLst>
              </a:custGeom>
              <a:noFill/>
              <a:ln w="9525">
                <a:solidFill>
                  <a:srgbClr val="000000"/>
                </a:solidFill>
                <a:round/>
                <a:headEnd/>
                <a:tailEnd/>
              </a:ln>
            </p:spPr>
            <p:txBody>
              <a:bodyPr/>
              <a:lstStyle/>
              <a:p>
                <a:endParaRPr lang="en-US"/>
              </a:p>
            </p:txBody>
          </p:sp>
          <p:sp>
            <p:nvSpPr>
              <p:cNvPr id="133727" name="Freeform 5446"/>
              <p:cNvSpPr>
                <a:spLocks/>
              </p:cNvSpPr>
              <p:nvPr/>
            </p:nvSpPr>
            <p:spPr bwMode="auto">
              <a:xfrm>
                <a:off x="1972" y="2564"/>
                <a:ext cx="105" cy="123"/>
              </a:xfrm>
              <a:custGeom>
                <a:avLst/>
                <a:gdLst>
                  <a:gd name="T0" fmla="*/ 0 w 105"/>
                  <a:gd name="T1" fmla="*/ 123 h 123"/>
                  <a:gd name="T2" fmla="*/ 68 w 105"/>
                  <a:gd name="T3" fmla="*/ 99 h 123"/>
                  <a:gd name="T4" fmla="*/ 105 w 105"/>
                  <a:gd name="T5" fmla="*/ 0 h 123"/>
                  <a:gd name="T6" fmla="*/ 37 w 105"/>
                  <a:gd name="T7" fmla="*/ 62 h 123"/>
                  <a:gd name="T8" fmla="*/ 0 w 105"/>
                  <a:gd name="T9" fmla="*/ 123 h 123"/>
                  <a:gd name="T10" fmla="*/ 0 60000 65536"/>
                  <a:gd name="T11" fmla="*/ 0 60000 65536"/>
                  <a:gd name="T12" fmla="*/ 0 60000 65536"/>
                  <a:gd name="T13" fmla="*/ 0 60000 65536"/>
                  <a:gd name="T14" fmla="*/ 0 60000 65536"/>
                  <a:gd name="T15" fmla="*/ 0 w 105"/>
                  <a:gd name="T16" fmla="*/ 0 h 123"/>
                  <a:gd name="T17" fmla="*/ 105 w 105"/>
                  <a:gd name="T18" fmla="*/ 123 h 123"/>
                </a:gdLst>
                <a:ahLst/>
                <a:cxnLst>
                  <a:cxn ang="T10">
                    <a:pos x="T0" y="T1"/>
                  </a:cxn>
                  <a:cxn ang="T11">
                    <a:pos x="T2" y="T3"/>
                  </a:cxn>
                  <a:cxn ang="T12">
                    <a:pos x="T4" y="T5"/>
                  </a:cxn>
                  <a:cxn ang="T13">
                    <a:pos x="T6" y="T7"/>
                  </a:cxn>
                  <a:cxn ang="T14">
                    <a:pos x="T8" y="T9"/>
                  </a:cxn>
                </a:cxnLst>
                <a:rect l="T15" t="T16" r="T17" b="T18"/>
                <a:pathLst>
                  <a:path w="105" h="123">
                    <a:moveTo>
                      <a:pt x="0" y="123"/>
                    </a:moveTo>
                    <a:lnTo>
                      <a:pt x="68" y="99"/>
                    </a:lnTo>
                    <a:lnTo>
                      <a:pt x="105" y="0"/>
                    </a:lnTo>
                    <a:lnTo>
                      <a:pt x="37" y="62"/>
                    </a:lnTo>
                    <a:lnTo>
                      <a:pt x="0" y="123"/>
                    </a:lnTo>
                    <a:close/>
                  </a:path>
                </a:pathLst>
              </a:custGeom>
              <a:solidFill>
                <a:srgbClr val="DBDBDB"/>
              </a:solidFill>
              <a:ln w="9525">
                <a:noFill/>
                <a:round/>
                <a:headEnd/>
                <a:tailEnd/>
              </a:ln>
            </p:spPr>
            <p:txBody>
              <a:bodyPr/>
              <a:lstStyle/>
              <a:p>
                <a:endParaRPr lang="en-US"/>
              </a:p>
            </p:txBody>
          </p:sp>
          <p:sp>
            <p:nvSpPr>
              <p:cNvPr id="133728" name="Freeform 5447"/>
              <p:cNvSpPr>
                <a:spLocks/>
              </p:cNvSpPr>
              <p:nvPr/>
            </p:nvSpPr>
            <p:spPr bwMode="auto">
              <a:xfrm>
                <a:off x="1972" y="2564"/>
                <a:ext cx="105" cy="123"/>
              </a:xfrm>
              <a:custGeom>
                <a:avLst/>
                <a:gdLst>
                  <a:gd name="T0" fmla="*/ 0 w 17"/>
                  <a:gd name="T1" fmla="*/ 175835 h 20"/>
                  <a:gd name="T2" fmla="*/ 98959 w 17"/>
                  <a:gd name="T3" fmla="*/ 140245 h 20"/>
                  <a:gd name="T4" fmla="*/ 152936 w 17"/>
                  <a:gd name="T5" fmla="*/ 0 h 20"/>
                  <a:gd name="T6" fmla="*/ 53945 w 17"/>
                  <a:gd name="T7" fmla="*/ 87219 h 20"/>
                  <a:gd name="T8" fmla="*/ 0 w 17"/>
                  <a:gd name="T9" fmla="*/ 175835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20"/>
                    </a:moveTo>
                    <a:lnTo>
                      <a:pt x="11" y="16"/>
                    </a:lnTo>
                    <a:lnTo>
                      <a:pt x="17" y="0"/>
                    </a:lnTo>
                    <a:lnTo>
                      <a:pt x="6" y="10"/>
                    </a:lnTo>
                    <a:lnTo>
                      <a:pt x="0" y="20"/>
                    </a:lnTo>
                  </a:path>
                </a:pathLst>
              </a:custGeom>
              <a:noFill/>
              <a:ln w="9525">
                <a:solidFill>
                  <a:srgbClr val="000000"/>
                </a:solidFill>
                <a:round/>
                <a:headEnd/>
                <a:tailEnd/>
              </a:ln>
            </p:spPr>
            <p:txBody>
              <a:bodyPr/>
              <a:lstStyle/>
              <a:p>
                <a:endParaRPr lang="en-US"/>
              </a:p>
            </p:txBody>
          </p:sp>
          <p:sp>
            <p:nvSpPr>
              <p:cNvPr id="133729" name="Freeform 5448"/>
              <p:cNvSpPr>
                <a:spLocks/>
              </p:cNvSpPr>
              <p:nvPr/>
            </p:nvSpPr>
            <p:spPr bwMode="auto">
              <a:xfrm>
                <a:off x="4325" y="3021"/>
                <a:ext cx="98" cy="62"/>
              </a:xfrm>
              <a:custGeom>
                <a:avLst/>
                <a:gdLst>
                  <a:gd name="T0" fmla="*/ 0 w 98"/>
                  <a:gd name="T1" fmla="*/ 43 h 62"/>
                  <a:gd name="T2" fmla="*/ 68 w 98"/>
                  <a:gd name="T3" fmla="*/ 62 h 62"/>
                  <a:gd name="T4" fmla="*/ 98 w 98"/>
                  <a:gd name="T5" fmla="*/ 18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1" y="0"/>
                    </a:lnTo>
                    <a:lnTo>
                      <a:pt x="0" y="43"/>
                    </a:lnTo>
                    <a:close/>
                  </a:path>
                </a:pathLst>
              </a:custGeom>
              <a:solidFill>
                <a:srgbClr val="CECECE"/>
              </a:solidFill>
              <a:ln w="9525">
                <a:noFill/>
                <a:round/>
                <a:headEnd/>
                <a:tailEnd/>
              </a:ln>
            </p:spPr>
            <p:txBody>
              <a:bodyPr/>
              <a:lstStyle/>
              <a:p>
                <a:endParaRPr lang="en-US"/>
              </a:p>
            </p:txBody>
          </p:sp>
          <p:sp>
            <p:nvSpPr>
              <p:cNvPr id="133730" name="Freeform 5449"/>
              <p:cNvSpPr>
                <a:spLocks/>
              </p:cNvSpPr>
              <p:nvPr/>
            </p:nvSpPr>
            <p:spPr bwMode="auto">
              <a:xfrm>
                <a:off x="4325" y="3021"/>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731" name="Freeform 5450"/>
              <p:cNvSpPr>
                <a:spLocks/>
              </p:cNvSpPr>
              <p:nvPr/>
            </p:nvSpPr>
            <p:spPr bwMode="auto">
              <a:xfrm>
                <a:off x="3071" y="2514"/>
                <a:ext cx="99" cy="334"/>
              </a:xfrm>
              <a:custGeom>
                <a:avLst/>
                <a:gdLst>
                  <a:gd name="T0" fmla="*/ 0 w 99"/>
                  <a:gd name="T1" fmla="*/ 186 h 334"/>
                  <a:gd name="T2" fmla="*/ 68 w 99"/>
                  <a:gd name="T3" fmla="*/ 334 h 334"/>
                  <a:gd name="T4" fmla="*/ 99 w 99"/>
                  <a:gd name="T5" fmla="*/ 173 h 334"/>
                  <a:gd name="T6" fmla="*/ 31 w 99"/>
                  <a:gd name="T7" fmla="*/ 0 h 334"/>
                  <a:gd name="T8" fmla="*/ 0 w 99"/>
                  <a:gd name="T9" fmla="*/ 186 h 334"/>
                  <a:gd name="T10" fmla="*/ 0 60000 65536"/>
                  <a:gd name="T11" fmla="*/ 0 60000 65536"/>
                  <a:gd name="T12" fmla="*/ 0 60000 65536"/>
                  <a:gd name="T13" fmla="*/ 0 60000 65536"/>
                  <a:gd name="T14" fmla="*/ 0 60000 65536"/>
                  <a:gd name="T15" fmla="*/ 0 w 99"/>
                  <a:gd name="T16" fmla="*/ 0 h 334"/>
                  <a:gd name="T17" fmla="*/ 99 w 99"/>
                  <a:gd name="T18" fmla="*/ 334 h 334"/>
                </a:gdLst>
                <a:ahLst/>
                <a:cxnLst>
                  <a:cxn ang="T10">
                    <a:pos x="T0" y="T1"/>
                  </a:cxn>
                  <a:cxn ang="T11">
                    <a:pos x="T2" y="T3"/>
                  </a:cxn>
                  <a:cxn ang="T12">
                    <a:pos x="T4" y="T5"/>
                  </a:cxn>
                  <a:cxn ang="T13">
                    <a:pos x="T6" y="T7"/>
                  </a:cxn>
                  <a:cxn ang="T14">
                    <a:pos x="T8" y="T9"/>
                  </a:cxn>
                </a:cxnLst>
                <a:rect l="T15" t="T16" r="T17" b="T18"/>
                <a:pathLst>
                  <a:path w="99" h="334">
                    <a:moveTo>
                      <a:pt x="0" y="186"/>
                    </a:moveTo>
                    <a:lnTo>
                      <a:pt x="68" y="334"/>
                    </a:lnTo>
                    <a:lnTo>
                      <a:pt x="99" y="173"/>
                    </a:lnTo>
                    <a:lnTo>
                      <a:pt x="31" y="0"/>
                    </a:lnTo>
                    <a:lnTo>
                      <a:pt x="0" y="186"/>
                    </a:lnTo>
                    <a:close/>
                  </a:path>
                </a:pathLst>
              </a:custGeom>
              <a:solidFill>
                <a:srgbClr val="525252"/>
              </a:solidFill>
              <a:ln w="9525">
                <a:noFill/>
                <a:round/>
                <a:headEnd/>
                <a:tailEnd/>
              </a:ln>
            </p:spPr>
            <p:txBody>
              <a:bodyPr/>
              <a:lstStyle/>
              <a:p>
                <a:endParaRPr lang="en-US"/>
              </a:p>
            </p:txBody>
          </p:sp>
          <p:sp>
            <p:nvSpPr>
              <p:cNvPr id="133732" name="Freeform 5451"/>
              <p:cNvSpPr>
                <a:spLocks/>
              </p:cNvSpPr>
              <p:nvPr/>
            </p:nvSpPr>
            <p:spPr bwMode="auto">
              <a:xfrm>
                <a:off x="3071" y="2514"/>
                <a:ext cx="99" cy="334"/>
              </a:xfrm>
              <a:custGeom>
                <a:avLst/>
                <a:gdLst>
                  <a:gd name="T0" fmla="*/ 0 w 16"/>
                  <a:gd name="T1" fmla="*/ 272117 h 54"/>
                  <a:gd name="T2" fmla="*/ 99730 w 16"/>
                  <a:gd name="T3" fmla="*/ 488877 h 54"/>
                  <a:gd name="T4" fmla="*/ 145214 w 16"/>
                  <a:gd name="T5" fmla="*/ 253184 h 54"/>
                  <a:gd name="T6" fmla="*/ 45484 w 16"/>
                  <a:gd name="T7" fmla="*/ 0 h 54"/>
                  <a:gd name="T8" fmla="*/ 0 w 16"/>
                  <a:gd name="T9" fmla="*/ 272117 h 54"/>
                  <a:gd name="T10" fmla="*/ 0 60000 65536"/>
                  <a:gd name="T11" fmla="*/ 0 60000 65536"/>
                  <a:gd name="T12" fmla="*/ 0 60000 65536"/>
                  <a:gd name="T13" fmla="*/ 0 60000 65536"/>
                  <a:gd name="T14" fmla="*/ 0 60000 65536"/>
                  <a:gd name="T15" fmla="*/ 0 w 16"/>
                  <a:gd name="T16" fmla="*/ 0 h 54"/>
                  <a:gd name="T17" fmla="*/ 16 w 16"/>
                  <a:gd name="T18" fmla="*/ 54 h 54"/>
                </a:gdLst>
                <a:ahLst/>
                <a:cxnLst>
                  <a:cxn ang="T10">
                    <a:pos x="T0" y="T1"/>
                  </a:cxn>
                  <a:cxn ang="T11">
                    <a:pos x="T2" y="T3"/>
                  </a:cxn>
                  <a:cxn ang="T12">
                    <a:pos x="T4" y="T5"/>
                  </a:cxn>
                  <a:cxn ang="T13">
                    <a:pos x="T6" y="T7"/>
                  </a:cxn>
                  <a:cxn ang="T14">
                    <a:pos x="T8" y="T9"/>
                  </a:cxn>
                </a:cxnLst>
                <a:rect l="T15" t="T16" r="T17" b="T18"/>
                <a:pathLst>
                  <a:path w="16" h="54">
                    <a:moveTo>
                      <a:pt x="0" y="30"/>
                    </a:moveTo>
                    <a:lnTo>
                      <a:pt x="11" y="54"/>
                    </a:lnTo>
                    <a:lnTo>
                      <a:pt x="16" y="28"/>
                    </a:lnTo>
                    <a:lnTo>
                      <a:pt x="5" y="0"/>
                    </a:lnTo>
                    <a:lnTo>
                      <a:pt x="0" y="30"/>
                    </a:lnTo>
                  </a:path>
                </a:pathLst>
              </a:custGeom>
              <a:noFill/>
              <a:ln w="9525">
                <a:solidFill>
                  <a:srgbClr val="000000"/>
                </a:solidFill>
                <a:round/>
                <a:headEnd/>
                <a:tailEnd/>
              </a:ln>
            </p:spPr>
            <p:txBody>
              <a:bodyPr/>
              <a:lstStyle/>
              <a:p>
                <a:endParaRPr lang="en-US"/>
              </a:p>
            </p:txBody>
          </p:sp>
          <p:sp>
            <p:nvSpPr>
              <p:cNvPr id="133733" name="Freeform 5452"/>
              <p:cNvSpPr>
                <a:spLocks/>
              </p:cNvSpPr>
              <p:nvPr/>
            </p:nvSpPr>
            <p:spPr bwMode="auto">
              <a:xfrm>
                <a:off x="1805" y="2731"/>
                <a:ext cx="105" cy="98"/>
              </a:xfrm>
              <a:custGeom>
                <a:avLst/>
                <a:gdLst>
                  <a:gd name="T0" fmla="*/ 0 w 105"/>
                  <a:gd name="T1" fmla="*/ 98 h 98"/>
                  <a:gd name="T2" fmla="*/ 68 w 105"/>
                  <a:gd name="T3" fmla="*/ 74 h 98"/>
                  <a:gd name="T4" fmla="*/ 105 w 105"/>
                  <a:gd name="T5" fmla="*/ 0 h 98"/>
                  <a:gd name="T6" fmla="*/ 37 w 105"/>
                  <a:gd name="T7" fmla="*/ 55 h 98"/>
                  <a:gd name="T8" fmla="*/ 0 w 105"/>
                  <a:gd name="T9" fmla="*/ 98 h 98"/>
                  <a:gd name="T10" fmla="*/ 0 60000 65536"/>
                  <a:gd name="T11" fmla="*/ 0 60000 65536"/>
                  <a:gd name="T12" fmla="*/ 0 60000 65536"/>
                  <a:gd name="T13" fmla="*/ 0 60000 65536"/>
                  <a:gd name="T14" fmla="*/ 0 60000 65536"/>
                  <a:gd name="T15" fmla="*/ 0 w 105"/>
                  <a:gd name="T16" fmla="*/ 0 h 98"/>
                  <a:gd name="T17" fmla="*/ 105 w 105"/>
                  <a:gd name="T18" fmla="*/ 98 h 98"/>
                </a:gdLst>
                <a:ahLst/>
                <a:cxnLst>
                  <a:cxn ang="T10">
                    <a:pos x="T0" y="T1"/>
                  </a:cxn>
                  <a:cxn ang="T11">
                    <a:pos x="T2" y="T3"/>
                  </a:cxn>
                  <a:cxn ang="T12">
                    <a:pos x="T4" y="T5"/>
                  </a:cxn>
                  <a:cxn ang="T13">
                    <a:pos x="T6" y="T7"/>
                  </a:cxn>
                  <a:cxn ang="T14">
                    <a:pos x="T8" y="T9"/>
                  </a:cxn>
                </a:cxnLst>
                <a:rect l="T15" t="T16" r="T17" b="T18"/>
                <a:pathLst>
                  <a:path w="105" h="98">
                    <a:moveTo>
                      <a:pt x="0" y="98"/>
                    </a:moveTo>
                    <a:lnTo>
                      <a:pt x="68" y="74"/>
                    </a:lnTo>
                    <a:lnTo>
                      <a:pt x="105" y="0"/>
                    </a:lnTo>
                    <a:lnTo>
                      <a:pt x="37" y="55"/>
                    </a:lnTo>
                    <a:lnTo>
                      <a:pt x="0" y="98"/>
                    </a:lnTo>
                    <a:close/>
                  </a:path>
                </a:pathLst>
              </a:custGeom>
              <a:solidFill>
                <a:srgbClr val="E4E4E4"/>
              </a:solidFill>
              <a:ln w="9525">
                <a:noFill/>
                <a:round/>
                <a:headEnd/>
                <a:tailEnd/>
              </a:ln>
            </p:spPr>
            <p:txBody>
              <a:bodyPr/>
              <a:lstStyle/>
              <a:p>
                <a:endParaRPr lang="en-US"/>
              </a:p>
            </p:txBody>
          </p:sp>
          <p:sp>
            <p:nvSpPr>
              <p:cNvPr id="133734" name="Freeform 5453"/>
              <p:cNvSpPr>
                <a:spLocks/>
              </p:cNvSpPr>
              <p:nvPr/>
            </p:nvSpPr>
            <p:spPr bwMode="auto">
              <a:xfrm>
                <a:off x="1805" y="2731"/>
                <a:ext cx="105" cy="98"/>
              </a:xfrm>
              <a:custGeom>
                <a:avLst/>
                <a:gdLst>
                  <a:gd name="T0" fmla="*/ 0 w 17"/>
                  <a:gd name="T1" fmla="*/ 137868 h 16"/>
                  <a:gd name="T2" fmla="*/ 98959 w 17"/>
                  <a:gd name="T3" fmla="*/ 102716 h 16"/>
                  <a:gd name="T4" fmla="*/ 152936 w 17"/>
                  <a:gd name="T5" fmla="*/ 0 h 16"/>
                  <a:gd name="T6" fmla="*/ 53945 w 17"/>
                  <a:gd name="T7" fmla="*/ 77432 h 16"/>
                  <a:gd name="T8" fmla="*/ 0 w 17"/>
                  <a:gd name="T9" fmla="*/ 13786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6"/>
                    </a:moveTo>
                    <a:lnTo>
                      <a:pt x="11" y="12"/>
                    </a:lnTo>
                    <a:lnTo>
                      <a:pt x="17" y="0"/>
                    </a:lnTo>
                    <a:lnTo>
                      <a:pt x="6" y="9"/>
                    </a:lnTo>
                    <a:lnTo>
                      <a:pt x="0" y="16"/>
                    </a:lnTo>
                  </a:path>
                </a:pathLst>
              </a:custGeom>
              <a:noFill/>
              <a:ln w="9525">
                <a:solidFill>
                  <a:srgbClr val="000000"/>
                </a:solidFill>
                <a:round/>
                <a:headEnd/>
                <a:tailEnd/>
              </a:ln>
            </p:spPr>
            <p:txBody>
              <a:bodyPr/>
              <a:lstStyle/>
              <a:p>
                <a:endParaRPr lang="en-US"/>
              </a:p>
            </p:txBody>
          </p:sp>
          <p:sp>
            <p:nvSpPr>
              <p:cNvPr id="133735" name="Freeform 5454"/>
              <p:cNvSpPr>
                <a:spLocks/>
              </p:cNvSpPr>
              <p:nvPr/>
            </p:nvSpPr>
            <p:spPr bwMode="auto">
              <a:xfrm>
                <a:off x="4152" y="3021"/>
                <a:ext cx="105" cy="62"/>
              </a:xfrm>
              <a:custGeom>
                <a:avLst/>
                <a:gdLst>
                  <a:gd name="T0" fmla="*/ 0 w 105"/>
                  <a:gd name="T1" fmla="*/ 43 h 62"/>
                  <a:gd name="T2" fmla="*/ 74 w 105"/>
                  <a:gd name="T3" fmla="*/ 62 h 62"/>
                  <a:gd name="T4" fmla="*/ 105 w 105"/>
                  <a:gd name="T5" fmla="*/ 18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8"/>
                    </a:lnTo>
                    <a:lnTo>
                      <a:pt x="31" y="0"/>
                    </a:lnTo>
                    <a:lnTo>
                      <a:pt x="0" y="43"/>
                    </a:lnTo>
                    <a:close/>
                  </a:path>
                </a:pathLst>
              </a:custGeom>
              <a:solidFill>
                <a:srgbClr val="CDCDCD"/>
              </a:solidFill>
              <a:ln w="9525">
                <a:noFill/>
                <a:round/>
                <a:headEnd/>
                <a:tailEnd/>
              </a:ln>
            </p:spPr>
            <p:txBody>
              <a:bodyPr/>
              <a:lstStyle/>
              <a:p>
                <a:endParaRPr lang="en-US"/>
              </a:p>
            </p:txBody>
          </p:sp>
          <p:sp>
            <p:nvSpPr>
              <p:cNvPr id="133736" name="Freeform 5455"/>
              <p:cNvSpPr>
                <a:spLocks/>
              </p:cNvSpPr>
              <p:nvPr/>
            </p:nvSpPr>
            <p:spPr bwMode="auto">
              <a:xfrm>
                <a:off x="4152" y="3021"/>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737" name="Freeform 5456"/>
              <p:cNvSpPr>
                <a:spLocks/>
              </p:cNvSpPr>
              <p:nvPr/>
            </p:nvSpPr>
            <p:spPr bwMode="auto">
              <a:xfrm>
                <a:off x="2898" y="2348"/>
                <a:ext cx="99" cy="383"/>
              </a:xfrm>
              <a:custGeom>
                <a:avLst/>
                <a:gdLst>
                  <a:gd name="T0" fmla="*/ 0 w 99"/>
                  <a:gd name="T1" fmla="*/ 216 h 383"/>
                  <a:gd name="T2" fmla="*/ 68 w 99"/>
                  <a:gd name="T3" fmla="*/ 383 h 383"/>
                  <a:gd name="T4" fmla="*/ 99 w 99"/>
                  <a:gd name="T5" fmla="*/ 179 h 383"/>
                  <a:gd name="T6" fmla="*/ 31 w 99"/>
                  <a:gd name="T7" fmla="*/ 0 h 383"/>
                  <a:gd name="T8" fmla="*/ 0 w 99"/>
                  <a:gd name="T9" fmla="*/ 216 h 383"/>
                  <a:gd name="T10" fmla="*/ 0 60000 65536"/>
                  <a:gd name="T11" fmla="*/ 0 60000 65536"/>
                  <a:gd name="T12" fmla="*/ 0 60000 65536"/>
                  <a:gd name="T13" fmla="*/ 0 60000 65536"/>
                  <a:gd name="T14" fmla="*/ 0 60000 65536"/>
                  <a:gd name="T15" fmla="*/ 0 w 99"/>
                  <a:gd name="T16" fmla="*/ 0 h 383"/>
                  <a:gd name="T17" fmla="*/ 99 w 99"/>
                  <a:gd name="T18" fmla="*/ 383 h 383"/>
                </a:gdLst>
                <a:ahLst/>
                <a:cxnLst>
                  <a:cxn ang="T10">
                    <a:pos x="T0" y="T1"/>
                  </a:cxn>
                  <a:cxn ang="T11">
                    <a:pos x="T2" y="T3"/>
                  </a:cxn>
                  <a:cxn ang="T12">
                    <a:pos x="T4" y="T5"/>
                  </a:cxn>
                  <a:cxn ang="T13">
                    <a:pos x="T6" y="T7"/>
                  </a:cxn>
                  <a:cxn ang="T14">
                    <a:pos x="T8" y="T9"/>
                  </a:cxn>
                </a:cxnLst>
                <a:rect l="T15" t="T16" r="T17" b="T18"/>
                <a:pathLst>
                  <a:path w="99" h="383">
                    <a:moveTo>
                      <a:pt x="0" y="216"/>
                    </a:moveTo>
                    <a:lnTo>
                      <a:pt x="68" y="383"/>
                    </a:lnTo>
                    <a:lnTo>
                      <a:pt x="99" y="179"/>
                    </a:lnTo>
                    <a:lnTo>
                      <a:pt x="31" y="0"/>
                    </a:lnTo>
                    <a:lnTo>
                      <a:pt x="0" y="216"/>
                    </a:lnTo>
                    <a:close/>
                  </a:path>
                </a:pathLst>
              </a:custGeom>
              <a:solidFill>
                <a:srgbClr val="4B4B4B"/>
              </a:solidFill>
              <a:ln w="9525">
                <a:noFill/>
                <a:round/>
                <a:headEnd/>
                <a:tailEnd/>
              </a:ln>
            </p:spPr>
            <p:txBody>
              <a:bodyPr/>
              <a:lstStyle/>
              <a:p>
                <a:endParaRPr lang="en-US"/>
              </a:p>
            </p:txBody>
          </p:sp>
          <p:sp>
            <p:nvSpPr>
              <p:cNvPr id="133738" name="Freeform 5457"/>
              <p:cNvSpPr>
                <a:spLocks/>
              </p:cNvSpPr>
              <p:nvPr/>
            </p:nvSpPr>
            <p:spPr bwMode="auto">
              <a:xfrm>
                <a:off x="2898" y="2348"/>
                <a:ext cx="99" cy="383"/>
              </a:xfrm>
              <a:custGeom>
                <a:avLst/>
                <a:gdLst>
                  <a:gd name="T0" fmla="*/ 0 w 16"/>
                  <a:gd name="T1" fmla="*/ 314480 h 62"/>
                  <a:gd name="T2" fmla="*/ 99730 w 16"/>
                  <a:gd name="T3" fmla="*/ 557753 h 62"/>
                  <a:gd name="T4" fmla="*/ 145214 w 16"/>
                  <a:gd name="T5" fmla="*/ 260712 h 62"/>
                  <a:gd name="T6" fmla="*/ 45484 w 16"/>
                  <a:gd name="T7" fmla="*/ 0 h 62"/>
                  <a:gd name="T8" fmla="*/ 0 w 16"/>
                  <a:gd name="T9" fmla="*/ 314480 h 62"/>
                  <a:gd name="T10" fmla="*/ 0 60000 65536"/>
                  <a:gd name="T11" fmla="*/ 0 60000 65536"/>
                  <a:gd name="T12" fmla="*/ 0 60000 65536"/>
                  <a:gd name="T13" fmla="*/ 0 60000 65536"/>
                  <a:gd name="T14" fmla="*/ 0 60000 65536"/>
                  <a:gd name="T15" fmla="*/ 0 w 16"/>
                  <a:gd name="T16" fmla="*/ 0 h 62"/>
                  <a:gd name="T17" fmla="*/ 16 w 16"/>
                  <a:gd name="T18" fmla="*/ 62 h 62"/>
                </a:gdLst>
                <a:ahLst/>
                <a:cxnLst>
                  <a:cxn ang="T10">
                    <a:pos x="T0" y="T1"/>
                  </a:cxn>
                  <a:cxn ang="T11">
                    <a:pos x="T2" y="T3"/>
                  </a:cxn>
                  <a:cxn ang="T12">
                    <a:pos x="T4" y="T5"/>
                  </a:cxn>
                  <a:cxn ang="T13">
                    <a:pos x="T6" y="T7"/>
                  </a:cxn>
                  <a:cxn ang="T14">
                    <a:pos x="T8" y="T9"/>
                  </a:cxn>
                </a:cxnLst>
                <a:rect l="T15" t="T16" r="T17" b="T18"/>
                <a:pathLst>
                  <a:path w="16" h="62">
                    <a:moveTo>
                      <a:pt x="0" y="35"/>
                    </a:moveTo>
                    <a:lnTo>
                      <a:pt x="11" y="62"/>
                    </a:lnTo>
                    <a:lnTo>
                      <a:pt x="16" y="29"/>
                    </a:lnTo>
                    <a:lnTo>
                      <a:pt x="5" y="0"/>
                    </a:lnTo>
                    <a:lnTo>
                      <a:pt x="0" y="35"/>
                    </a:lnTo>
                  </a:path>
                </a:pathLst>
              </a:custGeom>
              <a:noFill/>
              <a:ln w="9525">
                <a:solidFill>
                  <a:srgbClr val="000000"/>
                </a:solidFill>
                <a:round/>
                <a:headEnd/>
                <a:tailEnd/>
              </a:ln>
            </p:spPr>
            <p:txBody>
              <a:bodyPr/>
              <a:lstStyle/>
              <a:p>
                <a:endParaRPr lang="en-US"/>
              </a:p>
            </p:txBody>
          </p:sp>
          <p:sp>
            <p:nvSpPr>
              <p:cNvPr id="133739" name="Freeform 5458"/>
              <p:cNvSpPr>
                <a:spLocks/>
              </p:cNvSpPr>
              <p:nvPr/>
            </p:nvSpPr>
            <p:spPr bwMode="auto">
              <a:xfrm>
                <a:off x="1639" y="2866"/>
                <a:ext cx="105" cy="75"/>
              </a:xfrm>
              <a:custGeom>
                <a:avLst/>
                <a:gdLst>
                  <a:gd name="T0" fmla="*/ 0 w 105"/>
                  <a:gd name="T1" fmla="*/ 75 h 75"/>
                  <a:gd name="T2" fmla="*/ 68 w 105"/>
                  <a:gd name="T3" fmla="*/ 56 h 75"/>
                  <a:gd name="T4" fmla="*/ 105 w 105"/>
                  <a:gd name="T5" fmla="*/ 0 h 75"/>
                  <a:gd name="T6" fmla="*/ 37 w 105"/>
                  <a:gd name="T7" fmla="*/ 31 h 75"/>
                  <a:gd name="T8" fmla="*/ 0 w 105"/>
                  <a:gd name="T9" fmla="*/ 75 h 75"/>
                  <a:gd name="T10" fmla="*/ 0 60000 65536"/>
                  <a:gd name="T11" fmla="*/ 0 60000 65536"/>
                  <a:gd name="T12" fmla="*/ 0 60000 65536"/>
                  <a:gd name="T13" fmla="*/ 0 60000 65536"/>
                  <a:gd name="T14" fmla="*/ 0 60000 65536"/>
                  <a:gd name="T15" fmla="*/ 0 w 105"/>
                  <a:gd name="T16" fmla="*/ 0 h 75"/>
                  <a:gd name="T17" fmla="*/ 105 w 105"/>
                  <a:gd name="T18" fmla="*/ 75 h 75"/>
                </a:gdLst>
                <a:ahLst/>
                <a:cxnLst>
                  <a:cxn ang="T10">
                    <a:pos x="T0" y="T1"/>
                  </a:cxn>
                  <a:cxn ang="T11">
                    <a:pos x="T2" y="T3"/>
                  </a:cxn>
                  <a:cxn ang="T12">
                    <a:pos x="T4" y="T5"/>
                  </a:cxn>
                  <a:cxn ang="T13">
                    <a:pos x="T6" y="T7"/>
                  </a:cxn>
                  <a:cxn ang="T14">
                    <a:pos x="T8" y="T9"/>
                  </a:cxn>
                </a:cxnLst>
                <a:rect l="T15" t="T16" r="T17" b="T18"/>
                <a:pathLst>
                  <a:path w="105" h="75">
                    <a:moveTo>
                      <a:pt x="0" y="75"/>
                    </a:moveTo>
                    <a:lnTo>
                      <a:pt x="68" y="56"/>
                    </a:lnTo>
                    <a:lnTo>
                      <a:pt x="105" y="0"/>
                    </a:lnTo>
                    <a:lnTo>
                      <a:pt x="37" y="31"/>
                    </a:lnTo>
                    <a:lnTo>
                      <a:pt x="0" y="75"/>
                    </a:lnTo>
                    <a:close/>
                  </a:path>
                </a:pathLst>
              </a:custGeom>
              <a:solidFill>
                <a:srgbClr val="E5E5E5"/>
              </a:solidFill>
              <a:ln w="9525">
                <a:noFill/>
                <a:round/>
                <a:headEnd/>
                <a:tailEnd/>
              </a:ln>
            </p:spPr>
            <p:txBody>
              <a:bodyPr/>
              <a:lstStyle/>
              <a:p>
                <a:endParaRPr lang="en-US"/>
              </a:p>
            </p:txBody>
          </p:sp>
          <p:sp>
            <p:nvSpPr>
              <p:cNvPr id="133740" name="Freeform 5459"/>
              <p:cNvSpPr>
                <a:spLocks/>
              </p:cNvSpPr>
              <p:nvPr/>
            </p:nvSpPr>
            <p:spPr bwMode="auto">
              <a:xfrm>
                <a:off x="1639" y="2866"/>
                <a:ext cx="105" cy="75"/>
              </a:xfrm>
              <a:custGeom>
                <a:avLst/>
                <a:gdLst>
                  <a:gd name="T0" fmla="*/ 0 w 17"/>
                  <a:gd name="T1" fmla="*/ 114494 h 12"/>
                  <a:gd name="T2" fmla="*/ 98959 w 17"/>
                  <a:gd name="T3" fmla="*/ 85469 h 12"/>
                  <a:gd name="T4" fmla="*/ 152936 w 17"/>
                  <a:gd name="T5" fmla="*/ 0 h 12"/>
                  <a:gd name="T6" fmla="*/ 53945 w 17"/>
                  <a:gd name="T7" fmla="*/ 47344 h 12"/>
                  <a:gd name="T8" fmla="*/ 0 w 17"/>
                  <a:gd name="T9" fmla="*/ 114494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12"/>
                    </a:moveTo>
                    <a:lnTo>
                      <a:pt x="11" y="9"/>
                    </a:lnTo>
                    <a:lnTo>
                      <a:pt x="17" y="0"/>
                    </a:lnTo>
                    <a:lnTo>
                      <a:pt x="6" y="5"/>
                    </a:lnTo>
                    <a:lnTo>
                      <a:pt x="0" y="12"/>
                    </a:lnTo>
                  </a:path>
                </a:pathLst>
              </a:custGeom>
              <a:noFill/>
              <a:ln w="9525">
                <a:solidFill>
                  <a:srgbClr val="000000"/>
                </a:solidFill>
                <a:round/>
                <a:headEnd/>
                <a:tailEnd/>
              </a:ln>
            </p:spPr>
            <p:txBody>
              <a:bodyPr/>
              <a:lstStyle/>
              <a:p>
                <a:endParaRPr lang="en-US"/>
              </a:p>
            </p:txBody>
          </p:sp>
          <p:sp>
            <p:nvSpPr>
              <p:cNvPr id="133741" name="Freeform 5460"/>
              <p:cNvSpPr>
                <a:spLocks/>
              </p:cNvSpPr>
              <p:nvPr/>
            </p:nvSpPr>
            <p:spPr bwMode="auto">
              <a:xfrm>
                <a:off x="3985" y="3015"/>
                <a:ext cx="99" cy="74"/>
              </a:xfrm>
              <a:custGeom>
                <a:avLst/>
                <a:gdLst>
                  <a:gd name="T0" fmla="*/ 0 w 99"/>
                  <a:gd name="T1" fmla="*/ 49 h 74"/>
                  <a:gd name="T2" fmla="*/ 68 w 99"/>
                  <a:gd name="T3" fmla="*/ 74 h 74"/>
                  <a:gd name="T4" fmla="*/ 99 w 99"/>
                  <a:gd name="T5" fmla="*/ 24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24"/>
                    </a:lnTo>
                    <a:lnTo>
                      <a:pt x="31" y="0"/>
                    </a:lnTo>
                    <a:lnTo>
                      <a:pt x="0" y="49"/>
                    </a:lnTo>
                    <a:close/>
                  </a:path>
                </a:pathLst>
              </a:custGeom>
              <a:solidFill>
                <a:srgbClr val="C9C9C9"/>
              </a:solidFill>
              <a:ln w="9525">
                <a:noFill/>
                <a:round/>
                <a:headEnd/>
                <a:tailEnd/>
              </a:ln>
            </p:spPr>
            <p:txBody>
              <a:bodyPr/>
              <a:lstStyle/>
              <a:p>
                <a:endParaRPr lang="en-US"/>
              </a:p>
            </p:txBody>
          </p:sp>
          <p:sp>
            <p:nvSpPr>
              <p:cNvPr id="133742" name="Freeform 5461"/>
              <p:cNvSpPr>
                <a:spLocks/>
              </p:cNvSpPr>
              <p:nvPr/>
            </p:nvSpPr>
            <p:spPr bwMode="auto">
              <a:xfrm>
                <a:off x="3985" y="3015"/>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743" name="Freeform 5462"/>
              <p:cNvSpPr>
                <a:spLocks/>
              </p:cNvSpPr>
              <p:nvPr/>
            </p:nvSpPr>
            <p:spPr bwMode="auto">
              <a:xfrm>
                <a:off x="2725" y="2224"/>
                <a:ext cx="99" cy="395"/>
              </a:xfrm>
              <a:custGeom>
                <a:avLst/>
                <a:gdLst>
                  <a:gd name="T0" fmla="*/ 0 w 99"/>
                  <a:gd name="T1" fmla="*/ 229 h 395"/>
                  <a:gd name="T2" fmla="*/ 68 w 99"/>
                  <a:gd name="T3" fmla="*/ 395 h 395"/>
                  <a:gd name="T4" fmla="*/ 99 w 99"/>
                  <a:gd name="T5" fmla="*/ 161 h 395"/>
                  <a:gd name="T6" fmla="*/ 31 w 99"/>
                  <a:gd name="T7" fmla="*/ 0 h 395"/>
                  <a:gd name="T8" fmla="*/ 0 w 99"/>
                  <a:gd name="T9" fmla="*/ 229 h 395"/>
                  <a:gd name="T10" fmla="*/ 0 60000 65536"/>
                  <a:gd name="T11" fmla="*/ 0 60000 65536"/>
                  <a:gd name="T12" fmla="*/ 0 60000 65536"/>
                  <a:gd name="T13" fmla="*/ 0 60000 65536"/>
                  <a:gd name="T14" fmla="*/ 0 60000 65536"/>
                  <a:gd name="T15" fmla="*/ 0 w 99"/>
                  <a:gd name="T16" fmla="*/ 0 h 395"/>
                  <a:gd name="T17" fmla="*/ 99 w 99"/>
                  <a:gd name="T18" fmla="*/ 395 h 395"/>
                </a:gdLst>
                <a:ahLst/>
                <a:cxnLst>
                  <a:cxn ang="T10">
                    <a:pos x="T0" y="T1"/>
                  </a:cxn>
                  <a:cxn ang="T11">
                    <a:pos x="T2" y="T3"/>
                  </a:cxn>
                  <a:cxn ang="T12">
                    <a:pos x="T4" y="T5"/>
                  </a:cxn>
                  <a:cxn ang="T13">
                    <a:pos x="T6" y="T7"/>
                  </a:cxn>
                  <a:cxn ang="T14">
                    <a:pos x="T8" y="T9"/>
                  </a:cxn>
                </a:cxnLst>
                <a:rect l="T15" t="T16" r="T17" b="T18"/>
                <a:pathLst>
                  <a:path w="99" h="395">
                    <a:moveTo>
                      <a:pt x="0" y="229"/>
                    </a:moveTo>
                    <a:lnTo>
                      <a:pt x="68" y="395"/>
                    </a:lnTo>
                    <a:lnTo>
                      <a:pt x="99" y="161"/>
                    </a:lnTo>
                    <a:lnTo>
                      <a:pt x="31" y="0"/>
                    </a:lnTo>
                    <a:lnTo>
                      <a:pt x="0" y="229"/>
                    </a:lnTo>
                    <a:close/>
                  </a:path>
                </a:pathLst>
              </a:custGeom>
              <a:solidFill>
                <a:srgbClr val="4E4E4E"/>
              </a:solidFill>
              <a:ln w="9525">
                <a:noFill/>
                <a:round/>
                <a:headEnd/>
                <a:tailEnd/>
              </a:ln>
            </p:spPr>
            <p:txBody>
              <a:bodyPr/>
              <a:lstStyle/>
              <a:p>
                <a:endParaRPr lang="en-US"/>
              </a:p>
            </p:txBody>
          </p:sp>
          <p:sp>
            <p:nvSpPr>
              <p:cNvPr id="133744" name="Freeform 5463"/>
              <p:cNvSpPr>
                <a:spLocks/>
              </p:cNvSpPr>
              <p:nvPr/>
            </p:nvSpPr>
            <p:spPr bwMode="auto">
              <a:xfrm>
                <a:off x="2725" y="2224"/>
                <a:ext cx="99" cy="395"/>
              </a:xfrm>
              <a:custGeom>
                <a:avLst/>
                <a:gdLst>
                  <a:gd name="T0" fmla="*/ 0 w 16"/>
                  <a:gd name="T1" fmla="*/ 330794 h 64"/>
                  <a:gd name="T2" fmla="*/ 99730 w 16"/>
                  <a:gd name="T3" fmla="*/ 573170 h 64"/>
                  <a:gd name="T4" fmla="*/ 145214 w 16"/>
                  <a:gd name="T5" fmla="*/ 232056 h 64"/>
                  <a:gd name="T6" fmla="*/ 45484 w 16"/>
                  <a:gd name="T7" fmla="*/ 0 h 64"/>
                  <a:gd name="T8" fmla="*/ 0 w 16"/>
                  <a:gd name="T9" fmla="*/ 330794 h 64"/>
                  <a:gd name="T10" fmla="*/ 0 60000 65536"/>
                  <a:gd name="T11" fmla="*/ 0 60000 65536"/>
                  <a:gd name="T12" fmla="*/ 0 60000 65536"/>
                  <a:gd name="T13" fmla="*/ 0 60000 65536"/>
                  <a:gd name="T14" fmla="*/ 0 60000 65536"/>
                  <a:gd name="T15" fmla="*/ 0 w 16"/>
                  <a:gd name="T16" fmla="*/ 0 h 64"/>
                  <a:gd name="T17" fmla="*/ 16 w 16"/>
                  <a:gd name="T18" fmla="*/ 64 h 64"/>
                </a:gdLst>
                <a:ahLst/>
                <a:cxnLst>
                  <a:cxn ang="T10">
                    <a:pos x="T0" y="T1"/>
                  </a:cxn>
                  <a:cxn ang="T11">
                    <a:pos x="T2" y="T3"/>
                  </a:cxn>
                  <a:cxn ang="T12">
                    <a:pos x="T4" y="T5"/>
                  </a:cxn>
                  <a:cxn ang="T13">
                    <a:pos x="T6" y="T7"/>
                  </a:cxn>
                  <a:cxn ang="T14">
                    <a:pos x="T8" y="T9"/>
                  </a:cxn>
                </a:cxnLst>
                <a:rect l="T15" t="T16" r="T17" b="T18"/>
                <a:pathLst>
                  <a:path w="16" h="64">
                    <a:moveTo>
                      <a:pt x="0" y="37"/>
                    </a:moveTo>
                    <a:lnTo>
                      <a:pt x="11" y="64"/>
                    </a:lnTo>
                    <a:lnTo>
                      <a:pt x="16" y="26"/>
                    </a:lnTo>
                    <a:lnTo>
                      <a:pt x="5" y="0"/>
                    </a:lnTo>
                    <a:lnTo>
                      <a:pt x="0" y="37"/>
                    </a:lnTo>
                  </a:path>
                </a:pathLst>
              </a:custGeom>
              <a:noFill/>
              <a:ln w="9525">
                <a:solidFill>
                  <a:srgbClr val="000000"/>
                </a:solidFill>
                <a:round/>
                <a:headEnd/>
                <a:tailEnd/>
              </a:ln>
            </p:spPr>
            <p:txBody>
              <a:bodyPr/>
              <a:lstStyle/>
              <a:p>
                <a:endParaRPr lang="en-US"/>
              </a:p>
            </p:txBody>
          </p:sp>
          <p:sp>
            <p:nvSpPr>
              <p:cNvPr id="133745" name="Freeform 5464"/>
              <p:cNvSpPr>
                <a:spLocks/>
              </p:cNvSpPr>
              <p:nvPr/>
            </p:nvSpPr>
            <p:spPr bwMode="auto">
              <a:xfrm>
                <a:off x="1472" y="2953"/>
                <a:ext cx="105" cy="55"/>
              </a:xfrm>
              <a:custGeom>
                <a:avLst/>
                <a:gdLst>
                  <a:gd name="T0" fmla="*/ 0 w 105"/>
                  <a:gd name="T1" fmla="*/ 55 h 55"/>
                  <a:gd name="T2" fmla="*/ 68 w 105"/>
                  <a:gd name="T3" fmla="*/ 49 h 55"/>
                  <a:gd name="T4" fmla="*/ 105 w 105"/>
                  <a:gd name="T5" fmla="*/ 0 h 55"/>
                  <a:gd name="T6" fmla="*/ 37 w 105"/>
                  <a:gd name="T7" fmla="*/ 12 h 55"/>
                  <a:gd name="T8" fmla="*/ 0 w 105"/>
                  <a:gd name="T9" fmla="*/ 55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55"/>
                    </a:moveTo>
                    <a:lnTo>
                      <a:pt x="68" y="49"/>
                    </a:lnTo>
                    <a:lnTo>
                      <a:pt x="105" y="0"/>
                    </a:lnTo>
                    <a:lnTo>
                      <a:pt x="37" y="12"/>
                    </a:lnTo>
                    <a:lnTo>
                      <a:pt x="0" y="55"/>
                    </a:lnTo>
                    <a:close/>
                  </a:path>
                </a:pathLst>
              </a:custGeom>
              <a:solidFill>
                <a:srgbClr val="E0E0E0"/>
              </a:solidFill>
              <a:ln w="9525">
                <a:noFill/>
                <a:round/>
                <a:headEnd/>
                <a:tailEnd/>
              </a:ln>
            </p:spPr>
            <p:txBody>
              <a:bodyPr/>
              <a:lstStyle/>
              <a:p>
                <a:endParaRPr lang="en-US"/>
              </a:p>
            </p:txBody>
          </p:sp>
          <p:sp>
            <p:nvSpPr>
              <p:cNvPr id="133746" name="Freeform 5465"/>
              <p:cNvSpPr>
                <a:spLocks/>
              </p:cNvSpPr>
              <p:nvPr/>
            </p:nvSpPr>
            <p:spPr bwMode="auto">
              <a:xfrm>
                <a:off x="1472" y="2953"/>
                <a:ext cx="105" cy="55"/>
              </a:xfrm>
              <a:custGeom>
                <a:avLst/>
                <a:gdLst>
                  <a:gd name="T0" fmla="*/ 0 w 17"/>
                  <a:gd name="T1" fmla="*/ 76670 h 9"/>
                  <a:gd name="T2" fmla="*/ 98959 w 17"/>
                  <a:gd name="T3" fmla="*/ 68231 h 9"/>
                  <a:gd name="T4" fmla="*/ 152936 w 17"/>
                  <a:gd name="T5" fmla="*/ 0 h 9"/>
                  <a:gd name="T6" fmla="*/ 53945 w 17"/>
                  <a:gd name="T7" fmla="*/ 16659 h 9"/>
                  <a:gd name="T8" fmla="*/ 0 w 17"/>
                  <a:gd name="T9" fmla="*/ 7667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9"/>
                    </a:moveTo>
                    <a:lnTo>
                      <a:pt x="11" y="8"/>
                    </a:lnTo>
                    <a:lnTo>
                      <a:pt x="17" y="0"/>
                    </a:lnTo>
                    <a:lnTo>
                      <a:pt x="6" y="2"/>
                    </a:lnTo>
                    <a:lnTo>
                      <a:pt x="0" y="9"/>
                    </a:lnTo>
                  </a:path>
                </a:pathLst>
              </a:custGeom>
              <a:noFill/>
              <a:ln w="9525">
                <a:solidFill>
                  <a:srgbClr val="000000"/>
                </a:solidFill>
                <a:round/>
                <a:headEnd/>
                <a:tailEnd/>
              </a:ln>
            </p:spPr>
            <p:txBody>
              <a:bodyPr/>
              <a:lstStyle/>
              <a:p>
                <a:endParaRPr lang="en-US"/>
              </a:p>
            </p:txBody>
          </p:sp>
          <p:sp>
            <p:nvSpPr>
              <p:cNvPr id="133747" name="Freeform 5466"/>
              <p:cNvSpPr>
                <a:spLocks/>
              </p:cNvSpPr>
              <p:nvPr/>
            </p:nvSpPr>
            <p:spPr bwMode="auto">
              <a:xfrm>
                <a:off x="3818" y="3002"/>
                <a:ext cx="99" cy="81"/>
              </a:xfrm>
              <a:custGeom>
                <a:avLst/>
                <a:gdLst>
                  <a:gd name="T0" fmla="*/ 0 w 99"/>
                  <a:gd name="T1" fmla="*/ 56 h 81"/>
                  <a:gd name="T2" fmla="*/ 68 w 99"/>
                  <a:gd name="T3" fmla="*/ 81 h 81"/>
                  <a:gd name="T4" fmla="*/ 99 w 99"/>
                  <a:gd name="T5" fmla="*/ 37 h 81"/>
                  <a:gd name="T6" fmla="*/ 31 w 99"/>
                  <a:gd name="T7" fmla="*/ 0 h 81"/>
                  <a:gd name="T8" fmla="*/ 0 w 99"/>
                  <a:gd name="T9" fmla="*/ 56 h 81"/>
                  <a:gd name="T10" fmla="*/ 0 60000 65536"/>
                  <a:gd name="T11" fmla="*/ 0 60000 65536"/>
                  <a:gd name="T12" fmla="*/ 0 60000 65536"/>
                  <a:gd name="T13" fmla="*/ 0 60000 65536"/>
                  <a:gd name="T14" fmla="*/ 0 60000 65536"/>
                  <a:gd name="T15" fmla="*/ 0 w 99"/>
                  <a:gd name="T16" fmla="*/ 0 h 81"/>
                  <a:gd name="T17" fmla="*/ 99 w 99"/>
                  <a:gd name="T18" fmla="*/ 81 h 81"/>
                </a:gdLst>
                <a:ahLst/>
                <a:cxnLst>
                  <a:cxn ang="T10">
                    <a:pos x="T0" y="T1"/>
                  </a:cxn>
                  <a:cxn ang="T11">
                    <a:pos x="T2" y="T3"/>
                  </a:cxn>
                  <a:cxn ang="T12">
                    <a:pos x="T4" y="T5"/>
                  </a:cxn>
                  <a:cxn ang="T13">
                    <a:pos x="T6" y="T7"/>
                  </a:cxn>
                  <a:cxn ang="T14">
                    <a:pos x="T8" y="T9"/>
                  </a:cxn>
                </a:cxnLst>
                <a:rect l="T15" t="T16" r="T17" b="T18"/>
                <a:pathLst>
                  <a:path w="99" h="81">
                    <a:moveTo>
                      <a:pt x="0" y="56"/>
                    </a:moveTo>
                    <a:lnTo>
                      <a:pt x="68" y="81"/>
                    </a:lnTo>
                    <a:lnTo>
                      <a:pt x="99" y="37"/>
                    </a:lnTo>
                    <a:lnTo>
                      <a:pt x="31" y="0"/>
                    </a:lnTo>
                    <a:lnTo>
                      <a:pt x="0" y="56"/>
                    </a:lnTo>
                    <a:close/>
                  </a:path>
                </a:pathLst>
              </a:custGeom>
              <a:solidFill>
                <a:srgbClr val="C1C1C1"/>
              </a:solidFill>
              <a:ln w="9525">
                <a:noFill/>
                <a:round/>
                <a:headEnd/>
                <a:tailEnd/>
              </a:ln>
            </p:spPr>
            <p:txBody>
              <a:bodyPr/>
              <a:lstStyle/>
              <a:p>
                <a:endParaRPr lang="en-US"/>
              </a:p>
            </p:txBody>
          </p:sp>
          <p:sp>
            <p:nvSpPr>
              <p:cNvPr id="133748" name="Freeform 5467"/>
              <p:cNvSpPr>
                <a:spLocks/>
              </p:cNvSpPr>
              <p:nvPr/>
            </p:nvSpPr>
            <p:spPr bwMode="auto">
              <a:xfrm>
                <a:off x="3818" y="3002"/>
                <a:ext cx="99" cy="81"/>
              </a:xfrm>
              <a:custGeom>
                <a:avLst/>
                <a:gdLst>
                  <a:gd name="T0" fmla="*/ 0 w 16"/>
                  <a:gd name="T1" fmla="*/ 84439 h 13"/>
                  <a:gd name="T2" fmla="*/ 99730 w 16"/>
                  <a:gd name="T3" fmla="*/ 122173 h 13"/>
                  <a:gd name="T4" fmla="*/ 145214 w 16"/>
                  <a:gd name="T5" fmla="*/ 55865 h 13"/>
                  <a:gd name="T6" fmla="*/ 45484 w 16"/>
                  <a:gd name="T7" fmla="*/ 0 h 13"/>
                  <a:gd name="T8" fmla="*/ 0 w 16"/>
                  <a:gd name="T9" fmla="*/ 8443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6"/>
                    </a:lnTo>
                    <a:lnTo>
                      <a:pt x="5" y="0"/>
                    </a:lnTo>
                    <a:lnTo>
                      <a:pt x="0" y="9"/>
                    </a:lnTo>
                  </a:path>
                </a:pathLst>
              </a:custGeom>
              <a:noFill/>
              <a:ln w="9525">
                <a:solidFill>
                  <a:srgbClr val="000000"/>
                </a:solidFill>
                <a:round/>
                <a:headEnd/>
                <a:tailEnd/>
              </a:ln>
            </p:spPr>
            <p:txBody>
              <a:bodyPr/>
              <a:lstStyle/>
              <a:p>
                <a:endParaRPr lang="en-US"/>
              </a:p>
            </p:txBody>
          </p:sp>
          <p:sp>
            <p:nvSpPr>
              <p:cNvPr id="133749" name="Freeform 5468"/>
              <p:cNvSpPr>
                <a:spLocks/>
              </p:cNvSpPr>
              <p:nvPr/>
            </p:nvSpPr>
            <p:spPr bwMode="auto">
              <a:xfrm>
                <a:off x="2553" y="2181"/>
                <a:ext cx="98" cy="358"/>
              </a:xfrm>
              <a:custGeom>
                <a:avLst/>
                <a:gdLst>
                  <a:gd name="T0" fmla="*/ 0 w 98"/>
                  <a:gd name="T1" fmla="*/ 216 h 358"/>
                  <a:gd name="T2" fmla="*/ 67 w 98"/>
                  <a:gd name="T3" fmla="*/ 358 h 358"/>
                  <a:gd name="T4" fmla="*/ 98 w 98"/>
                  <a:gd name="T5" fmla="*/ 117 h 358"/>
                  <a:gd name="T6" fmla="*/ 30 w 98"/>
                  <a:gd name="T7" fmla="*/ 0 h 358"/>
                  <a:gd name="T8" fmla="*/ 0 w 98"/>
                  <a:gd name="T9" fmla="*/ 216 h 358"/>
                  <a:gd name="T10" fmla="*/ 0 60000 65536"/>
                  <a:gd name="T11" fmla="*/ 0 60000 65536"/>
                  <a:gd name="T12" fmla="*/ 0 60000 65536"/>
                  <a:gd name="T13" fmla="*/ 0 60000 65536"/>
                  <a:gd name="T14" fmla="*/ 0 60000 65536"/>
                  <a:gd name="T15" fmla="*/ 0 w 98"/>
                  <a:gd name="T16" fmla="*/ 0 h 358"/>
                  <a:gd name="T17" fmla="*/ 98 w 98"/>
                  <a:gd name="T18" fmla="*/ 358 h 358"/>
                </a:gdLst>
                <a:ahLst/>
                <a:cxnLst>
                  <a:cxn ang="T10">
                    <a:pos x="T0" y="T1"/>
                  </a:cxn>
                  <a:cxn ang="T11">
                    <a:pos x="T2" y="T3"/>
                  </a:cxn>
                  <a:cxn ang="T12">
                    <a:pos x="T4" y="T5"/>
                  </a:cxn>
                  <a:cxn ang="T13">
                    <a:pos x="T6" y="T7"/>
                  </a:cxn>
                  <a:cxn ang="T14">
                    <a:pos x="T8" y="T9"/>
                  </a:cxn>
                </a:cxnLst>
                <a:rect l="T15" t="T16" r="T17" b="T18"/>
                <a:pathLst>
                  <a:path w="98" h="358">
                    <a:moveTo>
                      <a:pt x="0" y="216"/>
                    </a:moveTo>
                    <a:lnTo>
                      <a:pt x="67" y="358"/>
                    </a:lnTo>
                    <a:lnTo>
                      <a:pt x="98" y="117"/>
                    </a:lnTo>
                    <a:lnTo>
                      <a:pt x="30" y="0"/>
                    </a:lnTo>
                    <a:lnTo>
                      <a:pt x="0" y="216"/>
                    </a:lnTo>
                    <a:close/>
                  </a:path>
                </a:pathLst>
              </a:custGeom>
              <a:solidFill>
                <a:srgbClr val="5D5D5D"/>
              </a:solidFill>
              <a:ln w="9525">
                <a:noFill/>
                <a:round/>
                <a:headEnd/>
                <a:tailEnd/>
              </a:ln>
            </p:spPr>
            <p:txBody>
              <a:bodyPr/>
              <a:lstStyle/>
              <a:p>
                <a:endParaRPr lang="en-US"/>
              </a:p>
            </p:txBody>
          </p:sp>
          <p:sp>
            <p:nvSpPr>
              <p:cNvPr id="133750" name="Freeform 5469"/>
              <p:cNvSpPr>
                <a:spLocks/>
              </p:cNvSpPr>
              <p:nvPr/>
            </p:nvSpPr>
            <p:spPr bwMode="auto">
              <a:xfrm>
                <a:off x="2553" y="2181"/>
                <a:ext cx="98" cy="358"/>
              </a:xfrm>
              <a:custGeom>
                <a:avLst/>
                <a:gdLst>
                  <a:gd name="T0" fmla="*/ 0 w 16"/>
                  <a:gd name="T1" fmla="*/ 313478 h 58"/>
                  <a:gd name="T2" fmla="*/ 94202 w 16"/>
                  <a:gd name="T3" fmla="*/ 519705 h 58"/>
                  <a:gd name="T4" fmla="*/ 137868 w 16"/>
                  <a:gd name="T5" fmla="*/ 169766 h 58"/>
                  <a:gd name="T6" fmla="*/ 43665 w 16"/>
                  <a:gd name="T7" fmla="*/ 0 h 58"/>
                  <a:gd name="T8" fmla="*/ 0 w 16"/>
                  <a:gd name="T9" fmla="*/ 313478 h 58"/>
                  <a:gd name="T10" fmla="*/ 0 60000 65536"/>
                  <a:gd name="T11" fmla="*/ 0 60000 65536"/>
                  <a:gd name="T12" fmla="*/ 0 60000 65536"/>
                  <a:gd name="T13" fmla="*/ 0 60000 65536"/>
                  <a:gd name="T14" fmla="*/ 0 60000 65536"/>
                  <a:gd name="T15" fmla="*/ 0 w 16"/>
                  <a:gd name="T16" fmla="*/ 0 h 58"/>
                  <a:gd name="T17" fmla="*/ 16 w 16"/>
                  <a:gd name="T18" fmla="*/ 58 h 58"/>
                </a:gdLst>
                <a:ahLst/>
                <a:cxnLst>
                  <a:cxn ang="T10">
                    <a:pos x="T0" y="T1"/>
                  </a:cxn>
                  <a:cxn ang="T11">
                    <a:pos x="T2" y="T3"/>
                  </a:cxn>
                  <a:cxn ang="T12">
                    <a:pos x="T4" y="T5"/>
                  </a:cxn>
                  <a:cxn ang="T13">
                    <a:pos x="T6" y="T7"/>
                  </a:cxn>
                  <a:cxn ang="T14">
                    <a:pos x="T8" y="T9"/>
                  </a:cxn>
                </a:cxnLst>
                <a:rect l="T15" t="T16" r="T17" b="T18"/>
                <a:pathLst>
                  <a:path w="16" h="58">
                    <a:moveTo>
                      <a:pt x="0" y="35"/>
                    </a:moveTo>
                    <a:lnTo>
                      <a:pt x="11" y="58"/>
                    </a:lnTo>
                    <a:lnTo>
                      <a:pt x="16" y="19"/>
                    </a:lnTo>
                    <a:lnTo>
                      <a:pt x="5" y="0"/>
                    </a:lnTo>
                    <a:lnTo>
                      <a:pt x="0" y="35"/>
                    </a:lnTo>
                  </a:path>
                </a:pathLst>
              </a:custGeom>
              <a:noFill/>
              <a:ln w="9525">
                <a:solidFill>
                  <a:srgbClr val="000000"/>
                </a:solidFill>
                <a:round/>
                <a:headEnd/>
                <a:tailEnd/>
              </a:ln>
            </p:spPr>
            <p:txBody>
              <a:bodyPr/>
              <a:lstStyle/>
              <a:p>
                <a:endParaRPr lang="en-US"/>
              </a:p>
            </p:txBody>
          </p:sp>
          <p:sp>
            <p:nvSpPr>
              <p:cNvPr id="133751" name="Freeform 5470"/>
              <p:cNvSpPr>
                <a:spLocks/>
              </p:cNvSpPr>
              <p:nvPr/>
            </p:nvSpPr>
            <p:spPr bwMode="auto">
              <a:xfrm>
                <a:off x="1305" y="3002"/>
                <a:ext cx="99" cy="50"/>
              </a:xfrm>
              <a:custGeom>
                <a:avLst/>
                <a:gdLst>
                  <a:gd name="T0" fmla="*/ 0 w 99"/>
                  <a:gd name="T1" fmla="*/ 44 h 50"/>
                  <a:gd name="T2" fmla="*/ 68 w 99"/>
                  <a:gd name="T3" fmla="*/ 50 h 50"/>
                  <a:gd name="T4" fmla="*/ 99 w 99"/>
                  <a:gd name="T5" fmla="*/ 6 h 50"/>
                  <a:gd name="T6" fmla="*/ 37 w 99"/>
                  <a:gd name="T7" fmla="*/ 0 h 50"/>
                  <a:gd name="T8" fmla="*/ 0 w 99"/>
                  <a:gd name="T9" fmla="*/ 44 h 50"/>
                  <a:gd name="T10" fmla="*/ 0 60000 65536"/>
                  <a:gd name="T11" fmla="*/ 0 60000 65536"/>
                  <a:gd name="T12" fmla="*/ 0 60000 65536"/>
                  <a:gd name="T13" fmla="*/ 0 60000 65536"/>
                  <a:gd name="T14" fmla="*/ 0 60000 65536"/>
                  <a:gd name="T15" fmla="*/ 0 w 99"/>
                  <a:gd name="T16" fmla="*/ 0 h 50"/>
                  <a:gd name="T17" fmla="*/ 99 w 99"/>
                  <a:gd name="T18" fmla="*/ 50 h 50"/>
                </a:gdLst>
                <a:ahLst/>
                <a:cxnLst>
                  <a:cxn ang="T10">
                    <a:pos x="T0" y="T1"/>
                  </a:cxn>
                  <a:cxn ang="T11">
                    <a:pos x="T2" y="T3"/>
                  </a:cxn>
                  <a:cxn ang="T12">
                    <a:pos x="T4" y="T5"/>
                  </a:cxn>
                  <a:cxn ang="T13">
                    <a:pos x="T6" y="T7"/>
                  </a:cxn>
                  <a:cxn ang="T14">
                    <a:pos x="T8" y="T9"/>
                  </a:cxn>
                </a:cxnLst>
                <a:rect l="T15" t="T16" r="T17" b="T18"/>
                <a:pathLst>
                  <a:path w="99" h="50">
                    <a:moveTo>
                      <a:pt x="0" y="44"/>
                    </a:moveTo>
                    <a:lnTo>
                      <a:pt x="68" y="50"/>
                    </a:lnTo>
                    <a:lnTo>
                      <a:pt x="99" y="6"/>
                    </a:lnTo>
                    <a:lnTo>
                      <a:pt x="37" y="0"/>
                    </a:lnTo>
                    <a:lnTo>
                      <a:pt x="0" y="44"/>
                    </a:lnTo>
                    <a:close/>
                  </a:path>
                </a:pathLst>
              </a:custGeom>
              <a:solidFill>
                <a:srgbClr val="DADADA"/>
              </a:solidFill>
              <a:ln w="9525">
                <a:noFill/>
                <a:round/>
                <a:headEnd/>
                <a:tailEnd/>
              </a:ln>
            </p:spPr>
            <p:txBody>
              <a:bodyPr/>
              <a:lstStyle/>
              <a:p>
                <a:endParaRPr lang="en-US"/>
              </a:p>
            </p:txBody>
          </p:sp>
          <p:sp>
            <p:nvSpPr>
              <p:cNvPr id="133752" name="Freeform 5471"/>
              <p:cNvSpPr>
                <a:spLocks/>
              </p:cNvSpPr>
              <p:nvPr/>
            </p:nvSpPr>
            <p:spPr bwMode="auto">
              <a:xfrm>
                <a:off x="1305" y="3002"/>
                <a:ext cx="99" cy="50"/>
              </a:xfrm>
              <a:custGeom>
                <a:avLst/>
                <a:gdLst>
                  <a:gd name="T0" fmla="*/ 0 w 16"/>
                  <a:gd name="T1" fmla="*/ 67150 h 8"/>
                  <a:gd name="T2" fmla="*/ 99730 w 16"/>
                  <a:gd name="T3" fmla="*/ 76169 h 8"/>
                  <a:gd name="T4" fmla="*/ 145214 w 16"/>
                  <a:gd name="T5" fmla="*/ 9025 h 8"/>
                  <a:gd name="T6" fmla="*/ 54252 w 16"/>
                  <a:gd name="T7" fmla="*/ 0 h 8"/>
                  <a:gd name="T8" fmla="*/ 0 w 16"/>
                  <a:gd name="T9" fmla="*/ 6715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7"/>
                    </a:moveTo>
                    <a:lnTo>
                      <a:pt x="11" y="8"/>
                    </a:lnTo>
                    <a:lnTo>
                      <a:pt x="16" y="1"/>
                    </a:lnTo>
                    <a:lnTo>
                      <a:pt x="6" y="0"/>
                    </a:lnTo>
                    <a:lnTo>
                      <a:pt x="0" y="7"/>
                    </a:lnTo>
                  </a:path>
                </a:pathLst>
              </a:custGeom>
              <a:noFill/>
              <a:ln w="9525">
                <a:solidFill>
                  <a:srgbClr val="000000"/>
                </a:solidFill>
                <a:round/>
                <a:headEnd/>
                <a:tailEnd/>
              </a:ln>
            </p:spPr>
            <p:txBody>
              <a:bodyPr/>
              <a:lstStyle/>
              <a:p>
                <a:endParaRPr lang="en-US"/>
              </a:p>
            </p:txBody>
          </p:sp>
          <p:sp>
            <p:nvSpPr>
              <p:cNvPr id="133753" name="Freeform 5472"/>
              <p:cNvSpPr>
                <a:spLocks/>
              </p:cNvSpPr>
              <p:nvPr/>
            </p:nvSpPr>
            <p:spPr bwMode="auto">
              <a:xfrm>
                <a:off x="3645" y="2971"/>
                <a:ext cx="99" cy="105"/>
              </a:xfrm>
              <a:custGeom>
                <a:avLst/>
                <a:gdLst>
                  <a:gd name="T0" fmla="*/ 0 w 99"/>
                  <a:gd name="T1" fmla="*/ 68 h 105"/>
                  <a:gd name="T2" fmla="*/ 68 w 99"/>
                  <a:gd name="T3" fmla="*/ 105 h 105"/>
                  <a:gd name="T4" fmla="*/ 99 w 99"/>
                  <a:gd name="T5" fmla="*/ 50 h 105"/>
                  <a:gd name="T6" fmla="*/ 31 w 99"/>
                  <a:gd name="T7" fmla="*/ 0 h 105"/>
                  <a:gd name="T8" fmla="*/ 0 w 99"/>
                  <a:gd name="T9" fmla="*/ 68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68"/>
                    </a:moveTo>
                    <a:lnTo>
                      <a:pt x="68" y="105"/>
                    </a:lnTo>
                    <a:lnTo>
                      <a:pt x="99" y="50"/>
                    </a:lnTo>
                    <a:lnTo>
                      <a:pt x="31" y="0"/>
                    </a:lnTo>
                    <a:lnTo>
                      <a:pt x="0" y="68"/>
                    </a:lnTo>
                    <a:close/>
                  </a:path>
                </a:pathLst>
              </a:custGeom>
              <a:solidFill>
                <a:srgbClr val="AEAEAE"/>
              </a:solidFill>
              <a:ln w="9525">
                <a:noFill/>
                <a:round/>
                <a:headEnd/>
                <a:tailEnd/>
              </a:ln>
            </p:spPr>
            <p:txBody>
              <a:bodyPr/>
              <a:lstStyle/>
              <a:p>
                <a:endParaRPr lang="en-US"/>
              </a:p>
            </p:txBody>
          </p:sp>
          <p:sp>
            <p:nvSpPr>
              <p:cNvPr id="133754" name="Freeform 5473"/>
              <p:cNvSpPr>
                <a:spLocks/>
              </p:cNvSpPr>
              <p:nvPr/>
            </p:nvSpPr>
            <p:spPr bwMode="auto">
              <a:xfrm>
                <a:off x="3645" y="2971"/>
                <a:ext cx="99" cy="105"/>
              </a:xfrm>
              <a:custGeom>
                <a:avLst/>
                <a:gdLst>
                  <a:gd name="T0" fmla="*/ 0 w 16"/>
                  <a:gd name="T1" fmla="*/ 98959 h 17"/>
                  <a:gd name="T2" fmla="*/ 99730 w 16"/>
                  <a:gd name="T3" fmla="*/ 152936 h 17"/>
                  <a:gd name="T4" fmla="*/ 145214 w 16"/>
                  <a:gd name="T5" fmla="*/ 71375 h 17"/>
                  <a:gd name="T6" fmla="*/ 45484 w 16"/>
                  <a:gd name="T7" fmla="*/ 0 h 17"/>
                  <a:gd name="T8" fmla="*/ 0 w 16"/>
                  <a:gd name="T9" fmla="*/ 98959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1"/>
                    </a:moveTo>
                    <a:lnTo>
                      <a:pt x="11" y="17"/>
                    </a:lnTo>
                    <a:lnTo>
                      <a:pt x="16" y="8"/>
                    </a:lnTo>
                    <a:lnTo>
                      <a:pt x="5" y="0"/>
                    </a:lnTo>
                    <a:lnTo>
                      <a:pt x="0" y="11"/>
                    </a:lnTo>
                  </a:path>
                </a:pathLst>
              </a:custGeom>
              <a:noFill/>
              <a:ln w="9525">
                <a:solidFill>
                  <a:srgbClr val="000000"/>
                </a:solidFill>
                <a:round/>
                <a:headEnd/>
                <a:tailEnd/>
              </a:ln>
            </p:spPr>
            <p:txBody>
              <a:bodyPr/>
              <a:lstStyle/>
              <a:p>
                <a:endParaRPr lang="en-US"/>
              </a:p>
            </p:txBody>
          </p:sp>
          <p:sp>
            <p:nvSpPr>
              <p:cNvPr id="133755" name="Freeform 5474"/>
              <p:cNvSpPr>
                <a:spLocks/>
              </p:cNvSpPr>
              <p:nvPr/>
            </p:nvSpPr>
            <p:spPr bwMode="auto">
              <a:xfrm>
                <a:off x="2380" y="2243"/>
                <a:ext cx="98" cy="271"/>
              </a:xfrm>
              <a:custGeom>
                <a:avLst/>
                <a:gdLst>
                  <a:gd name="T0" fmla="*/ 0 w 98"/>
                  <a:gd name="T1" fmla="*/ 179 h 271"/>
                  <a:gd name="T2" fmla="*/ 68 w 98"/>
                  <a:gd name="T3" fmla="*/ 271 h 271"/>
                  <a:gd name="T4" fmla="*/ 98 w 98"/>
                  <a:gd name="T5" fmla="*/ 49 h 271"/>
                  <a:gd name="T6" fmla="*/ 31 w 98"/>
                  <a:gd name="T7" fmla="*/ 0 h 271"/>
                  <a:gd name="T8" fmla="*/ 0 w 98"/>
                  <a:gd name="T9" fmla="*/ 179 h 271"/>
                  <a:gd name="T10" fmla="*/ 0 60000 65536"/>
                  <a:gd name="T11" fmla="*/ 0 60000 65536"/>
                  <a:gd name="T12" fmla="*/ 0 60000 65536"/>
                  <a:gd name="T13" fmla="*/ 0 60000 65536"/>
                  <a:gd name="T14" fmla="*/ 0 60000 65536"/>
                  <a:gd name="T15" fmla="*/ 0 w 98"/>
                  <a:gd name="T16" fmla="*/ 0 h 271"/>
                  <a:gd name="T17" fmla="*/ 98 w 98"/>
                  <a:gd name="T18" fmla="*/ 271 h 271"/>
                </a:gdLst>
                <a:ahLst/>
                <a:cxnLst>
                  <a:cxn ang="T10">
                    <a:pos x="T0" y="T1"/>
                  </a:cxn>
                  <a:cxn ang="T11">
                    <a:pos x="T2" y="T3"/>
                  </a:cxn>
                  <a:cxn ang="T12">
                    <a:pos x="T4" y="T5"/>
                  </a:cxn>
                  <a:cxn ang="T13">
                    <a:pos x="T6" y="T7"/>
                  </a:cxn>
                  <a:cxn ang="T14">
                    <a:pos x="T8" y="T9"/>
                  </a:cxn>
                </a:cxnLst>
                <a:rect l="T15" t="T16" r="T17" b="T18"/>
                <a:pathLst>
                  <a:path w="98" h="271">
                    <a:moveTo>
                      <a:pt x="0" y="179"/>
                    </a:moveTo>
                    <a:lnTo>
                      <a:pt x="68" y="271"/>
                    </a:lnTo>
                    <a:lnTo>
                      <a:pt x="98" y="49"/>
                    </a:lnTo>
                    <a:lnTo>
                      <a:pt x="31" y="0"/>
                    </a:lnTo>
                    <a:lnTo>
                      <a:pt x="0" y="179"/>
                    </a:lnTo>
                    <a:close/>
                  </a:path>
                </a:pathLst>
              </a:custGeom>
              <a:solidFill>
                <a:srgbClr val="787878"/>
              </a:solidFill>
              <a:ln w="9525">
                <a:noFill/>
                <a:round/>
                <a:headEnd/>
                <a:tailEnd/>
              </a:ln>
            </p:spPr>
            <p:txBody>
              <a:bodyPr/>
              <a:lstStyle/>
              <a:p>
                <a:endParaRPr lang="en-US"/>
              </a:p>
            </p:txBody>
          </p:sp>
          <p:sp>
            <p:nvSpPr>
              <p:cNvPr id="133756" name="Freeform 5475"/>
              <p:cNvSpPr>
                <a:spLocks/>
              </p:cNvSpPr>
              <p:nvPr/>
            </p:nvSpPr>
            <p:spPr bwMode="auto">
              <a:xfrm>
                <a:off x="2380" y="2243"/>
                <a:ext cx="98" cy="271"/>
              </a:xfrm>
              <a:custGeom>
                <a:avLst/>
                <a:gdLst>
                  <a:gd name="T0" fmla="*/ 0 w 16"/>
                  <a:gd name="T1" fmla="*/ 257462 h 44"/>
                  <a:gd name="T2" fmla="*/ 94202 w 16"/>
                  <a:gd name="T3" fmla="*/ 389963 h 44"/>
                  <a:gd name="T4" fmla="*/ 137868 w 16"/>
                  <a:gd name="T5" fmla="*/ 70559 h 44"/>
                  <a:gd name="T6" fmla="*/ 43665 w 16"/>
                  <a:gd name="T7" fmla="*/ 0 h 44"/>
                  <a:gd name="T8" fmla="*/ 0 w 16"/>
                  <a:gd name="T9" fmla="*/ 257462 h 44"/>
                  <a:gd name="T10" fmla="*/ 0 60000 65536"/>
                  <a:gd name="T11" fmla="*/ 0 60000 65536"/>
                  <a:gd name="T12" fmla="*/ 0 60000 65536"/>
                  <a:gd name="T13" fmla="*/ 0 60000 65536"/>
                  <a:gd name="T14" fmla="*/ 0 60000 65536"/>
                  <a:gd name="T15" fmla="*/ 0 w 16"/>
                  <a:gd name="T16" fmla="*/ 0 h 44"/>
                  <a:gd name="T17" fmla="*/ 16 w 16"/>
                  <a:gd name="T18" fmla="*/ 44 h 44"/>
                </a:gdLst>
                <a:ahLst/>
                <a:cxnLst>
                  <a:cxn ang="T10">
                    <a:pos x="T0" y="T1"/>
                  </a:cxn>
                  <a:cxn ang="T11">
                    <a:pos x="T2" y="T3"/>
                  </a:cxn>
                  <a:cxn ang="T12">
                    <a:pos x="T4" y="T5"/>
                  </a:cxn>
                  <a:cxn ang="T13">
                    <a:pos x="T6" y="T7"/>
                  </a:cxn>
                  <a:cxn ang="T14">
                    <a:pos x="T8" y="T9"/>
                  </a:cxn>
                </a:cxnLst>
                <a:rect l="T15" t="T16" r="T17" b="T18"/>
                <a:pathLst>
                  <a:path w="16" h="44">
                    <a:moveTo>
                      <a:pt x="0" y="29"/>
                    </a:moveTo>
                    <a:lnTo>
                      <a:pt x="11" y="44"/>
                    </a:lnTo>
                    <a:lnTo>
                      <a:pt x="16" y="8"/>
                    </a:lnTo>
                    <a:lnTo>
                      <a:pt x="5" y="0"/>
                    </a:lnTo>
                    <a:lnTo>
                      <a:pt x="0" y="29"/>
                    </a:lnTo>
                  </a:path>
                </a:pathLst>
              </a:custGeom>
              <a:noFill/>
              <a:ln w="9525">
                <a:solidFill>
                  <a:srgbClr val="000000"/>
                </a:solidFill>
                <a:round/>
                <a:headEnd/>
                <a:tailEnd/>
              </a:ln>
            </p:spPr>
            <p:txBody>
              <a:bodyPr/>
              <a:lstStyle/>
              <a:p>
                <a:endParaRPr lang="en-US"/>
              </a:p>
            </p:txBody>
          </p:sp>
          <p:sp>
            <p:nvSpPr>
              <p:cNvPr id="133757" name="Freeform 5476"/>
              <p:cNvSpPr>
                <a:spLocks/>
              </p:cNvSpPr>
              <p:nvPr/>
            </p:nvSpPr>
            <p:spPr bwMode="auto">
              <a:xfrm>
                <a:off x="3479" y="2916"/>
                <a:ext cx="99" cy="142"/>
              </a:xfrm>
              <a:custGeom>
                <a:avLst/>
                <a:gdLst>
                  <a:gd name="T0" fmla="*/ 0 w 99"/>
                  <a:gd name="T1" fmla="*/ 86 h 142"/>
                  <a:gd name="T2" fmla="*/ 68 w 99"/>
                  <a:gd name="T3" fmla="*/ 142 h 142"/>
                  <a:gd name="T4" fmla="*/ 99 w 99"/>
                  <a:gd name="T5" fmla="*/ 74 h 142"/>
                  <a:gd name="T6" fmla="*/ 31 w 99"/>
                  <a:gd name="T7" fmla="*/ 0 h 142"/>
                  <a:gd name="T8" fmla="*/ 0 w 99"/>
                  <a:gd name="T9" fmla="*/ 86 h 142"/>
                  <a:gd name="T10" fmla="*/ 0 60000 65536"/>
                  <a:gd name="T11" fmla="*/ 0 60000 65536"/>
                  <a:gd name="T12" fmla="*/ 0 60000 65536"/>
                  <a:gd name="T13" fmla="*/ 0 60000 65536"/>
                  <a:gd name="T14" fmla="*/ 0 60000 65536"/>
                  <a:gd name="T15" fmla="*/ 0 w 99"/>
                  <a:gd name="T16" fmla="*/ 0 h 142"/>
                  <a:gd name="T17" fmla="*/ 99 w 99"/>
                  <a:gd name="T18" fmla="*/ 142 h 142"/>
                </a:gdLst>
                <a:ahLst/>
                <a:cxnLst>
                  <a:cxn ang="T10">
                    <a:pos x="T0" y="T1"/>
                  </a:cxn>
                  <a:cxn ang="T11">
                    <a:pos x="T2" y="T3"/>
                  </a:cxn>
                  <a:cxn ang="T12">
                    <a:pos x="T4" y="T5"/>
                  </a:cxn>
                  <a:cxn ang="T13">
                    <a:pos x="T6" y="T7"/>
                  </a:cxn>
                  <a:cxn ang="T14">
                    <a:pos x="T8" y="T9"/>
                  </a:cxn>
                </a:cxnLst>
                <a:rect l="T15" t="T16" r="T17" b="T18"/>
                <a:pathLst>
                  <a:path w="99" h="142">
                    <a:moveTo>
                      <a:pt x="0" y="86"/>
                    </a:moveTo>
                    <a:lnTo>
                      <a:pt x="68" y="142"/>
                    </a:lnTo>
                    <a:lnTo>
                      <a:pt x="99" y="74"/>
                    </a:lnTo>
                    <a:lnTo>
                      <a:pt x="31" y="0"/>
                    </a:lnTo>
                    <a:lnTo>
                      <a:pt x="0" y="86"/>
                    </a:lnTo>
                    <a:close/>
                  </a:path>
                </a:pathLst>
              </a:custGeom>
              <a:solidFill>
                <a:srgbClr val="929292"/>
              </a:solidFill>
              <a:ln w="9525">
                <a:noFill/>
                <a:round/>
                <a:headEnd/>
                <a:tailEnd/>
              </a:ln>
            </p:spPr>
            <p:txBody>
              <a:bodyPr/>
              <a:lstStyle/>
              <a:p>
                <a:endParaRPr lang="en-US"/>
              </a:p>
            </p:txBody>
          </p:sp>
          <p:sp>
            <p:nvSpPr>
              <p:cNvPr id="133758" name="Freeform 5477"/>
              <p:cNvSpPr>
                <a:spLocks/>
              </p:cNvSpPr>
              <p:nvPr/>
            </p:nvSpPr>
            <p:spPr bwMode="auto">
              <a:xfrm>
                <a:off x="3479" y="2916"/>
                <a:ext cx="99" cy="142"/>
              </a:xfrm>
              <a:custGeom>
                <a:avLst/>
                <a:gdLst>
                  <a:gd name="T0" fmla="*/ 0 w 16"/>
                  <a:gd name="T1" fmla="*/ 124948 h 23"/>
                  <a:gd name="T2" fmla="*/ 99730 w 16"/>
                  <a:gd name="T3" fmla="*/ 206406 h 23"/>
                  <a:gd name="T4" fmla="*/ 145214 w 16"/>
                  <a:gd name="T5" fmla="*/ 107531 h 23"/>
                  <a:gd name="T6" fmla="*/ 45484 w 16"/>
                  <a:gd name="T7" fmla="*/ 0 h 23"/>
                  <a:gd name="T8" fmla="*/ 0 w 16"/>
                  <a:gd name="T9" fmla="*/ 124948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14"/>
                    </a:moveTo>
                    <a:lnTo>
                      <a:pt x="11" y="23"/>
                    </a:lnTo>
                    <a:lnTo>
                      <a:pt x="16" y="12"/>
                    </a:lnTo>
                    <a:lnTo>
                      <a:pt x="5" y="0"/>
                    </a:lnTo>
                    <a:lnTo>
                      <a:pt x="0" y="14"/>
                    </a:lnTo>
                  </a:path>
                </a:pathLst>
              </a:custGeom>
              <a:noFill/>
              <a:ln w="9525">
                <a:solidFill>
                  <a:srgbClr val="000000"/>
                </a:solidFill>
                <a:round/>
                <a:headEnd/>
                <a:tailEnd/>
              </a:ln>
            </p:spPr>
            <p:txBody>
              <a:bodyPr/>
              <a:lstStyle/>
              <a:p>
                <a:endParaRPr lang="en-US"/>
              </a:p>
            </p:txBody>
          </p:sp>
          <p:sp>
            <p:nvSpPr>
              <p:cNvPr id="133759" name="Freeform 5478"/>
              <p:cNvSpPr>
                <a:spLocks/>
              </p:cNvSpPr>
              <p:nvPr/>
            </p:nvSpPr>
            <p:spPr bwMode="auto">
              <a:xfrm>
                <a:off x="2213" y="2379"/>
                <a:ext cx="99" cy="185"/>
              </a:xfrm>
              <a:custGeom>
                <a:avLst/>
                <a:gdLst>
                  <a:gd name="T0" fmla="*/ 0 w 99"/>
                  <a:gd name="T1" fmla="*/ 142 h 185"/>
                  <a:gd name="T2" fmla="*/ 68 w 99"/>
                  <a:gd name="T3" fmla="*/ 185 h 185"/>
                  <a:gd name="T4" fmla="*/ 99 w 99"/>
                  <a:gd name="T5" fmla="*/ 0 h 185"/>
                  <a:gd name="T6" fmla="*/ 31 w 99"/>
                  <a:gd name="T7" fmla="*/ 6 h 185"/>
                  <a:gd name="T8" fmla="*/ 0 w 99"/>
                  <a:gd name="T9" fmla="*/ 142 h 185"/>
                  <a:gd name="T10" fmla="*/ 0 60000 65536"/>
                  <a:gd name="T11" fmla="*/ 0 60000 65536"/>
                  <a:gd name="T12" fmla="*/ 0 60000 65536"/>
                  <a:gd name="T13" fmla="*/ 0 60000 65536"/>
                  <a:gd name="T14" fmla="*/ 0 60000 65536"/>
                  <a:gd name="T15" fmla="*/ 0 w 99"/>
                  <a:gd name="T16" fmla="*/ 0 h 185"/>
                  <a:gd name="T17" fmla="*/ 99 w 99"/>
                  <a:gd name="T18" fmla="*/ 185 h 185"/>
                </a:gdLst>
                <a:ahLst/>
                <a:cxnLst>
                  <a:cxn ang="T10">
                    <a:pos x="T0" y="T1"/>
                  </a:cxn>
                  <a:cxn ang="T11">
                    <a:pos x="T2" y="T3"/>
                  </a:cxn>
                  <a:cxn ang="T12">
                    <a:pos x="T4" y="T5"/>
                  </a:cxn>
                  <a:cxn ang="T13">
                    <a:pos x="T6" y="T7"/>
                  </a:cxn>
                  <a:cxn ang="T14">
                    <a:pos x="T8" y="T9"/>
                  </a:cxn>
                </a:cxnLst>
                <a:rect l="T15" t="T16" r="T17" b="T18"/>
                <a:pathLst>
                  <a:path w="99" h="185">
                    <a:moveTo>
                      <a:pt x="0" y="142"/>
                    </a:moveTo>
                    <a:lnTo>
                      <a:pt x="68" y="185"/>
                    </a:lnTo>
                    <a:lnTo>
                      <a:pt x="99" y="0"/>
                    </a:lnTo>
                    <a:lnTo>
                      <a:pt x="31" y="6"/>
                    </a:lnTo>
                    <a:lnTo>
                      <a:pt x="0" y="142"/>
                    </a:lnTo>
                    <a:close/>
                  </a:path>
                </a:pathLst>
              </a:custGeom>
              <a:solidFill>
                <a:srgbClr val="9B9B9B"/>
              </a:solidFill>
              <a:ln w="9525">
                <a:noFill/>
                <a:round/>
                <a:headEnd/>
                <a:tailEnd/>
              </a:ln>
            </p:spPr>
            <p:txBody>
              <a:bodyPr/>
              <a:lstStyle/>
              <a:p>
                <a:endParaRPr lang="en-US"/>
              </a:p>
            </p:txBody>
          </p:sp>
          <p:sp>
            <p:nvSpPr>
              <p:cNvPr id="133760" name="Freeform 5479"/>
              <p:cNvSpPr>
                <a:spLocks/>
              </p:cNvSpPr>
              <p:nvPr/>
            </p:nvSpPr>
            <p:spPr bwMode="auto">
              <a:xfrm>
                <a:off x="2213" y="2379"/>
                <a:ext cx="99" cy="185"/>
              </a:xfrm>
              <a:custGeom>
                <a:avLst/>
                <a:gdLst>
                  <a:gd name="T0" fmla="*/ 0 w 16"/>
                  <a:gd name="T1" fmla="*/ 205424 h 30"/>
                  <a:gd name="T2" fmla="*/ 99730 w 16"/>
                  <a:gd name="T3" fmla="*/ 267566 h 30"/>
                  <a:gd name="T4" fmla="*/ 145214 w 16"/>
                  <a:gd name="T5" fmla="*/ 0 h 30"/>
                  <a:gd name="T6" fmla="*/ 45484 w 16"/>
                  <a:gd name="T7" fmla="*/ 8670 h 30"/>
                  <a:gd name="T8" fmla="*/ 0 w 16"/>
                  <a:gd name="T9" fmla="*/ 205424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23"/>
                    </a:moveTo>
                    <a:lnTo>
                      <a:pt x="11" y="30"/>
                    </a:lnTo>
                    <a:lnTo>
                      <a:pt x="16" y="0"/>
                    </a:lnTo>
                    <a:lnTo>
                      <a:pt x="5" y="1"/>
                    </a:lnTo>
                    <a:lnTo>
                      <a:pt x="0" y="23"/>
                    </a:lnTo>
                  </a:path>
                </a:pathLst>
              </a:custGeom>
              <a:noFill/>
              <a:ln w="9525">
                <a:solidFill>
                  <a:srgbClr val="000000"/>
                </a:solidFill>
                <a:round/>
                <a:headEnd/>
                <a:tailEnd/>
              </a:ln>
            </p:spPr>
            <p:txBody>
              <a:bodyPr/>
              <a:lstStyle/>
              <a:p>
                <a:endParaRPr lang="en-US"/>
              </a:p>
            </p:txBody>
          </p:sp>
          <p:sp>
            <p:nvSpPr>
              <p:cNvPr id="133761" name="Freeform 5480"/>
              <p:cNvSpPr>
                <a:spLocks/>
              </p:cNvSpPr>
              <p:nvPr/>
            </p:nvSpPr>
            <p:spPr bwMode="auto">
              <a:xfrm>
                <a:off x="4559" y="3033"/>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133762" name="Freeform 5481"/>
              <p:cNvSpPr>
                <a:spLocks/>
              </p:cNvSpPr>
              <p:nvPr/>
            </p:nvSpPr>
            <p:spPr bwMode="auto">
              <a:xfrm>
                <a:off x="4559" y="3033"/>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763" name="Freeform 5482"/>
              <p:cNvSpPr>
                <a:spLocks/>
              </p:cNvSpPr>
              <p:nvPr/>
            </p:nvSpPr>
            <p:spPr bwMode="auto">
              <a:xfrm>
                <a:off x="3306" y="2823"/>
                <a:ext cx="105" cy="198"/>
              </a:xfrm>
              <a:custGeom>
                <a:avLst/>
                <a:gdLst>
                  <a:gd name="T0" fmla="*/ 0 w 105"/>
                  <a:gd name="T1" fmla="*/ 118 h 198"/>
                  <a:gd name="T2" fmla="*/ 68 w 105"/>
                  <a:gd name="T3" fmla="*/ 198 h 198"/>
                  <a:gd name="T4" fmla="*/ 105 w 105"/>
                  <a:gd name="T5" fmla="*/ 105 h 198"/>
                  <a:gd name="T6" fmla="*/ 37 w 105"/>
                  <a:gd name="T7" fmla="*/ 0 h 198"/>
                  <a:gd name="T8" fmla="*/ 0 w 105"/>
                  <a:gd name="T9" fmla="*/ 118 h 198"/>
                  <a:gd name="T10" fmla="*/ 0 60000 65536"/>
                  <a:gd name="T11" fmla="*/ 0 60000 65536"/>
                  <a:gd name="T12" fmla="*/ 0 60000 65536"/>
                  <a:gd name="T13" fmla="*/ 0 60000 65536"/>
                  <a:gd name="T14" fmla="*/ 0 60000 65536"/>
                  <a:gd name="T15" fmla="*/ 0 w 105"/>
                  <a:gd name="T16" fmla="*/ 0 h 198"/>
                  <a:gd name="T17" fmla="*/ 105 w 105"/>
                  <a:gd name="T18" fmla="*/ 198 h 198"/>
                </a:gdLst>
                <a:ahLst/>
                <a:cxnLst>
                  <a:cxn ang="T10">
                    <a:pos x="T0" y="T1"/>
                  </a:cxn>
                  <a:cxn ang="T11">
                    <a:pos x="T2" y="T3"/>
                  </a:cxn>
                  <a:cxn ang="T12">
                    <a:pos x="T4" y="T5"/>
                  </a:cxn>
                  <a:cxn ang="T13">
                    <a:pos x="T6" y="T7"/>
                  </a:cxn>
                  <a:cxn ang="T14">
                    <a:pos x="T8" y="T9"/>
                  </a:cxn>
                </a:cxnLst>
                <a:rect l="T15" t="T16" r="T17" b="T18"/>
                <a:pathLst>
                  <a:path w="105" h="198">
                    <a:moveTo>
                      <a:pt x="0" y="118"/>
                    </a:moveTo>
                    <a:lnTo>
                      <a:pt x="68" y="198"/>
                    </a:lnTo>
                    <a:lnTo>
                      <a:pt x="105" y="105"/>
                    </a:lnTo>
                    <a:lnTo>
                      <a:pt x="37" y="0"/>
                    </a:lnTo>
                    <a:lnTo>
                      <a:pt x="0" y="118"/>
                    </a:lnTo>
                    <a:close/>
                  </a:path>
                </a:pathLst>
              </a:custGeom>
              <a:solidFill>
                <a:srgbClr val="747474"/>
              </a:solidFill>
              <a:ln w="9525">
                <a:noFill/>
                <a:round/>
                <a:headEnd/>
                <a:tailEnd/>
              </a:ln>
            </p:spPr>
            <p:txBody>
              <a:bodyPr/>
              <a:lstStyle/>
              <a:p>
                <a:endParaRPr lang="en-US"/>
              </a:p>
            </p:txBody>
          </p:sp>
          <p:sp>
            <p:nvSpPr>
              <p:cNvPr id="133764" name="Freeform 5483"/>
              <p:cNvSpPr>
                <a:spLocks/>
              </p:cNvSpPr>
              <p:nvPr/>
            </p:nvSpPr>
            <p:spPr bwMode="auto">
              <a:xfrm>
                <a:off x="3306" y="2823"/>
                <a:ext cx="105" cy="198"/>
              </a:xfrm>
              <a:custGeom>
                <a:avLst/>
                <a:gdLst>
                  <a:gd name="T0" fmla="*/ 0 w 17"/>
                  <a:gd name="T1" fmla="*/ 172934 h 32"/>
                  <a:gd name="T2" fmla="*/ 98959 w 17"/>
                  <a:gd name="T3" fmla="*/ 290200 h 32"/>
                  <a:gd name="T4" fmla="*/ 152936 w 17"/>
                  <a:gd name="T5" fmla="*/ 153982 h 32"/>
                  <a:gd name="T6" fmla="*/ 53945 w 17"/>
                  <a:gd name="T7" fmla="*/ 0 h 32"/>
                  <a:gd name="T8" fmla="*/ 0 w 17"/>
                  <a:gd name="T9" fmla="*/ 172934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19"/>
                    </a:moveTo>
                    <a:lnTo>
                      <a:pt x="11" y="32"/>
                    </a:lnTo>
                    <a:lnTo>
                      <a:pt x="17" y="17"/>
                    </a:lnTo>
                    <a:lnTo>
                      <a:pt x="6" y="0"/>
                    </a:lnTo>
                    <a:lnTo>
                      <a:pt x="0" y="19"/>
                    </a:lnTo>
                  </a:path>
                </a:pathLst>
              </a:custGeom>
              <a:noFill/>
              <a:ln w="9525">
                <a:solidFill>
                  <a:srgbClr val="000000"/>
                </a:solidFill>
                <a:round/>
                <a:headEnd/>
                <a:tailEnd/>
              </a:ln>
            </p:spPr>
            <p:txBody>
              <a:bodyPr/>
              <a:lstStyle/>
              <a:p>
                <a:endParaRPr lang="en-US"/>
              </a:p>
            </p:txBody>
          </p:sp>
          <p:sp>
            <p:nvSpPr>
              <p:cNvPr id="133765" name="Freeform 5484"/>
              <p:cNvSpPr>
                <a:spLocks/>
              </p:cNvSpPr>
              <p:nvPr/>
            </p:nvSpPr>
            <p:spPr bwMode="auto">
              <a:xfrm>
                <a:off x="2040" y="2527"/>
                <a:ext cx="99" cy="136"/>
              </a:xfrm>
              <a:custGeom>
                <a:avLst/>
                <a:gdLst>
                  <a:gd name="T0" fmla="*/ 0 w 99"/>
                  <a:gd name="T1" fmla="*/ 136 h 136"/>
                  <a:gd name="T2" fmla="*/ 68 w 99"/>
                  <a:gd name="T3" fmla="*/ 136 h 136"/>
                  <a:gd name="T4" fmla="*/ 99 w 99"/>
                  <a:gd name="T5" fmla="*/ 0 h 136"/>
                  <a:gd name="T6" fmla="*/ 37 w 99"/>
                  <a:gd name="T7" fmla="*/ 37 h 136"/>
                  <a:gd name="T8" fmla="*/ 0 w 99"/>
                  <a:gd name="T9" fmla="*/ 136 h 136"/>
                  <a:gd name="T10" fmla="*/ 0 60000 65536"/>
                  <a:gd name="T11" fmla="*/ 0 60000 65536"/>
                  <a:gd name="T12" fmla="*/ 0 60000 65536"/>
                  <a:gd name="T13" fmla="*/ 0 60000 65536"/>
                  <a:gd name="T14" fmla="*/ 0 60000 65536"/>
                  <a:gd name="T15" fmla="*/ 0 w 99"/>
                  <a:gd name="T16" fmla="*/ 0 h 136"/>
                  <a:gd name="T17" fmla="*/ 99 w 99"/>
                  <a:gd name="T18" fmla="*/ 136 h 136"/>
                </a:gdLst>
                <a:ahLst/>
                <a:cxnLst>
                  <a:cxn ang="T10">
                    <a:pos x="T0" y="T1"/>
                  </a:cxn>
                  <a:cxn ang="T11">
                    <a:pos x="T2" y="T3"/>
                  </a:cxn>
                  <a:cxn ang="T12">
                    <a:pos x="T4" y="T5"/>
                  </a:cxn>
                  <a:cxn ang="T13">
                    <a:pos x="T6" y="T7"/>
                  </a:cxn>
                  <a:cxn ang="T14">
                    <a:pos x="T8" y="T9"/>
                  </a:cxn>
                </a:cxnLst>
                <a:rect l="T15" t="T16" r="T17" b="T18"/>
                <a:pathLst>
                  <a:path w="99" h="136">
                    <a:moveTo>
                      <a:pt x="0" y="136"/>
                    </a:moveTo>
                    <a:lnTo>
                      <a:pt x="68" y="136"/>
                    </a:lnTo>
                    <a:lnTo>
                      <a:pt x="99" y="0"/>
                    </a:lnTo>
                    <a:lnTo>
                      <a:pt x="37" y="37"/>
                    </a:lnTo>
                    <a:lnTo>
                      <a:pt x="0" y="136"/>
                    </a:lnTo>
                    <a:close/>
                  </a:path>
                </a:pathLst>
              </a:custGeom>
              <a:solidFill>
                <a:srgbClr val="BDBDBD"/>
              </a:solidFill>
              <a:ln w="9525">
                <a:noFill/>
                <a:round/>
                <a:headEnd/>
                <a:tailEnd/>
              </a:ln>
            </p:spPr>
            <p:txBody>
              <a:bodyPr/>
              <a:lstStyle/>
              <a:p>
                <a:endParaRPr lang="en-US"/>
              </a:p>
            </p:txBody>
          </p:sp>
          <p:sp>
            <p:nvSpPr>
              <p:cNvPr id="133766" name="Freeform 5485"/>
              <p:cNvSpPr>
                <a:spLocks/>
              </p:cNvSpPr>
              <p:nvPr/>
            </p:nvSpPr>
            <p:spPr bwMode="auto">
              <a:xfrm>
                <a:off x="2040" y="2527"/>
                <a:ext cx="99" cy="136"/>
              </a:xfrm>
              <a:custGeom>
                <a:avLst/>
                <a:gdLst>
                  <a:gd name="T0" fmla="*/ 0 w 16"/>
                  <a:gd name="T1" fmla="*/ 198677 h 22"/>
                  <a:gd name="T2" fmla="*/ 99730 w 16"/>
                  <a:gd name="T3" fmla="*/ 198677 h 22"/>
                  <a:gd name="T4" fmla="*/ 145214 w 16"/>
                  <a:gd name="T5" fmla="*/ 0 h 22"/>
                  <a:gd name="T6" fmla="*/ 54252 w 16"/>
                  <a:gd name="T7" fmla="*/ 54109 h 22"/>
                  <a:gd name="T8" fmla="*/ 0 w 16"/>
                  <a:gd name="T9" fmla="*/ 198677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22"/>
                    </a:moveTo>
                    <a:lnTo>
                      <a:pt x="11" y="22"/>
                    </a:lnTo>
                    <a:lnTo>
                      <a:pt x="16" y="0"/>
                    </a:lnTo>
                    <a:lnTo>
                      <a:pt x="6" y="6"/>
                    </a:lnTo>
                    <a:lnTo>
                      <a:pt x="0" y="22"/>
                    </a:lnTo>
                  </a:path>
                </a:pathLst>
              </a:custGeom>
              <a:noFill/>
              <a:ln w="9525">
                <a:solidFill>
                  <a:srgbClr val="000000"/>
                </a:solidFill>
                <a:round/>
                <a:headEnd/>
                <a:tailEnd/>
              </a:ln>
            </p:spPr>
            <p:txBody>
              <a:bodyPr/>
              <a:lstStyle/>
              <a:p>
                <a:endParaRPr lang="en-US"/>
              </a:p>
            </p:txBody>
          </p:sp>
          <p:sp>
            <p:nvSpPr>
              <p:cNvPr id="133767" name="Freeform 5486"/>
              <p:cNvSpPr>
                <a:spLocks/>
              </p:cNvSpPr>
              <p:nvPr/>
            </p:nvSpPr>
            <p:spPr bwMode="auto">
              <a:xfrm>
                <a:off x="4393" y="3039"/>
                <a:ext cx="98" cy="62"/>
              </a:xfrm>
              <a:custGeom>
                <a:avLst/>
                <a:gdLst>
                  <a:gd name="T0" fmla="*/ 0 w 98"/>
                  <a:gd name="T1" fmla="*/ 44 h 62"/>
                  <a:gd name="T2" fmla="*/ 68 w 98"/>
                  <a:gd name="T3" fmla="*/ 62 h 62"/>
                  <a:gd name="T4" fmla="*/ 98 w 98"/>
                  <a:gd name="T5" fmla="*/ 19 h 62"/>
                  <a:gd name="T6" fmla="*/ 30 w 98"/>
                  <a:gd name="T7" fmla="*/ 0 h 62"/>
                  <a:gd name="T8" fmla="*/ 0 w 98"/>
                  <a:gd name="T9" fmla="*/ 44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4"/>
                    </a:moveTo>
                    <a:lnTo>
                      <a:pt x="68" y="62"/>
                    </a:lnTo>
                    <a:lnTo>
                      <a:pt x="98" y="19"/>
                    </a:lnTo>
                    <a:lnTo>
                      <a:pt x="30" y="0"/>
                    </a:lnTo>
                    <a:lnTo>
                      <a:pt x="0" y="44"/>
                    </a:lnTo>
                    <a:close/>
                  </a:path>
                </a:pathLst>
              </a:custGeom>
              <a:solidFill>
                <a:srgbClr val="CECECE"/>
              </a:solidFill>
              <a:ln w="9525">
                <a:noFill/>
                <a:round/>
                <a:headEnd/>
                <a:tailEnd/>
              </a:ln>
            </p:spPr>
            <p:txBody>
              <a:bodyPr/>
              <a:lstStyle/>
              <a:p>
                <a:endParaRPr lang="en-US"/>
              </a:p>
            </p:txBody>
          </p:sp>
          <p:sp>
            <p:nvSpPr>
              <p:cNvPr id="133768" name="Freeform 5487"/>
              <p:cNvSpPr>
                <a:spLocks/>
              </p:cNvSpPr>
              <p:nvPr/>
            </p:nvSpPr>
            <p:spPr bwMode="auto">
              <a:xfrm>
                <a:off x="4393" y="3039"/>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769" name="Freeform 5488"/>
              <p:cNvSpPr>
                <a:spLocks/>
              </p:cNvSpPr>
              <p:nvPr/>
            </p:nvSpPr>
            <p:spPr bwMode="auto">
              <a:xfrm>
                <a:off x="3139" y="2687"/>
                <a:ext cx="99" cy="272"/>
              </a:xfrm>
              <a:custGeom>
                <a:avLst/>
                <a:gdLst>
                  <a:gd name="T0" fmla="*/ 0 w 99"/>
                  <a:gd name="T1" fmla="*/ 161 h 272"/>
                  <a:gd name="T2" fmla="*/ 68 w 99"/>
                  <a:gd name="T3" fmla="*/ 272 h 272"/>
                  <a:gd name="T4" fmla="*/ 99 w 99"/>
                  <a:gd name="T5" fmla="*/ 142 h 272"/>
                  <a:gd name="T6" fmla="*/ 31 w 99"/>
                  <a:gd name="T7" fmla="*/ 0 h 272"/>
                  <a:gd name="T8" fmla="*/ 0 w 99"/>
                  <a:gd name="T9" fmla="*/ 161 h 272"/>
                  <a:gd name="T10" fmla="*/ 0 60000 65536"/>
                  <a:gd name="T11" fmla="*/ 0 60000 65536"/>
                  <a:gd name="T12" fmla="*/ 0 60000 65536"/>
                  <a:gd name="T13" fmla="*/ 0 60000 65536"/>
                  <a:gd name="T14" fmla="*/ 0 60000 65536"/>
                  <a:gd name="T15" fmla="*/ 0 w 99"/>
                  <a:gd name="T16" fmla="*/ 0 h 272"/>
                  <a:gd name="T17" fmla="*/ 99 w 99"/>
                  <a:gd name="T18" fmla="*/ 272 h 272"/>
                </a:gdLst>
                <a:ahLst/>
                <a:cxnLst>
                  <a:cxn ang="T10">
                    <a:pos x="T0" y="T1"/>
                  </a:cxn>
                  <a:cxn ang="T11">
                    <a:pos x="T2" y="T3"/>
                  </a:cxn>
                  <a:cxn ang="T12">
                    <a:pos x="T4" y="T5"/>
                  </a:cxn>
                  <a:cxn ang="T13">
                    <a:pos x="T6" y="T7"/>
                  </a:cxn>
                  <a:cxn ang="T14">
                    <a:pos x="T8" y="T9"/>
                  </a:cxn>
                </a:cxnLst>
                <a:rect l="T15" t="T16" r="T17" b="T18"/>
                <a:pathLst>
                  <a:path w="99" h="272">
                    <a:moveTo>
                      <a:pt x="0" y="161"/>
                    </a:moveTo>
                    <a:lnTo>
                      <a:pt x="68" y="272"/>
                    </a:lnTo>
                    <a:lnTo>
                      <a:pt x="99" y="142"/>
                    </a:lnTo>
                    <a:lnTo>
                      <a:pt x="31" y="0"/>
                    </a:lnTo>
                    <a:lnTo>
                      <a:pt x="0" y="161"/>
                    </a:lnTo>
                    <a:close/>
                  </a:path>
                </a:pathLst>
              </a:custGeom>
              <a:solidFill>
                <a:srgbClr val="5D5D5D"/>
              </a:solidFill>
              <a:ln w="9525">
                <a:noFill/>
                <a:round/>
                <a:headEnd/>
                <a:tailEnd/>
              </a:ln>
            </p:spPr>
            <p:txBody>
              <a:bodyPr/>
              <a:lstStyle/>
              <a:p>
                <a:endParaRPr lang="en-US"/>
              </a:p>
            </p:txBody>
          </p:sp>
          <p:sp>
            <p:nvSpPr>
              <p:cNvPr id="133770" name="Freeform 5489"/>
              <p:cNvSpPr>
                <a:spLocks/>
              </p:cNvSpPr>
              <p:nvPr/>
            </p:nvSpPr>
            <p:spPr bwMode="auto">
              <a:xfrm>
                <a:off x="3139" y="2687"/>
                <a:ext cx="99" cy="272"/>
              </a:xfrm>
              <a:custGeom>
                <a:avLst/>
                <a:gdLst>
                  <a:gd name="T0" fmla="*/ 0 w 16"/>
                  <a:gd name="T1" fmla="*/ 235057 h 44"/>
                  <a:gd name="T2" fmla="*/ 99730 w 16"/>
                  <a:gd name="T3" fmla="*/ 397126 h 44"/>
                  <a:gd name="T4" fmla="*/ 145214 w 16"/>
                  <a:gd name="T5" fmla="*/ 207431 h 44"/>
                  <a:gd name="T6" fmla="*/ 45484 w 16"/>
                  <a:gd name="T7" fmla="*/ 0 h 44"/>
                  <a:gd name="T8" fmla="*/ 0 w 16"/>
                  <a:gd name="T9" fmla="*/ 235057 h 44"/>
                  <a:gd name="T10" fmla="*/ 0 60000 65536"/>
                  <a:gd name="T11" fmla="*/ 0 60000 65536"/>
                  <a:gd name="T12" fmla="*/ 0 60000 65536"/>
                  <a:gd name="T13" fmla="*/ 0 60000 65536"/>
                  <a:gd name="T14" fmla="*/ 0 60000 65536"/>
                  <a:gd name="T15" fmla="*/ 0 w 16"/>
                  <a:gd name="T16" fmla="*/ 0 h 44"/>
                  <a:gd name="T17" fmla="*/ 16 w 16"/>
                  <a:gd name="T18" fmla="*/ 44 h 44"/>
                </a:gdLst>
                <a:ahLst/>
                <a:cxnLst>
                  <a:cxn ang="T10">
                    <a:pos x="T0" y="T1"/>
                  </a:cxn>
                  <a:cxn ang="T11">
                    <a:pos x="T2" y="T3"/>
                  </a:cxn>
                  <a:cxn ang="T12">
                    <a:pos x="T4" y="T5"/>
                  </a:cxn>
                  <a:cxn ang="T13">
                    <a:pos x="T6" y="T7"/>
                  </a:cxn>
                  <a:cxn ang="T14">
                    <a:pos x="T8" y="T9"/>
                  </a:cxn>
                </a:cxnLst>
                <a:rect l="T15" t="T16" r="T17" b="T18"/>
                <a:pathLst>
                  <a:path w="16" h="44">
                    <a:moveTo>
                      <a:pt x="0" y="26"/>
                    </a:moveTo>
                    <a:lnTo>
                      <a:pt x="11" y="44"/>
                    </a:lnTo>
                    <a:lnTo>
                      <a:pt x="16" y="23"/>
                    </a:lnTo>
                    <a:lnTo>
                      <a:pt x="5" y="0"/>
                    </a:lnTo>
                    <a:lnTo>
                      <a:pt x="0" y="26"/>
                    </a:lnTo>
                  </a:path>
                </a:pathLst>
              </a:custGeom>
              <a:noFill/>
              <a:ln w="9525">
                <a:solidFill>
                  <a:srgbClr val="000000"/>
                </a:solidFill>
                <a:round/>
                <a:headEnd/>
                <a:tailEnd/>
              </a:ln>
            </p:spPr>
            <p:txBody>
              <a:bodyPr/>
              <a:lstStyle/>
              <a:p>
                <a:endParaRPr lang="en-US"/>
              </a:p>
            </p:txBody>
          </p:sp>
          <p:sp>
            <p:nvSpPr>
              <p:cNvPr id="133771" name="Freeform 5490"/>
              <p:cNvSpPr>
                <a:spLocks/>
              </p:cNvSpPr>
              <p:nvPr/>
            </p:nvSpPr>
            <p:spPr bwMode="auto">
              <a:xfrm>
                <a:off x="1873" y="2687"/>
                <a:ext cx="99" cy="118"/>
              </a:xfrm>
              <a:custGeom>
                <a:avLst/>
                <a:gdLst>
                  <a:gd name="T0" fmla="*/ 0 w 99"/>
                  <a:gd name="T1" fmla="*/ 118 h 118"/>
                  <a:gd name="T2" fmla="*/ 68 w 99"/>
                  <a:gd name="T3" fmla="*/ 99 h 118"/>
                  <a:gd name="T4" fmla="*/ 99 w 99"/>
                  <a:gd name="T5" fmla="*/ 0 h 118"/>
                  <a:gd name="T6" fmla="*/ 37 w 99"/>
                  <a:gd name="T7" fmla="*/ 44 h 118"/>
                  <a:gd name="T8" fmla="*/ 0 w 99"/>
                  <a:gd name="T9" fmla="*/ 118 h 118"/>
                  <a:gd name="T10" fmla="*/ 0 60000 65536"/>
                  <a:gd name="T11" fmla="*/ 0 60000 65536"/>
                  <a:gd name="T12" fmla="*/ 0 60000 65536"/>
                  <a:gd name="T13" fmla="*/ 0 60000 65536"/>
                  <a:gd name="T14" fmla="*/ 0 60000 65536"/>
                  <a:gd name="T15" fmla="*/ 0 w 99"/>
                  <a:gd name="T16" fmla="*/ 0 h 118"/>
                  <a:gd name="T17" fmla="*/ 99 w 99"/>
                  <a:gd name="T18" fmla="*/ 118 h 118"/>
                </a:gdLst>
                <a:ahLst/>
                <a:cxnLst>
                  <a:cxn ang="T10">
                    <a:pos x="T0" y="T1"/>
                  </a:cxn>
                  <a:cxn ang="T11">
                    <a:pos x="T2" y="T3"/>
                  </a:cxn>
                  <a:cxn ang="T12">
                    <a:pos x="T4" y="T5"/>
                  </a:cxn>
                  <a:cxn ang="T13">
                    <a:pos x="T6" y="T7"/>
                  </a:cxn>
                  <a:cxn ang="T14">
                    <a:pos x="T8" y="T9"/>
                  </a:cxn>
                </a:cxnLst>
                <a:rect l="T15" t="T16" r="T17" b="T18"/>
                <a:pathLst>
                  <a:path w="99" h="118">
                    <a:moveTo>
                      <a:pt x="0" y="118"/>
                    </a:moveTo>
                    <a:lnTo>
                      <a:pt x="68" y="99"/>
                    </a:lnTo>
                    <a:lnTo>
                      <a:pt x="99" y="0"/>
                    </a:lnTo>
                    <a:lnTo>
                      <a:pt x="37" y="44"/>
                    </a:lnTo>
                    <a:lnTo>
                      <a:pt x="0" y="118"/>
                    </a:lnTo>
                    <a:close/>
                  </a:path>
                </a:pathLst>
              </a:custGeom>
              <a:solidFill>
                <a:srgbClr val="D3D3D3"/>
              </a:solidFill>
              <a:ln w="9525">
                <a:noFill/>
                <a:round/>
                <a:headEnd/>
                <a:tailEnd/>
              </a:ln>
            </p:spPr>
            <p:txBody>
              <a:bodyPr/>
              <a:lstStyle/>
              <a:p>
                <a:endParaRPr lang="en-US"/>
              </a:p>
            </p:txBody>
          </p:sp>
          <p:sp>
            <p:nvSpPr>
              <p:cNvPr id="133772" name="Freeform 5491"/>
              <p:cNvSpPr>
                <a:spLocks/>
              </p:cNvSpPr>
              <p:nvPr/>
            </p:nvSpPr>
            <p:spPr bwMode="auto">
              <a:xfrm>
                <a:off x="1873" y="2687"/>
                <a:ext cx="99" cy="118"/>
              </a:xfrm>
              <a:custGeom>
                <a:avLst/>
                <a:gdLst>
                  <a:gd name="T0" fmla="*/ 0 w 16"/>
                  <a:gd name="T1" fmla="*/ 175572 h 19"/>
                  <a:gd name="T2" fmla="*/ 99730 w 16"/>
                  <a:gd name="T3" fmla="*/ 147301 h 19"/>
                  <a:gd name="T4" fmla="*/ 145214 w 16"/>
                  <a:gd name="T5" fmla="*/ 0 h 19"/>
                  <a:gd name="T6" fmla="*/ 54252 w 16"/>
                  <a:gd name="T7" fmla="*/ 63950 h 19"/>
                  <a:gd name="T8" fmla="*/ 0 w 16"/>
                  <a:gd name="T9" fmla="*/ 175572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9"/>
                    </a:moveTo>
                    <a:lnTo>
                      <a:pt x="11" y="16"/>
                    </a:lnTo>
                    <a:lnTo>
                      <a:pt x="16" y="0"/>
                    </a:lnTo>
                    <a:lnTo>
                      <a:pt x="6" y="7"/>
                    </a:lnTo>
                    <a:lnTo>
                      <a:pt x="0" y="19"/>
                    </a:lnTo>
                  </a:path>
                </a:pathLst>
              </a:custGeom>
              <a:noFill/>
              <a:ln w="9525">
                <a:solidFill>
                  <a:srgbClr val="000000"/>
                </a:solidFill>
                <a:round/>
                <a:headEnd/>
                <a:tailEnd/>
              </a:ln>
            </p:spPr>
            <p:txBody>
              <a:bodyPr/>
              <a:lstStyle/>
              <a:p>
                <a:endParaRPr lang="en-US"/>
              </a:p>
            </p:txBody>
          </p:sp>
          <p:sp>
            <p:nvSpPr>
              <p:cNvPr id="133773" name="Freeform 5492"/>
              <p:cNvSpPr>
                <a:spLocks/>
              </p:cNvSpPr>
              <p:nvPr/>
            </p:nvSpPr>
            <p:spPr bwMode="auto">
              <a:xfrm>
                <a:off x="4226" y="3039"/>
                <a:ext cx="99" cy="68"/>
              </a:xfrm>
              <a:custGeom>
                <a:avLst/>
                <a:gdLst>
                  <a:gd name="T0" fmla="*/ 0 w 99"/>
                  <a:gd name="T1" fmla="*/ 44 h 68"/>
                  <a:gd name="T2" fmla="*/ 68 w 99"/>
                  <a:gd name="T3" fmla="*/ 68 h 68"/>
                  <a:gd name="T4" fmla="*/ 99 w 99"/>
                  <a:gd name="T5" fmla="*/ 25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31" y="0"/>
                    </a:lnTo>
                    <a:lnTo>
                      <a:pt x="0" y="44"/>
                    </a:lnTo>
                    <a:close/>
                  </a:path>
                </a:pathLst>
              </a:custGeom>
              <a:solidFill>
                <a:srgbClr val="CECECE"/>
              </a:solidFill>
              <a:ln w="9525">
                <a:noFill/>
                <a:round/>
                <a:headEnd/>
                <a:tailEnd/>
              </a:ln>
            </p:spPr>
            <p:txBody>
              <a:bodyPr/>
              <a:lstStyle/>
              <a:p>
                <a:endParaRPr lang="en-US"/>
              </a:p>
            </p:txBody>
          </p:sp>
          <p:sp>
            <p:nvSpPr>
              <p:cNvPr id="133774" name="Freeform 5493"/>
              <p:cNvSpPr>
                <a:spLocks/>
              </p:cNvSpPr>
              <p:nvPr/>
            </p:nvSpPr>
            <p:spPr bwMode="auto">
              <a:xfrm>
                <a:off x="4226" y="3039"/>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775" name="Freeform 5494"/>
              <p:cNvSpPr>
                <a:spLocks/>
              </p:cNvSpPr>
              <p:nvPr/>
            </p:nvSpPr>
            <p:spPr bwMode="auto">
              <a:xfrm>
                <a:off x="2966" y="2527"/>
                <a:ext cx="105" cy="346"/>
              </a:xfrm>
              <a:custGeom>
                <a:avLst/>
                <a:gdLst>
                  <a:gd name="T0" fmla="*/ 0 w 105"/>
                  <a:gd name="T1" fmla="*/ 204 h 346"/>
                  <a:gd name="T2" fmla="*/ 68 w 105"/>
                  <a:gd name="T3" fmla="*/ 346 h 346"/>
                  <a:gd name="T4" fmla="*/ 105 w 105"/>
                  <a:gd name="T5" fmla="*/ 173 h 346"/>
                  <a:gd name="T6" fmla="*/ 31 w 105"/>
                  <a:gd name="T7" fmla="*/ 0 h 346"/>
                  <a:gd name="T8" fmla="*/ 0 w 105"/>
                  <a:gd name="T9" fmla="*/ 204 h 346"/>
                  <a:gd name="T10" fmla="*/ 0 60000 65536"/>
                  <a:gd name="T11" fmla="*/ 0 60000 65536"/>
                  <a:gd name="T12" fmla="*/ 0 60000 65536"/>
                  <a:gd name="T13" fmla="*/ 0 60000 65536"/>
                  <a:gd name="T14" fmla="*/ 0 60000 65536"/>
                  <a:gd name="T15" fmla="*/ 0 w 105"/>
                  <a:gd name="T16" fmla="*/ 0 h 346"/>
                  <a:gd name="T17" fmla="*/ 105 w 105"/>
                  <a:gd name="T18" fmla="*/ 346 h 346"/>
                </a:gdLst>
                <a:ahLst/>
                <a:cxnLst>
                  <a:cxn ang="T10">
                    <a:pos x="T0" y="T1"/>
                  </a:cxn>
                  <a:cxn ang="T11">
                    <a:pos x="T2" y="T3"/>
                  </a:cxn>
                  <a:cxn ang="T12">
                    <a:pos x="T4" y="T5"/>
                  </a:cxn>
                  <a:cxn ang="T13">
                    <a:pos x="T6" y="T7"/>
                  </a:cxn>
                  <a:cxn ang="T14">
                    <a:pos x="T8" y="T9"/>
                  </a:cxn>
                </a:cxnLst>
                <a:rect l="T15" t="T16" r="T17" b="T18"/>
                <a:pathLst>
                  <a:path w="105" h="346">
                    <a:moveTo>
                      <a:pt x="0" y="204"/>
                    </a:moveTo>
                    <a:lnTo>
                      <a:pt x="68" y="346"/>
                    </a:lnTo>
                    <a:lnTo>
                      <a:pt x="105" y="173"/>
                    </a:lnTo>
                    <a:lnTo>
                      <a:pt x="31" y="0"/>
                    </a:lnTo>
                    <a:lnTo>
                      <a:pt x="0" y="204"/>
                    </a:lnTo>
                    <a:close/>
                  </a:path>
                </a:pathLst>
              </a:custGeom>
              <a:solidFill>
                <a:srgbClr val="505050"/>
              </a:solidFill>
              <a:ln w="9525">
                <a:noFill/>
                <a:round/>
                <a:headEnd/>
                <a:tailEnd/>
              </a:ln>
            </p:spPr>
            <p:txBody>
              <a:bodyPr/>
              <a:lstStyle/>
              <a:p>
                <a:endParaRPr lang="en-US"/>
              </a:p>
            </p:txBody>
          </p:sp>
          <p:sp>
            <p:nvSpPr>
              <p:cNvPr id="133776" name="Freeform 5495"/>
              <p:cNvSpPr>
                <a:spLocks/>
              </p:cNvSpPr>
              <p:nvPr/>
            </p:nvSpPr>
            <p:spPr bwMode="auto">
              <a:xfrm>
                <a:off x="2966" y="2527"/>
                <a:ext cx="105" cy="346"/>
              </a:xfrm>
              <a:custGeom>
                <a:avLst/>
                <a:gdLst>
                  <a:gd name="T0" fmla="*/ 0 w 17"/>
                  <a:gd name="T1" fmla="*/ 297189 h 56"/>
                  <a:gd name="T2" fmla="*/ 98959 w 17"/>
                  <a:gd name="T3" fmla="*/ 504289 h 56"/>
                  <a:gd name="T4" fmla="*/ 152936 w 17"/>
                  <a:gd name="T5" fmla="*/ 252141 h 56"/>
                  <a:gd name="T6" fmla="*/ 45014 w 17"/>
                  <a:gd name="T7" fmla="*/ 0 h 56"/>
                  <a:gd name="T8" fmla="*/ 0 w 17"/>
                  <a:gd name="T9" fmla="*/ 297189 h 56"/>
                  <a:gd name="T10" fmla="*/ 0 60000 65536"/>
                  <a:gd name="T11" fmla="*/ 0 60000 65536"/>
                  <a:gd name="T12" fmla="*/ 0 60000 65536"/>
                  <a:gd name="T13" fmla="*/ 0 60000 65536"/>
                  <a:gd name="T14" fmla="*/ 0 60000 65536"/>
                  <a:gd name="T15" fmla="*/ 0 w 17"/>
                  <a:gd name="T16" fmla="*/ 0 h 56"/>
                  <a:gd name="T17" fmla="*/ 17 w 17"/>
                  <a:gd name="T18" fmla="*/ 56 h 56"/>
                </a:gdLst>
                <a:ahLst/>
                <a:cxnLst>
                  <a:cxn ang="T10">
                    <a:pos x="T0" y="T1"/>
                  </a:cxn>
                  <a:cxn ang="T11">
                    <a:pos x="T2" y="T3"/>
                  </a:cxn>
                  <a:cxn ang="T12">
                    <a:pos x="T4" y="T5"/>
                  </a:cxn>
                  <a:cxn ang="T13">
                    <a:pos x="T6" y="T7"/>
                  </a:cxn>
                  <a:cxn ang="T14">
                    <a:pos x="T8" y="T9"/>
                  </a:cxn>
                </a:cxnLst>
                <a:rect l="T15" t="T16" r="T17" b="T18"/>
                <a:pathLst>
                  <a:path w="17" h="56">
                    <a:moveTo>
                      <a:pt x="0" y="33"/>
                    </a:moveTo>
                    <a:lnTo>
                      <a:pt x="11" y="56"/>
                    </a:lnTo>
                    <a:lnTo>
                      <a:pt x="17" y="28"/>
                    </a:lnTo>
                    <a:lnTo>
                      <a:pt x="5" y="0"/>
                    </a:lnTo>
                    <a:lnTo>
                      <a:pt x="0" y="33"/>
                    </a:lnTo>
                  </a:path>
                </a:pathLst>
              </a:custGeom>
              <a:noFill/>
              <a:ln w="9525">
                <a:solidFill>
                  <a:srgbClr val="000000"/>
                </a:solidFill>
                <a:round/>
                <a:headEnd/>
                <a:tailEnd/>
              </a:ln>
            </p:spPr>
            <p:txBody>
              <a:bodyPr/>
              <a:lstStyle/>
              <a:p>
                <a:endParaRPr lang="en-US"/>
              </a:p>
            </p:txBody>
          </p:sp>
          <p:sp>
            <p:nvSpPr>
              <p:cNvPr id="133777" name="Freeform 5496"/>
              <p:cNvSpPr>
                <a:spLocks/>
              </p:cNvSpPr>
              <p:nvPr/>
            </p:nvSpPr>
            <p:spPr bwMode="auto">
              <a:xfrm>
                <a:off x="1707" y="2829"/>
                <a:ext cx="98" cy="93"/>
              </a:xfrm>
              <a:custGeom>
                <a:avLst/>
                <a:gdLst>
                  <a:gd name="T0" fmla="*/ 0 w 98"/>
                  <a:gd name="T1" fmla="*/ 93 h 93"/>
                  <a:gd name="T2" fmla="*/ 68 w 98"/>
                  <a:gd name="T3" fmla="*/ 74 h 93"/>
                  <a:gd name="T4" fmla="*/ 98 w 98"/>
                  <a:gd name="T5" fmla="*/ 0 h 93"/>
                  <a:gd name="T6" fmla="*/ 37 w 98"/>
                  <a:gd name="T7" fmla="*/ 37 h 93"/>
                  <a:gd name="T8" fmla="*/ 0 w 98"/>
                  <a:gd name="T9" fmla="*/ 93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0" y="93"/>
                    </a:moveTo>
                    <a:lnTo>
                      <a:pt x="68" y="74"/>
                    </a:lnTo>
                    <a:lnTo>
                      <a:pt x="98" y="0"/>
                    </a:lnTo>
                    <a:lnTo>
                      <a:pt x="37" y="37"/>
                    </a:lnTo>
                    <a:lnTo>
                      <a:pt x="0" y="93"/>
                    </a:lnTo>
                    <a:close/>
                  </a:path>
                </a:pathLst>
              </a:custGeom>
              <a:solidFill>
                <a:srgbClr val="DCDCDC"/>
              </a:solidFill>
              <a:ln w="9525">
                <a:noFill/>
                <a:round/>
                <a:headEnd/>
                <a:tailEnd/>
              </a:ln>
            </p:spPr>
            <p:txBody>
              <a:bodyPr/>
              <a:lstStyle/>
              <a:p>
                <a:endParaRPr lang="en-US"/>
              </a:p>
            </p:txBody>
          </p:sp>
          <p:sp>
            <p:nvSpPr>
              <p:cNvPr id="133778" name="Freeform 5497"/>
              <p:cNvSpPr>
                <a:spLocks/>
              </p:cNvSpPr>
              <p:nvPr/>
            </p:nvSpPr>
            <p:spPr bwMode="auto">
              <a:xfrm>
                <a:off x="1707" y="2829"/>
                <a:ext cx="98" cy="93"/>
              </a:xfrm>
              <a:custGeom>
                <a:avLst/>
                <a:gdLst>
                  <a:gd name="T0" fmla="*/ 0 w 16"/>
                  <a:gd name="T1" fmla="*/ 137497 h 15"/>
                  <a:gd name="T2" fmla="*/ 94202 w 16"/>
                  <a:gd name="T3" fmla="*/ 109399 h 15"/>
                  <a:gd name="T4" fmla="*/ 137868 w 16"/>
                  <a:gd name="T5" fmla="*/ 0 h 15"/>
                  <a:gd name="T6" fmla="*/ 52148 w 16"/>
                  <a:gd name="T7" fmla="*/ 54585 h 15"/>
                  <a:gd name="T8" fmla="*/ 0 w 16"/>
                  <a:gd name="T9" fmla="*/ 137497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5"/>
                    </a:moveTo>
                    <a:lnTo>
                      <a:pt x="11" y="12"/>
                    </a:lnTo>
                    <a:lnTo>
                      <a:pt x="16" y="0"/>
                    </a:lnTo>
                    <a:lnTo>
                      <a:pt x="6" y="6"/>
                    </a:lnTo>
                    <a:lnTo>
                      <a:pt x="0" y="15"/>
                    </a:lnTo>
                  </a:path>
                </a:pathLst>
              </a:custGeom>
              <a:noFill/>
              <a:ln w="9525">
                <a:solidFill>
                  <a:srgbClr val="000000"/>
                </a:solidFill>
                <a:round/>
                <a:headEnd/>
                <a:tailEnd/>
              </a:ln>
            </p:spPr>
            <p:txBody>
              <a:bodyPr/>
              <a:lstStyle/>
              <a:p>
                <a:endParaRPr lang="en-US"/>
              </a:p>
            </p:txBody>
          </p:sp>
          <p:sp>
            <p:nvSpPr>
              <p:cNvPr id="133779" name="Freeform 5498"/>
              <p:cNvSpPr>
                <a:spLocks/>
              </p:cNvSpPr>
              <p:nvPr/>
            </p:nvSpPr>
            <p:spPr bwMode="auto">
              <a:xfrm>
                <a:off x="4053" y="3039"/>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CCCCC"/>
              </a:solidFill>
              <a:ln w="9525">
                <a:noFill/>
                <a:round/>
                <a:headEnd/>
                <a:tailEnd/>
              </a:ln>
            </p:spPr>
            <p:txBody>
              <a:bodyPr/>
              <a:lstStyle/>
              <a:p>
                <a:endParaRPr lang="en-US"/>
              </a:p>
            </p:txBody>
          </p:sp>
          <p:sp>
            <p:nvSpPr>
              <p:cNvPr id="133780" name="Freeform 5499"/>
              <p:cNvSpPr>
                <a:spLocks/>
              </p:cNvSpPr>
              <p:nvPr/>
            </p:nvSpPr>
            <p:spPr bwMode="auto">
              <a:xfrm>
                <a:off x="4053" y="3039"/>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781" name="Freeform 5500"/>
              <p:cNvSpPr>
                <a:spLocks/>
              </p:cNvSpPr>
              <p:nvPr/>
            </p:nvSpPr>
            <p:spPr bwMode="auto">
              <a:xfrm>
                <a:off x="2793" y="2385"/>
                <a:ext cx="105" cy="395"/>
              </a:xfrm>
              <a:custGeom>
                <a:avLst/>
                <a:gdLst>
                  <a:gd name="T0" fmla="*/ 0 w 105"/>
                  <a:gd name="T1" fmla="*/ 234 h 395"/>
                  <a:gd name="T2" fmla="*/ 74 w 105"/>
                  <a:gd name="T3" fmla="*/ 395 h 395"/>
                  <a:gd name="T4" fmla="*/ 105 w 105"/>
                  <a:gd name="T5" fmla="*/ 179 h 395"/>
                  <a:gd name="T6" fmla="*/ 31 w 105"/>
                  <a:gd name="T7" fmla="*/ 0 h 395"/>
                  <a:gd name="T8" fmla="*/ 0 w 105"/>
                  <a:gd name="T9" fmla="*/ 234 h 395"/>
                  <a:gd name="T10" fmla="*/ 0 60000 65536"/>
                  <a:gd name="T11" fmla="*/ 0 60000 65536"/>
                  <a:gd name="T12" fmla="*/ 0 60000 65536"/>
                  <a:gd name="T13" fmla="*/ 0 60000 65536"/>
                  <a:gd name="T14" fmla="*/ 0 60000 65536"/>
                  <a:gd name="T15" fmla="*/ 0 w 105"/>
                  <a:gd name="T16" fmla="*/ 0 h 395"/>
                  <a:gd name="T17" fmla="*/ 105 w 105"/>
                  <a:gd name="T18" fmla="*/ 395 h 395"/>
                </a:gdLst>
                <a:ahLst/>
                <a:cxnLst>
                  <a:cxn ang="T10">
                    <a:pos x="T0" y="T1"/>
                  </a:cxn>
                  <a:cxn ang="T11">
                    <a:pos x="T2" y="T3"/>
                  </a:cxn>
                  <a:cxn ang="T12">
                    <a:pos x="T4" y="T5"/>
                  </a:cxn>
                  <a:cxn ang="T13">
                    <a:pos x="T6" y="T7"/>
                  </a:cxn>
                  <a:cxn ang="T14">
                    <a:pos x="T8" y="T9"/>
                  </a:cxn>
                </a:cxnLst>
                <a:rect l="T15" t="T16" r="T17" b="T18"/>
                <a:pathLst>
                  <a:path w="105" h="395">
                    <a:moveTo>
                      <a:pt x="0" y="234"/>
                    </a:moveTo>
                    <a:lnTo>
                      <a:pt x="74" y="395"/>
                    </a:lnTo>
                    <a:lnTo>
                      <a:pt x="105" y="179"/>
                    </a:lnTo>
                    <a:lnTo>
                      <a:pt x="31" y="0"/>
                    </a:lnTo>
                    <a:lnTo>
                      <a:pt x="0" y="234"/>
                    </a:lnTo>
                    <a:close/>
                  </a:path>
                </a:pathLst>
              </a:custGeom>
              <a:solidFill>
                <a:srgbClr val="4C4C4C"/>
              </a:solidFill>
              <a:ln w="9525">
                <a:noFill/>
                <a:round/>
                <a:headEnd/>
                <a:tailEnd/>
              </a:ln>
            </p:spPr>
            <p:txBody>
              <a:bodyPr/>
              <a:lstStyle/>
              <a:p>
                <a:endParaRPr lang="en-US"/>
              </a:p>
            </p:txBody>
          </p:sp>
          <p:sp>
            <p:nvSpPr>
              <p:cNvPr id="133782" name="Freeform 5501"/>
              <p:cNvSpPr>
                <a:spLocks/>
              </p:cNvSpPr>
              <p:nvPr/>
            </p:nvSpPr>
            <p:spPr bwMode="auto">
              <a:xfrm>
                <a:off x="2793" y="2385"/>
                <a:ext cx="105" cy="395"/>
              </a:xfrm>
              <a:custGeom>
                <a:avLst/>
                <a:gdLst>
                  <a:gd name="T0" fmla="*/ 0 w 17"/>
                  <a:gd name="T1" fmla="*/ 340885 h 64"/>
                  <a:gd name="T2" fmla="*/ 107693 w 17"/>
                  <a:gd name="T3" fmla="*/ 573170 h 64"/>
                  <a:gd name="T4" fmla="*/ 152936 w 17"/>
                  <a:gd name="T5" fmla="*/ 259787 h 64"/>
                  <a:gd name="T6" fmla="*/ 45014 w 17"/>
                  <a:gd name="T7" fmla="*/ 0 h 64"/>
                  <a:gd name="T8" fmla="*/ 0 w 17"/>
                  <a:gd name="T9" fmla="*/ 340885 h 64"/>
                  <a:gd name="T10" fmla="*/ 0 60000 65536"/>
                  <a:gd name="T11" fmla="*/ 0 60000 65536"/>
                  <a:gd name="T12" fmla="*/ 0 60000 65536"/>
                  <a:gd name="T13" fmla="*/ 0 60000 65536"/>
                  <a:gd name="T14" fmla="*/ 0 60000 65536"/>
                  <a:gd name="T15" fmla="*/ 0 w 17"/>
                  <a:gd name="T16" fmla="*/ 0 h 64"/>
                  <a:gd name="T17" fmla="*/ 17 w 17"/>
                  <a:gd name="T18" fmla="*/ 64 h 64"/>
                </a:gdLst>
                <a:ahLst/>
                <a:cxnLst>
                  <a:cxn ang="T10">
                    <a:pos x="T0" y="T1"/>
                  </a:cxn>
                  <a:cxn ang="T11">
                    <a:pos x="T2" y="T3"/>
                  </a:cxn>
                  <a:cxn ang="T12">
                    <a:pos x="T4" y="T5"/>
                  </a:cxn>
                  <a:cxn ang="T13">
                    <a:pos x="T6" y="T7"/>
                  </a:cxn>
                  <a:cxn ang="T14">
                    <a:pos x="T8" y="T9"/>
                  </a:cxn>
                </a:cxnLst>
                <a:rect l="T15" t="T16" r="T17" b="T18"/>
                <a:pathLst>
                  <a:path w="17" h="64">
                    <a:moveTo>
                      <a:pt x="0" y="38"/>
                    </a:moveTo>
                    <a:lnTo>
                      <a:pt x="12" y="64"/>
                    </a:lnTo>
                    <a:lnTo>
                      <a:pt x="17" y="29"/>
                    </a:lnTo>
                    <a:lnTo>
                      <a:pt x="5" y="0"/>
                    </a:lnTo>
                    <a:lnTo>
                      <a:pt x="0" y="38"/>
                    </a:lnTo>
                  </a:path>
                </a:pathLst>
              </a:custGeom>
              <a:noFill/>
              <a:ln w="9525">
                <a:solidFill>
                  <a:srgbClr val="000000"/>
                </a:solidFill>
                <a:round/>
                <a:headEnd/>
                <a:tailEnd/>
              </a:ln>
            </p:spPr>
            <p:txBody>
              <a:bodyPr/>
              <a:lstStyle/>
              <a:p>
                <a:endParaRPr lang="en-US"/>
              </a:p>
            </p:txBody>
          </p:sp>
          <p:sp>
            <p:nvSpPr>
              <p:cNvPr id="133783" name="Freeform 5502"/>
              <p:cNvSpPr>
                <a:spLocks/>
              </p:cNvSpPr>
              <p:nvPr/>
            </p:nvSpPr>
            <p:spPr bwMode="auto">
              <a:xfrm>
                <a:off x="1540" y="2941"/>
                <a:ext cx="99" cy="61"/>
              </a:xfrm>
              <a:custGeom>
                <a:avLst/>
                <a:gdLst>
                  <a:gd name="T0" fmla="*/ 0 w 99"/>
                  <a:gd name="T1" fmla="*/ 61 h 61"/>
                  <a:gd name="T2" fmla="*/ 68 w 99"/>
                  <a:gd name="T3" fmla="*/ 55 h 61"/>
                  <a:gd name="T4" fmla="*/ 99 w 99"/>
                  <a:gd name="T5" fmla="*/ 0 h 61"/>
                  <a:gd name="T6" fmla="*/ 37 w 99"/>
                  <a:gd name="T7" fmla="*/ 12 h 61"/>
                  <a:gd name="T8" fmla="*/ 0 w 99"/>
                  <a:gd name="T9" fmla="*/ 61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61"/>
                    </a:moveTo>
                    <a:lnTo>
                      <a:pt x="68" y="55"/>
                    </a:lnTo>
                    <a:lnTo>
                      <a:pt x="99" y="0"/>
                    </a:lnTo>
                    <a:lnTo>
                      <a:pt x="37" y="12"/>
                    </a:lnTo>
                    <a:lnTo>
                      <a:pt x="0" y="61"/>
                    </a:lnTo>
                    <a:close/>
                  </a:path>
                </a:pathLst>
              </a:custGeom>
              <a:solidFill>
                <a:srgbClr val="DEDEDE"/>
              </a:solidFill>
              <a:ln w="9525">
                <a:noFill/>
                <a:round/>
                <a:headEnd/>
                <a:tailEnd/>
              </a:ln>
            </p:spPr>
            <p:txBody>
              <a:bodyPr/>
              <a:lstStyle/>
              <a:p>
                <a:endParaRPr lang="en-US"/>
              </a:p>
            </p:txBody>
          </p:sp>
        </p:grpSp>
        <p:grpSp>
          <p:nvGrpSpPr>
            <p:cNvPr id="5161" name="Group 5503"/>
            <p:cNvGrpSpPr>
              <a:grpSpLocks/>
            </p:cNvGrpSpPr>
            <p:nvPr/>
          </p:nvGrpSpPr>
          <p:grpSpPr bwMode="auto">
            <a:xfrm>
              <a:off x="1237" y="2292"/>
              <a:ext cx="3396" cy="926"/>
              <a:chOff x="1237" y="2292"/>
              <a:chExt cx="3396" cy="926"/>
            </a:xfrm>
          </p:grpSpPr>
          <p:sp>
            <p:nvSpPr>
              <p:cNvPr id="133384" name="Freeform 5504"/>
              <p:cNvSpPr>
                <a:spLocks/>
              </p:cNvSpPr>
              <p:nvPr/>
            </p:nvSpPr>
            <p:spPr bwMode="auto">
              <a:xfrm>
                <a:off x="1540" y="2941"/>
                <a:ext cx="99" cy="61"/>
              </a:xfrm>
              <a:custGeom>
                <a:avLst/>
                <a:gdLst>
                  <a:gd name="T0" fmla="*/ 0 w 16"/>
                  <a:gd name="T1" fmla="*/ 84430 h 10"/>
                  <a:gd name="T2" fmla="*/ 99730 w 16"/>
                  <a:gd name="T3" fmla="*/ 76018 h 10"/>
                  <a:gd name="T4" fmla="*/ 145214 w 16"/>
                  <a:gd name="T5" fmla="*/ 0 h 10"/>
                  <a:gd name="T6" fmla="*/ 54252 w 16"/>
                  <a:gd name="T7" fmla="*/ 16555 h 10"/>
                  <a:gd name="T8" fmla="*/ 0 w 16"/>
                  <a:gd name="T9" fmla="*/ 84430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10"/>
                    </a:moveTo>
                    <a:lnTo>
                      <a:pt x="11" y="9"/>
                    </a:lnTo>
                    <a:lnTo>
                      <a:pt x="16" y="0"/>
                    </a:lnTo>
                    <a:lnTo>
                      <a:pt x="6" y="2"/>
                    </a:lnTo>
                    <a:lnTo>
                      <a:pt x="0" y="10"/>
                    </a:lnTo>
                  </a:path>
                </a:pathLst>
              </a:custGeom>
              <a:noFill/>
              <a:ln w="9525">
                <a:solidFill>
                  <a:srgbClr val="000000"/>
                </a:solidFill>
                <a:round/>
                <a:headEnd/>
                <a:tailEnd/>
              </a:ln>
            </p:spPr>
            <p:txBody>
              <a:bodyPr/>
              <a:lstStyle/>
              <a:p>
                <a:endParaRPr lang="en-US"/>
              </a:p>
            </p:txBody>
          </p:sp>
          <p:sp>
            <p:nvSpPr>
              <p:cNvPr id="133385" name="Freeform 5505"/>
              <p:cNvSpPr>
                <a:spLocks/>
              </p:cNvSpPr>
              <p:nvPr/>
            </p:nvSpPr>
            <p:spPr bwMode="auto">
              <a:xfrm>
                <a:off x="3886" y="3039"/>
                <a:ext cx="99" cy="68"/>
              </a:xfrm>
              <a:custGeom>
                <a:avLst/>
                <a:gdLst>
                  <a:gd name="T0" fmla="*/ 0 w 99"/>
                  <a:gd name="T1" fmla="*/ 44 h 68"/>
                  <a:gd name="T2" fmla="*/ 68 w 99"/>
                  <a:gd name="T3" fmla="*/ 68 h 68"/>
                  <a:gd name="T4" fmla="*/ 99 w 99"/>
                  <a:gd name="T5" fmla="*/ 25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31" y="0"/>
                    </a:lnTo>
                    <a:lnTo>
                      <a:pt x="0" y="44"/>
                    </a:lnTo>
                    <a:close/>
                  </a:path>
                </a:pathLst>
              </a:custGeom>
              <a:solidFill>
                <a:srgbClr val="C8C8C8"/>
              </a:solidFill>
              <a:ln w="9525">
                <a:noFill/>
                <a:round/>
                <a:headEnd/>
                <a:tailEnd/>
              </a:ln>
            </p:spPr>
            <p:txBody>
              <a:bodyPr/>
              <a:lstStyle/>
              <a:p>
                <a:endParaRPr lang="en-US"/>
              </a:p>
            </p:txBody>
          </p:sp>
          <p:sp>
            <p:nvSpPr>
              <p:cNvPr id="133386" name="Freeform 5506"/>
              <p:cNvSpPr>
                <a:spLocks/>
              </p:cNvSpPr>
              <p:nvPr/>
            </p:nvSpPr>
            <p:spPr bwMode="auto">
              <a:xfrm>
                <a:off x="3886" y="3039"/>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387" name="Freeform 5507"/>
              <p:cNvSpPr>
                <a:spLocks/>
              </p:cNvSpPr>
              <p:nvPr/>
            </p:nvSpPr>
            <p:spPr bwMode="auto">
              <a:xfrm>
                <a:off x="2620" y="2298"/>
                <a:ext cx="105" cy="389"/>
              </a:xfrm>
              <a:custGeom>
                <a:avLst/>
                <a:gdLst>
                  <a:gd name="T0" fmla="*/ 0 w 105"/>
                  <a:gd name="T1" fmla="*/ 241 h 389"/>
                  <a:gd name="T2" fmla="*/ 75 w 105"/>
                  <a:gd name="T3" fmla="*/ 389 h 389"/>
                  <a:gd name="T4" fmla="*/ 105 w 105"/>
                  <a:gd name="T5" fmla="*/ 155 h 389"/>
                  <a:gd name="T6" fmla="*/ 31 w 105"/>
                  <a:gd name="T7" fmla="*/ 0 h 389"/>
                  <a:gd name="T8" fmla="*/ 0 w 105"/>
                  <a:gd name="T9" fmla="*/ 241 h 389"/>
                  <a:gd name="T10" fmla="*/ 0 60000 65536"/>
                  <a:gd name="T11" fmla="*/ 0 60000 65536"/>
                  <a:gd name="T12" fmla="*/ 0 60000 65536"/>
                  <a:gd name="T13" fmla="*/ 0 60000 65536"/>
                  <a:gd name="T14" fmla="*/ 0 60000 65536"/>
                  <a:gd name="T15" fmla="*/ 0 w 105"/>
                  <a:gd name="T16" fmla="*/ 0 h 389"/>
                  <a:gd name="T17" fmla="*/ 105 w 105"/>
                  <a:gd name="T18" fmla="*/ 389 h 389"/>
                </a:gdLst>
                <a:ahLst/>
                <a:cxnLst>
                  <a:cxn ang="T10">
                    <a:pos x="T0" y="T1"/>
                  </a:cxn>
                  <a:cxn ang="T11">
                    <a:pos x="T2" y="T3"/>
                  </a:cxn>
                  <a:cxn ang="T12">
                    <a:pos x="T4" y="T5"/>
                  </a:cxn>
                  <a:cxn ang="T13">
                    <a:pos x="T6" y="T7"/>
                  </a:cxn>
                  <a:cxn ang="T14">
                    <a:pos x="T8" y="T9"/>
                  </a:cxn>
                </a:cxnLst>
                <a:rect l="T15" t="T16" r="T17" b="T18"/>
                <a:pathLst>
                  <a:path w="105" h="389">
                    <a:moveTo>
                      <a:pt x="0" y="241"/>
                    </a:moveTo>
                    <a:lnTo>
                      <a:pt x="75" y="389"/>
                    </a:lnTo>
                    <a:lnTo>
                      <a:pt x="105" y="155"/>
                    </a:lnTo>
                    <a:lnTo>
                      <a:pt x="31" y="0"/>
                    </a:lnTo>
                    <a:lnTo>
                      <a:pt x="0" y="241"/>
                    </a:lnTo>
                    <a:close/>
                  </a:path>
                </a:pathLst>
              </a:custGeom>
              <a:solidFill>
                <a:srgbClr val="535353"/>
              </a:solidFill>
              <a:ln w="9525">
                <a:noFill/>
                <a:round/>
                <a:headEnd/>
                <a:tailEnd/>
              </a:ln>
            </p:spPr>
            <p:txBody>
              <a:bodyPr/>
              <a:lstStyle/>
              <a:p>
                <a:endParaRPr lang="en-US"/>
              </a:p>
            </p:txBody>
          </p:sp>
          <p:sp>
            <p:nvSpPr>
              <p:cNvPr id="133388" name="Freeform 5508"/>
              <p:cNvSpPr>
                <a:spLocks/>
              </p:cNvSpPr>
              <p:nvPr/>
            </p:nvSpPr>
            <p:spPr bwMode="auto">
              <a:xfrm>
                <a:off x="2620" y="2298"/>
                <a:ext cx="105" cy="389"/>
              </a:xfrm>
              <a:custGeom>
                <a:avLst/>
                <a:gdLst>
                  <a:gd name="T0" fmla="*/ 0 w 17"/>
                  <a:gd name="T1" fmla="*/ 350298 h 63"/>
                  <a:gd name="T2" fmla="*/ 107693 w 17"/>
                  <a:gd name="T3" fmla="*/ 565446 h 63"/>
                  <a:gd name="T4" fmla="*/ 152936 w 17"/>
                  <a:gd name="T5" fmla="*/ 223873 h 63"/>
                  <a:gd name="T6" fmla="*/ 45014 w 17"/>
                  <a:gd name="T7" fmla="*/ 0 h 63"/>
                  <a:gd name="T8" fmla="*/ 0 w 17"/>
                  <a:gd name="T9" fmla="*/ 350298 h 63"/>
                  <a:gd name="T10" fmla="*/ 0 60000 65536"/>
                  <a:gd name="T11" fmla="*/ 0 60000 65536"/>
                  <a:gd name="T12" fmla="*/ 0 60000 65536"/>
                  <a:gd name="T13" fmla="*/ 0 60000 65536"/>
                  <a:gd name="T14" fmla="*/ 0 60000 65536"/>
                  <a:gd name="T15" fmla="*/ 0 w 17"/>
                  <a:gd name="T16" fmla="*/ 0 h 63"/>
                  <a:gd name="T17" fmla="*/ 17 w 17"/>
                  <a:gd name="T18" fmla="*/ 63 h 63"/>
                </a:gdLst>
                <a:ahLst/>
                <a:cxnLst>
                  <a:cxn ang="T10">
                    <a:pos x="T0" y="T1"/>
                  </a:cxn>
                  <a:cxn ang="T11">
                    <a:pos x="T2" y="T3"/>
                  </a:cxn>
                  <a:cxn ang="T12">
                    <a:pos x="T4" y="T5"/>
                  </a:cxn>
                  <a:cxn ang="T13">
                    <a:pos x="T6" y="T7"/>
                  </a:cxn>
                  <a:cxn ang="T14">
                    <a:pos x="T8" y="T9"/>
                  </a:cxn>
                </a:cxnLst>
                <a:rect l="T15" t="T16" r="T17" b="T18"/>
                <a:pathLst>
                  <a:path w="17" h="63">
                    <a:moveTo>
                      <a:pt x="0" y="39"/>
                    </a:moveTo>
                    <a:lnTo>
                      <a:pt x="12" y="63"/>
                    </a:lnTo>
                    <a:lnTo>
                      <a:pt x="17" y="25"/>
                    </a:lnTo>
                    <a:lnTo>
                      <a:pt x="5" y="0"/>
                    </a:lnTo>
                    <a:lnTo>
                      <a:pt x="0" y="39"/>
                    </a:lnTo>
                  </a:path>
                </a:pathLst>
              </a:custGeom>
              <a:noFill/>
              <a:ln w="9525">
                <a:solidFill>
                  <a:srgbClr val="000000"/>
                </a:solidFill>
                <a:round/>
                <a:headEnd/>
                <a:tailEnd/>
              </a:ln>
            </p:spPr>
            <p:txBody>
              <a:bodyPr/>
              <a:lstStyle/>
              <a:p>
                <a:endParaRPr lang="en-US"/>
              </a:p>
            </p:txBody>
          </p:sp>
          <p:sp>
            <p:nvSpPr>
              <p:cNvPr id="133389" name="Freeform 5509"/>
              <p:cNvSpPr>
                <a:spLocks/>
              </p:cNvSpPr>
              <p:nvPr/>
            </p:nvSpPr>
            <p:spPr bwMode="auto">
              <a:xfrm>
                <a:off x="1373" y="3008"/>
                <a:ext cx="99" cy="44"/>
              </a:xfrm>
              <a:custGeom>
                <a:avLst/>
                <a:gdLst>
                  <a:gd name="T0" fmla="*/ 0 w 99"/>
                  <a:gd name="T1" fmla="*/ 44 h 44"/>
                  <a:gd name="T2" fmla="*/ 68 w 99"/>
                  <a:gd name="T3" fmla="*/ 44 h 44"/>
                  <a:gd name="T4" fmla="*/ 99 w 99"/>
                  <a:gd name="T5" fmla="*/ 0 h 44"/>
                  <a:gd name="T6" fmla="*/ 31 w 99"/>
                  <a:gd name="T7" fmla="*/ 0 h 44"/>
                  <a:gd name="T8" fmla="*/ 0 w 99"/>
                  <a:gd name="T9" fmla="*/ 44 h 44"/>
                  <a:gd name="T10" fmla="*/ 0 60000 65536"/>
                  <a:gd name="T11" fmla="*/ 0 60000 65536"/>
                  <a:gd name="T12" fmla="*/ 0 60000 65536"/>
                  <a:gd name="T13" fmla="*/ 0 60000 65536"/>
                  <a:gd name="T14" fmla="*/ 0 60000 65536"/>
                  <a:gd name="T15" fmla="*/ 0 w 99"/>
                  <a:gd name="T16" fmla="*/ 0 h 44"/>
                  <a:gd name="T17" fmla="*/ 99 w 99"/>
                  <a:gd name="T18" fmla="*/ 44 h 44"/>
                </a:gdLst>
                <a:ahLst/>
                <a:cxnLst>
                  <a:cxn ang="T10">
                    <a:pos x="T0" y="T1"/>
                  </a:cxn>
                  <a:cxn ang="T11">
                    <a:pos x="T2" y="T3"/>
                  </a:cxn>
                  <a:cxn ang="T12">
                    <a:pos x="T4" y="T5"/>
                  </a:cxn>
                  <a:cxn ang="T13">
                    <a:pos x="T6" y="T7"/>
                  </a:cxn>
                  <a:cxn ang="T14">
                    <a:pos x="T8" y="T9"/>
                  </a:cxn>
                </a:cxnLst>
                <a:rect l="T15" t="T16" r="T17" b="T18"/>
                <a:pathLst>
                  <a:path w="99" h="44">
                    <a:moveTo>
                      <a:pt x="0" y="44"/>
                    </a:moveTo>
                    <a:lnTo>
                      <a:pt x="68" y="44"/>
                    </a:lnTo>
                    <a:lnTo>
                      <a:pt x="99" y="0"/>
                    </a:lnTo>
                    <a:lnTo>
                      <a:pt x="31" y="0"/>
                    </a:lnTo>
                    <a:lnTo>
                      <a:pt x="0" y="44"/>
                    </a:lnTo>
                    <a:close/>
                  </a:path>
                </a:pathLst>
              </a:custGeom>
              <a:solidFill>
                <a:srgbClr val="DADADA"/>
              </a:solidFill>
              <a:ln w="9525">
                <a:noFill/>
                <a:round/>
                <a:headEnd/>
                <a:tailEnd/>
              </a:ln>
            </p:spPr>
            <p:txBody>
              <a:bodyPr/>
              <a:lstStyle/>
              <a:p>
                <a:endParaRPr lang="en-US"/>
              </a:p>
            </p:txBody>
          </p:sp>
          <p:sp>
            <p:nvSpPr>
              <p:cNvPr id="133390" name="Freeform 5510"/>
              <p:cNvSpPr>
                <a:spLocks/>
              </p:cNvSpPr>
              <p:nvPr/>
            </p:nvSpPr>
            <p:spPr bwMode="auto">
              <a:xfrm>
                <a:off x="1373" y="3008"/>
                <a:ext cx="99" cy="44"/>
              </a:xfrm>
              <a:custGeom>
                <a:avLst/>
                <a:gdLst>
                  <a:gd name="T0" fmla="*/ 0 w 16"/>
                  <a:gd name="T1" fmla="*/ 68785 h 7"/>
                  <a:gd name="T2" fmla="*/ 99730 w 16"/>
                  <a:gd name="T3" fmla="*/ 68785 h 7"/>
                  <a:gd name="T4" fmla="*/ 145214 w 16"/>
                  <a:gd name="T5" fmla="*/ 0 h 7"/>
                  <a:gd name="T6" fmla="*/ 45484 w 16"/>
                  <a:gd name="T7" fmla="*/ 0 h 7"/>
                  <a:gd name="T8" fmla="*/ 0 w 16"/>
                  <a:gd name="T9" fmla="*/ 68785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7"/>
                    </a:moveTo>
                    <a:lnTo>
                      <a:pt x="11" y="7"/>
                    </a:lnTo>
                    <a:lnTo>
                      <a:pt x="16" y="0"/>
                    </a:lnTo>
                    <a:lnTo>
                      <a:pt x="5" y="0"/>
                    </a:lnTo>
                    <a:lnTo>
                      <a:pt x="0" y="7"/>
                    </a:lnTo>
                  </a:path>
                </a:pathLst>
              </a:custGeom>
              <a:noFill/>
              <a:ln w="9525">
                <a:solidFill>
                  <a:srgbClr val="000000"/>
                </a:solidFill>
                <a:round/>
                <a:headEnd/>
                <a:tailEnd/>
              </a:ln>
            </p:spPr>
            <p:txBody>
              <a:bodyPr/>
              <a:lstStyle/>
              <a:p>
                <a:endParaRPr lang="en-US"/>
              </a:p>
            </p:txBody>
          </p:sp>
          <p:sp>
            <p:nvSpPr>
              <p:cNvPr id="133391" name="Freeform 5511"/>
              <p:cNvSpPr>
                <a:spLocks/>
              </p:cNvSpPr>
              <p:nvPr/>
            </p:nvSpPr>
            <p:spPr bwMode="auto">
              <a:xfrm>
                <a:off x="3713" y="3021"/>
                <a:ext cx="105" cy="86"/>
              </a:xfrm>
              <a:custGeom>
                <a:avLst/>
                <a:gdLst>
                  <a:gd name="T0" fmla="*/ 0 w 105"/>
                  <a:gd name="T1" fmla="*/ 55 h 86"/>
                  <a:gd name="T2" fmla="*/ 74 w 105"/>
                  <a:gd name="T3" fmla="*/ 86 h 86"/>
                  <a:gd name="T4" fmla="*/ 105 w 105"/>
                  <a:gd name="T5" fmla="*/ 37 h 86"/>
                  <a:gd name="T6" fmla="*/ 31 w 105"/>
                  <a:gd name="T7" fmla="*/ 0 h 86"/>
                  <a:gd name="T8" fmla="*/ 0 w 105"/>
                  <a:gd name="T9" fmla="*/ 55 h 86"/>
                  <a:gd name="T10" fmla="*/ 0 60000 65536"/>
                  <a:gd name="T11" fmla="*/ 0 60000 65536"/>
                  <a:gd name="T12" fmla="*/ 0 60000 65536"/>
                  <a:gd name="T13" fmla="*/ 0 60000 65536"/>
                  <a:gd name="T14" fmla="*/ 0 60000 65536"/>
                  <a:gd name="T15" fmla="*/ 0 w 105"/>
                  <a:gd name="T16" fmla="*/ 0 h 86"/>
                  <a:gd name="T17" fmla="*/ 105 w 105"/>
                  <a:gd name="T18" fmla="*/ 86 h 86"/>
                </a:gdLst>
                <a:ahLst/>
                <a:cxnLst>
                  <a:cxn ang="T10">
                    <a:pos x="T0" y="T1"/>
                  </a:cxn>
                  <a:cxn ang="T11">
                    <a:pos x="T2" y="T3"/>
                  </a:cxn>
                  <a:cxn ang="T12">
                    <a:pos x="T4" y="T5"/>
                  </a:cxn>
                  <a:cxn ang="T13">
                    <a:pos x="T6" y="T7"/>
                  </a:cxn>
                  <a:cxn ang="T14">
                    <a:pos x="T8" y="T9"/>
                  </a:cxn>
                </a:cxnLst>
                <a:rect l="T15" t="T16" r="T17" b="T18"/>
                <a:pathLst>
                  <a:path w="105" h="86">
                    <a:moveTo>
                      <a:pt x="0" y="55"/>
                    </a:moveTo>
                    <a:lnTo>
                      <a:pt x="74" y="86"/>
                    </a:lnTo>
                    <a:lnTo>
                      <a:pt x="105" y="37"/>
                    </a:lnTo>
                    <a:lnTo>
                      <a:pt x="31" y="0"/>
                    </a:lnTo>
                    <a:lnTo>
                      <a:pt x="0" y="55"/>
                    </a:lnTo>
                    <a:close/>
                  </a:path>
                </a:pathLst>
              </a:custGeom>
              <a:solidFill>
                <a:srgbClr val="BDBDBD"/>
              </a:solidFill>
              <a:ln w="9525">
                <a:noFill/>
                <a:round/>
                <a:headEnd/>
                <a:tailEnd/>
              </a:ln>
            </p:spPr>
            <p:txBody>
              <a:bodyPr/>
              <a:lstStyle/>
              <a:p>
                <a:endParaRPr lang="en-US"/>
              </a:p>
            </p:txBody>
          </p:sp>
          <p:sp>
            <p:nvSpPr>
              <p:cNvPr id="133392" name="Freeform 5512"/>
              <p:cNvSpPr>
                <a:spLocks/>
              </p:cNvSpPr>
              <p:nvPr/>
            </p:nvSpPr>
            <p:spPr bwMode="auto">
              <a:xfrm>
                <a:off x="3713" y="3021"/>
                <a:ext cx="105" cy="86"/>
              </a:xfrm>
              <a:custGeom>
                <a:avLst/>
                <a:gdLst>
                  <a:gd name="T0" fmla="*/ 0 w 17"/>
                  <a:gd name="T1" fmla="*/ 78340 h 14"/>
                  <a:gd name="T2" fmla="*/ 107693 w 17"/>
                  <a:gd name="T3" fmla="*/ 122372 h 14"/>
                  <a:gd name="T4" fmla="*/ 152936 w 17"/>
                  <a:gd name="T5" fmla="*/ 52601 h 14"/>
                  <a:gd name="T6" fmla="*/ 45014 w 17"/>
                  <a:gd name="T7" fmla="*/ 0 h 14"/>
                  <a:gd name="T8" fmla="*/ 0 w 17"/>
                  <a:gd name="T9" fmla="*/ 7834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9"/>
                    </a:moveTo>
                    <a:lnTo>
                      <a:pt x="12" y="14"/>
                    </a:lnTo>
                    <a:lnTo>
                      <a:pt x="17" y="6"/>
                    </a:lnTo>
                    <a:lnTo>
                      <a:pt x="5" y="0"/>
                    </a:lnTo>
                    <a:lnTo>
                      <a:pt x="0" y="9"/>
                    </a:lnTo>
                  </a:path>
                </a:pathLst>
              </a:custGeom>
              <a:noFill/>
              <a:ln w="9525">
                <a:solidFill>
                  <a:srgbClr val="000000"/>
                </a:solidFill>
                <a:round/>
                <a:headEnd/>
                <a:tailEnd/>
              </a:ln>
            </p:spPr>
            <p:txBody>
              <a:bodyPr/>
              <a:lstStyle/>
              <a:p>
                <a:endParaRPr lang="en-US"/>
              </a:p>
            </p:txBody>
          </p:sp>
          <p:sp>
            <p:nvSpPr>
              <p:cNvPr id="133393" name="Freeform 5513"/>
              <p:cNvSpPr>
                <a:spLocks/>
              </p:cNvSpPr>
              <p:nvPr/>
            </p:nvSpPr>
            <p:spPr bwMode="auto">
              <a:xfrm>
                <a:off x="2448" y="2292"/>
                <a:ext cx="105" cy="346"/>
              </a:xfrm>
              <a:custGeom>
                <a:avLst/>
                <a:gdLst>
                  <a:gd name="T0" fmla="*/ 0 w 105"/>
                  <a:gd name="T1" fmla="*/ 222 h 346"/>
                  <a:gd name="T2" fmla="*/ 74 w 105"/>
                  <a:gd name="T3" fmla="*/ 346 h 346"/>
                  <a:gd name="T4" fmla="*/ 105 w 105"/>
                  <a:gd name="T5" fmla="*/ 105 h 346"/>
                  <a:gd name="T6" fmla="*/ 30 w 105"/>
                  <a:gd name="T7" fmla="*/ 0 h 346"/>
                  <a:gd name="T8" fmla="*/ 0 w 105"/>
                  <a:gd name="T9" fmla="*/ 222 h 346"/>
                  <a:gd name="T10" fmla="*/ 0 60000 65536"/>
                  <a:gd name="T11" fmla="*/ 0 60000 65536"/>
                  <a:gd name="T12" fmla="*/ 0 60000 65536"/>
                  <a:gd name="T13" fmla="*/ 0 60000 65536"/>
                  <a:gd name="T14" fmla="*/ 0 60000 65536"/>
                  <a:gd name="T15" fmla="*/ 0 w 105"/>
                  <a:gd name="T16" fmla="*/ 0 h 346"/>
                  <a:gd name="T17" fmla="*/ 105 w 105"/>
                  <a:gd name="T18" fmla="*/ 346 h 346"/>
                </a:gdLst>
                <a:ahLst/>
                <a:cxnLst>
                  <a:cxn ang="T10">
                    <a:pos x="T0" y="T1"/>
                  </a:cxn>
                  <a:cxn ang="T11">
                    <a:pos x="T2" y="T3"/>
                  </a:cxn>
                  <a:cxn ang="T12">
                    <a:pos x="T4" y="T5"/>
                  </a:cxn>
                  <a:cxn ang="T13">
                    <a:pos x="T6" y="T7"/>
                  </a:cxn>
                  <a:cxn ang="T14">
                    <a:pos x="T8" y="T9"/>
                  </a:cxn>
                </a:cxnLst>
                <a:rect l="T15" t="T16" r="T17" b="T18"/>
                <a:pathLst>
                  <a:path w="105" h="346">
                    <a:moveTo>
                      <a:pt x="0" y="222"/>
                    </a:moveTo>
                    <a:lnTo>
                      <a:pt x="74" y="346"/>
                    </a:lnTo>
                    <a:lnTo>
                      <a:pt x="105" y="105"/>
                    </a:lnTo>
                    <a:lnTo>
                      <a:pt x="30" y="0"/>
                    </a:lnTo>
                    <a:lnTo>
                      <a:pt x="0" y="222"/>
                    </a:lnTo>
                    <a:close/>
                  </a:path>
                </a:pathLst>
              </a:custGeom>
              <a:solidFill>
                <a:srgbClr val="646464"/>
              </a:solidFill>
              <a:ln w="9525">
                <a:noFill/>
                <a:round/>
                <a:headEnd/>
                <a:tailEnd/>
              </a:ln>
            </p:spPr>
            <p:txBody>
              <a:bodyPr/>
              <a:lstStyle/>
              <a:p>
                <a:endParaRPr lang="en-US"/>
              </a:p>
            </p:txBody>
          </p:sp>
          <p:sp>
            <p:nvSpPr>
              <p:cNvPr id="133394" name="Freeform 5514"/>
              <p:cNvSpPr>
                <a:spLocks/>
              </p:cNvSpPr>
              <p:nvPr/>
            </p:nvSpPr>
            <p:spPr bwMode="auto">
              <a:xfrm>
                <a:off x="2448" y="2292"/>
                <a:ext cx="105" cy="346"/>
              </a:xfrm>
              <a:custGeom>
                <a:avLst/>
                <a:gdLst>
                  <a:gd name="T0" fmla="*/ 0 w 17"/>
                  <a:gd name="T1" fmla="*/ 323609 h 56"/>
                  <a:gd name="T2" fmla="*/ 107693 w 17"/>
                  <a:gd name="T3" fmla="*/ 504289 h 56"/>
                  <a:gd name="T4" fmla="*/ 152936 w 17"/>
                  <a:gd name="T5" fmla="*/ 153080 h 56"/>
                  <a:gd name="T6" fmla="*/ 45014 w 17"/>
                  <a:gd name="T7" fmla="*/ 0 h 56"/>
                  <a:gd name="T8" fmla="*/ 0 w 17"/>
                  <a:gd name="T9" fmla="*/ 323609 h 56"/>
                  <a:gd name="T10" fmla="*/ 0 60000 65536"/>
                  <a:gd name="T11" fmla="*/ 0 60000 65536"/>
                  <a:gd name="T12" fmla="*/ 0 60000 65536"/>
                  <a:gd name="T13" fmla="*/ 0 60000 65536"/>
                  <a:gd name="T14" fmla="*/ 0 60000 65536"/>
                  <a:gd name="T15" fmla="*/ 0 w 17"/>
                  <a:gd name="T16" fmla="*/ 0 h 56"/>
                  <a:gd name="T17" fmla="*/ 17 w 17"/>
                  <a:gd name="T18" fmla="*/ 56 h 56"/>
                </a:gdLst>
                <a:ahLst/>
                <a:cxnLst>
                  <a:cxn ang="T10">
                    <a:pos x="T0" y="T1"/>
                  </a:cxn>
                  <a:cxn ang="T11">
                    <a:pos x="T2" y="T3"/>
                  </a:cxn>
                  <a:cxn ang="T12">
                    <a:pos x="T4" y="T5"/>
                  </a:cxn>
                  <a:cxn ang="T13">
                    <a:pos x="T6" y="T7"/>
                  </a:cxn>
                  <a:cxn ang="T14">
                    <a:pos x="T8" y="T9"/>
                  </a:cxn>
                </a:cxnLst>
                <a:rect l="T15" t="T16" r="T17" b="T18"/>
                <a:pathLst>
                  <a:path w="17" h="56">
                    <a:moveTo>
                      <a:pt x="0" y="36"/>
                    </a:moveTo>
                    <a:lnTo>
                      <a:pt x="12" y="56"/>
                    </a:lnTo>
                    <a:lnTo>
                      <a:pt x="17" y="17"/>
                    </a:lnTo>
                    <a:lnTo>
                      <a:pt x="5" y="0"/>
                    </a:lnTo>
                    <a:lnTo>
                      <a:pt x="0" y="36"/>
                    </a:lnTo>
                  </a:path>
                </a:pathLst>
              </a:custGeom>
              <a:noFill/>
              <a:ln w="9525">
                <a:solidFill>
                  <a:srgbClr val="000000"/>
                </a:solidFill>
                <a:round/>
                <a:headEnd/>
                <a:tailEnd/>
              </a:ln>
            </p:spPr>
            <p:txBody>
              <a:bodyPr/>
              <a:lstStyle/>
              <a:p>
                <a:endParaRPr lang="en-US"/>
              </a:p>
            </p:txBody>
          </p:sp>
          <p:sp>
            <p:nvSpPr>
              <p:cNvPr id="133395" name="Freeform 5515"/>
              <p:cNvSpPr>
                <a:spLocks/>
              </p:cNvSpPr>
              <p:nvPr/>
            </p:nvSpPr>
            <p:spPr bwMode="auto">
              <a:xfrm>
                <a:off x="3547" y="2990"/>
                <a:ext cx="98" cy="111"/>
              </a:xfrm>
              <a:custGeom>
                <a:avLst/>
                <a:gdLst>
                  <a:gd name="T0" fmla="*/ 0 w 98"/>
                  <a:gd name="T1" fmla="*/ 68 h 111"/>
                  <a:gd name="T2" fmla="*/ 68 w 98"/>
                  <a:gd name="T3" fmla="*/ 111 h 111"/>
                  <a:gd name="T4" fmla="*/ 98 w 98"/>
                  <a:gd name="T5" fmla="*/ 49 h 111"/>
                  <a:gd name="T6" fmla="*/ 31 w 98"/>
                  <a:gd name="T7" fmla="*/ 0 h 111"/>
                  <a:gd name="T8" fmla="*/ 0 w 98"/>
                  <a:gd name="T9" fmla="*/ 68 h 111"/>
                  <a:gd name="T10" fmla="*/ 0 60000 65536"/>
                  <a:gd name="T11" fmla="*/ 0 60000 65536"/>
                  <a:gd name="T12" fmla="*/ 0 60000 65536"/>
                  <a:gd name="T13" fmla="*/ 0 60000 65536"/>
                  <a:gd name="T14" fmla="*/ 0 60000 65536"/>
                  <a:gd name="T15" fmla="*/ 0 w 98"/>
                  <a:gd name="T16" fmla="*/ 0 h 111"/>
                  <a:gd name="T17" fmla="*/ 98 w 98"/>
                  <a:gd name="T18" fmla="*/ 111 h 111"/>
                </a:gdLst>
                <a:ahLst/>
                <a:cxnLst>
                  <a:cxn ang="T10">
                    <a:pos x="T0" y="T1"/>
                  </a:cxn>
                  <a:cxn ang="T11">
                    <a:pos x="T2" y="T3"/>
                  </a:cxn>
                  <a:cxn ang="T12">
                    <a:pos x="T4" y="T5"/>
                  </a:cxn>
                  <a:cxn ang="T13">
                    <a:pos x="T6" y="T7"/>
                  </a:cxn>
                  <a:cxn ang="T14">
                    <a:pos x="T8" y="T9"/>
                  </a:cxn>
                </a:cxnLst>
                <a:rect l="T15" t="T16" r="T17" b="T18"/>
                <a:pathLst>
                  <a:path w="98" h="111">
                    <a:moveTo>
                      <a:pt x="0" y="68"/>
                    </a:moveTo>
                    <a:lnTo>
                      <a:pt x="68" y="111"/>
                    </a:lnTo>
                    <a:lnTo>
                      <a:pt x="98" y="49"/>
                    </a:lnTo>
                    <a:lnTo>
                      <a:pt x="31" y="0"/>
                    </a:lnTo>
                    <a:lnTo>
                      <a:pt x="0" y="68"/>
                    </a:lnTo>
                    <a:close/>
                  </a:path>
                </a:pathLst>
              </a:custGeom>
              <a:solidFill>
                <a:srgbClr val="A8A8A8"/>
              </a:solidFill>
              <a:ln w="9525">
                <a:noFill/>
                <a:round/>
                <a:headEnd/>
                <a:tailEnd/>
              </a:ln>
            </p:spPr>
            <p:txBody>
              <a:bodyPr/>
              <a:lstStyle/>
              <a:p>
                <a:endParaRPr lang="en-US"/>
              </a:p>
            </p:txBody>
          </p:sp>
          <p:sp>
            <p:nvSpPr>
              <p:cNvPr id="133396" name="Freeform 5516"/>
              <p:cNvSpPr>
                <a:spLocks/>
              </p:cNvSpPr>
              <p:nvPr/>
            </p:nvSpPr>
            <p:spPr bwMode="auto">
              <a:xfrm>
                <a:off x="3547" y="2990"/>
                <a:ext cx="98" cy="111"/>
              </a:xfrm>
              <a:custGeom>
                <a:avLst/>
                <a:gdLst>
                  <a:gd name="T0" fmla="*/ 0 w 16"/>
                  <a:gd name="T1" fmla="*/ 98266 h 18"/>
                  <a:gd name="T2" fmla="*/ 94202 w 16"/>
                  <a:gd name="T3" fmla="*/ 160401 h 18"/>
                  <a:gd name="T4" fmla="*/ 137868 w 16"/>
                  <a:gd name="T5" fmla="*/ 70806 h 18"/>
                  <a:gd name="T6" fmla="*/ 43665 w 16"/>
                  <a:gd name="T7" fmla="*/ 0 h 18"/>
                  <a:gd name="T8" fmla="*/ 0 w 16"/>
                  <a:gd name="T9" fmla="*/ 98266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1"/>
                    </a:moveTo>
                    <a:lnTo>
                      <a:pt x="11" y="18"/>
                    </a:lnTo>
                    <a:lnTo>
                      <a:pt x="16" y="8"/>
                    </a:lnTo>
                    <a:lnTo>
                      <a:pt x="5" y="0"/>
                    </a:lnTo>
                    <a:lnTo>
                      <a:pt x="0" y="11"/>
                    </a:lnTo>
                  </a:path>
                </a:pathLst>
              </a:custGeom>
              <a:noFill/>
              <a:ln w="9525">
                <a:solidFill>
                  <a:srgbClr val="000000"/>
                </a:solidFill>
                <a:round/>
                <a:headEnd/>
                <a:tailEnd/>
              </a:ln>
            </p:spPr>
            <p:txBody>
              <a:bodyPr/>
              <a:lstStyle/>
              <a:p>
                <a:endParaRPr lang="en-US"/>
              </a:p>
            </p:txBody>
          </p:sp>
          <p:sp>
            <p:nvSpPr>
              <p:cNvPr id="133397" name="Freeform 5517"/>
              <p:cNvSpPr>
                <a:spLocks/>
              </p:cNvSpPr>
              <p:nvPr/>
            </p:nvSpPr>
            <p:spPr bwMode="auto">
              <a:xfrm>
                <a:off x="2281" y="2379"/>
                <a:ext cx="99" cy="265"/>
              </a:xfrm>
              <a:custGeom>
                <a:avLst/>
                <a:gdLst>
                  <a:gd name="T0" fmla="*/ 0 w 99"/>
                  <a:gd name="T1" fmla="*/ 185 h 265"/>
                  <a:gd name="T2" fmla="*/ 68 w 99"/>
                  <a:gd name="T3" fmla="*/ 265 h 265"/>
                  <a:gd name="T4" fmla="*/ 99 w 99"/>
                  <a:gd name="T5" fmla="*/ 43 h 265"/>
                  <a:gd name="T6" fmla="*/ 31 w 99"/>
                  <a:gd name="T7" fmla="*/ 0 h 265"/>
                  <a:gd name="T8" fmla="*/ 0 w 99"/>
                  <a:gd name="T9" fmla="*/ 185 h 265"/>
                  <a:gd name="T10" fmla="*/ 0 60000 65536"/>
                  <a:gd name="T11" fmla="*/ 0 60000 65536"/>
                  <a:gd name="T12" fmla="*/ 0 60000 65536"/>
                  <a:gd name="T13" fmla="*/ 0 60000 65536"/>
                  <a:gd name="T14" fmla="*/ 0 60000 65536"/>
                  <a:gd name="T15" fmla="*/ 0 w 99"/>
                  <a:gd name="T16" fmla="*/ 0 h 265"/>
                  <a:gd name="T17" fmla="*/ 99 w 99"/>
                  <a:gd name="T18" fmla="*/ 265 h 265"/>
                </a:gdLst>
                <a:ahLst/>
                <a:cxnLst>
                  <a:cxn ang="T10">
                    <a:pos x="T0" y="T1"/>
                  </a:cxn>
                  <a:cxn ang="T11">
                    <a:pos x="T2" y="T3"/>
                  </a:cxn>
                  <a:cxn ang="T12">
                    <a:pos x="T4" y="T5"/>
                  </a:cxn>
                  <a:cxn ang="T13">
                    <a:pos x="T6" y="T7"/>
                  </a:cxn>
                  <a:cxn ang="T14">
                    <a:pos x="T8" y="T9"/>
                  </a:cxn>
                </a:cxnLst>
                <a:rect l="T15" t="T16" r="T17" b="T18"/>
                <a:pathLst>
                  <a:path w="99" h="265">
                    <a:moveTo>
                      <a:pt x="0" y="185"/>
                    </a:moveTo>
                    <a:lnTo>
                      <a:pt x="68" y="265"/>
                    </a:lnTo>
                    <a:lnTo>
                      <a:pt x="99" y="43"/>
                    </a:lnTo>
                    <a:lnTo>
                      <a:pt x="31" y="0"/>
                    </a:lnTo>
                    <a:lnTo>
                      <a:pt x="0" y="185"/>
                    </a:lnTo>
                    <a:close/>
                  </a:path>
                </a:pathLst>
              </a:custGeom>
              <a:solidFill>
                <a:srgbClr val="7D7D7D"/>
              </a:solidFill>
              <a:ln w="9525">
                <a:noFill/>
                <a:round/>
                <a:headEnd/>
                <a:tailEnd/>
              </a:ln>
            </p:spPr>
            <p:txBody>
              <a:bodyPr/>
              <a:lstStyle/>
              <a:p>
                <a:endParaRPr lang="en-US"/>
              </a:p>
            </p:txBody>
          </p:sp>
          <p:sp>
            <p:nvSpPr>
              <p:cNvPr id="133398" name="Freeform 5518"/>
              <p:cNvSpPr>
                <a:spLocks/>
              </p:cNvSpPr>
              <p:nvPr/>
            </p:nvSpPr>
            <p:spPr bwMode="auto">
              <a:xfrm>
                <a:off x="2281" y="2379"/>
                <a:ext cx="99" cy="265"/>
              </a:xfrm>
              <a:custGeom>
                <a:avLst/>
                <a:gdLst>
                  <a:gd name="T0" fmla="*/ 0 w 16"/>
                  <a:gd name="T1" fmla="*/ 266849 h 43"/>
                  <a:gd name="T2" fmla="*/ 99730 w 16"/>
                  <a:gd name="T3" fmla="*/ 382229 h 43"/>
                  <a:gd name="T4" fmla="*/ 145214 w 16"/>
                  <a:gd name="T5" fmla="*/ 62022 h 43"/>
                  <a:gd name="T6" fmla="*/ 45484 w 16"/>
                  <a:gd name="T7" fmla="*/ 0 h 43"/>
                  <a:gd name="T8" fmla="*/ 0 w 16"/>
                  <a:gd name="T9" fmla="*/ 266849 h 43"/>
                  <a:gd name="T10" fmla="*/ 0 60000 65536"/>
                  <a:gd name="T11" fmla="*/ 0 60000 65536"/>
                  <a:gd name="T12" fmla="*/ 0 60000 65536"/>
                  <a:gd name="T13" fmla="*/ 0 60000 65536"/>
                  <a:gd name="T14" fmla="*/ 0 60000 65536"/>
                  <a:gd name="T15" fmla="*/ 0 w 16"/>
                  <a:gd name="T16" fmla="*/ 0 h 43"/>
                  <a:gd name="T17" fmla="*/ 16 w 16"/>
                  <a:gd name="T18" fmla="*/ 43 h 43"/>
                </a:gdLst>
                <a:ahLst/>
                <a:cxnLst>
                  <a:cxn ang="T10">
                    <a:pos x="T0" y="T1"/>
                  </a:cxn>
                  <a:cxn ang="T11">
                    <a:pos x="T2" y="T3"/>
                  </a:cxn>
                  <a:cxn ang="T12">
                    <a:pos x="T4" y="T5"/>
                  </a:cxn>
                  <a:cxn ang="T13">
                    <a:pos x="T6" y="T7"/>
                  </a:cxn>
                  <a:cxn ang="T14">
                    <a:pos x="T8" y="T9"/>
                  </a:cxn>
                </a:cxnLst>
                <a:rect l="T15" t="T16" r="T17" b="T18"/>
                <a:pathLst>
                  <a:path w="16" h="43">
                    <a:moveTo>
                      <a:pt x="0" y="30"/>
                    </a:moveTo>
                    <a:lnTo>
                      <a:pt x="11" y="43"/>
                    </a:lnTo>
                    <a:lnTo>
                      <a:pt x="16" y="7"/>
                    </a:lnTo>
                    <a:lnTo>
                      <a:pt x="5" y="0"/>
                    </a:lnTo>
                    <a:lnTo>
                      <a:pt x="0" y="30"/>
                    </a:lnTo>
                  </a:path>
                </a:pathLst>
              </a:custGeom>
              <a:noFill/>
              <a:ln w="9525">
                <a:solidFill>
                  <a:srgbClr val="000000"/>
                </a:solidFill>
                <a:round/>
                <a:headEnd/>
                <a:tailEnd/>
              </a:ln>
            </p:spPr>
            <p:txBody>
              <a:bodyPr/>
              <a:lstStyle/>
              <a:p>
                <a:endParaRPr lang="en-US"/>
              </a:p>
            </p:txBody>
          </p:sp>
          <p:sp>
            <p:nvSpPr>
              <p:cNvPr id="133399" name="Freeform 5519"/>
              <p:cNvSpPr>
                <a:spLocks/>
              </p:cNvSpPr>
              <p:nvPr/>
            </p:nvSpPr>
            <p:spPr bwMode="auto">
              <a:xfrm>
                <a:off x="3374" y="2928"/>
                <a:ext cx="105" cy="155"/>
              </a:xfrm>
              <a:custGeom>
                <a:avLst/>
                <a:gdLst>
                  <a:gd name="T0" fmla="*/ 0 w 105"/>
                  <a:gd name="T1" fmla="*/ 93 h 155"/>
                  <a:gd name="T2" fmla="*/ 74 w 105"/>
                  <a:gd name="T3" fmla="*/ 155 h 155"/>
                  <a:gd name="T4" fmla="*/ 105 w 105"/>
                  <a:gd name="T5" fmla="*/ 74 h 155"/>
                  <a:gd name="T6" fmla="*/ 37 w 105"/>
                  <a:gd name="T7" fmla="*/ 0 h 155"/>
                  <a:gd name="T8" fmla="*/ 0 w 105"/>
                  <a:gd name="T9" fmla="*/ 93 h 155"/>
                  <a:gd name="T10" fmla="*/ 0 60000 65536"/>
                  <a:gd name="T11" fmla="*/ 0 60000 65536"/>
                  <a:gd name="T12" fmla="*/ 0 60000 65536"/>
                  <a:gd name="T13" fmla="*/ 0 60000 65536"/>
                  <a:gd name="T14" fmla="*/ 0 60000 65536"/>
                  <a:gd name="T15" fmla="*/ 0 w 105"/>
                  <a:gd name="T16" fmla="*/ 0 h 155"/>
                  <a:gd name="T17" fmla="*/ 105 w 105"/>
                  <a:gd name="T18" fmla="*/ 155 h 155"/>
                </a:gdLst>
                <a:ahLst/>
                <a:cxnLst>
                  <a:cxn ang="T10">
                    <a:pos x="T0" y="T1"/>
                  </a:cxn>
                  <a:cxn ang="T11">
                    <a:pos x="T2" y="T3"/>
                  </a:cxn>
                  <a:cxn ang="T12">
                    <a:pos x="T4" y="T5"/>
                  </a:cxn>
                  <a:cxn ang="T13">
                    <a:pos x="T6" y="T7"/>
                  </a:cxn>
                  <a:cxn ang="T14">
                    <a:pos x="T8" y="T9"/>
                  </a:cxn>
                </a:cxnLst>
                <a:rect l="T15" t="T16" r="T17" b="T18"/>
                <a:pathLst>
                  <a:path w="105" h="155">
                    <a:moveTo>
                      <a:pt x="0" y="93"/>
                    </a:moveTo>
                    <a:lnTo>
                      <a:pt x="74" y="155"/>
                    </a:lnTo>
                    <a:lnTo>
                      <a:pt x="105" y="74"/>
                    </a:lnTo>
                    <a:lnTo>
                      <a:pt x="37" y="0"/>
                    </a:lnTo>
                    <a:lnTo>
                      <a:pt x="0" y="93"/>
                    </a:lnTo>
                    <a:close/>
                  </a:path>
                </a:pathLst>
              </a:custGeom>
              <a:solidFill>
                <a:srgbClr val="8B8B8B"/>
              </a:solidFill>
              <a:ln w="9525">
                <a:noFill/>
                <a:round/>
                <a:headEnd/>
                <a:tailEnd/>
              </a:ln>
            </p:spPr>
            <p:txBody>
              <a:bodyPr/>
              <a:lstStyle/>
              <a:p>
                <a:endParaRPr lang="en-US"/>
              </a:p>
            </p:txBody>
          </p:sp>
          <p:sp>
            <p:nvSpPr>
              <p:cNvPr id="133400" name="Freeform 5520"/>
              <p:cNvSpPr>
                <a:spLocks/>
              </p:cNvSpPr>
              <p:nvPr/>
            </p:nvSpPr>
            <p:spPr bwMode="auto">
              <a:xfrm>
                <a:off x="3374" y="2928"/>
                <a:ext cx="105" cy="155"/>
              </a:xfrm>
              <a:custGeom>
                <a:avLst/>
                <a:gdLst>
                  <a:gd name="T0" fmla="*/ 0 w 17"/>
                  <a:gd name="T1" fmla="*/ 137497 h 25"/>
                  <a:gd name="T2" fmla="*/ 107693 w 17"/>
                  <a:gd name="T3" fmla="*/ 229028 h 25"/>
                  <a:gd name="T4" fmla="*/ 152936 w 17"/>
                  <a:gd name="T5" fmla="*/ 109399 h 25"/>
                  <a:gd name="T6" fmla="*/ 53945 w 17"/>
                  <a:gd name="T7" fmla="*/ 0 h 25"/>
                  <a:gd name="T8" fmla="*/ 0 w 17"/>
                  <a:gd name="T9" fmla="*/ 137497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15"/>
                    </a:moveTo>
                    <a:lnTo>
                      <a:pt x="12" y="25"/>
                    </a:lnTo>
                    <a:lnTo>
                      <a:pt x="17" y="12"/>
                    </a:lnTo>
                    <a:lnTo>
                      <a:pt x="6" y="0"/>
                    </a:lnTo>
                    <a:lnTo>
                      <a:pt x="0" y="15"/>
                    </a:lnTo>
                  </a:path>
                </a:pathLst>
              </a:custGeom>
              <a:noFill/>
              <a:ln w="9525">
                <a:solidFill>
                  <a:srgbClr val="000000"/>
                </a:solidFill>
                <a:round/>
                <a:headEnd/>
                <a:tailEnd/>
              </a:ln>
            </p:spPr>
            <p:txBody>
              <a:bodyPr/>
              <a:lstStyle/>
              <a:p>
                <a:endParaRPr lang="en-US"/>
              </a:p>
            </p:txBody>
          </p:sp>
          <p:sp>
            <p:nvSpPr>
              <p:cNvPr id="133401" name="Freeform 5521"/>
              <p:cNvSpPr>
                <a:spLocks/>
              </p:cNvSpPr>
              <p:nvPr/>
            </p:nvSpPr>
            <p:spPr bwMode="auto">
              <a:xfrm>
                <a:off x="2108" y="2521"/>
                <a:ext cx="105" cy="179"/>
              </a:xfrm>
              <a:custGeom>
                <a:avLst/>
                <a:gdLst>
                  <a:gd name="T0" fmla="*/ 0 w 105"/>
                  <a:gd name="T1" fmla="*/ 142 h 179"/>
                  <a:gd name="T2" fmla="*/ 74 w 105"/>
                  <a:gd name="T3" fmla="*/ 179 h 179"/>
                  <a:gd name="T4" fmla="*/ 105 w 105"/>
                  <a:gd name="T5" fmla="*/ 0 h 179"/>
                  <a:gd name="T6" fmla="*/ 31 w 105"/>
                  <a:gd name="T7" fmla="*/ 6 h 179"/>
                  <a:gd name="T8" fmla="*/ 0 w 105"/>
                  <a:gd name="T9" fmla="*/ 142 h 179"/>
                  <a:gd name="T10" fmla="*/ 0 60000 65536"/>
                  <a:gd name="T11" fmla="*/ 0 60000 65536"/>
                  <a:gd name="T12" fmla="*/ 0 60000 65536"/>
                  <a:gd name="T13" fmla="*/ 0 60000 65536"/>
                  <a:gd name="T14" fmla="*/ 0 60000 65536"/>
                  <a:gd name="T15" fmla="*/ 0 w 105"/>
                  <a:gd name="T16" fmla="*/ 0 h 179"/>
                  <a:gd name="T17" fmla="*/ 105 w 105"/>
                  <a:gd name="T18" fmla="*/ 179 h 179"/>
                </a:gdLst>
                <a:ahLst/>
                <a:cxnLst>
                  <a:cxn ang="T10">
                    <a:pos x="T0" y="T1"/>
                  </a:cxn>
                  <a:cxn ang="T11">
                    <a:pos x="T2" y="T3"/>
                  </a:cxn>
                  <a:cxn ang="T12">
                    <a:pos x="T4" y="T5"/>
                  </a:cxn>
                  <a:cxn ang="T13">
                    <a:pos x="T6" y="T7"/>
                  </a:cxn>
                  <a:cxn ang="T14">
                    <a:pos x="T8" y="T9"/>
                  </a:cxn>
                </a:cxnLst>
                <a:rect l="T15" t="T16" r="T17" b="T18"/>
                <a:pathLst>
                  <a:path w="105" h="179">
                    <a:moveTo>
                      <a:pt x="0" y="142"/>
                    </a:moveTo>
                    <a:lnTo>
                      <a:pt x="74" y="179"/>
                    </a:lnTo>
                    <a:lnTo>
                      <a:pt x="105" y="0"/>
                    </a:lnTo>
                    <a:lnTo>
                      <a:pt x="31" y="6"/>
                    </a:lnTo>
                    <a:lnTo>
                      <a:pt x="0" y="142"/>
                    </a:lnTo>
                    <a:close/>
                  </a:path>
                </a:pathLst>
              </a:custGeom>
              <a:solidFill>
                <a:srgbClr val="9B9B9B"/>
              </a:solidFill>
              <a:ln w="9525">
                <a:noFill/>
                <a:round/>
                <a:headEnd/>
                <a:tailEnd/>
              </a:ln>
            </p:spPr>
            <p:txBody>
              <a:bodyPr/>
              <a:lstStyle/>
              <a:p>
                <a:endParaRPr lang="en-US"/>
              </a:p>
            </p:txBody>
          </p:sp>
          <p:sp>
            <p:nvSpPr>
              <p:cNvPr id="133402" name="Freeform 5522"/>
              <p:cNvSpPr>
                <a:spLocks/>
              </p:cNvSpPr>
              <p:nvPr/>
            </p:nvSpPr>
            <p:spPr bwMode="auto">
              <a:xfrm>
                <a:off x="2108" y="2521"/>
                <a:ext cx="105" cy="179"/>
              </a:xfrm>
              <a:custGeom>
                <a:avLst/>
                <a:gdLst>
                  <a:gd name="T0" fmla="*/ 0 w 17"/>
                  <a:gd name="T1" fmla="*/ 205998 h 29"/>
                  <a:gd name="T2" fmla="*/ 107693 w 17"/>
                  <a:gd name="T3" fmla="*/ 259871 h 29"/>
                  <a:gd name="T4" fmla="*/ 152936 w 17"/>
                  <a:gd name="T5" fmla="*/ 0 h 29"/>
                  <a:gd name="T6" fmla="*/ 45014 w 17"/>
                  <a:gd name="T7" fmla="*/ 8685 h 29"/>
                  <a:gd name="T8" fmla="*/ 0 w 17"/>
                  <a:gd name="T9" fmla="*/ 205998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23"/>
                    </a:moveTo>
                    <a:lnTo>
                      <a:pt x="12" y="29"/>
                    </a:lnTo>
                    <a:lnTo>
                      <a:pt x="17" y="0"/>
                    </a:lnTo>
                    <a:lnTo>
                      <a:pt x="5" y="1"/>
                    </a:lnTo>
                    <a:lnTo>
                      <a:pt x="0" y="23"/>
                    </a:lnTo>
                  </a:path>
                </a:pathLst>
              </a:custGeom>
              <a:noFill/>
              <a:ln w="9525">
                <a:solidFill>
                  <a:srgbClr val="000000"/>
                </a:solidFill>
                <a:round/>
                <a:headEnd/>
                <a:tailEnd/>
              </a:ln>
            </p:spPr>
            <p:txBody>
              <a:bodyPr/>
              <a:lstStyle/>
              <a:p>
                <a:endParaRPr lang="en-US"/>
              </a:p>
            </p:txBody>
          </p:sp>
          <p:sp>
            <p:nvSpPr>
              <p:cNvPr id="133403" name="Freeform 5523"/>
              <p:cNvSpPr>
                <a:spLocks/>
              </p:cNvSpPr>
              <p:nvPr/>
            </p:nvSpPr>
            <p:spPr bwMode="auto">
              <a:xfrm>
                <a:off x="4461" y="3058"/>
                <a:ext cx="98" cy="68"/>
              </a:xfrm>
              <a:custGeom>
                <a:avLst/>
                <a:gdLst>
                  <a:gd name="T0" fmla="*/ 0 w 98"/>
                  <a:gd name="T1" fmla="*/ 43 h 68"/>
                  <a:gd name="T2" fmla="*/ 74 w 98"/>
                  <a:gd name="T3" fmla="*/ 68 h 68"/>
                  <a:gd name="T4" fmla="*/ 98 w 98"/>
                  <a:gd name="T5" fmla="*/ 25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74" y="68"/>
                    </a:lnTo>
                    <a:lnTo>
                      <a:pt x="98" y="25"/>
                    </a:lnTo>
                    <a:lnTo>
                      <a:pt x="30" y="0"/>
                    </a:lnTo>
                    <a:lnTo>
                      <a:pt x="0" y="43"/>
                    </a:lnTo>
                    <a:close/>
                  </a:path>
                </a:pathLst>
              </a:custGeom>
              <a:solidFill>
                <a:srgbClr val="CFCFCF"/>
              </a:solidFill>
              <a:ln w="9525">
                <a:noFill/>
                <a:round/>
                <a:headEnd/>
                <a:tailEnd/>
              </a:ln>
            </p:spPr>
            <p:txBody>
              <a:bodyPr/>
              <a:lstStyle/>
              <a:p>
                <a:endParaRPr lang="en-US"/>
              </a:p>
            </p:txBody>
          </p:sp>
          <p:sp>
            <p:nvSpPr>
              <p:cNvPr id="133404" name="Freeform 5524"/>
              <p:cNvSpPr>
                <a:spLocks/>
              </p:cNvSpPr>
              <p:nvPr/>
            </p:nvSpPr>
            <p:spPr bwMode="auto">
              <a:xfrm>
                <a:off x="4461" y="3058"/>
                <a:ext cx="98" cy="68"/>
              </a:xfrm>
              <a:custGeom>
                <a:avLst/>
                <a:gdLst>
                  <a:gd name="T0" fmla="*/ 0 w 16"/>
                  <a:gd name="T1" fmla="*/ 62826 h 11"/>
                  <a:gd name="T2" fmla="*/ 102716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405" name="Freeform 5525"/>
              <p:cNvSpPr>
                <a:spLocks/>
              </p:cNvSpPr>
              <p:nvPr/>
            </p:nvSpPr>
            <p:spPr bwMode="auto">
              <a:xfrm>
                <a:off x="3207" y="2829"/>
                <a:ext cx="99" cy="217"/>
              </a:xfrm>
              <a:custGeom>
                <a:avLst/>
                <a:gdLst>
                  <a:gd name="T0" fmla="*/ 0 w 99"/>
                  <a:gd name="T1" fmla="*/ 130 h 217"/>
                  <a:gd name="T2" fmla="*/ 68 w 99"/>
                  <a:gd name="T3" fmla="*/ 217 h 217"/>
                  <a:gd name="T4" fmla="*/ 99 w 99"/>
                  <a:gd name="T5" fmla="*/ 112 h 217"/>
                  <a:gd name="T6" fmla="*/ 31 w 99"/>
                  <a:gd name="T7" fmla="*/ 0 h 217"/>
                  <a:gd name="T8" fmla="*/ 0 w 99"/>
                  <a:gd name="T9" fmla="*/ 130 h 217"/>
                  <a:gd name="T10" fmla="*/ 0 60000 65536"/>
                  <a:gd name="T11" fmla="*/ 0 60000 65536"/>
                  <a:gd name="T12" fmla="*/ 0 60000 65536"/>
                  <a:gd name="T13" fmla="*/ 0 60000 65536"/>
                  <a:gd name="T14" fmla="*/ 0 60000 65536"/>
                  <a:gd name="T15" fmla="*/ 0 w 99"/>
                  <a:gd name="T16" fmla="*/ 0 h 217"/>
                  <a:gd name="T17" fmla="*/ 99 w 99"/>
                  <a:gd name="T18" fmla="*/ 217 h 217"/>
                </a:gdLst>
                <a:ahLst/>
                <a:cxnLst>
                  <a:cxn ang="T10">
                    <a:pos x="T0" y="T1"/>
                  </a:cxn>
                  <a:cxn ang="T11">
                    <a:pos x="T2" y="T3"/>
                  </a:cxn>
                  <a:cxn ang="T12">
                    <a:pos x="T4" y="T5"/>
                  </a:cxn>
                  <a:cxn ang="T13">
                    <a:pos x="T6" y="T7"/>
                  </a:cxn>
                  <a:cxn ang="T14">
                    <a:pos x="T8" y="T9"/>
                  </a:cxn>
                </a:cxnLst>
                <a:rect l="T15" t="T16" r="T17" b="T18"/>
                <a:pathLst>
                  <a:path w="99" h="217">
                    <a:moveTo>
                      <a:pt x="0" y="130"/>
                    </a:moveTo>
                    <a:lnTo>
                      <a:pt x="68" y="217"/>
                    </a:lnTo>
                    <a:lnTo>
                      <a:pt x="99" y="112"/>
                    </a:lnTo>
                    <a:lnTo>
                      <a:pt x="31" y="0"/>
                    </a:lnTo>
                    <a:lnTo>
                      <a:pt x="0" y="130"/>
                    </a:lnTo>
                    <a:close/>
                  </a:path>
                </a:pathLst>
              </a:custGeom>
              <a:solidFill>
                <a:srgbClr val="6F6F6F"/>
              </a:solidFill>
              <a:ln w="9525">
                <a:noFill/>
                <a:round/>
                <a:headEnd/>
                <a:tailEnd/>
              </a:ln>
            </p:spPr>
            <p:txBody>
              <a:bodyPr/>
              <a:lstStyle/>
              <a:p>
                <a:endParaRPr lang="en-US"/>
              </a:p>
            </p:txBody>
          </p:sp>
          <p:sp>
            <p:nvSpPr>
              <p:cNvPr id="133406" name="Freeform 5526"/>
              <p:cNvSpPr>
                <a:spLocks/>
              </p:cNvSpPr>
              <p:nvPr/>
            </p:nvSpPr>
            <p:spPr bwMode="auto">
              <a:xfrm>
                <a:off x="3207" y="2829"/>
                <a:ext cx="99" cy="217"/>
              </a:xfrm>
              <a:custGeom>
                <a:avLst/>
                <a:gdLst>
                  <a:gd name="T0" fmla="*/ 0 w 16"/>
                  <a:gd name="T1" fmla="*/ 192082 h 35"/>
                  <a:gd name="T2" fmla="*/ 99730 w 16"/>
                  <a:gd name="T3" fmla="*/ 320552 h 35"/>
                  <a:gd name="T4" fmla="*/ 145214 w 16"/>
                  <a:gd name="T5" fmla="*/ 165410 h 35"/>
                  <a:gd name="T6" fmla="*/ 45484 w 16"/>
                  <a:gd name="T7" fmla="*/ 0 h 35"/>
                  <a:gd name="T8" fmla="*/ 0 w 16"/>
                  <a:gd name="T9" fmla="*/ 192082 h 35"/>
                  <a:gd name="T10" fmla="*/ 0 60000 65536"/>
                  <a:gd name="T11" fmla="*/ 0 60000 65536"/>
                  <a:gd name="T12" fmla="*/ 0 60000 65536"/>
                  <a:gd name="T13" fmla="*/ 0 60000 65536"/>
                  <a:gd name="T14" fmla="*/ 0 60000 65536"/>
                  <a:gd name="T15" fmla="*/ 0 w 16"/>
                  <a:gd name="T16" fmla="*/ 0 h 35"/>
                  <a:gd name="T17" fmla="*/ 16 w 16"/>
                  <a:gd name="T18" fmla="*/ 35 h 35"/>
                </a:gdLst>
                <a:ahLst/>
                <a:cxnLst>
                  <a:cxn ang="T10">
                    <a:pos x="T0" y="T1"/>
                  </a:cxn>
                  <a:cxn ang="T11">
                    <a:pos x="T2" y="T3"/>
                  </a:cxn>
                  <a:cxn ang="T12">
                    <a:pos x="T4" y="T5"/>
                  </a:cxn>
                  <a:cxn ang="T13">
                    <a:pos x="T6" y="T7"/>
                  </a:cxn>
                  <a:cxn ang="T14">
                    <a:pos x="T8" y="T9"/>
                  </a:cxn>
                </a:cxnLst>
                <a:rect l="T15" t="T16" r="T17" b="T18"/>
                <a:pathLst>
                  <a:path w="16" h="35">
                    <a:moveTo>
                      <a:pt x="0" y="21"/>
                    </a:moveTo>
                    <a:lnTo>
                      <a:pt x="11" y="35"/>
                    </a:lnTo>
                    <a:lnTo>
                      <a:pt x="16" y="18"/>
                    </a:lnTo>
                    <a:lnTo>
                      <a:pt x="5" y="0"/>
                    </a:lnTo>
                    <a:lnTo>
                      <a:pt x="0" y="21"/>
                    </a:lnTo>
                  </a:path>
                </a:pathLst>
              </a:custGeom>
              <a:noFill/>
              <a:ln w="9525">
                <a:solidFill>
                  <a:srgbClr val="000000"/>
                </a:solidFill>
                <a:round/>
                <a:headEnd/>
                <a:tailEnd/>
              </a:ln>
            </p:spPr>
            <p:txBody>
              <a:bodyPr/>
              <a:lstStyle/>
              <a:p>
                <a:endParaRPr lang="en-US"/>
              </a:p>
            </p:txBody>
          </p:sp>
          <p:sp>
            <p:nvSpPr>
              <p:cNvPr id="133407" name="Freeform 5527"/>
              <p:cNvSpPr>
                <a:spLocks/>
              </p:cNvSpPr>
              <p:nvPr/>
            </p:nvSpPr>
            <p:spPr bwMode="auto">
              <a:xfrm>
                <a:off x="1941" y="2663"/>
                <a:ext cx="99" cy="136"/>
              </a:xfrm>
              <a:custGeom>
                <a:avLst/>
                <a:gdLst>
                  <a:gd name="T0" fmla="*/ 0 w 99"/>
                  <a:gd name="T1" fmla="*/ 123 h 136"/>
                  <a:gd name="T2" fmla="*/ 68 w 99"/>
                  <a:gd name="T3" fmla="*/ 136 h 136"/>
                  <a:gd name="T4" fmla="*/ 99 w 99"/>
                  <a:gd name="T5" fmla="*/ 0 h 136"/>
                  <a:gd name="T6" fmla="*/ 31 w 99"/>
                  <a:gd name="T7" fmla="*/ 24 h 136"/>
                  <a:gd name="T8" fmla="*/ 0 w 99"/>
                  <a:gd name="T9" fmla="*/ 123 h 136"/>
                  <a:gd name="T10" fmla="*/ 0 60000 65536"/>
                  <a:gd name="T11" fmla="*/ 0 60000 65536"/>
                  <a:gd name="T12" fmla="*/ 0 60000 65536"/>
                  <a:gd name="T13" fmla="*/ 0 60000 65536"/>
                  <a:gd name="T14" fmla="*/ 0 60000 65536"/>
                  <a:gd name="T15" fmla="*/ 0 w 99"/>
                  <a:gd name="T16" fmla="*/ 0 h 136"/>
                  <a:gd name="T17" fmla="*/ 99 w 99"/>
                  <a:gd name="T18" fmla="*/ 136 h 136"/>
                </a:gdLst>
                <a:ahLst/>
                <a:cxnLst>
                  <a:cxn ang="T10">
                    <a:pos x="T0" y="T1"/>
                  </a:cxn>
                  <a:cxn ang="T11">
                    <a:pos x="T2" y="T3"/>
                  </a:cxn>
                  <a:cxn ang="T12">
                    <a:pos x="T4" y="T5"/>
                  </a:cxn>
                  <a:cxn ang="T13">
                    <a:pos x="T6" y="T7"/>
                  </a:cxn>
                  <a:cxn ang="T14">
                    <a:pos x="T8" y="T9"/>
                  </a:cxn>
                </a:cxnLst>
                <a:rect l="T15" t="T16" r="T17" b="T18"/>
                <a:pathLst>
                  <a:path w="99" h="136">
                    <a:moveTo>
                      <a:pt x="0" y="123"/>
                    </a:moveTo>
                    <a:lnTo>
                      <a:pt x="68" y="136"/>
                    </a:lnTo>
                    <a:lnTo>
                      <a:pt x="99" y="0"/>
                    </a:lnTo>
                    <a:lnTo>
                      <a:pt x="31" y="24"/>
                    </a:lnTo>
                    <a:lnTo>
                      <a:pt x="0" y="123"/>
                    </a:lnTo>
                    <a:close/>
                  </a:path>
                </a:pathLst>
              </a:custGeom>
              <a:solidFill>
                <a:srgbClr val="B8B8B8"/>
              </a:solidFill>
              <a:ln w="9525">
                <a:noFill/>
                <a:round/>
                <a:headEnd/>
                <a:tailEnd/>
              </a:ln>
            </p:spPr>
            <p:txBody>
              <a:bodyPr/>
              <a:lstStyle/>
              <a:p>
                <a:endParaRPr lang="en-US"/>
              </a:p>
            </p:txBody>
          </p:sp>
          <p:sp>
            <p:nvSpPr>
              <p:cNvPr id="133408" name="Freeform 5528"/>
              <p:cNvSpPr>
                <a:spLocks/>
              </p:cNvSpPr>
              <p:nvPr/>
            </p:nvSpPr>
            <p:spPr bwMode="auto">
              <a:xfrm>
                <a:off x="1941" y="2663"/>
                <a:ext cx="99" cy="136"/>
              </a:xfrm>
              <a:custGeom>
                <a:avLst/>
                <a:gdLst>
                  <a:gd name="T0" fmla="*/ 0 w 16"/>
                  <a:gd name="T1" fmla="*/ 181177 h 22"/>
                  <a:gd name="T2" fmla="*/ 99730 w 16"/>
                  <a:gd name="T3" fmla="*/ 198677 h 22"/>
                  <a:gd name="T4" fmla="*/ 145214 w 16"/>
                  <a:gd name="T5" fmla="*/ 0 h 22"/>
                  <a:gd name="T6" fmla="*/ 45484 w 16"/>
                  <a:gd name="T7" fmla="*/ 36609 h 22"/>
                  <a:gd name="T8" fmla="*/ 0 w 16"/>
                  <a:gd name="T9" fmla="*/ 181177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20"/>
                    </a:moveTo>
                    <a:lnTo>
                      <a:pt x="11" y="22"/>
                    </a:lnTo>
                    <a:lnTo>
                      <a:pt x="16" y="0"/>
                    </a:lnTo>
                    <a:lnTo>
                      <a:pt x="5" y="4"/>
                    </a:lnTo>
                    <a:lnTo>
                      <a:pt x="0" y="20"/>
                    </a:lnTo>
                  </a:path>
                </a:pathLst>
              </a:custGeom>
              <a:noFill/>
              <a:ln w="9525">
                <a:solidFill>
                  <a:srgbClr val="000000"/>
                </a:solidFill>
                <a:round/>
                <a:headEnd/>
                <a:tailEnd/>
              </a:ln>
            </p:spPr>
            <p:txBody>
              <a:bodyPr/>
              <a:lstStyle/>
              <a:p>
                <a:endParaRPr lang="en-US"/>
              </a:p>
            </p:txBody>
          </p:sp>
          <p:sp>
            <p:nvSpPr>
              <p:cNvPr id="133409" name="Freeform 5529"/>
              <p:cNvSpPr>
                <a:spLocks/>
              </p:cNvSpPr>
              <p:nvPr/>
            </p:nvSpPr>
            <p:spPr bwMode="auto">
              <a:xfrm>
                <a:off x="4294" y="3064"/>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3410" name="Freeform 5530"/>
              <p:cNvSpPr>
                <a:spLocks/>
              </p:cNvSpPr>
              <p:nvPr/>
            </p:nvSpPr>
            <p:spPr bwMode="auto">
              <a:xfrm>
                <a:off x="4294" y="306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411" name="Freeform 5531"/>
              <p:cNvSpPr>
                <a:spLocks/>
              </p:cNvSpPr>
              <p:nvPr/>
            </p:nvSpPr>
            <p:spPr bwMode="auto">
              <a:xfrm>
                <a:off x="3034" y="2700"/>
                <a:ext cx="105" cy="284"/>
              </a:xfrm>
              <a:custGeom>
                <a:avLst/>
                <a:gdLst>
                  <a:gd name="T0" fmla="*/ 0 w 105"/>
                  <a:gd name="T1" fmla="*/ 173 h 284"/>
                  <a:gd name="T2" fmla="*/ 74 w 105"/>
                  <a:gd name="T3" fmla="*/ 284 h 284"/>
                  <a:gd name="T4" fmla="*/ 105 w 105"/>
                  <a:gd name="T5" fmla="*/ 148 h 284"/>
                  <a:gd name="T6" fmla="*/ 37 w 105"/>
                  <a:gd name="T7" fmla="*/ 0 h 284"/>
                  <a:gd name="T8" fmla="*/ 0 w 105"/>
                  <a:gd name="T9" fmla="*/ 173 h 284"/>
                  <a:gd name="T10" fmla="*/ 0 60000 65536"/>
                  <a:gd name="T11" fmla="*/ 0 60000 65536"/>
                  <a:gd name="T12" fmla="*/ 0 60000 65536"/>
                  <a:gd name="T13" fmla="*/ 0 60000 65536"/>
                  <a:gd name="T14" fmla="*/ 0 60000 65536"/>
                  <a:gd name="T15" fmla="*/ 0 w 105"/>
                  <a:gd name="T16" fmla="*/ 0 h 284"/>
                  <a:gd name="T17" fmla="*/ 105 w 105"/>
                  <a:gd name="T18" fmla="*/ 284 h 284"/>
                </a:gdLst>
                <a:ahLst/>
                <a:cxnLst>
                  <a:cxn ang="T10">
                    <a:pos x="T0" y="T1"/>
                  </a:cxn>
                  <a:cxn ang="T11">
                    <a:pos x="T2" y="T3"/>
                  </a:cxn>
                  <a:cxn ang="T12">
                    <a:pos x="T4" y="T5"/>
                  </a:cxn>
                  <a:cxn ang="T13">
                    <a:pos x="T6" y="T7"/>
                  </a:cxn>
                  <a:cxn ang="T14">
                    <a:pos x="T8" y="T9"/>
                  </a:cxn>
                </a:cxnLst>
                <a:rect l="T15" t="T16" r="T17" b="T18"/>
                <a:pathLst>
                  <a:path w="105" h="284">
                    <a:moveTo>
                      <a:pt x="0" y="173"/>
                    </a:moveTo>
                    <a:lnTo>
                      <a:pt x="74" y="284"/>
                    </a:lnTo>
                    <a:lnTo>
                      <a:pt x="105" y="148"/>
                    </a:lnTo>
                    <a:lnTo>
                      <a:pt x="37" y="0"/>
                    </a:lnTo>
                    <a:lnTo>
                      <a:pt x="0" y="173"/>
                    </a:lnTo>
                    <a:close/>
                  </a:path>
                </a:pathLst>
              </a:custGeom>
              <a:solidFill>
                <a:srgbClr val="5B5B5B"/>
              </a:solidFill>
              <a:ln w="9525">
                <a:noFill/>
                <a:round/>
                <a:headEnd/>
                <a:tailEnd/>
              </a:ln>
            </p:spPr>
            <p:txBody>
              <a:bodyPr/>
              <a:lstStyle/>
              <a:p>
                <a:endParaRPr lang="en-US"/>
              </a:p>
            </p:txBody>
          </p:sp>
          <p:sp>
            <p:nvSpPr>
              <p:cNvPr id="133412" name="Freeform 5532"/>
              <p:cNvSpPr>
                <a:spLocks/>
              </p:cNvSpPr>
              <p:nvPr/>
            </p:nvSpPr>
            <p:spPr bwMode="auto">
              <a:xfrm>
                <a:off x="3034" y="2700"/>
                <a:ext cx="105" cy="284"/>
              </a:xfrm>
              <a:custGeom>
                <a:avLst/>
                <a:gdLst>
                  <a:gd name="T0" fmla="*/ 0 w 17"/>
                  <a:gd name="T1" fmla="*/ 251346 h 46"/>
                  <a:gd name="T2" fmla="*/ 107693 w 17"/>
                  <a:gd name="T3" fmla="*/ 412541 h 46"/>
                  <a:gd name="T4" fmla="*/ 152936 w 17"/>
                  <a:gd name="T5" fmla="*/ 215093 h 46"/>
                  <a:gd name="T6" fmla="*/ 53945 w 17"/>
                  <a:gd name="T7" fmla="*/ 0 h 46"/>
                  <a:gd name="T8" fmla="*/ 0 w 17"/>
                  <a:gd name="T9" fmla="*/ 251346 h 46"/>
                  <a:gd name="T10" fmla="*/ 0 60000 65536"/>
                  <a:gd name="T11" fmla="*/ 0 60000 65536"/>
                  <a:gd name="T12" fmla="*/ 0 60000 65536"/>
                  <a:gd name="T13" fmla="*/ 0 60000 65536"/>
                  <a:gd name="T14" fmla="*/ 0 60000 65536"/>
                  <a:gd name="T15" fmla="*/ 0 w 17"/>
                  <a:gd name="T16" fmla="*/ 0 h 46"/>
                  <a:gd name="T17" fmla="*/ 17 w 17"/>
                  <a:gd name="T18" fmla="*/ 46 h 46"/>
                </a:gdLst>
                <a:ahLst/>
                <a:cxnLst>
                  <a:cxn ang="T10">
                    <a:pos x="T0" y="T1"/>
                  </a:cxn>
                  <a:cxn ang="T11">
                    <a:pos x="T2" y="T3"/>
                  </a:cxn>
                  <a:cxn ang="T12">
                    <a:pos x="T4" y="T5"/>
                  </a:cxn>
                  <a:cxn ang="T13">
                    <a:pos x="T6" y="T7"/>
                  </a:cxn>
                  <a:cxn ang="T14">
                    <a:pos x="T8" y="T9"/>
                  </a:cxn>
                </a:cxnLst>
                <a:rect l="T15" t="T16" r="T17" b="T18"/>
                <a:pathLst>
                  <a:path w="17" h="46">
                    <a:moveTo>
                      <a:pt x="0" y="28"/>
                    </a:moveTo>
                    <a:lnTo>
                      <a:pt x="12" y="46"/>
                    </a:lnTo>
                    <a:lnTo>
                      <a:pt x="17" y="24"/>
                    </a:lnTo>
                    <a:lnTo>
                      <a:pt x="6" y="0"/>
                    </a:lnTo>
                    <a:lnTo>
                      <a:pt x="0" y="28"/>
                    </a:lnTo>
                  </a:path>
                </a:pathLst>
              </a:custGeom>
              <a:noFill/>
              <a:ln w="9525">
                <a:solidFill>
                  <a:srgbClr val="000000"/>
                </a:solidFill>
                <a:round/>
                <a:headEnd/>
                <a:tailEnd/>
              </a:ln>
            </p:spPr>
            <p:txBody>
              <a:bodyPr/>
              <a:lstStyle/>
              <a:p>
                <a:endParaRPr lang="en-US"/>
              </a:p>
            </p:txBody>
          </p:sp>
          <p:sp>
            <p:nvSpPr>
              <p:cNvPr id="133413" name="Freeform 5533"/>
              <p:cNvSpPr>
                <a:spLocks/>
              </p:cNvSpPr>
              <p:nvPr/>
            </p:nvSpPr>
            <p:spPr bwMode="auto">
              <a:xfrm>
                <a:off x="1775" y="2805"/>
                <a:ext cx="98" cy="98"/>
              </a:xfrm>
              <a:custGeom>
                <a:avLst/>
                <a:gdLst>
                  <a:gd name="T0" fmla="*/ 0 w 98"/>
                  <a:gd name="T1" fmla="*/ 98 h 98"/>
                  <a:gd name="T2" fmla="*/ 67 w 98"/>
                  <a:gd name="T3" fmla="*/ 92 h 98"/>
                  <a:gd name="T4" fmla="*/ 98 w 98"/>
                  <a:gd name="T5" fmla="*/ 0 h 98"/>
                  <a:gd name="T6" fmla="*/ 30 w 98"/>
                  <a:gd name="T7" fmla="*/ 24 h 98"/>
                  <a:gd name="T8" fmla="*/ 0 w 98"/>
                  <a:gd name="T9" fmla="*/ 98 h 98"/>
                  <a:gd name="T10" fmla="*/ 0 60000 65536"/>
                  <a:gd name="T11" fmla="*/ 0 60000 65536"/>
                  <a:gd name="T12" fmla="*/ 0 60000 65536"/>
                  <a:gd name="T13" fmla="*/ 0 60000 65536"/>
                  <a:gd name="T14" fmla="*/ 0 60000 65536"/>
                  <a:gd name="T15" fmla="*/ 0 w 98"/>
                  <a:gd name="T16" fmla="*/ 0 h 98"/>
                  <a:gd name="T17" fmla="*/ 98 w 98"/>
                  <a:gd name="T18" fmla="*/ 98 h 98"/>
                </a:gdLst>
                <a:ahLst/>
                <a:cxnLst>
                  <a:cxn ang="T10">
                    <a:pos x="T0" y="T1"/>
                  </a:cxn>
                  <a:cxn ang="T11">
                    <a:pos x="T2" y="T3"/>
                  </a:cxn>
                  <a:cxn ang="T12">
                    <a:pos x="T4" y="T5"/>
                  </a:cxn>
                  <a:cxn ang="T13">
                    <a:pos x="T6" y="T7"/>
                  </a:cxn>
                  <a:cxn ang="T14">
                    <a:pos x="T8" y="T9"/>
                  </a:cxn>
                </a:cxnLst>
                <a:rect l="T15" t="T16" r="T17" b="T18"/>
                <a:pathLst>
                  <a:path w="98" h="98">
                    <a:moveTo>
                      <a:pt x="0" y="98"/>
                    </a:moveTo>
                    <a:lnTo>
                      <a:pt x="67" y="92"/>
                    </a:lnTo>
                    <a:lnTo>
                      <a:pt x="98" y="0"/>
                    </a:lnTo>
                    <a:lnTo>
                      <a:pt x="30" y="24"/>
                    </a:lnTo>
                    <a:lnTo>
                      <a:pt x="0" y="98"/>
                    </a:lnTo>
                    <a:close/>
                  </a:path>
                </a:pathLst>
              </a:custGeom>
              <a:solidFill>
                <a:srgbClr val="CCCCCC"/>
              </a:solidFill>
              <a:ln w="9525">
                <a:noFill/>
                <a:round/>
                <a:headEnd/>
                <a:tailEnd/>
              </a:ln>
            </p:spPr>
            <p:txBody>
              <a:bodyPr/>
              <a:lstStyle/>
              <a:p>
                <a:endParaRPr lang="en-US"/>
              </a:p>
            </p:txBody>
          </p:sp>
          <p:sp>
            <p:nvSpPr>
              <p:cNvPr id="133414" name="Freeform 5534"/>
              <p:cNvSpPr>
                <a:spLocks/>
              </p:cNvSpPr>
              <p:nvPr/>
            </p:nvSpPr>
            <p:spPr bwMode="auto">
              <a:xfrm>
                <a:off x="1775" y="2805"/>
                <a:ext cx="98" cy="98"/>
              </a:xfrm>
              <a:custGeom>
                <a:avLst/>
                <a:gdLst>
                  <a:gd name="T0" fmla="*/ 0 w 16"/>
                  <a:gd name="T1" fmla="*/ 137868 h 16"/>
                  <a:gd name="T2" fmla="*/ 94202 w 16"/>
                  <a:gd name="T3" fmla="*/ 129354 h 16"/>
                  <a:gd name="T4" fmla="*/ 137868 w 16"/>
                  <a:gd name="T5" fmla="*/ 0 h 16"/>
                  <a:gd name="T6" fmla="*/ 43665 w 16"/>
                  <a:gd name="T7" fmla="*/ 35151 h 16"/>
                  <a:gd name="T8" fmla="*/ 0 w 16"/>
                  <a:gd name="T9" fmla="*/ 13786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6"/>
                    </a:moveTo>
                    <a:lnTo>
                      <a:pt x="11" y="15"/>
                    </a:lnTo>
                    <a:lnTo>
                      <a:pt x="16" y="0"/>
                    </a:lnTo>
                    <a:lnTo>
                      <a:pt x="5" y="4"/>
                    </a:lnTo>
                    <a:lnTo>
                      <a:pt x="0" y="16"/>
                    </a:lnTo>
                  </a:path>
                </a:pathLst>
              </a:custGeom>
              <a:noFill/>
              <a:ln w="9525">
                <a:solidFill>
                  <a:srgbClr val="000000"/>
                </a:solidFill>
                <a:round/>
                <a:headEnd/>
                <a:tailEnd/>
              </a:ln>
            </p:spPr>
            <p:txBody>
              <a:bodyPr/>
              <a:lstStyle/>
              <a:p>
                <a:endParaRPr lang="en-US"/>
              </a:p>
            </p:txBody>
          </p:sp>
          <p:sp>
            <p:nvSpPr>
              <p:cNvPr id="133415" name="Freeform 5535"/>
              <p:cNvSpPr>
                <a:spLocks/>
              </p:cNvSpPr>
              <p:nvPr/>
            </p:nvSpPr>
            <p:spPr bwMode="auto">
              <a:xfrm>
                <a:off x="4121" y="3064"/>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ECECE"/>
              </a:solidFill>
              <a:ln w="9525">
                <a:noFill/>
                <a:round/>
                <a:headEnd/>
                <a:tailEnd/>
              </a:ln>
            </p:spPr>
            <p:txBody>
              <a:bodyPr/>
              <a:lstStyle/>
              <a:p>
                <a:endParaRPr lang="en-US"/>
              </a:p>
            </p:txBody>
          </p:sp>
          <p:sp>
            <p:nvSpPr>
              <p:cNvPr id="133416" name="Freeform 5536"/>
              <p:cNvSpPr>
                <a:spLocks/>
              </p:cNvSpPr>
              <p:nvPr/>
            </p:nvSpPr>
            <p:spPr bwMode="auto">
              <a:xfrm>
                <a:off x="4121" y="3064"/>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417" name="Freeform 5537"/>
              <p:cNvSpPr>
                <a:spLocks/>
              </p:cNvSpPr>
              <p:nvPr/>
            </p:nvSpPr>
            <p:spPr bwMode="auto">
              <a:xfrm>
                <a:off x="2867" y="2564"/>
                <a:ext cx="99" cy="352"/>
              </a:xfrm>
              <a:custGeom>
                <a:avLst/>
                <a:gdLst>
                  <a:gd name="T0" fmla="*/ 0 w 99"/>
                  <a:gd name="T1" fmla="*/ 216 h 352"/>
                  <a:gd name="T2" fmla="*/ 68 w 99"/>
                  <a:gd name="T3" fmla="*/ 352 h 352"/>
                  <a:gd name="T4" fmla="*/ 99 w 99"/>
                  <a:gd name="T5" fmla="*/ 167 h 352"/>
                  <a:gd name="T6" fmla="*/ 31 w 99"/>
                  <a:gd name="T7" fmla="*/ 0 h 352"/>
                  <a:gd name="T8" fmla="*/ 0 w 99"/>
                  <a:gd name="T9" fmla="*/ 216 h 352"/>
                  <a:gd name="T10" fmla="*/ 0 60000 65536"/>
                  <a:gd name="T11" fmla="*/ 0 60000 65536"/>
                  <a:gd name="T12" fmla="*/ 0 60000 65536"/>
                  <a:gd name="T13" fmla="*/ 0 60000 65536"/>
                  <a:gd name="T14" fmla="*/ 0 60000 65536"/>
                  <a:gd name="T15" fmla="*/ 0 w 99"/>
                  <a:gd name="T16" fmla="*/ 0 h 352"/>
                  <a:gd name="T17" fmla="*/ 99 w 99"/>
                  <a:gd name="T18" fmla="*/ 352 h 352"/>
                </a:gdLst>
                <a:ahLst/>
                <a:cxnLst>
                  <a:cxn ang="T10">
                    <a:pos x="T0" y="T1"/>
                  </a:cxn>
                  <a:cxn ang="T11">
                    <a:pos x="T2" y="T3"/>
                  </a:cxn>
                  <a:cxn ang="T12">
                    <a:pos x="T4" y="T5"/>
                  </a:cxn>
                  <a:cxn ang="T13">
                    <a:pos x="T6" y="T7"/>
                  </a:cxn>
                  <a:cxn ang="T14">
                    <a:pos x="T8" y="T9"/>
                  </a:cxn>
                </a:cxnLst>
                <a:rect l="T15" t="T16" r="T17" b="T18"/>
                <a:pathLst>
                  <a:path w="99" h="352">
                    <a:moveTo>
                      <a:pt x="0" y="216"/>
                    </a:moveTo>
                    <a:lnTo>
                      <a:pt x="68" y="352"/>
                    </a:lnTo>
                    <a:lnTo>
                      <a:pt x="99" y="167"/>
                    </a:lnTo>
                    <a:lnTo>
                      <a:pt x="31" y="0"/>
                    </a:lnTo>
                    <a:lnTo>
                      <a:pt x="0" y="216"/>
                    </a:lnTo>
                    <a:close/>
                  </a:path>
                </a:pathLst>
              </a:custGeom>
              <a:solidFill>
                <a:srgbClr val="505050"/>
              </a:solidFill>
              <a:ln w="9525">
                <a:noFill/>
                <a:round/>
                <a:headEnd/>
                <a:tailEnd/>
              </a:ln>
            </p:spPr>
            <p:txBody>
              <a:bodyPr/>
              <a:lstStyle/>
              <a:p>
                <a:endParaRPr lang="en-US"/>
              </a:p>
            </p:txBody>
          </p:sp>
          <p:sp>
            <p:nvSpPr>
              <p:cNvPr id="133418" name="Freeform 5538"/>
              <p:cNvSpPr>
                <a:spLocks/>
              </p:cNvSpPr>
              <p:nvPr/>
            </p:nvSpPr>
            <p:spPr bwMode="auto">
              <a:xfrm>
                <a:off x="2867" y="2564"/>
                <a:ext cx="99" cy="352"/>
              </a:xfrm>
              <a:custGeom>
                <a:avLst/>
                <a:gdLst>
                  <a:gd name="T0" fmla="*/ 0 w 16"/>
                  <a:gd name="T1" fmla="*/ 314163 h 57"/>
                  <a:gd name="T2" fmla="*/ 99730 w 16"/>
                  <a:gd name="T3" fmla="*/ 511975 h 57"/>
                  <a:gd name="T4" fmla="*/ 145214 w 16"/>
                  <a:gd name="T5" fmla="*/ 242812 h 57"/>
                  <a:gd name="T6" fmla="*/ 45484 w 16"/>
                  <a:gd name="T7" fmla="*/ 0 h 57"/>
                  <a:gd name="T8" fmla="*/ 0 w 16"/>
                  <a:gd name="T9" fmla="*/ 314163 h 57"/>
                  <a:gd name="T10" fmla="*/ 0 60000 65536"/>
                  <a:gd name="T11" fmla="*/ 0 60000 65536"/>
                  <a:gd name="T12" fmla="*/ 0 60000 65536"/>
                  <a:gd name="T13" fmla="*/ 0 60000 65536"/>
                  <a:gd name="T14" fmla="*/ 0 60000 65536"/>
                  <a:gd name="T15" fmla="*/ 0 w 16"/>
                  <a:gd name="T16" fmla="*/ 0 h 57"/>
                  <a:gd name="T17" fmla="*/ 16 w 16"/>
                  <a:gd name="T18" fmla="*/ 57 h 57"/>
                </a:gdLst>
                <a:ahLst/>
                <a:cxnLst>
                  <a:cxn ang="T10">
                    <a:pos x="T0" y="T1"/>
                  </a:cxn>
                  <a:cxn ang="T11">
                    <a:pos x="T2" y="T3"/>
                  </a:cxn>
                  <a:cxn ang="T12">
                    <a:pos x="T4" y="T5"/>
                  </a:cxn>
                  <a:cxn ang="T13">
                    <a:pos x="T6" y="T7"/>
                  </a:cxn>
                  <a:cxn ang="T14">
                    <a:pos x="T8" y="T9"/>
                  </a:cxn>
                </a:cxnLst>
                <a:rect l="T15" t="T16" r="T17" b="T18"/>
                <a:pathLst>
                  <a:path w="16" h="57">
                    <a:moveTo>
                      <a:pt x="0" y="35"/>
                    </a:moveTo>
                    <a:lnTo>
                      <a:pt x="11" y="57"/>
                    </a:lnTo>
                    <a:lnTo>
                      <a:pt x="16" y="27"/>
                    </a:lnTo>
                    <a:lnTo>
                      <a:pt x="5" y="0"/>
                    </a:lnTo>
                    <a:lnTo>
                      <a:pt x="0" y="35"/>
                    </a:lnTo>
                  </a:path>
                </a:pathLst>
              </a:custGeom>
              <a:noFill/>
              <a:ln w="9525">
                <a:solidFill>
                  <a:srgbClr val="000000"/>
                </a:solidFill>
                <a:round/>
                <a:headEnd/>
                <a:tailEnd/>
              </a:ln>
            </p:spPr>
            <p:txBody>
              <a:bodyPr/>
              <a:lstStyle/>
              <a:p>
                <a:endParaRPr lang="en-US"/>
              </a:p>
            </p:txBody>
          </p:sp>
          <p:sp>
            <p:nvSpPr>
              <p:cNvPr id="133419" name="Freeform 5539"/>
              <p:cNvSpPr>
                <a:spLocks/>
              </p:cNvSpPr>
              <p:nvPr/>
            </p:nvSpPr>
            <p:spPr bwMode="auto">
              <a:xfrm>
                <a:off x="1608" y="2922"/>
                <a:ext cx="99" cy="74"/>
              </a:xfrm>
              <a:custGeom>
                <a:avLst/>
                <a:gdLst>
                  <a:gd name="T0" fmla="*/ 0 w 99"/>
                  <a:gd name="T1" fmla="*/ 74 h 74"/>
                  <a:gd name="T2" fmla="*/ 68 w 99"/>
                  <a:gd name="T3" fmla="*/ 68 h 74"/>
                  <a:gd name="T4" fmla="*/ 99 w 99"/>
                  <a:gd name="T5" fmla="*/ 0 h 74"/>
                  <a:gd name="T6" fmla="*/ 31 w 99"/>
                  <a:gd name="T7" fmla="*/ 19 h 74"/>
                  <a:gd name="T8" fmla="*/ 0 w 99"/>
                  <a:gd name="T9" fmla="*/ 74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74"/>
                    </a:moveTo>
                    <a:lnTo>
                      <a:pt x="68" y="68"/>
                    </a:lnTo>
                    <a:lnTo>
                      <a:pt x="99" y="0"/>
                    </a:lnTo>
                    <a:lnTo>
                      <a:pt x="31" y="19"/>
                    </a:lnTo>
                    <a:lnTo>
                      <a:pt x="0" y="74"/>
                    </a:lnTo>
                    <a:close/>
                  </a:path>
                </a:pathLst>
              </a:custGeom>
              <a:solidFill>
                <a:srgbClr val="D6D6D6"/>
              </a:solidFill>
              <a:ln w="9525">
                <a:noFill/>
                <a:round/>
                <a:headEnd/>
                <a:tailEnd/>
              </a:ln>
            </p:spPr>
            <p:txBody>
              <a:bodyPr/>
              <a:lstStyle/>
              <a:p>
                <a:endParaRPr lang="en-US"/>
              </a:p>
            </p:txBody>
          </p:sp>
          <p:sp>
            <p:nvSpPr>
              <p:cNvPr id="133420" name="Freeform 5540"/>
              <p:cNvSpPr>
                <a:spLocks/>
              </p:cNvSpPr>
              <p:nvPr/>
            </p:nvSpPr>
            <p:spPr bwMode="auto">
              <a:xfrm>
                <a:off x="1608" y="2922"/>
                <a:ext cx="99" cy="74"/>
              </a:xfrm>
              <a:custGeom>
                <a:avLst/>
                <a:gdLst>
                  <a:gd name="T0" fmla="*/ 0 w 16"/>
                  <a:gd name="T1" fmla="*/ 106936 h 12"/>
                  <a:gd name="T2" fmla="*/ 99730 w 16"/>
                  <a:gd name="T3" fmla="*/ 98266 h 12"/>
                  <a:gd name="T4" fmla="*/ 145214 w 16"/>
                  <a:gd name="T5" fmla="*/ 0 h 12"/>
                  <a:gd name="T6" fmla="*/ 45484 w 16"/>
                  <a:gd name="T7" fmla="*/ 27417 h 12"/>
                  <a:gd name="T8" fmla="*/ 0 w 16"/>
                  <a:gd name="T9" fmla="*/ 10693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12"/>
                    </a:moveTo>
                    <a:lnTo>
                      <a:pt x="11" y="11"/>
                    </a:lnTo>
                    <a:lnTo>
                      <a:pt x="16" y="0"/>
                    </a:lnTo>
                    <a:lnTo>
                      <a:pt x="5" y="3"/>
                    </a:lnTo>
                    <a:lnTo>
                      <a:pt x="0" y="12"/>
                    </a:lnTo>
                  </a:path>
                </a:pathLst>
              </a:custGeom>
              <a:noFill/>
              <a:ln w="9525">
                <a:solidFill>
                  <a:srgbClr val="000000"/>
                </a:solidFill>
                <a:round/>
                <a:headEnd/>
                <a:tailEnd/>
              </a:ln>
            </p:spPr>
            <p:txBody>
              <a:bodyPr/>
              <a:lstStyle/>
              <a:p>
                <a:endParaRPr lang="en-US"/>
              </a:p>
            </p:txBody>
          </p:sp>
          <p:sp>
            <p:nvSpPr>
              <p:cNvPr id="133421" name="Freeform 5541"/>
              <p:cNvSpPr>
                <a:spLocks/>
              </p:cNvSpPr>
              <p:nvPr/>
            </p:nvSpPr>
            <p:spPr bwMode="auto">
              <a:xfrm>
                <a:off x="3954" y="3064"/>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BCBCB"/>
              </a:solidFill>
              <a:ln w="9525">
                <a:noFill/>
                <a:round/>
                <a:headEnd/>
                <a:tailEnd/>
              </a:ln>
            </p:spPr>
            <p:txBody>
              <a:bodyPr/>
              <a:lstStyle/>
              <a:p>
                <a:endParaRPr lang="en-US"/>
              </a:p>
            </p:txBody>
          </p:sp>
          <p:sp>
            <p:nvSpPr>
              <p:cNvPr id="133422" name="Freeform 5542"/>
              <p:cNvSpPr>
                <a:spLocks/>
              </p:cNvSpPr>
              <p:nvPr/>
            </p:nvSpPr>
            <p:spPr bwMode="auto">
              <a:xfrm>
                <a:off x="3954" y="3064"/>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423" name="Freeform 5543"/>
              <p:cNvSpPr>
                <a:spLocks/>
              </p:cNvSpPr>
              <p:nvPr/>
            </p:nvSpPr>
            <p:spPr bwMode="auto">
              <a:xfrm>
                <a:off x="2695" y="2453"/>
                <a:ext cx="98" cy="383"/>
              </a:xfrm>
              <a:custGeom>
                <a:avLst/>
                <a:gdLst>
                  <a:gd name="T0" fmla="*/ 0 w 98"/>
                  <a:gd name="T1" fmla="*/ 234 h 383"/>
                  <a:gd name="T2" fmla="*/ 67 w 98"/>
                  <a:gd name="T3" fmla="*/ 383 h 383"/>
                  <a:gd name="T4" fmla="*/ 98 w 98"/>
                  <a:gd name="T5" fmla="*/ 166 h 383"/>
                  <a:gd name="T6" fmla="*/ 30 w 98"/>
                  <a:gd name="T7" fmla="*/ 0 h 383"/>
                  <a:gd name="T8" fmla="*/ 0 w 98"/>
                  <a:gd name="T9" fmla="*/ 234 h 383"/>
                  <a:gd name="T10" fmla="*/ 0 60000 65536"/>
                  <a:gd name="T11" fmla="*/ 0 60000 65536"/>
                  <a:gd name="T12" fmla="*/ 0 60000 65536"/>
                  <a:gd name="T13" fmla="*/ 0 60000 65536"/>
                  <a:gd name="T14" fmla="*/ 0 60000 65536"/>
                  <a:gd name="T15" fmla="*/ 0 w 98"/>
                  <a:gd name="T16" fmla="*/ 0 h 383"/>
                  <a:gd name="T17" fmla="*/ 98 w 98"/>
                  <a:gd name="T18" fmla="*/ 383 h 383"/>
                </a:gdLst>
                <a:ahLst/>
                <a:cxnLst>
                  <a:cxn ang="T10">
                    <a:pos x="T0" y="T1"/>
                  </a:cxn>
                  <a:cxn ang="T11">
                    <a:pos x="T2" y="T3"/>
                  </a:cxn>
                  <a:cxn ang="T12">
                    <a:pos x="T4" y="T5"/>
                  </a:cxn>
                  <a:cxn ang="T13">
                    <a:pos x="T6" y="T7"/>
                  </a:cxn>
                  <a:cxn ang="T14">
                    <a:pos x="T8" y="T9"/>
                  </a:cxn>
                </a:cxnLst>
                <a:rect l="T15" t="T16" r="T17" b="T18"/>
                <a:pathLst>
                  <a:path w="98" h="383">
                    <a:moveTo>
                      <a:pt x="0" y="234"/>
                    </a:moveTo>
                    <a:lnTo>
                      <a:pt x="67" y="383"/>
                    </a:lnTo>
                    <a:lnTo>
                      <a:pt x="98" y="166"/>
                    </a:lnTo>
                    <a:lnTo>
                      <a:pt x="30" y="0"/>
                    </a:lnTo>
                    <a:lnTo>
                      <a:pt x="0" y="234"/>
                    </a:lnTo>
                    <a:close/>
                  </a:path>
                </a:pathLst>
              </a:custGeom>
              <a:solidFill>
                <a:srgbClr val="505050"/>
              </a:solidFill>
              <a:ln w="9525">
                <a:noFill/>
                <a:round/>
                <a:headEnd/>
                <a:tailEnd/>
              </a:ln>
            </p:spPr>
            <p:txBody>
              <a:bodyPr/>
              <a:lstStyle/>
              <a:p>
                <a:endParaRPr lang="en-US"/>
              </a:p>
            </p:txBody>
          </p:sp>
          <p:sp>
            <p:nvSpPr>
              <p:cNvPr id="133424" name="Freeform 5544"/>
              <p:cNvSpPr>
                <a:spLocks/>
              </p:cNvSpPr>
              <p:nvPr/>
            </p:nvSpPr>
            <p:spPr bwMode="auto">
              <a:xfrm>
                <a:off x="2695" y="2453"/>
                <a:ext cx="98" cy="383"/>
              </a:xfrm>
              <a:custGeom>
                <a:avLst/>
                <a:gdLst>
                  <a:gd name="T0" fmla="*/ 0 w 16"/>
                  <a:gd name="T1" fmla="*/ 342297 h 62"/>
                  <a:gd name="T2" fmla="*/ 94202 w 16"/>
                  <a:gd name="T3" fmla="*/ 557753 h 62"/>
                  <a:gd name="T4" fmla="*/ 137868 w 16"/>
                  <a:gd name="T5" fmla="*/ 243273 h 62"/>
                  <a:gd name="T6" fmla="*/ 43665 w 16"/>
                  <a:gd name="T7" fmla="*/ 0 h 62"/>
                  <a:gd name="T8" fmla="*/ 0 w 16"/>
                  <a:gd name="T9" fmla="*/ 342297 h 62"/>
                  <a:gd name="T10" fmla="*/ 0 60000 65536"/>
                  <a:gd name="T11" fmla="*/ 0 60000 65536"/>
                  <a:gd name="T12" fmla="*/ 0 60000 65536"/>
                  <a:gd name="T13" fmla="*/ 0 60000 65536"/>
                  <a:gd name="T14" fmla="*/ 0 60000 65536"/>
                  <a:gd name="T15" fmla="*/ 0 w 16"/>
                  <a:gd name="T16" fmla="*/ 0 h 62"/>
                  <a:gd name="T17" fmla="*/ 16 w 16"/>
                  <a:gd name="T18" fmla="*/ 62 h 62"/>
                </a:gdLst>
                <a:ahLst/>
                <a:cxnLst>
                  <a:cxn ang="T10">
                    <a:pos x="T0" y="T1"/>
                  </a:cxn>
                  <a:cxn ang="T11">
                    <a:pos x="T2" y="T3"/>
                  </a:cxn>
                  <a:cxn ang="T12">
                    <a:pos x="T4" y="T5"/>
                  </a:cxn>
                  <a:cxn ang="T13">
                    <a:pos x="T6" y="T7"/>
                  </a:cxn>
                  <a:cxn ang="T14">
                    <a:pos x="T8" y="T9"/>
                  </a:cxn>
                </a:cxnLst>
                <a:rect l="T15" t="T16" r="T17" b="T18"/>
                <a:pathLst>
                  <a:path w="16" h="62">
                    <a:moveTo>
                      <a:pt x="0" y="38"/>
                    </a:moveTo>
                    <a:lnTo>
                      <a:pt x="11" y="62"/>
                    </a:lnTo>
                    <a:lnTo>
                      <a:pt x="16" y="27"/>
                    </a:lnTo>
                    <a:lnTo>
                      <a:pt x="5" y="0"/>
                    </a:lnTo>
                    <a:lnTo>
                      <a:pt x="0" y="38"/>
                    </a:lnTo>
                  </a:path>
                </a:pathLst>
              </a:custGeom>
              <a:noFill/>
              <a:ln w="9525">
                <a:solidFill>
                  <a:srgbClr val="000000"/>
                </a:solidFill>
                <a:round/>
                <a:headEnd/>
                <a:tailEnd/>
              </a:ln>
            </p:spPr>
            <p:txBody>
              <a:bodyPr/>
              <a:lstStyle/>
              <a:p>
                <a:endParaRPr lang="en-US"/>
              </a:p>
            </p:txBody>
          </p:sp>
          <p:sp>
            <p:nvSpPr>
              <p:cNvPr id="133425" name="Freeform 5545"/>
              <p:cNvSpPr>
                <a:spLocks/>
              </p:cNvSpPr>
              <p:nvPr/>
            </p:nvSpPr>
            <p:spPr bwMode="auto">
              <a:xfrm>
                <a:off x="1441" y="3002"/>
                <a:ext cx="99" cy="56"/>
              </a:xfrm>
              <a:custGeom>
                <a:avLst/>
                <a:gdLst>
                  <a:gd name="T0" fmla="*/ 0 w 99"/>
                  <a:gd name="T1" fmla="*/ 50 h 56"/>
                  <a:gd name="T2" fmla="*/ 68 w 99"/>
                  <a:gd name="T3" fmla="*/ 56 h 56"/>
                  <a:gd name="T4" fmla="*/ 99 w 99"/>
                  <a:gd name="T5" fmla="*/ 0 h 56"/>
                  <a:gd name="T6" fmla="*/ 31 w 99"/>
                  <a:gd name="T7" fmla="*/ 6 h 56"/>
                  <a:gd name="T8" fmla="*/ 0 w 99"/>
                  <a:gd name="T9" fmla="*/ 50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50"/>
                    </a:moveTo>
                    <a:lnTo>
                      <a:pt x="68" y="56"/>
                    </a:lnTo>
                    <a:lnTo>
                      <a:pt x="99" y="0"/>
                    </a:lnTo>
                    <a:lnTo>
                      <a:pt x="31" y="6"/>
                    </a:lnTo>
                    <a:lnTo>
                      <a:pt x="0" y="50"/>
                    </a:lnTo>
                    <a:close/>
                  </a:path>
                </a:pathLst>
              </a:custGeom>
              <a:solidFill>
                <a:srgbClr val="D8D8D8"/>
              </a:solidFill>
              <a:ln w="9525">
                <a:noFill/>
                <a:round/>
                <a:headEnd/>
                <a:tailEnd/>
              </a:ln>
            </p:spPr>
            <p:txBody>
              <a:bodyPr/>
              <a:lstStyle/>
              <a:p>
                <a:endParaRPr lang="en-US"/>
              </a:p>
            </p:txBody>
          </p:sp>
          <p:sp>
            <p:nvSpPr>
              <p:cNvPr id="133426" name="Freeform 5546"/>
              <p:cNvSpPr>
                <a:spLocks/>
              </p:cNvSpPr>
              <p:nvPr/>
            </p:nvSpPr>
            <p:spPr bwMode="auto">
              <a:xfrm>
                <a:off x="1441" y="3002"/>
                <a:ext cx="99" cy="56"/>
              </a:xfrm>
              <a:custGeom>
                <a:avLst/>
                <a:gdLst>
                  <a:gd name="T0" fmla="*/ 0 w 16"/>
                  <a:gd name="T1" fmla="*/ 74916 h 9"/>
                  <a:gd name="T2" fmla="*/ 99730 w 16"/>
                  <a:gd name="T3" fmla="*/ 83820 h 9"/>
                  <a:gd name="T4" fmla="*/ 145214 w 16"/>
                  <a:gd name="T5" fmla="*/ 0 h 9"/>
                  <a:gd name="T6" fmla="*/ 45484 w 16"/>
                  <a:gd name="T7" fmla="*/ 8904 h 9"/>
                  <a:gd name="T8" fmla="*/ 0 w 16"/>
                  <a:gd name="T9" fmla="*/ 74916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8"/>
                    </a:moveTo>
                    <a:lnTo>
                      <a:pt x="11" y="9"/>
                    </a:lnTo>
                    <a:lnTo>
                      <a:pt x="16" y="0"/>
                    </a:lnTo>
                    <a:lnTo>
                      <a:pt x="5" y="1"/>
                    </a:lnTo>
                    <a:lnTo>
                      <a:pt x="0" y="8"/>
                    </a:lnTo>
                  </a:path>
                </a:pathLst>
              </a:custGeom>
              <a:noFill/>
              <a:ln w="9525">
                <a:solidFill>
                  <a:srgbClr val="000000"/>
                </a:solidFill>
                <a:round/>
                <a:headEnd/>
                <a:tailEnd/>
              </a:ln>
            </p:spPr>
            <p:txBody>
              <a:bodyPr/>
              <a:lstStyle/>
              <a:p>
                <a:endParaRPr lang="en-US"/>
              </a:p>
            </p:txBody>
          </p:sp>
          <p:sp>
            <p:nvSpPr>
              <p:cNvPr id="133427" name="Freeform 5547"/>
              <p:cNvSpPr>
                <a:spLocks/>
              </p:cNvSpPr>
              <p:nvPr/>
            </p:nvSpPr>
            <p:spPr bwMode="auto">
              <a:xfrm>
                <a:off x="3787" y="3058"/>
                <a:ext cx="99" cy="74"/>
              </a:xfrm>
              <a:custGeom>
                <a:avLst/>
                <a:gdLst>
                  <a:gd name="T0" fmla="*/ 0 w 99"/>
                  <a:gd name="T1" fmla="*/ 49 h 74"/>
                  <a:gd name="T2" fmla="*/ 68 w 99"/>
                  <a:gd name="T3" fmla="*/ 74 h 74"/>
                  <a:gd name="T4" fmla="*/ 99 w 99"/>
                  <a:gd name="T5" fmla="*/ 25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25"/>
                    </a:lnTo>
                    <a:lnTo>
                      <a:pt x="31" y="0"/>
                    </a:lnTo>
                    <a:lnTo>
                      <a:pt x="0" y="49"/>
                    </a:lnTo>
                    <a:close/>
                  </a:path>
                </a:pathLst>
              </a:custGeom>
              <a:solidFill>
                <a:srgbClr val="C6C6C6"/>
              </a:solidFill>
              <a:ln w="9525">
                <a:noFill/>
                <a:round/>
                <a:headEnd/>
                <a:tailEnd/>
              </a:ln>
            </p:spPr>
            <p:txBody>
              <a:bodyPr/>
              <a:lstStyle/>
              <a:p>
                <a:endParaRPr lang="en-US"/>
              </a:p>
            </p:txBody>
          </p:sp>
          <p:sp>
            <p:nvSpPr>
              <p:cNvPr id="133428" name="Freeform 5548"/>
              <p:cNvSpPr>
                <a:spLocks/>
              </p:cNvSpPr>
              <p:nvPr/>
            </p:nvSpPr>
            <p:spPr bwMode="auto">
              <a:xfrm>
                <a:off x="3787" y="3058"/>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429" name="Freeform 5549"/>
              <p:cNvSpPr>
                <a:spLocks/>
              </p:cNvSpPr>
              <p:nvPr/>
            </p:nvSpPr>
            <p:spPr bwMode="auto">
              <a:xfrm>
                <a:off x="2522" y="2397"/>
                <a:ext cx="98" cy="377"/>
              </a:xfrm>
              <a:custGeom>
                <a:avLst/>
                <a:gdLst>
                  <a:gd name="T0" fmla="*/ 0 w 98"/>
                  <a:gd name="T1" fmla="*/ 241 h 377"/>
                  <a:gd name="T2" fmla="*/ 68 w 98"/>
                  <a:gd name="T3" fmla="*/ 377 h 377"/>
                  <a:gd name="T4" fmla="*/ 98 w 98"/>
                  <a:gd name="T5" fmla="*/ 142 h 377"/>
                  <a:gd name="T6" fmla="*/ 31 w 98"/>
                  <a:gd name="T7" fmla="*/ 0 h 377"/>
                  <a:gd name="T8" fmla="*/ 0 w 98"/>
                  <a:gd name="T9" fmla="*/ 241 h 377"/>
                  <a:gd name="T10" fmla="*/ 0 60000 65536"/>
                  <a:gd name="T11" fmla="*/ 0 60000 65536"/>
                  <a:gd name="T12" fmla="*/ 0 60000 65536"/>
                  <a:gd name="T13" fmla="*/ 0 60000 65536"/>
                  <a:gd name="T14" fmla="*/ 0 60000 65536"/>
                  <a:gd name="T15" fmla="*/ 0 w 98"/>
                  <a:gd name="T16" fmla="*/ 0 h 377"/>
                  <a:gd name="T17" fmla="*/ 98 w 98"/>
                  <a:gd name="T18" fmla="*/ 377 h 377"/>
                </a:gdLst>
                <a:ahLst/>
                <a:cxnLst>
                  <a:cxn ang="T10">
                    <a:pos x="T0" y="T1"/>
                  </a:cxn>
                  <a:cxn ang="T11">
                    <a:pos x="T2" y="T3"/>
                  </a:cxn>
                  <a:cxn ang="T12">
                    <a:pos x="T4" y="T5"/>
                  </a:cxn>
                  <a:cxn ang="T13">
                    <a:pos x="T6" y="T7"/>
                  </a:cxn>
                  <a:cxn ang="T14">
                    <a:pos x="T8" y="T9"/>
                  </a:cxn>
                </a:cxnLst>
                <a:rect l="T15" t="T16" r="T17" b="T18"/>
                <a:pathLst>
                  <a:path w="98" h="377">
                    <a:moveTo>
                      <a:pt x="0" y="241"/>
                    </a:moveTo>
                    <a:lnTo>
                      <a:pt x="68" y="377"/>
                    </a:lnTo>
                    <a:lnTo>
                      <a:pt x="98" y="142"/>
                    </a:lnTo>
                    <a:lnTo>
                      <a:pt x="31" y="0"/>
                    </a:lnTo>
                    <a:lnTo>
                      <a:pt x="0" y="241"/>
                    </a:lnTo>
                    <a:close/>
                  </a:path>
                </a:pathLst>
              </a:custGeom>
              <a:solidFill>
                <a:srgbClr val="5A5A5A"/>
              </a:solidFill>
              <a:ln w="9525">
                <a:noFill/>
                <a:round/>
                <a:headEnd/>
                <a:tailEnd/>
              </a:ln>
            </p:spPr>
            <p:txBody>
              <a:bodyPr/>
              <a:lstStyle/>
              <a:p>
                <a:endParaRPr lang="en-US"/>
              </a:p>
            </p:txBody>
          </p:sp>
          <p:sp>
            <p:nvSpPr>
              <p:cNvPr id="133430" name="Freeform 5550"/>
              <p:cNvSpPr>
                <a:spLocks/>
              </p:cNvSpPr>
              <p:nvPr/>
            </p:nvSpPr>
            <p:spPr bwMode="auto">
              <a:xfrm>
                <a:off x="2522" y="2397"/>
                <a:ext cx="98" cy="377"/>
              </a:xfrm>
              <a:custGeom>
                <a:avLst/>
                <a:gdLst>
                  <a:gd name="T0" fmla="*/ 0 w 16"/>
                  <a:gd name="T1" fmla="*/ 351525 h 61"/>
                  <a:gd name="T2" fmla="*/ 94202 w 16"/>
                  <a:gd name="T3" fmla="*/ 550031 h 61"/>
                  <a:gd name="T4" fmla="*/ 137868 w 16"/>
                  <a:gd name="T5" fmla="*/ 207251 h 61"/>
                  <a:gd name="T6" fmla="*/ 43665 w 16"/>
                  <a:gd name="T7" fmla="*/ 0 h 61"/>
                  <a:gd name="T8" fmla="*/ 0 w 16"/>
                  <a:gd name="T9" fmla="*/ 351525 h 61"/>
                  <a:gd name="T10" fmla="*/ 0 60000 65536"/>
                  <a:gd name="T11" fmla="*/ 0 60000 65536"/>
                  <a:gd name="T12" fmla="*/ 0 60000 65536"/>
                  <a:gd name="T13" fmla="*/ 0 60000 65536"/>
                  <a:gd name="T14" fmla="*/ 0 60000 65536"/>
                  <a:gd name="T15" fmla="*/ 0 w 16"/>
                  <a:gd name="T16" fmla="*/ 0 h 61"/>
                  <a:gd name="T17" fmla="*/ 16 w 16"/>
                  <a:gd name="T18" fmla="*/ 61 h 61"/>
                </a:gdLst>
                <a:ahLst/>
                <a:cxnLst>
                  <a:cxn ang="T10">
                    <a:pos x="T0" y="T1"/>
                  </a:cxn>
                  <a:cxn ang="T11">
                    <a:pos x="T2" y="T3"/>
                  </a:cxn>
                  <a:cxn ang="T12">
                    <a:pos x="T4" y="T5"/>
                  </a:cxn>
                  <a:cxn ang="T13">
                    <a:pos x="T6" y="T7"/>
                  </a:cxn>
                  <a:cxn ang="T14">
                    <a:pos x="T8" y="T9"/>
                  </a:cxn>
                </a:cxnLst>
                <a:rect l="T15" t="T16" r="T17" b="T18"/>
                <a:pathLst>
                  <a:path w="16" h="61">
                    <a:moveTo>
                      <a:pt x="0" y="39"/>
                    </a:moveTo>
                    <a:lnTo>
                      <a:pt x="11" y="61"/>
                    </a:lnTo>
                    <a:lnTo>
                      <a:pt x="16" y="23"/>
                    </a:lnTo>
                    <a:lnTo>
                      <a:pt x="5" y="0"/>
                    </a:lnTo>
                    <a:lnTo>
                      <a:pt x="0" y="39"/>
                    </a:lnTo>
                  </a:path>
                </a:pathLst>
              </a:custGeom>
              <a:noFill/>
              <a:ln w="9525">
                <a:solidFill>
                  <a:srgbClr val="000000"/>
                </a:solidFill>
                <a:round/>
                <a:headEnd/>
                <a:tailEnd/>
              </a:ln>
            </p:spPr>
            <p:txBody>
              <a:bodyPr/>
              <a:lstStyle/>
              <a:p>
                <a:endParaRPr lang="en-US"/>
              </a:p>
            </p:txBody>
          </p:sp>
          <p:sp>
            <p:nvSpPr>
              <p:cNvPr id="133431" name="Freeform 5551"/>
              <p:cNvSpPr>
                <a:spLocks/>
              </p:cNvSpPr>
              <p:nvPr/>
            </p:nvSpPr>
            <p:spPr bwMode="auto">
              <a:xfrm>
                <a:off x="1268" y="3046"/>
                <a:ext cx="105" cy="55"/>
              </a:xfrm>
              <a:custGeom>
                <a:avLst/>
                <a:gdLst>
                  <a:gd name="T0" fmla="*/ 0 w 105"/>
                  <a:gd name="T1" fmla="*/ 43 h 55"/>
                  <a:gd name="T2" fmla="*/ 68 w 105"/>
                  <a:gd name="T3" fmla="*/ 55 h 55"/>
                  <a:gd name="T4" fmla="*/ 105 w 105"/>
                  <a:gd name="T5" fmla="*/ 6 h 55"/>
                  <a:gd name="T6" fmla="*/ 37 w 105"/>
                  <a:gd name="T7" fmla="*/ 0 h 55"/>
                  <a:gd name="T8" fmla="*/ 0 w 105"/>
                  <a:gd name="T9" fmla="*/ 43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43"/>
                    </a:moveTo>
                    <a:lnTo>
                      <a:pt x="68" y="55"/>
                    </a:lnTo>
                    <a:lnTo>
                      <a:pt x="105" y="6"/>
                    </a:lnTo>
                    <a:lnTo>
                      <a:pt x="37" y="0"/>
                    </a:lnTo>
                    <a:lnTo>
                      <a:pt x="0" y="43"/>
                    </a:lnTo>
                    <a:close/>
                  </a:path>
                </a:pathLst>
              </a:custGeom>
              <a:solidFill>
                <a:srgbClr val="D6D6D6"/>
              </a:solidFill>
              <a:ln w="9525">
                <a:noFill/>
                <a:round/>
                <a:headEnd/>
                <a:tailEnd/>
              </a:ln>
            </p:spPr>
            <p:txBody>
              <a:bodyPr/>
              <a:lstStyle/>
              <a:p>
                <a:endParaRPr lang="en-US"/>
              </a:p>
            </p:txBody>
          </p:sp>
          <p:sp>
            <p:nvSpPr>
              <p:cNvPr id="133432" name="Freeform 5552"/>
              <p:cNvSpPr>
                <a:spLocks/>
              </p:cNvSpPr>
              <p:nvPr/>
            </p:nvSpPr>
            <p:spPr bwMode="auto">
              <a:xfrm>
                <a:off x="1268" y="3046"/>
                <a:ext cx="105" cy="55"/>
              </a:xfrm>
              <a:custGeom>
                <a:avLst/>
                <a:gdLst>
                  <a:gd name="T0" fmla="*/ 0 w 17"/>
                  <a:gd name="T1" fmla="*/ 60017 h 9"/>
                  <a:gd name="T2" fmla="*/ 98959 w 17"/>
                  <a:gd name="T3" fmla="*/ 76670 h 9"/>
                  <a:gd name="T4" fmla="*/ 152936 w 17"/>
                  <a:gd name="T5" fmla="*/ 8439 h 9"/>
                  <a:gd name="T6" fmla="*/ 53945 w 17"/>
                  <a:gd name="T7" fmla="*/ 0 h 9"/>
                  <a:gd name="T8" fmla="*/ 0 w 17"/>
                  <a:gd name="T9" fmla="*/ 60017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7"/>
                    </a:moveTo>
                    <a:lnTo>
                      <a:pt x="11" y="9"/>
                    </a:lnTo>
                    <a:lnTo>
                      <a:pt x="17" y="1"/>
                    </a:lnTo>
                    <a:lnTo>
                      <a:pt x="6" y="0"/>
                    </a:lnTo>
                    <a:lnTo>
                      <a:pt x="0" y="7"/>
                    </a:lnTo>
                  </a:path>
                </a:pathLst>
              </a:custGeom>
              <a:noFill/>
              <a:ln w="9525">
                <a:solidFill>
                  <a:srgbClr val="000000"/>
                </a:solidFill>
                <a:round/>
                <a:headEnd/>
                <a:tailEnd/>
              </a:ln>
            </p:spPr>
            <p:txBody>
              <a:bodyPr/>
              <a:lstStyle/>
              <a:p>
                <a:endParaRPr lang="en-US"/>
              </a:p>
            </p:txBody>
          </p:sp>
          <p:sp>
            <p:nvSpPr>
              <p:cNvPr id="133433" name="Freeform 5553"/>
              <p:cNvSpPr>
                <a:spLocks/>
              </p:cNvSpPr>
              <p:nvPr/>
            </p:nvSpPr>
            <p:spPr bwMode="auto">
              <a:xfrm>
                <a:off x="3615" y="3039"/>
                <a:ext cx="98" cy="93"/>
              </a:xfrm>
              <a:custGeom>
                <a:avLst/>
                <a:gdLst>
                  <a:gd name="T0" fmla="*/ 0 w 98"/>
                  <a:gd name="T1" fmla="*/ 62 h 93"/>
                  <a:gd name="T2" fmla="*/ 68 w 98"/>
                  <a:gd name="T3" fmla="*/ 93 h 93"/>
                  <a:gd name="T4" fmla="*/ 98 w 98"/>
                  <a:gd name="T5" fmla="*/ 37 h 93"/>
                  <a:gd name="T6" fmla="*/ 30 w 98"/>
                  <a:gd name="T7" fmla="*/ 0 h 93"/>
                  <a:gd name="T8" fmla="*/ 0 w 98"/>
                  <a:gd name="T9" fmla="*/ 62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0" y="62"/>
                    </a:moveTo>
                    <a:lnTo>
                      <a:pt x="68" y="93"/>
                    </a:lnTo>
                    <a:lnTo>
                      <a:pt x="98" y="37"/>
                    </a:lnTo>
                    <a:lnTo>
                      <a:pt x="30" y="0"/>
                    </a:lnTo>
                    <a:lnTo>
                      <a:pt x="0" y="62"/>
                    </a:lnTo>
                    <a:close/>
                  </a:path>
                </a:pathLst>
              </a:custGeom>
              <a:solidFill>
                <a:srgbClr val="BABABA"/>
              </a:solidFill>
              <a:ln w="9525">
                <a:noFill/>
                <a:round/>
                <a:headEnd/>
                <a:tailEnd/>
              </a:ln>
            </p:spPr>
            <p:txBody>
              <a:bodyPr/>
              <a:lstStyle/>
              <a:p>
                <a:endParaRPr lang="en-US"/>
              </a:p>
            </p:txBody>
          </p:sp>
          <p:sp>
            <p:nvSpPr>
              <p:cNvPr id="133434" name="Freeform 5554"/>
              <p:cNvSpPr>
                <a:spLocks/>
              </p:cNvSpPr>
              <p:nvPr/>
            </p:nvSpPr>
            <p:spPr bwMode="auto">
              <a:xfrm>
                <a:off x="3615" y="3039"/>
                <a:ext cx="98" cy="93"/>
              </a:xfrm>
              <a:custGeom>
                <a:avLst/>
                <a:gdLst>
                  <a:gd name="T0" fmla="*/ 0 w 16"/>
                  <a:gd name="T1" fmla="*/ 91524 h 15"/>
                  <a:gd name="T2" fmla="*/ 94202 w 16"/>
                  <a:gd name="T3" fmla="*/ 137497 h 15"/>
                  <a:gd name="T4" fmla="*/ 137868 w 16"/>
                  <a:gd name="T5" fmla="*/ 54585 h 15"/>
                  <a:gd name="T6" fmla="*/ 43665 w 16"/>
                  <a:gd name="T7" fmla="*/ 0 h 15"/>
                  <a:gd name="T8" fmla="*/ 0 w 16"/>
                  <a:gd name="T9" fmla="*/ 91524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0"/>
                    </a:moveTo>
                    <a:lnTo>
                      <a:pt x="11" y="15"/>
                    </a:lnTo>
                    <a:lnTo>
                      <a:pt x="16" y="6"/>
                    </a:lnTo>
                    <a:lnTo>
                      <a:pt x="5" y="0"/>
                    </a:lnTo>
                    <a:lnTo>
                      <a:pt x="0" y="10"/>
                    </a:lnTo>
                  </a:path>
                </a:pathLst>
              </a:custGeom>
              <a:noFill/>
              <a:ln w="9525">
                <a:solidFill>
                  <a:srgbClr val="000000"/>
                </a:solidFill>
                <a:round/>
                <a:headEnd/>
                <a:tailEnd/>
              </a:ln>
            </p:spPr>
            <p:txBody>
              <a:bodyPr/>
              <a:lstStyle/>
              <a:p>
                <a:endParaRPr lang="en-US"/>
              </a:p>
            </p:txBody>
          </p:sp>
          <p:sp>
            <p:nvSpPr>
              <p:cNvPr id="133435" name="Freeform 5555"/>
              <p:cNvSpPr>
                <a:spLocks/>
              </p:cNvSpPr>
              <p:nvPr/>
            </p:nvSpPr>
            <p:spPr bwMode="auto">
              <a:xfrm>
                <a:off x="2349" y="2422"/>
                <a:ext cx="99" cy="327"/>
              </a:xfrm>
              <a:custGeom>
                <a:avLst/>
                <a:gdLst>
                  <a:gd name="T0" fmla="*/ 0 w 99"/>
                  <a:gd name="T1" fmla="*/ 222 h 327"/>
                  <a:gd name="T2" fmla="*/ 74 w 99"/>
                  <a:gd name="T3" fmla="*/ 327 h 327"/>
                  <a:gd name="T4" fmla="*/ 99 w 99"/>
                  <a:gd name="T5" fmla="*/ 92 h 327"/>
                  <a:gd name="T6" fmla="*/ 31 w 99"/>
                  <a:gd name="T7" fmla="*/ 0 h 327"/>
                  <a:gd name="T8" fmla="*/ 0 w 99"/>
                  <a:gd name="T9" fmla="*/ 222 h 327"/>
                  <a:gd name="T10" fmla="*/ 0 60000 65536"/>
                  <a:gd name="T11" fmla="*/ 0 60000 65536"/>
                  <a:gd name="T12" fmla="*/ 0 60000 65536"/>
                  <a:gd name="T13" fmla="*/ 0 60000 65536"/>
                  <a:gd name="T14" fmla="*/ 0 60000 65536"/>
                  <a:gd name="T15" fmla="*/ 0 w 99"/>
                  <a:gd name="T16" fmla="*/ 0 h 327"/>
                  <a:gd name="T17" fmla="*/ 99 w 99"/>
                  <a:gd name="T18" fmla="*/ 327 h 327"/>
                </a:gdLst>
                <a:ahLst/>
                <a:cxnLst>
                  <a:cxn ang="T10">
                    <a:pos x="T0" y="T1"/>
                  </a:cxn>
                  <a:cxn ang="T11">
                    <a:pos x="T2" y="T3"/>
                  </a:cxn>
                  <a:cxn ang="T12">
                    <a:pos x="T4" y="T5"/>
                  </a:cxn>
                  <a:cxn ang="T13">
                    <a:pos x="T6" y="T7"/>
                  </a:cxn>
                  <a:cxn ang="T14">
                    <a:pos x="T8" y="T9"/>
                  </a:cxn>
                </a:cxnLst>
                <a:rect l="T15" t="T16" r="T17" b="T18"/>
                <a:pathLst>
                  <a:path w="99" h="327">
                    <a:moveTo>
                      <a:pt x="0" y="222"/>
                    </a:moveTo>
                    <a:lnTo>
                      <a:pt x="74" y="327"/>
                    </a:lnTo>
                    <a:lnTo>
                      <a:pt x="99" y="92"/>
                    </a:lnTo>
                    <a:lnTo>
                      <a:pt x="31" y="0"/>
                    </a:lnTo>
                    <a:lnTo>
                      <a:pt x="0" y="222"/>
                    </a:lnTo>
                    <a:close/>
                  </a:path>
                </a:pathLst>
              </a:custGeom>
              <a:solidFill>
                <a:srgbClr val="6B6B6B"/>
              </a:solidFill>
              <a:ln w="9525">
                <a:noFill/>
                <a:round/>
                <a:headEnd/>
                <a:tailEnd/>
              </a:ln>
            </p:spPr>
            <p:txBody>
              <a:bodyPr/>
              <a:lstStyle/>
              <a:p>
                <a:endParaRPr lang="en-US"/>
              </a:p>
            </p:txBody>
          </p:sp>
          <p:sp>
            <p:nvSpPr>
              <p:cNvPr id="133436" name="Freeform 5556"/>
              <p:cNvSpPr>
                <a:spLocks/>
              </p:cNvSpPr>
              <p:nvPr/>
            </p:nvSpPr>
            <p:spPr bwMode="auto">
              <a:xfrm>
                <a:off x="2349" y="2422"/>
                <a:ext cx="99" cy="327"/>
              </a:xfrm>
              <a:custGeom>
                <a:avLst/>
                <a:gdLst>
                  <a:gd name="T0" fmla="*/ 0 w 16"/>
                  <a:gd name="T1" fmla="*/ 321774 h 53"/>
                  <a:gd name="T2" fmla="*/ 108498 w 16"/>
                  <a:gd name="T3" fmla="*/ 473965 h 53"/>
                  <a:gd name="T4" fmla="*/ 145214 w 16"/>
                  <a:gd name="T5" fmla="*/ 134792 h 53"/>
                  <a:gd name="T6" fmla="*/ 45484 w 16"/>
                  <a:gd name="T7" fmla="*/ 0 h 53"/>
                  <a:gd name="T8" fmla="*/ 0 w 16"/>
                  <a:gd name="T9" fmla="*/ 321774 h 53"/>
                  <a:gd name="T10" fmla="*/ 0 60000 65536"/>
                  <a:gd name="T11" fmla="*/ 0 60000 65536"/>
                  <a:gd name="T12" fmla="*/ 0 60000 65536"/>
                  <a:gd name="T13" fmla="*/ 0 60000 65536"/>
                  <a:gd name="T14" fmla="*/ 0 60000 65536"/>
                  <a:gd name="T15" fmla="*/ 0 w 16"/>
                  <a:gd name="T16" fmla="*/ 0 h 53"/>
                  <a:gd name="T17" fmla="*/ 16 w 16"/>
                  <a:gd name="T18" fmla="*/ 53 h 53"/>
                </a:gdLst>
                <a:ahLst/>
                <a:cxnLst>
                  <a:cxn ang="T10">
                    <a:pos x="T0" y="T1"/>
                  </a:cxn>
                  <a:cxn ang="T11">
                    <a:pos x="T2" y="T3"/>
                  </a:cxn>
                  <a:cxn ang="T12">
                    <a:pos x="T4" y="T5"/>
                  </a:cxn>
                  <a:cxn ang="T13">
                    <a:pos x="T6" y="T7"/>
                  </a:cxn>
                  <a:cxn ang="T14">
                    <a:pos x="T8" y="T9"/>
                  </a:cxn>
                </a:cxnLst>
                <a:rect l="T15" t="T16" r="T17" b="T18"/>
                <a:pathLst>
                  <a:path w="16" h="53">
                    <a:moveTo>
                      <a:pt x="0" y="36"/>
                    </a:moveTo>
                    <a:lnTo>
                      <a:pt x="12" y="53"/>
                    </a:lnTo>
                    <a:lnTo>
                      <a:pt x="16" y="15"/>
                    </a:lnTo>
                    <a:lnTo>
                      <a:pt x="5" y="0"/>
                    </a:lnTo>
                    <a:lnTo>
                      <a:pt x="0" y="36"/>
                    </a:lnTo>
                  </a:path>
                </a:pathLst>
              </a:custGeom>
              <a:noFill/>
              <a:ln w="9525">
                <a:solidFill>
                  <a:srgbClr val="000000"/>
                </a:solidFill>
                <a:round/>
                <a:headEnd/>
                <a:tailEnd/>
              </a:ln>
            </p:spPr>
            <p:txBody>
              <a:bodyPr/>
              <a:lstStyle/>
              <a:p>
                <a:endParaRPr lang="en-US"/>
              </a:p>
            </p:txBody>
          </p:sp>
          <p:sp>
            <p:nvSpPr>
              <p:cNvPr id="133437" name="Freeform 5557"/>
              <p:cNvSpPr>
                <a:spLocks/>
              </p:cNvSpPr>
              <p:nvPr/>
            </p:nvSpPr>
            <p:spPr bwMode="auto">
              <a:xfrm>
                <a:off x="3448" y="3002"/>
                <a:ext cx="99" cy="118"/>
              </a:xfrm>
              <a:custGeom>
                <a:avLst/>
                <a:gdLst>
                  <a:gd name="T0" fmla="*/ 0 w 99"/>
                  <a:gd name="T1" fmla="*/ 81 h 118"/>
                  <a:gd name="T2" fmla="*/ 68 w 99"/>
                  <a:gd name="T3" fmla="*/ 118 h 118"/>
                  <a:gd name="T4" fmla="*/ 99 w 99"/>
                  <a:gd name="T5" fmla="*/ 56 h 118"/>
                  <a:gd name="T6" fmla="*/ 31 w 99"/>
                  <a:gd name="T7" fmla="*/ 0 h 118"/>
                  <a:gd name="T8" fmla="*/ 0 w 99"/>
                  <a:gd name="T9" fmla="*/ 81 h 118"/>
                  <a:gd name="T10" fmla="*/ 0 60000 65536"/>
                  <a:gd name="T11" fmla="*/ 0 60000 65536"/>
                  <a:gd name="T12" fmla="*/ 0 60000 65536"/>
                  <a:gd name="T13" fmla="*/ 0 60000 65536"/>
                  <a:gd name="T14" fmla="*/ 0 60000 65536"/>
                  <a:gd name="T15" fmla="*/ 0 w 99"/>
                  <a:gd name="T16" fmla="*/ 0 h 118"/>
                  <a:gd name="T17" fmla="*/ 99 w 99"/>
                  <a:gd name="T18" fmla="*/ 118 h 118"/>
                </a:gdLst>
                <a:ahLst/>
                <a:cxnLst>
                  <a:cxn ang="T10">
                    <a:pos x="T0" y="T1"/>
                  </a:cxn>
                  <a:cxn ang="T11">
                    <a:pos x="T2" y="T3"/>
                  </a:cxn>
                  <a:cxn ang="T12">
                    <a:pos x="T4" y="T5"/>
                  </a:cxn>
                  <a:cxn ang="T13">
                    <a:pos x="T6" y="T7"/>
                  </a:cxn>
                  <a:cxn ang="T14">
                    <a:pos x="T8" y="T9"/>
                  </a:cxn>
                </a:cxnLst>
                <a:rect l="T15" t="T16" r="T17" b="T18"/>
                <a:pathLst>
                  <a:path w="99" h="118">
                    <a:moveTo>
                      <a:pt x="0" y="81"/>
                    </a:moveTo>
                    <a:lnTo>
                      <a:pt x="68" y="118"/>
                    </a:lnTo>
                    <a:lnTo>
                      <a:pt x="99" y="56"/>
                    </a:lnTo>
                    <a:lnTo>
                      <a:pt x="31" y="0"/>
                    </a:lnTo>
                    <a:lnTo>
                      <a:pt x="0" y="81"/>
                    </a:lnTo>
                    <a:close/>
                  </a:path>
                </a:pathLst>
              </a:custGeom>
              <a:solidFill>
                <a:srgbClr val="A3A3A3"/>
              </a:solidFill>
              <a:ln w="9525">
                <a:noFill/>
                <a:round/>
                <a:headEnd/>
                <a:tailEnd/>
              </a:ln>
            </p:spPr>
            <p:txBody>
              <a:bodyPr/>
              <a:lstStyle/>
              <a:p>
                <a:endParaRPr lang="en-US"/>
              </a:p>
            </p:txBody>
          </p:sp>
          <p:sp>
            <p:nvSpPr>
              <p:cNvPr id="133438" name="Freeform 5558"/>
              <p:cNvSpPr>
                <a:spLocks/>
              </p:cNvSpPr>
              <p:nvPr/>
            </p:nvSpPr>
            <p:spPr bwMode="auto">
              <a:xfrm>
                <a:off x="3448" y="3002"/>
                <a:ext cx="99" cy="118"/>
              </a:xfrm>
              <a:custGeom>
                <a:avLst/>
                <a:gdLst>
                  <a:gd name="T0" fmla="*/ 0 w 16"/>
                  <a:gd name="T1" fmla="*/ 120497 h 19"/>
                  <a:gd name="T2" fmla="*/ 99730 w 16"/>
                  <a:gd name="T3" fmla="*/ 175572 h 19"/>
                  <a:gd name="T4" fmla="*/ 145214 w 16"/>
                  <a:gd name="T5" fmla="*/ 83351 h 19"/>
                  <a:gd name="T6" fmla="*/ 45484 w 16"/>
                  <a:gd name="T7" fmla="*/ 0 h 19"/>
                  <a:gd name="T8" fmla="*/ 0 w 16"/>
                  <a:gd name="T9" fmla="*/ 120497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3"/>
                    </a:moveTo>
                    <a:lnTo>
                      <a:pt x="11" y="19"/>
                    </a:lnTo>
                    <a:lnTo>
                      <a:pt x="16" y="9"/>
                    </a:lnTo>
                    <a:lnTo>
                      <a:pt x="5" y="0"/>
                    </a:lnTo>
                    <a:lnTo>
                      <a:pt x="0" y="13"/>
                    </a:lnTo>
                  </a:path>
                </a:pathLst>
              </a:custGeom>
              <a:noFill/>
              <a:ln w="9525">
                <a:solidFill>
                  <a:srgbClr val="000000"/>
                </a:solidFill>
                <a:round/>
                <a:headEnd/>
                <a:tailEnd/>
              </a:ln>
            </p:spPr>
            <p:txBody>
              <a:bodyPr/>
              <a:lstStyle/>
              <a:p>
                <a:endParaRPr lang="en-US"/>
              </a:p>
            </p:txBody>
          </p:sp>
          <p:sp>
            <p:nvSpPr>
              <p:cNvPr id="133439" name="Freeform 5559"/>
              <p:cNvSpPr>
                <a:spLocks/>
              </p:cNvSpPr>
              <p:nvPr/>
            </p:nvSpPr>
            <p:spPr bwMode="auto">
              <a:xfrm>
                <a:off x="2182" y="2521"/>
                <a:ext cx="99" cy="247"/>
              </a:xfrm>
              <a:custGeom>
                <a:avLst/>
                <a:gdLst>
                  <a:gd name="T0" fmla="*/ 0 w 99"/>
                  <a:gd name="T1" fmla="*/ 179 h 247"/>
                  <a:gd name="T2" fmla="*/ 68 w 99"/>
                  <a:gd name="T3" fmla="*/ 247 h 247"/>
                  <a:gd name="T4" fmla="*/ 99 w 99"/>
                  <a:gd name="T5" fmla="*/ 43 h 247"/>
                  <a:gd name="T6" fmla="*/ 31 w 99"/>
                  <a:gd name="T7" fmla="*/ 0 h 247"/>
                  <a:gd name="T8" fmla="*/ 0 w 99"/>
                  <a:gd name="T9" fmla="*/ 179 h 247"/>
                  <a:gd name="T10" fmla="*/ 0 60000 65536"/>
                  <a:gd name="T11" fmla="*/ 0 60000 65536"/>
                  <a:gd name="T12" fmla="*/ 0 60000 65536"/>
                  <a:gd name="T13" fmla="*/ 0 60000 65536"/>
                  <a:gd name="T14" fmla="*/ 0 60000 65536"/>
                  <a:gd name="T15" fmla="*/ 0 w 99"/>
                  <a:gd name="T16" fmla="*/ 0 h 247"/>
                  <a:gd name="T17" fmla="*/ 99 w 99"/>
                  <a:gd name="T18" fmla="*/ 247 h 247"/>
                </a:gdLst>
                <a:ahLst/>
                <a:cxnLst>
                  <a:cxn ang="T10">
                    <a:pos x="T0" y="T1"/>
                  </a:cxn>
                  <a:cxn ang="T11">
                    <a:pos x="T2" y="T3"/>
                  </a:cxn>
                  <a:cxn ang="T12">
                    <a:pos x="T4" y="T5"/>
                  </a:cxn>
                  <a:cxn ang="T13">
                    <a:pos x="T6" y="T7"/>
                  </a:cxn>
                  <a:cxn ang="T14">
                    <a:pos x="T8" y="T9"/>
                  </a:cxn>
                </a:cxnLst>
                <a:rect l="T15" t="T16" r="T17" b="T18"/>
                <a:pathLst>
                  <a:path w="99" h="247">
                    <a:moveTo>
                      <a:pt x="0" y="179"/>
                    </a:moveTo>
                    <a:lnTo>
                      <a:pt x="68" y="247"/>
                    </a:lnTo>
                    <a:lnTo>
                      <a:pt x="99" y="43"/>
                    </a:lnTo>
                    <a:lnTo>
                      <a:pt x="31" y="0"/>
                    </a:lnTo>
                    <a:lnTo>
                      <a:pt x="0" y="179"/>
                    </a:lnTo>
                    <a:close/>
                  </a:path>
                </a:pathLst>
              </a:custGeom>
              <a:solidFill>
                <a:srgbClr val="828282"/>
              </a:solidFill>
              <a:ln w="9525">
                <a:noFill/>
                <a:round/>
                <a:headEnd/>
                <a:tailEnd/>
              </a:ln>
            </p:spPr>
            <p:txBody>
              <a:bodyPr/>
              <a:lstStyle/>
              <a:p>
                <a:endParaRPr lang="en-US"/>
              </a:p>
            </p:txBody>
          </p:sp>
          <p:sp>
            <p:nvSpPr>
              <p:cNvPr id="133440" name="Freeform 5560"/>
              <p:cNvSpPr>
                <a:spLocks/>
              </p:cNvSpPr>
              <p:nvPr/>
            </p:nvSpPr>
            <p:spPr bwMode="auto">
              <a:xfrm>
                <a:off x="2182" y="2521"/>
                <a:ext cx="99" cy="247"/>
              </a:xfrm>
              <a:custGeom>
                <a:avLst/>
                <a:gdLst>
                  <a:gd name="T0" fmla="*/ 0 w 16"/>
                  <a:gd name="T1" fmla="*/ 260165 h 40"/>
                  <a:gd name="T2" fmla="*/ 99730 w 16"/>
                  <a:gd name="T3" fmla="*/ 359076 h 40"/>
                  <a:gd name="T4" fmla="*/ 145214 w 16"/>
                  <a:gd name="T5" fmla="*/ 62652 h 40"/>
                  <a:gd name="T6" fmla="*/ 45484 w 16"/>
                  <a:gd name="T7" fmla="*/ 0 h 40"/>
                  <a:gd name="T8" fmla="*/ 0 w 16"/>
                  <a:gd name="T9" fmla="*/ 260165 h 40"/>
                  <a:gd name="T10" fmla="*/ 0 60000 65536"/>
                  <a:gd name="T11" fmla="*/ 0 60000 65536"/>
                  <a:gd name="T12" fmla="*/ 0 60000 65536"/>
                  <a:gd name="T13" fmla="*/ 0 60000 65536"/>
                  <a:gd name="T14" fmla="*/ 0 60000 65536"/>
                  <a:gd name="T15" fmla="*/ 0 w 16"/>
                  <a:gd name="T16" fmla="*/ 0 h 40"/>
                  <a:gd name="T17" fmla="*/ 16 w 16"/>
                  <a:gd name="T18" fmla="*/ 40 h 40"/>
                </a:gdLst>
                <a:ahLst/>
                <a:cxnLst>
                  <a:cxn ang="T10">
                    <a:pos x="T0" y="T1"/>
                  </a:cxn>
                  <a:cxn ang="T11">
                    <a:pos x="T2" y="T3"/>
                  </a:cxn>
                  <a:cxn ang="T12">
                    <a:pos x="T4" y="T5"/>
                  </a:cxn>
                  <a:cxn ang="T13">
                    <a:pos x="T6" y="T7"/>
                  </a:cxn>
                  <a:cxn ang="T14">
                    <a:pos x="T8" y="T9"/>
                  </a:cxn>
                </a:cxnLst>
                <a:rect l="T15" t="T16" r="T17" b="T18"/>
                <a:pathLst>
                  <a:path w="16" h="40">
                    <a:moveTo>
                      <a:pt x="0" y="29"/>
                    </a:moveTo>
                    <a:lnTo>
                      <a:pt x="11" y="40"/>
                    </a:lnTo>
                    <a:lnTo>
                      <a:pt x="16" y="7"/>
                    </a:lnTo>
                    <a:lnTo>
                      <a:pt x="5" y="0"/>
                    </a:lnTo>
                    <a:lnTo>
                      <a:pt x="0" y="29"/>
                    </a:lnTo>
                  </a:path>
                </a:pathLst>
              </a:custGeom>
              <a:noFill/>
              <a:ln w="9525">
                <a:solidFill>
                  <a:srgbClr val="000000"/>
                </a:solidFill>
                <a:round/>
                <a:headEnd/>
                <a:tailEnd/>
              </a:ln>
            </p:spPr>
            <p:txBody>
              <a:bodyPr/>
              <a:lstStyle/>
              <a:p>
                <a:endParaRPr lang="en-US"/>
              </a:p>
            </p:txBody>
          </p:sp>
          <p:sp>
            <p:nvSpPr>
              <p:cNvPr id="133441" name="Freeform 5561"/>
              <p:cNvSpPr>
                <a:spLocks/>
              </p:cNvSpPr>
              <p:nvPr/>
            </p:nvSpPr>
            <p:spPr bwMode="auto">
              <a:xfrm>
                <a:off x="4535" y="3083"/>
                <a:ext cx="98" cy="61"/>
              </a:xfrm>
              <a:custGeom>
                <a:avLst/>
                <a:gdLst>
                  <a:gd name="T0" fmla="*/ 0 w 98"/>
                  <a:gd name="T1" fmla="*/ 43 h 61"/>
                  <a:gd name="T2" fmla="*/ 68 w 98"/>
                  <a:gd name="T3" fmla="*/ 61 h 61"/>
                  <a:gd name="T4" fmla="*/ 98 w 98"/>
                  <a:gd name="T5" fmla="*/ 18 h 61"/>
                  <a:gd name="T6" fmla="*/ 24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24" y="0"/>
                    </a:lnTo>
                    <a:lnTo>
                      <a:pt x="0" y="43"/>
                    </a:lnTo>
                    <a:close/>
                  </a:path>
                </a:pathLst>
              </a:custGeom>
              <a:solidFill>
                <a:srgbClr val="CFCFCF"/>
              </a:solidFill>
              <a:ln w="9525">
                <a:noFill/>
                <a:round/>
                <a:headEnd/>
                <a:tailEnd/>
              </a:ln>
            </p:spPr>
            <p:txBody>
              <a:bodyPr/>
              <a:lstStyle/>
              <a:p>
                <a:endParaRPr lang="en-US"/>
              </a:p>
            </p:txBody>
          </p:sp>
          <p:sp>
            <p:nvSpPr>
              <p:cNvPr id="133442" name="Freeform 5562"/>
              <p:cNvSpPr>
                <a:spLocks/>
              </p:cNvSpPr>
              <p:nvPr/>
            </p:nvSpPr>
            <p:spPr bwMode="auto">
              <a:xfrm>
                <a:off x="4535" y="3083"/>
                <a:ext cx="98" cy="61"/>
              </a:xfrm>
              <a:custGeom>
                <a:avLst/>
                <a:gdLst>
                  <a:gd name="T0" fmla="*/ 0 w 16"/>
                  <a:gd name="T1" fmla="*/ 59463 h 10"/>
                  <a:gd name="T2" fmla="*/ 94202 w 16"/>
                  <a:gd name="T3" fmla="*/ 84430 h 10"/>
                  <a:gd name="T4" fmla="*/ 137868 w 16"/>
                  <a:gd name="T5" fmla="*/ 24967 h 10"/>
                  <a:gd name="T6" fmla="*/ 35151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4" y="0"/>
                    </a:lnTo>
                    <a:lnTo>
                      <a:pt x="0" y="7"/>
                    </a:lnTo>
                  </a:path>
                </a:pathLst>
              </a:custGeom>
              <a:noFill/>
              <a:ln w="9525">
                <a:solidFill>
                  <a:srgbClr val="000000"/>
                </a:solidFill>
                <a:round/>
                <a:headEnd/>
                <a:tailEnd/>
              </a:ln>
            </p:spPr>
            <p:txBody>
              <a:bodyPr/>
              <a:lstStyle/>
              <a:p>
                <a:endParaRPr lang="en-US"/>
              </a:p>
            </p:txBody>
          </p:sp>
          <p:sp>
            <p:nvSpPr>
              <p:cNvPr id="133443" name="Freeform 5563"/>
              <p:cNvSpPr>
                <a:spLocks/>
              </p:cNvSpPr>
              <p:nvPr/>
            </p:nvSpPr>
            <p:spPr bwMode="auto">
              <a:xfrm>
                <a:off x="3275" y="2941"/>
                <a:ext cx="99" cy="160"/>
              </a:xfrm>
              <a:custGeom>
                <a:avLst/>
                <a:gdLst>
                  <a:gd name="T0" fmla="*/ 0 w 99"/>
                  <a:gd name="T1" fmla="*/ 105 h 160"/>
                  <a:gd name="T2" fmla="*/ 68 w 99"/>
                  <a:gd name="T3" fmla="*/ 160 h 160"/>
                  <a:gd name="T4" fmla="*/ 99 w 99"/>
                  <a:gd name="T5" fmla="*/ 80 h 160"/>
                  <a:gd name="T6" fmla="*/ 31 w 99"/>
                  <a:gd name="T7" fmla="*/ 0 h 160"/>
                  <a:gd name="T8" fmla="*/ 0 w 99"/>
                  <a:gd name="T9" fmla="*/ 105 h 160"/>
                  <a:gd name="T10" fmla="*/ 0 60000 65536"/>
                  <a:gd name="T11" fmla="*/ 0 60000 65536"/>
                  <a:gd name="T12" fmla="*/ 0 60000 65536"/>
                  <a:gd name="T13" fmla="*/ 0 60000 65536"/>
                  <a:gd name="T14" fmla="*/ 0 60000 65536"/>
                  <a:gd name="T15" fmla="*/ 0 w 99"/>
                  <a:gd name="T16" fmla="*/ 0 h 160"/>
                  <a:gd name="T17" fmla="*/ 99 w 99"/>
                  <a:gd name="T18" fmla="*/ 160 h 160"/>
                </a:gdLst>
                <a:ahLst/>
                <a:cxnLst>
                  <a:cxn ang="T10">
                    <a:pos x="T0" y="T1"/>
                  </a:cxn>
                  <a:cxn ang="T11">
                    <a:pos x="T2" y="T3"/>
                  </a:cxn>
                  <a:cxn ang="T12">
                    <a:pos x="T4" y="T5"/>
                  </a:cxn>
                  <a:cxn ang="T13">
                    <a:pos x="T6" y="T7"/>
                  </a:cxn>
                  <a:cxn ang="T14">
                    <a:pos x="T8" y="T9"/>
                  </a:cxn>
                </a:cxnLst>
                <a:rect l="T15" t="T16" r="T17" b="T18"/>
                <a:pathLst>
                  <a:path w="99" h="160">
                    <a:moveTo>
                      <a:pt x="0" y="105"/>
                    </a:moveTo>
                    <a:lnTo>
                      <a:pt x="68" y="160"/>
                    </a:lnTo>
                    <a:lnTo>
                      <a:pt x="99" y="80"/>
                    </a:lnTo>
                    <a:lnTo>
                      <a:pt x="31" y="0"/>
                    </a:lnTo>
                    <a:lnTo>
                      <a:pt x="0" y="105"/>
                    </a:lnTo>
                    <a:close/>
                  </a:path>
                </a:pathLst>
              </a:custGeom>
              <a:solidFill>
                <a:srgbClr val="868686"/>
              </a:solidFill>
              <a:ln w="9525">
                <a:noFill/>
                <a:round/>
                <a:headEnd/>
                <a:tailEnd/>
              </a:ln>
            </p:spPr>
            <p:txBody>
              <a:bodyPr/>
              <a:lstStyle/>
              <a:p>
                <a:endParaRPr lang="en-US"/>
              </a:p>
            </p:txBody>
          </p:sp>
          <p:sp>
            <p:nvSpPr>
              <p:cNvPr id="133444" name="Freeform 5564"/>
              <p:cNvSpPr>
                <a:spLocks/>
              </p:cNvSpPr>
              <p:nvPr/>
            </p:nvSpPr>
            <p:spPr bwMode="auto">
              <a:xfrm>
                <a:off x="3275" y="2941"/>
                <a:ext cx="99" cy="160"/>
              </a:xfrm>
              <a:custGeom>
                <a:avLst/>
                <a:gdLst>
                  <a:gd name="T0" fmla="*/ 0 w 16"/>
                  <a:gd name="T1" fmla="*/ 150535 h 26"/>
                  <a:gd name="T2" fmla="*/ 99730 w 16"/>
                  <a:gd name="T3" fmla="*/ 229569 h 26"/>
                  <a:gd name="T4" fmla="*/ 145214 w 16"/>
                  <a:gd name="T5" fmla="*/ 114671 h 26"/>
                  <a:gd name="T6" fmla="*/ 45484 w 16"/>
                  <a:gd name="T7" fmla="*/ 0 h 26"/>
                  <a:gd name="T8" fmla="*/ 0 w 16"/>
                  <a:gd name="T9" fmla="*/ 150535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17"/>
                    </a:moveTo>
                    <a:lnTo>
                      <a:pt x="11" y="26"/>
                    </a:lnTo>
                    <a:lnTo>
                      <a:pt x="16" y="13"/>
                    </a:lnTo>
                    <a:lnTo>
                      <a:pt x="5" y="0"/>
                    </a:lnTo>
                    <a:lnTo>
                      <a:pt x="0" y="17"/>
                    </a:lnTo>
                  </a:path>
                </a:pathLst>
              </a:custGeom>
              <a:noFill/>
              <a:ln w="9525">
                <a:solidFill>
                  <a:srgbClr val="000000"/>
                </a:solidFill>
                <a:round/>
                <a:headEnd/>
                <a:tailEnd/>
              </a:ln>
            </p:spPr>
            <p:txBody>
              <a:bodyPr/>
              <a:lstStyle/>
              <a:p>
                <a:endParaRPr lang="en-US"/>
              </a:p>
            </p:txBody>
          </p:sp>
          <p:sp>
            <p:nvSpPr>
              <p:cNvPr id="133445" name="Freeform 5565"/>
              <p:cNvSpPr>
                <a:spLocks/>
              </p:cNvSpPr>
              <p:nvPr/>
            </p:nvSpPr>
            <p:spPr bwMode="auto">
              <a:xfrm>
                <a:off x="2009" y="2663"/>
                <a:ext cx="99" cy="166"/>
              </a:xfrm>
              <a:custGeom>
                <a:avLst/>
                <a:gdLst>
                  <a:gd name="T0" fmla="*/ 0 w 99"/>
                  <a:gd name="T1" fmla="*/ 136 h 166"/>
                  <a:gd name="T2" fmla="*/ 68 w 99"/>
                  <a:gd name="T3" fmla="*/ 166 h 166"/>
                  <a:gd name="T4" fmla="*/ 99 w 99"/>
                  <a:gd name="T5" fmla="*/ 0 h 166"/>
                  <a:gd name="T6" fmla="*/ 31 w 99"/>
                  <a:gd name="T7" fmla="*/ 0 h 166"/>
                  <a:gd name="T8" fmla="*/ 0 w 99"/>
                  <a:gd name="T9" fmla="*/ 136 h 166"/>
                  <a:gd name="T10" fmla="*/ 0 60000 65536"/>
                  <a:gd name="T11" fmla="*/ 0 60000 65536"/>
                  <a:gd name="T12" fmla="*/ 0 60000 65536"/>
                  <a:gd name="T13" fmla="*/ 0 60000 65536"/>
                  <a:gd name="T14" fmla="*/ 0 60000 65536"/>
                  <a:gd name="T15" fmla="*/ 0 w 99"/>
                  <a:gd name="T16" fmla="*/ 0 h 166"/>
                  <a:gd name="T17" fmla="*/ 99 w 99"/>
                  <a:gd name="T18" fmla="*/ 166 h 166"/>
                </a:gdLst>
                <a:ahLst/>
                <a:cxnLst>
                  <a:cxn ang="T10">
                    <a:pos x="T0" y="T1"/>
                  </a:cxn>
                  <a:cxn ang="T11">
                    <a:pos x="T2" y="T3"/>
                  </a:cxn>
                  <a:cxn ang="T12">
                    <a:pos x="T4" y="T5"/>
                  </a:cxn>
                  <a:cxn ang="T13">
                    <a:pos x="T6" y="T7"/>
                  </a:cxn>
                  <a:cxn ang="T14">
                    <a:pos x="T8" y="T9"/>
                  </a:cxn>
                </a:cxnLst>
                <a:rect l="T15" t="T16" r="T17" b="T18"/>
                <a:pathLst>
                  <a:path w="99" h="166">
                    <a:moveTo>
                      <a:pt x="0" y="136"/>
                    </a:moveTo>
                    <a:lnTo>
                      <a:pt x="68" y="166"/>
                    </a:lnTo>
                    <a:lnTo>
                      <a:pt x="99" y="0"/>
                    </a:lnTo>
                    <a:lnTo>
                      <a:pt x="31" y="0"/>
                    </a:lnTo>
                    <a:lnTo>
                      <a:pt x="0" y="136"/>
                    </a:lnTo>
                    <a:close/>
                  </a:path>
                </a:pathLst>
              </a:custGeom>
              <a:solidFill>
                <a:srgbClr val="9C9C9C"/>
              </a:solidFill>
              <a:ln w="9525">
                <a:noFill/>
                <a:round/>
                <a:headEnd/>
                <a:tailEnd/>
              </a:ln>
            </p:spPr>
            <p:txBody>
              <a:bodyPr/>
              <a:lstStyle/>
              <a:p>
                <a:endParaRPr lang="en-US"/>
              </a:p>
            </p:txBody>
          </p:sp>
          <p:sp>
            <p:nvSpPr>
              <p:cNvPr id="133446" name="Freeform 5566"/>
              <p:cNvSpPr>
                <a:spLocks/>
              </p:cNvSpPr>
              <p:nvPr/>
            </p:nvSpPr>
            <p:spPr bwMode="auto">
              <a:xfrm>
                <a:off x="2009" y="2663"/>
                <a:ext cx="99" cy="166"/>
              </a:xfrm>
              <a:custGeom>
                <a:avLst/>
                <a:gdLst>
                  <a:gd name="T0" fmla="*/ 0 w 16"/>
                  <a:gd name="T1" fmla="*/ 192892 h 27"/>
                  <a:gd name="T2" fmla="*/ 99730 w 16"/>
                  <a:gd name="T3" fmla="*/ 237269 h 27"/>
                  <a:gd name="T4" fmla="*/ 145214 w 16"/>
                  <a:gd name="T5" fmla="*/ 0 h 27"/>
                  <a:gd name="T6" fmla="*/ 45484 w 16"/>
                  <a:gd name="T7" fmla="*/ 0 h 27"/>
                  <a:gd name="T8" fmla="*/ 0 w 16"/>
                  <a:gd name="T9" fmla="*/ 192892 h 27"/>
                  <a:gd name="T10" fmla="*/ 0 60000 65536"/>
                  <a:gd name="T11" fmla="*/ 0 60000 65536"/>
                  <a:gd name="T12" fmla="*/ 0 60000 65536"/>
                  <a:gd name="T13" fmla="*/ 0 60000 65536"/>
                  <a:gd name="T14" fmla="*/ 0 60000 65536"/>
                  <a:gd name="T15" fmla="*/ 0 w 16"/>
                  <a:gd name="T16" fmla="*/ 0 h 27"/>
                  <a:gd name="T17" fmla="*/ 16 w 16"/>
                  <a:gd name="T18" fmla="*/ 27 h 27"/>
                </a:gdLst>
                <a:ahLst/>
                <a:cxnLst>
                  <a:cxn ang="T10">
                    <a:pos x="T0" y="T1"/>
                  </a:cxn>
                  <a:cxn ang="T11">
                    <a:pos x="T2" y="T3"/>
                  </a:cxn>
                  <a:cxn ang="T12">
                    <a:pos x="T4" y="T5"/>
                  </a:cxn>
                  <a:cxn ang="T13">
                    <a:pos x="T6" y="T7"/>
                  </a:cxn>
                  <a:cxn ang="T14">
                    <a:pos x="T8" y="T9"/>
                  </a:cxn>
                </a:cxnLst>
                <a:rect l="T15" t="T16" r="T17" b="T18"/>
                <a:pathLst>
                  <a:path w="16" h="27">
                    <a:moveTo>
                      <a:pt x="0" y="22"/>
                    </a:moveTo>
                    <a:lnTo>
                      <a:pt x="11" y="27"/>
                    </a:lnTo>
                    <a:lnTo>
                      <a:pt x="16" y="0"/>
                    </a:lnTo>
                    <a:lnTo>
                      <a:pt x="5" y="0"/>
                    </a:lnTo>
                    <a:lnTo>
                      <a:pt x="0" y="22"/>
                    </a:lnTo>
                  </a:path>
                </a:pathLst>
              </a:custGeom>
              <a:noFill/>
              <a:ln w="9525">
                <a:solidFill>
                  <a:srgbClr val="000000"/>
                </a:solidFill>
                <a:round/>
                <a:headEnd/>
                <a:tailEnd/>
              </a:ln>
            </p:spPr>
            <p:txBody>
              <a:bodyPr/>
              <a:lstStyle/>
              <a:p>
                <a:endParaRPr lang="en-US"/>
              </a:p>
            </p:txBody>
          </p:sp>
          <p:sp>
            <p:nvSpPr>
              <p:cNvPr id="133447" name="Freeform 5567"/>
              <p:cNvSpPr>
                <a:spLocks/>
              </p:cNvSpPr>
              <p:nvPr/>
            </p:nvSpPr>
            <p:spPr bwMode="auto">
              <a:xfrm>
                <a:off x="4362" y="308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448" name="Freeform 5568"/>
              <p:cNvSpPr>
                <a:spLocks/>
              </p:cNvSpPr>
              <p:nvPr/>
            </p:nvSpPr>
            <p:spPr bwMode="auto">
              <a:xfrm>
                <a:off x="4362" y="308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449" name="Freeform 5569"/>
              <p:cNvSpPr>
                <a:spLocks/>
              </p:cNvSpPr>
              <p:nvPr/>
            </p:nvSpPr>
            <p:spPr bwMode="auto">
              <a:xfrm>
                <a:off x="3108" y="2848"/>
                <a:ext cx="99" cy="222"/>
              </a:xfrm>
              <a:custGeom>
                <a:avLst/>
                <a:gdLst>
                  <a:gd name="T0" fmla="*/ 0 w 99"/>
                  <a:gd name="T1" fmla="*/ 136 h 222"/>
                  <a:gd name="T2" fmla="*/ 68 w 99"/>
                  <a:gd name="T3" fmla="*/ 222 h 222"/>
                  <a:gd name="T4" fmla="*/ 99 w 99"/>
                  <a:gd name="T5" fmla="*/ 111 h 222"/>
                  <a:gd name="T6" fmla="*/ 31 w 99"/>
                  <a:gd name="T7" fmla="*/ 0 h 222"/>
                  <a:gd name="T8" fmla="*/ 0 w 99"/>
                  <a:gd name="T9" fmla="*/ 136 h 222"/>
                  <a:gd name="T10" fmla="*/ 0 60000 65536"/>
                  <a:gd name="T11" fmla="*/ 0 60000 65536"/>
                  <a:gd name="T12" fmla="*/ 0 60000 65536"/>
                  <a:gd name="T13" fmla="*/ 0 60000 65536"/>
                  <a:gd name="T14" fmla="*/ 0 60000 65536"/>
                  <a:gd name="T15" fmla="*/ 0 w 99"/>
                  <a:gd name="T16" fmla="*/ 0 h 222"/>
                  <a:gd name="T17" fmla="*/ 99 w 99"/>
                  <a:gd name="T18" fmla="*/ 222 h 222"/>
                </a:gdLst>
                <a:ahLst/>
                <a:cxnLst>
                  <a:cxn ang="T10">
                    <a:pos x="T0" y="T1"/>
                  </a:cxn>
                  <a:cxn ang="T11">
                    <a:pos x="T2" y="T3"/>
                  </a:cxn>
                  <a:cxn ang="T12">
                    <a:pos x="T4" y="T5"/>
                  </a:cxn>
                  <a:cxn ang="T13">
                    <a:pos x="T6" y="T7"/>
                  </a:cxn>
                  <a:cxn ang="T14">
                    <a:pos x="T8" y="T9"/>
                  </a:cxn>
                </a:cxnLst>
                <a:rect l="T15" t="T16" r="T17" b="T18"/>
                <a:pathLst>
                  <a:path w="99" h="222">
                    <a:moveTo>
                      <a:pt x="0" y="136"/>
                    </a:moveTo>
                    <a:lnTo>
                      <a:pt x="68" y="222"/>
                    </a:lnTo>
                    <a:lnTo>
                      <a:pt x="99" y="111"/>
                    </a:lnTo>
                    <a:lnTo>
                      <a:pt x="31" y="0"/>
                    </a:lnTo>
                    <a:lnTo>
                      <a:pt x="0" y="136"/>
                    </a:lnTo>
                    <a:close/>
                  </a:path>
                </a:pathLst>
              </a:custGeom>
              <a:solidFill>
                <a:srgbClr val="6C6C6C"/>
              </a:solidFill>
              <a:ln w="9525">
                <a:noFill/>
                <a:round/>
                <a:headEnd/>
                <a:tailEnd/>
              </a:ln>
            </p:spPr>
            <p:txBody>
              <a:bodyPr/>
              <a:lstStyle/>
              <a:p>
                <a:endParaRPr lang="en-US"/>
              </a:p>
            </p:txBody>
          </p:sp>
          <p:sp>
            <p:nvSpPr>
              <p:cNvPr id="133450" name="Freeform 5570"/>
              <p:cNvSpPr>
                <a:spLocks/>
              </p:cNvSpPr>
              <p:nvPr/>
            </p:nvSpPr>
            <p:spPr bwMode="auto">
              <a:xfrm>
                <a:off x="3108" y="2848"/>
                <a:ext cx="99" cy="222"/>
              </a:xfrm>
              <a:custGeom>
                <a:avLst/>
                <a:gdLst>
                  <a:gd name="T0" fmla="*/ 0 w 16"/>
                  <a:gd name="T1" fmla="*/ 196754 h 36"/>
                  <a:gd name="T2" fmla="*/ 99730 w 16"/>
                  <a:gd name="T3" fmla="*/ 321030 h 36"/>
                  <a:gd name="T4" fmla="*/ 145214 w 16"/>
                  <a:gd name="T5" fmla="*/ 160401 h 36"/>
                  <a:gd name="T6" fmla="*/ 45484 w 16"/>
                  <a:gd name="T7" fmla="*/ 0 h 36"/>
                  <a:gd name="T8" fmla="*/ 0 w 16"/>
                  <a:gd name="T9" fmla="*/ 196754 h 36"/>
                  <a:gd name="T10" fmla="*/ 0 60000 65536"/>
                  <a:gd name="T11" fmla="*/ 0 60000 65536"/>
                  <a:gd name="T12" fmla="*/ 0 60000 65536"/>
                  <a:gd name="T13" fmla="*/ 0 60000 65536"/>
                  <a:gd name="T14" fmla="*/ 0 60000 65536"/>
                  <a:gd name="T15" fmla="*/ 0 w 16"/>
                  <a:gd name="T16" fmla="*/ 0 h 36"/>
                  <a:gd name="T17" fmla="*/ 16 w 16"/>
                  <a:gd name="T18" fmla="*/ 36 h 36"/>
                </a:gdLst>
                <a:ahLst/>
                <a:cxnLst>
                  <a:cxn ang="T10">
                    <a:pos x="T0" y="T1"/>
                  </a:cxn>
                  <a:cxn ang="T11">
                    <a:pos x="T2" y="T3"/>
                  </a:cxn>
                  <a:cxn ang="T12">
                    <a:pos x="T4" y="T5"/>
                  </a:cxn>
                  <a:cxn ang="T13">
                    <a:pos x="T6" y="T7"/>
                  </a:cxn>
                  <a:cxn ang="T14">
                    <a:pos x="T8" y="T9"/>
                  </a:cxn>
                </a:cxnLst>
                <a:rect l="T15" t="T16" r="T17" b="T18"/>
                <a:pathLst>
                  <a:path w="16" h="36">
                    <a:moveTo>
                      <a:pt x="0" y="22"/>
                    </a:moveTo>
                    <a:lnTo>
                      <a:pt x="11" y="36"/>
                    </a:lnTo>
                    <a:lnTo>
                      <a:pt x="16" y="18"/>
                    </a:lnTo>
                    <a:lnTo>
                      <a:pt x="5" y="0"/>
                    </a:lnTo>
                    <a:lnTo>
                      <a:pt x="0" y="22"/>
                    </a:lnTo>
                  </a:path>
                </a:pathLst>
              </a:custGeom>
              <a:noFill/>
              <a:ln w="9525">
                <a:solidFill>
                  <a:srgbClr val="000000"/>
                </a:solidFill>
                <a:round/>
                <a:headEnd/>
                <a:tailEnd/>
              </a:ln>
            </p:spPr>
            <p:txBody>
              <a:bodyPr/>
              <a:lstStyle/>
              <a:p>
                <a:endParaRPr lang="en-US"/>
              </a:p>
            </p:txBody>
          </p:sp>
          <p:sp>
            <p:nvSpPr>
              <p:cNvPr id="133451" name="Freeform 5571"/>
              <p:cNvSpPr>
                <a:spLocks/>
              </p:cNvSpPr>
              <p:nvPr/>
            </p:nvSpPr>
            <p:spPr bwMode="auto">
              <a:xfrm>
                <a:off x="1842" y="2786"/>
                <a:ext cx="99" cy="124"/>
              </a:xfrm>
              <a:custGeom>
                <a:avLst/>
                <a:gdLst>
                  <a:gd name="T0" fmla="*/ 0 w 99"/>
                  <a:gd name="T1" fmla="*/ 111 h 124"/>
                  <a:gd name="T2" fmla="*/ 68 w 99"/>
                  <a:gd name="T3" fmla="*/ 124 h 124"/>
                  <a:gd name="T4" fmla="*/ 99 w 99"/>
                  <a:gd name="T5" fmla="*/ 0 h 124"/>
                  <a:gd name="T6" fmla="*/ 31 w 99"/>
                  <a:gd name="T7" fmla="*/ 19 h 124"/>
                  <a:gd name="T8" fmla="*/ 0 w 99"/>
                  <a:gd name="T9" fmla="*/ 111 h 124"/>
                  <a:gd name="T10" fmla="*/ 0 60000 65536"/>
                  <a:gd name="T11" fmla="*/ 0 60000 65536"/>
                  <a:gd name="T12" fmla="*/ 0 60000 65536"/>
                  <a:gd name="T13" fmla="*/ 0 60000 65536"/>
                  <a:gd name="T14" fmla="*/ 0 60000 65536"/>
                  <a:gd name="T15" fmla="*/ 0 w 99"/>
                  <a:gd name="T16" fmla="*/ 0 h 124"/>
                  <a:gd name="T17" fmla="*/ 99 w 99"/>
                  <a:gd name="T18" fmla="*/ 124 h 124"/>
                </a:gdLst>
                <a:ahLst/>
                <a:cxnLst>
                  <a:cxn ang="T10">
                    <a:pos x="T0" y="T1"/>
                  </a:cxn>
                  <a:cxn ang="T11">
                    <a:pos x="T2" y="T3"/>
                  </a:cxn>
                  <a:cxn ang="T12">
                    <a:pos x="T4" y="T5"/>
                  </a:cxn>
                  <a:cxn ang="T13">
                    <a:pos x="T6" y="T7"/>
                  </a:cxn>
                  <a:cxn ang="T14">
                    <a:pos x="T8" y="T9"/>
                  </a:cxn>
                </a:cxnLst>
                <a:rect l="T15" t="T16" r="T17" b="T18"/>
                <a:pathLst>
                  <a:path w="99" h="124">
                    <a:moveTo>
                      <a:pt x="0" y="111"/>
                    </a:moveTo>
                    <a:lnTo>
                      <a:pt x="68" y="124"/>
                    </a:lnTo>
                    <a:lnTo>
                      <a:pt x="99" y="0"/>
                    </a:lnTo>
                    <a:lnTo>
                      <a:pt x="31" y="19"/>
                    </a:lnTo>
                    <a:lnTo>
                      <a:pt x="0" y="111"/>
                    </a:lnTo>
                    <a:close/>
                  </a:path>
                </a:pathLst>
              </a:custGeom>
              <a:solidFill>
                <a:srgbClr val="B6B6B6"/>
              </a:solidFill>
              <a:ln w="9525">
                <a:noFill/>
                <a:round/>
                <a:headEnd/>
                <a:tailEnd/>
              </a:ln>
            </p:spPr>
            <p:txBody>
              <a:bodyPr/>
              <a:lstStyle/>
              <a:p>
                <a:endParaRPr lang="en-US"/>
              </a:p>
            </p:txBody>
          </p:sp>
          <p:sp>
            <p:nvSpPr>
              <p:cNvPr id="133452" name="Freeform 5572"/>
              <p:cNvSpPr>
                <a:spLocks/>
              </p:cNvSpPr>
              <p:nvPr/>
            </p:nvSpPr>
            <p:spPr bwMode="auto">
              <a:xfrm>
                <a:off x="1842" y="2786"/>
                <a:ext cx="99" cy="124"/>
              </a:xfrm>
              <a:custGeom>
                <a:avLst/>
                <a:gdLst>
                  <a:gd name="T0" fmla="*/ 0 w 16"/>
                  <a:gd name="T1" fmla="*/ 165410 h 20"/>
                  <a:gd name="T2" fmla="*/ 99730 w 16"/>
                  <a:gd name="T3" fmla="*/ 183284 h 20"/>
                  <a:gd name="T4" fmla="*/ 145214 w 16"/>
                  <a:gd name="T5" fmla="*/ 0 h 20"/>
                  <a:gd name="T6" fmla="*/ 45484 w 16"/>
                  <a:gd name="T7" fmla="*/ 28136 h 20"/>
                  <a:gd name="T8" fmla="*/ 0 w 16"/>
                  <a:gd name="T9" fmla="*/ 16541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8"/>
                    </a:moveTo>
                    <a:lnTo>
                      <a:pt x="11" y="20"/>
                    </a:lnTo>
                    <a:lnTo>
                      <a:pt x="16" y="0"/>
                    </a:lnTo>
                    <a:lnTo>
                      <a:pt x="5" y="3"/>
                    </a:lnTo>
                    <a:lnTo>
                      <a:pt x="0" y="18"/>
                    </a:lnTo>
                  </a:path>
                </a:pathLst>
              </a:custGeom>
              <a:noFill/>
              <a:ln w="9525">
                <a:solidFill>
                  <a:srgbClr val="000000"/>
                </a:solidFill>
                <a:round/>
                <a:headEnd/>
                <a:tailEnd/>
              </a:ln>
            </p:spPr>
            <p:txBody>
              <a:bodyPr/>
              <a:lstStyle/>
              <a:p>
                <a:endParaRPr lang="en-US"/>
              </a:p>
            </p:txBody>
          </p:sp>
          <p:sp>
            <p:nvSpPr>
              <p:cNvPr id="133453" name="Freeform 5573"/>
              <p:cNvSpPr>
                <a:spLocks/>
              </p:cNvSpPr>
              <p:nvPr/>
            </p:nvSpPr>
            <p:spPr bwMode="auto">
              <a:xfrm>
                <a:off x="4195" y="3083"/>
                <a:ext cx="99" cy="67"/>
              </a:xfrm>
              <a:custGeom>
                <a:avLst/>
                <a:gdLst>
                  <a:gd name="T0" fmla="*/ 0 w 99"/>
                  <a:gd name="T1" fmla="*/ 43 h 67"/>
                  <a:gd name="T2" fmla="*/ 68 w 99"/>
                  <a:gd name="T3" fmla="*/ 67 h 67"/>
                  <a:gd name="T4" fmla="*/ 99 w 99"/>
                  <a:gd name="T5" fmla="*/ 24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24"/>
                    </a:lnTo>
                    <a:lnTo>
                      <a:pt x="31" y="0"/>
                    </a:lnTo>
                    <a:lnTo>
                      <a:pt x="0" y="43"/>
                    </a:lnTo>
                    <a:close/>
                  </a:path>
                </a:pathLst>
              </a:custGeom>
              <a:solidFill>
                <a:srgbClr val="CECECE"/>
              </a:solidFill>
              <a:ln w="9525">
                <a:noFill/>
                <a:round/>
                <a:headEnd/>
                <a:tailEnd/>
              </a:ln>
            </p:spPr>
            <p:txBody>
              <a:bodyPr/>
              <a:lstStyle/>
              <a:p>
                <a:endParaRPr lang="en-US"/>
              </a:p>
            </p:txBody>
          </p:sp>
          <p:sp>
            <p:nvSpPr>
              <p:cNvPr id="133454" name="Freeform 5574"/>
              <p:cNvSpPr>
                <a:spLocks/>
              </p:cNvSpPr>
              <p:nvPr/>
            </p:nvSpPr>
            <p:spPr bwMode="auto">
              <a:xfrm>
                <a:off x="4195" y="3083"/>
                <a:ext cx="99" cy="67"/>
              </a:xfrm>
              <a:custGeom>
                <a:avLst/>
                <a:gdLst>
                  <a:gd name="T0" fmla="*/ 0 w 16"/>
                  <a:gd name="T1" fmla="*/ 59210 h 11"/>
                  <a:gd name="T2" fmla="*/ 99730 w 16"/>
                  <a:gd name="T3" fmla="*/ 92192 h 11"/>
                  <a:gd name="T4" fmla="*/ 145214 w 16"/>
                  <a:gd name="T5" fmla="*/ 32982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455" name="Freeform 5575"/>
              <p:cNvSpPr>
                <a:spLocks/>
              </p:cNvSpPr>
              <p:nvPr/>
            </p:nvSpPr>
            <p:spPr bwMode="auto">
              <a:xfrm>
                <a:off x="2935" y="2731"/>
                <a:ext cx="99" cy="290"/>
              </a:xfrm>
              <a:custGeom>
                <a:avLst/>
                <a:gdLst>
                  <a:gd name="T0" fmla="*/ 0 w 99"/>
                  <a:gd name="T1" fmla="*/ 185 h 290"/>
                  <a:gd name="T2" fmla="*/ 68 w 99"/>
                  <a:gd name="T3" fmla="*/ 290 h 290"/>
                  <a:gd name="T4" fmla="*/ 99 w 99"/>
                  <a:gd name="T5" fmla="*/ 142 h 290"/>
                  <a:gd name="T6" fmla="*/ 31 w 99"/>
                  <a:gd name="T7" fmla="*/ 0 h 290"/>
                  <a:gd name="T8" fmla="*/ 0 w 99"/>
                  <a:gd name="T9" fmla="*/ 185 h 290"/>
                  <a:gd name="T10" fmla="*/ 0 60000 65536"/>
                  <a:gd name="T11" fmla="*/ 0 60000 65536"/>
                  <a:gd name="T12" fmla="*/ 0 60000 65536"/>
                  <a:gd name="T13" fmla="*/ 0 60000 65536"/>
                  <a:gd name="T14" fmla="*/ 0 60000 65536"/>
                  <a:gd name="T15" fmla="*/ 0 w 99"/>
                  <a:gd name="T16" fmla="*/ 0 h 290"/>
                  <a:gd name="T17" fmla="*/ 99 w 99"/>
                  <a:gd name="T18" fmla="*/ 290 h 290"/>
                </a:gdLst>
                <a:ahLst/>
                <a:cxnLst>
                  <a:cxn ang="T10">
                    <a:pos x="T0" y="T1"/>
                  </a:cxn>
                  <a:cxn ang="T11">
                    <a:pos x="T2" y="T3"/>
                  </a:cxn>
                  <a:cxn ang="T12">
                    <a:pos x="T4" y="T5"/>
                  </a:cxn>
                  <a:cxn ang="T13">
                    <a:pos x="T6" y="T7"/>
                  </a:cxn>
                  <a:cxn ang="T14">
                    <a:pos x="T8" y="T9"/>
                  </a:cxn>
                </a:cxnLst>
                <a:rect l="T15" t="T16" r="T17" b="T18"/>
                <a:pathLst>
                  <a:path w="99" h="290">
                    <a:moveTo>
                      <a:pt x="0" y="185"/>
                    </a:moveTo>
                    <a:lnTo>
                      <a:pt x="68" y="290"/>
                    </a:lnTo>
                    <a:lnTo>
                      <a:pt x="99" y="142"/>
                    </a:lnTo>
                    <a:lnTo>
                      <a:pt x="31" y="0"/>
                    </a:lnTo>
                    <a:lnTo>
                      <a:pt x="0" y="185"/>
                    </a:lnTo>
                    <a:close/>
                  </a:path>
                </a:pathLst>
              </a:custGeom>
              <a:solidFill>
                <a:srgbClr val="5B5B5B"/>
              </a:solidFill>
              <a:ln w="9525">
                <a:noFill/>
                <a:round/>
                <a:headEnd/>
                <a:tailEnd/>
              </a:ln>
            </p:spPr>
            <p:txBody>
              <a:bodyPr/>
              <a:lstStyle/>
              <a:p>
                <a:endParaRPr lang="en-US"/>
              </a:p>
            </p:txBody>
          </p:sp>
          <p:sp>
            <p:nvSpPr>
              <p:cNvPr id="133456" name="Freeform 5576"/>
              <p:cNvSpPr>
                <a:spLocks/>
              </p:cNvSpPr>
              <p:nvPr/>
            </p:nvSpPr>
            <p:spPr bwMode="auto">
              <a:xfrm>
                <a:off x="2935" y="2731"/>
                <a:ext cx="99" cy="290"/>
              </a:xfrm>
              <a:custGeom>
                <a:avLst/>
                <a:gdLst>
                  <a:gd name="T0" fmla="*/ 0 w 16"/>
                  <a:gd name="T1" fmla="*/ 268022 h 47"/>
                  <a:gd name="T2" fmla="*/ 99730 w 16"/>
                  <a:gd name="T3" fmla="*/ 420272 h 47"/>
                  <a:gd name="T4" fmla="*/ 145214 w 16"/>
                  <a:gd name="T5" fmla="*/ 205777 h 47"/>
                  <a:gd name="T6" fmla="*/ 45484 w 16"/>
                  <a:gd name="T7" fmla="*/ 0 h 47"/>
                  <a:gd name="T8" fmla="*/ 0 w 16"/>
                  <a:gd name="T9" fmla="*/ 268022 h 47"/>
                  <a:gd name="T10" fmla="*/ 0 60000 65536"/>
                  <a:gd name="T11" fmla="*/ 0 60000 65536"/>
                  <a:gd name="T12" fmla="*/ 0 60000 65536"/>
                  <a:gd name="T13" fmla="*/ 0 60000 65536"/>
                  <a:gd name="T14" fmla="*/ 0 60000 65536"/>
                  <a:gd name="T15" fmla="*/ 0 w 16"/>
                  <a:gd name="T16" fmla="*/ 0 h 47"/>
                  <a:gd name="T17" fmla="*/ 16 w 16"/>
                  <a:gd name="T18" fmla="*/ 47 h 47"/>
                </a:gdLst>
                <a:ahLst/>
                <a:cxnLst>
                  <a:cxn ang="T10">
                    <a:pos x="T0" y="T1"/>
                  </a:cxn>
                  <a:cxn ang="T11">
                    <a:pos x="T2" y="T3"/>
                  </a:cxn>
                  <a:cxn ang="T12">
                    <a:pos x="T4" y="T5"/>
                  </a:cxn>
                  <a:cxn ang="T13">
                    <a:pos x="T6" y="T7"/>
                  </a:cxn>
                  <a:cxn ang="T14">
                    <a:pos x="T8" y="T9"/>
                  </a:cxn>
                </a:cxnLst>
                <a:rect l="T15" t="T16" r="T17" b="T18"/>
                <a:pathLst>
                  <a:path w="16" h="47">
                    <a:moveTo>
                      <a:pt x="0" y="30"/>
                    </a:moveTo>
                    <a:lnTo>
                      <a:pt x="11" y="47"/>
                    </a:lnTo>
                    <a:lnTo>
                      <a:pt x="16" y="23"/>
                    </a:lnTo>
                    <a:lnTo>
                      <a:pt x="5" y="0"/>
                    </a:lnTo>
                    <a:lnTo>
                      <a:pt x="0" y="30"/>
                    </a:lnTo>
                  </a:path>
                </a:pathLst>
              </a:custGeom>
              <a:noFill/>
              <a:ln w="9525">
                <a:solidFill>
                  <a:srgbClr val="000000"/>
                </a:solidFill>
                <a:round/>
                <a:headEnd/>
                <a:tailEnd/>
              </a:ln>
            </p:spPr>
            <p:txBody>
              <a:bodyPr/>
              <a:lstStyle/>
              <a:p>
                <a:endParaRPr lang="en-US"/>
              </a:p>
            </p:txBody>
          </p:sp>
          <p:sp>
            <p:nvSpPr>
              <p:cNvPr id="133457" name="Freeform 5577"/>
              <p:cNvSpPr>
                <a:spLocks/>
              </p:cNvSpPr>
              <p:nvPr/>
            </p:nvSpPr>
            <p:spPr bwMode="auto">
              <a:xfrm>
                <a:off x="1676" y="2903"/>
                <a:ext cx="99" cy="87"/>
              </a:xfrm>
              <a:custGeom>
                <a:avLst/>
                <a:gdLst>
                  <a:gd name="T0" fmla="*/ 0 w 99"/>
                  <a:gd name="T1" fmla="*/ 87 h 87"/>
                  <a:gd name="T2" fmla="*/ 68 w 99"/>
                  <a:gd name="T3" fmla="*/ 87 h 87"/>
                  <a:gd name="T4" fmla="*/ 99 w 99"/>
                  <a:gd name="T5" fmla="*/ 0 h 87"/>
                  <a:gd name="T6" fmla="*/ 31 w 99"/>
                  <a:gd name="T7" fmla="*/ 19 h 87"/>
                  <a:gd name="T8" fmla="*/ 0 w 99"/>
                  <a:gd name="T9" fmla="*/ 87 h 87"/>
                  <a:gd name="T10" fmla="*/ 0 60000 65536"/>
                  <a:gd name="T11" fmla="*/ 0 60000 65536"/>
                  <a:gd name="T12" fmla="*/ 0 60000 65536"/>
                  <a:gd name="T13" fmla="*/ 0 60000 65536"/>
                  <a:gd name="T14" fmla="*/ 0 60000 65536"/>
                  <a:gd name="T15" fmla="*/ 0 w 99"/>
                  <a:gd name="T16" fmla="*/ 0 h 87"/>
                  <a:gd name="T17" fmla="*/ 99 w 99"/>
                  <a:gd name="T18" fmla="*/ 87 h 87"/>
                </a:gdLst>
                <a:ahLst/>
                <a:cxnLst>
                  <a:cxn ang="T10">
                    <a:pos x="T0" y="T1"/>
                  </a:cxn>
                  <a:cxn ang="T11">
                    <a:pos x="T2" y="T3"/>
                  </a:cxn>
                  <a:cxn ang="T12">
                    <a:pos x="T4" y="T5"/>
                  </a:cxn>
                  <a:cxn ang="T13">
                    <a:pos x="T6" y="T7"/>
                  </a:cxn>
                  <a:cxn ang="T14">
                    <a:pos x="T8" y="T9"/>
                  </a:cxn>
                </a:cxnLst>
                <a:rect l="T15" t="T16" r="T17" b="T18"/>
                <a:pathLst>
                  <a:path w="99" h="87">
                    <a:moveTo>
                      <a:pt x="0" y="87"/>
                    </a:moveTo>
                    <a:lnTo>
                      <a:pt x="68" y="87"/>
                    </a:lnTo>
                    <a:lnTo>
                      <a:pt x="99" y="0"/>
                    </a:lnTo>
                    <a:lnTo>
                      <a:pt x="31" y="19"/>
                    </a:lnTo>
                    <a:lnTo>
                      <a:pt x="0" y="87"/>
                    </a:lnTo>
                    <a:close/>
                  </a:path>
                </a:pathLst>
              </a:custGeom>
              <a:solidFill>
                <a:srgbClr val="C9C9C9"/>
              </a:solidFill>
              <a:ln w="9525">
                <a:noFill/>
                <a:round/>
                <a:headEnd/>
                <a:tailEnd/>
              </a:ln>
            </p:spPr>
            <p:txBody>
              <a:bodyPr/>
              <a:lstStyle/>
              <a:p>
                <a:endParaRPr lang="en-US"/>
              </a:p>
            </p:txBody>
          </p:sp>
          <p:sp>
            <p:nvSpPr>
              <p:cNvPr id="133458" name="Freeform 5578"/>
              <p:cNvSpPr>
                <a:spLocks/>
              </p:cNvSpPr>
              <p:nvPr/>
            </p:nvSpPr>
            <p:spPr bwMode="auto">
              <a:xfrm>
                <a:off x="1676" y="2903"/>
                <a:ext cx="99" cy="87"/>
              </a:xfrm>
              <a:custGeom>
                <a:avLst/>
                <a:gdLst>
                  <a:gd name="T0" fmla="*/ 0 w 16"/>
                  <a:gd name="T1" fmla="*/ 129829 h 14"/>
                  <a:gd name="T2" fmla="*/ 99730 w 16"/>
                  <a:gd name="T3" fmla="*/ 129829 h 14"/>
                  <a:gd name="T4" fmla="*/ 145214 w 16"/>
                  <a:gd name="T5" fmla="*/ 0 h 14"/>
                  <a:gd name="T6" fmla="*/ 45484 w 16"/>
                  <a:gd name="T7" fmla="*/ 28306 h 14"/>
                  <a:gd name="T8" fmla="*/ 0 w 16"/>
                  <a:gd name="T9" fmla="*/ 129829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4"/>
                    </a:moveTo>
                    <a:lnTo>
                      <a:pt x="11" y="14"/>
                    </a:lnTo>
                    <a:lnTo>
                      <a:pt x="16" y="0"/>
                    </a:lnTo>
                    <a:lnTo>
                      <a:pt x="5" y="3"/>
                    </a:lnTo>
                    <a:lnTo>
                      <a:pt x="0" y="14"/>
                    </a:lnTo>
                  </a:path>
                </a:pathLst>
              </a:custGeom>
              <a:noFill/>
              <a:ln w="9525">
                <a:solidFill>
                  <a:srgbClr val="000000"/>
                </a:solidFill>
                <a:round/>
                <a:headEnd/>
                <a:tailEnd/>
              </a:ln>
            </p:spPr>
            <p:txBody>
              <a:bodyPr/>
              <a:lstStyle/>
              <a:p>
                <a:endParaRPr lang="en-US"/>
              </a:p>
            </p:txBody>
          </p:sp>
          <p:sp>
            <p:nvSpPr>
              <p:cNvPr id="133459" name="Freeform 5579"/>
              <p:cNvSpPr>
                <a:spLocks/>
              </p:cNvSpPr>
              <p:nvPr/>
            </p:nvSpPr>
            <p:spPr bwMode="auto">
              <a:xfrm>
                <a:off x="4022" y="3089"/>
                <a:ext cx="99" cy="61"/>
              </a:xfrm>
              <a:custGeom>
                <a:avLst/>
                <a:gdLst>
                  <a:gd name="T0" fmla="*/ 0 w 99"/>
                  <a:gd name="T1" fmla="*/ 43 h 61"/>
                  <a:gd name="T2" fmla="*/ 74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74" y="61"/>
                    </a:lnTo>
                    <a:lnTo>
                      <a:pt x="99" y="18"/>
                    </a:lnTo>
                    <a:lnTo>
                      <a:pt x="31" y="0"/>
                    </a:lnTo>
                    <a:lnTo>
                      <a:pt x="0" y="43"/>
                    </a:lnTo>
                    <a:close/>
                  </a:path>
                </a:pathLst>
              </a:custGeom>
              <a:solidFill>
                <a:srgbClr val="CDCDCD"/>
              </a:solidFill>
              <a:ln w="9525">
                <a:noFill/>
                <a:round/>
                <a:headEnd/>
                <a:tailEnd/>
              </a:ln>
            </p:spPr>
            <p:txBody>
              <a:bodyPr/>
              <a:lstStyle/>
              <a:p>
                <a:endParaRPr lang="en-US"/>
              </a:p>
            </p:txBody>
          </p:sp>
          <p:sp>
            <p:nvSpPr>
              <p:cNvPr id="133460" name="Freeform 5580"/>
              <p:cNvSpPr>
                <a:spLocks/>
              </p:cNvSpPr>
              <p:nvPr/>
            </p:nvSpPr>
            <p:spPr bwMode="auto">
              <a:xfrm>
                <a:off x="4022" y="3089"/>
                <a:ext cx="99" cy="61"/>
              </a:xfrm>
              <a:custGeom>
                <a:avLst/>
                <a:gdLst>
                  <a:gd name="T0" fmla="*/ 0 w 16"/>
                  <a:gd name="T1" fmla="*/ 59463 h 10"/>
                  <a:gd name="T2" fmla="*/ 108498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461" name="Freeform 5581"/>
              <p:cNvSpPr>
                <a:spLocks/>
              </p:cNvSpPr>
              <p:nvPr/>
            </p:nvSpPr>
            <p:spPr bwMode="auto">
              <a:xfrm>
                <a:off x="2762" y="2619"/>
                <a:ext cx="105" cy="340"/>
              </a:xfrm>
              <a:custGeom>
                <a:avLst/>
                <a:gdLst>
                  <a:gd name="T0" fmla="*/ 0 w 105"/>
                  <a:gd name="T1" fmla="*/ 217 h 340"/>
                  <a:gd name="T2" fmla="*/ 75 w 105"/>
                  <a:gd name="T3" fmla="*/ 340 h 340"/>
                  <a:gd name="T4" fmla="*/ 105 w 105"/>
                  <a:gd name="T5" fmla="*/ 161 h 340"/>
                  <a:gd name="T6" fmla="*/ 31 w 105"/>
                  <a:gd name="T7" fmla="*/ 0 h 340"/>
                  <a:gd name="T8" fmla="*/ 0 w 105"/>
                  <a:gd name="T9" fmla="*/ 217 h 340"/>
                  <a:gd name="T10" fmla="*/ 0 60000 65536"/>
                  <a:gd name="T11" fmla="*/ 0 60000 65536"/>
                  <a:gd name="T12" fmla="*/ 0 60000 65536"/>
                  <a:gd name="T13" fmla="*/ 0 60000 65536"/>
                  <a:gd name="T14" fmla="*/ 0 60000 65536"/>
                  <a:gd name="T15" fmla="*/ 0 w 105"/>
                  <a:gd name="T16" fmla="*/ 0 h 340"/>
                  <a:gd name="T17" fmla="*/ 105 w 105"/>
                  <a:gd name="T18" fmla="*/ 340 h 340"/>
                </a:gdLst>
                <a:ahLst/>
                <a:cxnLst>
                  <a:cxn ang="T10">
                    <a:pos x="T0" y="T1"/>
                  </a:cxn>
                  <a:cxn ang="T11">
                    <a:pos x="T2" y="T3"/>
                  </a:cxn>
                  <a:cxn ang="T12">
                    <a:pos x="T4" y="T5"/>
                  </a:cxn>
                  <a:cxn ang="T13">
                    <a:pos x="T6" y="T7"/>
                  </a:cxn>
                  <a:cxn ang="T14">
                    <a:pos x="T8" y="T9"/>
                  </a:cxn>
                </a:cxnLst>
                <a:rect l="T15" t="T16" r="T17" b="T18"/>
                <a:pathLst>
                  <a:path w="105" h="340">
                    <a:moveTo>
                      <a:pt x="0" y="217"/>
                    </a:moveTo>
                    <a:lnTo>
                      <a:pt x="75" y="340"/>
                    </a:lnTo>
                    <a:lnTo>
                      <a:pt x="105" y="161"/>
                    </a:lnTo>
                    <a:lnTo>
                      <a:pt x="31" y="0"/>
                    </a:lnTo>
                    <a:lnTo>
                      <a:pt x="0" y="217"/>
                    </a:lnTo>
                    <a:close/>
                  </a:path>
                </a:pathLst>
              </a:custGeom>
              <a:solidFill>
                <a:srgbClr val="545454"/>
              </a:solidFill>
              <a:ln w="9525">
                <a:noFill/>
                <a:round/>
                <a:headEnd/>
                <a:tailEnd/>
              </a:ln>
            </p:spPr>
            <p:txBody>
              <a:bodyPr/>
              <a:lstStyle/>
              <a:p>
                <a:endParaRPr lang="en-US"/>
              </a:p>
            </p:txBody>
          </p:sp>
          <p:sp>
            <p:nvSpPr>
              <p:cNvPr id="133462" name="Freeform 5582"/>
              <p:cNvSpPr>
                <a:spLocks/>
              </p:cNvSpPr>
              <p:nvPr/>
            </p:nvSpPr>
            <p:spPr bwMode="auto">
              <a:xfrm>
                <a:off x="2762" y="2619"/>
                <a:ext cx="105" cy="340"/>
              </a:xfrm>
              <a:custGeom>
                <a:avLst/>
                <a:gdLst>
                  <a:gd name="T0" fmla="*/ 0 w 17"/>
                  <a:gd name="T1" fmla="*/ 315390 h 55"/>
                  <a:gd name="T2" fmla="*/ 107693 w 17"/>
                  <a:gd name="T3" fmla="*/ 496567 h 55"/>
                  <a:gd name="T4" fmla="*/ 152936 w 17"/>
                  <a:gd name="T5" fmla="*/ 235057 h 55"/>
                  <a:gd name="T6" fmla="*/ 45014 w 17"/>
                  <a:gd name="T7" fmla="*/ 0 h 55"/>
                  <a:gd name="T8" fmla="*/ 0 w 17"/>
                  <a:gd name="T9" fmla="*/ 315390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35"/>
                    </a:moveTo>
                    <a:lnTo>
                      <a:pt x="12" y="55"/>
                    </a:lnTo>
                    <a:lnTo>
                      <a:pt x="17" y="26"/>
                    </a:lnTo>
                    <a:lnTo>
                      <a:pt x="5" y="0"/>
                    </a:lnTo>
                    <a:lnTo>
                      <a:pt x="0" y="35"/>
                    </a:lnTo>
                  </a:path>
                </a:pathLst>
              </a:custGeom>
              <a:noFill/>
              <a:ln w="9525">
                <a:solidFill>
                  <a:srgbClr val="000000"/>
                </a:solidFill>
                <a:round/>
                <a:headEnd/>
                <a:tailEnd/>
              </a:ln>
            </p:spPr>
            <p:txBody>
              <a:bodyPr/>
              <a:lstStyle/>
              <a:p>
                <a:endParaRPr lang="en-US"/>
              </a:p>
            </p:txBody>
          </p:sp>
          <p:sp>
            <p:nvSpPr>
              <p:cNvPr id="133463" name="Freeform 5583"/>
              <p:cNvSpPr>
                <a:spLocks/>
              </p:cNvSpPr>
              <p:nvPr/>
            </p:nvSpPr>
            <p:spPr bwMode="auto">
              <a:xfrm>
                <a:off x="1509" y="2996"/>
                <a:ext cx="99" cy="62"/>
              </a:xfrm>
              <a:custGeom>
                <a:avLst/>
                <a:gdLst>
                  <a:gd name="T0" fmla="*/ 0 w 99"/>
                  <a:gd name="T1" fmla="*/ 62 h 62"/>
                  <a:gd name="T2" fmla="*/ 62 w 99"/>
                  <a:gd name="T3" fmla="*/ 62 h 62"/>
                  <a:gd name="T4" fmla="*/ 99 w 99"/>
                  <a:gd name="T5" fmla="*/ 0 h 62"/>
                  <a:gd name="T6" fmla="*/ 31 w 99"/>
                  <a:gd name="T7" fmla="*/ 6 h 62"/>
                  <a:gd name="T8" fmla="*/ 0 w 99"/>
                  <a:gd name="T9" fmla="*/ 62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62"/>
                    </a:moveTo>
                    <a:lnTo>
                      <a:pt x="62" y="62"/>
                    </a:lnTo>
                    <a:lnTo>
                      <a:pt x="99" y="0"/>
                    </a:lnTo>
                    <a:lnTo>
                      <a:pt x="31" y="6"/>
                    </a:lnTo>
                    <a:lnTo>
                      <a:pt x="0" y="62"/>
                    </a:lnTo>
                    <a:close/>
                  </a:path>
                </a:pathLst>
              </a:custGeom>
              <a:solidFill>
                <a:srgbClr val="D2D2D2"/>
              </a:solidFill>
              <a:ln w="9525">
                <a:noFill/>
                <a:round/>
                <a:headEnd/>
                <a:tailEnd/>
              </a:ln>
            </p:spPr>
            <p:txBody>
              <a:bodyPr/>
              <a:lstStyle/>
              <a:p>
                <a:endParaRPr lang="en-US"/>
              </a:p>
            </p:txBody>
          </p:sp>
          <p:sp>
            <p:nvSpPr>
              <p:cNvPr id="133464" name="Freeform 5584"/>
              <p:cNvSpPr>
                <a:spLocks/>
              </p:cNvSpPr>
              <p:nvPr/>
            </p:nvSpPr>
            <p:spPr bwMode="auto">
              <a:xfrm>
                <a:off x="1509" y="2996"/>
                <a:ext cx="99" cy="62"/>
              </a:xfrm>
              <a:custGeom>
                <a:avLst/>
                <a:gdLst>
                  <a:gd name="T0" fmla="*/ 0 w 16"/>
                  <a:gd name="T1" fmla="*/ 91524 h 10"/>
                  <a:gd name="T2" fmla="*/ 90962 w 16"/>
                  <a:gd name="T3" fmla="*/ 91524 h 10"/>
                  <a:gd name="T4" fmla="*/ 145214 w 16"/>
                  <a:gd name="T5" fmla="*/ 0 h 10"/>
                  <a:gd name="T6" fmla="*/ 45484 w 16"/>
                  <a:gd name="T7" fmla="*/ 8804 h 10"/>
                  <a:gd name="T8" fmla="*/ 0 w 16"/>
                  <a:gd name="T9" fmla="*/ 91524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10"/>
                    </a:moveTo>
                    <a:lnTo>
                      <a:pt x="10" y="10"/>
                    </a:lnTo>
                    <a:lnTo>
                      <a:pt x="16" y="0"/>
                    </a:lnTo>
                    <a:lnTo>
                      <a:pt x="5" y="1"/>
                    </a:lnTo>
                    <a:lnTo>
                      <a:pt x="0" y="10"/>
                    </a:lnTo>
                  </a:path>
                </a:pathLst>
              </a:custGeom>
              <a:noFill/>
              <a:ln w="9525">
                <a:solidFill>
                  <a:srgbClr val="000000"/>
                </a:solidFill>
                <a:round/>
                <a:headEnd/>
                <a:tailEnd/>
              </a:ln>
            </p:spPr>
            <p:txBody>
              <a:bodyPr/>
              <a:lstStyle/>
              <a:p>
                <a:endParaRPr lang="en-US"/>
              </a:p>
            </p:txBody>
          </p:sp>
          <p:sp>
            <p:nvSpPr>
              <p:cNvPr id="133465" name="Freeform 5585"/>
              <p:cNvSpPr>
                <a:spLocks/>
              </p:cNvSpPr>
              <p:nvPr/>
            </p:nvSpPr>
            <p:spPr bwMode="auto">
              <a:xfrm>
                <a:off x="3855" y="3083"/>
                <a:ext cx="99" cy="74"/>
              </a:xfrm>
              <a:custGeom>
                <a:avLst/>
                <a:gdLst>
                  <a:gd name="T0" fmla="*/ 0 w 99"/>
                  <a:gd name="T1" fmla="*/ 49 h 74"/>
                  <a:gd name="T2" fmla="*/ 68 w 99"/>
                  <a:gd name="T3" fmla="*/ 74 h 74"/>
                  <a:gd name="T4" fmla="*/ 99 w 99"/>
                  <a:gd name="T5" fmla="*/ 24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24"/>
                    </a:lnTo>
                    <a:lnTo>
                      <a:pt x="31" y="0"/>
                    </a:lnTo>
                    <a:lnTo>
                      <a:pt x="0" y="49"/>
                    </a:lnTo>
                    <a:close/>
                  </a:path>
                </a:pathLst>
              </a:custGeom>
              <a:solidFill>
                <a:srgbClr val="CBCBCB"/>
              </a:solidFill>
              <a:ln w="9525">
                <a:noFill/>
                <a:round/>
                <a:headEnd/>
                <a:tailEnd/>
              </a:ln>
            </p:spPr>
            <p:txBody>
              <a:bodyPr/>
              <a:lstStyle/>
              <a:p>
                <a:endParaRPr lang="en-US"/>
              </a:p>
            </p:txBody>
          </p:sp>
          <p:sp>
            <p:nvSpPr>
              <p:cNvPr id="133466" name="Freeform 5586"/>
              <p:cNvSpPr>
                <a:spLocks/>
              </p:cNvSpPr>
              <p:nvPr/>
            </p:nvSpPr>
            <p:spPr bwMode="auto">
              <a:xfrm>
                <a:off x="3855" y="3083"/>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467" name="Freeform 5587"/>
              <p:cNvSpPr>
                <a:spLocks/>
              </p:cNvSpPr>
              <p:nvPr/>
            </p:nvSpPr>
            <p:spPr bwMode="auto">
              <a:xfrm>
                <a:off x="2590" y="2539"/>
                <a:ext cx="105" cy="358"/>
              </a:xfrm>
              <a:custGeom>
                <a:avLst/>
                <a:gdLst>
                  <a:gd name="T0" fmla="*/ 0 w 105"/>
                  <a:gd name="T1" fmla="*/ 235 h 358"/>
                  <a:gd name="T2" fmla="*/ 74 w 105"/>
                  <a:gd name="T3" fmla="*/ 358 h 358"/>
                  <a:gd name="T4" fmla="*/ 105 w 105"/>
                  <a:gd name="T5" fmla="*/ 148 h 358"/>
                  <a:gd name="T6" fmla="*/ 30 w 105"/>
                  <a:gd name="T7" fmla="*/ 0 h 358"/>
                  <a:gd name="T8" fmla="*/ 0 w 105"/>
                  <a:gd name="T9" fmla="*/ 235 h 358"/>
                  <a:gd name="T10" fmla="*/ 0 60000 65536"/>
                  <a:gd name="T11" fmla="*/ 0 60000 65536"/>
                  <a:gd name="T12" fmla="*/ 0 60000 65536"/>
                  <a:gd name="T13" fmla="*/ 0 60000 65536"/>
                  <a:gd name="T14" fmla="*/ 0 60000 65536"/>
                  <a:gd name="T15" fmla="*/ 0 w 105"/>
                  <a:gd name="T16" fmla="*/ 0 h 358"/>
                  <a:gd name="T17" fmla="*/ 105 w 105"/>
                  <a:gd name="T18" fmla="*/ 358 h 358"/>
                </a:gdLst>
                <a:ahLst/>
                <a:cxnLst>
                  <a:cxn ang="T10">
                    <a:pos x="T0" y="T1"/>
                  </a:cxn>
                  <a:cxn ang="T11">
                    <a:pos x="T2" y="T3"/>
                  </a:cxn>
                  <a:cxn ang="T12">
                    <a:pos x="T4" y="T5"/>
                  </a:cxn>
                  <a:cxn ang="T13">
                    <a:pos x="T6" y="T7"/>
                  </a:cxn>
                  <a:cxn ang="T14">
                    <a:pos x="T8" y="T9"/>
                  </a:cxn>
                </a:cxnLst>
                <a:rect l="T15" t="T16" r="T17" b="T18"/>
                <a:pathLst>
                  <a:path w="105" h="358">
                    <a:moveTo>
                      <a:pt x="0" y="235"/>
                    </a:moveTo>
                    <a:lnTo>
                      <a:pt x="74" y="358"/>
                    </a:lnTo>
                    <a:lnTo>
                      <a:pt x="105" y="148"/>
                    </a:lnTo>
                    <a:lnTo>
                      <a:pt x="30" y="0"/>
                    </a:lnTo>
                    <a:lnTo>
                      <a:pt x="0" y="235"/>
                    </a:lnTo>
                    <a:close/>
                  </a:path>
                </a:pathLst>
              </a:custGeom>
              <a:solidFill>
                <a:srgbClr val="565656"/>
              </a:solidFill>
              <a:ln w="9525">
                <a:noFill/>
                <a:round/>
                <a:headEnd/>
                <a:tailEnd/>
              </a:ln>
            </p:spPr>
            <p:txBody>
              <a:bodyPr/>
              <a:lstStyle/>
              <a:p>
                <a:endParaRPr lang="en-US"/>
              </a:p>
            </p:txBody>
          </p:sp>
          <p:sp>
            <p:nvSpPr>
              <p:cNvPr id="133468" name="Freeform 5588"/>
              <p:cNvSpPr>
                <a:spLocks/>
              </p:cNvSpPr>
              <p:nvPr/>
            </p:nvSpPr>
            <p:spPr bwMode="auto">
              <a:xfrm>
                <a:off x="2590" y="2539"/>
                <a:ext cx="105" cy="358"/>
              </a:xfrm>
              <a:custGeom>
                <a:avLst/>
                <a:gdLst>
                  <a:gd name="T0" fmla="*/ 0 w 17"/>
                  <a:gd name="T1" fmla="*/ 341211 h 58"/>
                  <a:gd name="T2" fmla="*/ 107693 w 17"/>
                  <a:gd name="T3" fmla="*/ 519705 h 58"/>
                  <a:gd name="T4" fmla="*/ 152936 w 17"/>
                  <a:gd name="T5" fmla="*/ 214954 h 58"/>
                  <a:gd name="T6" fmla="*/ 45014 w 17"/>
                  <a:gd name="T7" fmla="*/ 0 h 58"/>
                  <a:gd name="T8" fmla="*/ 0 w 17"/>
                  <a:gd name="T9" fmla="*/ 341211 h 58"/>
                  <a:gd name="T10" fmla="*/ 0 60000 65536"/>
                  <a:gd name="T11" fmla="*/ 0 60000 65536"/>
                  <a:gd name="T12" fmla="*/ 0 60000 65536"/>
                  <a:gd name="T13" fmla="*/ 0 60000 65536"/>
                  <a:gd name="T14" fmla="*/ 0 60000 65536"/>
                  <a:gd name="T15" fmla="*/ 0 w 17"/>
                  <a:gd name="T16" fmla="*/ 0 h 58"/>
                  <a:gd name="T17" fmla="*/ 17 w 17"/>
                  <a:gd name="T18" fmla="*/ 58 h 58"/>
                </a:gdLst>
                <a:ahLst/>
                <a:cxnLst>
                  <a:cxn ang="T10">
                    <a:pos x="T0" y="T1"/>
                  </a:cxn>
                  <a:cxn ang="T11">
                    <a:pos x="T2" y="T3"/>
                  </a:cxn>
                  <a:cxn ang="T12">
                    <a:pos x="T4" y="T5"/>
                  </a:cxn>
                  <a:cxn ang="T13">
                    <a:pos x="T6" y="T7"/>
                  </a:cxn>
                  <a:cxn ang="T14">
                    <a:pos x="T8" y="T9"/>
                  </a:cxn>
                </a:cxnLst>
                <a:rect l="T15" t="T16" r="T17" b="T18"/>
                <a:pathLst>
                  <a:path w="17" h="58">
                    <a:moveTo>
                      <a:pt x="0" y="38"/>
                    </a:moveTo>
                    <a:lnTo>
                      <a:pt x="12" y="58"/>
                    </a:lnTo>
                    <a:lnTo>
                      <a:pt x="17" y="24"/>
                    </a:lnTo>
                    <a:lnTo>
                      <a:pt x="5" y="0"/>
                    </a:lnTo>
                    <a:lnTo>
                      <a:pt x="0" y="38"/>
                    </a:lnTo>
                  </a:path>
                </a:pathLst>
              </a:custGeom>
              <a:noFill/>
              <a:ln w="9525">
                <a:solidFill>
                  <a:srgbClr val="000000"/>
                </a:solidFill>
                <a:round/>
                <a:headEnd/>
                <a:tailEnd/>
              </a:ln>
            </p:spPr>
            <p:txBody>
              <a:bodyPr/>
              <a:lstStyle/>
              <a:p>
                <a:endParaRPr lang="en-US"/>
              </a:p>
            </p:txBody>
          </p:sp>
          <p:sp>
            <p:nvSpPr>
              <p:cNvPr id="133469" name="Freeform 5589"/>
              <p:cNvSpPr>
                <a:spLocks/>
              </p:cNvSpPr>
              <p:nvPr/>
            </p:nvSpPr>
            <p:spPr bwMode="auto">
              <a:xfrm>
                <a:off x="1336" y="3052"/>
                <a:ext cx="105" cy="55"/>
              </a:xfrm>
              <a:custGeom>
                <a:avLst/>
                <a:gdLst>
                  <a:gd name="T0" fmla="*/ 0 w 105"/>
                  <a:gd name="T1" fmla="*/ 49 h 55"/>
                  <a:gd name="T2" fmla="*/ 68 w 105"/>
                  <a:gd name="T3" fmla="*/ 55 h 55"/>
                  <a:gd name="T4" fmla="*/ 105 w 105"/>
                  <a:gd name="T5" fmla="*/ 0 h 55"/>
                  <a:gd name="T6" fmla="*/ 37 w 105"/>
                  <a:gd name="T7" fmla="*/ 0 h 55"/>
                  <a:gd name="T8" fmla="*/ 0 w 105"/>
                  <a:gd name="T9" fmla="*/ 49 h 55"/>
                  <a:gd name="T10" fmla="*/ 0 60000 65536"/>
                  <a:gd name="T11" fmla="*/ 0 60000 65536"/>
                  <a:gd name="T12" fmla="*/ 0 60000 65536"/>
                  <a:gd name="T13" fmla="*/ 0 60000 65536"/>
                  <a:gd name="T14" fmla="*/ 0 60000 65536"/>
                  <a:gd name="T15" fmla="*/ 0 w 105"/>
                  <a:gd name="T16" fmla="*/ 0 h 55"/>
                  <a:gd name="T17" fmla="*/ 105 w 105"/>
                  <a:gd name="T18" fmla="*/ 55 h 55"/>
                </a:gdLst>
                <a:ahLst/>
                <a:cxnLst>
                  <a:cxn ang="T10">
                    <a:pos x="T0" y="T1"/>
                  </a:cxn>
                  <a:cxn ang="T11">
                    <a:pos x="T2" y="T3"/>
                  </a:cxn>
                  <a:cxn ang="T12">
                    <a:pos x="T4" y="T5"/>
                  </a:cxn>
                  <a:cxn ang="T13">
                    <a:pos x="T6" y="T7"/>
                  </a:cxn>
                  <a:cxn ang="T14">
                    <a:pos x="T8" y="T9"/>
                  </a:cxn>
                </a:cxnLst>
                <a:rect l="T15" t="T16" r="T17" b="T18"/>
                <a:pathLst>
                  <a:path w="105" h="55">
                    <a:moveTo>
                      <a:pt x="0" y="49"/>
                    </a:moveTo>
                    <a:lnTo>
                      <a:pt x="68" y="55"/>
                    </a:lnTo>
                    <a:lnTo>
                      <a:pt x="105" y="0"/>
                    </a:lnTo>
                    <a:lnTo>
                      <a:pt x="37" y="0"/>
                    </a:lnTo>
                    <a:lnTo>
                      <a:pt x="0" y="49"/>
                    </a:lnTo>
                    <a:close/>
                  </a:path>
                </a:pathLst>
              </a:custGeom>
              <a:solidFill>
                <a:srgbClr val="D4D4D4"/>
              </a:solidFill>
              <a:ln w="9525">
                <a:noFill/>
                <a:round/>
                <a:headEnd/>
                <a:tailEnd/>
              </a:ln>
            </p:spPr>
            <p:txBody>
              <a:bodyPr/>
              <a:lstStyle/>
              <a:p>
                <a:endParaRPr lang="en-US"/>
              </a:p>
            </p:txBody>
          </p:sp>
          <p:sp>
            <p:nvSpPr>
              <p:cNvPr id="133470" name="Freeform 5590"/>
              <p:cNvSpPr>
                <a:spLocks/>
              </p:cNvSpPr>
              <p:nvPr/>
            </p:nvSpPr>
            <p:spPr bwMode="auto">
              <a:xfrm>
                <a:off x="1336" y="3052"/>
                <a:ext cx="105" cy="55"/>
              </a:xfrm>
              <a:custGeom>
                <a:avLst/>
                <a:gdLst>
                  <a:gd name="T0" fmla="*/ 0 w 17"/>
                  <a:gd name="T1" fmla="*/ 68231 h 9"/>
                  <a:gd name="T2" fmla="*/ 98959 w 17"/>
                  <a:gd name="T3" fmla="*/ 76670 h 9"/>
                  <a:gd name="T4" fmla="*/ 152936 w 17"/>
                  <a:gd name="T5" fmla="*/ 0 h 9"/>
                  <a:gd name="T6" fmla="*/ 53945 w 17"/>
                  <a:gd name="T7" fmla="*/ 0 h 9"/>
                  <a:gd name="T8" fmla="*/ 0 w 17"/>
                  <a:gd name="T9" fmla="*/ 68231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8"/>
                    </a:moveTo>
                    <a:lnTo>
                      <a:pt x="11" y="9"/>
                    </a:lnTo>
                    <a:lnTo>
                      <a:pt x="17" y="0"/>
                    </a:lnTo>
                    <a:lnTo>
                      <a:pt x="6" y="0"/>
                    </a:lnTo>
                    <a:lnTo>
                      <a:pt x="0" y="8"/>
                    </a:lnTo>
                  </a:path>
                </a:pathLst>
              </a:custGeom>
              <a:noFill/>
              <a:ln w="9525">
                <a:solidFill>
                  <a:srgbClr val="000000"/>
                </a:solidFill>
                <a:round/>
                <a:headEnd/>
                <a:tailEnd/>
              </a:ln>
            </p:spPr>
            <p:txBody>
              <a:bodyPr/>
              <a:lstStyle/>
              <a:p>
                <a:endParaRPr lang="en-US"/>
              </a:p>
            </p:txBody>
          </p:sp>
          <p:sp>
            <p:nvSpPr>
              <p:cNvPr id="133471" name="Freeform 5591"/>
              <p:cNvSpPr>
                <a:spLocks/>
              </p:cNvSpPr>
              <p:nvPr/>
            </p:nvSpPr>
            <p:spPr bwMode="auto">
              <a:xfrm>
                <a:off x="3683" y="3076"/>
                <a:ext cx="104" cy="81"/>
              </a:xfrm>
              <a:custGeom>
                <a:avLst/>
                <a:gdLst>
                  <a:gd name="T0" fmla="*/ 0 w 104"/>
                  <a:gd name="T1" fmla="*/ 56 h 81"/>
                  <a:gd name="T2" fmla="*/ 74 w 104"/>
                  <a:gd name="T3" fmla="*/ 81 h 81"/>
                  <a:gd name="T4" fmla="*/ 104 w 104"/>
                  <a:gd name="T5" fmla="*/ 31 h 81"/>
                  <a:gd name="T6" fmla="*/ 30 w 104"/>
                  <a:gd name="T7" fmla="*/ 0 h 81"/>
                  <a:gd name="T8" fmla="*/ 0 w 104"/>
                  <a:gd name="T9" fmla="*/ 56 h 81"/>
                  <a:gd name="T10" fmla="*/ 0 60000 65536"/>
                  <a:gd name="T11" fmla="*/ 0 60000 65536"/>
                  <a:gd name="T12" fmla="*/ 0 60000 65536"/>
                  <a:gd name="T13" fmla="*/ 0 60000 65536"/>
                  <a:gd name="T14" fmla="*/ 0 60000 65536"/>
                  <a:gd name="T15" fmla="*/ 0 w 104"/>
                  <a:gd name="T16" fmla="*/ 0 h 81"/>
                  <a:gd name="T17" fmla="*/ 104 w 104"/>
                  <a:gd name="T18" fmla="*/ 81 h 81"/>
                </a:gdLst>
                <a:ahLst/>
                <a:cxnLst>
                  <a:cxn ang="T10">
                    <a:pos x="T0" y="T1"/>
                  </a:cxn>
                  <a:cxn ang="T11">
                    <a:pos x="T2" y="T3"/>
                  </a:cxn>
                  <a:cxn ang="T12">
                    <a:pos x="T4" y="T5"/>
                  </a:cxn>
                  <a:cxn ang="T13">
                    <a:pos x="T6" y="T7"/>
                  </a:cxn>
                  <a:cxn ang="T14">
                    <a:pos x="T8" y="T9"/>
                  </a:cxn>
                </a:cxnLst>
                <a:rect l="T15" t="T16" r="T17" b="T18"/>
                <a:pathLst>
                  <a:path w="104" h="81">
                    <a:moveTo>
                      <a:pt x="0" y="56"/>
                    </a:moveTo>
                    <a:lnTo>
                      <a:pt x="74" y="81"/>
                    </a:lnTo>
                    <a:lnTo>
                      <a:pt x="104" y="31"/>
                    </a:lnTo>
                    <a:lnTo>
                      <a:pt x="30" y="0"/>
                    </a:lnTo>
                    <a:lnTo>
                      <a:pt x="0" y="56"/>
                    </a:lnTo>
                    <a:close/>
                  </a:path>
                </a:pathLst>
              </a:custGeom>
              <a:solidFill>
                <a:srgbClr val="C4C4C4"/>
              </a:solidFill>
              <a:ln w="9525">
                <a:noFill/>
                <a:round/>
                <a:headEnd/>
                <a:tailEnd/>
              </a:ln>
            </p:spPr>
            <p:txBody>
              <a:bodyPr/>
              <a:lstStyle/>
              <a:p>
                <a:endParaRPr lang="en-US"/>
              </a:p>
            </p:txBody>
          </p:sp>
          <p:sp>
            <p:nvSpPr>
              <p:cNvPr id="133472" name="Freeform 5592"/>
              <p:cNvSpPr>
                <a:spLocks/>
              </p:cNvSpPr>
              <p:nvPr/>
            </p:nvSpPr>
            <p:spPr bwMode="auto">
              <a:xfrm>
                <a:off x="3683" y="3076"/>
                <a:ext cx="104" cy="81"/>
              </a:xfrm>
              <a:custGeom>
                <a:avLst/>
                <a:gdLst>
                  <a:gd name="T0" fmla="*/ 0 w 17"/>
                  <a:gd name="T1" fmla="*/ 84439 h 13"/>
                  <a:gd name="T2" fmla="*/ 102360 w 17"/>
                  <a:gd name="T3" fmla="*/ 122173 h 13"/>
                  <a:gd name="T4" fmla="*/ 145624 w 17"/>
                  <a:gd name="T5" fmla="*/ 46706 h 13"/>
                  <a:gd name="T6" fmla="*/ 43490 w 17"/>
                  <a:gd name="T7" fmla="*/ 0 h 13"/>
                  <a:gd name="T8" fmla="*/ 0 w 17"/>
                  <a:gd name="T9" fmla="*/ 8443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2" y="13"/>
                    </a:lnTo>
                    <a:lnTo>
                      <a:pt x="17" y="5"/>
                    </a:lnTo>
                    <a:lnTo>
                      <a:pt x="5" y="0"/>
                    </a:lnTo>
                    <a:lnTo>
                      <a:pt x="0" y="9"/>
                    </a:lnTo>
                  </a:path>
                </a:pathLst>
              </a:custGeom>
              <a:noFill/>
              <a:ln w="9525">
                <a:solidFill>
                  <a:srgbClr val="000000"/>
                </a:solidFill>
                <a:round/>
                <a:headEnd/>
                <a:tailEnd/>
              </a:ln>
            </p:spPr>
            <p:txBody>
              <a:bodyPr/>
              <a:lstStyle/>
              <a:p>
                <a:endParaRPr lang="en-US"/>
              </a:p>
            </p:txBody>
          </p:sp>
          <p:sp>
            <p:nvSpPr>
              <p:cNvPr id="133473" name="Freeform 5593"/>
              <p:cNvSpPr>
                <a:spLocks/>
              </p:cNvSpPr>
              <p:nvPr/>
            </p:nvSpPr>
            <p:spPr bwMode="auto">
              <a:xfrm>
                <a:off x="2423" y="2514"/>
                <a:ext cx="99" cy="346"/>
              </a:xfrm>
              <a:custGeom>
                <a:avLst/>
                <a:gdLst>
                  <a:gd name="T0" fmla="*/ 0 w 99"/>
                  <a:gd name="T1" fmla="*/ 235 h 346"/>
                  <a:gd name="T2" fmla="*/ 68 w 99"/>
                  <a:gd name="T3" fmla="*/ 346 h 346"/>
                  <a:gd name="T4" fmla="*/ 99 w 99"/>
                  <a:gd name="T5" fmla="*/ 124 h 346"/>
                  <a:gd name="T6" fmla="*/ 25 w 99"/>
                  <a:gd name="T7" fmla="*/ 0 h 346"/>
                  <a:gd name="T8" fmla="*/ 0 w 99"/>
                  <a:gd name="T9" fmla="*/ 235 h 346"/>
                  <a:gd name="T10" fmla="*/ 0 60000 65536"/>
                  <a:gd name="T11" fmla="*/ 0 60000 65536"/>
                  <a:gd name="T12" fmla="*/ 0 60000 65536"/>
                  <a:gd name="T13" fmla="*/ 0 60000 65536"/>
                  <a:gd name="T14" fmla="*/ 0 60000 65536"/>
                  <a:gd name="T15" fmla="*/ 0 w 99"/>
                  <a:gd name="T16" fmla="*/ 0 h 346"/>
                  <a:gd name="T17" fmla="*/ 99 w 99"/>
                  <a:gd name="T18" fmla="*/ 346 h 346"/>
                </a:gdLst>
                <a:ahLst/>
                <a:cxnLst>
                  <a:cxn ang="T10">
                    <a:pos x="T0" y="T1"/>
                  </a:cxn>
                  <a:cxn ang="T11">
                    <a:pos x="T2" y="T3"/>
                  </a:cxn>
                  <a:cxn ang="T12">
                    <a:pos x="T4" y="T5"/>
                  </a:cxn>
                  <a:cxn ang="T13">
                    <a:pos x="T6" y="T7"/>
                  </a:cxn>
                  <a:cxn ang="T14">
                    <a:pos x="T8" y="T9"/>
                  </a:cxn>
                </a:cxnLst>
                <a:rect l="T15" t="T16" r="T17" b="T18"/>
                <a:pathLst>
                  <a:path w="99" h="346">
                    <a:moveTo>
                      <a:pt x="0" y="235"/>
                    </a:moveTo>
                    <a:lnTo>
                      <a:pt x="68" y="346"/>
                    </a:lnTo>
                    <a:lnTo>
                      <a:pt x="99" y="124"/>
                    </a:lnTo>
                    <a:lnTo>
                      <a:pt x="25" y="0"/>
                    </a:lnTo>
                    <a:lnTo>
                      <a:pt x="0" y="235"/>
                    </a:lnTo>
                    <a:close/>
                  </a:path>
                </a:pathLst>
              </a:custGeom>
              <a:solidFill>
                <a:srgbClr val="616161"/>
              </a:solidFill>
              <a:ln w="9525">
                <a:noFill/>
                <a:round/>
                <a:headEnd/>
                <a:tailEnd/>
              </a:ln>
            </p:spPr>
            <p:txBody>
              <a:bodyPr/>
              <a:lstStyle/>
              <a:p>
                <a:endParaRPr lang="en-US"/>
              </a:p>
            </p:txBody>
          </p:sp>
          <p:sp>
            <p:nvSpPr>
              <p:cNvPr id="133474" name="Freeform 5594"/>
              <p:cNvSpPr>
                <a:spLocks/>
              </p:cNvSpPr>
              <p:nvPr/>
            </p:nvSpPr>
            <p:spPr bwMode="auto">
              <a:xfrm>
                <a:off x="2423" y="2514"/>
                <a:ext cx="99" cy="346"/>
              </a:xfrm>
              <a:custGeom>
                <a:avLst/>
                <a:gdLst>
                  <a:gd name="T0" fmla="*/ 0 w 16"/>
                  <a:gd name="T1" fmla="*/ 342466 h 56"/>
                  <a:gd name="T2" fmla="*/ 99730 w 16"/>
                  <a:gd name="T3" fmla="*/ 504289 h 56"/>
                  <a:gd name="T4" fmla="*/ 145214 w 16"/>
                  <a:gd name="T5" fmla="*/ 180680 h 56"/>
                  <a:gd name="T6" fmla="*/ 36717 w 16"/>
                  <a:gd name="T7" fmla="*/ 0 h 56"/>
                  <a:gd name="T8" fmla="*/ 0 w 16"/>
                  <a:gd name="T9" fmla="*/ 342466 h 56"/>
                  <a:gd name="T10" fmla="*/ 0 60000 65536"/>
                  <a:gd name="T11" fmla="*/ 0 60000 65536"/>
                  <a:gd name="T12" fmla="*/ 0 60000 65536"/>
                  <a:gd name="T13" fmla="*/ 0 60000 65536"/>
                  <a:gd name="T14" fmla="*/ 0 60000 65536"/>
                  <a:gd name="T15" fmla="*/ 0 w 16"/>
                  <a:gd name="T16" fmla="*/ 0 h 56"/>
                  <a:gd name="T17" fmla="*/ 16 w 16"/>
                  <a:gd name="T18" fmla="*/ 56 h 56"/>
                </a:gdLst>
                <a:ahLst/>
                <a:cxnLst>
                  <a:cxn ang="T10">
                    <a:pos x="T0" y="T1"/>
                  </a:cxn>
                  <a:cxn ang="T11">
                    <a:pos x="T2" y="T3"/>
                  </a:cxn>
                  <a:cxn ang="T12">
                    <a:pos x="T4" y="T5"/>
                  </a:cxn>
                  <a:cxn ang="T13">
                    <a:pos x="T6" y="T7"/>
                  </a:cxn>
                  <a:cxn ang="T14">
                    <a:pos x="T8" y="T9"/>
                  </a:cxn>
                </a:cxnLst>
                <a:rect l="T15" t="T16" r="T17" b="T18"/>
                <a:pathLst>
                  <a:path w="16" h="56">
                    <a:moveTo>
                      <a:pt x="0" y="38"/>
                    </a:moveTo>
                    <a:lnTo>
                      <a:pt x="11" y="56"/>
                    </a:lnTo>
                    <a:lnTo>
                      <a:pt x="16" y="20"/>
                    </a:lnTo>
                    <a:lnTo>
                      <a:pt x="4" y="0"/>
                    </a:lnTo>
                    <a:lnTo>
                      <a:pt x="0" y="38"/>
                    </a:lnTo>
                  </a:path>
                </a:pathLst>
              </a:custGeom>
              <a:noFill/>
              <a:ln w="9525">
                <a:solidFill>
                  <a:srgbClr val="000000"/>
                </a:solidFill>
                <a:round/>
                <a:headEnd/>
                <a:tailEnd/>
              </a:ln>
            </p:spPr>
            <p:txBody>
              <a:bodyPr/>
              <a:lstStyle/>
              <a:p>
                <a:endParaRPr lang="en-US"/>
              </a:p>
            </p:txBody>
          </p:sp>
          <p:sp>
            <p:nvSpPr>
              <p:cNvPr id="133475" name="Freeform 5595"/>
              <p:cNvSpPr>
                <a:spLocks/>
              </p:cNvSpPr>
              <p:nvPr/>
            </p:nvSpPr>
            <p:spPr bwMode="auto">
              <a:xfrm>
                <a:off x="3516" y="3058"/>
                <a:ext cx="99" cy="92"/>
              </a:xfrm>
              <a:custGeom>
                <a:avLst/>
                <a:gdLst>
                  <a:gd name="T0" fmla="*/ 0 w 99"/>
                  <a:gd name="T1" fmla="*/ 62 h 92"/>
                  <a:gd name="T2" fmla="*/ 68 w 99"/>
                  <a:gd name="T3" fmla="*/ 92 h 92"/>
                  <a:gd name="T4" fmla="*/ 99 w 99"/>
                  <a:gd name="T5" fmla="*/ 43 h 92"/>
                  <a:gd name="T6" fmla="*/ 31 w 99"/>
                  <a:gd name="T7" fmla="*/ 0 h 92"/>
                  <a:gd name="T8" fmla="*/ 0 w 99"/>
                  <a:gd name="T9" fmla="*/ 62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62"/>
                    </a:moveTo>
                    <a:lnTo>
                      <a:pt x="68" y="92"/>
                    </a:lnTo>
                    <a:lnTo>
                      <a:pt x="99" y="43"/>
                    </a:lnTo>
                    <a:lnTo>
                      <a:pt x="31" y="0"/>
                    </a:lnTo>
                    <a:lnTo>
                      <a:pt x="0" y="62"/>
                    </a:lnTo>
                    <a:close/>
                  </a:path>
                </a:pathLst>
              </a:custGeom>
              <a:solidFill>
                <a:srgbClr val="B7B7B7"/>
              </a:solidFill>
              <a:ln w="9525">
                <a:noFill/>
                <a:round/>
                <a:headEnd/>
                <a:tailEnd/>
              </a:ln>
            </p:spPr>
            <p:txBody>
              <a:bodyPr/>
              <a:lstStyle/>
              <a:p>
                <a:endParaRPr lang="en-US"/>
              </a:p>
            </p:txBody>
          </p:sp>
          <p:sp>
            <p:nvSpPr>
              <p:cNvPr id="133476" name="Freeform 5596"/>
              <p:cNvSpPr>
                <a:spLocks/>
              </p:cNvSpPr>
              <p:nvPr/>
            </p:nvSpPr>
            <p:spPr bwMode="auto">
              <a:xfrm>
                <a:off x="3516" y="3058"/>
                <a:ext cx="99" cy="92"/>
              </a:xfrm>
              <a:custGeom>
                <a:avLst/>
                <a:gdLst>
                  <a:gd name="T0" fmla="*/ 0 w 16"/>
                  <a:gd name="T1" fmla="*/ 86296 h 15"/>
                  <a:gd name="T2" fmla="*/ 99730 w 16"/>
                  <a:gd name="T3" fmla="*/ 130119 h 15"/>
                  <a:gd name="T4" fmla="*/ 145214 w 16"/>
                  <a:gd name="T5" fmla="*/ 60904 h 15"/>
                  <a:gd name="T6" fmla="*/ 45484 w 16"/>
                  <a:gd name="T7" fmla="*/ 0 h 15"/>
                  <a:gd name="T8" fmla="*/ 0 w 16"/>
                  <a:gd name="T9" fmla="*/ 86296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0"/>
                    </a:moveTo>
                    <a:lnTo>
                      <a:pt x="11" y="15"/>
                    </a:lnTo>
                    <a:lnTo>
                      <a:pt x="16" y="7"/>
                    </a:lnTo>
                    <a:lnTo>
                      <a:pt x="5" y="0"/>
                    </a:lnTo>
                    <a:lnTo>
                      <a:pt x="0" y="10"/>
                    </a:lnTo>
                  </a:path>
                </a:pathLst>
              </a:custGeom>
              <a:noFill/>
              <a:ln w="9525">
                <a:solidFill>
                  <a:srgbClr val="000000"/>
                </a:solidFill>
                <a:round/>
                <a:headEnd/>
                <a:tailEnd/>
              </a:ln>
            </p:spPr>
            <p:txBody>
              <a:bodyPr/>
              <a:lstStyle/>
              <a:p>
                <a:endParaRPr lang="en-US"/>
              </a:p>
            </p:txBody>
          </p:sp>
          <p:sp>
            <p:nvSpPr>
              <p:cNvPr id="133477" name="Freeform 5597"/>
              <p:cNvSpPr>
                <a:spLocks/>
              </p:cNvSpPr>
              <p:nvPr/>
            </p:nvSpPr>
            <p:spPr bwMode="auto">
              <a:xfrm>
                <a:off x="2250" y="2564"/>
                <a:ext cx="99" cy="290"/>
              </a:xfrm>
              <a:custGeom>
                <a:avLst/>
                <a:gdLst>
                  <a:gd name="T0" fmla="*/ 0 w 99"/>
                  <a:gd name="T1" fmla="*/ 204 h 290"/>
                  <a:gd name="T2" fmla="*/ 68 w 99"/>
                  <a:gd name="T3" fmla="*/ 290 h 290"/>
                  <a:gd name="T4" fmla="*/ 99 w 99"/>
                  <a:gd name="T5" fmla="*/ 80 h 290"/>
                  <a:gd name="T6" fmla="*/ 31 w 99"/>
                  <a:gd name="T7" fmla="*/ 0 h 290"/>
                  <a:gd name="T8" fmla="*/ 0 w 99"/>
                  <a:gd name="T9" fmla="*/ 204 h 290"/>
                  <a:gd name="T10" fmla="*/ 0 60000 65536"/>
                  <a:gd name="T11" fmla="*/ 0 60000 65536"/>
                  <a:gd name="T12" fmla="*/ 0 60000 65536"/>
                  <a:gd name="T13" fmla="*/ 0 60000 65536"/>
                  <a:gd name="T14" fmla="*/ 0 60000 65536"/>
                  <a:gd name="T15" fmla="*/ 0 w 99"/>
                  <a:gd name="T16" fmla="*/ 0 h 290"/>
                  <a:gd name="T17" fmla="*/ 99 w 99"/>
                  <a:gd name="T18" fmla="*/ 290 h 290"/>
                </a:gdLst>
                <a:ahLst/>
                <a:cxnLst>
                  <a:cxn ang="T10">
                    <a:pos x="T0" y="T1"/>
                  </a:cxn>
                  <a:cxn ang="T11">
                    <a:pos x="T2" y="T3"/>
                  </a:cxn>
                  <a:cxn ang="T12">
                    <a:pos x="T4" y="T5"/>
                  </a:cxn>
                  <a:cxn ang="T13">
                    <a:pos x="T6" y="T7"/>
                  </a:cxn>
                  <a:cxn ang="T14">
                    <a:pos x="T8" y="T9"/>
                  </a:cxn>
                </a:cxnLst>
                <a:rect l="T15" t="T16" r="T17" b="T18"/>
                <a:pathLst>
                  <a:path w="99" h="290">
                    <a:moveTo>
                      <a:pt x="0" y="204"/>
                    </a:moveTo>
                    <a:lnTo>
                      <a:pt x="68" y="290"/>
                    </a:lnTo>
                    <a:lnTo>
                      <a:pt x="99" y="80"/>
                    </a:lnTo>
                    <a:lnTo>
                      <a:pt x="31" y="0"/>
                    </a:lnTo>
                    <a:lnTo>
                      <a:pt x="0" y="204"/>
                    </a:lnTo>
                    <a:close/>
                  </a:path>
                </a:pathLst>
              </a:custGeom>
              <a:solidFill>
                <a:srgbClr val="727272"/>
              </a:solidFill>
              <a:ln w="9525">
                <a:noFill/>
                <a:round/>
                <a:headEnd/>
                <a:tailEnd/>
              </a:ln>
            </p:spPr>
            <p:txBody>
              <a:bodyPr/>
              <a:lstStyle/>
              <a:p>
                <a:endParaRPr lang="en-US"/>
              </a:p>
            </p:txBody>
          </p:sp>
          <p:sp>
            <p:nvSpPr>
              <p:cNvPr id="133478" name="Freeform 5598"/>
              <p:cNvSpPr>
                <a:spLocks/>
              </p:cNvSpPr>
              <p:nvPr/>
            </p:nvSpPr>
            <p:spPr bwMode="auto">
              <a:xfrm>
                <a:off x="2250" y="2564"/>
                <a:ext cx="99" cy="290"/>
              </a:xfrm>
              <a:custGeom>
                <a:avLst/>
                <a:gdLst>
                  <a:gd name="T0" fmla="*/ 0 w 16"/>
                  <a:gd name="T1" fmla="*/ 295738 h 47"/>
                  <a:gd name="T2" fmla="*/ 99730 w 16"/>
                  <a:gd name="T3" fmla="*/ 420272 h 47"/>
                  <a:gd name="T4" fmla="*/ 145214 w 16"/>
                  <a:gd name="T5" fmla="*/ 116043 h 47"/>
                  <a:gd name="T6" fmla="*/ 45484 w 16"/>
                  <a:gd name="T7" fmla="*/ 0 h 47"/>
                  <a:gd name="T8" fmla="*/ 0 w 16"/>
                  <a:gd name="T9" fmla="*/ 295738 h 47"/>
                  <a:gd name="T10" fmla="*/ 0 60000 65536"/>
                  <a:gd name="T11" fmla="*/ 0 60000 65536"/>
                  <a:gd name="T12" fmla="*/ 0 60000 65536"/>
                  <a:gd name="T13" fmla="*/ 0 60000 65536"/>
                  <a:gd name="T14" fmla="*/ 0 60000 65536"/>
                  <a:gd name="T15" fmla="*/ 0 w 16"/>
                  <a:gd name="T16" fmla="*/ 0 h 47"/>
                  <a:gd name="T17" fmla="*/ 16 w 16"/>
                  <a:gd name="T18" fmla="*/ 47 h 47"/>
                </a:gdLst>
                <a:ahLst/>
                <a:cxnLst>
                  <a:cxn ang="T10">
                    <a:pos x="T0" y="T1"/>
                  </a:cxn>
                  <a:cxn ang="T11">
                    <a:pos x="T2" y="T3"/>
                  </a:cxn>
                  <a:cxn ang="T12">
                    <a:pos x="T4" y="T5"/>
                  </a:cxn>
                  <a:cxn ang="T13">
                    <a:pos x="T6" y="T7"/>
                  </a:cxn>
                  <a:cxn ang="T14">
                    <a:pos x="T8" y="T9"/>
                  </a:cxn>
                </a:cxnLst>
                <a:rect l="T15" t="T16" r="T17" b="T18"/>
                <a:pathLst>
                  <a:path w="16" h="47">
                    <a:moveTo>
                      <a:pt x="0" y="33"/>
                    </a:moveTo>
                    <a:lnTo>
                      <a:pt x="11" y="47"/>
                    </a:lnTo>
                    <a:lnTo>
                      <a:pt x="16" y="13"/>
                    </a:lnTo>
                    <a:lnTo>
                      <a:pt x="5" y="0"/>
                    </a:lnTo>
                    <a:lnTo>
                      <a:pt x="0" y="33"/>
                    </a:lnTo>
                  </a:path>
                </a:pathLst>
              </a:custGeom>
              <a:noFill/>
              <a:ln w="9525">
                <a:solidFill>
                  <a:srgbClr val="000000"/>
                </a:solidFill>
                <a:round/>
                <a:headEnd/>
                <a:tailEnd/>
              </a:ln>
            </p:spPr>
            <p:txBody>
              <a:bodyPr/>
              <a:lstStyle/>
              <a:p>
                <a:endParaRPr lang="en-US"/>
              </a:p>
            </p:txBody>
          </p:sp>
          <p:sp>
            <p:nvSpPr>
              <p:cNvPr id="133479" name="Freeform 5599"/>
              <p:cNvSpPr>
                <a:spLocks/>
              </p:cNvSpPr>
              <p:nvPr/>
            </p:nvSpPr>
            <p:spPr bwMode="auto">
              <a:xfrm>
                <a:off x="3343" y="3021"/>
                <a:ext cx="105" cy="123"/>
              </a:xfrm>
              <a:custGeom>
                <a:avLst/>
                <a:gdLst>
                  <a:gd name="T0" fmla="*/ 0 w 105"/>
                  <a:gd name="T1" fmla="*/ 80 h 123"/>
                  <a:gd name="T2" fmla="*/ 68 w 105"/>
                  <a:gd name="T3" fmla="*/ 123 h 123"/>
                  <a:gd name="T4" fmla="*/ 105 w 105"/>
                  <a:gd name="T5" fmla="*/ 62 h 123"/>
                  <a:gd name="T6" fmla="*/ 31 w 105"/>
                  <a:gd name="T7" fmla="*/ 0 h 123"/>
                  <a:gd name="T8" fmla="*/ 0 w 105"/>
                  <a:gd name="T9" fmla="*/ 80 h 123"/>
                  <a:gd name="T10" fmla="*/ 0 60000 65536"/>
                  <a:gd name="T11" fmla="*/ 0 60000 65536"/>
                  <a:gd name="T12" fmla="*/ 0 60000 65536"/>
                  <a:gd name="T13" fmla="*/ 0 60000 65536"/>
                  <a:gd name="T14" fmla="*/ 0 60000 65536"/>
                  <a:gd name="T15" fmla="*/ 0 w 105"/>
                  <a:gd name="T16" fmla="*/ 0 h 123"/>
                  <a:gd name="T17" fmla="*/ 105 w 105"/>
                  <a:gd name="T18" fmla="*/ 123 h 123"/>
                </a:gdLst>
                <a:ahLst/>
                <a:cxnLst>
                  <a:cxn ang="T10">
                    <a:pos x="T0" y="T1"/>
                  </a:cxn>
                  <a:cxn ang="T11">
                    <a:pos x="T2" y="T3"/>
                  </a:cxn>
                  <a:cxn ang="T12">
                    <a:pos x="T4" y="T5"/>
                  </a:cxn>
                  <a:cxn ang="T13">
                    <a:pos x="T6" y="T7"/>
                  </a:cxn>
                  <a:cxn ang="T14">
                    <a:pos x="T8" y="T9"/>
                  </a:cxn>
                </a:cxnLst>
                <a:rect l="T15" t="T16" r="T17" b="T18"/>
                <a:pathLst>
                  <a:path w="105" h="123">
                    <a:moveTo>
                      <a:pt x="0" y="80"/>
                    </a:moveTo>
                    <a:lnTo>
                      <a:pt x="68" y="123"/>
                    </a:lnTo>
                    <a:lnTo>
                      <a:pt x="105" y="62"/>
                    </a:lnTo>
                    <a:lnTo>
                      <a:pt x="31" y="0"/>
                    </a:lnTo>
                    <a:lnTo>
                      <a:pt x="0" y="80"/>
                    </a:lnTo>
                    <a:close/>
                  </a:path>
                </a:pathLst>
              </a:custGeom>
              <a:solidFill>
                <a:srgbClr val="A0A0A0"/>
              </a:solidFill>
              <a:ln w="9525">
                <a:noFill/>
                <a:round/>
                <a:headEnd/>
                <a:tailEnd/>
              </a:ln>
            </p:spPr>
            <p:txBody>
              <a:bodyPr/>
              <a:lstStyle/>
              <a:p>
                <a:endParaRPr lang="en-US"/>
              </a:p>
            </p:txBody>
          </p:sp>
          <p:sp>
            <p:nvSpPr>
              <p:cNvPr id="133480" name="Freeform 5600"/>
              <p:cNvSpPr>
                <a:spLocks/>
              </p:cNvSpPr>
              <p:nvPr/>
            </p:nvSpPr>
            <p:spPr bwMode="auto">
              <a:xfrm>
                <a:off x="3343" y="3021"/>
                <a:ext cx="105" cy="123"/>
              </a:xfrm>
              <a:custGeom>
                <a:avLst/>
                <a:gdLst>
                  <a:gd name="T0" fmla="*/ 0 w 17"/>
                  <a:gd name="T1" fmla="*/ 114452 h 20"/>
                  <a:gd name="T2" fmla="*/ 98959 w 17"/>
                  <a:gd name="T3" fmla="*/ 175835 h 20"/>
                  <a:gd name="T4" fmla="*/ 152936 w 17"/>
                  <a:gd name="T5" fmla="*/ 87219 h 20"/>
                  <a:gd name="T6" fmla="*/ 45014 w 17"/>
                  <a:gd name="T7" fmla="*/ 0 h 20"/>
                  <a:gd name="T8" fmla="*/ 0 w 17"/>
                  <a:gd name="T9" fmla="*/ 114452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3"/>
                    </a:moveTo>
                    <a:lnTo>
                      <a:pt x="11" y="20"/>
                    </a:lnTo>
                    <a:lnTo>
                      <a:pt x="17" y="10"/>
                    </a:lnTo>
                    <a:lnTo>
                      <a:pt x="5" y="0"/>
                    </a:lnTo>
                    <a:lnTo>
                      <a:pt x="0" y="13"/>
                    </a:lnTo>
                  </a:path>
                </a:pathLst>
              </a:custGeom>
              <a:noFill/>
              <a:ln w="9525">
                <a:solidFill>
                  <a:srgbClr val="000000"/>
                </a:solidFill>
                <a:round/>
                <a:headEnd/>
                <a:tailEnd/>
              </a:ln>
            </p:spPr>
            <p:txBody>
              <a:bodyPr/>
              <a:lstStyle/>
              <a:p>
                <a:endParaRPr lang="en-US"/>
              </a:p>
            </p:txBody>
          </p:sp>
          <p:sp>
            <p:nvSpPr>
              <p:cNvPr id="133481" name="Freeform 5601"/>
              <p:cNvSpPr>
                <a:spLocks/>
              </p:cNvSpPr>
              <p:nvPr/>
            </p:nvSpPr>
            <p:spPr bwMode="auto">
              <a:xfrm>
                <a:off x="2077" y="2663"/>
                <a:ext cx="105" cy="222"/>
              </a:xfrm>
              <a:custGeom>
                <a:avLst/>
                <a:gdLst>
                  <a:gd name="T0" fmla="*/ 0 w 105"/>
                  <a:gd name="T1" fmla="*/ 166 h 222"/>
                  <a:gd name="T2" fmla="*/ 74 w 105"/>
                  <a:gd name="T3" fmla="*/ 222 h 222"/>
                  <a:gd name="T4" fmla="*/ 105 w 105"/>
                  <a:gd name="T5" fmla="*/ 37 h 222"/>
                  <a:gd name="T6" fmla="*/ 31 w 105"/>
                  <a:gd name="T7" fmla="*/ 0 h 222"/>
                  <a:gd name="T8" fmla="*/ 0 w 105"/>
                  <a:gd name="T9" fmla="*/ 166 h 222"/>
                  <a:gd name="T10" fmla="*/ 0 60000 65536"/>
                  <a:gd name="T11" fmla="*/ 0 60000 65536"/>
                  <a:gd name="T12" fmla="*/ 0 60000 65536"/>
                  <a:gd name="T13" fmla="*/ 0 60000 65536"/>
                  <a:gd name="T14" fmla="*/ 0 60000 65536"/>
                  <a:gd name="T15" fmla="*/ 0 w 105"/>
                  <a:gd name="T16" fmla="*/ 0 h 222"/>
                  <a:gd name="T17" fmla="*/ 105 w 105"/>
                  <a:gd name="T18" fmla="*/ 222 h 222"/>
                </a:gdLst>
                <a:ahLst/>
                <a:cxnLst>
                  <a:cxn ang="T10">
                    <a:pos x="T0" y="T1"/>
                  </a:cxn>
                  <a:cxn ang="T11">
                    <a:pos x="T2" y="T3"/>
                  </a:cxn>
                  <a:cxn ang="T12">
                    <a:pos x="T4" y="T5"/>
                  </a:cxn>
                  <a:cxn ang="T13">
                    <a:pos x="T6" y="T7"/>
                  </a:cxn>
                  <a:cxn ang="T14">
                    <a:pos x="T8" y="T9"/>
                  </a:cxn>
                </a:cxnLst>
                <a:rect l="T15" t="T16" r="T17" b="T18"/>
                <a:pathLst>
                  <a:path w="105" h="222">
                    <a:moveTo>
                      <a:pt x="0" y="166"/>
                    </a:moveTo>
                    <a:lnTo>
                      <a:pt x="74" y="222"/>
                    </a:lnTo>
                    <a:lnTo>
                      <a:pt x="105" y="37"/>
                    </a:lnTo>
                    <a:lnTo>
                      <a:pt x="31" y="0"/>
                    </a:lnTo>
                    <a:lnTo>
                      <a:pt x="0" y="166"/>
                    </a:lnTo>
                    <a:close/>
                  </a:path>
                </a:pathLst>
              </a:custGeom>
              <a:solidFill>
                <a:srgbClr val="878787"/>
              </a:solidFill>
              <a:ln w="9525">
                <a:noFill/>
                <a:round/>
                <a:headEnd/>
                <a:tailEnd/>
              </a:ln>
            </p:spPr>
            <p:txBody>
              <a:bodyPr/>
              <a:lstStyle/>
              <a:p>
                <a:endParaRPr lang="en-US"/>
              </a:p>
            </p:txBody>
          </p:sp>
          <p:sp>
            <p:nvSpPr>
              <p:cNvPr id="133482" name="Freeform 5602"/>
              <p:cNvSpPr>
                <a:spLocks/>
              </p:cNvSpPr>
              <p:nvPr/>
            </p:nvSpPr>
            <p:spPr bwMode="auto">
              <a:xfrm>
                <a:off x="2077" y="2663"/>
                <a:ext cx="105" cy="222"/>
              </a:xfrm>
              <a:custGeom>
                <a:avLst/>
                <a:gdLst>
                  <a:gd name="T0" fmla="*/ 0 w 17"/>
                  <a:gd name="T1" fmla="*/ 240142 h 36"/>
                  <a:gd name="T2" fmla="*/ 107693 w 17"/>
                  <a:gd name="T3" fmla="*/ 321030 h 36"/>
                  <a:gd name="T4" fmla="*/ 152936 w 17"/>
                  <a:gd name="T5" fmla="*/ 53465 h 36"/>
                  <a:gd name="T6" fmla="*/ 45014 w 17"/>
                  <a:gd name="T7" fmla="*/ 0 h 36"/>
                  <a:gd name="T8" fmla="*/ 0 w 17"/>
                  <a:gd name="T9" fmla="*/ 240142 h 36"/>
                  <a:gd name="T10" fmla="*/ 0 60000 65536"/>
                  <a:gd name="T11" fmla="*/ 0 60000 65536"/>
                  <a:gd name="T12" fmla="*/ 0 60000 65536"/>
                  <a:gd name="T13" fmla="*/ 0 60000 65536"/>
                  <a:gd name="T14" fmla="*/ 0 60000 65536"/>
                  <a:gd name="T15" fmla="*/ 0 w 17"/>
                  <a:gd name="T16" fmla="*/ 0 h 36"/>
                  <a:gd name="T17" fmla="*/ 17 w 17"/>
                  <a:gd name="T18" fmla="*/ 36 h 36"/>
                </a:gdLst>
                <a:ahLst/>
                <a:cxnLst>
                  <a:cxn ang="T10">
                    <a:pos x="T0" y="T1"/>
                  </a:cxn>
                  <a:cxn ang="T11">
                    <a:pos x="T2" y="T3"/>
                  </a:cxn>
                  <a:cxn ang="T12">
                    <a:pos x="T4" y="T5"/>
                  </a:cxn>
                  <a:cxn ang="T13">
                    <a:pos x="T6" y="T7"/>
                  </a:cxn>
                  <a:cxn ang="T14">
                    <a:pos x="T8" y="T9"/>
                  </a:cxn>
                </a:cxnLst>
                <a:rect l="T15" t="T16" r="T17" b="T18"/>
                <a:pathLst>
                  <a:path w="17" h="36">
                    <a:moveTo>
                      <a:pt x="0" y="27"/>
                    </a:moveTo>
                    <a:lnTo>
                      <a:pt x="12" y="36"/>
                    </a:lnTo>
                    <a:lnTo>
                      <a:pt x="17" y="6"/>
                    </a:lnTo>
                    <a:lnTo>
                      <a:pt x="5" y="0"/>
                    </a:lnTo>
                    <a:lnTo>
                      <a:pt x="0" y="27"/>
                    </a:lnTo>
                  </a:path>
                </a:pathLst>
              </a:custGeom>
              <a:noFill/>
              <a:ln w="9525">
                <a:solidFill>
                  <a:srgbClr val="000000"/>
                </a:solidFill>
                <a:round/>
                <a:headEnd/>
                <a:tailEnd/>
              </a:ln>
            </p:spPr>
            <p:txBody>
              <a:bodyPr/>
              <a:lstStyle/>
              <a:p>
                <a:endParaRPr lang="en-US"/>
              </a:p>
            </p:txBody>
          </p:sp>
          <p:sp>
            <p:nvSpPr>
              <p:cNvPr id="133483" name="Freeform 5603"/>
              <p:cNvSpPr>
                <a:spLocks/>
              </p:cNvSpPr>
              <p:nvPr/>
            </p:nvSpPr>
            <p:spPr bwMode="auto">
              <a:xfrm>
                <a:off x="4430" y="3101"/>
                <a:ext cx="105" cy="68"/>
              </a:xfrm>
              <a:custGeom>
                <a:avLst/>
                <a:gdLst>
                  <a:gd name="T0" fmla="*/ 0 w 105"/>
                  <a:gd name="T1" fmla="*/ 43 h 68"/>
                  <a:gd name="T2" fmla="*/ 74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1" y="0"/>
                    </a:lnTo>
                    <a:lnTo>
                      <a:pt x="0" y="43"/>
                    </a:lnTo>
                    <a:close/>
                  </a:path>
                </a:pathLst>
              </a:custGeom>
              <a:solidFill>
                <a:srgbClr val="CFCFCF"/>
              </a:solidFill>
              <a:ln w="9525">
                <a:noFill/>
                <a:round/>
                <a:headEnd/>
                <a:tailEnd/>
              </a:ln>
            </p:spPr>
            <p:txBody>
              <a:bodyPr/>
              <a:lstStyle/>
              <a:p>
                <a:endParaRPr lang="en-US"/>
              </a:p>
            </p:txBody>
          </p:sp>
          <p:sp>
            <p:nvSpPr>
              <p:cNvPr id="133484" name="Freeform 5604"/>
              <p:cNvSpPr>
                <a:spLocks/>
              </p:cNvSpPr>
              <p:nvPr/>
            </p:nvSpPr>
            <p:spPr bwMode="auto">
              <a:xfrm>
                <a:off x="4430" y="3101"/>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133485" name="Freeform 5605"/>
              <p:cNvSpPr>
                <a:spLocks/>
              </p:cNvSpPr>
              <p:nvPr/>
            </p:nvSpPr>
            <p:spPr bwMode="auto">
              <a:xfrm>
                <a:off x="3176" y="2959"/>
                <a:ext cx="99" cy="167"/>
              </a:xfrm>
              <a:custGeom>
                <a:avLst/>
                <a:gdLst>
                  <a:gd name="T0" fmla="*/ 0 w 99"/>
                  <a:gd name="T1" fmla="*/ 111 h 167"/>
                  <a:gd name="T2" fmla="*/ 68 w 99"/>
                  <a:gd name="T3" fmla="*/ 167 h 167"/>
                  <a:gd name="T4" fmla="*/ 99 w 99"/>
                  <a:gd name="T5" fmla="*/ 87 h 167"/>
                  <a:gd name="T6" fmla="*/ 31 w 99"/>
                  <a:gd name="T7" fmla="*/ 0 h 167"/>
                  <a:gd name="T8" fmla="*/ 0 w 99"/>
                  <a:gd name="T9" fmla="*/ 111 h 167"/>
                  <a:gd name="T10" fmla="*/ 0 60000 65536"/>
                  <a:gd name="T11" fmla="*/ 0 60000 65536"/>
                  <a:gd name="T12" fmla="*/ 0 60000 65536"/>
                  <a:gd name="T13" fmla="*/ 0 60000 65536"/>
                  <a:gd name="T14" fmla="*/ 0 60000 65536"/>
                  <a:gd name="T15" fmla="*/ 0 w 99"/>
                  <a:gd name="T16" fmla="*/ 0 h 167"/>
                  <a:gd name="T17" fmla="*/ 99 w 99"/>
                  <a:gd name="T18" fmla="*/ 167 h 167"/>
                </a:gdLst>
                <a:ahLst/>
                <a:cxnLst>
                  <a:cxn ang="T10">
                    <a:pos x="T0" y="T1"/>
                  </a:cxn>
                  <a:cxn ang="T11">
                    <a:pos x="T2" y="T3"/>
                  </a:cxn>
                  <a:cxn ang="T12">
                    <a:pos x="T4" y="T5"/>
                  </a:cxn>
                  <a:cxn ang="T13">
                    <a:pos x="T6" y="T7"/>
                  </a:cxn>
                  <a:cxn ang="T14">
                    <a:pos x="T8" y="T9"/>
                  </a:cxn>
                </a:cxnLst>
                <a:rect l="T15" t="T16" r="T17" b="T18"/>
                <a:pathLst>
                  <a:path w="99" h="167">
                    <a:moveTo>
                      <a:pt x="0" y="111"/>
                    </a:moveTo>
                    <a:lnTo>
                      <a:pt x="68" y="167"/>
                    </a:lnTo>
                    <a:lnTo>
                      <a:pt x="99" y="87"/>
                    </a:lnTo>
                    <a:lnTo>
                      <a:pt x="31" y="0"/>
                    </a:lnTo>
                    <a:lnTo>
                      <a:pt x="0" y="111"/>
                    </a:lnTo>
                    <a:close/>
                  </a:path>
                </a:pathLst>
              </a:custGeom>
              <a:solidFill>
                <a:srgbClr val="848484"/>
              </a:solidFill>
              <a:ln w="9525">
                <a:noFill/>
                <a:round/>
                <a:headEnd/>
                <a:tailEnd/>
              </a:ln>
            </p:spPr>
            <p:txBody>
              <a:bodyPr/>
              <a:lstStyle/>
              <a:p>
                <a:endParaRPr lang="en-US"/>
              </a:p>
            </p:txBody>
          </p:sp>
          <p:sp>
            <p:nvSpPr>
              <p:cNvPr id="133486" name="Freeform 5606"/>
              <p:cNvSpPr>
                <a:spLocks/>
              </p:cNvSpPr>
              <p:nvPr/>
            </p:nvSpPr>
            <p:spPr bwMode="auto">
              <a:xfrm>
                <a:off x="3176" y="2959"/>
                <a:ext cx="99" cy="167"/>
              </a:xfrm>
              <a:custGeom>
                <a:avLst/>
                <a:gdLst>
                  <a:gd name="T0" fmla="*/ 0 w 16"/>
                  <a:gd name="T1" fmla="*/ 162553 h 27"/>
                  <a:gd name="T2" fmla="*/ 99730 w 16"/>
                  <a:gd name="T3" fmla="*/ 244420 h 27"/>
                  <a:gd name="T4" fmla="*/ 145214 w 16"/>
                  <a:gd name="T5" fmla="*/ 127316 h 27"/>
                  <a:gd name="T6" fmla="*/ 45484 w 16"/>
                  <a:gd name="T7" fmla="*/ 0 h 27"/>
                  <a:gd name="T8" fmla="*/ 0 w 16"/>
                  <a:gd name="T9" fmla="*/ 162553 h 27"/>
                  <a:gd name="T10" fmla="*/ 0 60000 65536"/>
                  <a:gd name="T11" fmla="*/ 0 60000 65536"/>
                  <a:gd name="T12" fmla="*/ 0 60000 65536"/>
                  <a:gd name="T13" fmla="*/ 0 60000 65536"/>
                  <a:gd name="T14" fmla="*/ 0 60000 65536"/>
                  <a:gd name="T15" fmla="*/ 0 w 16"/>
                  <a:gd name="T16" fmla="*/ 0 h 27"/>
                  <a:gd name="T17" fmla="*/ 16 w 16"/>
                  <a:gd name="T18" fmla="*/ 27 h 27"/>
                </a:gdLst>
                <a:ahLst/>
                <a:cxnLst>
                  <a:cxn ang="T10">
                    <a:pos x="T0" y="T1"/>
                  </a:cxn>
                  <a:cxn ang="T11">
                    <a:pos x="T2" y="T3"/>
                  </a:cxn>
                  <a:cxn ang="T12">
                    <a:pos x="T4" y="T5"/>
                  </a:cxn>
                  <a:cxn ang="T13">
                    <a:pos x="T6" y="T7"/>
                  </a:cxn>
                  <a:cxn ang="T14">
                    <a:pos x="T8" y="T9"/>
                  </a:cxn>
                </a:cxnLst>
                <a:rect l="T15" t="T16" r="T17" b="T18"/>
                <a:pathLst>
                  <a:path w="16" h="27">
                    <a:moveTo>
                      <a:pt x="0" y="18"/>
                    </a:moveTo>
                    <a:lnTo>
                      <a:pt x="11" y="27"/>
                    </a:lnTo>
                    <a:lnTo>
                      <a:pt x="16" y="14"/>
                    </a:lnTo>
                    <a:lnTo>
                      <a:pt x="5" y="0"/>
                    </a:lnTo>
                    <a:lnTo>
                      <a:pt x="0" y="18"/>
                    </a:lnTo>
                  </a:path>
                </a:pathLst>
              </a:custGeom>
              <a:noFill/>
              <a:ln w="9525">
                <a:solidFill>
                  <a:srgbClr val="000000"/>
                </a:solidFill>
                <a:round/>
                <a:headEnd/>
                <a:tailEnd/>
              </a:ln>
            </p:spPr>
            <p:txBody>
              <a:bodyPr/>
              <a:lstStyle/>
              <a:p>
                <a:endParaRPr lang="en-US"/>
              </a:p>
            </p:txBody>
          </p:sp>
          <p:sp>
            <p:nvSpPr>
              <p:cNvPr id="133487" name="Freeform 5607"/>
              <p:cNvSpPr>
                <a:spLocks/>
              </p:cNvSpPr>
              <p:nvPr/>
            </p:nvSpPr>
            <p:spPr bwMode="auto">
              <a:xfrm>
                <a:off x="1910" y="2786"/>
                <a:ext cx="99" cy="155"/>
              </a:xfrm>
              <a:custGeom>
                <a:avLst/>
                <a:gdLst>
                  <a:gd name="T0" fmla="*/ 0 w 99"/>
                  <a:gd name="T1" fmla="*/ 124 h 155"/>
                  <a:gd name="T2" fmla="*/ 68 w 99"/>
                  <a:gd name="T3" fmla="*/ 155 h 155"/>
                  <a:gd name="T4" fmla="*/ 99 w 99"/>
                  <a:gd name="T5" fmla="*/ 13 h 155"/>
                  <a:gd name="T6" fmla="*/ 31 w 99"/>
                  <a:gd name="T7" fmla="*/ 0 h 155"/>
                  <a:gd name="T8" fmla="*/ 0 w 99"/>
                  <a:gd name="T9" fmla="*/ 124 h 155"/>
                  <a:gd name="T10" fmla="*/ 0 60000 65536"/>
                  <a:gd name="T11" fmla="*/ 0 60000 65536"/>
                  <a:gd name="T12" fmla="*/ 0 60000 65536"/>
                  <a:gd name="T13" fmla="*/ 0 60000 65536"/>
                  <a:gd name="T14" fmla="*/ 0 60000 65536"/>
                  <a:gd name="T15" fmla="*/ 0 w 99"/>
                  <a:gd name="T16" fmla="*/ 0 h 155"/>
                  <a:gd name="T17" fmla="*/ 99 w 99"/>
                  <a:gd name="T18" fmla="*/ 155 h 155"/>
                </a:gdLst>
                <a:ahLst/>
                <a:cxnLst>
                  <a:cxn ang="T10">
                    <a:pos x="T0" y="T1"/>
                  </a:cxn>
                  <a:cxn ang="T11">
                    <a:pos x="T2" y="T3"/>
                  </a:cxn>
                  <a:cxn ang="T12">
                    <a:pos x="T4" y="T5"/>
                  </a:cxn>
                  <a:cxn ang="T13">
                    <a:pos x="T6" y="T7"/>
                  </a:cxn>
                  <a:cxn ang="T14">
                    <a:pos x="T8" y="T9"/>
                  </a:cxn>
                </a:cxnLst>
                <a:rect l="T15" t="T16" r="T17" b="T18"/>
                <a:pathLst>
                  <a:path w="99" h="155">
                    <a:moveTo>
                      <a:pt x="0" y="124"/>
                    </a:moveTo>
                    <a:lnTo>
                      <a:pt x="68" y="155"/>
                    </a:lnTo>
                    <a:lnTo>
                      <a:pt x="99" y="13"/>
                    </a:lnTo>
                    <a:lnTo>
                      <a:pt x="31" y="0"/>
                    </a:lnTo>
                    <a:lnTo>
                      <a:pt x="0" y="124"/>
                    </a:lnTo>
                    <a:close/>
                  </a:path>
                </a:pathLst>
              </a:custGeom>
              <a:solidFill>
                <a:srgbClr val="9F9F9F"/>
              </a:solidFill>
              <a:ln w="9525">
                <a:noFill/>
                <a:round/>
                <a:headEnd/>
                <a:tailEnd/>
              </a:ln>
            </p:spPr>
            <p:txBody>
              <a:bodyPr/>
              <a:lstStyle/>
              <a:p>
                <a:endParaRPr lang="en-US"/>
              </a:p>
            </p:txBody>
          </p:sp>
          <p:sp>
            <p:nvSpPr>
              <p:cNvPr id="133488" name="Freeform 5608"/>
              <p:cNvSpPr>
                <a:spLocks/>
              </p:cNvSpPr>
              <p:nvPr/>
            </p:nvSpPr>
            <p:spPr bwMode="auto">
              <a:xfrm>
                <a:off x="1910" y="2786"/>
                <a:ext cx="99" cy="155"/>
              </a:xfrm>
              <a:custGeom>
                <a:avLst/>
                <a:gdLst>
                  <a:gd name="T0" fmla="*/ 0 w 16"/>
                  <a:gd name="T1" fmla="*/ 183284 h 25"/>
                  <a:gd name="T2" fmla="*/ 99730 w 16"/>
                  <a:gd name="T3" fmla="*/ 229028 h 25"/>
                  <a:gd name="T4" fmla="*/ 145214 w 16"/>
                  <a:gd name="T5" fmla="*/ 17645 h 25"/>
                  <a:gd name="T6" fmla="*/ 45484 w 16"/>
                  <a:gd name="T7" fmla="*/ 0 h 25"/>
                  <a:gd name="T8" fmla="*/ 0 w 16"/>
                  <a:gd name="T9" fmla="*/ 183284 h 25"/>
                  <a:gd name="T10" fmla="*/ 0 60000 65536"/>
                  <a:gd name="T11" fmla="*/ 0 60000 65536"/>
                  <a:gd name="T12" fmla="*/ 0 60000 65536"/>
                  <a:gd name="T13" fmla="*/ 0 60000 65536"/>
                  <a:gd name="T14" fmla="*/ 0 60000 65536"/>
                  <a:gd name="T15" fmla="*/ 0 w 16"/>
                  <a:gd name="T16" fmla="*/ 0 h 25"/>
                  <a:gd name="T17" fmla="*/ 16 w 16"/>
                  <a:gd name="T18" fmla="*/ 25 h 25"/>
                </a:gdLst>
                <a:ahLst/>
                <a:cxnLst>
                  <a:cxn ang="T10">
                    <a:pos x="T0" y="T1"/>
                  </a:cxn>
                  <a:cxn ang="T11">
                    <a:pos x="T2" y="T3"/>
                  </a:cxn>
                  <a:cxn ang="T12">
                    <a:pos x="T4" y="T5"/>
                  </a:cxn>
                  <a:cxn ang="T13">
                    <a:pos x="T6" y="T7"/>
                  </a:cxn>
                  <a:cxn ang="T14">
                    <a:pos x="T8" y="T9"/>
                  </a:cxn>
                </a:cxnLst>
                <a:rect l="T15" t="T16" r="T17" b="T18"/>
                <a:pathLst>
                  <a:path w="16" h="25">
                    <a:moveTo>
                      <a:pt x="0" y="20"/>
                    </a:moveTo>
                    <a:lnTo>
                      <a:pt x="11" y="25"/>
                    </a:lnTo>
                    <a:lnTo>
                      <a:pt x="16" y="2"/>
                    </a:lnTo>
                    <a:lnTo>
                      <a:pt x="5" y="0"/>
                    </a:lnTo>
                    <a:lnTo>
                      <a:pt x="0" y="20"/>
                    </a:lnTo>
                  </a:path>
                </a:pathLst>
              </a:custGeom>
              <a:noFill/>
              <a:ln w="9525">
                <a:solidFill>
                  <a:srgbClr val="000000"/>
                </a:solidFill>
                <a:round/>
                <a:headEnd/>
                <a:tailEnd/>
              </a:ln>
            </p:spPr>
            <p:txBody>
              <a:bodyPr/>
              <a:lstStyle/>
              <a:p>
                <a:endParaRPr lang="en-US"/>
              </a:p>
            </p:txBody>
          </p:sp>
          <p:sp>
            <p:nvSpPr>
              <p:cNvPr id="133489" name="Freeform 5609"/>
              <p:cNvSpPr>
                <a:spLocks/>
              </p:cNvSpPr>
              <p:nvPr/>
            </p:nvSpPr>
            <p:spPr bwMode="auto">
              <a:xfrm>
                <a:off x="4263" y="3107"/>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133490" name="Freeform 5610"/>
              <p:cNvSpPr>
                <a:spLocks/>
              </p:cNvSpPr>
              <p:nvPr/>
            </p:nvSpPr>
            <p:spPr bwMode="auto">
              <a:xfrm>
                <a:off x="4263" y="3107"/>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491" name="Freeform 5611"/>
              <p:cNvSpPr>
                <a:spLocks/>
              </p:cNvSpPr>
              <p:nvPr/>
            </p:nvSpPr>
            <p:spPr bwMode="auto">
              <a:xfrm>
                <a:off x="3003" y="2873"/>
                <a:ext cx="105" cy="222"/>
              </a:xfrm>
              <a:custGeom>
                <a:avLst/>
                <a:gdLst>
                  <a:gd name="T0" fmla="*/ 0 w 105"/>
                  <a:gd name="T1" fmla="*/ 148 h 222"/>
                  <a:gd name="T2" fmla="*/ 68 w 105"/>
                  <a:gd name="T3" fmla="*/ 222 h 222"/>
                  <a:gd name="T4" fmla="*/ 105 w 105"/>
                  <a:gd name="T5" fmla="*/ 111 h 222"/>
                  <a:gd name="T6" fmla="*/ 31 w 105"/>
                  <a:gd name="T7" fmla="*/ 0 h 222"/>
                  <a:gd name="T8" fmla="*/ 0 w 105"/>
                  <a:gd name="T9" fmla="*/ 148 h 222"/>
                  <a:gd name="T10" fmla="*/ 0 60000 65536"/>
                  <a:gd name="T11" fmla="*/ 0 60000 65536"/>
                  <a:gd name="T12" fmla="*/ 0 60000 65536"/>
                  <a:gd name="T13" fmla="*/ 0 60000 65536"/>
                  <a:gd name="T14" fmla="*/ 0 60000 65536"/>
                  <a:gd name="T15" fmla="*/ 0 w 105"/>
                  <a:gd name="T16" fmla="*/ 0 h 222"/>
                  <a:gd name="T17" fmla="*/ 105 w 105"/>
                  <a:gd name="T18" fmla="*/ 222 h 222"/>
                </a:gdLst>
                <a:ahLst/>
                <a:cxnLst>
                  <a:cxn ang="T10">
                    <a:pos x="T0" y="T1"/>
                  </a:cxn>
                  <a:cxn ang="T11">
                    <a:pos x="T2" y="T3"/>
                  </a:cxn>
                  <a:cxn ang="T12">
                    <a:pos x="T4" y="T5"/>
                  </a:cxn>
                  <a:cxn ang="T13">
                    <a:pos x="T6" y="T7"/>
                  </a:cxn>
                  <a:cxn ang="T14">
                    <a:pos x="T8" y="T9"/>
                  </a:cxn>
                </a:cxnLst>
                <a:rect l="T15" t="T16" r="T17" b="T18"/>
                <a:pathLst>
                  <a:path w="105" h="222">
                    <a:moveTo>
                      <a:pt x="0" y="148"/>
                    </a:moveTo>
                    <a:lnTo>
                      <a:pt x="68" y="222"/>
                    </a:lnTo>
                    <a:lnTo>
                      <a:pt x="105" y="111"/>
                    </a:lnTo>
                    <a:lnTo>
                      <a:pt x="31" y="0"/>
                    </a:lnTo>
                    <a:lnTo>
                      <a:pt x="0" y="148"/>
                    </a:lnTo>
                    <a:close/>
                  </a:path>
                </a:pathLst>
              </a:custGeom>
              <a:solidFill>
                <a:srgbClr val="6D6D6D"/>
              </a:solidFill>
              <a:ln w="9525">
                <a:noFill/>
                <a:round/>
                <a:headEnd/>
                <a:tailEnd/>
              </a:ln>
            </p:spPr>
            <p:txBody>
              <a:bodyPr/>
              <a:lstStyle/>
              <a:p>
                <a:endParaRPr lang="en-US"/>
              </a:p>
            </p:txBody>
          </p:sp>
          <p:sp>
            <p:nvSpPr>
              <p:cNvPr id="133492" name="Freeform 5612"/>
              <p:cNvSpPr>
                <a:spLocks/>
              </p:cNvSpPr>
              <p:nvPr/>
            </p:nvSpPr>
            <p:spPr bwMode="auto">
              <a:xfrm>
                <a:off x="3003" y="2873"/>
                <a:ext cx="105" cy="222"/>
              </a:xfrm>
              <a:custGeom>
                <a:avLst/>
                <a:gdLst>
                  <a:gd name="T0" fmla="*/ 0 w 17"/>
                  <a:gd name="T1" fmla="*/ 214094 h 36"/>
                  <a:gd name="T2" fmla="*/ 98959 w 17"/>
                  <a:gd name="T3" fmla="*/ 321030 h 36"/>
                  <a:gd name="T4" fmla="*/ 152936 w 17"/>
                  <a:gd name="T5" fmla="*/ 160401 h 36"/>
                  <a:gd name="T6" fmla="*/ 45014 w 17"/>
                  <a:gd name="T7" fmla="*/ 0 h 36"/>
                  <a:gd name="T8" fmla="*/ 0 w 17"/>
                  <a:gd name="T9" fmla="*/ 214094 h 36"/>
                  <a:gd name="T10" fmla="*/ 0 60000 65536"/>
                  <a:gd name="T11" fmla="*/ 0 60000 65536"/>
                  <a:gd name="T12" fmla="*/ 0 60000 65536"/>
                  <a:gd name="T13" fmla="*/ 0 60000 65536"/>
                  <a:gd name="T14" fmla="*/ 0 60000 65536"/>
                  <a:gd name="T15" fmla="*/ 0 w 17"/>
                  <a:gd name="T16" fmla="*/ 0 h 36"/>
                  <a:gd name="T17" fmla="*/ 17 w 17"/>
                  <a:gd name="T18" fmla="*/ 36 h 36"/>
                </a:gdLst>
                <a:ahLst/>
                <a:cxnLst>
                  <a:cxn ang="T10">
                    <a:pos x="T0" y="T1"/>
                  </a:cxn>
                  <a:cxn ang="T11">
                    <a:pos x="T2" y="T3"/>
                  </a:cxn>
                  <a:cxn ang="T12">
                    <a:pos x="T4" y="T5"/>
                  </a:cxn>
                  <a:cxn ang="T13">
                    <a:pos x="T6" y="T7"/>
                  </a:cxn>
                  <a:cxn ang="T14">
                    <a:pos x="T8" y="T9"/>
                  </a:cxn>
                </a:cxnLst>
                <a:rect l="T15" t="T16" r="T17" b="T18"/>
                <a:pathLst>
                  <a:path w="17" h="36">
                    <a:moveTo>
                      <a:pt x="0" y="24"/>
                    </a:moveTo>
                    <a:lnTo>
                      <a:pt x="11" y="36"/>
                    </a:lnTo>
                    <a:lnTo>
                      <a:pt x="17" y="18"/>
                    </a:lnTo>
                    <a:lnTo>
                      <a:pt x="5" y="0"/>
                    </a:lnTo>
                    <a:lnTo>
                      <a:pt x="0" y="24"/>
                    </a:lnTo>
                  </a:path>
                </a:pathLst>
              </a:custGeom>
              <a:noFill/>
              <a:ln w="9525">
                <a:solidFill>
                  <a:srgbClr val="000000"/>
                </a:solidFill>
                <a:round/>
                <a:headEnd/>
                <a:tailEnd/>
              </a:ln>
            </p:spPr>
            <p:txBody>
              <a:bodyPr/>
              <a:lstStyle/>
              <a:p>
                <a:endParaRPr lang="en-US"/>
              </a:p>
            </p:txBody>
          </p:sp>
          <p:sp>
            <p:nvSpPr>
              <p:cNvPr id="133493" name="Freeform 5613"/>
              <p:cNvSpPr>
                <a:spLocks/>
              </p:cNvSpPr>
              <p:nvPr/>
            </p:nvSpPr>
            <p:spPr bwMode="auto">
              <a:xfrm>
                <a:off x="1744" y="2897"/>
                <a:ext cx="98" cy="111"/>
              </a:xfrm>
              <a:custGeom>
                <a:avLst/>
                <a:gdLst>
                  <a:gd name="T0" fmla="*/ 0 w 98"/>
                  <a:gd name="T1" fmla="*/ 93 h 111"/>
                  <a:gd name="T2" fmla="*/ 68 w 98"/>
                  <a:gd name="T3" fmla="*/ 111 h 111"/>
                  <a:gd name="T4" fmla="*/ 98 w 98"/>
                  <a:gd name="T5" fmla="*/ 0 h 111"/>
                  <a:gd name="T6" fmla="*/ 31 w 98"/>
                  <a:gd name="T7" fmla="*/ 6 h 111"/>
                  <a:gd name="T8" fmla="*/ 0 w 98"/>
                  <a:gd name="T9" fmla="*/ 93 h 111"/>
                  <a:gd name="T10" fmla="*/ 0 60000 65536"/>
                  <a:gd name="T11" fmla="*/ 0 60000 65536"/>
                  <a:gd name="T12" fmla="*/ 0 60000 65536"/>
                  <a:gd name="T13" fmla="*/ 0 60000 65536"/>
                  <a:gd name="T14" fmla="*/ 0 60000 65536"/>
                  <a:gd name="T15" fmla="*/ 0 w 98"/>
                  <a:gd name="T16" fmla="*/ 0 h 111"/>
                  <a:gd name="T17" fmla="*/ 98 w 98"/>
                  <a:gd name="T18" fmla="*/ 111 h 111"/>
                </a:gdLst>
                <a:ahLst/>
                <a:cxnLst>
                  <a:cxn ang="T10">
                    <a:pos x="T0" y="T1"/>
                  </a:cxn>
                  <a:cxn ang="T11">
                    <a:pos x="T2" y="T3"/>
                  </a:cxn>
                  <a:cxn ang="T12">
                    <a:pos x="T4" y="T5"/>
                  </a:cxn>
                  <a:cxn ang="T13">
                    <a:pos x="T6" y="T7"/>
                  </a:cxn>
                  <a:cxn ang="T14">
                    <a:pos x="T8" y="T9"/>
                  </a:cxn>
                </a:cxnLst>
                <a:rect l="T15" t="T16" r="T17" b="T18"/>
                <a:pathLst>
                  <a:path w="98" h="111">
                    <a:moveTo>
                      <a:pt x="0" y="93"/>
                    </a:moveTo>
                    <a:lnTo>
                      <a:pt x="68" y="111"/>
                    </a:lnTo>
                    <a:lnTo>
                      <a:pt x="98" y="0"/>
                    </a:lnTo>
                    <a:lnTo>
                      <a:pt x="31" y="6"/>
                    </a:lnTo>
                    <a:lnTo>
                      <a:pt x="0" y="93"/>
                    </a:lnTo>
                    <a:close/>
                  </a:path>
                </a:pathLst>
              </a:custGeom>
              <a:solidFill>
                <a:srgbClr val="B7B7B7"/>
              </a:solidFill>
              <a:ln w="9525">
                <a:noFill/>
                <a:round/>
                <a:headEnd/>
                <a:tailEnd/>
              </a:ln>
            </p:spPr>
            <p:txBody>
              <a:bodyPr/>
              <a:lstStyle/>
              <a:p>
                <a:endParaRPr lang="en-US"/>
              </a:p>
            </p:txBody>
          </p:sp>
          <p:sp>
            <p:nvSpPr>
              <p:cNvPr id="133494" name="Freeform 5614"/>
              <p:cNvSpPr>
                <a:spLocks/>
              </p:cNvSpPr>
              <p:nvPr/>
            </p:nvSpPr>
            <p:spPr bwMode="auto">
              <a:xfrm>
                <a:off x="1744" y="2897"/>
                <a:ext cx="98" cy="111"/>
              </a:xfrm>
              <a:custGeom>
                <a:avLst/>
                <a:gdLst>
                  <a:gd name="T0" fmla="*/ 0 w 16"/>
                  <a:gd name="T1" fmla="*/ 132984 h 18"/>
                  <a:gd name="T2" fmla="*/ 94202 w 16"/>
                  <a:gd name="T3" fmla="*/ 160401 h 18"/>
                  <a:gd name="T4" fmla="*/ 137868 w 16"/>
                  <a:gd name="T5" fmla="*/ 0 h 18"/>
                  <a:gd name="T6" fmla="*/ 43665 w 16"/>
                  <a:gd name="T7" fmla="*/ 8670 h 18"/>
                  <a:gd name="T8" fmla="*/ 0 w 16"/>
                  <a:gd name="T9" fmla="*/ 132984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5"/>
                    </a:moveTo>
                    <a:lnTo>
                      <a:pt x="11" y="18"/>
                    </a:lnTo>
                    <a:lnTo>
                      <a:pt x="16" y="0"/>
                    </a:lnTo>
                    <a:lnTo>
                      <a:pt x="5" y="1"/>
                    </a:lnTo>
                    <a:lnTo>
                      <a:pt x="0" y="15"/>
                    </a:lnTo>
                  </a:path>
                </a:pathLst>
              </a:custGeom>
              <a:noFill/>
              <a:ln w="9525">
                <a:solidFill>
                  <a:srgbClr val="000000"/>
                </a:solidFill>
                <a:round/>
                <a:headEnd/>
                <a:tailEnd/>
              </a:ln>
            </p:spPr>
            <p:txBody>
              <a:bodyPr/>
              <a:lstStyle/>
              <a:p>
                <a:endParaRPr lang="en-US"/>
              </a:p>
            </p:txBody>
          </p:sp>
          <p:sp>
            <p:nvSpPr>
              <p:cNvPr id="133495" name="Freeform 5615"/>
              <p:cNvSpPr>
                <a:spLocks/>
              </p:cNvSpPr>
              <p:nvPr/>
            </p:nvSpPr>
            <p:spPr bwMode="auto">
              <a:xfrm>
                <a:off x="4096" y="3107"/>
                <a:ext cx="99" cy="68"/>
              </a:xfrm>
              <a:custGeom>
                <a:avLst/>
                <a:gdLst>
                  <a:gd name="T0" fmla="*/ 0 w 99"/>
                  <a:gd name="T1" fmla="*/ 43 h 68"/>
                  <a:gd name="T2" fmla="*/ 68 w 99"/>
                  <a:gd name="T3" fmla="*/ 68 h 68"/>
                  <a:gd name="T4" fmla="*/ 99 w 99"/>
                  <a:gd name="T5" fmla="*/ 19 h 68"/>
                  <a:gd name="T6" fmla="*/ 25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25" y="0"/>
                    </a:lnTo>
                    <a:lnTo>
                      <a:pt x="0" y="43"/>
                    </a:lnTo>
                    <a:close/>
                  </a:path>
                </a:pathLst>
              </a:custGeom>
              <a:solidFill>
                <a:srgbClr val="CECECE"/>
              </a:solidFill>
              <a:ln w="9525">
                <a:noFill/>
                <a:round/>
                <a:headEnd/>
                <a:tailEnd/>
              </a:ln>
            </p:spPr>
            <p:txBody>
              <a:bodyPr/>
              <a:lstStyle/>
              <a:p>
                <a:endParaRPr lang="en-US"/>
              </a:p>
            </p:txBody>
          </p:sp>
          <p:sp>
            <p:nvSpPr>
              <p:cNvPr id="133496" name="Freeform 5616"/>
              <p:cNvSpPr>
                <a:spLocks/>
              </p:cNvSpPr>
              <p:nvPr/>
            </p:nvSpPr>
            <p:spPr bwMode="auto">
              <a:xfrm>
                <a:off x="4096" y="3107"/>
                <a:ext cx="99" cy="68"/>
              </a:xfrm>
              <a:custGeom>
                <a:avLst/>
                <a:gdLst>
                  <a:gd name="T0" fmla="*/ 0 w 16"/>
                  <a:gd name="T1" fmla="*/ 62826 h 11"/>
                  <a:gd name="T2" fmla="*/ 99730 w 16"/>
                  <a:gd name="T3" fmla="*/ 99206 h 11"/>
                  <a:gd name="T4" fmla="*/ 145214 w 16"/>
                  <a:gd name="T5" fmla="*/ 27627 h 11"/>
                  <a:gd name="T6" fmla="*/ 36717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4" y="0"/>
                    </a:lnTo>
                    <a:lnTo>
                      <a:pt x="0" y="7"/>
                    </a:lnTo>
                  </a:path>
                </a:pathLst>
              </a:custGeom>
              <a:noFill/>
              <a:ln w="9525">
                <a:solidFill>
                  <a:srgbClr val="000000"/>
                </a:solidFill>
                <a:round/>
                <a:headEnd/>
                <a:tailEnd/>
              </a:ln>
            </p:spPr>
            <p:txBody>
              <a:bodyPr/>
              <a:lstStyle/>
              <a:p>
                <a:endParaRPr lang="en-US"/>
              </a:p>
            </p:txBody>
          </p:sp>
          <p:sp>
            <p:nvSpPr>
              <p:cNvPr id="133497" name="Freeform 5617"/>
              <p:cNvSpPr>
                <a:spLocks/>
              </p:cNvSpPr>
              <p:nvPr/>
            </p:nvSpPr>
            <p:spPr bwMode="auto">
              <a:xfrm>
                <a:off x="2837" y="2780"/>
                <a:ext cx="98" cy="278"/>
              </a:xfrm>
              <a:custGeom>
                <a:avLst/>
                <a:gdLst>
                  <a:gd name="T0" fmla="*/ 0 w 98"/>
                  <a:gd name="T1" fmla="*/ 179 h 278"/>
                  <a:gd name="T2" fmla="*/ 68 w 98"/>
                  <a:gd name="T3" fmla="*/ 278 h 278"/>
                  <a:gd name="T4" fmla="*/ 98 w 98"/>
                  <a:gd name="T5" fmla="*/ 136 h 278"/>
                  <a:gd name="T6" fmla="*/ 30 w 98"/>
                  <a:gd name="T7" fmla="*/ 0 h 278"/>
                  <a:gd name="T8" fmla="*/ 0 w 98"/>
                  <a:gd name="T9" fmla="*/ 179 h 278"/>
                  <a:gd name="T10" fmla="*/ 0 60000 65536"/>
                  <a:gd name="T11" fmla="*/ 0 60000 65536"/>
                  <a:gd name="T12" fmla="*/ 0 60000 65536"/>
                  <a:gd name="T13" fmla="*/ 0 60000 65536"/>
                  <a:gd name="T14" fmla="*/ 0 60000 65536"/>
                  <a:gd name="T15" fmla="*/ 0 w 98"/>
                  <a:gd name="T16" fmla="*/ 0 h 278"/>
                  <a:gd name="T17" fmla="*/ 98 w 98"/>
                  <a:gd name="T18" fmla="*/ 278 h 278"/>
                </a:gdLst>
                <a:ahLst/>
                <a:cxnLst>
                  <a:cxn ang="T10">
                    <a:pos x="T0" y="T1"/>
                  </a:cxn>
                  <a:cxn ang="T11">
                    <a:pos x="T2" y="T3"/>
                  </a:cxn>
                  <a:cxn ang="T12">
                    <a:pos x="T4" y="T5"/>
                  </a:cxn>
                  <a:cxn ang="T13">
                    <a:pos x="T6" y="T7"/>
                  </a:cxn>
                  <a:cxn ang="T14">
                    <a:pos x="T8" y="T9"/>
                  </a:cxn>
                </a:cxnLst>
                <a:rect l="T15" t="T16" r="T17" b="T18"/>
                <a:pathLst>
                  <a:path w="98" h="278">
                    <a:moveTo>
                      <a:pt x="0" y="179"/>
                    </a:moveTo>
                    <a:lnTo>
                      <a:pt x="68" y="278"/>
                    </a:lnTo>
                    <a:lnTo>
                      <a:pt x="98" y="136"/>
                    </a:lnTo>
                    <a:lnTo>
                      <a:pt x="30" y="0"/>
                    </a:lnTo>
                    <a:lnTo>
                      <a:pt x="0" y="179"/>
                    </a:lnTo>
                    <a:close/>
                  </a:path>
                </a:pathLst>
              </a:custGeom>
              <a:solidFill>
                <a:srgbClr val="5E5E5E"/>
              </a:solidFill>
              <a:ln w="9525">
                <a:noFill/>
                <a:round/>
                <a:headEnd/>
                <a:tailEnd/>
              </a:ln>
            </p:spPr>
            <p:txBody>
              <a:bodyPr/>
              <a:lstStyle/>
              <a:p>
                <a:endParaRPr lang="en-US"/>
              </a:p>
            </p:txBody>
          </p:sp>
          <p:sp>
            <p:nvSpPr>
              <p:cNvPr id="133498" name="Freeform 5618"/>
              <p:cNvSpPr>
                <a:spLocks/>
              </p:cNvSpPr>
              <p:nvPr/>
            </p:nvSpPr>
            <p:spPr bwMode="auto">
              <a:xfrm>
                <a:off x="2837" y="2780"/>
                <a:ext cx="98" cy="278"/>
              </a:xfrm>
              <a:custGeom>
                <a:avLst/>
                <a:gdLst>
                  <a:gd name="T0" fmla="*/ 0 w 16"/>
                  <a:gd name="T1" fmla="*/ 260783 h 45"/>
                  <a:gd name="T2" fmla="*/ 94202 w 16"/>
                  <a:gd name="T3" fmla="*/ 404817 h 45"/>
                  <a:gd name="T4" fmla="*/ 137868 w 16"/>
                  <a:gd name="T5" fmla="*/ 198035 h 45"/>
                  <a:gd name="T6" fmla="*/ 43665 w 16"/>
                  <a:gd name="T7" fmla="*/ 0 h 45"/>
                  <a:gd name="T8" fmla="*/ 0 w 16"/>
                  <a:gd name="T9" fmla="*/ 260783 h 45"/>
                  <a:gd name="T10" fmla="*/ 0 60000 65536"/>
                  <a:gd name="T11" fmla="*/ 0 60000 65536"/>
                  <a:gd name="T12" fmla="*/ 0 60000 65536"/>
                  <a:gd name="T13" fmla="*/ 0 60000 65536"/>
                  <a:gd name="T14" fmla="*/ 0 60000 65536"/>
                  <a:gd name="T15" fmla="*/ 0 w 16"/>
                  <a:gd name="T16" fmla="*/ 0 h 45"/>
                  <a:gd name="T17" fmla="*/ 16 w 16"/>
                  <a:gd name="T18" fmla="*/ 45 h 45"/>
                </a:gdLst>
                <a:ahLst/>
                <a:cxnLst>
                  <a:cxn ang="T10">
                    <a:pos x="T0" y="T1"/>
                  </a:cxn>
                  <a:cxn ang="T11">
                    <a:pos x="T2" y="T3"/>
                  </a:cxn>
                  <a:cxn ang="T12">
                    <a:pos x="T4" y="T5"/>
                  </a:cxn>
                  <a:cxn ang="T13">
                    <a:pos x="T6" y="T7"/>
                  </a:cxn>
                  <a:cxn ang="T14">
                    <a:pos x="T8" y="T9"/>
                  </a:cxn>
                </a:cxnLst>
                <a:rect l="T15" t="T16" r="T17" b="T18"/>
                <a:pathLst>
                  <a:path w="16" h="45">
                    <a:moveTo>
                      <a:pt x="0" y="29"/>
                    </a:moveTo>
                    <a:lnTo>
                      <a:pt x="11" y="45"/>
                    </a:lnTo>
                    <a:lnTo>
                      <a:pt x="16" y="22"/>
                    </a:lnTo>
                    <a:lnTo>
                      <a:pt x="5" y="0"/>
                    </a:lnTo>
                    <a:lnTo>
                      <a:pt x="0" y="29"/>
                    </a:lnTo>
                  </a:path>
                </a:pathLst>
              </a:custGeom>
              <a:noFill/>
              <a:ln w="9525">
                <a:solidFill>
                  <a:srgbClr val="000000"/>
                </a:solidFill>
                <a:round/>
                <a:headEnd/>
                <a:tailEnd/>
              </a:ln>
            </p:spPr>
            <p:txBody>
              <a:bodyPr/>
              <a:lstStyle/>
              <a:p>
                <a:endParaRPr lang="en-US"/>
              </a:p>
            </p:txBody>
          </p:sp>
          <p:sp>
            <p:nvSpPr>
              <p:cNvPr id="133499" name="Freeform 5619"/>
              <p:cNvSpPr>
                <a:spLocks/>
              </p:cNvSpPr>
              <p:nvPr/>
            </p:nvSpPr>
            <p:spPr bwMode="auto">
              <a:xfrm>
                <a:off x="1571" y="2990"/>
                <a:ext cx="105" cy="80"/>
              </a:xfrm>
              <a:custGeom>
                <a:avLst/>
                <a:gdLst>
                  <a:gd name="T0" fmla="*/ 0 w 105"/>
                  <a:gd name="T1" fmla="*/ 68 h 80"/>
                  <a:gd name="T2" fmla="*/ 68 w 105"/>
                  <a:gd name="T3" fmla="*/ 80 h 80"/>
                  <a:gd name="T4" fmla="*/ 105 w 105"/>
                  <a:gd name="T5" fmla="*/ 0 h 80"/>
                  <a:gd name="T6" fmla="*/ 37 w 105"/>
                  <a:gd name="T7" fmla="*/ 6 h 80"/>
                  <a:gd name="T8" fmla="*/ 0 w 105"/>
                  <a:gd name="T9" fmla="*/ 68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68"/>
                    </a:moveTo>
                    <a:lnTo>
                      <a:pt x="68" y="80"/>
                    </a:lnTo>
                    <a:lnTo>
                      <a:pt x="105" y="0"/>
                    </a:lnTo>
                    <a:lnTo>
                      <a:pt x="37" y="6"/>
                    </a:lnTo>
                    <a:lnTo>
                      <a:pt x="0" y="68"/>
                    </a:lnTo>
                    <a:close/>
                  </a:path>
                </a:pathLst>
              </a:custGeom>
              <a:solidFill>
                <a:srgbClr val="C7C7C7"/>
              </a:solidFill>
              <a:ln w="9525">
                <a:noFill/>
                <a:round/>
                <a:headEnd/>
                <a:tailEnd/>
              </a:ln>
            </p:spPr>
            <p:txBody>
              <a:bodyPr/>
              <a:lstStyle/>
              <a:p>
                <a:endParaRPr lang="en-US"/>
              </a:p>
            </p:txBody>
          </p:sp>
          <p:sp>
            <p:nvSpPr>
              <p:cNvPr id="133500" name="Freeform 5620"/>
              <p:cNvSpPr>
                <a:spLocks/>
              </p:cNvSpPr>
              <p:nvPr/>
            </p:nvSpPr>
            <p:spPr bwMode="auto">
              <a:xfrm>
                <a:off x="1571" y="2990"/>
                <a:ext cx="105" cy="80"/>
              </a:xfrm>
              <a:custGeom>
                <a:avLst/>
                <a:gdLst>
                  <a:gd name="T0" fmla="*/ 0 w 17"/>
                  <a:gd name="T1" fmla="*/ 97403 h 13"/>
                  <a:gd name="T2" fmla="*/ 98959 w 17"/>
                  <a:gd name="T3" fmla="*/ 114671 h 13"/>
                  <a:gd name="T4" fmla="*/ 152936 w 17"/>
                  <a:gd name="T5" fmla="*/ 0 h 13"/>
                  <a:gd name="T6" fmla="*/ 53945 w 17"/>
                  <a:gd name="T7" fmla="*/ 8634 h 13"/>
                  <a:gd name="T8" fmla="*/ 0 w 17"/>
                  <a:gd name="T9" fmla="*/ 97403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1"/>
                    </a:moveTo>
                    <a:lnTo>
                      <a:pt x="11" y="13"/>
                    </a:lnTo>
                    <a:lnTo>
                      <a:pt x="17" y="0"/>
                    </a:lnTo>
                    <a:lnTo>
                      <a:pt x="6" y="1"/>
                    </a:lnTo>
                    <a:lnTo>
                      <a:pt x="0" y="11"/>
                    </a:lnTo>
                  </a:path>
                </a:pathLst>
              </a:custGeom>
              <a:noFill/>
              <a:ln w="9525">
                <a:solidFill>
                  <a:srgbClr val="000000"/>
                </a:solidFill>
                <a:round/>
                <a:headEnd/>
                <a:tailEnd/>
              </a:ln>
            </p:spPr>
            <p:txBody>
              <a:bodyPr/>
              <a:lstStyle/>
              <a:p>
                <a:endParaRPr lang="en-US"/>
              </a:p>
            </p:txBody>
          </p:sp>
          <p:sp>
            <p:nvSpPr>
              <p:cNvPr id="133501" name="Freeform 5621"/>
              <p:cNvSpPr>
                <a:spLocks/>
              </p:cNvSpPr>
              <p:nvPr/>
            </p:nvSpPr>
            <p:spPr bwMode="auto">
              <a:xfrm>
                <a:off x="3923" y="3107"/>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DCDCD"/>
              </a:solidFill>
              <a:ln w="9525">
                <a:noFill/>
                <a:round/>
                <a:headEnd/>
                <a:tailEnd/>
              </a:ln>
            </p:spPr>
            <p:txBody>
              <a:bodyPr/>
              <a:lstStyle/>
              <a:p>
                <a:endParaRPr lang="en-US"/>
              </a:p>
            </p:txBody>
          </p:sp>
          <p:sp>
            <p:nvSpPr>
              <p:cNvPr id="133502" name="Freeform 5622"/>
              <p:cNvSpPr>
                <a:spLocks/>
              </p:cNvSpPr>
              <p:nvPr/>
            </p:nvSpPr>
            <p:spPr bwMode="auto">
              <a:xfrm>
                <a:off x="3923" y="3107"/>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503" name="Freeform 5623"/>
              <p:cNvSpPr>
                <a:spLocks/>
              </p:cNvSpPr>
              <p:nvPr/>
            </p:nvSpPr>
            <p:spPr bwMode="auto">
              <a:xfrm>
                <a:off x="2664" y="2687"/>
                <a:ext cx="98" cy="321"/>
              </a:xfrm>
              <a:custGeom>
                <a:avLst/>
                <a:gdLst>
                  <a:gd name="T0" fmla="*/ 0 w 98"/>
                  <a:gd name="T1" fmla="*/ 210 h 321"/>
                  <a:gd name="T2" fmla="*/ 68 w 98"/>
                  <a:gd name="T3" fmla="*/ 321 h 321"/>
                  <a:gd name="T4" fmla="*/ 98 w 98"/>
                  <a:gd name="T5" fmla="*/ 149 h 321"/>
                  <a:gd name="T6" fmla="*/ 31 w 98"/>
                  <a:gd name="T7" fmla="*/ 0 h 321"/>
                  <a:gd name="T8" fmla="*/ 0 w 98"/>
                  <a:gd name="T9" fmla="*/ 210 h 321"/>
                  <a:gd name="T10" fmla="*/ 0 60000 65536"/>
                  <a:gd name="T11" fmla="*/ 0 60000 65536"/>
                  <a:gd name="T12" fmla="*/ 0 60000 65536"/>
                  <a:gd name="T13" fmla="*/ 0 60000 65536"/>
                  <a:gd name="T14" fmla="*/ 0 60000 65536"/>
                  <a:gd name="T15" fmla="*/ 0 w 98"/>
                  <a:gd name="T16" fmla="*/ 0 h 321"/>
                  <a:gd name="T17" fmla="*/ 98 w 98"/>
                  <a:gd name="T18" fmla="*/ 321 h 321"/>
                </a:gdLst>
                <a:ahLst/>
                <a:cxnLst>
                  <a:cxn ang="T10">
                    <a:pos x="T0" y="T1"/>
                  </a:cxn>
                  <a:cxn ang="T11">
                    <a:pos x="T2" y="T3"/>
                  </a:cxn>
                  <a:cxn ang="T12">
                    <a:pos x="T4" y="T5"/>
                  </a:cxn>
                  <a:cxn ang="T13">
                    <a:pos x="T6" y="T7"/>
                  </a:cxn>
                  <a:cxn ang="T14">
                    <a:pos x="T8" y="T9"/>
                  </a:cxn>
                </a:cxnLst>
                <a:rect l="T15" t="T16" r="T17" b="T18"/>
                <a:pathLst>
                  <a:path w="98" h="321">
                    <a:moveTo>
                      <a:pt x="0" y="210"/>
                    </a:moveTo>
                    <a:lnTo>
                      <a:pt x="68" y="321"/>
                    </a:lnTo>
                    <a:lnTo>
                      <a:pt x="98" y="149"/>
                    </a:lnTo>
                    <a:lnTo>
                      <a:pt x="31" y="0"/>
                    </a:lnTo>
                    <a:lnTo>
                      <a:pt x="0" y="210"/>
                    </a:lnTo>
                    <a:close/>
                  </a:path>
                </a:pathLst>
              </a:custGeom>
              <a:solidFill>
                <a:srgbClr val="595959"/>
              </a:solidFill>
              <a:ln w="9525">
                <a:noFill/>
                <a:round/>
                <a:headEnd/>
                <a:tailEnd/>
              </a:ln>
            </p:spPr>
            <p:txBody>
              <a:bodyPr/>
              <a:lstStyle/>
              <a:p>
                <a:endParaRPr lang="en-US"/>
              </a:p>
            </p:txBody>
          </p:sp>
          <p:sp>
            <p:nvSpPr>
              <p:cNvPr id="133504" name="Freeform 5624"/>
              <p:cNvSpPr>
                <a:spLocks/>
              </p:cNvSpPr>
              <p:nvPr/>
            </p:nvSpPr>
            <p:spPr bwMode="auto">
              <a:xfrm>
                <a:off x="2664" y="2687"/>
                <a:ext cx="98" cy="321"/>
              </a:xfrm>
              <a:custGeom>
                <a:avLst/>
                <a:gdLst>
                  <a:gd name="T0" fmla="*/ 0 w 16"/>
                  <a:gd name="T1" fmla="*/ 304857 h 52"/>
                  <a:gd name="T2" fmla="*/ 94202 w 16"/>
                  <a:gd name="T3" fmla="*/ 466240 h 52"/>
                  <a:gd name="T4" fmla="*/ 137868 w 16"/>
                  <a:gd name="T5" fmla="*/ 215002 h 52"/>
                  <a:gd name="T6" fmla="*/ 43665 w 16"/>
                  <a:gd name="T7" fmla="*/ 0 h 52"/>
                  <a:gd name="T8" fmla="*/ 0 w 16"/>
                  <a:gd name="T9" fmla="*/ 304857 h 52"/>
                  <a:gd name="T10" fmla="*/ 0 60000 65536"/>
                  <a:gd name="T11" fmla="*/ 0 60000 65536"/>
                  <a:gd name="T12" fmla="*/ 0 60000 65536"/>
                  <a:gd name="T13" fmla="*/ 0 60000 65536"/>
                  <a:gd name="T14" fmla="*/ 0 60000 65536"/>
                  <a:gd name="T15" fmla="*/ 0 w 16"/>
                  <a:gd name="T16" fmla="*/ 0 h 52"/>
                  <a:gd name="T17" fmla="*/ 16 w 16"/>
                  <a:gd name="T18" fmla="*/ 52 h 52"/>
                </a:gdLst>
                <a:ahLst/>
                <a:cxnLst>
                  <a:cxn ang="T10">
                    <a:pos x="T0" y="T1"/>
                  </a:cxn>
                  <a:cxn ang="T11">
                    <a:pos x="T2" y="T3"/>
                  </a:cxn>
                  <a:cxn ang="T12">
                    <a:pos x="T4" y="T5"/>
                  </a:cxn>
                  <a:cxn ang="T13">
                    <a:pos x="T6" y="T7"/>
                  </a:cxn>
                  <a:cxn ang="T14">
                    <a:pos x="T8" y="T9"/>
                  </a:cxn>
                </a:cxnLst>
                <a:rect l="T15" t="T16" r="T17" b="T18"/>
                <a:pathLst>
                  <a:path w="16" h="52">
                    <a:moveTo>
                      <a:pt x="0" y="34"/>
                    </a:moveTo>
                    <a:lnTo>
                      <a:pt x="11" y="52"/>
                    </a:lnTo>
                    <a:lnTo>
                      <a:pt x="16" y="24"/>
                    </a:lnTo>
                    <a:lnTo>
                      <a:pt x="5" y="0"/>
                    </a:lnTo>
                    <a:lnTo>
                      <a:pt x="0" y="34"/>
                    </a:lnTo>
                  </a:path>
                </a:pathLst>
              </a:custGeom>
              <a:noFill/>
              <a:ln w="9525">
                <a:solidFill>
                  <a:srgbClr val="000000"/>
                </a:solidFill>
                <a:round/>
                <a:headEnd/>
                <a:tailEnd/>
              </a:ln>
            </p:spPr>
            <p:txBody>
              <a:bodyPr/>
              <a:lstStyle/>
              <a:p>
                <a:endParaRPr lang="en-US"/>
              </a:p>
            </p:txBody>
          </p:sp>
          <p:sp>
            <p:nvSpPr>
              <p:cNvPr id="133505" name="Freeform 5625"/>
              <p:cNvSpPr>
                <a:spLocks/>
              </p:cNvSpPr>
              <p:nvPr/>
            </p:nvSpPr>
            <p:spPr bwMode="auto">
              <a:xfrm>
                <a:off x="1404" y="3052"/>
                <a:ext cx="105" cy="68"/>
              </a:xfrm>
              <a:custGeom>
                <a:avLst/>
                <a:gdLst>
                  <a:gd name="T0" fmla="*/ 0 w 105"/>
                  <a:gd name="T1" fmla="*/ 55 h 68"/>
                  <a:gd name="T2" fmla="*/ 68 w 105"/>
                  <a:gd name="T3" fmla="*/ 68 h 68"/>
                  <a:gd name="T4" fmla="*/ 105 w 105"/>
                  <a:gd name="T5" fmla="*/ 6 h 68"/>
                  <a:gd name="T6" fmla="*/ 37 w 105"/>
                  <a:gd name="T7" fmla="*/ 0 h 68"/>
                  <a:gd name="T8" fmla="*/ 0 w 105"/>
                  <a:gd name="T9" fmla="*/ 55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5"/>
                    </a:moveTo>
                    <a:lnTo>
                      <a:pt x="68" y="68"/>
                    </a:lnTo>
                    <a:lnTo>
                      <a:pt x="105" y="6"/>
                    </a:lnTo>
                    <a:lnTo>
                      <a:pt x="37" y="0"/>
                    </a:lnTo>
                    <a:lnTo>
                      <a:pt x="0" y="55"/>
                    </a:lnTo>
                    <a:close/>
                  </a:path>
                </a:pathLst>
              </a:custGeom>
              <a:solidFill>
                <a:srgbClr val="CFCFCF"/>
              </a:solidFill>
              <a:ln w="9525">
                <a:noFill/>
                <a:round/>
                <a:headEnd/>
                <a:tailEnd/>
              </a:ln>
            </p:spPr>
            <p:txBody>
              <a:bodyPr/>
              <a:lstStyle/>
              <a:p>
                <a:endParaRPr lang="en-US"/>
              </a:p>
            </p:txBody>
          </p:sp>
          <p:sp>
            <p:nvSpPr>
              <p:cNvPr id="133506" name="Freeform 5626"/>
              <p:cNvSpPr>
                <a:spLocks/>
              </p:cNvSpPr>
              <p:nvPr/>
            </p:nvSpPr>
            <p:spPr bwMode="auto">
              <a:xfrm>
                <a:off x="1404" y="3052"/>
                <a:ext cx="105" cy="68"/>
              </a:xfrm>
              <a:custGeom>
                <a:avLst/>
                <a:gdLst>
                  <a:gd name="T0" fmla="*/ 0 w 17"/>
                  <a:gd name="T1" fmla="*/ 81742 h 11"/>
                  <a:gd name="T2" fmla="*/ 98959 w 17"/>
                  <a:gd name="T3" fmla="*/ 99206 h 11"/>
                  <a:gd name="T4" fmla="*/ 152936 w 17"/>
                  <a:gd name="T5" fmla="*/ 8753 h 11"/>
                  <a:gd name="T6" fmla="*/ 53945 w 17"/>
                  <a:gd name="T7" fmla="*/ 0 h 11"/>
                  <a:gd name="T8" fmla="*/ 0 w 17"/>
                  <a:gd name="T9" fmla="*/ 81742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9"/>
                    </a:moveTo>
                    <a:lnTo>
                      <a:pt x="11" y="11"/>
                    </a:lnTo>
                    <a:lnTo>
                      <a:pt x="17" y="1"/>
                    </a:lnTo>
                    <a:lnTo>
                      <a:pt x="6" y="0"/>
                    </a:lnTo>
                    <a:lnTo>
                      <a:pt x="0" y="9"/>
                    </a:lnTo>
                  </a:path>
                </a:pathLst>
              </a:custGeom>
              <a:noFill/>
              <a:ln w="9525">
                <a:solidFill>
                  <a:srgbClr val="000000"/>
                </a:solidFill>
                <a:round/>
                <a:headEnd/>
                <a:tailEnd/>
              </a:ln>
            </p:spPr>
            <p:txBody>
              <a:bodyPr/>
              <a:lstStyle/>
              <a:p>
                <a:endParaRPr lang="en-US"/>
              </a:p>
            </p:txBody>
          </p:sp>
          <p:sp>
            <p:nvSpPr>
              <p:cNvPr id="133507" name="Freeform 5627"/>
              <p:cNvSpPr>
                <a:spLocks/>
              </p:cNvSpPr>
              <p:nvPr/>
            </p:nvSpPr>
            <p:spPr bwMode="auto">
              <a:xfrm>
                <a:off x="3757" y="3107"/>
                <a:ext cx="98" cy="68"/>
              </a:xfrm>
              <a:custGeom>
                <a:avLst/>
                <a:gdLst>
                  <a:gd name="T0" fmla="*/ 0 w 98"/>
                  <a:gd name="T1" fmla="*/ 50 h 68"/>
                  <a:gd name="T2" fmla="*/ 68 w 98"/>
                  <a:gd name="T3" fmla="*/ 68 h 68"/>
                  <a:gd name="T4" fmla="*/ 98 w 98"/>
                  <a:gd name="T5" fmla="*/ 25 h 68"/>
                  <a:gd name="T6" fmla="*/ 30 w 98"/>
                  <a:gd name="T7" fmla="*/ 0 h 68"/>
                  <a:gd name="T8" fmla="*/ 0 w 98"/>
                  <a:gd name="T9" fmla="*/ 50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50"/>
                    </a:moveTo>
                    <a:lnTo>
                      <a:pt x="68" y="68"/>
                    </a:lnTo>
                    <a:lnTo>
                      <a:pt x="98" y="25"/>
                    </a:lnTo>
                    <a:lnTo>
                      <a:pt x="30" y="0"/>
                    </a:lnTo>
                    <a:lnTo>
                      <a:pt x="0" y="50"/>
                    </a:lnTo>
                    <a:close/>
                  </a:path>
                </a:pathLst>
              </a:custGeom>
              <a:solidFill>
                <a:srgbClr val="CACACA"/>
              </a:solidFill>
              <a:ln w="9525">
                <a:noFill/>
                <a:round/>
                <a:headEnd/>
                <a:tailEnd/>
              </a:ln>
            </p:spPr>
            <p:txBody>
              <a:bodyPr/>
              <a:lstStyle/>
              <a:p>
                <a:endParaRPr lang="en-US"/>
              </a:p>
            </p:txBody>
          </p:sp>
          <p:sp>
            <p:nvSpPr>
              <p:cNvPr id="133508" name="Freeform 5628"/>
              <p:cNvSpPr>
                <a:spLocks/>
              </p:cNvSpPr>
              <p:nvPr/>
            </p:nvSpPr>
            <p:spPr bwMode="auto">
              <a:xfrm>
                <a:off x="3757" y="3107"/>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509" name="Freeform 5629"/>
              <p:cNvSpPr>
                <a:spLocks/>
              </p:cNvSpPr>
              <p:nvPr/>
            </p:nvSpPr>
            <p:spPr bwMode="auto">
              <a:xfrm>
                <a:off x="2491" y="2638"/>
                <a:ext cx="99" cy="333"/>
              </a:xfrm>
              <a:custGeom>
                <a:avLst/>
                <a:gdLst>
                  <a:gd name="T0" fmla="*/ 0 w 99"/>
                  <a:gd name="T1" fmla="*/ 222 h 333"/>
                  <a:gd name="T2" fmla="*/ 68 w 99"/>
                  <a:gd name="T3" fmla="*/ 333 h 333"/>
                  <a:gd name="T4" fmla="*/ 99 w 99"/>
                  <a:gd name="T5" fmla="*/ 136 h 333"/>
                  <a:gd name="T6" fmla="*/ 31 w 99"/>
                  <a:gd name="T7" fmla="*/ 0 h 333"/>
                  <a:gd name="T8" fmla="*/ 0 w 99"/>
                  <a:gd name="T9" fmla="*/ 222 h 333"/>
                  <a:gd name="T10" fmla="*/ 0 60000 65536"/>
                  <a:gd name="T11" fmla="*/ 0 60000 65536"/>
                  <a:gd name="T12" fmla="*/ 0 60000 65536"/>
                  <a:gd name="T13" fmla="*/ 0 60000 65536"/>
                  <a:gd name="T14" fmla="*/ 0 60000 65536"/>
                  <a:gd name="T15" fmla="*/ 0 w 99"/>
                  <a:gd name="T16" fmla="*/ 0 h 333"/>
                  <a:gd name="T17" fmla="*/ 99 w 99"/>
                  <a:gd name="T18" fmla="*/ 333 h 333"/>
                </a:gdLst>
                <a:ahLst/>
                <a:cxnLst>
                  <a:cxn ang="T10">
                    <a:pos x="T0" y="T1"/>
                  </a:cxn>
                  <a:cxn ang="T11">
                    <a:pos x="T2" y="T3"/>
                  </a:cxn>
                  <a:cxn ang="T12">
                    <a:pos x="T4" y="T5"/>
                  </a:cxn>
                  <a:cxn ang="T13">
                    <a:pos x="T6" y="T7"/>
                  </a:cxn>
                  <a:cxn ang="T14">
                    <a:pos x="T8" y="T9"/>
                  </a:cxn>
                </a:cxnLst>
                <a:rect l="T15" t="T16" r="T17" b="T18"/>
                <a:pathLst>
                  <a:path w="99" h="333">
                    <a:moveTo>
                      <a:pt x="0" y="222"/>
                    </a:moveTo>
                    <a:lnTo>
                      <a:pt x="68" y="333"/>
                    </a:lnTo>
                    <a:lnTo>
                      <a:pt x="99" y="136"/>
                    </a:lnTo>
                    <a:lnTo>
                      <a:pt x="31" y="0"/>
                    </a:lnTo>
                    <a:lnTo>
                      <a:pt x="0" y="222"/>
                    </a:lnTo>
                    <a:close/>
                  </a:path>
                </a:pathLst>
              </a:custGeom>
              <a:solidFill>
                <a:srgbClr val="5D5D5D"/>
              </a:solidFill>
              <a:ln w="9525">
                <a:noFill/>
                <a:round/>
                <a:headEnd/>
                <a:tailEnd/>
              </a:ln>
            </p:spPr>
            <p:txBody>
              <a:bodyPr/>
              <a:lstStyle/>
              <a:p>
                <a:endParaRPr lang="en-US"/>
              </a:p>
            </p:txBody>
          </p:sp>
          <p:sp>
            <p:nvSpPr>
              <p:cNvPr id="133510" name="Freeform 5630"/>
              <p:cNvSpPr>
                <a:spLocks/>
              </p:cNvSpPr>
              <p:nvPr/>
            </p:nvSpPr>
            <p:spPr bwMode="auto">
              <a:xfrm>
                <a:off x="2491" y="2638"/>
                <a:ext cx="99" cy="333"/>
              </a:xfrm>
              <a:custGeom>
                <a:avLst/>
                <a:gdLst>
                  <a:gd name="T0" fmla="*/ 0 w 16"/>
                  <a:gd name="T1" fmla="*/ 321031 h 54"/>
                  <a:gd name="T2" fmla="*/ 99730 w 16"/>
                  <a:gd name="T3" fmla="*/ 481660 h 54"/>
                  <a:gd name="T4" fmla="*/ 145214 w 16"/>
                  <a:gd name="T5" fmla="*/ 196754 h 54"/>
                  <a:gd name="T6" fmla="*/ 45484 w 16"/>
                  <a:gd name="T7" fmla="*/ 0 h 54"/>
                  <a:gd name="T8" fmla="*/ 0 w 16"/>
                  <a:gd name="T9" fmla="*/ 321031 h 54"/>
                  <a:gd name="T10" fmla="*/ 0 60000 65536"/>
                  <a:gd name="T11" fmla="*/ 0 60000 65536"/>
                  <a:gd name="T12" fmla="*/ 0 60000 65536"/>
                  <a:gd name="T13" fmla="*/ 0 60000 65536"/>
                  <a:gd name="T14" fmla="*/ 0 60000 65536"/>
                  <a:gd name="T15" fmla="*/ 0 w 16"/>
                  <a:gd name="T16" fmla="*/ 0 h 54"/>
                  <a:gd name="T17" fmla="*/ 16 w 16"/>
                  <a:gd name="T18" fmla="*/ 54 h 54"/>
                </a:gdLst>
                <a:ahLst/>
                <a:cxnLst>
                  <a:cxn ang="T10">
                    <a:pos x="T0" y="T1"/>
                  </a:cxn>
                  <a:cxn ang="T11">
                    <a:pos x="T2" y="T3"/>
                  </a:cxn>
                  <a:cxn ang="T12">
                    <a:pos x="T4" y="T5"/>
                  </a:cxn>
                  <a:cxn ang="T13">
                    <a:pos x="T6" y="T7"/>
                  </a:cxn>
                  <a:cxn ang="T14">
                    <a:pos x="T8" y="T9"/>
                  </a:cxn>
                </a:cxnLst>
                <a:rect l="T15" t="T16" r="T17" b="T18"/>
                <a:pathLst>
                  <a:path w="16" h="54">
                    <a:moveTo>
                      <a:pt x="0" y="36"/>
                    </a:moveTo>
                    <a:lnTo>
                      <a:pt x="11" y="54"/>
                    </a:lnTo>
                    <a:lnTo>
                      <a:pt x="16" y="22"/>
                    </a:lnTo>
                    <a:lnTo>
                      <a:pt x="5" y="0"/>
                    </a:lnTo>
                    <a:lnTo>
                      <a:pt x="0" y="36"/>
                    </a:lnTo>
                  </a:path>
                </a:pathLst>
              </a:custGeom>
              <a:noFill/>
              <a:ln w="9525">
                <a:solidFill>
                  <a:srgbClr val="000000"/>
                </a:solidFill>
                <a:round/>
                <a:headEnd/>
                <a:tailEnd/>
              </a:ln>
            </p:spPr>
            <p:txBody>
              <a:bodyPr/>
              <a:lstStyle/>
              <a:p>
                <a:endParaRPr lang="en-US"/>
              </a:p>
            </p:txBody>
          </p:sp>
          <p:sp>
            <p:nvSpPr>
              <p:cNvPr id="133511" name="Freeform 5631"/>
              <p:cNvSpPr>
                <a:spLocks/>
              </p:cNvSpPr>
              <p:nvPr/>
            </p:nvSpPr>
            <p:spPr bwMode="auto">
              <a:xfrm>
                <a:off x="1237" y="3089"/>
                <a:ext cx="99" cy="61"/>
              </a:xfrm>
              <a:custGeom>
                <a:avLst/>
                <a:gdLst>
                  <a:gd name="T0" fmla="*/ 0 w 99"/>
                  <a:gd name="T1" fmla="*/ 49 h 61"/>
                  <a:gd name="T2" fmla="*/ 68 w 99"/>
                  <a:gd name="T3" fmla="*/ 61 h 61"/>
                  <a:gd name="T4" fmla="*/ 99 w 99"/>
                  <a:gd name="T5" fmla="*/ 12 h 61"/>
                  <a:gd name="T6" fmla="*/ 31 w 99"/>
                  <a:gd name="T7" fmla="*/ 0 h 61"/>
                  <a:gd name="T8" fmla="*/ 0 w 99"/>
                  <a:gd name="T9" fmla="*/ 49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9"/>
                    </a:moveTo>
                    <a:lnTo>
                      <a:pt x="68" y="61"/>
                    </a:lnTo>
                    <a:lnTo>
                      <a:pt x="99" y="12"/>
                    </a:lnTo>
                    <a:lnTo>
                      <a:pt x="31" y="0"/>
                    </a:lnTo>
                    <a:lnTo>
                      <a:pt x="0" y="49"/>
                    </a:lnTo>
                    <a:close/>
                  </a:path>
                </a:pathLst>
              </a:custGeom>
              <a:solidFill>
                <a:srgbClr val="D1D1D1"/>
              </a:solidFill>
              <a:ln w="9525">
                <a:noFill/>
                <a:round/>
                <a:headEnd/>
                <a:tailEnd/>
              </a:ln>
            </p:spPr>
            <p:txBody>
              <a:bodyPr/>
              <a:lstStyle/>
              <a:p>
                <a:endParaRPr lang="en-US"/>
              </a:p>
            </p:txBody>
          </p:sp>
          <p:sp>
            <p:nvSpPr>
              <p:cNvPr id="133512" name="Freeform 5632"/>
              <p:cNvSpPr>
                <a:spLocks/>
              </p:cNvSpPr>
              <p:nvPr/>
            </p:nvSpPr>
            <p:spPr bwMode="auto">
              <a:xfrm>
                <a:off x="1237" y="3089"/>
                <a:ext cx="99" cy="61"/>
              </a:xfrm>
              <a:custGeom>
                <a:avLst/>
                <a:gdLst>
                  <a:gd name="T0" fmla="*/ 0 w 16"/>
                  <a:gd name="T1" fmla="*/ 67869 h 10"/>
                  <a:gd name="T2" fmla="*/ 99730 w 16"/>
                  <a:gd name="T3" fmla="*/ 84430 h 10"/>
                  <a:gd name="T4" fmla="*/ 145214 w 16"/>
                  <a:gd name="T5" fmla="*/ 16555 h 10"/>
                  <a:gd name="T6" fmla="*/ 45484 w 16"/>
                  <a:gd name="T7" fmla="*/ 0 h 10"/>
                  <a:gd name="T8" fmla="*/ 0 w 16"/>
                  <a:gd name="T9" fmla="*/ 67869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8"/>
                    </a:moveTo>
                    <a:lnTo>
                      <a:pt x="11" y="10"/>
                    </a:lnTo>
                    <a:lnTo>
                      <a:pt x="16" y="2"/>
                    </a:lnTo>
                    <a:lnTo>
                      <a:pt x="5" y="0"/>
                    </a:lnTo>
                    <a:lnTo>
                      <a:pt x="0" y="8"/>
                    </a:lnTo>
                  </a:path>
                </a:pathLst>
              </a:custGeom>
              <a:noFill/>
              <a:ln w="9525">
                <a:solidFill>
                  <a:srgbClr val="000000"/>
                </a:solidFill>
                <a:round/>
                <a:headEnd/>
                <a:tailEnd/>
              </a:ln>
            </p:spPr>
            <p:txBody>
              <a:bodyPr/>
              <a:lstStyle/>
              <a:p>
                <a:endParaRPr lang="en-US"/>
              </a:p>
            </p:txBody>
          </p:sp>
          <p:sp>
            <p:nvSpPr>
              <p:cNvPr id="133513" name="Freeform 5633"/>
              <p:cNvSpPr>
                <a:spLocks/>
              </p:cNvSpPr>
              <p:nvPr/>
            </p:nvSpPr>
            <p:spPr bwMode="auto">
              <a:xfrm>
                <a:off x="3584" y="3101"/>
                <a:ext cx="99" cy="74"/>
              </a:xfrm>
              <a:custGeom>
                <a:avLst/>
                <a:gdLst>
                  <a:gd name="T0" fmla="*/ 0 w 99"/>
                  <a:gd name="T1" fmla="*/ 49 h 74"/>
                  <a:gd name="T2" fmla="*/ 68 w 99"/>
                  <a:gd name="T3" fmla="*/ 74 h 74"/>
                  <a:gd name="T4" fmla="*/ 99 w 99"/>
                  <a:gd name="T5" fmla="*/ 31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31"/>
                    </a:lnTo>
                    <a:lnTo>
                      <a:pt x="31" y="0"/>
                    </a:lnTo>
                    <a:lnTo>
                      <a:pt x="0" y="49"/>
                    </a:lnTo>
                    <a:close/>
                  </a:path>
                </a:pathLst>
              </a:custGeom>
              <a:solidFill>
                <a:srgbClr val="C3C3C3"/>
              </a:solidFill>
              <a:ln w="9525">
                <a:noFill/>
                <a:round/>
                <a:headEnd/>
                <a:tailEnd/>
              </a:ln>
            </p:spPr>
            <p:txBody>
              <a:bodyPr/>
              <a:lstStyle/>
              <a:p>
                <a:endParaRPr lang="en-US"/>
              </a:p>
            </p:txBody>
          </p:sp>
          <p:sp>
            <p:nvSpPr>
              <p:cNvPr id="133514" name="Freeform 5634"/>
              <p:cNvSpPr>
                <a:spLocks/>
              </p:cNvSpPr>
              <p:nvPr/>
            </p:nvSpPr>
            <p:spPr bwMode="auto">
              <a:xfrm>
                <a:off x="3584" y="3101"/>
                <a:ext cx="99" cy="74"/>
              </a:xfrm>
              <a:custGeom>
                <a:avLst/>
                <a:gdLst>
                  <a:gd name="T0" fmla="*/ 0 w 16"/>
                  <a:gd name="T1" fmla="*/ 70806 h 12"/>
                  <a:gd name="T2" fmla="*/ 99730 w 16"/>
                  <a:gd name="T3" fmla="*/ 106936 h 12"/>
                  <a:gd name="T4" fmla="*/ 145214 w 16"/>
                  <a:gd name="T5" fmla="*/ 44795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5"/>
                    </a:lnTo>
                    <a:lnTo>
                      <a:pt x="5" y="0"/>
                    </a:lnTo>
                    <a:lnTo>
                      <a:pt x="0" y="8"/>
                    </a:lnTo>
                  </a:path>
                </a:pathLst>
              </a:custGeom>
              <a:noFill/>
              <a:ln w="9525">
                <a:solidFill>
                  <a:srgbClr val="000000"/>
                </a:solidFill>
                <a:round/>
                <a:headEnd/>
                <a:tailEnd/>
              </a:ln>
            </p:spPr>
            <p:txBody>
              <a:bodyPr/>
              <a:lstStyle/>
              <a:p>
                <a:endParaRPr lang="en-US"/>
              </a:p>
            </p:txBody>
          </p:sp>
          <p:sp>
            <p:nvSpPr>
              <p:cNvPr id="133515" name="Freeform 5635"/>
              <p:cNvSpPr>
                <a:spLocks/>
              </p:cNvSpPr>
              <p:nvPr/>
            </p:nvSpPr>
            <p:spPr bwMode="auto">
              <a:xfrm>
                <a:off x="2318" y="2644"/>
                <a:ext cx="105" cy="303"/>
              </a:xfrm>
              <a:custGeom>
                <a:avLst/>
                <a:gdLst>
                  <a:gd name="T0" fmla="*/ 0 w 105"/>
                  <a:gd name="T1" fmla="*/ 210 h 303"/>
                  <a:gd name="T2" fmla="*/ 74 w 105"/>
                  <a:gd name="T3" fmla="*/ 303 h 303"/>
                  <a:gd name="T4" fmla="*/ 105 w 105"/>
                  <a:gd name="T5" fmla="*/ 105 h 303"/>
                  <a:gd name="T6" fmla="*/ 31 w 105"/>
                  <a:gd name="T7" fmla="*/ 0 h 303"/>
                  <a:gd name="T8" fmla="*/ 0 w 105"/>
                  <a:gd name="T9" fmla="*/ 210 h 303"/>
                  <a:gd name="T10" fmla="*/ 0 60000 65536"/>
                  <a:gd name="T11" fmla="*/ 0 60000 65536"/>
                  <a:gd name="T12" fmla="*/ 0 60000 65536"/>
                  <a:gd name="T13" fmla="*/ 0 60000 65536"/>
                  <a:gd name="T14" fmla="*/ 0 60000 65536"/>
                  <a:gd name="T15" fmla="*/ 0 w 105"/>
                  <a:gd name="T16" fmla="*/ 0 h 303"/>
                  <a:gd name="T17" fmla="*/ 105 w 105"/>
                  <a:gd name="T18" fmla="*/ 303 h 303"/>
                </a:gdLst>
                <a:ahLst/>
                <a:cxnLst>
                  <a:cxn ang="T10">
                    <a:pos x="T0" y="T1"/>
                  </a:cxn>
                  <a:cxn ang="T11">
                    <a:pos x="T2" y="T3"/>
                  </a:cxn>
                  <a:cxn ang="T12">
                    <a:pos x="T4" y="T5"/>
                  </a:cxn>
                  <a:cxn ang="T13">
                    <a:pos x="T6" y="T7"/>
                  </a:cxn>
                  <a:cxn ang="T14">
                    <a:pos x="T8" y="T9"/>
                  </a:cxn>
                </a:cxnLst>
                <a:rect l="T15" t="T16" r="T17" b="T18"/>
                <a:pathLst>
                  <a:path w="105" h="303">
                    <a:moveTo>
                      <a:pt x="0" y="210"/>
                    </a:moveTo>
                    <a:lnTo>
                      <a:pt x="74" y="303"/>
                    </a:lnTo>
                    <a:lnTo>
                      <a:pt x="105" y="105"/>
                    </a:lnTo>
                    <a:lnTo>
                      <a:pt x="31" y="0"/>
                    </a:lnTo>
                    <a:lnTo>
                      <a:pt x="0" y="210"/>
                    </a:lnTo>
                    <a:close/>
                  </a:path>
                </a:pathLst>
              </a:custGeom>
              <a:solidFill>
                <a:srgbClr val="686868"/>
              </a:solidFill>
              <a:ln w="9525">
                <a:noFill/>
                <a:round/>
                <a:headEnd/>
                <a:tailEnd/>
              </a:ln>
            </p:spPr>
            <p:txBody>
              <a:bodyPr/>
              <a:lstStyle/>
              <a:p>
                <a:endParaRPr lang="en-US"/>
              </a:p>
            </p:txBody>
          </p:sp>
          <p:sp>
            <p:nvSpPr>
              <p:cNvPr id="133516" name="Freeform 5636"/>
              <p:cNvSpPr>
                <a:spLocks/>
              </p:cNvSpPr>
              <p:nvPr/>
            </p:nvSpPr>
            <p:spPr bwMode="auto">
              <a:xfrm>
                <a:off x="2318" y="2644"/>
                <a:ext cx="105" cy="303"/>
              </a:xfrm>
              <a:custGeom>
                <a:avLst/>
                <a:gdLst>
                  <a:gd name="T0" fmla="*/ 0 w 17"/>
                  <a:gd name="T1" fmla="*/ 307162 h 49"/>
                  <a:gd name="T2" fmla="*/ 107693 w 17"/>
                  <a:gd name="T3" fmla="*/ 443097 h 49"/>
                  <a:gd name="T4" fmla="*/ 152936 w 17"/>
                  <a:gd name="T5" fmla="*/ 153448 h 49"/>
                  <a:gd name="T6" fmla="*/ 45014 w 17"/>
                  <a:gd name="T7" fmla="*/ 0 h 49"/>
                  <a:gd name="T8" fmla="*/ 0 w 17"/>
                  <a:gd name="T9" fmla="*/ 307162 h 49"/>
                  <a:gd name="T10" fmla="*/ 0 60000 65536"/>
                  <a:gd name="T11" fmla="*/ 0 60000 65536"/>
                  <a:gd name="T12" fmla="*/ 0 60000 65536"/>
                  <a:gd name="T13" fmla="*/ 0 60000 65536"/>
                  <a:gd name="T14" fmla="*/ 0 60000 65536"/>
                  <a:gd name="T15" fmla="*/ 0 w 17"/>
                  <a:gd name="T16" fmla="*/ 0 h 49"/>
                  <a:gd name="T17" fmla="*/ 17 w 17"/>
                  <a:gd name="T18" fmla="*/ 49 h 49"/>
                </a:gdLst>
                <a:ahLst/>
                <a:cxnLst>
                  <a:cxn ang="T10">
                    <a:pos x="T0" y="T1"/>
                  </a:cxn>
                  <a:cxn ang="T11">
                    <a:pos x="T2" y="T3"/>
                  </a:cxn>
                  <a:cxn ang="T12">
                    <a:pos x="T4" y="T5"/>
                  </a:cxn>
                  <a:cxn ang="T13">
                    <a:pos x="T6" y="T7"/>
                  </a:cxn>
                  <a:cxn ang="T14">
                    <a:pos x="T8" y="T9"/>
                  </a:cxn>
                </a:cxnLst>
                <a:rect l="T15" t="T16" r="T17" b="T18"/>
                <a:pathLst>
                  <a:path w="17" h="49">
                    <a:moveTo>
                      <a:pt x="0" y="34"/>
                    </a:moveTo>
                    <a:lnTo>
                      <a:pt x="12" y="49"/>
                    </a:lnTo>
                    <a:lnTo>
                      <a:pt x="17" y="17"/>
                    </a:lnTo>
                    <a:lnTo>
                      <a:pt x="5" y="0"/>
                    </a:lnTo>
                    <a:lnTo>
                      <a:pt x="0" y="34"/>
                    </a:lnTo>
                  </a:path>
                </a:pathLst>
              </a:custGeom>
              <a:noFill/>
              <a:ln w="9525">
                <a:solidFill>
                  <a:srgbClr val="000000"/>
                </a:solidFill>
                <a:round/>
                <a:headEnd/>
                <a:tailEnd/>
              </a:ln>
            </p:spPr>
            <p:txBody>
              <a:bodyPr/>
              <a:lstStyle/>
              <a:p>
                <a:endParaRPr lang="en-US"/>
              </a:p>
            </p:txBody>
          </p:sp>
          <p:sp>
            <p:nvSpPr>
              <p:cNvPr id="133517" name="Freeform 5637"/>
              <p:cNvSpPr>
                <a:spLocks/>
              </p:cNvSpPr>
              <p:nvPr/>
            </p:nvSpPr>
            <p:spPr bwMode="auto">
              <a:xfrm>
                <a:off x="3411" y="3083"/>
                <a:ext cx="105" cy="92"/>
              </a:xfrm>
              <a:custGeom>
                <a:avLst/>
                <a:gdLst>
                  <a:gd name="T0" fmla="*/ 0 w 105"/>
                  <a:gd name="T1" fmla="*/ 61 h 92"/>
                  <a:gd name="T2" fmla="*/ 74 w 105"/>
                  <a:gd name="T3" fmla="*/ 92 h 92"/>
                  <a:gd name="T4" fmla="*/ 105 w 105"/>
                  <a:gd name="T5" fmla="*/ 37 h 92"/>
                  <a:gd name="T6" fmla="*/ 37 w 105"/>
                  <a:gd name="T7" fmla="*/ 0 h 92"/>
                  <a:gd name="T8" fmla="*/ 0 w 105"/>
                  <a:gd name="T9" fmla="*/ 61 h 92"/>
                  <a:gd name="T10" fmla="*/ 0 60000 65536"/>
                  <a:gd name="T11" fmla="*/ 0 60000 65536"/>
                  <a:gd name="T12" fmla="*/ 0 60000 65536"/>
                  <a:gd name="T13" fmla="*/ 0 60000 65536"/>
                  <a:gd name="T14" fmla="*/ 0 60000 65536"/>
                  <a:gd name="T15" fmla="*/ 0 w 105"/>
                  <a:gd name="T16" fmla="*/ 0 h 92"/>
                  <a:gd name="T17" fmla="*/ 105 w 105"/>
                  <a:gd name="T18" fmla="*/ 92 h 92"/>
                </a:gdLst>
                <a:ahLst/>
                <a:cxnLst>
                  <a:cxn ang="T10">
                    <a:pos x="T0" y="T1"/>
                  </a:cxn>
                  <a:cxn ang="T11">
                    <a:pos x="T2" y="T3"/>
                  </a:cxn>
                  <a:cxn ang="T12">
                    <a:pos x="T4" y="T5"/>
                  </a:cxn>
                  <a:cxn ang="T13">
                    <a:pos x="T6" y="T7"/>
                  </a:cxn>
                  <a:cxn ang="T14">
                    <a:pos x="T8" y="T9"/>
                  </a:cxn>
                </a:cxnLst>
                <a:rect l="T15" t="T16" r="T17" b="T18"/>
                <a:pathLst>
                  <a:path w="105" h="92">
                    <a:moveTo>
                      <a:pt x="0" y="61"/>
                    </a:moveTo>
                    <a:lnTo>
                      <a:pt x="74" y="92"/>
                    </a:lnTo>
                    <a:lnTo>
                      <a:pt x="105" y="37"/>
                    </a:lnTo>
                    <a:lnTo>
                      <a:pt x="37" y="0"/>
                    </a:lnTo>
                    <a:lnTo>
                      <a:pt x="0" y="61"/>
                    </a:lnTo>
                    <a:close/>
                  </a:path>
                </a:pathLst>
              </a:custGeom>
              <a:solidFill>
                <a:srgbClr val="B5B5B5"/>
              </a:solidFill>
              <a:ln w="9525">
                <a:noFill/>
                <a:round/>
                <a:headEnd/>
                <a:tailEnd/>
              </a:ln>
            </p:spPr>
            <p:txBody>
              <a:bodyPr/>
              <a:lstStyle/>
              <a:p>
                <a:endParaRPr lang="en-US"/>
              </a:p>
            </p:txBody>
          </p:sp>
          <p:sp>
            <p:nvSpPr>
              <p:cNvPr id="133518" name="Freeform 5638"/>
              <p:cNvSpPr>
                <a:spLocks/>
              </p:cNvSpPr>
              <p:nvPr/>
            </p:nvSpPr>
            <p:spPr bwMode="auto">
              <a:xfrm>
                <a:off x="3411" y="3083"/>
                <a:ext cx="105" cy="92"/>
              </a:xfrm>
              <a:custGeom>
                <a:avLst/>
                <a:gdLst>
                  <a:gd name="T0" fmla="*/ 0 w 17"/>
                  <a:gd name="T1" fmla="*/ 86296 h 15"/>
                  <a:gd name="T2" fmla="*/ 107693 w 17"/>
                  <a:gd name="T3" fmla="*/ 130119 h 15"/>
                  <a:gd name="T4" fmla="*/ 152936 w 17"/>
                  <a:gd name="T5" fmla="*/ 52366 h 15"/>
                  <a:gd name="T6" fmla="*/ 53945 w 17"/>
                  <a:gd name="T7" fmla="*/ 0 h 15"/>
                  <a:gd name="T8" fmla="*/ 0 w 17"/>
                  <a:gd name="T9" fmla="*/ 86296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0"/>
                    </a:moveTo>
                    <a:lnTo>
                      <a:pt x="12" y="15"/>
                    </a:lnTo>
                    <a:lnTo>
                      <a:pt x="17" y="6"/>
                    </a:lnTo>
                    <a:lnTo>
                      <a:pt x="6" y="0"/>
                    </a:lnTo>
                    <a:lnTo>
                      <a:pt x="0" y="10"/>
                    </a:lnTo>
                  </a:path>
                </a:pathLst>
              </a:custGeom>
              <a:noFill/>
              <a:ln w="9525">
                <a:solidFill>
                  <a:srgbClr val="000000"/>
                </a:solidFill>
                <a:round/>
                <a:headEnd/>
                <a:tailEnd/>
              </a:ln>
            </p:spPr>
            <p:txBody>
              <a:bodyPr/>
              <a:lstStyle/>
              <a:p>
                <a:endParaRPr lang="en-US"/>
              </a:p>
            </p:txBody>
          </p:sp>
          <p:sp>
            <p:nvSpPr>
              <p:cNvPr id="133519" name="Freeform 5639"/>
              <p:cNvSpPr>
                <a:spLocks/>
              </p:cNvSpPr>
              <p:nvPr/>
            </p:nvSpPr>
            <p:spPr bwMode="auto">
              <a:xfrm>
                <a:off x="2151" y="2700"/>
                <a:ext cx="99" cy="253"/>
              </a:xfrm>
              <a:custGeom>
                <a:avLst/>
                <a:gdLst>
                  <a:gd name="T0" fmla="*/ 0 w 99"/>
                  <a:gd name="T1" fmla="*/ 185 h 253"/>
                  <a:gd name="T2" fmla="*/ 68 w 99"/>
                  <a:gd name="T3" fmla="*/ 253 h 253"/>
                  <a:gd name="T4" fmla="*/ 99 w 99"/>
                  <a:gd name="T5" fmla="*/ 68 h 253"/>
                  <a:gd name="T6" fmla="*/ 31 w 99"/>
                  <a:gd name="T7" fmla="*/ 0 h 253"/>
                  <a:gd name="T8" fmla="*/ 0 w 99"/>
                  <a:gd name="T9" fmla="*/ 185 h 253"/>
                  <a:gd name="T10" fmla="*/ 0 60000 65536"/>
                  <a:gd name="T11" fmla="*/ 0 60000 65536"/>
                  <a:gd name="T12" fmla="*/ 0 60000 65536"/>
                  <a:gd name="T13" fmla="*/ 0 60000 65536"/>
                  <a:gd name="T14" fmla="*/ 0 60000 65536"/>
                  <a:gd name="T15" fmla="*/ 0 w 99"/>
                  <a:gd name="T16" fmla="*/ 0 h 253"/>
                  <a:gd name="T17" fmla="*/ 99 w 99"/>
                  <a:gd name="T18" fmla="*/ 253 h 253"/>
                </a:gdLst>
                <a:ahLst/>
                <a:cxnLst>
                  <a:cxn ang="T10">
                    <a:pos x="T0" y="T1"/>
                  </a:cxn>
                  <a:cxn ang="T11">
                    <a:pos x="T2" y="T3"/>
                  </a:cxn>
                  <a:cxn ang="T12">
                    <a:pos x="T4" y="T5"/>
                  </a:cxn>
                  <a:cxn ang="T13">
                    <a:pos x="T6" y="T7"/>
                  </a:cxn>
                  <a:cxn ang="T14">
                    <a:pos x="T8" y="T9"/>
                  </a:cxn>
                </a:cxnLst>
                <a:rect l="T15" t="T16" r="T17" b="T18"/>
                <a:pathLst>
                  <a:path w="99" h="253">
                    <a:moveTo>
                      <a:pt x="0" y="185"/>
                    </a:moveTo>
                    <a:lnTo>
                      <a:pt x="68" y="253"/>
                    </a:lnTo>
                    <a:lnTo>
                      <a:pt x="99" y="68"/>
                    </a:lnTo>
                    <a:lnTo>
                      <a:pt x="31" y="0"/>
                    </a:lnTo>
                    <a:lnTo>
                      <a:pt x="0" y="185"/>
                    </a:lnTo>
                    <a:close/>
                  </a:path>
                </a:pathLst>
              </a:custGeom>
              <a:solidFill>
                <a:srgbClr val="797979"/>
              </a:solidFill>
              <a:ln w="9525">
                <a:noFill/>
                <a:round/>
                <a:headEnd/>
                <a:tailEnd/>
              </a:ln>
            </p:spPr>
            <p:txBody>
              <a:bodyPr/>
              <a:lstStyle/>
              <a:p>
                <a:endParaRPr lang="en-US"/>
              </a:p>
            </p:txBody>
          </p:sp>
          <p:sp>
            <p:nvSpPr>
              <p:cNvPr id="133520" name="Freeform 5640"/>
              <p:cNvSpPr>
                <a:spLocks/>
              </p:cNvSpPr>
              <p:nvPr/>
            </p:nvSpPr>
            <p:spPr bwMode="auto">
              <a:xfrm>
                <a:off x="2151" y="2700"/>
                <a:ext cx="99" cy="253"/>
              </a:xfrm>
              <a:custGeom>
                <a:avLst/>
                <a:gdLst>
                  <a:gd name="T0" fmla="*/ 0 w 16"/>
                  <a:gd name="T1" fmla="*/ 268334 h 41"/>
                  <a:gd name="T2" fmla="*/ 99730 w 16"/>
                  <a:gd name="T3" fmla="*/ 366807 h 41"/>
                  <a:gd name="T4" fmla="*/ 145214 w 16"/>
                  <a:gd name="T5" fmla="*/ 98701 h 41"/>
                  <a:gd name="T6" fmla="*/ 45484 w 16"/>
                  <a:gd name="T7" fmla="*/ 0 h 41"/>
                  <a:gd name="T8" fmla="*/ 0 w 16"/>
                  <a:gd name="T9" fmla="*/ 268334 h 41"/>
                  <a:gd name="T10" fmla="*/ 0 60000 65536"/>
                  <a:gd name="T11" fmla="*/ 0 60000 65536"/>
                  <a:gd name="T12" fmla="*/ 0 60000 65536"/>
                  <a:gd name="T13" fmla="*/ 0 60000 65536"/>
                  <a:gd name="T14" fmla="*/ 0 60000 65536"/>
                  <a:gd name="T15" fmla="*/ 0 w 16"/>
                  <a:gd name="T16" fmla="*/ 0 h 41"/>
                  <a:gd name="T17" fmla="*/ 16 w 16"/>
                  <a:gd name="T18" fmla="*/ 41 h 41"/>
                </a:gdLst>
                <a:ahLst/>
                <a:cxnLst>
                  <a:cxn ang="T10">
                    <a:pos x="T0" y="T1"/>
                  </a:cxn>
                  <a:cxn ang="T11">
                    <a:pos x="T2" y="T3"/>
                  </a:cxn>
                  <a:cxn ang="T12">
                    <a:pos x="T4" y="T5"/>
                  </a:cxn>
                  <a:cxn ang="T13">
                    <a:pos x="T6" y="T7"/>
                  </a:cxn>
                  <a:cxn ang="T14">
                    <a:pos x="T8" y="T9"/>
                  </a:cxn>
                </a:cxnLst>
                <a:rect l="T15" t="T16" r="T17" b="T18"/>
                <a:pathLst>
                  <a:path w="16" h="41">
                    <a:moveTo>
                      <a:pt x="0" y="30"/>
                    </a:moveTo>
                    <a:lnTo>
                      <a:pt x="11" y="41"/>
                    </a:lnTo>
                    <a:lnTo>
                      <a:pt x="16" y="11"/>
                    </a:lnTo>
                    <a:lnTo>
                      <a:pt x="5" y="0"/>
                    </a:lnTo>
                    <a:lnTo>
                      <a:pt x="0" y="30"/>
                    </a:lnTo>
                  </a:path>
                </a:pathLst>
              </a:custGeom>
              <a:noFill/>
              <a:ln w="9525">
                <a:solidFill>
                  <a:srgbClr val="000000"/>
                </a:solidFill>
                <a:round/>
                <a:headEnd/>
                <a:tailEnd/>
              </a:ln>
            </p:spPr>
            <p:txBody>
              <a:bodyPr/>
              <a:lstStyle/>
              <a:p>
                <a:endParaRPr lang="en-US"/>
              </a:p>
            </p:txBody>
          </p:sp>
          <p:sp>
            <p:nvSpPr>
              <p:cNvPr id="133521" name="Freeform 5641"/>
              <p:cNvSpPr>
                <a:spLocks/>
              </p:cNvSpPr>
              <p:nvPr/>
            </p:nvSpPr>
            <p:spPr bwMode="auto">
              <a:xfrm>
                <a:off x="4504" y="3126"/>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522" name="Freeform 5642"/>
              <p:cNvSpPr>
                <a:spLocks/>
              </p:cNvSpPr>
              <p:nvPr/>
            </p:nvSpPr>
            <p:spPr bwMode="auto">
              <a:xfrm>
                <a:off x="4504" y="312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523" name="Freeform 5643"/>
              <p:cNvSpPr>
                <a:spLocks/>
              </p:cNvSpPr>
              <p:nvPr/>
            </p:nvSpPr>
            <p:spPr bwMode="auto">
              <a:xfrm>
                <a:off x="3244" y="3046"/>
                <a:ext cx="99" cy="123"/>
              </a:xfrm>
              <a:custGeom>
                <a:avLst/>
                <a:gdLst>
                  <a:gd name="T0" fmla="*/ 0 w 99"/>
                  <a:gd name="T1" fmla="*/ 80 h 123"/>
                  <a:gd name="T2" fmla="*/ 68 w 99"/>
                  <a:gd name="T3" fmla="*/ 123 h 123"/>
                  <a:gd name="T4" fmla="*/ 99 w 99"/>
                  <a:gd name="T5" fmla="*/ 55 h 123"/>
                  <a:gd name="T6" fmla="*/ 31 w 99"/>
                  <a:gd name="T7" fmla="*/ 0 h 123"/>
                  <a:gd name="T8" fmla="*/ 0 w 99"/>
                  <a:gd name="T9" fmla="*/ 80 h 123"/>
                  <a:gd name="T10" fmla="*/ 0 60000 65536"/>
                  <a:gd name="T11" fmla="*/ 0 60000 65536"/>
                  <a:gd name="T12" fmla="*/ 0 60000 65536"/>
                  <a:gd name="T13" fmla="*/ 0 60000 65536"/>
                  <a:gd name="T14" fmla="*/ 0 60000 65536"/>
                  <a:gd name="T15" fmla="*/ 0 w 99"/>
                  <a:gd name="T16" fmla="*/ 0 h 123"/>
                  <a:gd name="T17" fmla="*/ 99 w 99"/>
                  <a:gd name="T18" fmla="*/ 123 h 123"/>
                </a:gdLst>
                <a:ahLst/>
                <a:cxnLst>
                  <a:cxn ang="T10">
                    <a:pos x="T0" y="T1"/>
                  </a:cxn>
                  <a:cxn ang="T11">
                    <a:pos x="T2" y="T3"/>
                  </a:cxn>
                  <a:cxn ang="T12">
                    <a:pos x="T4" y="T5"/>
                  </a:cxn>
                  <a:cxn ang="T13">
                    <a:pos x="T6" y="T7"/>
                  </a:cxn>
                  <a:cxn ang="T14">
                    <a:pos x="T8" y="T9"/>
                  </a:cxn>
                </a:cxnLst>
                <a:rect l="T15" t="T16" r="T17" b="T18"/>
                <a:pathLst>
                  <a:path w="99" h="123">
                    <a:moveTo>
                      <a:pt x="0" y="80"/>
                    </a:moveTo>
                    <a:lnTo>
                      <a:pt x="68" y="123"/>
                    </a:lnTo>
                    <a:lnTo>
                      <a:pt x="99" y="55"/>
                    </a:lnTo>
                    <a:lnTo>
                      <a:pt x="31" y="0"/>
                    </a:lnTo>
                    <a:lnTo>
                      <a:pt x="0" y="80"/>
                    </a:lnTo>
                    <a:close/>
                  </a:path>
                </a:pathLst>
              </a:custGeom>
              <a:solidFill>
                <a:srgbClr val="9E9E9E"/>
              </a:solidFill>
              <a:ln w="9525">
                <a:noFill/>
                <a:round/>
                <a:headEnd/>
                <a:tailEnd/>
              </a:ln>
            </p:spPr>
            <p:txBody>
              <a:bodyPr/>
              <a:lstStyle/>
              <a:p>
                <a:endParaRPr lang="en-US"/>
              </a:p>
            </p:txBody>
          </p:sp>
          <p:sp>
            <p:nvSpPr>
              <p:cNvPr id="133524" name="Freeform 5644"/>
              <p:cNvSpPr>
                <a:spLocks/>
              </p:cNvSpPr>
              <p:nvPr/>
            </p:nvSpPr>
            <p:spPr bwMode="auto">
              <a:xfrm>
                <a:off x="3244" y="3046"/>
                <a:ext cx="99" cy="123"/>
              </a:xfrm>
              <a:custGeom>
                <a:avLst/>
                <a:gdLst>
                  <a:gd name="T0" fmla="*/ 0 w 16"/>
                  <a:gd name="T1" fmla="*/ 114452 h 20"/>
                  <a:gd name="T2" fmla="*/ 99730 w 16"/>
                  <a:gd name="T3" fmla="*/ 175835 h 20"/>
                  <a:gd name="T4" fmla="*/ 145214 w 16"/>
                  <a:gd name="T5" fmla="*/ 78634 h 20"/>
                  <a:gd name="T6" fmla="*/ 45484 w 16"/>
                  <a:gd name="T7" fmla="*/ 0 h 20"/>
                  <a:gd name="T8" fmla="*/ 0 w 16"/>
                  <a:gd name="T9" fmla="*/ 114452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3"/>
                    </a:moveTo>
                    <a:lnTo>
                      <a:pt x="11" y="20"/>
                    </a:lnTo>
                    <a:lnTo>
                      <a:pt x="16" y="9"/>
                    </a:lnTo>
                    <a:lnTo>
                      <a:pt x="5" y="0"/>
                    </a:lnTo>
                    <a:lnTo>
                      <a:pt x="0" y="13"/>
                    </a:lnTo>
                  </a:path>
                </a:pathLst>
              </a:custGeom>
              <a:noFill/>
              <a:ln w="9525">
                <a:solidFill>
                  <a:srgbClr val="000000"/>
                </a:solidFill>
                <a:round/>
                <a:headEnd/>
                <a:tailEnd/>
              </a:ln>
            </p:spPr>
            <p:txBody>
              <a:bodyPr/>
              <a:lstStyle/>
              <a:p>
                <a:endParaRPr lang="en-US"/>
              </a:p>
            </p:txBody>
          </p:sp>
          <p:sp>
            <p:nvSpPr>
              <p:cNvPr id="133525" name="Freeform 5645"/>
              <p:cNvSpPr>
                <a:spLocks/>
              </p:cNvSpPr>
              <p:nvPr/>
            </p:nvSpPr>
            <p:spPr bwMode="auto">
              <a:xfrm>
                <a:off x="1978" y="2799"/>
                <a:ext cx="99" cy="185"/>
              </a:xfrm>
              <a:custGeom>
                <a:avLst/>
                <a:gdLst>
                  <a:gd name="T0" fmla="*/ 0 w 99"/>
                  <a:gd name="T1" fmla="*/ 142 h 185"/>
                  <a:gd name="T2" fmla="*/ 68 w 99"/>
                  <a:gd name="T3" fmla="*/ 185 h 185"/>
                  <a:gd name="T4" fmla="*/ 99 w 99"/>
                  <a:gd name="T5" fmla="*/ 30 h 185"/>
                  <a:gd name="T6" fmla="*/ 31 w 99"/>
                  <a:gd name="T7" fmla="*/ 0 h 185"/>
                  <a:gd name="T8" fmla="*/ 0 w 99"/>
                  <a:gd name="T9" fmla="*/ 142 h 185"/>
                  <a:gd name="T10" fmla="*/ 0 60000 65536"/>
                  <a:gd name="T11" fmla="*/ 0 60000 65536"/>
                  <a:gd name="T12" fmla="*/ 0 60000 65536"/>
                  <a:gd name="T13" fmla="*/ 0 60000 65536"/>
                  <a:gd name="T14" fmla="*/ 0 60000 65536"/>
                  <a:gd name="T15" fmla="*/ 0 w 99"/>
                  <a:gd name="T16" fmla="*/ 0 h 185"/>
                  <a:gd name="T17" fmla="*/ 99 w 99"/>
                  <a:gd name="T18" fmla="*/ 185 h 185"/>
                </a:gdLst>
                <a:ahLst/>
                <a:cxnLst>
                  <a:cxn ang="T10">
                    <a:pos x="T0" y="T1"/>
                  </a:cxn>
                  <a:cxn ang="T11">
                    <a:pos x="T2" y="T3"/>
                  </a:cxn>
                  <a:cxn ang="T12">
                    <a:pos x="T4" y="T5"/>
                  </a:cxn>
                  <a:cxn ang="T13">
                    <a:pos x="T6" y="T7"/>
                  </a:cxn>
                  <a:cxn ang="T14">
                    <a:pos x="T8" y="T9"/>
                  </a:cxn>
                </a:cxnLst>
                <a:rect l="T15" t="T16" r="T17" b="T18"/>
                <a:pathLst>
                  <a:path w="99" h="185">
                    <a:moveTo>
                      <a:pt x="0" y="142"/>
                    </a:moveTo>
                    <a:lnTo>
                      <a:pt x="68" y="185"/>
                    </a:lnTo>
                    <a:lnTo>
                      <a:pt x="99" y="30"/>
                    </a:lnTo>
                    <a:lnTo>
                      <a:pt x="31" y="0"/>
                    </a:lnTo>
                    <a:lnTo>
                      <a:pt x="0" y="142"/>
                    </a:lnTo>
                    <a:close/>
                  </a:path>
                </a:pathLst>
              </a:custGeom>
              <a:solidFill>
                <a:srgbClr val="8D8D8D"/>
              </a:solidFill>
              <a:ln w="9525">
                <a:noFill/>
                <a:round/>
                <a:headEnd/>
                <a:tailEnd/>
              </a:ln>
            </p:spPr>
            <p:txBody>
              <a:bodyPr/>
              <a:lstStyle/>
              <a:p>
                <a:endParaRPr lang="en-US"/>
              </a:p>
            </p:txBody>
          </p:sp>
          <p:sp>
            <p:nvSpPr>
              <p:cNvPr id="133526" name="Freeform 5646"/>
              <p:cNvSpPr>
                <a:spLocks/>
              </p:cNvSpPr>
              <p:nvPr/>
            </p:nvSpPr>
            <p:spPr bwMode="auto">
              <a:xfrm>
                <a:off x="1978" y="2799"/>
                <a:ext cx="99" cy="185"/>
              </a:xfrm>
              <a:custGeom>
                <a:avLst/>
                <a:gdLst>
                  <a:gd name="T0" fmla="*/ 0 w 16"/>
                  <a:gd name="T1" fmla="*/ 205424 h 30"/>
                  <a:gd name="T2" fmla="*/ 99730 w 16"/>
                  <a:gd name="T3" fmla="*/ 267566 h 30"/>
                  <a:gd name="T4" fmla="*/ 145214 w 16"/>
                  <a:gd name="T5" fmla="*/ 44795 h 30"/>
                  <a:gd name="T6" fmla="*/ 45484 w 16"/>
                  <a:gd name="T7" fmla="*/ 0 h 30"/>
                  <a:gd name="T8" fmla="*/ 0 w 16"/>
                  <a:gd name="T9" fmla="*/ 205424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23"/>
                    </a:moveTo>
                    <a:lnTo>
                      <a:pt x="11" y="30"/>
                    </a:lnTo>
                    <a:lnTo>
                      <a:pt x="16" y="5"/>
                    </a:lnTo>
                    <a:lnTo>
                      <a:pt x="5" y="0"/>
                    </a:lnTo>
                    <a:lnTo>
                      <a:pt x="0" y="23"/>
                    </a:lnTo>
                  </a:path>
                </a:pathLst>
              </a:custGeom>
              <a:noFill/>
              <a:ln w="9525">
                <a:solidFill>
                  <a:srgbClr val="000000"/>
                </a:solidFill>
                <a:round/>
                <a:headEnd/>
                <a:tailEnd/>
              </a:ln>
            </p:spPr>
            <p:txBody>
              <a:bodyPr/>
              <a:lstStyle/>
              <a:p>
                <a:endParaRPr lang="en-US"/>
              </a:p>
            </p:txBody>
          </p:sp>
          <p:sp>
            <p:nvSpPr>
              <p:cNvPr id="133527" name="Freeform 5647"/>
              <p:cNvSpPr>
                <a:spLocks/>
              </p:cNvSpPr>
              <p:nvPr/>
            </p:nvSpPr>
            <p:spPr bwMode="auto">
              <a:xfrm>
                <a:off x="4331" y="3126"/>
                <a:ext cx="99" cy="62"/>
              </a:xfrm>
              <a:custGeom>
                <a:avLst/>
                <a:gdLst>
                  <a:gd name="T0" fmla="*/ 0 w 99"/>
                  <a:gd name="T1" fmla="*/ 43 h 62"/>
                  <a:gd name="T2" fmla="*/ 74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74"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528" name="Freeform 5648"/>
              <p:cNvSpPr>
                <a:spLocks/>
              </p:cNvSpPr>
              <p:nvPr/>
            </p:nvSpPr>
            <p:spPr bwMode="auto">
              <a:xfrm>
                <a:off x="4331" y="3126"/>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529" name="Freeform 5649"/>
              <p:cNvSpPr>
                <a:spLocks/>
              </p:cNvSpPr>
              <p:nvPr/>
            </p:nvSpPr>
            <p:spPr bwMode="auto">
              <a:xfrm>
                <a:off x="3071" y="2984"/>
                <a:ext cx="105" cy="166"/>
              </a:xfrm>
              <a:custGeom>
                <a:avLst/>
                <a:gdLst>
                  <a:gd name="T0" fmla="*/ 0 w 105"/>
                  <a:gd name="T1" fmla="*/ 111 h 166"/>
                  <a:gd name="T2" fmla="*/ 74 w 105"/>
                  <a:gd name="T3" fmla="*/ 166 h 166"/>
                  <a:gd name="T4" fmla="*/ 105 w 105"/>
                  <a:gd name="T5" fmla="*/ 86 h 166"/>
                  <a:gd name="T6" fmla="*/ 37 w 105"/>
                  <a:gd name="T7" fmla="*/ 0 h 166"/>
                  <a:gd name="T8" fmla="*/ 0 w 105"/>
                  <a:gd name="T9" fmla="*/ 111 h 166"/>
                  <a:gd name="T10" fmla="*/ 0 60000 65536"/>
                  <a:gd name="T11" fmla="*/ 0 60000 65536"/>
                  <a:gd name="T12" fmla="*/ 0 60000 65536"/>
                  <a:gd name="T13" fmla="*/ 0 60000 65536"/>
                  <a:gd name="T14" fmla="*/ 0 60000 65536"/>
                  <a:gd name="T15" fmla="*/ 0 w 105"/>
                  <a:gd name="T16" fmla="*/ 0 h 166"/>
                  <a:gd name="T17" fmla="*/ 105 w 105"/>
                  <a:gd name="T18" fmla="*/ 166 h 166"/>
                </a:gdLst>
                <a:ahLst/>
                <a:cxnLst>
                  <a:cxn ang="T10">
                    <a:pos x="T0" y="T1"/>
                  </a:cxn>
                  <a:cxn ang="T11">
                    <a:pos x="T2" y="T3"/>
                  </a:cxn>
                  <a:cxn ang="T12">
                    <a:pos x="T4" y="T5"/>
                  </a:cxn>
                  <a:cxn ang="T13">
                    <a:pos x="T6" y="T7"/>
                  </a:cxn>
                  <a:cxn ang="T14">
                    <a:pos x="T8" y="T9"/>
                  </a:cxn>
                </a:cxnLst>
                <a:rect l="T15" t="T16" r="T17" b="T18"/>
                <a:pathLst>
                  <a:path w="105" h="166">
                    <a:moveTo>
                      <a:pt x="0" y="111"/>
                    </a:moveTo>
                    <a:lnTo>
                      <a:pt x="74" y="166"/>
                    </a:lnTo>
                    <a:lnTo>
                      <a:pt x="105" y="86"/>
                    </a:lnTo>
                    <a:lnTo>
                      <a:pt x="37" y="0"/>
                    </a:lnTo>
                    <a:lnTo>
                      <a:pt x="0" y="111"/>
                    </a:lnTo>
                    <a:close/>
                  </a:path>
                </a:pathLst>
              </a:custGeom>
              <a:solidFill>
                <a:srgbClr val="848484"/>
              </a:solidFill>
              <a:ln w="9525">
                <a:noFill/>
                <a:round/>
                <a:headEnd/>
                <a:tailEnd/>
              </a:ln>
            </p:spPr>
            <p:txBody>
              <a:bodyPr/>
              <a:lstStyle/>
              <a:p>
                <a:endParaRPr lang="en-US"/>
              </a:p>
            </p:txBody>
          </p:sp>
          <p:sp>
            <p:nvSpPr>
              <p:cNvPr id="133530" name="Freeform 5650"/>
              <p:cNvSpPr>
                <a:spLocks/>
              </p:cNvSpPr>
              <p:nvPr/>
            </p:nvSpPr>
            <p:spPr bwMode="auto">
              <a:xfrm>
                <a:off x="3071" y="2984"/>
                <a:ext cx="105" cy="166"/>
              </a:xfrm>
              <a:custGeom>
                <a:avLst/>
                <a:gdLst>
                  <a:gd name="T0" fmla="*/ 0 w 17"/>
                  <a:gd name="T1" fmla="*/ 158493 h 27"/>
                  <a:gd name="T2" fmla="*/ 107693 w 17"/>
                  <a:gd name="T3" fmla="*/ 237269 h 27"/>
                  <a:gd name="T4" fmla="*/ 152936 w 17"/>
                  <a:gd name="T5" fmla="*/ 122926 h 27"/>
                  <a:gd name="T6" fmla="*/ 53945 w 17"/>
                  <a:gd name="T7" fmla="*/ 0 h 27"/>
                  <a:gd name="T8" fmla="*/ 0 w 17"/>
                  <a:gd name="T9" fmla="*/ 158493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18"/>
                    </a:moveTo>
                    <a:lnTo>
                      <a:pt x="12" y="27"/>
                    </a:lnTo>
                    <a:lnTo>
                      <a:pt x="17" y="14"/>
                    </a:lnTo>
                    <a:lnTo>
                      <a:pt x="6" y="0"/>
                    </a:lnTo>
                    <a:lnTo>
                      <a:pt x="0" y="18"/>
                    </a:lnTo>
                  </a:path>
                </a:pathLst>
              </a:custGeom>
              <a:noFill/>
              <a:ln w="9525">
                <a:solidFill>
                  <a:srgbClr val="000000"/>
                </a:solidFill>
                <a:round/>
                <a:headEnd/>
                <a:tailEnd/>
              </a:ln>
            </p:spPr>
            <p:txBody>
              <a:bodyPr/>
              <a:lstStyle/>
              <a:p>
                <a:endParaRPr lang="en-US"/>
              </a:p>
            </p:txBody>
          </p:sp>
          <p:sp>
            <p:nvSpPr>
              <p:cNvPr id="133531" name="Freeform 5651"/>
              <p:cNvSpPr>
                <a:spLocks/>
              </p:cNvSpPr>
              <p:nvPr/>
            </p:nvSpPr>
            <p:spPr bwMode="auto">
              <a:xfrm>
                <a:off x="1812" y="2897"/>
                <a:ext cx="98" cy="136"/>
              </a:xfrm>
              <a:custGeom>
                <a:avLst/>
                <a:gdLst>
                  <a:gd name="T0" fmla="*/ 0 w 98"/>
                  <a:gd name="T1" fmla="*/ 111 h 136"/>
                  <a:gd name="T2" fmla="*/ 68 w 98"/>
                  <a:gd name="T3" fmla="*/ 136 h 136"/>
                  <a:gd name="T4" fmla="*/ 98 w 98"/>
                  <a:gd name="T5" fmla="*/ 13 h 136"/>
                  <a:gd name="T6" fmla="*/ 30 w 98"/>
                  <a:gd name="T7" fmla="*/ 0 h 136"/>
                  <a:gd name="T8" fmla="*/ 0 w 98"/>
                  <a:gd name="T9" fmla="*/ 111 h 136"/>
                  <a:gd name="T10" fmla="*/ 0 60000 65536"/>
                  <a:gd name="T11" fmla="*/ 0 60000 65536"/>
                  <a:gd name="T12" fmla="*/ 0 60000 65536"/>
                  <a:gd name="T13" fmla="*/ 0 60000 65536"/>
                  <a:gd name="T14" fmla="*/ 0 60000 65536"/>
                  <a:gd name="T15" fmla="*/ 0 w 98"/>
                  <a:gd name="T16" fmla="*/ 0 h 136"/>
                  <a:gd name="T17" fmla="*/ 98 w 98"/>
                  <a:gd name="T18" fmla="*/ 136 h 136"/>
                </a:gdLst>
                <a:ahLst/>
                <a:cxnLst>
                  <a:cxn ang="T10">
                    <a:pos x="T0" y="T1"/>
                  </a:cxn>
                  <a:cxn ang="T11">
                    <a:pos x="T2" y="T3"/>
                  </a:cxn>
                  <a:cxn ang="T12">
                    <a:pos x="T4" y="T5"/>
                  </a:cxn>
                  <a:cxn ang="T13">
                    <a:pos x="T6" y="T7"/>
                  </a:cxn>
                  <a:cxn ang="T14">
                    <a:pos x="T8" y="T9"/>
                  </a:cxn>
                </a:cxnLst>
                <a:rect l="T15" t="T16" r="T17" b="T18"/>
                <a:pathLst>
                  <a:path w="98" h="136">
                    <a:moveTo>
                      <a:pt x="0" y="111"/>
                    </a:moveTo>
                    <a:lnTo>
                      <a:pt x="68" y="136"/>
                    </a:lnTo>
                    <a:lnTo>
                      <a:pt x="98" y="13"/>
                    </a:lnTo>
                    <a:lnTo>
                      <a:pt x="30" y="0"/>
                    </a:lnTo>
                    <a:lnTo>
                      <a:pt x="0" y="111"/>
                    </a:lnTo>
                    <a:close/>
                  </a:path>
                </a:pathLst>
              </a:custGeom>
              <a:solidFill>
                <a:srgbClr val="A4A4A4"/>
              </a:solidFill>
              <a:ln w="9525">
                <a:noFill/>
                <a:round/>
                <a:headEnd/>
                <a:tailEnd/>
              </a:ln>
            </p:spPr>
            <p:txBody>
              <a:bodyPr/>
              <a:lstStyle/>
              <a:p>
                <a:endParaRPr lang="en-US"/>
              </a:p>
            </p:txBody>
          </p:sp>
          <p:sp>
            <p:nvSpPr>
              <p:cNvPr id="133532" name="Freeform 5652"/>
              <p:cNvSpPr>
                <a:spLocks/>
              </p:cNvSpPr>
              <p:nvPr/>
            </p:nvSpPr>
            <p:spPr bwMode="auto">
              <a:xfrm>
                <a:off x="1812" y="2897"/>
                <a:ext cx="98" cy="136"/>
              </a:xfrm>
              <a:custGeom>
                <a:avLst/>
                <a:gdLst>
                  <a:gd name="T0" fmla="*/ 0 w 16"/>
                  <a:gd name="T1" fmla="*/ 162069 h 22"/>
                  <a:gd name="T2" fmla="*/ 94202 w 16"/>
                  <a:gd name="T3" fmla="*/ 198677 h 22"/>
                  <a:gd name="T4" fmla="*/ 137868 w 16"/>
                  <a:gd name="T5" fmla="*/ 17464 h 22"/>
                  <a:gd name="T6" fmla="*/ 43665 w 16"/>
                  <a:gd name="T7" fmla="*/ 0 h 22"/>
                  <a:gd name="T8" fmla="*/ 0 w 16"/>
                  <a:gd name="T9" fmla="*/ 162069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18"/>
                    </a:moveTo>
                    <a:lnTo>
                      <a:pt x="11" y="22"/>
                    </a:lnTo>
                    <a:lnTo>
                      <a:pt x="16" y="2"/>
                    </a:lnTo>
                    <a:lnTo>
                      <a:pt x="5" y="0"/>
                    </a:lnTo>
                    <a:lnTo>
                      <a:pt x="0" y="18"/>
                    </a:lnTo>
                  </a:path>
                </a:pathLst>
              </a:custGeom>
              <a:noFill/>
              <a:ln w="9525">
                <a:solidFill>
                  <a:srgbClr val="000000"/>
                </a:solidFill>
                <a:round/>
                <a:headEnd/>
                <a:tailEnd/>
              </a:ln>
            </p:spPr>
            <p:txBody>
              <a:bodyPr/>
              <a:lstStyle/>
              <a:p>
                <a:endParaRPr lang="en-US"/>
              </a:p>
            </p:txBody>
          </p:sp>
          <p:sp>
            <p:nvSpPr>
              <p:cNvPr id="133533" name="Freeform 5653"/>
              <p:cNvSpPr>
                <a:spLocks/>
              </p:cNvSpPr>
              <p:nvPr/>
            </p:nvSpPr>
            <p:spPr bwMode="auto">
              <a:xfrm>
                <a:off x="4164" y="3126"/>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ECECE"/>
              </a:solidFill>
              <a:ln w="9525">
                <a:noFill/>
                <a:round/>
                <a:headEnd/>
                <a:tailEnd/>
              </a:ln>
            </p:spPr>
            <p:txBody>
              <a:bodyPr/>
              <a:lstStyle/>
              <a:p>
                <a:endParaRPr lang="en-US"/>
              </a:p>
            </p:txBody>
          </p:sp>
          <p:sp>
            <p:nvSpPr>
              <p:cNvPr id="133534" name="Freeform 5654"/>
              <p:cNvSpPr>
                <a:spLocks/>
              </p:cNvSpPr>
              <p:nvPr/>
            </p:nvSpPr>
            <p:spPr bwMode="auto">
              <a:xfrm>
                <a:off x="4164" y="3126"/>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535" name="Freeform 5655"/>
              <p:cNvSpPr>
                <a:spLocks/>
              </p:cNvSpPr>
              <p:nvPr/>
            </p:nvSpPr>
            <p:spPr bwMode="auto">
              <a:xfrm>
                <a:off x="2905" y="2916"/>
                <a:ext cx="98" cy="210"/>
              </a:xfrm>
              <a:custGeom>
                <a:avLst/>
                <a:gdLst>
                  <a:gd name="T0" fmla="*/ 0 w 98"/>
                  <a:gd name="T1" fmla="*/ 142 h 210"/>
                  <a:gd name="T2" fmla="*/ 67 w 98"/>
                  <a:gd name="T3" fmla="*/ 210 h 210"/>
                  <a:gd name="T4" fmla="*/ 98 w 98"/>
                  <a:gd name="T5" fmla="*/ 105 h 210"/>
                  <a:gd name="T6" fmla="*/ 30 w 98"/>
                  <a:gd name="T7" fmla="*/ 0 h 210"/>
                  <a:gd name="T8" fmla="*/ 0 w 98"/>
                  <a:gd name="T9" fmla="*/ 142 h 210"/>
                  <a:gd name="T10" fmla="*/ 0 60000 65536"/>
                  <a:gd name="T11" fmla="*/ 0 60000 65536"/>
                  <a:gd name="T12" fmla="*/ 0 60000 65536"/>
                  <a:gd name="T13" fmla="*/ 0 60000 65536"/>
                  <a:gd name="T14" fmla="*/ 0 60000 65536"/>
                  <a:gd name="T15" fmla="*/ 0 w 98"/>
                  <a:gd name="T16" fmla="*/ 0 h 210"/>
                  <a:gd name="T17" fmla="*/ 98 w 98"/>
                  <a:gd name="T18" fmla="*/ 210 h 210"/>
                </a:gdLst>
                <a:ahLst/>
                <a:cxnLst>
                  <a:cxn ang="T10">
                    <a:pos x="T0" y="T1"/>
                  </a:cxn>
                  <a:cxn ang="T11">
                    <a:pos x="T2" y="T3"/>
                  </a:cxn>
                  <a:cxn ang="T12">
                    <a:pos x="T4" y="T5"/>
                  </a:cxn>
                  <a:cxn ang="T13">
                    <a:pos x="T6" y="T7"/>
                  </a:cxn>
                  <a:cxn ang="T14">
                    <a:pos x="T8" y="T9"/>
                  </a:cxn>
                </a:cxnLst>
                <a:rect l="T15" t="T16" r="T17" b="T18"/>
                <a:pathLst>
                  <a:path w="98" h="210">
                    <a:moveTo>
                      <a:pt x="0" y="142"/>
                    </a:moveTo>
                    <a:lnTo>
                      <a:pt x="67" y="210"/>
                    </a:lnTo>
                    <a:lnTo>
                      <a:pt x="98" y="105"/>
                    </a:lnTo>
                    <a:lnTo>
                      <a:pt x="30" y="0"/>
                    </a:lnTo>
                    <a:lnTo>
                      <a:pt x="0" y="142"/>
                    </a:lnTo>
                    <a:close/>
                  </a:path>
                </a:pathLst>
              </a:custGeom>
              <a:solidFill>
                <a:srgbClr val="6F6F6F"/>
              </a:solidFill>
              <a:ln w="9525">
                <a:noFill/>
                <a:round/>
                <a:headEnd/>
                <a:tailEnd/>
              </a:ln>
            </p:spPr>
            <p:txBody>
              <a:bodyPr/>
              <a:lstStyle/>
              <a:p>
                <a:endParaRPr lang="en-US"/>
              </a:p>
            </p:txBody>
          </p:sp>
          <p:sp>
            <p:nvSpPr>
              <p:cNvPr id="133536" name="Freeform 5656"/>
              <p:cNvSpPr>
                <a:spLocks/>
              </p:cNvSpPr>
              <p:nvPr/>
            </p:nvSpPr>
            <p:spPr bwMode="auto">
              <a:xfrm>
                <a:off x="2905" y="2916"/>
                <a:ext cx="98" cy="210"/>
              </a:xfrm>
              <a:custGeom>
                <a:avLst/>
                <a:gdLst>
                  <a:gd name="T0" fmla="*/ 0 w 16"/>
                  <a:gd name="T1" fmla="*/ 206652 h 34"/>
                  <a:gd name="T2" fmla="*/ 94202 w 16"/>
                  <a:gd name="T3" fmla="*/ 305612 h 34"/>
                  <a:gd name="T4" fmla="*/ 137868 w 16"/>
                  <a:gd name="T5" fmla="*/ 152936 h 34"/>
                  <a:gd name="T6" fmla="*/ 43665 w 16"/>
                  <a:gd name="T7" fmla="*/ 0 h 34"/>
                  <a:gd name="T8" fmla="*/ 0 w 16"/>
                  <a:gd name="T9" fmla="*/ 206652 h 34"/>
                  <a:gd name="T10" fmla="*/ 0 60000 65536"/>
                  <a:gd name="T11" fmla="*/ 0 60000 65536"/>
                  <a:gd name="T12" fmla="*/ 0 60000 65536"/>
                  <a:gd name="T13" fmla="*/ 0 60000 65536"/>
                  <a:gd name="T14" fmla="*/ 0 60000 65536"/>
                  <a:gd name="T15" fmla="*/ 0 w 16"/>
                  <a:gd name="T16" fmla="*/ 0 h 34"/>
                  <a:gd name="T17" fmla="*/ 16 w 16"/>
                  <a:gd name="T18" fmla="*/ 34 h 34"/>
                </a:gdLst>
                <a:ahLst/>
                <a:cxnLst>
                  <a:cxn ang="T10">
                    <a:pos x="T0" y="T1"/>
                  </a:cxn>
                  <a:cxn ang="T11">
                    <a:pos x="T2" y="T3"/>
                  </a:cxn>
                  <a:cxn ang="T12">
                    <a:pos x="T4" y="T5"/>
                  </a:cxn>
                  <a:cxn ang="T13">
                    <a:pos x="T6" y="T7"/>
                  </a:cxn>
                  <a:cxn ang="T14">
                    <a:pos x="T8" y="T9"/>
                  </a:cxn>
                </a:cxnLst>
                <a:rect l="T15" t="T16" r="T17" b="T18"/>
                <a:pathLst>
                  <a:path w="16" h="34">
                    <a:moveTo>
                      <a:pt x="0" y="23"/>
                    </a:moveTo>
                    <a:lnTo>
                      <a:pt x="11" y="34"/>
                    </a:lnTo>
                    <a:lnTo>
                      <a:pt x="16" y="17"/>
                    </a:lnTo>
                    <a:lnTo>
                      <a:pt x="5" y="0"/>
                    </a:lnTo>
                    <a:lnTo>
                      <a:pt x="0" y="23"/>
                    </a:lnTo>
                  </a:path>
                </a:pathLst>
              </a:custGeom>
              <a:noFill/>
              <a:ln w="9525">
                <a:solidFill>
                  <a:srgbClr val="000000"/>
                </a:solidFill>
                <a:round/>
                <a:headEnd/>
                <a:tailEnd/>
              </a:ln>
            </p:spPr>
            <p:txBody>
              <a:bodyPr/>
              <a:lstStyle/>
              <a:p>
                <a:endParaRPr lang="en-US"/>
              </a:p>
            </p:txBody>
          </p:sp>
          <p:sp>
            <p:nvSpPr>
              <p:cNvPr id="133537" name="Freeform 5657"/>
              <p:cNvSpPr>
                <a:spLocks/>
              </p:cNvSpPr>
              <p:nvPr/>
            </p:nvSpPr>
            <p:spPr bwMode="auto">
              <a:xfrm>
                <a:off x="1639" y="2990"/>
                <a:ext cx="105" cy="93"/>
              </a:xfrm>
              <a:custGeom>
                <a:avLst/>
                <a:gdLst>
                  <a:gd name="T0" fmla="*/ 0 w 105"/>
                  <a:gd name="T1" fmla="*/ 80 h 93"/>
                  <a:gd name="T2" fmla="*/ 68 w 105"/>
                  <a:gd name="T3" fmla="*/ 93 h 93"/>
                  <a:gd name="T4" fmla="*/ 105 w 105"/>
                  <a:gd name="T5" fmla="*/ 0 h 93"/>
                  <a:gd name="T6" fmla="*/ 37 w 105"/>
                  <a:gd name="T7" fmla="*/ 0 h 93"/>
                  <a:gd name="T8" fmla="*/ 0 w 105"/>
                  <a:gd name="T9" fmla="*/ 80 h 93"/>
                  <a:gd name="T10" fmla="*/ 0 60000 65536"/>
                  <a:gd name="T11" fmla="*/ 0 60000 65536"/>
                  <a:gd name="T12" fmla="*/ 0 60000 65536"/>
                  <a:gd name="T13" fmla="*/ 0 60000 65536"/>
                  <a:gd name="T14" fmla="*/ 0 60000 65536"/>
                  <a:gd name="T15" fmla="*/ 0 w 105"/>
                  <a:gd name="T16" fmla="*/ 0 h 93"/>
                  <a:gd name="T17" fmla="*/ 105 w 105"/>
                  <a:gd name="T18" fmla="*/ 93 h 93"/>
                </a:gdLst>
                <a:ahLst/>
                <a:cxnLst>
                  <a:cxn ang="T10">
                    <a:pos x="T0" y="T1"/>
                  </a:cxn>
                  <a:cxn ang="T11">
                    <a:pos x="T2" y="T3"/>
                  </a:cxn>
                  <a:cxn ang="T12">
                    <a:pos x="T4" y="T5"/>
                  </a:cxn>
                  <a:cxn ang="T13">
                    <a:pos x="T6" y="T7"/>
                  </a:cxn>
                  <a:cxn ang="T14">
                    <a:pos x="T8" y="T9"/>
                  </a:cxn>
                </a:cxnLst>
                <a:rect l="T15" t="T16" r="T17" b="T18"/>
                <a:pathLst>
                  <a:path w="105" h="93">
                    <a:moveTo>
                      <a:pt x="0" y="80"/>
                    </a:moveTo>
                    <a:lnTo>
                      <a:pt x="68" y="93"/>
                    </a:lnTo>
                    <a:lnTo>
                      <a:pt x="105" y="0"/>
                    </a:lnTo>
                    <a:lnTo>
                      <a:pt x="37" y="0"/>
                    </a:lnTo>
                    <a:lnTo>
                      <a:pt x="0" y="80"/>
                    </a:lnTo>
                    <a:close/>
                  </a:path>
                </a:pathLst>
              </a:custGeom>
              <a:solidFill>
                <a:srgbClr val="B9B9B9"/>
              </a:solidFill>
              <a:ln w="9525">
                <a:noFill/>
                <a:round/>
                <a:headEnd/>
                <a:tailEnd/>
              </a:ln>
            </p:spPr>
            <p:txBody>
              <a:bodyPr/>
              <a:lstStyle/>
              <a:p>
                <a:endParaRPr lang="en-US"/>
              </a:p>
            </p:txBody>
          </p:sp>
          <p:sp>
            <p:nvSpPr>
              <p:cNvPr id="133538" name="Freeform 5658"/>
              <p:cNvSpPr>
                <a:spLocks/>
              </p:cNvSpPr>
              <p:nvPr/>
            </p:nvSpPr>
            <p:spPr bwMode="auto">
              <a:xfrm>
                <a:off x="1639" y="2990"/>
                <a:ext cx="105" cy="93"/>
              </a:xfrm>
              <a:custGeom>
                <a:avLst/>
                <a:gdLst>
                  <a:gd name="T0" fmla="*/ 0 w 17"/>
                  <a:gd name="T1" fmla="*/ 119623 h 15"/>
                  <a:gd name="T2" fmla="*/ 98959 w 17"/>
                  <a:gd name="T3" fmla="*/ 137497 h 15"/>
                  <a:gd name="T4" fmla="*/ 152936 w 17"/>
                  <a:gd name="T5" fmla="*/ 0 h 15"/>
                  <a:gd name="T6" fmla="*/ 53945 w 17"/>
                  <a:gd name="T7" fmla="*/ 0 h 15"/>
                  <a:gd name="T8" fmla="*/ 0 w 17"/>
                  <a:gd name="T9" fmla="*/ 119623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3"/>
                    </a:moveTo>
                    <a:lnTo>
                      <a:pt x="11" y="15"/>
                    </a:lnTo>
                    <a:lnTo>
                      <a:pt x="17" y="0"/>
                    </a:lnTo>
                    <a:lnTo>
                      <a:pt x="6" y="0"/>
                    </a:lnTo>
                    <a:lnTo>
                      <a:pt x="0" y="13"/>
                    </a:lnTo>
                  </a:path>
                </a:pathLst>
              </a:custGeom>
              <a:noFill/>
              <a:ln w="9525">
                <a:solidFill>
                  <a:srgbClr val="000000"/>
                </a:solidFill>
                <a:round/>
                <a:headEnd/>
                <a:tailEnd/>
              </a:ln>
            </p:spPr>
            <p:txBody>
              <a:bodyPr/>
              <a:lstStyle/>
              <a:p>
                <a:endParaRPr lang="en-US"/>
              </a:p>
            </p:txBody>
          </p:sp>
          <p:sp>
            <p:nvSpPr>
              <p:cNvPr id="133539" name="Freeform 5659"/>
              <p:cNvSpPr>
                <a:spLocks/>
              </p:cNvSpPr>
              <p:nvPr/>
            </p:nvSpPr>
            <p:spPr bwMode="auto">
              <a:xfrm>
                <a:off x="3991" y="3132"/>
                <a:ext cx="105" cy="62"/>
              </a:xfrm>
              <a:custGeom>
                <a:avLst/>
                <a:gdLst>
                  <a:gd name="T0" fmla="*/ 0 w 105"/>
                  <a:gd name="T1" fmla="*/ 43 h 62"/>
                  <a:gd name="T2" fmla="*/ 74 w 105"/>
                  <a:gd name="T3" fmla="*/ 62 h 62"/>
                  <a:gd name="T4" fmla="*/ 105 w 105"/>
                  <a:gd name="T5" fmla="*/ 18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8"/>
                    </a:lnTo>
                    <a:lnTo>
                      <a:pt x="31" y="0"/>
                    </a:lnTo>
                    <a:lnTo>
                      <a:pt x="0" y="43"/>
                    </a:lnTo>
                    <a:close/>
                  </a:path>
                </a:pathLst>
              </a:custGeom>
              <a:solidFill>
                <a:srgbClr val="CECECE"/>
              </a:solidFill>
              <a:ln w="9525">
                <a:noFill/>
                <a:round/>
                <a:headEnd/>
                <a:tailEnd/>
              </a:ln>
            </p:spPr>
            <p:txBody>
              <a:bodyPr/>
              <a:lstStyle/>
              <a:p>
                <a:endParaRPr lang="en-US"/>
              </a:p>
            </p:txBody>
          </p:sp>
          <p:sp>
            <p:nvSpPr>
              <p:cNvPr id="133540" name="Freeform 5660"/>
              <p:cNvSpPr>
                <a:spLocks/>
              </p:cNvSpPr>
              <p:nvPr/>
            </p:nvSpPr>
            <p:spPr bwMode="auto">
              <a:xfrm>
                <a:off x="3991" y="3132"/>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541" name="Freeform 5661"/>
              <p:cNvSpPr>
                <a:spLocks/>
              </p:cNvSpPr>
              <p:nvPr/>
            </p:nvSpPr>
            <p:spPr bwMode="auto">
              <a:xfrm>
                <a:off x="2732" y="2836"/>
                <a:ext cx="105" cy="259"/>
              </a:xfrm>
              <a:custGeom>
                <a:avLst/>
                <a:gdLst>
                  <a:gd name="T0" fmla="*/ 0 w 105"/>
                  <a:gd name="T1" fmla="*/ 172 h 259"/>
                  <a:gd name="T2" fmla="*/ 68 w 105"/>
                  <a:gd name="T3" fmla="*/ 259 h 259"/>
                  <a:gd name="T4" fmla="*/ 105 w 105"/>
                  <a:gd name="T5" fmla="*/ 123 h 259"/>
                  <a:gd name="T6" fmla="*/ 30 w 105"/>
                  <a:gd name="T7" fmla="*/ 0 h 259"/>
                  <a:gd name="T8" fmla="*/ 0 w 105"/>
                  <a:gd name="T9" fmla="*/ 172 h 259"/>
                  <a:gd name="T10" fmla="*/ 0 60000 65536"/>
                  <a:gd name="T11" fmla="*/ 0 60000 65536"/>
                  <a:gd name="T12" fmla="*/ 0 60000 65536"/>
                  <a:gd name="T13" fmla="*/ 0 60000 65536"/>
                  <a:gd name="T14" fmla="*/ 0 60000 65536"/>
                  <a:gd name="T15" fmla="*/ 0 w 105"/>
                  <a:gd name="T16" fmla="*/ 0 h 259"/>
                  <a:gd name="T17" fmla="*/ 105 w 105"/>
                  <a:gd name="T18" fmla="*/ 259 h 259"/>
                </a:gdLst>
                <a:ahLst/>
                <a:cxnLst>
                  <a:cxn ang="T10">
                    <a:pos x="T0" y="T1"/>
                  </a:cxn>
                  <a:cxn ang="T11">
                    <a:pos x="T2" y="T3"/>
                  </a:cxn>
                  <a:cxn ang="T12">
                    <a:pos x="T4" y="T5"/>
                  </a:cxn>
                  <a:cxn ang="T13">
                    <a:pos x="T6" y="T7"/>
                  </a:cxn>
                  <a:cxn ang="T14">
                    <a:pos x="T8" y="T9"/>
                  </a:cxn>
                </a:cxnLst>
                <a:rect l="T15" t="T16" r="T17" b="T18"/>
                <a:pathLst>
                  <a:path w="105" h="259">
                    <a:moveTo>
                      <a:pt x="0" y="172"/>
                    </a:moveTo>
                    <a:lnTo>
                      <a:pt x="68" y="259"/>
                    </a:lnTo>
                    <a:lnTo>
                      <a:pt x="105" y="123"/>
                    </a:lnTo>
                    <a:lnTo>
                      <a:pt x="30" y="0"/>
                    </a:lnTo>
                    <a:lnTo>
                      <a:pt x="0" y="172"/>
                    </a:lnTo>
                    <a:close/>
                  </a:path>
                </a:pathLst>
              </a:custGeom>
              <a:solidFill>
                <a:srgbClr val="636363"/>
              </a:solidFill>
              <a:ln w="9525">
                <a:noFill/>
                <a:round/>
                <a:headEnd/>
                <a:tailEnd/>
              </a:ln>
            </p:spPr>
            <p:txBody>
              <a:bodyPr/>
              <a:lstStyle/>
              <a:p>
                <a:endParaRPr lang="en-US"/>
              </a:p>
            </p:txBody>
          </p:sp>
          <p:sp>
            <p:nvSpPr>
              <p:cNvPr id="133542" name="Freeform 5662"/>
              <p:cNvSpPr>
                <a:spLocks/>
              </p:cNvSpPr>
              <p:nvPr/>
            </p:nvSpPr>
            <p:spPr bwMode="auto">
              <a:xfrm>
                <a:off x="2732" y="2836"/>
                <a:ext cx="105" cy="259"/>
              </a:xfrm>
              <a:custGeom>
                <a:avLst/>
                <a:gdLst>
                  <a:gd name="T0" fmla="*/ 0 w 17"/>
                  <a:gd name="T1" fmla="*/ 250225 h 42"/>
                  <a:gd name="T2" fmla="*/ 98959 w 17"/>
                  <a:gd name="T3" fmla="*/ 374495 h 42"/>
                  <a:gd name="T4" fmla="*/ 152936 w 17"/>
                  <a:gd name="T5" fmla="*/ 177742 h 42"/>
                  <a:gd name="T6" fmla="*/ 45014 w 17"/>
                  <a:gd name="T7" fmla="*/ 0 h 42"/>
                  <a:gd name="T8" fmla="*/ 0 w 17"/>
                  <a:gd name="T9" fmla="*/ 250225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0" y="28"/>
                    </a:moveTo>
                    <a:lnTo>
                      <a:pt x="11" y="42"/>
                    </a:lnTo>
                    <a:lnTo>
                      <a:pt x="17" y="20"/>
                    </a:lnTo>
                    <a:lnTo>
                      <a:pt x="5" y="0"/>
                    </a:lnTo>
                    <a:lnTo>
                      <a:pt x="0" y="28"/>
                    </a:lnTo>
                  </a:path>
                </a:pathLst>
              </a:custGeom>
              <a:noFill/>
              <a:ln w="9525">
                <a:solidFill>
                  <a:srgbClr val="000000"/>
                </a:solidFill>
                <a:round/>
                <a:headEnd/>
                <a:tailEnd/>
              </a:ln>
            </p:spPr>
            <p:txBody>
              <a:bodyPr/>
              <a:lstStyle/>
              <a:p>
                <a:endParaRPr lang="en-US"/>
              </a:p>
            </p:txBody>
          </p:sp>
          <p:sp>
            <p:nvSpPr>
              <p:cNvPr id="133543" name="Freeform 5663"/>
              <p:cNvSpPr>
                <a:spLocks/>
              </p:cNvSpPr>
              <p:nvPr/>
            </p:nvSpPr>
            <p:spPr bwMode="auto">
              <a:xfrm>
                <a:off x="1472" y="3058"/>
                <a:ext cx="99" cy="74"/>
              </a:xfrm>
              <a:custGeom>
                <a:avLst/>
                <a:gdLst>
                  <a:gd name="T0" fmla="*/ 0 w 99"/>
                  <a:gd name="T1" fmla="*/ 62 h 74"/>
                  <a:gd name="T2" fmla="*/ 68 w 99"/>
                  <a:gd name="T3" fmla="*/ 74 h 74"/>
                  <a:gd name="T4" fmla="*/ 99 w 99"/>
                  <a:gd name="T5" fmla="*/ 0 h 74"/>
                  <a:gd name="T6" fmla="*/ 37 w 99"/>
                  <a:gd name="T7" fmla="*/ 0 h 74"/>
                  <a:gd name="T8" fmla="*/ 0 w 99"/>
                  <a:gd name="T9" fmla="*/ 62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62"/>
                    </a:moveTo>
                    <a:lnTo>
                      <a:pt x="68" y="74"/>
                    </a:lnTo>
                    <a:lnTo>
                      <a:pt x="99" y="0"/>
                    </a:lnTo>
                    <a:lnTo>
                      <a:pt x="37" y="0"/>
                    </a:lnTo>
                    <a:lnTo>
                      <a:pt x="0" y="62"/>
                    </a:lnTo>
                    <a:close/>
                  </a:path>
                </a:pathLst>
              </a:custGeom>
              <a:solidFill>
                <a:srgbClr val="C7C7C7"/>
              </a:solidFill>
              <a:ln w="9525">
                <a:noFill/>
                <a:round/>
                <a:headEnd/>
                <a:tailEnd/>
              </a:ln>
            </p:spPr>
            <p:txBody>
              <a:bodyPr/>
              <a:lstStyle/>
              <a:p>
                <a:endParaRPr lang="en-US"/>
              </a:p>
            </p:txBody>
          </p:sp>
          <p:sp>
            <p:nvSpPr>
              <p:cNvPr id="133544" name="Freeform 5664"/>
              <p:cNvSpPr>
                <a:spLocks/>
              </p:cNvSpPr>
              <p:nvPr/>
            </p:nvSpPr>
            <p:spPr bwMode="auto">
              <a:xfrm>
                <a:off x="1472" y="3058"/>
                <a:ext cx="99" cy="74"/>
              </a:xfrm>
              <a:custGeom>
                <a:avLst/>
                <a:gdLst>
                  <a:gd name="T0" fmla="*/ 0 w 16"/>
                  <a:gd name="T1" fmla="*/ 89595 h 12"/>
                  <a:gd name="T2" fmla="*/ 99730 w 16"/>
                  <a:gd name="T3" fmla="*/ 106936 h 12"/>
                  <a:gd name="T4" fmla="*/ 145214 w 16"/>
                  <a:gd name="T5" fmla="*/ 0 h 12"/>
                  <a:gd name="T6" fmla="*/ 54252 w 16"/>
                  <a:gd name="T7" fmla="*/ 0 h 12"/>
                  <a:gd name="T8" fmla="*/ 0 w 16"/>
                  <a:gd name="T9" fmla="*/ 8959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10"/>
                    </a:moveTo>
                    <a:lnTo>
                      <a:pt x="11" y="12"/>
                    </a:lnTo>
                    <a:lnTo>
                      <a:pt x="16" y="0"/>
                    </a:lnTo>
                    <a:lnTo>
                      <a:pt x="6" y="0"/>
                    </a:lnTo>
                    <a:lnTo>
                      <a:pt x="0" y="10"/>
                    </a:lnTo>
                  </a:path>
                </a:pathLst>
              </a:custGeom>
              <a:noFill/>
              <a:ln w="9525">
                <a:solidFill>
                  <a:srgbClr val="000000"/>
                </a:solidFill>
                <a:round/>
                <a:headEnd/>
                <a:tailEnd/>
              </a:ln>
            </p:spPr>
            <p:txBody>
              <a:bodyPr/>
              <a:lstStyle/>
              <a:p>
                <a:endParaRPr lang="en-US"/>
              </a:p>
            </p:txBody>
          </p:sp>
          <p:sp>
            <p:nvSpPr>
              <p:cNvPr id="133545" name="Freeform 5665"/>
              <p:cNvSpPr>
                <a:spLocks/>
              </p:cNvSpPr>
              <p:nvPr/>
            </p:nvSpPr>
            <p:spPr bwMode="auto">
              <a:xfrm>
                <a:off x="3825" y="3132"/>
                <a:ext cx="98" cy="68"/>
              </a:xfrm>
              <a:custGeom>
                <a:avLst/>
                <a:gdLst>
                  <a:gd name="T0" fmla="*/ 0 w 98"/>
                  <a:gd name="T1" fmla="*/ 43 h 68"/>
                  <a:gd name="T2" fmla="*/ 67 w 98"/>
                  <a:gd name="T3" fmla="*/ 68 h 68"/>
                  <a:gd name="T4" fmla="*/ 98 w 98"/>
                  <a:gd name="T5" fmla="*/ 25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25"/>
                    </a:lnTo>
                    <a:lnTo>
                      <a:pt x="30" y="0"/>
                    </a:lnTo>
                    <a:lnTo>
                      <a:pt x="0" y="43"/>
                    </a:lnTo>
                    <a:close/>
                  </a:path>
                </a:pathLst>
              </a:custGeom>
              <a:solidFill>
                <a:srgbClr val="CDCDCD"/>
              </a:solidFill>
              <a:ln w="9525">
                <a:noFill/>
                <a:round/>
                <a:headEnd/>
                <a:tailEnd/>
              </a:ln>
            </p:spPr>
            <p:txBody>
              <a:bodyPr/>
              <a:lstStyle/>
              <a:p>
                <a:endParaRPr lang="en-US"/>
              </a:p>
            </p:txBody>
          </p:sp>
          <p:sp>
            <p:nvSpPr>
              <p:cNvPr id="133546" name="Freeform 5666"/>
              <p:cNvSpPr>
                <a:spLocks/>
              </p:cNvSpPr>
              <p:nvPr/>
            </p:nvSpPr>
            <p:spPr bwMode="auto">
              <a:xfrm>
                <a:off x="3825" y="3132"/>
                <a:ext cx="98" cy="68"/>
              </a:xfrm>
              <a:custGeom>
                <a:avLst/>
                <a:gdLst>
                  <a:gd name="T0" fmla="*/ 0 w 16"/>
                  <a:gd name="T1" fmla="*/ 62826 h 11"/>
                  <a:gd name="T2" fmla="*/ 94202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547" name="Freeform 5667"/>
              <p:cNvSpPr>
                <a:spLocks/>
              </p:cNvSpPr>
              <p:nvPr/>
            </p:nvSpPr>
            <p:spPr bwMode="auto">
              <a:xfrm>
                <a:off x="2559" y="2774"/>
                <a:ext cx="105" cy="290"/>
              </a:xfrm>
              <a:custGeom>
                <a:avLst/>
                <a:gdLst>
                  <a:gd name="T0" fmla="*/ 0 w 105"/>
                  <a:gd name="T1" fmla="*/ 197 h 290"/>
                  <a:gd name="T2" fmla="*/ 74 w 105"/>
                  <a:gd name="T3" fmla="*/ 290 h 290"/>
                  <a:gd name="T4" fmla="*/ 105 w 105"/>
                  <a:gd name="T5" fmla="*/ 123 h 290"/>
                  <a:gd name="T6" fmla="*/ 31 w 105"/>
                  <a:gd name="T7" fmla="*/ 0 h 290"/>
                  <a:gd name="T8" fmla="*/ 0 w 105"/>
                  <a:gd name="T9" fmla="*/ 197 h 290"/>
                  <a:gd name="T10" fmla="*/ 0 60000 65536"/>
                  <a:gd name="T11" fmla="*/ 0 60000 65536"/>
                  <a:gd name="T12" fmla="*/ 0 60000 65536"/>
                  <a:gd name="T13" fmla="*/ 0 60000 65536"/>
                  <a:gd name="T14" fmla="*/ 0 60000 65536"/>
                  <a:gd name="T15" fmla="*/ 0 w 105"/>
                  <a:gd name="T16" fmla="*/ 0 h 290"/>
                  <a:gd name="T17" fmla="*/ 105 w 105"/>
                  <a:gd name="T18" fmla="*/ 290 h 290"/>
                </a:gdLst>
                <a:ahLst/>
                <a:cxnLst>
                  <a:cxn ang="T10">
                    <a:pos x="T0" y="T1"/>
                  </a:cxn>
                  <a:cxn ang="T11">
                    <a:pos x="T2" y="T3"/>
                  </a:cxn>
                  <a:cxn ang="T12">
                    <a:pos x="T4" y="T5"/>
                  </a:cxn>
                  <a:cxn ang="T13">
                    <a:pos x="T6" y="T7"/>
                  </a:cxn>
                  <a:cxn ang="T14">
                    <a:pos x="T8" y="T9"/>
                  </a:cxn>
                </a:cxnLst>
                <a:rect l="T15" t="T16" r="T17" b="T18"/>
                <a:pathLst>
                  <a:path w="105" h="290">
                    <a:moveTo>
                      <a:pt x="0" y="197"/>
                    </a:moveTo>
                    <a:lnTo>
                      <a:pt x="74" y="290"/>
                    </a:lnTo>
                    <a:lnTo>
                      <a:pt x="105" y="123"/>
                    </a:lnTo>
                    <a:lnTo>
                      <a:pt x="31" y="0"/>
                    </a:lnTo>
                    <a:lnTo>
                      <a:pt x="0" y="197"/>
                    </a:lnTo>
                    <a:close/>
                  </a:path>
                </a:pathLst>
              </a:custGeom>
              <a:solidFill>
                <a:srgbClr val="616161"/>
              </a:solidFill>
              <a:ln w="9525">
                <a:noFill/>
                <a:round/>
                <a:headEnd/>
                <a:tailEnd/>
              </a:ln>
            </p:spPr>
            <p:txBody>
              <a:bodyPr/>
              <a:lstStyle/>
              <a:p>
                <a:endParaRPr lang="en-US"/>
              </a:p>
            </p:txBody>
          </p:sp>
          <p:sp>
            <p:nvSpPr>
              <p:cNvPr id="133548" name="Freeform 5668"/>
              <p:cNvSpPr>
                <a:spLocks/>
              </p:cNvSpPr>
              <p:nvPr/>
            </p:nvSpPr>
            <p:spPr bwMode="auto">
              <a:xfrm>
                <a:off x="2559" y="2774"/>
                <a:ext cx="105" cy="290"/>
              </a:xfrm>
              <a:custGeom>
                <a:avLst/>
                <a:gdLst>
                  <a:gd name="T0" fmla="*/ 0 w 17"/>
                  <a:gd name="T1" fmla="*/ 285650 h 47"/>
                  <a:gd name="T2" fmla="*/ 107693 w 17"/>
                  <a:gd name="T3" fmla="*/ 420272 h 47"/>
                  <a:gd name="T4" fmla="*/ 152936 w 17"/>
                  <a:gd name="T5" fmla="*/ 178288 h 47"/>
                  <a:gd name="T6" fmla="*/ 45014 w 17"/>
                  <a:gd name="T7" fmla="*/ 0 h 47"/>
                  <a:gd name="T8" fmla="*/ 0 w 17"/>
                  <a:gd name="T9" fmla="*/ 285650 h 47"/>
                  <a:gd name="T10" fmla="*/ 0 60000 65536"/>
                  <a:gd name="T11" fmla="*/ 0 60000 65536"/>
                  <a:gd name="T12" fmla="*/ 0 60000 65536"/>
                  <a:gd name="T13" fmla="*/ 0 60000 65536"/>
                  <a:gd name="T14" fmla="*/ 0 60000 65536"/>
                  <a:gd name="T15" fmla="*/ 0 w 17"/>
                  <a:gd name="T16" fmla="*/ 0 h 47"/>
                  <a:gd name="T17" fmla="*/ 17 w 17"/>
                  <a:gd name="T18" fmla="*/ 47 h 47"/>
                </a:gdLst>
                <a:ahLst/>
                <a:cxnLst>
                  <a:cxn ang="T10">
                    <a:pos x="T0" y="T1"/>
                  </a:cxn>
                  <a:cxn ang="T11">
                    <a:pos x="T2" y="T3"/>
                  </a:cxn>
                  <a:cxn ang="T12">
                    <a:pos x="T4" y="T5"/>
                  </a:cxn>
                  <a:cxn ang="T13">
                    <a:pos x="T6" y="T7"/>
                  </a:cxn>
                  <a:cxn ang="T14">
                    <a:pos x="T8" y="T9"/>
                  </a:cxn>
                </a:cxnLst>
                <a:rect l="T15" t="T16" r="T17" b="T18"/>
                <a:pathLst>
                  <a:path w="17" h="47">
                    <a:moveTo>
                      <a:pt x="0" y="32"/>
                    </a:moveTo>
                    <a:lnTo>
                      <a:pt x="12" y="47"/>
                    </a:lnTo>
                    <a:lnTo>
                      <a:pt x="17" y="20"/>
                    </a:lnTo>
                    <a:lnTo>
                      <a:pt x="5" y="0"/>
                    </a:lnTo>
                    <a:lnTo>
                      <a:pt x="0" y="32"/>
                    </a:lnTo>
                  </a:path>
                </a:pathLst>
              </a:custGeom>
              <a:noFill/>
              <a:ln w="9525">
                <a:solidFill>
                  <a:srgbClr val="000000"/>
                </a:solidFill>
                <a:round/>
                <a:headEnd/>
                <a:tailEnd/>
              </a:ln>
            </p:spPr>
            <p:txBody>
              <a:bodyPr/>
              <a:lstStyle/>
              <a:p>
                <a:endParaRPr lang="en-US"/>
              </a:p>
            </p:txBody>
          </p:sp>
          <p:sp>
            <p:nvSpPr>
              <p:cNvPr id="133549" name="Freeform 5669"/>
              <p:cNvSpPr>
                <a:spLocks/>
              </p:cNvSpPr>
              <p:nvPr/>
            </p:nvSpPr>
            <p:spPr bwMode="auto">
              <a:xfrm>
                <a:off x="1305" y="3101"/>
                <a:ext cx="99" cy="62"/>
              </a:xfrm>
              <a:custGeom>
                <a:avLst/>
                <a:gdLst>
                  <a:gd name="T0" fmla="*/ 0 w 99"/>
                  <a:gd name="T1" fmla="*/ 49 h 62"/>
                  <a:gd name="T2" fmla="*/ 62 w 99"/>
                  <a:gd name="T3" fmla="*/ 62 h 62"/>
                  <a:gd name="T4" fmla="*/ 99 w 99"/>
                  <a:gd name="T5" fmla="*/ 6 h 62"/>
                  <a:gd name="T6" fmla="*/ 31 w 99"/>
                  <a:gd name="T7" fmla="*/ 0 h 62"/>
                  <a:gd name="T8" fmla="*/ 0 w 99"/>
                  <a:gd name="T9" fmla="*/ 49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9"/>
                    </a:moveTo>
                    <a:lnTo>
                      <a:pt x="62" y="62"/>
                    </a:lnTo>
                    <a:lnTo>
                      <a:pt x="99" y="6"/>
                    </a:lnTo>
                    <a:lnTo>
                      <a:pt x="31" y="0"/>
                    </a:lnTo>
                    <a:lnTo>
                      <a:pt x="0" y="49"/>
                    </a:lnTo>
                    <a:close/>
                  </a:path>
                </a:pathLst>
              </a:custGeom>
              <a:solidFill>
                <a:srgbClr val="CECECE"/>
              </a:solidFill>
              <a:ln w="9525">
                <a:noFill/>
                <a:round/>
                <a:headEnd/>
                <a:tailEnd/>
              </a:ln>
            </p:spPr>
            <p:txBody>
              <a:bodyPr/>
              <a:lstStyle/>
              <a:p>
                <a:endParaRPr lang="en-US"/>
              </a:p>
            </p:txBody>
          </p:sp>
          <p:sp>
            <p:nvSpPr>
              <p:cNvPr id="133550" name="Freeform 5670"/>
              <p:cNvSpPr>
                <a:spLocks/>
              </p:cNvSpPr>
              <p:nvPr/>
            </p:nvSpPr>
            <p:spPr bwMode="auto">
              <a:xfrm>
                <a:off x="1305" y="3101"/>
                <a:ext cx="99" cy="62"/>
              </a:xfrm>
              <a:custGeom>
                <a:avLst/>
                <a:gdLst>
                  <a:gd name="T0" fmla="*/ 0 w 16"/>
                  <a:gd name="T1" fmla="*/ 73879 h 10"/>
                  <a:gd name="T2" fmla="*/ 90962 w 16"/>
                  <a:gd name="T3" fmla="*/ 91524 h 10"/>
                  <a:gd name="T4" fmla="*/ 145214 w 16"/>
                  <a:gd name="T5" fmla="*/ 8804 h 10"/>
                  <a:gd name="T6" fmla="*/ 45484 w 16"/>
                  <a:gd name="T7" fmla="*/ 0 h 10"/>
                  <a:gd name="T8" fmla="*/ 0 w 16"/>
                  <a:gd name="T9" fmla="*/ 73879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8"/>
                    </a:moveTo>
                    <a:lnTo>
                      <a:pt x="10" y="10"/>
                    </a:lnTo>
                    <a:lnTo>
                      <a:pt x="16" y="1"/>
                    </a:lnTo>
                    <a:lnTo>
                      <a:pt x="5" y="0"/>
                    </a:lnTo>
                    <a:lnTo>
                      <a:pt x="0" y="8"/>
                    </a:lnTo>
                  </a:path>
                </a:pathLst>
              </a:custGeom>
              <a:noFill/>
              <a:ln w="9525">
                <a:solidFill>
                  <a:srgbClr val="000000"/>
                </a:solidFill>
                <a:round/>
                <a:headEnd/>
                <a:tailEnd/>
              </a:ln>
            </p:spPr>
            <p:txBody>
              <a:bodyPr/>
              <a:lstStyle/>
              <a:p>
                <a:endParaRPr lang="en-US"/>
              </a:p>
            </p:txBody>
          </p:sp>
          <p:sp>
            <p:nvSpPr>
              <p:cNvPr id="133551" name="Freeform 5671"/>
              <p:cNvSpPr>
                <a:spLocks/>
              </p:cNvSpPr>
              <p:nvPr/>
            </p:nvSpPr>
            <p:spPr bwMode="auto">
              <a:xfrm>
                <a:off x="3652" y="3132"/>
                <a:ext cx="105" cy="68"/>
              </a:xfrm>
              <a:custGeom>
                <a:avLst/>
                <a:gdLst>
                  <a:gd name="T0" fmla="*/ 0 w 105"/>
                  <a:gd name="T1" fmla="*/ 43 h 68"/>
                  <a:gd name="T2" fmla="*/ 68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5"/>
                    </a:lnTo>
                    <a:lnTo>
                      <a:pt x="31" y="0"/>
                    </a:lnTo>
                    <a:lnTo>
                      <a:pt x="0" y="43"/>
                    </a:lnTo>
                    <a:close/>
                  </a:path>
                </a:pathLst>
              </a:custGeom>
              <a:solidFill>
                <a:srgbClr val="C9C9C9"/>
              </a:solidFill>
              <a:ln w="9525">
                <a:noFill/>
                <a:round/>
                <a:headEnd/>
                <a:tailEnd/>
              </a:ln>
            </p:spPr>
            <p:txBody>
              <a:bodyPr/>
              <a:lstStyle/>
              <a:p>
                <a:endParaRPr lang="en-US"/>
              </a:p>
            </p:txBody>
          </p:sp>
          <p:sp>
            <p:nvSpPr>
              <p:cNvPr id="133552" name="Freeform 5672"/>
              <p:cNvSpPr>
                <a:spLocks/>
              </p:cNvSpPr>
              <p:nvPr/>
            </p:nvSpPr>
            <p:spPr bwMode="auto">
              <a:xfrm>
                <a:off x="3652" y="3132"/>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133553" name="Freeform 5673"/>
              <p:cNvSpPr>
                <a:spLocks/>
              </p:cNvSpPr>
              <p:nvPr/>
            </p:nvSpPr>
            <p:spPr bwMode="auto">
              <a:xfrm>
                <a:off x="2392" y="2749"/>
                <a:ext cx="99" cy="290"/>
              </a:xfrm>
              <a:custGeom>
                <a:avLst/>
                <a:gdLst>
                  <a:gd name="T0" fmla="*/ 0 w 99"/>
                  <a:gd name="T1" fmla="*/ 198 h 290"/>
                  <a:gd name="T2" fmla="*/ 68 w 99"/>
                  <a:gd name="T3" fmla="*/ 290 h 290"/>
                  <a:gd name="T4" fmla="*/ 99 w 99"/>
                  <a:gd name="T5" fmla="*/ 111 h 290"/>
                  <a:gd name="T6" fmla="*/ 31 w 99"/>
                  <a:gd name="T7" fmla="*/ 0 h 290"/>
                  <a:gd name="T8" fmla="*/ 0 w 99"/>
                  <a:gd name="T9" fmla="*/ 198 h 290"/>
                  <a:gd name="T10" fmla="*/ 0 60000 65536"/>
                  <a:gd name="T11" fmla="*/ 0 60000 65536"/>
                  <a:gd name="T12" fmla="*/ 0 60000 65536"/>
                  <a:gd name="T13" fmla="*/ 0 60000 65536"/>
                  <a:gd name="T14" fmla="*/ 0 60000 65536"/>
                  <a:gd name="T15" fmla="*/ 0 w 99"/>
                  <a:gd name="T16" fmla="*/ 0 h 290"/>
                  <a:gd name="T17" fmla="*/ 99 w 99"/>
                  <a:gd name="T18" fmla="*/ 290 h 290"/>
                </a:gdLst>
                <a:ahLst/>
                <a:cxnLst>
                  <a:cxn ang="T10">
                    <a:pos x="T0" y="T1"/>
                  </a:cxn>
                  <a:cxn ang="T11">
                    <a:pos x="T2" y="T3"/>
                  </a:cxn>
                  <a:cxn ang="T12">
                    <a:pos x="T4" y="T5"/>
                  </a:cxn>
                  <a:cxn ang="T13">
                    <a:pos x="T6" y="T7"/>
                  </a:cxn>
                  <a:cxn ang="T14">
                    <a:pos x="T8" y="T9"/>
                  </a:cxn>
                </a:cxnLst>
                <a:rect l="T15" t="T16" r="T17" b="T18"/>
                <a:pathLst>
                  <a:path w="99" h="290">
                    <a:moveTo>
                      <a:pt x="0" y="198"/>
                    </a:moveTo>
                    <a:lnTo>
                      <a:pt x="68" y="290"/>
                    </a:lnTo>
                    <a:lnTo>
                      <a:pt x="99" y="111"/>
                    </a:lnTo>
                    <a:lnTo>
                      <a:pt x="31" y="0"/>
                    </a:lnTo>
                    <a:lnTo>
                      <a:pt x="0" y="198"/>
                    </a:lnTo>
                    <a:close/>
                  </a:path>
                </a:pathLst>
              </a:custGeom>
              <a:solidFill>
                <a:srgbClr val="666666"/>
              </a:solidFill>
              <a:ln w="9525">
                <a:noFill/>
                <a:round/>
                <a:headEnd/>
                <a:tailEnd/>
              </a:ln>
            </p:spPr>
            <p:txBody>
              <a:bodyPr/>
              <a:lstStyle/>
              <a:p>
                <a:endParaRPr lang="en-US"/>
              </a:p>
            </p:txBody>
          </p:sp>
          <p:sp>
            <p:nvSpPr>
              <p:cNvPr id="133554" name="Freeform 5674"/>
              <p:cNvSpPr>
                <a:spLocks/>
              </p:cNvSpPr>
              <p:nvPr/>
            </p:nvSpPr>
            <p:spPr bwMode="auto">
              <a:xfrm>
                <a:off x="2392" y="2749"/>
                <a:ext cx="99" cy="290"/>
              </a:xfrm>
              <a:custGeom>
                <a:avLst/>
                <a:gdLst>
                  <a:gd name="T0" fmla="*/ 0 w 16"/>
                  <a:gd name="T1" fmla="*/ 285650 h 47"/>
                  <a:gd name="T2" fmla="*/ 99730 w 16"/>
                  <a:gd name="T3" fmla="*/ 420272 h 47"/>
                  <a:gd name="T4" fmla="*/ 145214 w 16"/>
                  <a:gd name="T5" fmla="*/ 160925 h 47"/>
                  <a:gd name="T6" fmla="*/ 45484 w 16"/>
                  <a:gd name="T7" fmla="*/ 0 h 47"/>
                  <a:gd name="T8" fmla="*/ 0 w 16"/>
                  <a:gd name="T9" fmla="*/ 285650 h 47"/>
                  <a:gd name="T10" fmla="*/ 0 60000 65536"/>
                  <a:gd name="T11" fmla="*/ 0 60000 65536"/>
                  <a:gd name="T12" fmla="*/ 0 60000 65536"/>
                  <a:gd name="T13" fmla="*/ 0 60000 65536"/>
                  <a:gd name="T14" fmla="*/ 0 60000 65536"/>
                  <a:gd name="T15" fmla="*/ 0 w 16"/>
                  <a:gd name="T16" fmla="*/ 0 h 47"/>
                  <a:gd name="T17" fmla="*/ 16 w 16"/>
                  <a:gd name="T18" fmla="*/ 47 h 47"/>
                </a:gdLst>
                <a:ahLst/>
                <a:cxnLst>
                  <a:cxn ang="T10">
                    <a:pos x="T0" y="T1"/>
                  </a:cxn>
                  <a:cxn ang="T11">
                    <a:pos x="T2" y="T3"/>
                  </a:cxn>
                  <a:cxn ang="T12">
                    <a:pos x="T4" y="T5"/>
                  </a:cxn>
                  <a:cxn ang="T13">
                    <a:pos x="T6" y="T7"/>
                  </a:cxn>
                  <a:cxn ang="T14">
                    <a:pos x="T8" y="T9"/>
                  </a:cxn>
                </a:cxnLst>
                <a:rect l="T15" t="T16" r="T17" b="T18"/>
                <a:pathLst>
                  <a:path w="16" h="47">
                    <a:moveTo>
                      <a:pt x="0" y="32"/>
                    </a:moveTo>
                    <a:lnTo>
                      <a:pt x="11" y="47"/>
                    </a:lnTo>
                    <a:lnTo>
                      <a:pt x="16" y="18"/>
                    </a:lnTo>
                    <a:lnTo>
                      <a:pt x="5" y="0"/>
                    </a:lnTo>
                    <a:lnTo>
                      <a:pt x="0" y="32"/>
                    </a:lnTo>
                  </a:path>
                </a:pathLst>
              </a:custGeom>
              <a:noFill/>
              <a:ln w="9525">
                <a:solidFill>
                  <a:srgbClr val="000000"/>
                </a:solidFill>
                <a:round/>
                <a:headEnd/>
                <a:tailEnd/>
              </a:ln>
            </p:spPr>
            <p:txBody>
              <a:bodyPr/>
              <a:lstStyle/>
              <a:p>
                <a:endParaRPr lang="en-US"/>
              </a:p>
            </p:txBody>
          </p:sp>
          <p:sp>
            <p:nvSpPr>
              <p:cNvPr id="133555" name="Freeform 5675"/>
              <p:cNvSpPr>
                <a:spLocks/>
              </p:cNvSpPr>
              <p:nvPr/>
            </p:nvSpPr>
            <p:spPr bwMode="auto">
              <a:xfrm>
                <a:off x="3485" y="3120"/>
                <a:ext cx="99" cy="80"/>
              </a:xfrm>
              <a:custGeom>
                <a:avLst/>
                <a:gdLst>
                  <a:gd name="T0" fmla="*/ 0 w 99"/>
                  <a:gd name="T1" fmla="*/ 55 h 80"/>
                  <a:gd name="T2" fmla="*/ 68 w 99"/>
                  <a:gd name="T3" fmla="*/ 80 h 80"/>
                  <a:gd name="T4" fmla="*/ 99 w 99"/>
                  <a:gd name="T5" fmla="*/ 30 h 80"/>
                  <a:gd name="T6" fmla="*/ 31 w 99"/>
                  <a:gd name="T7" fmla="*/ 0 h 80"/>
                  <a:gd name="T8" fmla="*/ 0 w 99"/>
                  <a:gd name="T9" fmla="*/ 55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55"/>
                    </a:moveTo>
                    <a:lnTo>
                      <a:pt x="68" y="80"/>
                    </a:lnTo>
                    <a:lnTo>
                      <a:pt x="99" y="30"/>
                    </a:lnTo>
                    <a:lnTo>
                      <a:pt x="31" y="0"/>
                    </a:lnTo>
                    <a:lnTo>
                      <a:pt x="0" y="55"/>
                    </a:lnTo>
                    <a:close/>
                  </a:path>
                </a:pathLst>
              </a:custGeom>
              <a:solidFill>
                <a:srgbClr val="C2C2C2"/>
              </a:solidFill>
              <a:ln w="9525">
                <a:noFill/>
                <a:round/>
                <a:headEnd/>
                <a:tailEnd/>
              </a:ln>
            </p:spPr>
            <p:txBody>
              <a:bodyPr/>
              <a:lstStyle/>
              <a:p>
                <a:endParaRPr lang="en-US"/>
              </a:p>
            </p:txBody>
          </p:sp>
          <p:sp>
            <p:nvSpPr>
              <p:cNvPr id="133556" name="Freeform 5676"/>
              <p:cNvSpPr>
                <a:spLocks/>
              </p:cNvSpPr>
              <p:nvPr/>
            </p:nvSpPr>
            <p:spPr bwMode="auto">
              <a:xfrm>
                <a:off x="3485" y="3120"/>
                <a:ext cx="99" cy="80"/>
              </a:xfrm>
              <a:custGeom>
                <a:avLst/>
                <a:gdLst>
                  <a:gd name="T0" fmla="*/ 0 w 16"/>
                  <a:gd name="T1" fmla="*/ 78769 h 13"/>
                  <a:gd name="T2" fmla="*/ 99730 w 16"/>
                  <a:gd name="T3" fmla="*/ 114671 h 13"/>
                  <a:gd name="T4" fmla="*/ 145214 w 16"/>
                  <a:gd name="T5" fmla="*/ 44498 h 13"/>
                  <a:gd name="T6" fmla="*/ 45484 w 16"/>
                  <a:gd name="T7" fmla="*/ 0 h 13"/>
                  <a:gd name="T8" fmla="*/ 0 w 16"/>
                  <a:gd name="T9" fmla="*/ 7876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5"/>
                    </a:lnTo>
                    <a:lnTo>
                      <a:pt x="5" y="0"/>
                    </a:lnTo>
                    <a:lnTo>
                      <a:pt x="0" y="9"/>
                    </a:lnTo>
                  </a:path>
                </a:pathLst>
              </a:custGeom>
              <a:noFill/>
              <a:ln w="9525">
                <a:solidFill>
                  <a:srgbClr val="000000"/>
                </a:solidFill>
                <a:round/>
                <a:headEnd/>
                <a:tailEnd/>
              </a:ln>
            </p:spPr>
            <p:txBody>
              <a:bodyPr/>
              <a:lstStyle/>
              <a:p>
                <a:endParaRPr lang="en-US"/>
              </a:p>
            </p:txBody>
          </p:sp>
          <p:sp>
            <p:nvSpPr>
              <p:cNvPr id="133557" name="Freeform 5677"/>
              <p:cNvSpPr>
                <a:spLocks/>
              </p:cNvSpPr>
              <p:nvPr/>
            </p:nvSpPr>
            <p:spPr bwMode="auto">
              <a:xfrm>
                <a:off x="2219" y="2768"/>
                <a:ext cx="99" cy="259"/>
              </a:xfrm>
              <a:custGeom>
                <a:avLst/>
                <a:gdLst>
                  <a:gd name="T0" fmla="*/ 0 w 99"/>
                  <a:gd name="T1" fmla="*/ 185 h 259"/>
                  <a:gd name="T2" fmla="*/ 68 w 99"/>
                  <a:gd name="T3" fmla="*/ 259 h 259"/>
                  <a:gd name="T4" fmla="*/ 99 w 99"/>
                  <a:gd name="T5" fmla="*/ 86 h 259"/>
                  <a:gd name="T6" fmla="*/ 31 w 99"/>
                  <a:gd name="T7" fmla="*/ 0 h 259"/>
                  <a:gd name="T8" fmla="*/ 0 w 99"/>
                  <a:gd name="T9" fmla="*/ 185 h 259"/>
                  <a:gd name="T10" fmla="*/ 0 60000 65536"/>
                  <a:gd name="T11" fmla="*/ 0 60000 65536"/>
                  <a:gd name="T12" fmla="*/ 0 60000 65536"/>
                  <a:gd name="T13" fmla="*/ 0 60000 65536"/>
                  <a:gd name="T14" fmla="*/ 0 60000 65536"/>
                  <a:gd name="T15" fmla="*/ 0 w 99"/>
                  <a:gd name="T16" fmla="*/ 0 h 259"/>
                  <a:gd name="T17" fmla="*/ 99 w 99"/>
                  <a:gd name="T18" fmla="*/ 259 h 259"/>
                </a:gdLst>
                <a:ahLst/>
                <a:cxnLst>
                  <a:cxn ang="T10">
                    <a:pos x="T0" y="T1"/>
                  </a:cxn>
                  <a:cxn ang="T11">
                    <a:pos x="T2" y="T3"/>
                  </a:cxn>
                  <a:cxn ang="T12">
                    <a:pos x="T4" y="T5"/>
                  </a:cxn>
                  <a:cxn ang="T13">
                    <a:pos x="T6" y="T7"/>
                  </a:cxn>
                  <a:cxn ang="T14">
                    <a:pos x="T8" y="T9"/>
                  </a:cxn>
                </a:cxnLst>
                <a:rect l="T15" t="T16" r="T17" b="T18"/>
                <a:pathLst>
                  <a:path w="99" h="259">
                    <a:moveTo>
                      <a:pt x="0" y="185"/>
                    </a:moveTo>
                    <a:lnTo>
                      <a:pt x="68" y="259"/>
                    </a:lnTo>
                    <a:lnTo>
                      <a:pt x="99" y="86"/>
                    </a:lnTo>
                    <a:lnTo>
                      <a:pt x="31" y="0"/>
                    </a:lnTo>
                    <a:lnTo>
                      <a:pt x="0" y="185"/>
                    </a:lnTo>
                    <a:close/>
                  </a:path>
                </a:pathLst>
              </a:custGeom>
              <a:solidFill>
                <a:srgbClr val="717171"/>
              </a:solidFill>
              <a:ln w="9525">
                <a:noFill/>
                <a:round/>
                <a:headEnd/>
                <a:tailEnd/>
              </a:ln>
            </p:spPr>
            <p:txBody>
              <a:bodyPr/>
              <a:lstStyle/>
              <a:p>
                <a:endParaRPr lang="en-US"/>
              </a:p>
            </p:txBody>
          </p:sp>
          <p:sp>
            <p:nvSpPr>
              <p:cNvPr id="133558" name="Freeform 5678"/>
              <p:cNvSpPr>
                <a:spLocks/>
              </p:cNvSpPr>
              <p:nvPr/>
            </p:nvSpPr>
            <p:spPr bwMode="auto">
              <a:xfrm>
                <a:off x="2219" y="2768"/>
                <a:ext cx="99" cy="259"/>
              </a:xfrm>
              <a:custGeom>
                <a:avLst/>
                <a:gdLst>
                  <a:gd name="T0" fmla="*/ 0 w 16"/>
                  <a:gd name="T1" fmla="*/ 267565 h 42"/>
                  <a:gd name="T2" fmla="*/ 99730 w 16"/>
                  <a:gd name="T3" fmla="*/ 374495 h 42"/>
                  <a:gd name="T4" fmla="*/ 145214 w 16"/>
                  <a:gd name="T5" fmla="*/ 124277 h 42"/>
                  <a:gd name="T6" fmla="*/ 45484 w 16"/>
                  <a:gd name="T7" fmla="*/ 0 h 42"/>
                  <a:gd name="T8" fmla="*/ 0 w 16"/>
                  <a:gd name="T9" fmla="*/ 267565 h 42"/>
                  <a:gd name="T10" fmla="*/ 0 60000 65536"/>
                  <a:gd name="T11" fmla="*/ 0 60000 65536"/>
                  <a:gd name="T12" fmla="*/ 0 60000 65536"/>
                  <a:gd name="T13" fmla="*/ 0 60000 65536"/>
                  <a:gd name="T14" fmla="*/ 0 60000 65536"/>
                  <a:gd name="T15" fmla="*/ 0 w 16"/>
                  <a:gd name="T16" fmla="*/ 0 h 42"/>
                  <a:gd name="T17" fmla="*/ 16 w 16"/>
                  <a:gd name="T18" fmla="*/ 42 h 42"/>
                </a:gdLst>
                <a:ahLst/>
                <a:cxnLst>
                  <a:cxn ang="T10">
                    <a:pos x="T0" y="T1"/>
                  </a:cxn>
                  <a:cxn ang="T11">
                    <a:pos x="T2" y="T3"/>
                  </a:cxn>
                  <a:cxn ang="T12">
                    <a:pos x="T4" y="T5"/>
                  </a:cxn>
                  <a:cxn ang="T13">
                    <a:pos x="T6" y="T7"/>
                  </a:cxn>
                  <a:cxn ang="T14">
                    <a:pos x="T8" y="T9"/>
                  </a:cxn>
                </a:cxnLst>
                <a:rect l="T15" t="T16" r="T17" b="T18"/>
                <a:pathLst>
                  <a:path w="16" h="42">
                    <a:moveTo>
                      <a:pt x="0" y="30"/>
                    </a:moveTo>
                    <a:lnTo>
                      <a:pt x="11" y="42"/>
                    </a:lnTo>
                    <a:lnTo>
                      <a:pt x="16" y="14"/>
                    </a:lnTo>
                    <a:lnTo>
                      <a:pt x="5" y="0"/>
                    </a:lnTo>
                    <a:lnTo>
                      <a:pt x="0" y="30"/>
                    </a:lnTo>
                  </a:path>
                </a:pathLst>
              </a:custGeom>
              <a:noFill/>
              <a:ln w="9525">
                <a:solidFill>
                  <a:srgbClr val="000000"/>
                </a:solidFill>
                <a:round/>
                <a:headEnd/>
                <a:tailEnd/>
              </a:ln>
            </p:spPr>
            <p:txBody>
              <a:bodyPr/>
              <a:lstStyle/>
              <a:p>
                <a:endParaRPr lang="en-US"/>
              </a:p>
            </p:txBody>
          </p:sp>
          <p:sp>
            <p:nvSpPr>
              <p:cNvPr id="133559" name="Freeform 5679"/>
              <p:cNvSpPr>
                <a:spLocks/>
              </p:cNvSpPr>
              <p:nvPr/>
            </p:nvSpPr>
            <p:spPr bwMode="auto">
              <a:xfrm>
                <a:off x="3312" y="3101"/>
                <a:ext cx="99" cy="99"/>
              </a:xfrm>
              <a:custGeom>
                <a:avLst/>
                <a:gdLst>
                  <a:gd name="T0" fmla="*/ 0 w 99"/>
                  <a:gd name="T1" fmla="*/ 68 h 99"/>
                  <a:gd name="T2" fmla="*/ 68 w 99"/>
                  <a:gd name="T3" fmla="*/ 99 h 99"/>
                  <a:gd name="T4" fmla="*/ 99 w 99"/>
                  <a:gd name="T5" fmla="*/ 43 h 99"/>
                  <a:gd name="T6" fmla="*/ 31 w 99"/>
                  <a:gd name="T7" fmla="*/ 0 h 99"/>
                  <a:gd name="T8" fmla="*/ 0 w 99"/>
                  <a:gd name="T9" fmla="*/ 68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68"/>
                    </a:moveTo>
                    <a:lnTo>
                      <a:pt x="68" y="99"/>
                    </a:lnTo>
                    <a:lnTo>
                      <a:pt x="99" y="43"/>
                    </a:lnTo>
                    <a:lnTo>
                      <a:pt x="31" y="0"/>
                    </a:lnTo>
                    <a:lnTo>
                      <a:pt x="0" y="68"/>
                    </a:lnTo>
                    <a:close/>
                  </a:path>
                </a:pathLst>
              </a:custGeom>
              <a:solidFill>
                <a:srgbClr val="B4B4B4"/>
              </a:solidFill>
              <a:ln w="9525">
                <a:noFill/>
                <a:round/>
                <a:headEnd/>
                <a:tailEnd/>
              </a:ln>
            </p:spPr>
            <p:txBody>
              <a:bodyPr/>
              <a:lstStyle/>
              <a:p>
                <a:endParaRPr lang="en-US"/>
              </a:p>
            </p:txBody>
          </p:sp>
          <p:sp>
            <p:nvSpPr>
              <p:cNvPr id="133560" name="Freeform 5680"/>
              <p:cNvSpPr>
                <a:spLocks/>
              </p:cNvSpPr>
              <p:nvPr/>
            </p:nvSpPr>
            <p:spPr bwMode="auto">
              <a:xfrm>
                <a:off x="3312" y="3101"/>
                <a:ext cx="99" cy="99"/>
              </a:xfrm>
              <a:custGeom>
                <a:avLst/>
                <a:gdLst>
                  <a:gd name="T0" fmla="*/ 0 w 16"/>
                  <a:gd name="T1" fmla="*/ 99730 h 16"/>
                  <a:gd name="T2" fmla="*/ 99730 w 16"/>
                  <a:gd name="T3" fmla="*/ 145214 h 16"/>
                  <a:gd name="T4" fmla="*/ 145214 w 16"/>
                  <a:gd name="T5" fmla="*/ 63020 h 16"/>
                  <a:gd name="T6" fmla="*/ 45484 w 16"/>
                  <a:gd name="T7" fmla="*/ 0 h 16"/>
                  <a:gd name="T8" fmla="*/ 0 w 16"/>
                  <a:gd name="T9" fmla="*/ 9973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1"/>
                    </a:moveTo>
                    <a:lnTo>
                      <a:pt x="11" y="16"/>
                    </a:lnTo>
                    <a:lnTo>
                      <a:pt x="16" y="7"/>
                    </a:lnTo>
                    <a:lnTo>
                      <a:pt x="5" y="0"/>
                    </a:lnTo>
                    <a:lnTo>
                      <a:pt x="0" y="11"/>
                    </a:lnTo>
                  </a:path>
                </a:pathLst>
              </a:custGeom>
              <a:noFill/>
              <a:ln w="9525">
                <a:solidFill>
                  <a:srgbClr val="000000"/>
                </a:solidFill>
                <a:round/>
                <a:headEnd/>
                <a:tailEnd/>
              </a:ln>
            </p:spPr>
            <p:txBody>
              <a:bodyPr/>
              <a:lstStyle/>
              <a:p>
                <a:endParaRPr lang="en-US"/>
              </a:p>
            </p:txBody>
          </p:sp>
          <p:sp>
            <p:nvSpPr>
              <p:cNvPr id="133561" name="Freeform 5681"/>
              <p:cNvSpPr>
                <a:spLocks/>
              </p:cNvSpPr>
              <p:nvPr/>
            </p:nvSpPr>
            <p:spPr bwMode="auto">
              <a:xfrm>
                <a:off x="2046" y="2829"/>
                <a:ext cx="105" cy="210"/>
              </a:xfrm>
              <a:custGeom>
                <a:avLst/>
                <a:gdLst>
                  <a:gd name="T0" fmla="*/ 0 w 105"/>
                  <a:gd name="T1" fmla="*/ 155 h 210"/>
                  <a:gd name="T2" fmla="*/ 68 w 105"/>
                  <a:gd name="T3" fmla="*/ 210 h 210"/>
                  <a:gd name="T4" fmla="*/ 105 w 105"/>
                  <a:gd name="T5" fmla="*/ 56 h 210"/>
                  <a:gd name="T6" fmla="*/ 31 w 105"/>
                  <a:gd name="T7" fmla="*/ 0 h 210"/>
                  <a:gd name="T8" fmla="*/ 0 w 105"/>
                  <a:gd name="T9" fmla="*/ 155 h 210"/>
                  <a:gd name="T10" fmla="*/ 0 60000 65536"/>
                  <a:gd name="T11" fmla="*/ 0 60000 65536"/>
                  <a:gd name="T12" fmla="*/ 0 60000 65536"/>
                  <a:gd name="T13" fmla="*/ 0 60000 65536"/>
                  <a:gd name="T14" fmla="*/ 0 60000 65536"/>
                  <a:gd name="T15" fmla="*/ 0 w 105"/>
                  <a:gd name="T16" fmla="*/ 0 h 210"/>
                  <a:gd name="T17" fmla="*/ 105 w 105"/>
                  <a:gd name="T18" fmla="*/ 210 h 210"/>
                </a:gdLst>
                <a:ahLst/>
                <a:cxnLst>
                  <a:cxn ang="T10">
                    <a:pos x="T0" y="T1"/>
                  </a:cxn>
                  <a:cxn ang="T11">
                    <a:pos x="T2" y="T3"/>
                  </a:cxn>
                  <a:cxn ang="T12">
                    <a:pos x="T4" y="T5"/>
                  </a:cxn>
                  <a:cxn ang="T13">
                    <a:pos x="T6" y="T7"/>
                  </a:cxn>
                  <a:cxn ang="T14">
                    <a:pos x="T8" y="T9"/>
                  </a:cxn>
                </a:cxnLst>
                <a:rect l="T15" t="T16" r="T17" b="T18"/>
                <a:pathLst>
                  <a:path w="105" h="210">
                    <a:moveTo>
                      <a:pt x="0" y="155"/>
                    </a:moveTo>
                    <a:lnTo>
                      <a:pt x="68" y="210"/>
                    </a:lnTo>
                    <a:lnTo>
                      <a:pt x="105" y="56"/>
                    </a:lnTo>
                    <a:lnTo>
                      <a:pt x="31" y="0"/>
                    </a:lnTo>
                    <a:lnTo>
                      <a:pt x="0" y="155"/>
                    </a:lnTo>
                    <a:close/>
                  </a:path>
                </a:pathLst>
              </a:custGeom>
              <a:solidFill>
                <a:srgbClr val="818181"/>
              </a:solidFill>
              <a:ln w="9525">
                <a:noFill/>
                <a:round/>
                <a:headEnd/>
                <a:tailEnd/>
              </a:ln>
            </p:spPr>
            <p:txBody>
              <a:bodyPr/>
              <a:lstStyle/>
              <a:p>
                <a:endParaRPr lang="en-US"/>
              </a:p>
            </p:txBody>
          </p:sp>
          <p:sp>
            <p:nvSpPr>
              <p:cNvPr id="133562" name="Freeform 5682"/>
              <p:cNvSpPr>
                <a:spLocks/>
              </p:cNvSpPr>
              <p:nvPr/>
            </p:nvSpPr>
            <p:spPr bwMode="auto">
              <a:xfrm>
                <a:off x="2046" y="2829"/>
                <a:ext cx="105" cy="210"/>
              </a:xfrm>
              <a:custGeom>
                <a:avLst/>
                <a:gdLst>
                  <a:gd name="T0" fmla="*/ 0 w 17"/>
                  <a:gd name="T1" fmla="*/ 224089 h 34"/>
                  <a:gd name="T2" fmla="*/ 98959 w 17"/>
                  <a:gd name="T3" fmla="*/ 305612 h 34"/>
                  <a:gd name="T4" fmla="*/ 152936 w 17"/>
                  <a:gd name="T5" fmla="*/ 81523 h 34"/>
                  <a:gd name="T6" fmla="*/ 45014 w 17"/>
                  <a:gd name="T7" fmla="*/ 0 h 34"/>
                  <a:gd name="T8" fmla="*/ 0 w 17"/>
                  <a:gd name="T9" fmla="*/ 224089 h 34"/>
                  <a:gd name="T10" fmla="*/ 0 60000 65536"/>
                  <a:gd name="T11" fmla="*/ 0 60000 65536"/>
                  <a:gd name="T12" fmla="*/ 0 60000 65536"/>
                  <a:gd name="T13" fmla="*/ 0 60000 65536"/>
                  <a:gd name="T14" fmla="*/ 0 60000 65536"/>
                  <a:gd name="T15" fmla="*/ 0 w 17"/>
                  <a:gd name="T16" fmla="*/ 0 h 34"/>
                  <a:gd name="T17" fmla="*/ 17 w 17"/>
                  <a:gd name="T18" fmla="*/ 34 h 34"/>
                </a:gdLst>
                <a:ahLst/>
                <a:cxnLst>
                  <a:cxn ang="T10">
                    <a:pos x="T0" y="T1"/>
                  </a:cxn>
                  <a:cxn ang="T11">
                    <a:pos x="T2" y="T3"/>
                  </a:cxn>
                  <a:cxn ang="T12">
                    <a:pos x="T4" y="T5"/>
                  </a:cxn>
                  <a:cxn ang="T13">
                    <a:pos x="T6" y="T7"/>
                  </a:cxn>
                  <a:cxn ang="T14">
                    <a:pos x="T8" y="T9"/>
                  </a:cxn>
                </a:cxnLst>
                <a:rect l="T15" t="T16" r="T17" b="T18"/>
                <a:pathLst>
                  <a:path w="17" h="34">
                    <a:moveTo>
                      <a:pt x="0" y="25"/>
                    </a:moveTo>
                    <a:lnTo>
                      <a:pt x="11" y="34"/>
                    </a:lnTo>
                    <a:lnTo>
                      <a:pt x="17" y="9"/>
                    </a:lnTo>
                    <a:lnTo>
                      <a:pt x="5" y="0"/>
                    </a:lnTo>
                    <a:lnTo>
                      <a:pt x="0" y="25"/>
                    </a:lnTo>
                  </a:path>
                </a:pathLst>
              </a:custGeom>
              <a:noFill/>
              <a:ln w="9525">
                <a:solidFill>
                  <a:srgbClr val="000000"/>
                </a:solidFill>
                <a:round/>
                <a:headEnd/>
                <a:tailEnd/>
              </a:ln>
            </p:spPr>
            <p:txBody>
              <a:bodyPr/>
              <a:lstStyle/>
              <a:p>
                <a:endParaRPr lang="en-US"/>
              </a:p>
            </p:txBody>
          </p:sp>
          <p:sp>
            <p:nvSpPr>
              <p:cNvPr id="133563" name="Freeform 5683"/>
              <p:cNvSpPr>
                <a:spLocks/>
              </p:cNvSpPr>
              <p:nvPr/>
            </p:nvSpPr>
            <p:spPr bwMode="auto">
              <a:xfrm>
                <a:off x="4405" y="3144"/>
                <a:ext cx="99" cy="68"/>
              </a:xfrm>
              <a:custGeom>
                <a:avLst/>
                <a:gdLst>
                  <a:gd name="T0" fmla="*/ 0 w 99"/>
                  <a:gd name="T1" fmla="*/ 44 h 68"/>
                  <a:gd name="T2" fmla="*/ 68 w 99"/>
                  <a:gd name="T3" fmla="*/ 68 h 68"/>
                  <a:gd name="T4" fmla="*/ 99 w 99"/>
                  <a:gd name="T5" fmla="*/ 25 h 68"/>
                  <a:gd name="T6" fmla="*/ 25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25" y="0"/>
                    </a:lnTo>
                    <a:lnTo>
                      <a:pt x="0" y="44"/>
                    </a:lnTo>
                    <a:close/>
                  </a:path>
                </a:pathLst>
              </a:custGeom>
              <a:solidFill>
                <a:srgbClr val="CFCFCF"/>
              </a:solidFill>
              <a:ln w="9525">
                <a:noFill/>
                <a:round/>
                <a:headEnd/>
                <a:tailEnd/>
              </a:ln>
            </p:spPr>
            <p:txBody>
              <a:bodyPr/>
              <a:lstStyle/>
              <a:p>
                <a:endParaRPr lang="en-US"/>
              </a:p>
            </p:txBody>
          </p:sp>
          <p:sp>
            <p:nvSpPr>
              <p:cNvPr id="133564" name="Freeform 5684"/>
              <p:cNvSpPr>
                <a:spLocks/>
              </p:cNvSpPr>
              <p:nvPr/>
            </p:nvSpPr>
            <p:spPr bwMode="auto">
              <a:xfrm>
                <a:off x="4405" y="3144"/>
                <a:ext cx="99" cy="68"/>
              </a:xfrm>
              <a:custGeom>
                <a:avLst/>
                <a:gdLst>
                  <a:gd name="T0" fmla="*/ 0 w 16"/>
                  <a:gd name="T1" fmla="*/ 62826 h 11"/>
                  <a:gd name="T2" fmla="*/ 99730 w 16"/>
                  <a:gd name="T3" fmla="*/ 99206 h 11"/>
                  <a:gd name="T4" fmla="*/ 145214 w 16"/>
                  <a:gd name="T5" fmla="*/ 36609 h 11"/>
                  <a:gd name="T6" fmla="*/ 36717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4" y="0"/>
                    </a:lnTo>
                    <a:lnTo>
                      <a:pt x="0" y="7"/>
                    </a:lnTo>
                  </a:path>
                </a:pathLst>
              </a:custGeom>
              <a:noFill/>
              <a:ln w="9525">
                <a:solidFill>
                  <a:srgbClr val="000000"/>
                </a:solidFill>
                <a:round/>
                <a:headEnd/>
                <a:tailEnd/>
              </a:ln>
            </p:spPr>
            <p:txBody>
              <a:bodyPr/>
              <a:lstStyle/>
              <a:p>
                <a:endParaRPr lang="en-US"/>
              </a:p>
            </p:txBody>
          </p:sp>
          <p:sp>
            <p:nvSpPr>
              <p:cNvPr id="133565" name="Freeform 5685"/>
              <p:cNvSpPr>
                <a:spLocks/>
              </p:cNvSpPr>
              <p:nvPr/>
            </p:nvSpPr>
            <p:spPr bwMode="auto">
              <a:xfrm>
                <a:off x="3145" y="3070"/>
                <a:ext cx="99" cy="124"/>
              </a:xfrm>
              <a:custGeom>
                <a:avLst/>
                <a:gdLst>
                  <a:gd name="T0" fmla="*/ 0 w 99"/>
                  <a:gd name="T1" fmla="*/ 80 h 124"/>
                  <a:gd name="T2" fmla="*/ 68 w 99"/>
                  <a:gd name="T3" fmla="*/ 124 h 124"/>
                  <a:gd name="T4" fmla="*/ 99 w 99"/>
                  <a:gd name="T5" fmla="*/ 56 h 124"/>
                  <a:gd name="T6" fmla="*/ 31 w 99"/>
                  <a:gd name="T7" fmla="*/ 0 h 124"/>
                  <a:gd name="T8" fmla="*/ 0 w 99"/>
                  <a:gd name="T9" fmla="*/ 80 h 124"/>
                  <a:gd name="T10" fmla="*/ 0 60000 65536"/>
                  <a:gd name="T11" fmla="*/ 0 60000 65536"/>
                  <a:gd name="T12" fmla="*/ 0 60000 65536"/>
                  <a:gd name="T13" fmla="*/ 0 60000 65536"/>
                  <a:gd name="T14" fmla="*/ 0 60000 65536"/>
                  <a:gd name="T15" fmla="*/ 0 w 99"/>
                  <a:gd name="T16" fmla="*/ 0 h 124"/>
                  <a:gd name="T17" fmla="*/ 99 w 99"/>
                  <a:gd name="T18" fmla="*/ 124 h 124"/>
                </a:gdLst>
                <a:ahLst/>
                <a:cxnLst>
                  <a:cxn ang="T10">
                    <a:pos x="T0" y="T1"/>
                  </a:cxn>
                  <a:cxn ang="T11">
                    <a:pos x="T2" y="T3"/>
                  </a:cxn>
                  <a:cxn ang="T12">
                    <a:pos x="T4" y="T5"/>
                  </a:cxn>
                  <a:cxn ang="T13">
                    <a:pos x="T6" y="T7"/>
                  </a:cxn>
                  <a:cxn ang="T14">
                    <a:pos x="T8" y="T9"/>
                  </a:cxn>
                </a:cxnLst>
                <a:rect l="T15" t="T16" r="T17" b="T18"/>
                <a:pathLst>
                  <a:path w="99" h="124">
                    <a:moveTo>
                      <a:pt x="0" y="80"/>
                    </a:moveTo>
                    <a:lnTo>
                      <a:pt x="68" y="124"/>
                    </a:lnTo>
                    <a:lnTo>
                      <a:pt x="99" y="56"/>
                    </a:lnTo>
                    <a:lnTo>
                      <a:pt x="31" y="0"/>
                    </a:lnTo>
                    <a:lnTo>
                      <a:pt x="0" y="80"/>
                    </a:lnTo>
                    <a:close/>
                  </a:path>
                </a:pathLst>
              </a:custGeom>
              <a:solidFill>
                <a:srgbClr val="9F9F9F"/>
              </a:solidFill>
              <a:ln w="9525">
                <a:noFill/>
                <a:round/>
                <a:headEnd/>
                <a:tailEnd/>
              </a:ln>
            </p:spPr>
            <p:txBody>
              <a:bodyPr/>
              <a:lstStyle/>
              <a:p>
                <a:endParaRPr lang="en-US"/>
              </a:p>
            </p:txBody>
          </p:sp>
          <p:sp>
            <p:nvSpPr>
              <p:cNvPr id="133566" name="Freeform 5686"/>
              <p:cNvSpPr>
                <a:spLocks/>
              </p:cNvSpPr>
              <p:nvPr/>
            </p:nvSpPr>
            <p:spPr bwMode="auto">
              <a:xfrm>
                <a:off x="3145" y="3070"/>
                <a:ext cx="99" cy="124"/>
              </a:xfrm>
              <a:custGeom>
                <a:avLst/>
                <a:gdLst>
                  <a:gd name="T0" fmla="*/ 0 w 16"/>
                  <a:gd name="T1" fmla="*/ 119623 h 20"/>
                  <a:gd name="T2" fmla="*/ 99730 w 16"/>
                  <a:gd name="T3" fmla="*/ 183284 h 20"/>
                  <a:gd name="T4" fmla="*/ 145214 w 16"/>
                  <a:gd name="T5" fmla="*/ 82683 h 20"/>
                  <a:gd name="T6" fmla="*/ 45484 w 16"/>
                  <a:gd name="T7" fmla="*/ 0 h 20"/>
                  <a:gd name="T8" fmla="*/ 0 w 16"/>
                  <a:gd name="T9" fmla="*/ 119623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3"/>
                    </a:moveTo>
                    <a:lnTo>
                      <a:pt x="11" y="20"/>
                    </a:lnTo>
                    <a:lnTo>
                      <a:pt x="16" y="9"/>
                    </a:lnTo>
                    <a:lnTo>
                      <a:pt x="5" y="0"/>
                    </a:lnTo>
                    <a:lnTo>
                      <a:pt x="0" y="13"/>
                    </a:lnTo>
                  </a:path>
                </a:pathLst>
              </a:custGeom>
              <a:noFill/>
              <a:ln w="9525">
                <a:solidFill>
                  <a:srgbClr val="000000"/>
                </a:solidFill>
                <a:round/>
                <a:headEnd/>
                <a:tailEnd/>
              </a:ln>
            </p:spPr>
            <p:txBody>
              <a:bodyPr/>
              <a:lstStyle/>
              <a:p>
                <a:endParaRPr lang="en-US"/>
              </a:p>
            </p:txBody>
          </p:sp>
          <p:sp>
            <p:nvSpPr>
              <p:cNvPr id="133567" name="Freeform 5687"/>
              <p:cNvSpPr>
                <a:spLocks/>
              </p:cNvSpPr>
              <p:nvPr/>
            </p:nvSpPr>
            <p:spPr bwMode="auto">
              <a:xfrm>
                <a:off x="1880" y="2910"/>
                <a:ext cx="98" cy="160"/>
              </a:xfrm>
              <a:custGeom>
                <a:avLst/>
                <a:gdLst>
                  <a:gd name="T0" fmla="*/ 0 w 98"/>
                  <a:gd name="T1" fmla="*/ 123 h 160"/>
                  <a:gd name="T2" fmla="*/ 67 w 98"/>
                  <a:gd name="T3" fmla="*/ 160 h 160"/>
                  <a:gd name="T4" fmla="*/ 98 w 98"/>
                  <a:gd name="T5" fmla="*/ 31 h 160"/>
                  <a:gd name="T6" fmla="*/ 30 w 98"/>
                  <a:gd name="T7" fmla="*/ 0 h 160"/>
                  <a:gd name="T8" fmla="*/ 0 w 98"/>
                  <a:gd name="T9" fmla="*/ 123 h 160"/>
                  <a:gd name="T10" fmla="*/ 0 60000 65536"/>
                  <a:gd name="T11" fmla="*/ 0 60000 65536"/>
                  <a:gd name="T12" fmla="*/ 0 60000 65536"/>
                  <a:gd name="T13" fmla="*/ 0 60000 65536"/>
                  <a:gd name="T14" fmla="*/ 0 60000 65536"/>
                  <a:gd name="T15" fmla="*/ 0 w 98"/>
                  <a:gd name="T16" fmla="*/ 0 h 160"/>
                  <a:gd name="T17" fmla="*/ 98 w 98"/>
                  <a:gd name="T18" fmla="*/ 160 h 160"/>
                </a:gdLst>
                <a:ahLst/>
                <a:cxnLst>
                  <a:cxn ang="T10">
                    <a:pos x="T0" y="T1"/>
                  </a:cxn>
                  <a:cxn ang="T11">
                    <a:pos x="T2" y="T3"/>
                  </a:cxn>
                  <a:cxn ang="T12">
                    <a:pos x="T4" y="T5"/>
                  </a:cxn>
                  <a:cxn ang="T13">
                    <a:pos x="T6" y="T7"/>
                  </a:cxn>
                  <a:cxn ang="T14">
                    <a:pos x="T8" y="T9"/>
                  </a:cxn>
                </a:cxnLst>
                <a:rect l="T15" t="T16" r="T17" b="T18"/>
                <a:pathLst>
                  <a:path w="98" h="160">
                    <a:moveTo>
                      <a:pt x="0" y="123"/>
                    </a:moveTo>
                    <a:lnTo>
                      <a:pt x="67" y="160"/>
                    </a:lnTo>
                    <a:lnTo>
                      <a:pt x="98" y="31"/>
                    </a:lnTo>
                    <a:lnTo>
                      <a:pt x="30" y="0"/>
                    </a:lnTo>
                    <a:lnTo>
                      <a:pt x="0" y="123"/>
                    </a:lnTo>
                    <a:close/>
                  </a:path>
                </a:pathLst>
              </a:custGeom>
              <a:solidFill>
                <a:srgbClr val="959595"/>
              </a:solidFill>
              <a:ln w="9525">
                <a:noFill/>
                <a:round/>
                <a:headEnd/>
                <a:tailEnd/>
              </a:ln>
            </p:spPr>
            <p:txBody>
              <a:bodyPr/>
              <a:lstStyle/>
              <a:p>
                <a:endParaRPr lang="en-US"/>
              </a:p>
            </p:txBody>
          </p:sp>
          <p:sp>
            <p:nvSpPr>
              <p:cNvPr id="133568" name="Freeform 5688"/>
              <p:cNvSpPr>
                <a:spLocks/>
              </p:cNvSpPr>
              <p:nvPr/>
            </p:nvSpPr>
            <p:spPr bwMode="auto">
              <a:xfrm>
                <a:off x="1880" y="2910"/>
                <a:ext cx="98" cy="160"/>
              </a:xfrm>
              <a:custGeom>
                <a:avLst/>
                <a:gdLst>
                  <a:gd name="T0" fmla="*/ 0 w 16"/>
                  <a:gd name="T1" fmla="*/ 176400 h 26"/>
                  <a:gd name="T2" fmla="*/ 94202 w 16"/>
                  <a:gd name="T3" fmla="*/ 229569 h 26"/>
                  <a:gd name="T4" fmla="*/ 137868 w 16"/>
                  <a:gd name="T5" fmla="*/ 44498 h 26"/>
                  <a:gd name="T6" fmla="*/ 43665 w 16"/>
                  <a:gd name="T7" fmla="*/ 0 h 26"/>
                  <a:gd name="T8" fmla="*/ 0 w 16"/>
                  <a:gd name="T9" fmla="*/ 176400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20"/>
                    </a:moveTo>
                    <a:lnTo>
                      <a:pt x="11" y="26"/>
                    </a:lnTo>
                    <a:lnTo>
                      <a:pt x="16" y="5"/>
                    </a:lnTo>
                    <a:lnTo>
                      <a:pt x="5" y="0"/>
                    </a:lnTo>
                    <a:lnTo>
                      <a:pt x="0" y="20"/>
                    </a:lnTo>
                  </a:path>
                </a:pathLst>
              </a:custGeom>
              <a:noFill/>
              <a:ln w="9525">
                <a:solidFill>
                  <a:srgbClr val="000000"/>
                </a:solidFill>
                <a:round/>
                <a:headEnd/>
                <a:tailEnd/>
              </a:ln>
            </p:spPr>
            <p:txBody>
              <a:bodyPr/>
              <a:lstStyle/>
              <a:p>
                <a:endParaRPr lang="en-US"/>
              </a:p>
            </p:txBody>
          </p:sp>
          <p:sp>
            <p:nvSpPr>
              <p:cNvPr id="133569" name="Freeform 5689"/>
              <p:cNvSpPr>
                <a:spLocks/>
              </p:cNvSpPr>
              <p:nvPr/>
            </p:nvSpPr>
            <p:spPr bwMode="auto">
              <a:xfrm>
                <a:off x="4232" y="315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3570" name="Freeform 5690"/>
              <p:cNvSpPr>
                <a:spLocks/>
              </p:cNvSpPr>
              <p:nvPr/>
            </p:nvSpPr>
            <p:spPr bwMode="auto">
              <a:xfrm>
                <a:off x="4232" y="315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571" name="Freeform 5691"/>
              <p:cNvSpPr>
                <a:spLocks/>
              </p:cNvSpPr>
              <p:nvPr/>
            </p:nvSpPr>
            <p:spPr bwMode="auto">
              <a:xfrm>
                <a:off x="2972" y="3021"/>
                <a:ext cx="99" cy="160"/>
              </a:xfrm>
              <a:custGeom>
                <a:avLst/>
                <a:gdLst>
                  <a:gd name="T0" fmla="*/ 0 w 99"/>
                  <a:gd name="T1" fmla="*/ 105 h 160"/>
                  <a:gd name="T2" fmla="*/ 68 w 99"/>
                  <a:gd name="T3" fmla="*/ 160 h 160"/>
                  <a:gd name="T4" fmla="*/ 99 w 99"/>
                  <a:gd name="T5" fmla="*/ 74 h 160"/>
                  <a:gd name="T6" fmla="*/ 31 w 99"/>
                  <a:gd name="T7" fmla="*/ 0 h 160"/>
                  <a:gd name="T8" fmla="*/ 0 w 99"/>
                  <a:gd name="T9" fmla="*/ 105 h 160"/>
                  <a:gd name="T10" fmla="*/ 0 60000 65536"/>
                  <a:gd name="T11" fmla="*/ 0 60000 65536"/>
                  <a:gd name="T12" fmla="*/ 0 60000 65536"/>
                  <a:gd name="T13" fmla="*/ 0 60000 65536"/>
                  <a:gd name="T14" fmla="*/ 0 60000 65536"/>
                  <a:gd name="T15" fmla="*/ 0 w 99"/>
                  <a:gd name="T16" fmla="*/ 0 h 160"/>
                  <a:gd name="T17" fmla="*/ 99 w 99"/>
                  <a:gd name="T18" fmla="*/ 160 h 160"/>
                </a:gdLst>
                <a:ahLst/>
                <a:cxnLst>
                  <a:cxn ang="T10">
                    <a:pos x="T0" y="T1"/>
                  </a:cxn>
                  <a:cxn ang="T11">
                    <a:pos x="T2" y="T3"/>
                  </a:cxn>
                  <a:cxn ang="T12">
                    <a:pos x="T4" y="T5"/>
                  </a:cxn>
                  <a:cxn ang="T13">
                    <a:pos x="T6" y="T7"/>
                  </a:cxn>
                  <a:cxn ang="T14">
                    <a:pos x="T8" y="T9"/>
                  </a:cxn>
                </a:cxnLst>
                <a:rect l="T15" t="T16" r="T17" b="T18"/>
                <a:pathLst>
                  <a:path w="99" h="160">
                    <a:moveTo>
                      <a:pt x="0" y="105"/>
                    </a:moveTo>
                    <a:lnTo>
                      <a:pt x="68" y="160"/>
                    </a:lnTo>
                    <a:lnTo>
                      <a:pt x="99" y="74"/>
                    </a:lnTo>
                    <a:lnTo>
                      <a:pt x="31" y="0"/>
                    </a:lnTo>
                    <a:lnTo>
                      <a:pt x="0" y="105"/>
                    </a:lnTo>
                    <a:close/>
                  </a:path>
                </a:pathLst>
              </a:custGeom>
              <a:solidFill>
                <a:srgbClr val="878787"/>
              </a:solidFill>
              <a:ln w="9525">
                <a:noFill/>
                <a:round/>
                <a:headEnd/>
                <a:tailEnd/>
              </a:ln>
            </p:spPr>
            <p:txBody>
              <a:bodyPr/>
              <a:lstStyle/>
              <a:p>
                <a:endParaRPr lang="en-US"/>
              </a:p>
            </p:txBody>
          </p:sp>
          <p:sp>
            <p:nvSpPr>
              <p:cNvPr id="133572" name="Freeform 5692"/>
              <p:cNvSpPr>
                <a:spLocks/>
              </p:cNvSpPr>
              <p:nvPr/>
            </p:nvSpPr>
            <p:spPr bwMode="auto">
              <a:xfrm>
                <a:off x="2972" y="3021"/>
                <a:ext cx="99" cy="160"/>
              </a:xfrm>
              <a:custGeom>
                <a:avLst/>
                <a:gdLst>
                  <a:gd name="T0" fmla="*/ 0 w 16"/>
                  <a:gd name="T1" fmla="*/ 150535 h 26"/>
                  <a:gd name="T2" fmla="*/ 99730 w 16"/>
                  <a:gd name="T3" fmla="*/ 229569 h 26"/>
                  <a:gd name="T4" fmla="*/ 145214 w 16"/>
                  <a:gd name="T5" fmla="*/ 106037 h 26"/>
                  <a:gd name="T6" fmla="*/ 45484 w 16"/>
                  <a:gd name="T7" fmla="*/ 0 h 26"/>
                  <a:gd name="T8" fmla="*/ 0 w 16"/>
                  <a:gd name="T9" fmla="*/ 150535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0" y="17"/>
                    </a:moveTo>
                    <a:lnTo>
                      <a:pt x="11" y="26"/>
                    </a:lnTo>
                    <a:lnTo>
                      <a:pt x="16" y="12"/>
                    </a:lnTo>
                    <a:lnTo>
                      <a:pt x="5" y="0"/>
                    </a:lnTo>
                    <a:lnTo>
                      <a:pt x="0" y="17"/>
                    </a:lnTo>
                  </a:path>
                </a:pathLst>
              </a:custGeom>
              <a:noFill/>
              <a:ln w="9525">
                <a:solidFill>
                  <a:srgbClr val="000000"/>
                </a:solidFill>
                <a:round/>
                <a:headEnd/>
                <a:tailEnd/>
              </a:ln>
            </p:spPr>
            <p:txBody>
              <a:bodyPr/>
              <a:lstStyle/>
              <a:p>
                <a:endParaRPr lang="en-US"/>
              </a:p>
            </p:txBody>
          </p:sp>
          <p:sp>
            <p:nvSpPr>
              <p:cNvPr id="133573" name="Freeform 5693"/>
              <p:cNvSpPr>
                <a:spLocks/>
              </p:cNvSpPr>
              <p:nvPr/>
            </p:nvSpPr>
            <p:spPr bwMode="auto">
              <a:xfrm>
                <a:off x="1707" y="2990"/>
                <a:ext cx="105" cy="117"/>
              </a:xfrm>
              <a:custGeom>
                <a:avLst/>
                <a:gdLst>
                  <a:gd name="T0" fmla="*/ 0 w 105"/>
                  <a:gd name="T1" fmla="*/ 93 h 117"/>
                  <a:gd name="T2" fmla="*/ 68 w 105"/>
                  <a:gd name="T3" fmla="*/ 117 h 117"/>
                  <a:gd name="T4" fmla="*/ 105 w 105"/>
                  <a:gd name="T5" fmla="*/ 18 h 117"/>
                  <a:gd name="T6" fmla="*/ 37 w 105"/>
                  <a:gd name="T7" fmla="*/ 0 h 117"/>
                  <a:gd name="T8" fmla="*/ 0 w 105"/>
                  <a:gd name="T9" fmla="*/ 93 h 117"/>
                  <a:gd name="T10" fmla="*/ 0 60000 65536"/>
                  <a:gd name="T11" fmla="*/ 0 60000 65536"/>
                  <a:gd name="T12" fmla="*/ 0 60000 65536"/>
                  <a:gd name="T13" fmla="*/ 0 60000 65536"/>
                  <a:gd name="T14" fmla="*/ 0 60000 65536"/>
                  <a:gd name="T15" fmla="*/ 0 w 105"/>
                  <a:gd name="T16" fmla="*/ 0 h 117"/>
                  <a:gd name="T17" fmla="*/ 105 w 105"/>
                  <a:gd name="T18" fmla="*/ 117 h 117"/>
                </a:gdLst>
                <a:ahLst/>
                <a:cxnLst>
                  <a:cxn ang="T10">
                    <a:pos x="T0" y="T1"/>
                  </a:cxn>
                  <a:cxn ang="T11">
                    <a:pos x="T2" y="T3"/>
                  </a:cxn>
                  <a:cxn ang="T12">
                    <a:pos x="T4" y="T5"/>
                  </a:cxn>
                  <a:cxn ang="T13">
                    <a:pos x="T6" y="T7"/>
                  </a:cxn>
                  <a:cxn ang="T14">
                    <a:pos x="T8" y="T9"/>
                  </a:cxn>
                </a:cxnLst>
                <a:rect l="T15" t="T16" r="T17" b="T18"/>
                <a:pathLst>
                  <a:path w="105" h="117">
                    <a:moveTo>
                      <a:pt x="0" y="93"/>
                    </a:moveTo>
                    <a:lnTo>
                      <a:pt x="68" y="117"/>
                    </a:lnTo>
                    <a:lnTo>
                      <a:pt x="105" y="18"/>
                    </a:lnTo>
                    <a:lnTo>
                      <a:pt x="37" y="0"/>
                    </a:lnTo>
                    <a:lnTo>
                      <a:pt x="0" y="93"/>
                    </a:lnTo>
                    <a:close/>
                  </a:path>
                </a:pathLst>
              </a:custGeom>
              <a:solidFill>
                <a:srgbClr val="ABABAB"/>
              </a:solidFill>
              <a:ln w="9525">
                <a:noFill/>
                <a:round/>
                <a:headEnd/>
                <a:tailEnd/>
              </a:ln>
            </p:spPr>
            <p:txBody>
              <a:bodyPr/>
              <a:lstStyle/>
              <a:p>
                <a:endParaRPr lang="en-US"/>
              </a:p>
            </p:txBody>
          </p:sp>
          <p:sp>
            <p:nvSpPr>
              <p:cNvPr id="133574" name="Freeform 5694"/>
              <p:cNvSpPr>
                <a:spLocks/>
              </p:cNvSpPr>
              <p:nvPr/>
            </p:nvSpPr>
            <p:spPr bwMode="auto">
              <a:xfrm>
                <a:off x="1707" y="2990"/>
                <a:ext cx="105" cy="117"/>
              </a:xfrm>
              <a:custGeom>
                <a:avLst/>
                <a:gdLst>
                  <a:gd name="T0" fmla="*/ 0 w 17"/>
                  <a:gd name="T1" fmla="*/ 132413 h 19"/>
                  <a:gd name="T2" fmla="*/ 98959 w 17"/>
                  <a:gd name="T3" fmla="*/ 168135 h 19"/>
                  <a:gd name="T4" fmla="*/ 152936 w 17"/>
                  <a:gd name="T5" fmla="*/ 25937 h 19"/>
                  <a:gd name="T6" fmla="*/ 53945 w 17"/>
                  <a:gd name="T7" fmla="*/ 0 h 19"/>
                  <a:gd name="T8" fmla="*/ 0 w 17"/>
                  <a:gd name="T9" fmla="*/ 132413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5"/>
                    </a:moveTo>
                    <a:lnTo>
                      <a:pt x="11" y="19"/>
                    </a:lnTo>
                    <a:lnTo>
                      <a:pt x="17" y="3"/>
                    </a:lnTo>
                    <a:lnTo>
                      <a:pt x="6" y="0"/>
                    </a:lnTo>
                    <a:lnTo>
                      <a:pt x="0" y="15"/>
                    </a:lnTo>
                  </a:path>
                </a:pathLst>
              </a:custGeom>
              <a:noFill/>
              <a:ln w="9525">
                <a:solidFill>
                  <a:srgbClr val="000000"/>
                </a:solidFill>
                <a:round/>
                <a:headEnd/>
                <a:tailEnd/>
              </a:ln>
            </p:spPr>
            <p:txBody>
              <a:bodyPr/>
              <a:lstStyle/>
              <a:p>
                <a:endParaRPr lang="en-US"/>
              </a:p>
            </p:txBody>
          </p:sp>
          <p:sp>
            <p:nvSpPr>
              <p:cNvPr id="133575" name="Freeform 5695"/>
              <p:cNvSpPr>
                <a:spLocks/>
              </p:cNvSpPr>
              <p:nvPr/>
            </p:nvSpPr>
            <p:spPr bwMode="auto">
              <a:xfrm>
                <a:off x="4065" y="3150"/>
                <a:ext cx="99" cy="68"/>
              </a:xfrm>
              <a:custGeom>
                <a:avLst/>
                <a:gdLst>
                  <a:gd name="T0" fmla="*/ 0 w 99"/>
                  <a:gd name="T1" fmla="*/ 44 h 68"/>
                  <a:gd name="T2" fmla="*/ 68 w 99"/>
                  <a:gd name="T3" fmla="*/ 68 h 68"/>
                  <a:gd name="T4" fmla="*/ 99 w 99"/>
                  <a:gd name="T5" fmla="*/ 25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31" y="0"/>
                    </a:lnTo>
                    <a:lnTo>
                      <a:pt x="0" y="44"/>
                    </a:lnTo>
                    <a:close/>
                  </a:path>
                </a:pathLst>
              </a:custGeom>
              <a:solidFill>
                <a:srgbClr val="CECECE"/>
              </a:solidFill>
              <a:ln w="9525">
                <a:noFill/>
                <a:round/>
                <a:headEnd/>
                <a:tailEnd/>
              </a:ln>
            </p:spPr>
            <p:txBody>
              <a:bodyPr/>
              <a:lstStyle/>
              <a:p>
                <a:endParaRPr lang="en-US"/>
              </a:p>
            </p:txBody>
          </p:sp>
          <p:sp>
            <p:nvSpPr>
              <p:cNvPr id="133576" name="Freeform 5696"/>
              <p:cNvSpPr>
                <a:spLocks/>
              </p:cNvSpPr>
              <p:nvPr/>
            </p:nvSpPr>
            <p:spPr bwMode="auto">
              <a:xfrm>
                <a:off x="4065" y="3150"/>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577" name="Freeform 5697"/>
              <p:cNvSpPr>
                <a:spLocks/>
              </p:cNvSpPr>
              <p:nvPr/>
            </p:nvSpPr>
            <p:spPr bwMode="auto">
              <a:xfrm>
                <a:off x="2800" y="2959"/>
                <a:ext cx="105" cy="204"/>
              </a:xfrm>
              <a:custGeom>
                <a:avLst/>
                <a:gdLst>
                  <a:gd name="T0" fmla="*/ 0 w 105"/>
                  <a:gd name="T1" fmla="*/ 136 h 204"/>
                  <a:gd name="T2" fmla="*/ 74 w 105"/>
                  <a:gd name="T3" fmla="*/ 204 h 204"/>
                  <a:gd name="T4" fmla="*/ 105 w 105"/>
                  <a:gd name="T5" fmla="*/ 99 h 204"/>
                  <a:gd name="T6" fmla="*/ 37 w 105"/>
                  <a:gd name="T7" fmla="*/ 0 h 204"/>
                  <a:gd name="T8" fmla="*/ 0 w 105"/>
                  <a:gd name="T9" fmla="*/ 136 h 204"/>
                  <a:gd name="T10" fmla="*/ 0 60000 65536"/>
                  <a:gd name="T11" fmla="*/ 0 60000 65536"/>
                  <a:gd name="T12" fmla="*/ 0 60000 65536"/>
                  <a:gd name="T13" fmla="*/ 0 60000 65536"/>
                  <a:gd name="T14" fmla="*/ 0 60000 65536"/>
                  <a:gd name="T15" fmla="*/ 0 w 105"/>
                  <a:gd name="T16" fmla="*/ 0 h 204"/>
                  <a:gd name="T17" fmla="*/ 105 w 105"/>
                  <a:gd name="T18" fmla="*/ 204 h 204"/>
                </a:gdLst>
                <a:ahLst/>
                <a:cxnLst>
                  <a:cxn ang="T10">
                    <a:pos x="T0" y="T1"/>
                  </a:cxn>
                  <a:cxn ang="T11">
                    <a:pos x="T2" y="T3"/>
                  </a:cxn>
                  <a:cxn ang="T12">
                    <a:pos x="T4" y="T5"/>
                  </a:cxn>
                  <a:cxn ang="T13">
                    <a:pos x="T6" y="T7"/>
                  </a:cxn>
                  <a:cxn ang="T14">
                    <a:pos x="T8" y="T9"/>
                  </a:cxn>
                </a:cxnLst>
                <a:rect l="T15" t="T16" r="T17" b="T18"/>
                <a:pathLst>
                  <a:path w="105" h="204">
                    <a:moveTo>
                      <a:pt x="0" y="136"/>
                    </a:moveTo>
                    <a:lnTo>
                      <a:pt x="74" y="204"/>
                    </a:lnTo>
                    <a:lnTo>
                      <a:pt x="105" y="99"/>
                    </a:lnTo>
                    <a:lnTo>
                      <a:pt x="37" y="0"/>
                    </a:lnTo>
                    <a:lnTo>
                      <a:pt x="0" y="136"/>
                    </a:lnTo>
                    <a:close/>
                  </a:path>
                </a:pathLst>
              </a:custGeom>
              <a:solidFill>
                <a:srgbClr val="757575"/>
              </a:solidFill>
              <a:ln w="9525">
                <a:noFill/>
                <a:round/>
                <a:headEnd/>
                <a:tailEnd/>
              </a:ln>
            </p:spPr>
            <p:txBody>
              <a:bodyPr/>
              <a:lstStyle/>
              <a:p>
                <a:endParaRPr lang="en-US"/>
              </a:p>
            </p:txBody>
          </p:sp>
          <p:sp>
            <p:nvSpPr>
              <p:cNvPr id="133578" name="Freeform 5698"/>
              <p:cNvSpPr>
                <a:spLocks/>
              </p:cNvSpPr>
              <p:nvPr/>
            </p:nvSpPr>
            <p:spPr bwMode="auto">
              <a:xfrm>
                <a:off x="2800" y="2959"/>
                <a:ext cx="105" cy="204"/>
              </a:xfrm>
              <a:custGeom>
                <a:avLst/>
                <a:gdLst>
                  <a:gd name="T0" fmla="*/ 0 w 17"/>
                  <a:gd name="T1" fmla="*/ 198677 h 33"/>
                  <a:gd name="T2" fmla="*/ 107693 w 17"/>
                  <a:gd name="T3" fmla="*/ 297883 h 33"/>
                  <a:gd name="T4" fmla="*/ 152936 w 17"/>
                  <a:gd name="T5" fmla="*/ 144568 h 33"/>
                  <a:gd name="T6" fmla="*/ 53945 w 17"/>
                  <a:gd name="T7" fmla="*/ 0 h 33"/>
                  <a:gd name="T8" fmla="*/ 0 w 17"/>
                  <a:gd name="T9" fmla="*/ 198677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22"/>
                    </a:moveTo>
                    <a:lnTo>
                      <a:pt x="12" y="33"/>
                    </a:lnTo>
                    <a:lnTo>
                      <a:pt x="17" y="16"/>
                    </a:lnTo>
                    <a:lnTo>
                      <a:pt x="6" y="0"/>
                    </a:lnTo>
                    <a:lnTo>
                      <a:pt x="0" y="22"/>
                    </a:lnTo>
                  </a:path>
                </a:pathLst>
              </a:custGeom>
              <a:noFill/>
              <a:ln w="9525">
                <a:solidFill>
                  <a:srgbClr val="000000"/>
                </a:solidFill>
                <a:round/>
                <a:headEnd/>
                <a:tailEnd/>
              </a:ln>
            </p:spPr>
            <p:txBody>
              <a:bodyPr/>
              <a:lstStyle/>
              <a:p>
                <a:endParaRPr lang="en-US"/>
              </a:p>
            </p:txBody>
          </p:sp>
          <p:sp>
            <p:nvSpPr>
              <p:cNvPr id="133579" name="Freeform 5699"/>
              <p:cNvSpPr>
                <a:spLocks/>
              </p:cNvSpPr>
              <p:nvPr/>
            </p:nvSpPr>
            <p:spPr bwMode="auto">
              <a:xfrm>
                <a:off x="1540" y="3058"/>
                <a:ext cx="99" cy="92"/>
              </a:xfrm>
              <a:custGeom>
                <a:avLst/>
                <a:gdLst>
                  <a:gd name="T0" fmla="*/ 0 w 99"/>
                  <a:gd name="T1" fmla="*/ 74 h 92"/>
                  <a:gd name="T2" fmla="*/ 68 w 99"/>
                  <a:gd name="T3" fmla="*/ 92 h 92"/>
                  <a:gd name="T4" fmla="*/ 99 w 99"/>
                  <a:gd name="T5" fmla="*/ 12 h 92"/>
                  <a:gd name="T6" fmla="*/ 31 w 99"/>
                  <a:gd name="T7" fmla="*/ 0 h 92"/>
                  <a:gd name="T8" fmla="*/ 0 w 99"/>
                  <a:gd name="T9" fmla="*/ 74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74"/>
                    </a:moveTo>
                    <a:lnTo>
                      <a:pt x="68" y="92"/>
                    </a:lnTo>
                    <a:lnTo>
                      <a:pt x="99" y="12"/>
                    </a:lnTo>
                    <a:lnTo>
                      <a:pt x="31" y="0"/>
                    </a:lnTo>
                    <a:lnTo>
                      <a:pt x="0" y="74"/>
                    </a:lnTo>
                    <a:close/>
                  </a:path>
                </a:pathLst>
              </a:custGeom>
              <a:solidFill>
                <a:srgbClr val="BDBDBD"/>
              </a:solidFill>
              <a:ln w="9525">
                <a:noFill/>
                <a:round/>
                <a:headEnd/>
                <a:tailEnd/>
              </a:ln>
            </p:spPr>
            <p:txBody>
              <a:bodyPr/>
              <a:lstStyle/>
              <a:p>
                <a:endParaRPr lang="en-US"/>
              </a:p>
            </p:txBody>
          </p:sp>
          <p:sp>
            <p:nvSpPr>
              <p:cNvPr id="133580" name="Freeform 5700"/>
              <p:cNvSpPr>
                <a:spLocks/>
              </p:cNvSpPr>
              <p:nvPr/>
            </p:nvSpPr>
            <p:spPr bwMode="auto">
              <a:xfrm>
                <a:off x="1540" y="3058"/>
                <a:ext cx="99" cy="92"/>
              </a:xfrm>
              <a:custGeom>
                <a:avLst/>
                <a:gdLst>
                  <a:gd name="T0" fmla="*/ 0 w 16"/>
                  <a:gd name="T1" fmla="*/ 104763 h 15"/>
                  <a:gd name="T2" fmla="*/ 99730 w 16"/>
                  <a:gd name="T3" fmla="*/ 130119 h 15"/>
                  <a:gd name="T4" fmla="*/ 145214 w 16"/>
                  <a:gd name="T5" fmla="*/ 17081 h 15"/>
                  <a:gd name="T6" fmla="*/ 45484 w 16"/>
                  <a:gd name="T7" fmla="*/ 0 h 15"/>
                  <a:gd name="T8" fmla="*/ 0 w 16"/>
                  <a:gd name="T9" fmla="*/ 104763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2"/>
                    </a:moveTo>
                    <a:lnTo>
                      <a:pt x="11" y="15"/>
                    </a:lnTo>
                    <a:lnTo>
                      <a:pt x="16" y="2"/>
                    </a:lnTo>
                    <a:lnTo>
                      <a:pt x="5" y="0"/>
                    </a:lnTo>
                    <a:lnTo>
                      <a:pt x="0" y="12"/>
                    </a:lnTo>
                  </a:path>
                </a:pathLst>
              </a:custGeom>
              <a:noFill/>
              <a:ln w="9525">
                <a:solidFill>
                  <a:srgbClr val="000000"/>
                </a:solidFill>
                <a:round/>
                <a:headEnd/>
                <a:tailEnd/>
              </a:ln>
            </p:spPr>
            <p:txBody>
              <a:bodyPr/>
              <a:lstStyle/>
              <a:p>
                <a:endParaRPr lang="en-US"/>
              </a:p>
            </p:txBody>
          </p:sp>
          <p:sp>
            <p:nvSpPr>
              <p:cNvPr id="133581" name="Freeform 5701"/>
              <p:cNvSpPr>
                <a:spLocks/>
              </p:cNvSpPr>
              <p:nvPr/>
            </p:nvSpPr>
            <p:spPr bwMode="auto">
              <a:xfrm>
                <a:off x="3892" y="3157"/>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133582" name="Freeform 5702"/>
              <p:cNvSpPr>
                <a:spLocks/>
              </p:cNvSpPr>
              <p:nvPr/>
            </p:nvSpPr>
            <p:spPr bwMode="auto">
              <a:xfrm>
                <a:off x="3892" y="3157"/>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583" name="Freeform 5703"/>
              <p:cNvSpPr>
                <a:spLocks/>
              </p:cNvSpPr>
              <p:nvPr/>
            </p:nvSpPr>
            <p:spPr bwMode="auto">
              <a:xfrm>
                <a:off x="2633" y="2897"/>
                <a:ext cx="99" cy="241"/>
              </a:xfrm>
              <a:custGeom>
                <a:avLst/>
                <a:gdLst>
                  <a:gd name="T0" fmla="*/ 0 w 99"/>
                  <a:gd name="T1" fmla="*/ 167 h 241"/>
                  <a:gd name="T2" fmla="*/ 68 w 99"/>
                  <a:gd name="T3" fmla="*/ 241 h 241"/>
                  <a:gd name="T4" fmla="*/ 99 w 99"/>
                  <a:gd name="T5" fmla="*/ 111 h 241"/>
                  <a:gd name="T6" fmla="*/ 31 w 99"/>
                  <a:gd name="T7" fmla="*/ 0 h 241"/>
                  <a:gd name="T8" fmla="*/ 0 w 99"/>
                  <a:gd name="T9" fmla="*/ 167 h 241"/>
                  <a:gd name="T10" fmla="*/ 0 60000 65536"/>
                  <a:gd name="T11" fmla="*/ 0 60000 65536"/>
                  <a:gd name="T12" fmla="*/ 0 60000 65536"/>
                  <a:gd name="T13" fmla="*/ 0 60000 65536"/>
                  <a:gd name="T14" fmla="*/ 0 60000 65536"/>
                  <a:gd name="T15" fmla="*/ 0 w 99"/>
                  <a:gd name="T16" fmla="*/ 0 h 241"/>
                  <a:gd name="T17" fmla="*/ 99 w 99"/>
                  <a:gd name="T18" fmla="*/ 241 h 241"/>
                </a:gdLst>
                <a:ahLst/>
                <a:cxnLst>
                  <a:cxn ang="T10">
                    <a:pos x="T0" y="T1"/>
                  </a:cxn>
                  <a:cxn ang="T11">
                    <a:pos x="T2" y="T3"/>
                  </a:cxn>
                  <a:cxn ang="T12">
                    <a:pos x="T4" y="T5"/>
                  </a:cxn>
                  <a:cxn ang="T13">
                    <a:pos x="T6" y="T7"/>
                  </a:cxn>
                  <a:cxn ang="T14">
                    <a:pos x="T8" y="T9"/>
                  </a:cxn>
                </a:cxnLst>
                <a:rect l="T15" t="T16" r="T17" b="T18"/>
                <a:pathLst>
                  <a:path w="99" h="241">
                    <a:moveTo>
                      <a:pt x="0" y="167"/>
                    </a:moveTo>
                    <a:lnTo>
                      <a:pt x="68" y="241"/>
                    </a:lnTo>
                    <a:lnTo>
                      <a:pt x="99" y="111"/>
                    </a:lnTo>
                    <a:lnTo>
                      <a:pt x="31" y="0"/>
                    </a:lnTo>
                    <a:lnTo>
                      <a:pt x="0" y="167"/>
                    </a:lnTo>
                    <a:close/>
                  </a:path>
                </a:pathLst>
              </a:custGeom>
              <a:solidFill>
                <a:srgbClr val="6B6B6B"/>
              </a:solidFill>
              <a:ln w="9525">
                <a:noFill/>
                <a:round/>
                <a:headEnd/>
                <a:tailEnd/>
              </a:ln>
            </p:spPr>
            <p:txBody>
              <a:bodyPr/>
              <a:lstStyle/>
              <a:p>
                <a:endParaRPr lang="en-US"/>
              </a:p>
            </p:txBody>
          </p:sp>
        </p:grpSp>
        <p:grpSp>
          <p:nvGrpSpPr>
            <p:cNvPr id="5162" name="Group 5704"/>
            <p:cNvGrpSpPr>
              <a:grpSpLocks/>
            </p:cNvGrpSpPr>
            <p:nvPr/>
          </p:nvGrpSpPr>
          <p:grpSpPr bwMode="auto">
            <a:xfrm>
              <a:off x="1132" y="2854"/>
              <a:ext cx="3440" cy="476"/>
              <a:chOff x="1132" y="2854"/>
              <a:chExt cx="3440" cy="476"/>
            </a:xfrm>
          </p:grpSpPr>
          <p:sp>
            <p:nvSpPr>
              <p:cNvPr id="133184" name="Freeform 5705"/>
              <p:cNvSpPr>
                <a:spLocks/>
              </p:cNvSpPr>
              <p:nvPr/>
            </p:nvSpPr>
            <p:spPr bwMode="auto">
              <a:xfrm>
                <a:off x="2633" y="2897"/>
                <a:ext cx="99" cy="241"/>
              </a:xfrm>
              <a:custGeom>
                <a:avLst/>
                <a:gdLst>
                  <a:gd name="T0" fmla="*/ 0 w 16"/>
                  <a:gd name="T1" fmla="*/ 243515 h 39"/>
                  <a:gd name="T2" fmla="*/ 99730 w 16"/>
                  <a:gd name="T3" fmla="*/ 351347 h 39"/>
                  <a:gd name="T4" fmla="*/ 145214 w 16"/>
                  <a:gd name="T5" fmla="*/ 161872 h 39"/>
                  <a:gd name="T6" fmla="*/ 45484 w 16"/>
                  <a:gd name="T7" fmla="*/ 0 h 39"/>
                  <a:gd name="T8" fmla="*/ 0 w 16"/>
                  <a:gd name="T9" fmla="*/ 243515 h 39"/>
                  <a:gd name="T10" fmla="*/ 0 60000 65536"/>
                  <a:gd name="T11" fmla="*/ 0 60000 65536"/>
                  <a:gd name="T12" fmla="*/ 0 60000 65536"/>
                  <a:gd name="T13" fmla="*/ 0 60000 65536"/>
                  <a:gd name="T14" fmla="*/ 0 60000 65536"/>
                  <a:gd name="T15" fmla="*/ 0 w 16"/>
                  <a:gd name="T16" fmla="*/ 0 h 39"/>
                  <a:gd name="T17" fmla="*/ 16 w 16"/>
                  <a:gd name="T18" fmla="*/ 39 h 39"/>
                </a:gdLst>
                <a:ahLst/>
                <a:cxnLst>
                  <a:cxn ang="T10">
                    <a:pos x="T0" y="T1"/>
                  </a:cxn>
                  <a:cxn ang="T11">
                    <a:pos x="T2" y="T3"/>
                  </a:cxn>
                  <a:cxn ang="T12">
                    <a:pos x="T4" y="T5"/>
                  </a:cxn>
                  <a:cxn ang="T13">
                    <a:pos x="T6" y="T7"/>
                  </a:cxn>
                  <a:cxn ang="T14">
                    <a:pos x="T8" y="T9"/>
                  </a:cxn>
                </a:cxnLst>
                <a:rect l="T15" t="T16" r="T17" b="T18"/>
                <a:pathLst>
                  <a:path w="16" h="39">
                    <a:moveTo>
                      <a:pt x="0" y="27"/>
                    </a:moveTo>
                    <a:lnTo>
                      <a:pt x="11" y="39"/>
                    </a:lnTo>
                    <a:lnTo>
                      <a:pt x="16" y="18"/>
                    </a:lnTo>
                    <a:lnTo>
                      <a:pt x="5" y="0"/>
                    </a:lnTo>
                    <a:lnTo>
                      <a:pt x="0" y="27"/>
                    </a:lnTo>
                  </a:path>
                </a:pathLst>
              </a:custGeom>
              <a:noFill/>
              <a:ln w="9525">
                <a:solidFill>
                  <a:srgbClr val="000000"/>
                </a:solidFill>
                <a:round/>
                <a:headEnd/>
                <a:tailEnd/>
              </a:ln>
            </p:spPr>
            <p:txBody>
              <a:bodyPr/>
              <a:lstStyle/>
              <a:p>
                <a:endParaRPr lang="en-US"/>
              </a:p>
            </p:txBody>
          </p:sp>
          <p:sp>
            <p:nvSpPr>
              <p:cNvPr id="133185" name="Freeform 5706"/>
              <p:cNvSpPr>
                <a:spLocks/>
              </p:cNvSpPr>
              <p:nvPr/>
            </p:nvSpPr>
            <p:spPr bwMode="auto">
              <a:xfrm>
                <a:off x="1367" y="3107"/>
                <a:ext cx="105" cy="74"/>
              </a:xfrm>
              <a:custGeom>
                <a:avLst/>
                <a:gdLst>
                  <a:gd name="T0" fmla="*/ 0 w 105"/>
                  <a:gd name="T1" fmla="*/ 56 h 74"/>
                  <a:gd name="T2" fmla="*/ 68 w 105"/>
                  <a:gd name="T3" fmla="*/ 74 h 74"/>
                  <a:gd name="T4" fmla="*/ 105 w 105"/>
                  <a:gd name="T5" fmla="*/ 13 h 74"/>
                  <a:gd name="T6" fmla="*/ 37 w 105"/>
                  <a:gd name="T7" fmla="*/ 0 h 74"/>
                  <a:gd name="T8" fmla="*/ 0 w 105"/>
                  <a:gd name="T9" fmla="*/ 56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56"/>
                    </a:moveTo>
                    <a:lnTo>
                      <a:pt x="68" y="74"/>
                    </a:lnTo>
                    <a:lnTo>
                      <a:pt x="105" y="13"/>
                    </a:lnTo>
                    <a:lnTo>
                      <a:pt x="37" y="0"/>
                    </a:lnTo>
                    <a:lnTo>
                      <a:pt x="0" y="56"/>
                    </a:lnTo>
                    <a:close/>
                  </a:path>
                </a:pathLst>
              </a:custGeom>
              <a:solidFill>
                <a:srgbClr val="C8C8C8"/>
              </a:solidFill>
              <a:ln w="9525">
                <a:noFill/>
                <a:round/>
                <a:headEnd/>
                <a:tailEnd/>
              </a:ln>
            </p:spPr>
            <p:txBody>
              <a:bodyPr/>
              <a:lstStyle/>
              <a:p>
                <a:endParaRPr lang="en-US"/>
              </a:p>
            </p:txBody>
          </p:sp>
          <p:sp>
            <p:nvSpPr>
              <p:cNvPr id="133186" name="Freeform 5707"/>
              <p:cNvSpPr>
                <a:spLocks/>
              </p:cNvSpPr>
              <p:nvPr/>
            </p:nvSpPr>
            <p:spPr bwMode="auto">
              <a:xfrm>
                <a:off x="1367" y="3107"/>
                <a:ext cx="105" cy="74"/>
              </a:xfrm>
              <a:custGeom>
                <a:avLst/>
                <a:gdLst>
                  <a:gd name="T0" fmla="*/ 0 w 17"/>
                  <a:gd name="T1" fmla="*/ 80925 h 12"/>
                  <a:gd name="T2" fmla="*/ 98959 w 17"/>
                  <a:gd name="T3" fmla="*/ 106936 h 12"/>
                  <a:gd name="T4" fmla="*/ 152936 w 17"/>
                  <a:gd name="T5" fmla="*/ 17341 h 12"/>
                  <a:gd name="T6" fmla="*/ 53945 w 17"/>
                  <a:gd name="T7" fmla="*/ 0 h 12"/>
                  <a:gd name="T8" fmla="*/ 0 w 17"/>
                  <a:gd name="T9" fmla="*/ 80925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9"/>
                    </a:moveTo>
                    <a:lnTo>
                      <a:pt x="11" y="12"/>
                    </a:lnTo>
                    <a:lnTo>
                      <a:pt x="17" y="2"/>
                    </a:lnTo>
                    <a:lnTo>
                      <a:pt x="6" y="0"/>
                    </a:lnTo>
                    <a:lnTo>
                      <a:pt x="0" y="9"/>
                    </a:lnTo>
                  </a:path>
                </a:pathLst>
              </a:custGeom>
              <a:noFill/>
              <a:ln w="9525">
                <a:solidFill>
                  <a:srgbClr val="000000"/>
                </a:solidFill>
                <a:round/>
                <a:headEnd/>
                <a:tailEnd/>
              </a:ln>
            </p:spPr>
            <p:txBody>
              <a:bodyPr/>
              <a:lstStyle/>
              <a:p>
                <a:endParaRPr lang="en-US"/>
              </a:p>
            </p:txBody>
          </p:sp>
          <p:sp>
            <p:nvSpPr>
              <p:cNvPr id="133187" name="Freeform 5708"/>
              <p:cNvSpPr>
                <a:spLocks/>
              </p:cNvSpPr>
              <p:nvPr/>
            </p:nvSpPr>
            <p:spPr bwMode="auto">
              <a:xfrm>
                <a:off x="3720" y="3157"/>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CCCCC"/>
              </a:solidFill>
              <a:ln w="9525">
                <a:noFill/>
                <a:round/>
                <a:headEnd/>
                <a:tailEnd/>
              </a:ln>
            </p:spPr>
            <p:txBody>
              <a:bodyPr/>
              <a:lstStyle/>
              <a:p>
                <a:endParaRPr lang="en-US"/>
              </a:p>
            </p:txBody>
          </p:sp>
          <p:sp>
            <p:nvSpPr>
              <p:cNvPr id="133188" name="Freeform 5709"/>
              <p:cNvSpPr>
                <a:spLocks/>
              </p:cNvSpPr>
              <p:nvPr/>
            </p:nvSpPr>
            <p:spPr bwMode="auto">
              <a:xfrm>
                <a:off x="3720" y="3157"/>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3189" name="Freeform 5710"/>
              <p:cNvSpPr>
                <a:spLocks/>
              </p:cNvSpPr>
              <p:nvPr/>
            </p:nvSpPr>
            <p:spPr bwMode="auto">
              <a:xfrm>
                <a:off x="2460" y="2860"/>
                <a:ext cx="99" cy="253"/>
              </a:xfrm>
              <a:custGeom>
                <a:avLst/>
                <a:gdLst>
                  <a:gd name="T0" fmla="*/ 0 w 99"/>
                  <a:gd name="T1" fmla="*/ 179 h 253"/>
                  <a:gd name="T2" fmla="*/ 68 w 99"/>
                  <a:gd name="T3" fmla="*/ 253 h 253"/>
                  <a:gd name="T4" fmla="*/ 99 w 99"/>
                  <a:gd name="T5" fmla="*/ 111 h 253"/>
                  <a:gd name="T6" fmla="*/ 31 w 99"/>
                  <a:gd name="T7" fmla="*/ 0 h 253"/>
                  <a:gd name="T8" fmla="*/ 0 w 99"/>
                  <a:gd name="T9" fmla="*/ 179 h 253"/>
                  <a:gd name="T10" fmla="*/ 0 60000 65536"/>
                  <a:gd name="T11" fmla="*/ 0 60000 65536"/>
                  <a:gd name="T12" fmla="*/ 0 60000 65536"/>
                  <a:gd name="T13" fmla="*/ 0 60000 65536"/>
                  <a:gd name="T14" fmla="*/ 0 60000 65536"/>
                  <a:gd name="T15" fmla="*/ 0 w 99"/>
                  <a:gd name="T16" fmla="*/ 0 h 253"/>
                  <a:gd name="T17" fmla="*/ 99 w 99"/>
                  <a:gd name="T18" fmla="*/ 253 h 253"/>
                </a:gdLst>
                <a:ahLst/>
                <a:cxnLst>
                  <a:cxn ang="T10">
                    <a:pos x="T0" y="T1"/>
                  </a:cxn>
                  <a:cxn ang="T11">
                    <a:pos x="T2" y="T3"/>
                  </a:cxn>
                  <a:cxn ang="T12">
                    <a:pos x="T4" y="T5"/>
                  </a:cxn>
                  <a:cxn ang="T13">
                    <a:pos x="T6" y="T7"/>
                  </a:cxn>
                  <a:cxn ang="T14">
                    <a:pos x="T8" y="T9"/>
                  </a:cxn>
                </a:cxnLst>
                <a:rect l="T15" t="T16" r="T17" b="T18"/>
                <a:pathLst>
                  <a:path w="99" h="253">
                    <a:moveTo>
                      <a:pt x="0" y="179"/>
                    </a:moveTo>
                    <a:lnTo>
                      <a:pt x="68" y="253"/>
                    </a:lnTo>
                    <a:lnTo>
                      <a:pt x="99" y="111"/>
                    </a:lnTo>
                    <a:lnTo>
                      <a:pt x="31" y="0"/>
                    </a:lnTo>
                    <a:lnTo>
                      <a:pt x="0" y="179"/>
                    </a:lnTo>
                    <a:close/>
                  </a:path>
                </a:pathLst>
              </a:custGeom>
              <a:solidFill>
                <a:srgbClr val="696969"/>
              </a:solidFill>
              <a:ln w="9525">
                <a:noFill/>
                <a:round/>
                <a:headEnd/>
                <a:tailEnd/>
              </a:ln>
            </p:spPr>
            <p:txBody>
              <a:bodyPr/>
              <a:lstStyle/>
              <a:p>
                <a:endParaRPr lang="en-US"/>
              </a:p>
            </p:txBody>
          </p:sp>
          <p:sp>
            <p:nvSpPr>
              <p:cNvPr id="133190" name="Freeform 5711"/>
              <p:cNvSpPr>
                <a:spLocks/>
              </p:cNvSpPr>
              <p:nvPr/>
            </p:nvSpPr>
            <p:spPr bwMode="auto">
              <a:xfrm>
                <a:off x="2460" y="2860"/>
                <a:ext cx="99" cy="253"/>
              </a:xfrm>
              <a:custGeom>
                <a:avLst/>
                <a:gdLst>
                  <a:gd name="T0" fmla="*/ 0 w 16"/>
                  <a:gd name="T1" fmla="*/ 259652 h 41"/>
                  <a:gd name="T2" fmla="*/ 99730 w 16"/>
                  <a:gd name="T3" fmla="*/ 366807 h 41"/>
                  <a:gd name="T4" fmla="*/ 145214 w 16"/>
                  <a:gd name="T5" fmla="*/ 160957 h 41"/>
                  <a:gd name="T6" fmla="*/ 45484 w 16"/>
                  <a:gd name="T7" fmla="*/ 0 h 41"/>
                  <a:gd name="T8" fmla="*/ 0 w 16"/>
                  <a:gd name="T9" fmla="*/ 259652 h 41"/>
                  <a:gd name="T10" fmla="*/ 0 60000 65536"/>
                  <a:gd name="T11" fmla="*/ 0 60000 65536"/>
                  <a:gd name="T12" fmla="*/ 0 60000 65536"/>
                  <a:gd name="T13" fmla="*/ 0 60000 65536"/>
                  <a:gd name="T14" fmla="*/ 0 60000 65536"/>
                  <a:gd name="T15" fmla="*/ 0 w 16"/>
                  <a:gd name="T16" fmla="*/ 0 h 41"/>
                  <a:gd name="T17" fmla="*/ 16 w 16"/>
                  <a:gd name="T18" fmla="*/ 41 h 41"/>
                </a:gdLst>
                <a:ahLst/>
                <a:cxnLst>
                  <a:cxn ang="T10">
                    <a:pos x="T0" y="T1"/>
                  </a:cxn>
                  <a:cxn ang="T11">
                    <a:pos x="T2" y="T3"/>
                  </a:cxn>
                  <a:cxn ang="T12">
                    <a:pos x="T4" y="T5"/>
                  </a:cxn>
                  <a:cxn ang="T13">
                    <a:pos x="T6" y="T7"/>
                  </a:cxn>
                  <a:cxn ang="T14">
                    <a:pos x="T8" y="T9"/>
                  </a:cxn>
                </a:cxnLst>
                <a:rect l="T15" t="T16" r="T17" b="T18"/>
                <a:pathLst>
                  <a:path w="16" h="41">
                    <a:moveTo>
                      <a:pt x="0" y="29"/>
                    </a:moveTo>
                    <a:lnTo>
                      <a:pt x="11" y="41"/>
                    </a:lnTo>
                    <a:lnTo>
                      <a:pt x="16" y="18"/>
                    </a:lnTo>
                    <a:lnTo>
                      <a:pt x="5" y="0"/>
                    </a:lnTo>
                    <a:lnTo>
                      <a:pt x="0" y="29"/>
                    </a:lnTo>
                  </a:path>
                </a:pathLst>
              </a:custGeom>
              <a:noFill/>
              <a:ln w="9525">
                <a:solidFill>
                  <a:srgbClr val="000000"/>
                </a:solidFill>
                <a:round/>
                <a:headEnd/>
                <a:tailEnd/>
              </a:ln>
            </p:spPr>
            <p:txBody>
              <a:bodyPr/>
              <a:lstStyle/>
              <a:p>
                <a:endParaRPr lang="en-US"/>
              </a:p>
            </p:txBody>
          </p:sp>
          <p:sp>
            <p:nvSpPr>
              <p:cNvPr id="133191" name="Freeform 5712"/>
              <p:cNvSpPr>
                <a:spLocks/>
              </p:cNvSpPr>
              <p:nvPr/>
            </p:nvSpPr>
            <p:spPr bwMode="auto">
              <a:xfrm>
                <a:off x="1200" y="3138"/>
                <a:ext cx="105" cy="62"/>
              </a:xfrm>
              <a:custGeom>
                <a:avLst/>
                <a:gdLst>
                  <a:gd name="T0" fmla="*/ 0 w 105"/>
                  <a:gd name="T1" fmla="*/ 50 h 62"/>
                  <a:gd name="T2" fmla="*/ 68 w 105"/>
                  <a:gd name="T3" fmla="*/ 62 h 62"/>
                  <a:gd name="T4" fmla="*/ 105 w 105"/>
                  <a:gd name="T5" fmla="*/ 12 h 62"/>
                  <a:gd name="T6" fmla="*/ 37 w 105"/>
                  <a:gd name="T7" fmla="*/ 0 h 62"/>
                  <a:gd name="T8" fmla="*/ 0 w 105"/>
                  <a:gd name="T9" fmla="*/ 50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50"/>
                    </a:moveTo>
                    <a:lnTo>
                      <a:pt x="68" y="62"/>
                    </a:lnTo>
                    <a:lnTo>
                      <a:pt x="105" y="12"/>
                    </a:lnTo>
                    <a:lnTo>
                      <a:pt x="37" y="0"/>
                    </a:lnTo>
                    <a:lnTo>
                      <a:pt x="0" y="50"/>
                    </a:lnTo>
                    <a:close/>
                  </a:path>
                </a:pathLst>
              </a:custGeom>
              <a:solidFill>
                <a:srgbClr val="CDCDCD"/>
              </a:solidFill>
              <a:ln w="9525">
                <a:noFill/>
                <a:round/>
                <a:headEnd/>
                <a:tailEnd/>
              </a:ln>
            </p:spPr>
            <p:txBody>
              <a:bodyPr/>
              <a:lstStyle/>
              <a:p>
                <a:endParaRPr lang="en-US"/>
              </a:p>
            </p:txBody>
          </p:sp>
          <p:sp>
            <p:nvSpPr>
              <p:cNvPr id="133192" name="Freeform 5713"/>
              <p:cNvSpPr>
                <a:spLocks/>
              </p:cNvSpPr>
              <p:nvPr/>
            </p:nvSpPr>
            <p:spPr bwMode="auto">
              <a:xfrm>
                <a:off x="1200" y="3138"/>
                <a:ext cx="105" cy="62"/>
              </a:xfrm>
              <a:custGeom>
                <a:avLst/>
                <a:gdLst>
                  <a:gd name="T0" fmla="*/ 0 w 17"/>
                  <a:gd name="T1" fmla="*/ 73879 h 10"/>
                  <a:gd name="T2" fmla="*/ 98959 w 17"/>
                  <a:gd name="T3" fmla="*/ 91524 h 10"/>
                  <a:gd name="T4" fmla="*/ 152936 w 17"/>
                  <a:gd name="T5" fmla="*/ 17645 h 10"/>
                  <a:gd name="T6" fmla="*/ 53945 w 17"/>
                  <a:gd name="T7" fmla="*/ 0 h 10"/>
                  <a:gd name="T8" fmla="*/ 0 w 17"/>
                  <a:gd name="T9" fmla="*/ 73879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8"/>
                    </a:moveTo>
                    <a:lnTo>
                      <a:pt x="11" y="10"/>
                    </a:lnTo>
                    <a:lnTo>
                      <a:pt x="17" y="2"/>
                    </a:lnTo>
                    <a:lnTo>
                      <a:pt x="6" y="0"/>
                    </a:lnTo>
                    <a:lnTo>
                      <a:pt x="0" y="8"/>
                    </a:lnTo>
                  </a:path>
                </a:pathLst>
              </a:custGeom>
              <a:noFill/>
              <a:ln w="9525">
                <a:solidFill>
                  <a:srgbClr val="000000"/>
                </a:solidFill>
                <a:round/>
                <a:headEnd/>
                <a:tailEnd/>
              </a:ln>
            </p:spPr>
            <p:txBody>
              <a:bodyPr/>
              <a:lstStyle/>
              <a:p>
                <a:endParaRPr lang="en-US"/>
              </a:p>
            </p:txBody>
          </p:sp>
          <p:sp>
            <p:nvSpPr>
              <p:cNvPr id="133193" name="Freeform 5714"/>
              <p:cNvSpPr>
                <a:spLocks/>
              </p:cNvSpPr>
              <p:nvPr/>
            </p:nvSpPr>
            <p:spPr bwMode="auto">
              <a:xfrm>
                <a:off x="3553" y="3150"/>
                <a:ext cx="99" cy="75"/>
              </a:xfrm>
              <a:custGeom>
                <a:avLst/>
                <a:gdLst>
                  <a:gd name="T0" fmla="*/ 0 w 99"/>
                  <a:gd name="T1" fmla="*/ 50 h 75"/>
                  <a:gd name="T2" fmla="*/ 68 w 99"/>
                  <a:gd name="T3" fmla="*/ 75 h 75"/>
                  <a:gd name="T4" fmla="*/ 99 w 99"/>
                  <a:gd name="T5" fmla="*/ 25 h 75"/>
                  <a:gd name="T6" fmla="*/ 31 w 99"/>
                  <a:gd name="T7" fmla="*/ 0 h 75"/>
                  <a:gd name="T8" fmla="*/ 0 w 99"/>
                  <a:gd name="T9" fmla="*/ 50 h 75"/>
                  <a:gd name="T10" fmla="*/ 0 60000 65536"/>
                  <a:gd name="T11" fmla="*/ 0 60000 65536"/>
                  <a:gd name="T12" fmla="*/ 0 60000 65536"/>
                  <a:gd name="T13" fmla="*/ 0 60000 65536"/>
                  <a:gd name="T14" fmla="*/ 0 60000 65536"/>
                  <a:gd name="T15" fmla="*/ 0 w 99"/>
                  <a:gd name="T16" fmla="*/ 0 h 75"/>
                  <a:gd name="T17" fmla="*/ 99 w 99"/>
                  <a:gd name="T18" fmla="*/ 75 h 75"/>
                </a:gdLst>
                <a:ahLst/>
                <a:cxnLst>
                  <a:cxn ang="T10">
                    <a:pos x="T0" y="T1"/>
                  </a:cxn>
                  <a:cxn ang="T11">
                    <a:pos x="T2" y="T3"/>
                  </a:cxn>
                  <a:cxn ang="T12">
                    <a:pos x="T4" y="T5"/>
                  </a:cxn>
                  <a:cxn ang="T13">
                    <a:pos x="T6" y="T7"/>
                  </a:cxn>
                  <a:cxn ang="T14">
                    <a:pos x="T8" y="T9"/>
                  </a:cxn>
                </a:cxnLst>
                <a:rect l="T15" t="T16" r="T17" b="T18"/>
                <a:pathLst>
                  <a:path w="99" h="75">
                    <a:moveTo>
                      <a:pt x="0" y="50"/>
                    </a:moveTo>
                    <a:lnTo>
                      <a:pt x="68" y="75"/>
                    </a:lnTo>
                    <a:lnTo>
                      <a:pt x="99" y="25"/>
                    </a:lnTo>
                    <a:lnTo>
                      <a:pt x="31" y="0"/>
                    </a:lnTo>
                    <a:lnTo>
                      <a:pt x="0" y="50"/>
                    </a:lnTo>
                    <a:close/>
                  </a:path>
                </a:pathLst>
              </a:custGeom>
              <a:solidFill>
                <a:srgbClr val="C9C9C9"/>
              </a:solidFill>
              <a:ln w="9525">
                <a:noFill/>
                <a:round/>
                <a:headEnd/>
                <a:tailEnd/>
              </a:ln>
            </p:spPr>
            <p:txBody>
              <a:bodyPr/>
              <a:lstStyle/>
              <a:p>
                <a:endParaRPr lang="en-US"/>
              </a:p>
            </p:txBody>
          </p:sp>
          <p:sp>
            <p:nvSpPr>
              <p:cNvPr id="133194" name="Freeform 5715"/>
              <p:cNvSpPr>
                <a:spLocks/>
              </p:cNvSpPr>
              <p:nvPr/>
            </p:nvSpPr>
            <p:spPr bwMode="auto">
              <a:xfrm>
                <a:off x="3553" y="3150"/>
                <a:ext cx="99" cy="75"/>
              </a:xfrm>
              <a:custGeom>
                <a:avLst/>
                <a:gdLst>
                  <a:gd name="T0" fmla="*/ 0 w 16"/>
                  <a:gd name="T1" fmla="*/ 76169 h 12"/>
                  <a:gd name="T2" fmla="*/ 99730 w 16"/>
                  <a:gd name="T3" fmla="*/ 114494 h 12"/>
                  <a:gd name="T4" fmla="*/ 145214 w 16"/>
                  <a:gd name="T5" fmla="*/ 38088 h 12"/>
                  <a:gd name="T6" fmla="*/ 45484 w 16"/>
                  <a:gd name="T7" fmla="*/ 0 h 12"/>
                  <a:gd name="T8" fmla="*/ 0 w 16"/>
                  <a:gd name="T9" fmla="*/ 76169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195" name="Freeform 5716"/>
              <p:cNvSpPr>
                <a:spLocks/>
              </p:cNvSpPr>
              <p:nvPr/>
            </p:nvSpPr>
            <p:spPr bwMode="auto">
              <a:xfrm>
                <a:off x="2287" y="2854"/>
                <a:ext cx="105" cy="247"/>
              </a:xfrm>
              <a:custGeom>
                <a:avLst/>
                <a:gdLst>
                  <a:gd name="T0" fmla="*/ 0 w 105"/>
                  <a:gd name="T1" fmla="*/ 173 h 247"/>
                  <a:gd name="T2" fmla="*/ 68 w 105"/>
                  <a:gd name="T3" fmla="*/ 247 h 247"/>
                  <a:gd name="T4" fmla="*/ 105 w 105"/>
                  <a:gd name="T5" fmla="*/ 93 h 247"/>
                  <a:gd name="T6" fmla="*/ 31 w 105"/>
                  <a:gd name="T7" fmla="*/ 0 h 247"/>
                  <a:gd name="T8" fmla="*/ 0 w 105"/>
                  <a:gd name="T9" fmla="*/ 173 h 247"/>
                  <a:gd name="T10" fmla="*/ 0 60000 65536"/>
                  <a:gd name="T11" fmla="*/ 0 60000 65536"/>
                  <a:gd name="T12" fmla="*/ 0 60000 65536"/>
                  <a:gd name="T13" fmla="*/ 0 60000 65536"/>
                  <a:gd name="T14" fmla="*/ 0 60000 65536"/>
                  <a:gd name="T15" fmla="*/ 0 w 105"/>
                  <a:gd name="T16" fmla="*/ 0 h 247"/>
                  <a:gd name="T17" fmla="*/ 105 w 105"/>
                  <a:gd name="T18" fmla="*/ 247 h 247"/>
                </a:gdLst>
                <a:ahLst/>
                <a:cxnLst>
                  <a:cxn ang="T10">
                    <a:pos x="T0" y="T1"/>
                  </a:cxn>
                  <a:cxn ang="T11">
                    <a:pos x="T2" y="T3"/>
                  </a:cxn>
                  <a:cxn ang="T12">
                    <a:pos x="T4" y="T5"/>
                  </a:cxn>
                  <a:cxn ang="T13">
                    <a:pos x="T6" y="T7"/>
                  </a:cxn>
                  <a:cxn ang="T14">
                    <a:pos x="T8" y="T9"/>
                  </a:cxn>
                </a:cxnLst>
                <a:rect l="T15" t="T16" r="T17" b="T18"/>
                <a:pathLst>
                  <a:path w="105" h="247">
                    <a:moveTo>
                      <a:pt x="0" y="173"/>
                    </a:moveTo>
                    <a:lnTo>
                      <a:pt x="68" y="247"/>
                    </a:lnTo>
                    <a:lnTo>
                      <a:pt x="105" y="93"/>
                    </a:lnTo>
                    <a:lnTo>
                      <a:pt x="31" y="0"/>
                    </a:lnTo>
                    <a:lnTo>
                      <a:pt x="0" y="173"/>
                    </a:lnTo>
                    <a:close/>
                  </a:path>
                </a:pathLst>
              </a:custGeom>
              <a:solidFill>
                <a:srgbClr val="6F6F6F"/>
              </a:solidFill>
              <a:ln w="9525">
                <a:noFill/>
                <a:round/>
                <a:headEnd/>
                <a:tailEnd/>
              </a:ln>
            </p:spPr>
            <p:txBody>
              <a:bodyPr/>
              <a:lstStyle/>
              <a:p>
                <a:endParaRPr lang="en-US"/>
              </a:p>
            </p:txBody>
          </p:sp>
          <p:sp>
            <p:nvSpPr>
              <p:cNvPr id="133196" name="Freeform 5717"/>
              <p:cNvSpPr>
                <a:spLocks/>
              </p:cNvSpPr>
              <p:nvPr/>
            </p:nvSpPr>
            <p:spPr bwMode="auto">
              <a:xfrm>
                <a:off x="2287" y="2854"/>
                <a:ext cx="105" cy="247"/>
              </a:xfrm>
              <a:custGeom>
                <a:avLst/>
                <a:gdLst>
                  <a:gd name="T0" fmla="*/ 0 w 17"/>
                  <a:gd name="T1" fmla="*/ 251471 h 40"/>
                  <a:gd name="T2" fmla="*/ 98959 w 17"/>
                  <a:gd name="T3" fmla="*/ 359076 h 40"/>
                  <a:gd name="T4" fmla="*/ 152936 w 17"/>
                  <a:gd name="T5" fmla="*/ 135134 h 40"/>
                  <a:gd name="T6" fmla="*/ 45014 w 17"/>
                  <a:gd name="T7" fmla="*/ 0 h 40"/>
                  <a:gd name="T8" fmla="*/ 0 w 17"/>
                  <a:gd name="T9" fmla="*/ 251471 h 40"/>
                  <a:gd name="T10" fmla="*/ 0 60000 65536"/>
                  <a:gd name="T11" fmla="*/ 0 60000 65536"/>
                  <a:gd name="T12" fmla="*/ 0 60000 65536"/>
                  <a:gd name="T13" fmla="*/ 0 60000 65536"/>
                  <a:gd name="T14" fmla="*/ 0 60000 65536"/>
                  <a:gd name="T15" fmla="*/ 0 w 17"/>
                  <a:gd name="T16" fmla="*/ 0 h 40"/>
                  <a:gd name="T17" fmla="*/ 17 w 17"/>
                  <a:gd name="T18" fmla="*/ 40 h 40"/>
                </a:gdLst>
                <a:ahLst/>
                <a:cxnLst>
                  <a:cxn ang="T10">
                    <a:pos x="T0" y="T1"/>
                  </a:cxn>
                  <a:cxn ang="T11">
                    <a:pos x="T2" y="T3"/>
                  </a:cxn>
                  <a:cxn ang="T12">
                    <a:pos x="T4" y="T5"/>
                  </a:cxn>
                  <a:cxn ang="T13">
                    <a:pos x="T6" y="T7"/>
                  </a:cxn>
                  <a:cxn ang="T14">
                    <a:pos x="T8" y="T9"/>
                  </a:cxn>
                </a:cxnLst>
                <a:rect l="T15" t="T16" r="T17" b="T18"/>
                <a:pathLst>
                  <a:path w="17" h="40">
                    <a:moveTo>
                      <a:pt x="0" y="28"/>
                    </a:moveTo>
                    <a:lnTo>
                      <a:pt x="11" y="40"/>
                    </a:lnTo>
                    <a:lnTo>
                      <a:pt x="17" y="15"/>
                    </a:lnTo>
                    <a:lnTo>
                      <a:pt x="5" y="0"/>
                    </a:lnTo>
                    <a:lnTo>
                      <a:pt x="0" y="28"/>
                    </a:lnTo>
                  </a:path>
                </a:pathLst>
              </a:custGeom>
              <a:noFill/>
              <a:ln w="9525">
                <a:solidFill>
                  <a:srgbClr val="000000"/>
                </a:solidFill>
                <a:round/>
                <a:headEnd/>
                <a:tailEnd/>
              </a:ln>
            </p:spPr>
            <p:txBody>
              <a:bodyPr/>
              <a:lstStyle/>
              <a:p>
                <a:endParaRPr lang="en-US"/>
              </a:p>
            </p:txBody>
          </p:sp>
          <p:sp>
            <p:nvSpPr>
              <p:cNvPr id="133197" name="Freeform 5718"/>
              <p:cNvSpPr>
                <a:spLocks/>
              </p:cNvSpPr>
              <p:nvPr/>
            </p:nvSpPr>
            <p:spPr bwMode="auto">
              <a:xfrm>
                <a:off x="3380" y="3144"/>
                <a:ext cx="105" cy="81"/>
              </a:xfrm>
              <a:custGeom>
                <a:avLst/>
                <a:gdLst>
                  <a:gd name="T0" fmla="*/ 0 w 105"/>
                  <a:gd name="T1" fmla="*/ 56 h 81"/>
                  <a:gd name="T2" fmla="*/ 74 w 105"/>
                  <a:gd name="T3" fmla="*/ 81 h 81"/>
                  <a:gd name="T4" fmla="*/ 105 w 105"/>
                  <a:gd name="T5" fmla="*/ 31 h 81"/>
                  <a:gd name="T6" fmla="*/ 31 w 105"/>
                  <a:gd name="T7" fmla="*/ 0 h 81"/>
                  <a:gd name="T8" fmla="*/ 0 w 105"/>
                  <a:gd name="T9" fmla="*/ 56 h 81"/>
                  <a:gd name="T10" fmla="*/ 0 60000 65536"/>
                  <a:gd name="T11" fmla="*/ 0 60000 65536"/>
                  <a:gd name="T12" fmla="*/ 0 60000 65536"/>
                  <a:gd name="T13" fmla="*/ 0 60000 65536"/>
                  <a:gd name="T14" fmla="*/ 0 60000 65536"/>
                  <a:gd name="T15" fmla="*/ 0 w 105"/>
                  <a:gd name="T16" fmla="*/ 0 h 81"/>
                  <a:gd name="T17" fmla="*/ 105 w 105"/>
                  <a:gd name="T18" fmla="*/ 81 h 81"/>
                </a:gdLst>
                <a:ahLst/>
                <a:cxnLst>
                  <a:cxn ang="T10">
                    <a:pos x="T0" y="T1"/>
                  </a:cxn>
                  <a:cxn ang="T11">
                    <a:pos x="T2" y="T3"/>
                  </a:cxn>
                  <a:cxn ang="T12">
                    <a:pos x="T4" y="T5"/>
                  </a:cxn>
                  <a:cxn ang="T13">
                    <a:pos x="T6" y="T7"/>
                  </a:cxn>
                  <a:cxn ang="T14">
                    <a:pos x="T8" y="T9"/>
                  </a:cxn>
                </a:cxnLst>
                <a:rect l="T15" t="T16" r="T17" b="T18"/>
                <a:pathLst>
                  <a:path w="105" h="81">
                    <a:moveTo>
                      <a:pt x="0" y="56"/>
                    </a:moveTo>
                    <a:lnTo>
                      <a:pt x="74" y="81"/>
                    </a:lnTo>
                    <a:lnTo>
                      <a:pt x="105" y="31"/>
                    </a:lnTo>
                    <a:lnTo>
                      <a:pt x="31" y="0"/>
                    </a:lnTo>
                    <a:lnTo>
                      <a:pt x="0" y="56"/>
                    </a:lnTo>
                    <a:close/>
                  </a:path>
                </a:pathLst>
              </a:custGeom>
              <a:solidFill>
                <a:srgbClr val="C2C2C2"/>
              </a:solidFill>
              <a:ln w="9525">
                <a:noFill/>
                <a:round/>
                <a:headEnd/>
                <a:tailEnd/>
              </a:ln>
            </p:spPr>
            <p:txBody>
              <a:bodyPr/>
              <a:lstStyle/>
              <a:p>
                <a:endParaRPr lang="en-US"/>
              </a:p>
            </p:txBody>
          </p:sp>
          <p:sp>
            <p:nvSpPr>
              <p:cNvPr id="133198" name="Freeform 5719"/>
              <p:cNvSpPr>
                <a:spLocks/>
              </p:cNvSpPr>
              <p:nvPr/>
            </p:nvSpPr>
            <p:spPr bwMode="auto">
              <a:xfrm>
                <a:off x="3380" y="3144"/>
                <a:ext cx="105" cy="81"/>
              </a:xfrm>
              <a:custGeom>
                <a:avLst/>
                <a:gdLst>
                  <a:gd name="T0" fmla="*/ 0 w 17"/>
                  <a:gd name="T1" fmla="*/ 84439 h 13"/>
                  <a:gd name="T2" fmla="*/ 107693 w 17"/>
                  <a:gd name="T3" fmla="*/ 122173 h 13"/>
                  <a:gd name="T4" fmla="*/ 152936 w 17"/>
                  <a:gd name="T5" fmla="*/ 46706 h 13"/>
                  <a:gd name="T6" fmla="*/ 45014 w 17"/>
                  <a:gd name="T7" fmla="*/ 0 h 13"/>
                  <a:gd name="T8" fmla="*/ 0 w 17"/>
                  <a:gd name="T9" fmla="*/ 8443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2" y="13"/>
                    </a:lnTo>
                    <a:lnTo>
                      <a:pt x="17" y="5"/>
                    </a:lnTo>
                    <a:lnTo>
                      <a:pt x="5" y="0"/>
                    </a:lnTo>
                    <a:lnTo>
                      <a:pt x="0" y="9"/>
                    </a:lnTo>
                  </a:path>
                </a:pathLst>
              </a:custGeom>
              <a:noFill/>
              <a:ln w="9525">
                <a:solidFill>
                  <a:srgbClr val="000000"/>
                </a:solidFill>
                <a:round/>
                <a:headEnd/>
                <a:tailEnd/>
              </a:ln>
            </p:spPr>
            <p:txBody>
              <a:bodyPr/>
              <a:lstStyle/>
              <a:p>
                <a:endParaRPr lang="en-US"/>
              </a:p>
            </p:txBody>
          </p:sp>
          <p:sp>
            <p:nvSpPr>
              <p:cNvPr id="133199" name="Freeform 5720"/>
              <p:cNvSpPr>
                <a:spLocks/>
              </p:cNvSpPr>
              <p:nvPr/>
            </p:nvSpPr>
            <p:spPr bwMode="auto">
              <a:xfrm>
                <a:off x="2114" y="2885"/>
                <a:ext cx="105" cy="216"/>
              </a:xfrm>
              <a:custGeom>
                <a:avLst/>
                <a:gdLst>
                  <a:gd name="T0" fmla="*/ 0 w 105"/>
                  <a:gd name="T1" fmla="*/ 154 h 216"/>
                  <a:gd name="T2" fmla="*/ 74 w 105"/>
                  <a:gd name="T3" fmla="*/ 216 h 216"/>
                  <a:gd name="T4" fmla="*/ 105 w 105"/>
                  <a:gd name="T5" fmla="*/ 68 h 216"/>
                  <a:gd name="T6" fmla="*/ 37 w 105"/>
                  <a:gd name="T7" fmla="*/ 0 h 216"/>
                  <a:gd name="T8" fmla="*/ 0 w 105"/>
                  <a:gd name="T9" fmla="*/ 154 h 216"/>
                  <a:gd name="T10" fmla="*/ 0 60000 65536"/>
                  <a:gd name="T11" fmla="*/ 0 60000 65536"/>
                  <a:gd name="T12" fmla="*/ 0 60000 65536"/>
                  <a:gd name="T13" fmla="*/ 0 60000 65536"/>
                  <a:gd name="T14" fmla="*/ 0 60000 65536"/>
                  <a:gd name="T15" fmla="*/ 0 w 105"/>
                  <a:gd name="T16" fmla="*/ 0 h 216"/>
                  <a:gd name="T17" fmla="*/ 105 w 105"/>
                  <a:gd name="T18" fmla="*/ 216 h 216"/>
                </a:gdLst>
                <a:ahLst/>
                <a:cxnLst>
                  <a:cxn ang="T10">
                    <a:pos x="T0" y="T1"/>
                  </a:cxn>
                  <a:cxn ang="T11">
                    <a:pos x="T2" y="T3"/>
                  </a:cxn>
                  <a:cxn ang="T12">
                    <a:pos x="T4" y="T5"/>
                  </a:cxn>
                  <a:cxn ang="T13">
                    <a:pos x="T6" y="T7"/>
                  </a:cxn>
                  <a:cxn ang="T14">
                    <a:pos x="T8" y="T9"/>
                  </a:cxn>
                </a:cxnLst>
                <a:rect l="T15" t="T16" r="T17" b="T18"/>
                <a:pathLst>
                  <a:path w="105" h="216">
                    <a:moveTo>
                      <a:pt x="0" y="154"/>
                    </a:moveTo>
                    <a:lnTo>
                      <a:pt x="74" y="216"/>
                    </a:lnTo>
                    <a:lnTo>
                      <a:pt x="105" y="68"/>
                    </a:lnTo>
                    <a:lnTo>
                      <a:pt x="37" y="0"/>
                    </a:lnTo>
                    <a:lnTo>
                      <a:pt x="0" y="154"/>
                    </a:lnTo>
                    <a:close/>
                  </a:path>
                </a:pathLst>
              </a:custGeom>
              <a:solidFill>
                <a:srgbClr val="7B7B7B"/>
              </a:solidFill>
              <a:ln w="9525">
                <a:noFill/>
                <a:round/>
                <a:headEnd/>
                <a:tailEnd/>
              </a:ln>
            </p:spPr>
            <p:txBody>
              <a:bodyPr/>
              <a:lstStyle/>
              <a:p>
                <a:endParaRPr lang="en-US"/>
              </a:p>
            </p:txBody>
          </p:sp>
          <p:sp>
            <p:nvSpPr>
              <p:cNvPr id="133200" name="Freeform 5721"/>
              <p:cNvSpPr>
                <a:spLocks/>
              </p:cNvSpPr>
              <p:nvPr/>
            </p:nvSpPr>
            <p:spPr bwMode="auto">
              <a:xfrm>
                <a:off x="2114" y="2885"/>
                <a:ext cx="105" cy="216"/>
              </a:xfrm>
              <a:custGeom>
                <a:avLst/>
                <a:gdLst>
                  <a:gd name="T0" fmla="*/ 0 w 17"/>
                  <a:gd name="T1" fmla="*/ 223301 h 35"/>
                  <a:gd name="T2" fmla="*/ 107693 w 17"/>
                  <a:gd name="T3" fmla="*/ 313336 h 35"/>
                  <a:gd name="T4" fmla="*/ 152936 w 17"/>
                  <a:gd name="T5" fmla="*/ 98718 h 35"/>
                  <a:gd name="T6" fmla="*/ 53945 w 17"/>
                  <a:gd name="T7" fmla="*/ 0 h 35"/>
                  <a:gd name="T8" fmla="*/ 0 w 17"/>
                  <a:gd name="T9" fmla="*/ 223301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25"/>
                    </a:moveTo>
                    <a:lnTo>
                      <a:pt x="12" y="35"/>
                    </a:lnTo>
                    <a:lnTo>
                      <a:pt x="17" y="11"/>
                    </a:lnTo>
                    <a:lnTo>
                      <a:pt x="6" y="0"/>
                    </a:lnTo>
                    <a:lnTo>
                      <a:pt x="0" y="25"/>
                    </a:lnTo>
                  </a:path>
                </a:pathLst>
              </a:custGeom>
              <a:noFill/>
              <a:ln w="9525">
                <a:solidFill>
                  <a:srgbClr val="000000"/>
                </a:solidFill>
                <a:round/>
                <a:headEnd/>
                <a:tailEnd/>
              </a:ln>
            </p:spPr>
            <p:txBody>
              <a:bodyPr/>
              <a:lstStyle/>
              <a:p>
                <a:endParaRPr lang="en-US"/>
              </a:p>
            </p:txBody>
          </p:sp>
          <p:sp>
            <p:nvSpPr>
              <p:cNvPr id="133201" name="Freeform 5722"/>
              <p:cNvSpPr>
                <a:spLocks/>
              </p:cNvSpPr>
              <p:nvPr/>
            </p:nvSpPr>
            <p:spPr bwMode="auto">
              <a:xfrm>
                <a:off x="4473" y="3169"/>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3202" name="Freeform 5723"/>
              <p:cNvSpPr>
                <a:spLocks/>
              </p:cNvSpPr>
              <p:nvPr/>
            </p:nvSpPr>
            <p:spPr bwMode="auto">
              <a:xfrm>
                <a:off x="4473" y="316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203" name="Freeform 5724"/>
              <p:cNvSpPr>
                <a:spLocks/>
              </p:cNvSpPr>
              <p:nvPr/>
            </p:nvSpPr>
            <p:spPr bwMode="auto">
              <a:xfrm>
                <a:off x="3213" y="3126"/>
                <a:ext cx="99" cy="99"/>
              </a:xfrm>
              <a:custGeom>
                <a:avLst/>
                <a:gdLst>
                  <a:gd name="T0" fmla="*/ 0 w 99"/>
                  <a:gd name="T1" fmla="*/ 68 h 99"/>
                  <a:gd name="T2" fmla="*/ 68 w 99"/>
                  <a:gd name="T3" fmla="*/ 99 h 99"/>
                  <a:gd name="T4" fmla="*/ 99 w 99"/>
                  <a:gd name="T5" fmla="*/ 43 h 99"/>
                  <a:gd name="T6" fmla="*/ 31 w 99"/>
                  <a:gd name="T7" fmla="*/ 0 h 99"/>
                  <a:gd name="T8" fmla="*/ 0 w 99"/>
                  <a:gd name="T9" fmla="*/ 68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68"/>
                    </a:moveTo>
                    <a:lnTo>
                      <a:pt x="68" y="99"/>
                    </a:lnTo>
                    <a:lnTo>
                      <a:pt x="99" y="43"/>
                    </a:lnTo>
                    <a:lnTo>
                      <a:pt x="31" y="0"/>
                    </a:lnTo>
                    <a:lnTo>
                      <a:pt x="0" y="68"/>
                    </a:lnTo>
                    <a:close/>
                  </a:path>
                </a:pathLst>
              </a:custGeom>
              <a:solidFill>
                <a:srgbClr val="B4B4B4"/>
              </a:solidFill>
              <a:ln w="9525">
                <a:noFill/>
                <a:round/>
                <a:headEnd/>
                <a:tailEnd/>
              </a:ln>
            </p:spPr>
            <p:txBody>
              <a:bodyPr/>
              <a:lstStyle/>
              <a:p>
                <a:endParaRPr lang="en-US"/>
              </a:p>
            </p:txBody>
          </p:sp>
          <p:sp>
            <p:nvSpPr>
              <p:cNvPr id="133204" name="Freeform 5725"/>
              <p:cNvSpPr>
                <a:spLocks/>
              </p:cNvSpPr>
              <p:nvPr/>
            </p:nvSpPr>
            <p:spPr bwMode="auto">
              <a:xfrm>
                <a:off x="3213" y="3126"/>
                <a:ext cx="99" cy="99"/>
              </a:xfrm>
              <a:custGeom>
                <a:avLst/>
                <a:gdLst>
                  <a:gd name="T0" fmla="*/ 0 w 16"/>
                  <a:gd name="T1" fmla="*/ 99730 h 16"/>
                  <a:gd name="T2" fmla="*/ 99730 w 16"/>
                  <a:gd name="T3" fmla="*/ 145214 h 16"/>
                  <a:gd name="T4" fmla="*/ 145214 w 16"/>
                  <a:gd name="T5" fmla="*/ 63020 h 16"/>
                  <a:gd name="T6" fmla="*/ 45484 w 16"/>
                  <a:gd name="T7" fmla="*/ 0 h 16"/>
                  <a:gd name="T8" fmla="*/ 0 w 16"/>
                  <a:gd name="T9" fmla="*/ 9973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1"/>
                    </a:moveTo>
                    <a:lnTo>
                      <a:pt x="11" y="16"/>
                    </a:lnTo>
                    <a:lnTo>
                      <a:pt x="16" y="7"/>
                    </a:lnTo>
                    <a:lnTo>
                      <a:pt x="5" y="0"/>
                    </a:lnTo>
                    <a:lnTo>
                      <a:pt x="0" y="11"/>
                    </a:lnTo>
                  </a:path>
                </a:pathLst>
              </a:custGeom>
              <a:noFill/>
              <a:ln w="9525">
                <a:solidFill>
                  <a:srgbClr val="000000"/>
                </a:solidFill>
                <a:round/>
                <a:headEnd/>
                <a:tailEnd/>
              </a:ln>
            </p:spPr>
            <p:txBody>
              <a:bodyPr/>
              <a:lstStyle/>
              <a:p>
                <a:endParaRPr lang="en-US"/>
              </a:p>
            </p:txBody>
          </p:sp>
          <p:sp>
            <p:nvSpPr>
              <p:cNvPr id="133205" name="Freeform 5726"/>
              <p:cNvSpPr>
                <a:spLocks/>
              </p:cNvSpPr>
              <p:nvPr/>
            </p:nvSpPr>
            <p:spPr bwMode="auto">
              <a:xfrm>
                <a:off x="1947" y="2941"/>
                <a:ext cx="99" cy="172"/>
              </a:xfrm>
              <a:custGeom>
                <a:avLst/>
                <a:gdLst>
                  <a:gd name="T0" fmla="*/ 0 w 99"/>
                  <a:gd name="T1" fmla="*/ 129 h 172"/>
                  <a:gd name="T2" fmla="*/ 68 w 99"/>
                  <a:gd name="T3" fmla="*/ 172 h 172"/>
                  <a:gd name="T4" fmla="*/ 99 w 99"/>
                  <a:gd name="T5" fmla="*/ 43 h 172"/>
                  <a:gd name="T6" fmla="*/ 31 w 99"/>
                  <a:gd name="T7" fmla="*/ 0 h 172"/>
                  <a:gd name="T8" fmla="*/ 0 w 99"/>
                  <a:gd name="T9" fmla="*/ 129 h 172"/>
                  <a:gd name="T10" fmla="*/ 0 60000 65536"/>
                  <a:gd name="T11" fmla="*/ 0 60000 65536"/>
                  <a:gd name="T12" fmla="*/ 0 60000 65536"/>
                  <a:gd name="T13" fmla="*/ 0 60000 65536"/>
                  <a:gd name="T14" fmla="*/ 0 60000 65536"/>
                  <a:gd name="T15" fmla="*/ 0 w 99"/>
                  <a:gd name="T16" fmla="*/ 0 h 172"/>
                  <a:gd name="T17" fmla="*/ 99 w 99"/>
                  <a:gd name="T18" fmla="*/ 172 h 172"/>
                </a:gdLst>
                <a:ahLst/>
                <a:cxnLst>
                  <a:cxn ang="T10">
                    <a:pos x="T0" y="T1"/>
                  </a:cxn>
                  <a:cxn ang="T11">
                    <a:pos x="T2" y="T3"/>
                  </a:cxn>
                  <a:cxn ang="T12">
                    <a:pos x="T4" y="T5"/>
                  </a:cxn>
                  <a:cxn ang="T13">
                    <a:pos x="T6" y="T7"/>
                  </a:cxn>
                  <a:cxn ang="T14">
                    <a:pos x="T8" y="T9"/>
                  </a:cxn>
                </a:cxnLst>
                <a:rect l="T15" t="T16" r="T17" b="T18"/>
                <a:pathLst>
                  <a:path w="99" h="172">
                    <a:moveTo>
                      <a:pt x="0" y="129"/>
                    </a:moveTo>
                    <a:lnTo>
                      <a:pt x="68" y="172"/>
                    </a:lnTo>
                    <a:lnTo>
                      <a:pt x="99" y="43"/>
                    </a:lnTo>
                    <a:lnTo>
                      <a:pt x="31" y="0"/>
                    </a:lnTo>
                    <a:lnTo>
                      <a:pt x="0" y="129"/>
                    </a:lnTo>
                    <a:close/>
                  </a:path>
                </a:pathLst>
              </a:custGeom>
              <a:solidFill>
                <a:srgbClr val="8B8B8B"/>
              </a:solidFill>
              <a:ln w="9525">
                <a:noFill/>
                <a:round/>
                <a:headEnd/>
                <a:tailEnd/>
              </a:ln>
            </p:spPr>
            <p:txBody>
              <a:bodyPr/>
              <a:lstStyle/>
              <a:p>
                <a:endParaRPr lang="en-US"/>
              </a:p>
            </p:txBody>
          </p:sp>
          <p:sp>
            <p:nvSpPr>
              <p:cNvPr id="133206" name="Freeform 5727"/>
              <p:cNvSpPr>
                <a:spLocks/>
              </p:cNvSpPr>
              <p:nvPr/>
            </p:nvSpPr>
            <p:spPr bwMode="auto">
              <a:xfrm>
                <a:off x="1947" y="2941"/>
                <a:ext cx="99" cy="172"/>
              </a:xfrm>
              <a:custGeom>
                <a:avLst/>
                <a:gdLst>
                  <a:gd name="T0" fmla="*/ 0 w 16"/>
                  <a:gd name="T1" fmla="*/ 183579 h 28"/>
                  <a:gd name="T2" fmla="*/ 99730 w 16"/>
                  <a:gd name="T3" fmla="*/ 245014 h 28"/>
                  <a:gd name="T4" fmla="*/ 145214 w 16"/>
                  <a:gd name="T5" fmla="*/ 61207 h 28"/>
                  <a:gd name="T6" fmla="*/ 45484 w 16"/>
                  <a:gd name="T7" fmla="*/ 0 h 28"/>
                  <a:gd name="T8" fmla="*/ 0 w 16"/>
                  <a:gd name="T9" fmla="*/ 183579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21"/>
                    </a:moveTo>
                    <a:lnTo>
                      <a:pt x="11" y="28"/>
                    </a:lnTo>
                    <a:lnTo>
                      <a:pt x="16" y="7"/>
                    </a:lnTo>
                    <a:lnTo>
                      <a:pt x="5" y="0"/>
                    </a:lnTo>
                    <a:lnTo>
                      <a:pt x="0" y="21"/>
                    </a:lnTo>
                  </a:path>
                </a:pathLst>
              </a:custGeom>
              <a:noFill/>
              <a:ln w="9525">
                <a:solidFill>
                  <a:srgbClr val="000000"/>
                </a:solidFill>
                <a:round/>
                <a:headEnd/>
                <a:tailEnd/>
              </a:ln>
            </p:spPr>
            <p:txBody>
              <a:bodyPr/>
              <a:lstStyle/>
              <a:p>
                <a:endParaRPr lang="en-US"/>
              </a:p>
            </p:txBody>
          </p:sp>
          <p:sp>
            <p:nvSpPr>
              <p:cNvPr id="133207" name="Freeform 5728"/>
              <p:cNvSpPr>
                <a:spLocks/>
              </p:cNvSpPr>
              <p:nvPr/>
            </p:nvSpPr>
            <p:spPr bwMode="auto">
              <a:xfrm>
                <a:off x="4300" y="3169"/>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133208" name="Freeform 5729"/>
              <p:cNvSpPr>
                <a:spLocks/>
              </p:cNvSpPr>
              <p:nvPr/>
            </p:nvSpPr>
            <p:spPr bwMode="auto">
              <a:xfrm>
                <a:off x="4300" y="3169"/>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209" name="Freeform 5730"/>
              <p:cNvSpPr>
                <a:spLocks/>
              </p:cNvSpPr>
              <p:nvPr/>
            </p:nvSpPr>
            <p:spPr bwMode="auto">
              <a:xfrm>
                <a:off x="3040" y="3095"/>
                <a:ext cx="105" cy="123"/>
              </a:xfrm>
              <a:custGeom>
                <a:avLst/>
                <a:gdLst>
                  <a:gd name="T0" fmla="*/ 0 w 105"/>
                  <a:gd name="T1" fmla="*/ 86 h 123"/>
                  <a:gd name="T2" fmla="*/ 68 w 105"/>
                  <a:gd name="T3" fmla="*/ 123 h 123"/>
                  <a:gd name="T4" fmla="*/ 105 w 105"/>
                  <a:gd name="T5" fmla="*/ 55 h 123"/>
                  <a:gd name="T6" fmla="*/ 31 w 105"/>
                  <a:gd name="T7" fmla="*/ 0 h 123"/>
                  <a:gd name="T8" fmla="*/ 0 w 105"/>
                  <a:gd name="T9" fmla="*/ 86 h 123"/>
                  <a:gd name="T10" fmla="*/ 0 60000 65536"/>
                  <a:gd name="T11" fmla="*/ 0 60000 65536"/>
                  <a:gd name="T12" fmla="*/ 0 60000 65536"/>
                  <a:gd name="T13" fmla="*/ 0 60000 65536"/>
                  <a:gd name="T14" fmla="*/ 0 60000 65536"/>
                  <a:gd name="T15" fmla="*/ 0 w 105"/>
                  <a:gd name="T16" fmla="*/ 0 h 123"/>
                  <a:gd name="T17" fmla="*/ 105 w 105"/>
                  <a:gd name="T18" fmla="*/ 123 h 123"/>
                </a:gdLst>
                <a:ahLst/>
                <a:cxnLst>
                  <a:cxn ang="T10">
                    <a:pos x="T0" y="T1"/>
                  </a:cxn>
                  <a:cxn ang="T11">
                    <a:pos x="T2" y="T3"/>
                  </a:cxn>
                  <a:cxn ang="T12">
                    <a:pos x="T4" y="T5"/>
                  </a:cxn>
                  <a:cxn ang="T13">
                    <a:pos x="T6" y="T7"/>
                  </a:cxn>
                  <a:cxn ang="T14">
                    <a:pos x="T8" y="T9"/>
                  </a:cxn>
                </a:cxnLst>
                <a:rect l="T15" t="T16" r="T17" b="T18"/>
                <a:pathLst>
                  <a:path w="105" h="123">
                    <a:moveTo>
                      <a:pt x="0" y="86"/>
                    </a:moveTo>
                    <a:lnTo>
                      <a:pt x="68" y="123"/>
                    </a:lnTo>
                    <a:lnTo>
                      <a:pt x="105" y="55"/>
                    </a:lnTo>
                    <a:lnTo>
                      <a:pt x="31" y="0"/>
                    </a:lnTo>
                    <a:lnTo>
                      <a:pt x="0" y="86"/>
                    </a:lnTo>
                    <a:close/>
                  </a:path>
                </a:pathLst>
              </a:custGeom>
              <a:solidFill>
                <a:srgbClr val="A1A1A1"/>
              </a:solidFill>
              <a:ln w="9525">
                <a:noFill/>
                <a:round/>
                <a:headEnd/>
                <a:tailEnd/>
              </a:ln>
            </p:spPr>
            <p:txBody>
              <a:bodyPr/>
              <a:lstStyle/>
              <a:p>
                <a:endParaRPr lang="en-US"/>
              </a:p>
            </p:txBody>
          </p:sp>
          <p:sp>
            <p:nvSpPr>
              <p:cNvPr id="133210" name="Freeform 5731"/>
              <p:cNvSpPr>
                <a:spLocks/>
              </p:cNvSpPr>
              <p:nvPr/>
            </p:nvSpPr>
            <p:spPr bwMode="auto">
              <a:xfrm>
                <a:off x="3040" y="3095"/>
                <a:ext cx="105" cy="123"/>
              </a:xfrm>
              <a:custGeom>
                <a:avLst/>
                <a:gdLst>
                  <a:gd name="T0" fmla="*/ 0 w 17"/>
                  <a:gd name="T1" fmla="*/ 123037 h 20"/>
                  <a:gd name="T2" fmla="*/ 98959 w 17"/>
                  <a:gd name="T3" fmla="*/ 175835 h 20"/>
                  <a:gd name="T4" fmla="*/ 152936 w 17"/>
                  <a:gd name="T5" fmla="*/ 78634 h 20"/>
                  <a:gd name="T6" fmla="*/ 45014 w 17"/>
                  <a:gd name="T7" fmla="*/ 0 h 20"/>
                  <a:gd name="T8" fmla="*/ 0 w 17"/>
                  <a:gd name="T9" fmla="*/ 123037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14"/>
                    </a:moveTo>
                    <a:lnTo>
                      <a:pt x="11" y="20"/>
                    </a:lnTo>
                    <a:lnTo>
                      <a:pt x="17" y="9"/>
                    </a:lnTo>
                    <a:lnTo>
                      <a:pt x="5" y="0"/>
                    </a:lnTo>
                    <a:lnTo>
                      <a:pt x="0" y="14"/>
                    </a:lnTo>
                  </a:path>
                </a:pathLst>
              </a:custGeom>
              <a:noFill/>
              <a:ln w="9525">
                <a:solidFill>
                  <a:srgbClr val="000000"/>
                </a:solidFill>
                <a:round/>
                <a:headEnd/>
                <a:tailEnd/>
              </a:ln>
            </p:spPr>
            <p:txBody>
              <a:bodyPr/>
              <a:lstStyle/>
              <a:p>
                <a:endParaRPr lang="en-US"/>
              </a:p>
            </p:txBody>
          </p:sp>
          <p:sp>
            <p:nvSpPr>
              <p:cNvPr id="133211" name="Freeform 5732"/>
              <p:cNvSpPr>
                <a:spLocks/>
              </p:cNvSpPr>
              <p:nvPr/>
            </p:nvSpPr>
            <p:spPr bwMode="auto">
              <a:xfrm>
                <a:off x="1775" y="3008"/>
                <a:ext cx="105" cy="136"/>
              </a:xfrm>
              <a:custGeom>
                <a:avLst/>
                <a:gdLst>
                  <a:gd name="T0" fmla="*/ 0 w 105"/>
                  <a:gd name="T1" fmla="*/ 99 h 136"/>
                  <a:gd name="T2" fmla="*/ 67 w 105"/>
                  <a:gd name="T3" fmla="*/ 136 h 136"/>
                  <a:gd name="T4" fmla="*/ 105 w 105"/>
                  <a:gd name="T5" fmla="*/ 25 h 136"/>
                  <a:gd name="T6" fmla="*/ 37 w 105"/>
                  <a:gd name="T7" fmla="*/ 0 h 136"/>
                  <a:gd name="T8" fmla="*/ 0 w 105"/>
                  <a:gd name="T9" fmla="*/ 99 h 136"/>
                  <a:gd name="T10" fmla="*/ 0 60000 65536"/>
                  <a:gd name="T11" fmla="*/ 0 60000 65536"/>
                  <a:gd name="T12" fmla="*/ 0 60000 65536"/>
                  <a:gd name="T13" fmla="*/ 0 60000 65536"/>
                  <a:gd name="T14" fmla="*/ 0 60000 65536"/>
                  <a:gd name="T15" fmla="*/ 0 w 105"/>
                  <a:gd name="T16" fmla="*/ 0 h 136"/>
                  <a:gd name="T17" fmla="*/ 105 w 105"/>
                  <a:gd name="T18" fmla="*/ 136 h 136"/>
                </a:gdLst>
                <a:ahLst/>
                <a:cxnLst>
                  <a:cxn ang="T10">
                    <a:pos x="T0" y="T1"/>
                  </a:cxn>
                  <a:cxn ang="T11">
                    <a:pos x="T2" y="T3"/>
                  </a:cxn>
                  <a:cxn ang="T12">
                    <a:pos x="T4" y="T5"/>
                  </a:cxn>
                  <a:cxn ang="T13">
                    <a:pos x="T6" y="T7"/>
                  </a:cxn>
                  <a:cxn ang="T14">
                    <a:pos x="T8" y="T9"/>
                  </a:cxn>
                </a:cxnLst>
                <a:rect l="T15" t="T16" r="T17" b="T18"/>
                <a:pathLst>
                  <a:path w="105" h="136">
                    <a:moveTo>
                      <a:pt x="0" y="99"/>
                    </a:moveTo>
                    <a:lnTo>
                      <a:pt x="67" y="136"/>
                    </a:lnTo>
                    <a:lnTo>
                      <a:pt x="105" y="25"/>
                    </a:lnTo>
                    <a:lnTo>
                      <a:pt x="37" y="0"/>
                    </a:lnTo>
                    <a:lnTo>
                      <a:pt x="0" y="99"/>
                    </a:lnTo>
                    <a:close/>
                  </a:path>
                </a:pathLst>
              </a:custGeom>
              <a:solidFill>
                <a:srgbClr val="9F9F9F"/>
              </a:solidFill>
              <a:ln w="9525">
                <a:noFill/>
                <a:round/>
                <a:headEnd/>
                <a:tailEnd/>
              </a:ln>
            </p:spPr>
            <p:txBody>
              <a:bodyPr/>
              <a:lstStyle/>
              <a:p>
                <a:endParaRPr lang="en-US"/>
              </a:p>
            </p:txBody>
          </p:sp>
          <p:sp>
            <p:nvSpPr>
              <p:cNvPr id="133212" name="Freeform 5733"/>
              <p:cNvSpPr>
                <a:spLocks/>
              </p:cNvSpPr>
              <p:nvPr/>
            </p:nvSpPr>
            <p:spPr bwMode="auto">
              <a:xfrm>
                <a:off x="1775" y="3008"/>
                <a:ext cx="105" cy="136"/>
              </a:xfrm>
              <a:custGeom>
                <a:avLst/>
                <a:gdLst>
                  <a:gd name="T0" fmla="*/ 0 w 17"/>
                  <a:gd name="T1" fmla="*/ 144568 h 22"/>
                  <a:gd name="T2" fmla="*/ 98959 w 17"/>
                  <a:gd name="T3" fmla="*/ 198677 h 22"/>
                  <a:gd name="T4" fmla="*/ 152936 w 17"/>
                  <a:gd name="T5" fmla="*/ 36609 h 22"/>
                  <a:gd name="T6" fmla="*/ 53945 w 17"/>
                  <a:gd name="T7" fmla="*/ 0 h 22"/>
                  <a:gd name="T8" fmla="*/ 0 w 17"/>
                  <a:gd name="T9" fmla="*/ 144568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0" y="16"/>
                    </a:moveTo>
                    <a:lnTo>
                      <a:pt x="11" y="22"/>
                    </a:lnTo>
                    <a:lnTo>
                      <a:pt x="17" y="4"/>
                    </a:lnTo>
                    <a:lnTo>
                      <a:pt x="6" y="0"/>
                    </a:lnTo>
                    <a:lnTo>
                      <a:pt x="0" y="16"/>
                    </a:lnTo>
                  </a:path>
                </a:pathLst>
              </a:custGeom>
              <a:noFill/>
              <a:ln w="9525">
                <a:solidFill>
                  <a:srgbClr val="000000"/>
                </a:solidFill>
                <a:round/>
                <a:headEnd/>
                <a:tailEnd/>
              </a:ln>
            </p:spPr>
            <p:txBody>
              <a:bodyPr/>
              <a:lstStyle/>
              <a:p>
                <a:endParaRPr lang="en-US"/>
              </a:p>
            </p:txBody>
          </p:sp>
          <p:sp>
            <p:nvSpPr>
              <p:cNvPr id="133213" name="Freeform 5734"/>
              <p:cNvSpPr>
                <a:spLocks/>
              </p:cNvSpPr>
              <p:nvPr/>
            </p:nvSpPr>
            <p:spPr bwMode="auto">
              <a:xfrm>
                <a:off x="4133" y="317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3214" name="Freeform 5735"/>
              <p:cNvSpPr>
                <a:spLocks/>
              </p:cNvSpPr>
              <p:nvPr/>
            </p:nvSpPr>
            <p:spPr bwMode="auto">
              <a:xfrm>
                <a:off x="4133" y="317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215" name="Freeform 5736"/>
              <p:cNvSpPr>
                <a:spLocks/>
              </p:cNvSpPr>
              <p:nvPr/>
            </p:nvSpPr>
            <p:spPr bwMode="auto">
              <a:xfrm>
                <a:off x="2874" y="3058"/>
                <a:ext cx="98" cy="148"/>
              </a:xfrm>
              <a:custGeom>
                <a:avLst/>
                <a:gdLst>
                  <a:gd name="T0" fmla="*/ 0 w 98"/>
                  <a:gd name="T1" fmla="*/ 105 h 148"/>
                  <a:gd name="T2" fmla="*/ 68 w 98"/>
                  <a:gd name="T3" fmla="*/ 148 h 148"/>
                  <a:gd name="T4" fmla="*/ 98 w 98"/>
                  <a:gd name="T5" fmla="*/ 68 h 148"/>
                  <a:gd name="T6" fmla="*/ 31 w 98"/>
                  <a:gd name="T7" fmla="*/ 0 h 148"/>
                  <a:gd name="T8" fmla="*/ 0 w 98"/>
                  <a:gd name="T9" fmla="*/ 105 h 148"/>
                  <a:gd name="T10" fmla="*/ 0 60000 65536"/>
                  <a:gd name="T11" fmla="*/ 0 60000 65536"/>
                  <a:gd name="T12" fmla="*/ 0 60000 65536"/>
                  <a:gd name="T13" fmla="*/ 0 60000 65536"/>
                  <a:gd name="T14" fmla="*/ 0 60000 65536"/>
                  <a:gd name="T15" fmla="*/ 0 w 98"/>
                  <a:gd name="T16" fmla="*/ 0 h 148"/>
                  <a:gd name="T17" fmla="*/ 98 w 98"/>
                  <a:gd name="T18" fmla="*/ 148 h 148"/>
                </a:gdLst>
                <a:ahLst/>
                <a:cxnLst>
                  <a:cxn ang="T10">
                    <a:pos x="T0" y="T1"/>
                  </a:cxn>
                  <a:cxn ang="T11">
                    <a:pos x="T2" y="T3"/>
                  </a:cxn>
                  <a:cxn ang="T12">
                    <a:pos x="T4" y="T5"/>
                  </a:cxn>
                  <a:cxn ang="T13">
                    <a:pos x="T6" y="T7"/>
                  </a:cxn>
                  <a:cxn ang="T14">
                    <a:pos x="T8" y="T9"/>
                  </a:cxn>
                </a:cxnLst>
                <a:rect l="T15" t="T16" r="T17" b="T18"/>
                <a:pathLst>
                  <a:path w="98" h="148">
                    <a:moveTo>
                      <a:pt x="0" y="105"/>
                    </a:moveTo>
                    <a:lnTo>
                      <a:pt x="68" y="148"/>
                    </a:lnTo>
                    <a:lnTo>
                      <a:pt x="98" y="68"/>
                    </a:lnTo>
                    <a:lnTo>
                      <a:pt x="31" y="0"/>
                    </a:lnTo>
                    <a:lnTo>
                      <a:pt x="0" y="105"/>
                    </a:lnTo>
                    <a:close/>
                  </a:path>
                </a:pathLst>
              </a:custGeom>
              <a:solidFill>
                <a:srgbClr val="8C8C8C"/>
              </a:solidFill>
              <a:ln w="9525">
                <a:noFill/>
                <a:round/>
                <a:headEnd/>
                <a:tailEnd/>
              </a:ln>
            </p:spPr>
            <p:txBody>
              <a:bodyPr/>
              <a:lstStyle/>
              <a:p>
                <a:endParaRPr lang="en-US"/>
              </a:p>
            </p:txBody>
          </p:sp>
          <p:sp>
            <p:nvSpPr>
              <p:cNvPr id="133216" name="Freeform 5737"/>
              <p:cNvSpPr>
                <a:spLocks/>
              </p:cNvSpPr>
              <p:nvPr/>
            </p:nvSpPr>
            <p:spPr bwMode="auto">
              <a:xfrm>
                <a:off x="2874" y="3058"/>
                <a:ext cx="98" cy="148"/>
              </a:xfrm>
              <a:custGeom>
                <a:avLst/>
                <a:gdLst>
                  <a:gd name="T0" fmla="*/ 0 w 16"/>
                  <a:gd name="T1" fmla="*/ 151731 h 24"/>
                  <a:gd name="T2" fmla="*/ 94202 w 16"/>
                  <a:gd name="T3" fmla="*/ 214094 h 24"/>
                  <a:gd name="T4" fmla="*/ 137868 w 16"/>
                  <a:gd name="T5" fmla="*/ 98266 h 24"/>
                  <a:gd name="T6" fmla="*/ 43665 w 16"/>
                  <a:gd name="T7" fmla="*/ 0 h 24"/>
                  <a:gd name="T8" fmla="*/ 0 w 16"/>
                  <a:gd name="T9" fmla="*/ 15173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17"/>
                    </a:moveTo>
                    <a:lnTo>
                      <a:pt x="11" y="24"/>
                    </a:lnTo>
                    <a:lnTo>
                      <a:pt x="16" y="11"/>
                    </a:lnTo>
                    <a:lnTo>
                      <a:pt x="5" y="0"/>
                    </a:lnTo>
                    <a:lnTo>
                      <a:pt x="0" y="17"/>
                    </a:lnTo>
                  </a:path>
                </a:pathLst>
              </a:custGeom>
              <a:noFill/>
              <a:ln w="9525">
                <a:solidFill>
                  <a:srgbClr val="000000"/>
                </a:solidFill>
                <a:round/>
                <a:headEnd/>
                <a:tailEnd/>
              </a:ln>
            </p:spPr>
            <p:txBody>
              <a:bodyPr/>
              <a:lstStyle/>
              <a:p>
                <a:endParaRPr lang="en-US"/>
              </a:p>
            </p:txBody>
          </p:sp>
          <p:sp>
            <p:nvSpPr>
              <p:cNvPr id="133217" name="Freeform 5738"/>
              <p:cNvSpPr>
                <a:spLocks/>
              </p:cNvSpPr>
              <p:nvPr/>
            </p:nvSpPr>
            <p:spPr bwMode="auto">
              <a:xfrm>
                <a:off x="1608" y="3070"/>
                <a:ext cx="99" cy="99"/>
              </a:xfrm>
              <a:custGeom>
                <a:avLst/>
                <a:gdLst>
                  <a:gd name="T0" fmla="*/ 0 w 99"/>
                  <a:gd name="T1" fmla="*/ 80 h 99"/>
                  <a:gd name="T2" fmla="*/ 68 w 99"/>
                  <a:gd name="T3" fmla="*/ 99 h 99"/>
                  <a:gd name="T4" fmla="*/ 99 w 99"/>
                  <a:gd name="T5" fmla="*/ 13 h 99"/>
                  <a:gd name="T6" fmla="*/ 31 w 99"/>
                  <a:gd name="T7" fmla="*/ 0 h 99"/>
                  <a:gd name="T8" fmla="*/ 0 w 99"/>
                  <a:gd name="T9" fmla="*/ 80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80"/>
                    </a:moveTo>
                    <a:lnTo>
                      <a:pt x="68" y="99"/>
                    </a:lnTo>
                    <a:lnTo>
                      <a:pt x="99" y="13"/>
                    </a:lnTo>
                    <a:lnTo>
                      <a:pt x="31" y="0"/>
                    </a:lnTo>
                    <a:lnTo>
                      <a:pt x="0" y="80"/>
                    </a:lnTo>
                    <a:close/>
                  </a:path>
                </a:pathLst>
              </a:custGeom>
              <a:solidFill>
                <a:srgbClr val="B3B3B3"/>
              </a:solidFill>
              <a:ln w="9525">
                <a:noFill/>
                <a:round/>
                <a:headEnd/>
                <a:tailEnd/>
              </a:ln>
            </p:spPr>
            <p:txBody>
              <a:bodyPr/>
              <a:lstStyle/>
              <a:p>
                <a:endParaRPr lang="en-US"/>
              </a:p>
            </p:txBody>
          </p:sp>
          <p:sp>
            <p:nvSpPr>
              <p:cNvPr id="133218" name="Freeform 5739"/>
              <p:cNvSpPr>
                <a:spLocks/>
              </p:cNvSpPr>
              <p:nvPr/>
            </p:nvSpPr>
            <p:spPr bwMode="auto">
              <a:xfrm>
                <a:off x="1608" y="3070"/>
                <a:ext cx="99" cy="99"/>
              </a:xfrm>
              <a:custGeom>
                <a:avLst/>
                <a:gdLst>
                  <a:gd name="T0" fmla="*/ 0 w 16"/>
                  <a:gd name="T1" fmla="*/ 117265 h 16"/>
                  <a:gd name="T2" fmla="*/ 99730 w 16"/>
                  <a:gd name="T3" fmla="*/ 145214 h 16"/>
                  <a:gd name="T4" fmla="*/ 145214 w 16"/>
                  <a:gd name="T5" fmla="*/ 17535 h 16"/>
                  <a:gd name="T6" fmla="*/ 45484 w 16"/>
                  <a:gd name="T7" fmla="*/ 0 h 16"/>
                  <a:gd name="T8" fmla="*/ 0 w 16"/>
                  <a:gd name="T9" fmla="*/ 117265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3"/>
                    </a:moveTo>
                    <a:lnTo>
                      <a:pt x="11" y="16"/>
                    </a:lnTo>
                    <a:lnTo>
                      <a:pt x="16" y="2"/>
                    </a:lnTo>
                    <a:lnTo>
                      <a:pt x="5" y="0"/>
                    </a:lnTo>
                    <a:lnTo>
                      <a:pt x="0" y="13"/>
                    </a:lnTo>
                  </a:path>
                </a:pathLst>
              </a:custGeom>
              <a:noFill/>
              <a:ln w="9525">
                <a:solidFill>
                  <a:srgbClr val="000000"/>
                </a:solidFill>
                <a:round/>
                <a:headEnd/>
                <a:tailEnd/>
              </a:ln>
            </p:spPr>
            <p:txBody>
              <a:bodyPr/>
              <a:lstStyle/>
              <a:p>
                <a:endParaRPr lang="en-US"/>
              </a:p>
            </p:txBody>
          </p:sp>
          <p:sp>
            <p:nvSpPr>
              <p:cNvPr id="133219" name="Freeform 5740"/>
              <p:cNvSpPr>
                <a:spLocks/>
              </p:cNvSpPr>
              <p:nvPr/>
            </p:nvSpPr>
            <p:spPr bwMode="auto">
              <a:xfrm>
                <a:off x="3960" y="3175"/>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ECECE"/>
              </a:solidFill>
              <a:ln w="9525">
                <a:noFill/>
                <a:round/>
                <a:headEnd/>
                <a:tailEnd/>
              </a:ln>
            </p:spPr>
            <p:txBody>
              <a:bodyPr/>
              <a:lstStyle/>
              <a:p>
                <a:endParaRPr lang="en-US"/>
              </a:p>
            </p:txBody>
          </p:sp>
          <p:sp>
            <p:nvSpPr>
              <p:cNvPr id="133220" name="Freeform 5741"/>
              <p:cNvSpPr>
                <a:spLocks/>
              </p:cNvSpPr>
              <p:nvPr/>
            </p:nvSpPr>
            <p:spPr bwMode="auto">
              <a:xfrm>
                <a:off x="3960" y="3175"/>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221" name="Freeform 5742"/>
              <p:cNvSpPr>
                <a:spLocks/>
              </p:cNvSpPr>
              <p:nvPr/>
            </p:nvSpPr>
            <p:spPr bwMode="auto">
              <a:xfrm>
                <a:off x="2701" y="3008"/>
                <a:ext cx="99" cy="186"/>
              </a:xfrm>
              <a:custGeom>
                <a:avLst/>
                <a:gdLst>
                  <a:gd name="T0" fmla="*/ 0 w 99"/>
                  <a:gd name="T1" fmla="*/ 130 h 186"/>
                  <a:gd name="T2" fmla="*/ 68 w 99"/>
                  <a:gd name="T3" fmla="*/ 186 h 186"/>
                  <a:gd name="T4" fmla="*/ 99 w 99"/>
                  <a:gd name="T5" fmla="*/ 87 h 186"/>
                  <a:gd name="T6" fmla="*/ 31 w 99"/>
                  <a:gd name="T7" fmla="*/ 0 h 186"/>
                  <a:gd name="T8" fmla="*/ 0 w 99"/>
                  <a:gd name="T9" fmla="*/ 130 h 186"/>
                  <a:gd name="T10" fmla="*/ 0 60000 65536"/>
                  <a:gd name="T11" fmla="*/ 0 60000 65536"/>
                  <a:gd name="T12" fmla="*/ 0 60000 65536"/>
                  <a:gd name="T13" fmla="*/ 0 60000 65536"/>
                  <a:gd name="T14" fmla="*/ 0 60000 65536"/>
                  <a:gd name="T15" fmla="*/ 0 w 99"/>
                  <a:gd name="T16" fmla="*/ 0 h 186"/>
                  <a:gd name="T17" fmla="*/ 99 w 99"/>
                  <a:gd name="T18" fmla="*/ 186 h 186"/>
                </a:gdLst>
                <a:ahLst/>
                <a:cxnLst>
                  <a:cxn ang="T10">
                    <a:pos x="T0" y="T1"/>
                  </a:cxn>
                  <a:cxn ang="T11">
                    <a:pos x="T2" y="T3"/>
                  </a:cxn>
                  <a:cxn ang="T12">
                    <a:pos x="T4" y="T5"/>
                  </a:cxn>
                  <a:cxn ang="T13">
                    <a:pos x="T6" y="T7"/>
                  </a:cxn>
                  <a:cxn ang="T14">
                    <a:pos x="T8" y="T9"/>
                  </a:cxn>
                </a:cxnLst>
                <a:rect l="T15" t="T16" r="T17" b="T18"/>
                <a:pathLst>
                  <a:path w="99" h="186">
                    <a:moveTo>
                      <a:pt x="0" y="130"/>
                    </a:moveTo>
                    <a:lnTo>
                      <a:pt x="68" y="186"/>
                    </a:lnTo>
                    <a:lnTo>
                      <a:pt x="99" y="87"/>
                    </a:lnTo>
                    <a:lnTo>
                      <a:pt x="31" y="0"/>
                    </a:lnTo>
                    <a:lnTo>
                      <a:pt x="0" y="130"/>
                    </a:lnTo>
                    <a:close/>
                  </a:path>
                </a:pathLst>
              </a:custGeom>
              <a:solidFill>
                <a:srgbClr val="7C7C7C"/>
              </a:solidFill>
              <a:ln w="9525">
                <a:noFill/>
                <a:round/>
                <a:headEnd/>
                <a:tailEnd/>
              </a:ln>
            </p:spPr>
            <p:txBody>
              <a:bodyPr/>
              <a:lstStyle/>
              <a:p>
                <a:endParaRPr lang="en-US"/>
              </a:p>
            </p:txBody>
          </p:sp>
          <p:sp>
            <p:nvSpPr>
              <p:cNvPr id="133222" name="Freeform 5743"/>
              <p:cNvSpPr>
                <a:spLocks/>
              </p:cNvSpPr>
              <p:nvPr/>
            </p:nvSpPr>
            <p:spPr bwMode="auto">
              <a:xfrm>
                <a:off x="2701" y="3008"/>
                <a:ext cx="99" cy="186"/>
              </a:xfrm>
              <a:custGeom>
                <a:avLst/>
                <a:gdLst>
                  <a:gd name="T0" fmla="*/ 0 w 16"/>
                  <a:gd name="T1" fmla="*/ 192082 h 30"/>
                  <a:gd name="T2" fmla="*/ 99730 w 16"/>
                  <a:gd name="T3" fmla="*/ 274809 h 30"/>
                  <a:gd name="T4" fmla="*/ 145214 w 16"/>
                  <a:gd name="T5" fmla="*/ 128464 h 30"/>
                  <a:gd name="T6" fmla="*/ 45484 w 16"/>
                  <a:gd name="T7" fmla="*/ 0 h 30"/>
                  <a:gd name="T8" fmla="*/ 0 w 16"/>
                  <a:gd name="T9" fmla="*/ 192082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21"/>
                    </a:moveTo>
                    <a:lnTo>
                      <a:pt x="11" y="30"/>
                    </a:lnTo>
                    <a:lnTo>
                      <a:pt x="16" y="14"/>
                    </a:lnTo>
                    <a:lnTo>
                      <a:pt x="5" y="0"/>
                    </a:lnTo>
                    <a:lnTo>
                      <a:pt x="0" y="21"/>
                    </a:lnTo>
                  </a:path>
                </a:pathLst>
              </a:custGeom>
              <a:noFill/>
              <a:ln w="9525">
                <a:solidFill>
                  <a:srgbClr val="000000"/>
                </a:solidFill>
                <a:round/>
                <a:headEnd/>
                <a:tailEnd/>
              </a:ln>
            </p:spPr>
            <p:txBody>
              <a:bodyPr/>
              <a:lstStyle/>
              <a:p>
                <a:endParaRPr lang="en-US"/>
              </a:p>
            </p:txBody>
          </p:sp>
          <p:sp>
            <p:nvSpPr>
              <p:cNvPr id="133223" name="Freeform 5744"/>
              <p:cNvSpPr>
                <a:spLocks/>
              </p:cNvSpPr>
              <p:nvPr/>
            </p:nvSpPr>
            <p:spPr bwMode="auto">
              <a:xfrm>
                <a:off x="1435" y="3120"/>
                <a:ext cx="105" cy="80"/>
              </a:xfrm>
              <a:custGeom>
                <a:avLst/>
                <a:gdLst>
                  <a:gd name="T0" fmla="*/ 0 w 105"/>
                  <a:gd name="T1" fmla="*/ 61 h 80"/>
                  <a:gd name="T2" fmla="*/ 68 w 105"/>
                  <a:gd name="T3" fmla="*/ 80 h 80"/>
                  <a:gd name="T4" fmla="*/ 105 w 105"/>
                  <a:gd name="T5" fmla="*/ 12 h 80"/>
                  <a:gd name="T6" fmla="*/ 37 w 105"/>
                  <a:gd name="T7" fmla="*/ 0 h 80"/>
                  <a:gd name="T8" fmla="*/ 0 w 105"/>
                  <a:gd name="T9" fmla="*/ 61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61"/>
                    </a:moveTo>
                    <a:lnTo>
                      <a:pt x="68" y="80"/>
                    </a:lnTo>
                    <a:lnTo>
                      <a:pt x="105" y="12"/>
                    </a:lnTo>
                    <a:lnTo>
                      <a:pt x="37" y="0"/>
                    </a:lnTo>
                    <a:lnTo>
                      <a:pt x="0" y="61"/>
                    </a:lnTo>
                    <a:close/>
                  </a:path>
                </a:pathLst>
              </a:custGeom>
              <a:solidFill>
                <a:srgbClr val="C2C2C2"/>
              </a:solidFill>
              <a:ln w="9525">
                <a:noFill/>
                <a:round/>
                <a:headEnd/>
                <a:tailEnd/>
              </a:ln>
            </p:spPr>
            <p:txBody>
              <a:bodyPr/>
              <a:lstStyle/>
              <a:p>
                <a:endParaRPr lang="en-US"/>
              </a:p>
            </p:txBody>
          </p:sp>
          <p:sp>
            <p:nvSpPr>
              <p:cNvPr id="133224" name="Freeform 5745"/>
              <p:cNvSpPr>
                <a:spLocks/>
              </p:cNvSpPr>
              <p:nvPr/>
            </p:nvSpPr>
            <p:spPr bwMode="auto">
              <a:xfrm>
                <a:off x="1435" y="3120"/>
                <a:ext cx="105" cy="80"/>
              </a:xfrm>
              <a:custGeom>
                <a:avLst/>
                <a:gdLst>
                  <a:gd name="T0" fmla="*/ 0 w 17"/>
                  <a:gd name="T1" fmla="*/ 89034 h 13"/>
                  <a:gd name="T2" fmla="*/ 98959 w 17"/>
                  <a:gd name="T3" fmla="*/ 114671 h 13"/>
                  <a:gd name="T4" fmla="*/ 152936 w 17"/>
                  <a:gd name="T5" fmla="*/ 17231 h 13"/>
                  <a:gd name="T6" fmla="*/ 53945 w 17"/>
                  <a:gd name="T7" fmla="*/ 0 h 13"/>
                  <a:gd name="T8" fmla="*/ 0 w 17"/>
                  <a:gd name="T9" fmla="*/ 89034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0"/>
                    </a:moveTo>
                    <a:lnTo>
                      <a:pt x="11" y="13"/>
                    </a:lnTo>
                    <a:lnTo>
                      <a:pt x="17" y="2"/>
                    </a:lnTo>
                    <a:lnTo>
                      <a:pt x="6" y="0"/>
                    </a:lnTo>
                    <a:lnTo>
                      <a:pt x="0" y="10"/>
                    </a:lnTo>
                  </a:path>
                </a:pathLst>
              </a:custGeom>
              <a:noFill/>
              <a:ln w="9525">
                <a:solidFill>
                  <a:srgbClr val="000000"/>
                </a:solidFill>
                <a:round/>
                <a:headEnd/>
                <a:tailEnd/>
              </a:ln>
            </p:spPr>
            <p:txBody>
              <a:bodyPr/>
              <a:lstStyle/>
              <a:p>
                <a:endParaRPr lang="en-US"/>
              </a:p>
            </p:txBody>
          </p:sp>
          <p:sp>
            <p:nvSpPr>
              <p:cNvPr id="133225" name="Freeform 5746"/>
              <p:cNvSpPr>
                <a:spLocks/>
              </p:cNvSpPr>
              <p:nvPr/>
            </p:nvSpPr>
            <p:spPr bwMode="auto">
              <a:xfrm>
                <a:off x="3794" y="3175"/>
                <a:ext cx="98" cy="68"/>
              </a:xfrm>
              <a:custGeom>
                <a:avLst/>
                <a:gdLst>
                  <a:gd name="T0" fmla="*/ 0 w 98"/>
                  <a:gd name="T1" fmla="*/ 50 h 68"/>
                  <a:gd name="T2" fmla="*/ 68 w 98"/>
                  <a:gd name="T3" fmla="*/ 68 h 68"/>
                  <a:gd name="T4" fmla="*/ 98 w 98"/>
                  <a:gd name="T5" fmla="*/ 25 h 68"/>
                  <a:gd name="T6" fmla="*/ 31 w 98"/>
                  <a:gd name="T7" fmla="*/ 0 h 68"/>
                  <a:gd name="T8" fmla="*/ 0 w 98"/>
                  <a:gd name="T9" fmla="*/ 50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50"/>
                    </a:moveTo>
                    <a:lnTo>
                      <a:pt x="68" y="68"/>
                    </a:lnTo>
                    <a:lnTo>
                      <a:pt x="98" y="25"/>
                    </a:lnTo>
                    <a:lnTo>
                      <a:pt x="31" y="0"/>
                    </a:lnTo>
                    <a:lnTo>
                      <a:pt x="0" y="50"/>
                    </a:lnTo>
                    <a:close/>
                  </a:path>
                </a:pathLst>
              </a:custGeom>
              <a:solidFill>
                <a:srgbClr val="CECECE"/>
              </a:solidFill>
              <a:ln w="9525">
                <a:noFill/>
                <a:round/>
                <a:headEnd/>
                <a:tailEnd/>
              </a:ln>
            </p:spPr>
            <p:txBody>
              <a:bodyPr/>
              <a:lstStyle/>
              <a:p>
                <a:endParaRPr lang="en-US"/>
              </a:p>
            </p:txBody>
          </p:sp>
          <p:sp>
            <p:nvSpPr>
              <p:cNvPr id="133226" name="Freeform 5747"/>
              <p:cNvSpPr>
                <a:spLocks/>
              </p:cNvSpPr>
              <p:nvPr/>
            </p:nvSpPr>
            <p:spPr bwMode="auto">
              <a:xfrm>
                <a:off x="3794" y="3175"/>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227" name="Freeform 5748"/>
              <p:cNvSpPr>
                <a:spLocks/>
              </p:cNvSpPr>
              <p:nvPr/>
            </p:nvSpPr>
            <p:spPr bwMode="auto">
              <a:xfrm>
                <a:off x="2528" y="2971"/>
                <a:ext cx="105" cy="204"/>
              </a:xfrm>
              <a:custGeom>
                <a:avLst/>
                <a:gdLst>
                  <a:gd name="T0" fmla="*/ 0 w 105"/>
                  <a:gd name="T1" fmla="*/ 142 h 204"/>
                  <a:gd name="T2" fmla="*/ 68 w 105"/>
                  <a:gd name="T3" fmla="*/ 204 h 204"/>
                  <a:gd name="T4" fmla="*/ 105 w 105"/>
                  <a:gd name="T5" fmla="*/ 93 h 204"/>
                  <a:gd name="T6" fmla="*/ 31 w 105"/>
                  <a:gd name="T7" fmla="*/ 0 h 204"/>
                  <a:gd name="T8" fmla="*/ 0 w 105"/>
                  <a:gd name="T9" fmla="*/ 142 h 204"/>
                  <a:gd name="T10" fmla="*/ 0 60000 65536"/>
                  <a:gd name="T11" fmla="*/ 0 60000 65536"/>
                  <a:gd name="T12" fmla="*/ 0 60000 65536"/>
                  <a:gd name="T13" fmla="*/ 0 60000 65536"/>
                  <a:gd name="T14" fmla="*/ 0 60000 65536"/>
                  <a:gd name="T15" fmla="*/ 0 w 105"/>
                  <a:gd name="T16" fmla="*/ 0 h 204"/>
                  <a:gd name="T17" fmla="*/ 105 w 105"/>
                  <a:gd name="T18" fmla="*/ 204 h 204"/>
                </a:gdLst>
                <a:ahLst/>
                <a:cxnLst>
                  <a:cxn ang="T10">
                    <a:pos x="T0" y="T1"/>
                  </a:cxn>
                  <a:cxn ang="T11">
                    <a:pos x="T2" y="T3"/>
                  </a:cxn>
                  <a:cxn ang="T12">
                    <a:pos x="T4" y="T5"/>
                  </a:cxn>
                  <a:cxn ang="T13">
                    <a:pos x="T6" y="T7"/>
                  </a:cxn>
                  <a:cxn ang="T14">
                    <a:pos x="T8" y="T9"/>
                  </a:cxn>
                </a:cxnLst>
                <a:rect l="T15" t="T16" r="T17" b="T18"/>
                <a:pathLst>
                  <a:path w="105" h="204">
                    <a:moveTo>
                      <a:pt x="0" y="142"/>
                    </a:moveTo>
                    <a:lnTo>
                      <a:pt x="68" y="204"/>
                    </a:lnTo>
                    <a:lnTo>
                      <a:pt x="105" y="93"/>
                    </a:lnTo>
                    <a:lnTo>
                      <a:pt x="31" y="0"/>
                    </a:lnTo>
                    <a:lnTo>
                      <a:pt x="0" y="142"/>
                    </a:lnTo>
                    <a:close/>
                  </a:path>
                </a:pathLst>
              </a:custGeom>
              <a:solidFill>
                <a:srgbClr val="747474"/>
              </a:solidFill>
              <a:ln w="9525">
                <a:noFill/>
                <a:round/>
                <a:headEnd/>
                <a:tailEnd/>
              </a:ln>
            </p:spPr>
            <p:txBody>
              <a:bodyPr/>
              <a:lstStyle/>
              <a:p>
                <a:endParaRPr lang="en-US"/>
              </a:p>
            </p:txBody>
          </p:sp>
          <p:sp>
            <p:nvSpPr>
              <p:cNvPr id="133228" name="Freeform 5749"/>
              <p:cNvSpPr>
                <a:spLocks/>
              </p:cNvSpPr>
              <p:nvPr/>
            </p:nvSpPr>
            <p:spPr bwMode="auto">
              <a:xfrm>
                <a:off x="2528" y="2971"/>
                <a:ext cx="105" cy="204"/>
              </a:xfrm>
              <a:custGeom>
                <a:avLst/>
                <a:gdLst>
                  <a:gd name="T0" fmla="*/ 0 w 17"/>
                  <a:gd name="T1" fmla="*/ 207431 h 33"/>
                  <a:gd name="T2" fmla="*/ 98959 w 17"/>
                  <a:gd name="T3" fmla="*/ 297883 h 33"/>
                  <a:gd name="T4" fmla="*/ 152936 w 17"/>
                  <a:gd name="T5" fmla="*/ 135852 h 33"/>
                  <a:gd name="T6" fmla="*/ 45014 w 17"/>
                  <a:gd name="T7" fmla="*/ 0 h 33"/>
                  <a:gd name="T8" fmla="*/ 0 w 17"/>
                  <a:gd name="T9" fmla="*/ 207431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23"/>
                    </a:moveTo>
                    <a:lnTo>
                      <a:pt x="11" y="33"/>
                    </a:lnTo>
                    <a:lnTo>
                      <a:pt x="17" y="15"/>
                    </a:lnTo>
                    <a:lnTo>
                      <a:pt x="5" y="0"/>
                    </a:lnTo>
                    <a:lnTo>
                      <a:pt x="0" y="23"/>
                    </a:lnTo>
                  </a:path>
                </a:pathLst>
              </a:custGeom>
              <a:noFill/>
              <a:ln w="9525">
                <a:solidFill>
                  <a:srgbClr val="000000"/>
                </a:solidFill>
                <a:round/>
                <a:headEnd/>
                <a:tailEnd/>
              </a:ln>
            </p:spPr>
            <p:txBody>
              <a:bodyPr/>
              <a:lstStyle/>
              <a:p>
                <a:endParaRPr lang="en-US"/>
              </a:p>
            </p:txBody>
          </p:sp>
          <p:sp>
            <p:nvSpPr>
              <p:cNvPr id="133229" name="Freeform 5750"/>
              <p:cNvSpPr>
                <a:spLocks/>
              </p:cNvSpPr>
              <p:nvPr/>
            </p:nvSpPr>
            <p:spPr bwMode="auto">
              <a:xfrm>
                <a:off x="1268" y="3150"/>
                <a:ext cx="99" cy="68"/>
              </a:xfrm>
              <a:custGeom>
                <a:avLst/>
                <a:gdLst>
                  <a:gd name="T0" fmla="*/ 0 w 99"/>
                  <a:gd name="T1" fmla="*/ 50 h 68"/>
                  <a:gd name="T2" fmla="*/ 68 w 99"/>
                  <a:gd name="T3" fmla="*/ 68 h 68"/>
                  <a:gd name="T4" fmla="*/ 99 w 99"/>
                  <a:gd name="T5" fmla="*/ 13 h 68"/>
                  <a:gd name="T6" fmla="*/ 37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13"/>
                    </a:lnTo>
                    <a:lnTo>
                      <a:pt x="37" y="0"/>
                    </a:lnTo>
                    <a:lnTo>
                      <a:pt x="0" y="50"/>
                    </a:lnTo>
                    <a:close/>
                  </a:path>
                </a:pathLst>
              </a:custGeom>
              <a:solidFill>
                <a:srgbClr val="CACACA"/>
              </a:solidFill>
              <a:ln w="9525">
                <a:noFill/>
                <a:round/>
                <a:headEnd/>
                <a:tailEnd/>
              </a:ln>
            </p:spPr>
            <p:txBody>
              <a:bodyPr/>
              <a:lstStyle/>
              <a:p>
                <a:endParaRPr lang="en-US"/>
              </a:p>
            </p:txBody>
          </p:sp>
          <p:sp>
            <p:nvSpPr>
              <p:cNvPr id="133230" name="Freeform 5751"/>
              <p:cNvSpPr>
                <a:spLocks/>
              </p:cNvSpPr>
              <p:nvPr/>
            </p:nvSpPr>
            <p:spPr bwMode="auto">
              <a:xfrm>
                <a:off x="1268" y="3150"/>
                <a:ext cx="99" cy="68"/>
              </a:xfrm>
              <a:custGeom>
                <a:avLst/>
                <a:gdLst>
                  <a:gd name="T0" fmla="*/ 0 w 16"/>
                  <a:gd name="T1" fmla="*/ 71579 h 11"/>
                  <a:gd name="T2" fmla="*/ 99730 w 16"/>
                  <a:gd name="T3" fmla="*/ 99206 h 11"/>
                  <a:gd name="T4" fmla="*/ 145214 w 16"/>
                  <a:gd name="T5" fmla="*/ 17464 h 11"/>
                  <a:gd name="T6" fmla="*/ 54252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2"/>
                    </a:lnTo>
                    <a:lnTo>
                      <a:pt x="6" y="0"/>
                    </a:lnTo>
                    <a:lnTo>
                      <a:pt x="0" y="8"/>
                    </a:lnTo>
                  </a:path>
                </a:pathLst>
              </a:custGeom>
              <a:noFill/>
              <a:ln w="9525">
                <a:solidFill>
                  <a:srgbClr val="000000"/>
                </a:solidFill>
                <a:round/>
                <a:headEnd/>
                <a:tailEnd/>
              </a:ln>
            </p:spPr>
            <p:txBody>
              <a:bodyPr/>
              <a:lstStyle/>
              <a:p>
                <a:endParaRPr lang="en-US"/>
              </a:p>
            </p:txBody>
          </p:sp>
          <p:sp>
            <p:nvSpPr>
              <p:cNvPr id="133231" name="Freeform 5752"/>
              <p:cNvSpPr>
                <a:spLocks/>
              </p:cNvSpPr>
              <p:nvPr/>
            </p:nvSpPr>
            <p:spPr bwMode="auto">
              <a:xfrm>
                <a:off x="3621" y="3175"/>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CCCCC"/>
              </a:solidFill>
              <a:ln w="9525">
                <a:noFill/>
                <a:round/>
                <a:headEnd/>
                <a:tailEnd/>
              </a:ln>
            </p:spPr>
            <p:txBody>
              <a:bodyPr/>
              <a:lstStyle/>
              <a:p>
                <a:endParaRPr lang="en-US"/>
              </a:p>
            </p:txBody>
          </p:sp>
          <p:sp>
            <p:nvSpPr>
              <p:cNvPr id="133232" name="Freeform 5753"/>
              <p:cNvSpPr>
                <a:spLocks/>
              </p:cNvSpPr>
              <p:nvPr/>
            </p:nvSpPr>
            <p:spPr bwMode="auto">
              <a:xfrm>
                <a:off x="3621" y="3175"/>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233" name="Freeform 5754"/>
              <p:cNvSpPr>
                <a:spLocks/>
              </p:cNvSpPr>
              <p:nvPr/>
            </p:nvSpPr>
            <p:spPr bwMode="auto">
              <a:xfrm>
                <a:off x="2355" y="2947"/>
                <a:ext cx="105" cy="216"/>
              </a:xfrm>
              <a:custGeom>
                <a:avLst/>
                <a:gdLst>
                  <a:gd name="T0" fmla="*/ 0 w 105"/>
                  <a:gd name="T1" fmla="*/ 154 h 216"/>
                  <a:gd name="T2" fmla="*/ 74 w 105"/>
                  <a:gd name="T3" fmla="*/ 216 h 216"/>
                  <a:gd name="T4" fmla="*/ 105 w 105"/>
                  <a:gd name="T5" fmla="*/ 92 h 216"/>
                  <a:gd name="T6" fmla="*/ 37 w 105"/>
                  <a:gd name="T7" fmla="*/ 0 h 216"/>
                  <a:gd name="T8" fmla="*/ 0 w 105"/>
                  <a:gd name="T9" fmla="*/ 154 h 216"/>
                  <a:gd name="T10" fmla="*/ 0 60000 65536"/>
                  <a:gd name="T11" fmla="*/ 0 60000 65536"/>
                  <a:gd name="T12" fmla="*/ 0 60000 65536"/>
                  <a:gd name="T13" fmla="*/ 0 60000 65536"/>
                  <a:gd name="T14" fmla="*/ 0 60000 65536"/>
                  <a:gd name="T15" fmla="*/ 0 w 105"/>
                  <a:gd name="T16" fmla="*/ 0 h 216"/>
                  <a:gd name="T17" fmla="*/ 105 w 105"/>
                  <a:gd name="T18" fmla="*/ 216 h 216"/>
                </a:gdLst>
                <a:ahLst/>
                <a:cxnLst>
                  <a:cxn ang="T10">
                    <a:pos x="T0" y="T1"/>
                  </a:cxn>
                  <a:cxn ang="T11">
                    <a:pos x="T2" y="T3"/>
                  </a:cxn>
                  <a:cxn ang="T12">
                    <a:pos x="T4" y="T5"/>
                  </a:cxn>
                  <a:cxn ang="T13">
                    <a:pos x="T6" y="T7"/>
                  </a:cxn>
                  <a:cxn ang="T14">
                    <a:pos x="T8" y="T9"/>
                  </a:cxn>
                </a:cxnLst>
                <a:rect l="T15" t="T16" r="T17" b="T18"/>
                <a:pathLst>
                  <a:path w="105" h="216">
                    <a:moveTo>
                      <a:pt x="0" y="154"/>
                    </a:moveTo>
                    <a:lnTo>
                      <a:pt x="74" y="216"/>
                    </a:lnTo>
                    <a:lnTo>
                      <a:pt x="105" y="92"/>
                    </a:lnTo>
                    <a:lnTo>
                      <a:pt x="37" y="0"/>
                    </a:lnTo>
                    <a:lnTo>
                      <a:pt x="0" y="154"/>
                    </a:lnTo>
                    <a:close/>
                  </a:path>
                </a:pathLst>
              </a:custGeom>
              <a:solidFill>
                <a:srgbClr val="747474"/>
              </a:solidFill>
              <a:ln w="9525">
                <a:noFill/>
                <a:round/>
                <a:headEnd/>
                <a:tailEnd/>
              </a:ln>
            </p:spPr>
            <p:txBody>
              <a:bodyPr/>
              <a:lstStyle/>
              <a:p>
                <a:endParaRPr lang="en-US"/>
              </a:p>
            </p:txBody>
          </p:sp>
          <p:sp>
            <p:nvSpPr>
              <p:cNvPr id="133234" name="Freeform 5755"/>
              <p:cNvSpPr>
                <a:spLocks/>
              </p:cNvSpPr>
              <p:nvPr/>
            </p:nvSpPr>
            <p:spPr bwMode="auto">
              <a:xfrm>
                <a:off x="2355" y="2947"/>
                <a:ext cx="105" cy="216"/>
              </a:xfrm>
              <a:custGeom>
                <a:avLst/>
                <a:gdLst>
                  <a:gd name="T0" fmla="*/ 0 w 17"/>
                  <a:gd name="T1" fmla="*/ 223301 h 35"/>
                  <a:gd name="T2" fmla="*/ 107693 w 17"/>
                  <a:gd name="T3" fmla="*/ 313336 h 35"/>
                  <a:gd name="T4" fmla="*/ 152936 w 17"/>
                  <a:gd name="T5" fmla="*/ 134901 h 35"/>
                  <a:gd name="T6" fmla="*/ 53945 w 17"/>
                  <a:gd name="T7" fmla="*/ 0 h 35"/>
                  <a:gd name="T8" fmla="*/ 0 w 17"/>
                  <a:gd name="T9" fmla="*/ 223301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25"/>
                    </a:moveTo>
                    <a:lnTo>
                      <a:pt x="12" y="35"/>
                    </a:lnTo>
                    <a:lnTo>
                      <a:pt x="17" y="15"/>
                    </a:lnTo>
                    <a:lnTo>
                      <a:pt x="6" y="0"/>
                    </a:lnTo>
                    <a:lnTo>
                      <a:pt x="0" y="25"/>
                    </a:lnTo>
                  </a:path>
                </a:pathLst>
              </a:custGeom>
              <a:noFill/>
              <a:ln w="9525">
                <a:solidFill>
                  <a:srgbClr val="000000"/>
                </a:solidFill>
                <a:round/>
                <a:headEnd/>
                <a:tailEnd/>
              </a:ln>
            </p:spPr>
            <p:txBody>
              <a:bodyPr/>
              <a:lstStyle/>
              <a:p>
                <a:endParaRPr lang="en-US"/>
              </a:p>
            </p:txBody>
          </p:sp>
          <p:sp>
            <p:nvSpPr>
              <p:cNvPr id="133235" name="Freeform 5756"/>
              <p:cNvSpPr>
                <a:spLocks/>
              </p:cNvSpPr>
              <p:nvPr/>
            </p:nvSpPr>
            <p:spPr bwMode="auto">
              <a:xfrm>
                <a:off x="3454" y="3175"/>
                <a:ext cx="99" cy="74"/>
              </a:xfrm>
              <a:custGeom>
                <a:avLst/>
                <a:gdLst>
                  <a:gd name="T0" fmla="*/ 0 w 99"/>
                  <a:gd name="T1" fmla="*/ 50 h 74"/>
                  <a:gd name="T2" fmla="*/ 68 w 99"/>
                  <a:gd name="T3" fmla="*/ 74 h 74"/>
                  <a:gd name="T4" fmla="*/ 99 w 99"/>
                  <a:gd name="T5" fmla="*/ 25 h 74"/>
                  <a:gd name="T6" fmla="*/ 31 w 99"/>
                  <a:gd name="T7" fmla="*/ 0 h 74"/>
                  <a:gd name="T8" fmla="*/ 0 w 99"/>
                  <a:gd name="T9" fmla="*/ 50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0"/>
                    </a:moveTo>
                    <a:lnTo>
                      <a:pt x="68" y="74"/>
                    </a:lnTo>
                    <a:lnTo>
                      <a:pt x="99" y="25"/>
                    </a:lnTo>
                    <a:lnTo>
                      <a:pt x="31" y="0"/>
                    </a:lnTo>
                    <a:lnTo>
                      <a:pt x="0" y="50"/>
                    </a:lnTo>
                    <a:close/>
                  </a:path>
                </a:pathLst>
              </a:custGeom>
              <a:solidFill>
                <a:srgbClr val="C9C9C9"/>
              </a:solidFill>
              <a:ln w="9525">
                <a:noFill/>
                <a:round/>
                <a:headEnd/>
                <a:tailEnd/>
              </a:ln>
            </p:spPr>
            <p:txBody>
              <a:bodyPr/>
              <a:lstStyle/>
              <a:p>
                <a:endParaRPr lang="en-US"/>
              </a:p>
            </p:txBody>
          </p:sp>
          <p:sp>
            <p:nvSpPr>
              <p:cNvPr id="133236" name="Freeform 5757"/>
              <p:cNvSpPr>
                <a:spLocks/>
              </p:cNvSpPr>
              <p:nvPr/>
            </p:nvSpPr>
            <p:spPr bwMode="auto">
              <a:xfrm>
                <a:off x="3454" y="3175"/>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237" name="Freeform 5758"/>
              <p:cNvSpPr>
                <a:spLocks/>
              </p:cNvSpPr>
              <p:nvPr/>
            </p:nvSpPr>
            <p:spPr bwMode="auto">
              <a:xfrm>
                <a:off x="2188" y="2953"/>
                <a:ext cx="99" cy="204"/>
              </a:xfrm>
              <a:custGeom>
                <a:avLst/>
                <a:gdLst>
                  <a:gd name="T0" fmla="*/ 0 w 99"/>
                  <a:gd name="T1" fmla="*/ 148 h 204"/>
                  <a:gd name="T2" fmla="*/ 68 w 99"/>
                  <a:gd name="T3" fmla="*/ 204 h 204"/>
                  <a:gd name="T4" fmla="*/ 99 w 99"/>
                  <a:gd name="T5" fmla="*/ 74 h 204"/>
                  <a:gd name="T6" fmla="*/ 31 w 99"/>
                  <a:gd name="T7" fmla="*/ 0 h 204"/>
                  <a:gd name="T8" fmla="*/ 0 w 99"/>
                  <a:gd name="T9" fmla="*/ 148 h 204"/>
                  <a:gd name="T10" fmla="*/ 0 60000 65536"/>
                  <a:gd name="T11" fmla="*/ 0 60000 65536"/>
                  <a:gd name="T12" fmla="*/ 0 60000 65536"/>
                  <a:gd name="T13" fmla="*/ 0 60000 65536"/>
                  <a:gd name="T14" fmla="*/ 0 60000 65536"/>
                  <a:gd name="T15" fmla="*/ 0 w 99"/>
                  <a:gd name="T16" fmla="*/ 0 h 204"/>
                  <a:gd name="T17" fmla="*/ 99 w 99"/>
                  <a:gd name="T18" fmla="*/ 204 h 204"/>
                </a:gdLst>
                <a:ahLst/>
                <a:cxnLst>
                  <a:cxn ang="T10">
                    <a:pos x="T0" y="T1"/>
                  </a:cxn>
                  <a:cxn ang="T11">
                    <a:pos x="T2" y="T3"/>
                  </a:cxn>
                  <a:cxn ang="T12">
                    <a:pos x="T4" y="T5"/>
                  </a:cxn>
                  <a:cxn ang="T13">
                    <a:pos x="T6" y="T7"/>
                  </a:cxn>
                  <a:cxn ang="T14">
                    <a:pos x="T8" y="T9"/>
                  </a:cxn>
                </a:cxnLst>
                <a:rect l="T15" t="T16" r="T17" b="T18"/>
                <a:pathLst>
                  <a:path w="99" h="204">
                    <a:moveTo>
                      <a:pt x="0" y="148"/>
                    </a:moveTo>
                    <a:lnTo>
                      <a:pt x="68" y="204"/>
                    </a:lnTo>
                    <a:lnTo>
                      <a:pt x="99" y="74"/>
                    </a:lnTo>
                    <a:lnTo>
                      <a:pt x="31" y="0"/>
                    </a:lnTo>
                    <a:lnTo>
                      <a:pt x="0" y="148"/>
                    </a:lnTo>
                    <a:close/>
                  </a:path>
                </a:pathLst>
              </a:custGeom>
              <a:solidFill>
                <a:srgbClr val="7A7A7A"/>
              </a:solidFill>
              <a:ln w="9525">
                <a:noFill/>
                <a:round/>
                <a:headEnd/>
                <a:tailEnd/>
              </a:ln>
            </p:spPr>
            <p:txBody>
              <a:bodyPr/>
              <a:lstStyle/>
              <a:p>
                <a:endParaRPr lang="en-US"/>
              </a:p>
            </p:txBody>
          </p:sp>
          <p:sp>
            <p:nvSpPr>
              <p:cNvPr id="133238" name="Freeform 5759"/>
              <p:cNvSpPr>
                <a:spLocks/>
              </p:cNvSpPr>
              <p:nvPr/>
            </p:nvSpPr>
            <p:spPr bwMode="auto">
              <a:xfrm>
                <a:off x="2188" y="2953"/>
                <a:ext cx="99" cy="204"/>
              </a:xfrm>
              <a:custGeom>
                <a:avLst/>
                <a:gdLst>
                  <a:gd name="T0" fmla="*/ 0 w 16"/>
                  <a:gd name="T1" fmla="*/ 216141 h 33"/>
                  <a:gd name="T2" fmla="*/ 99730 w 16"/>
                  <a:gd name="T3" fmla="*/ 297883 h 33"/>
                  <a:gd name="T4" fmla="*/ 145214 w 16"/>
                  <a:gd name="T5" fmla="*/ 107959 h 33"/>
                  <a:gd name="T6" fmla="*/ 45484 w 16"/>
                  <a:gd name="T7" fmla="*/ 0 h 33"/>
                  <a:gd name="T8" fmla="*/ 0 w 16"/>
                  <a:gd name="T9" fmla="*/ 216141 h 33"/>
                  <a:gd name="T10" fmla="*/ 0 60000 65536"/>
                  <a:gd name="T11" fmla="*/ 0 60000 65536"/>
                  <a:gd name="T12" fmla="*/ 0 60000 65536"/>
                  <a:gd name="T13" fmla="*/ 0 60000 65536"/>
                  <a:gd name="T14" fmla="*/ 0 60000 65536"/>
                  <a:gd name="T15" fmla="*/ 0 w 16"/>
                  <a:gd name="T16" fmla="*/ 0 h 33"/>
                  <a:gd name="T17" fmla="*/ 16 w 16"/>
                  <a:gd name="T18" fmla="*/ 33 h 33"/>
                </a:gdLst>
                <a:ahLst/>
                <a:cxnLst>
                  <a:cxn ang="T10">
                    <a:pos x="T0" y="T1"/>
                  </a:cxn>
                  <a:cxn ang="T11">
                    <a:pos x="T2" y="T3"/>
                  </a:cxn>
                  <a:cxn ang="T12">
                    <a:pos x="T4" y="T5"/>
                  </a:cxn>
                  <a:cxn ang="T13">
                    <a:pos x="T6" y="T7"/>
                  </a:cxn>
                  <a:cxn ang="T14">
                    <a:pos x="T8" y="T9"/>
                  </a:cxn>
                </a:cxnLst>
                <a:rect l="T15" t="T16" r="T17" b="T18"/>
                <a:pathLst>
                  <a:path w="16" h="33">
                    <a:moveTo>
                      <a:pt x="0" y="24"/>
                    </a:moveTo>
                    <a:lnTo>
                      <a:pt x="11" y="33"/>
                    </a:lnTo>
                    <a:lnTo>
                      <a:pt x="16" y="12"/>
                    </a:lnTo>
                    <a:lnTo>
                      <a:pt x="5" y="0"/>
                    </a:lnTo>
                    <a:lnTo>
                      <a:pt x="0" y="24"/>
                    </a:lnTo>
                  </a:path>
                </a:pathLst>
              </a:custGeom>
              <a:noFill/>
              <a:ln w="9525">
                <a:solidFill>
                  <a:srgbClr val="000000"/>
                </a:solidFill>
                <a:round/>
                <a:headEnd/>
                <a:tailEnd/>
              </a:ln>
            </p:spPr>
            <p:txBody>
              <a:bodyPr/>
              <a:lstStyle/>
              <a:p>
                <a:endParaRPr lang="en-US"/>
              </a:p>
            </p:txBody>
          </p:sp>
          <p:sp>
            <p:nvSpPr>
              <p:cNvPr id="133239" name="Freeform 5760"/>
              <p:cNvSpPr>
                <a:spLocks/>
              </p:cNvSpPr>
              <p:nvPr/>
            </p:nvSpPr>
            <p:spPr bwMode="auto">
              <a:xfrm>
                <a:off x="3281" y="3169"/>
                <a:ext cx="99" cy="80"/>
              </a:xfrm>
              <a:custGeom>
                <a:avLst/>
                <a:gdLst>
                  <a:gd name="T0" fmla="*/ 0 w 99"/>
                  <a:gd name="T1" fmla="*/ 56 h 80"/>
                  <a:gd name="T2" fmla="*/ 68 w 99"/>
                  <a:gd name="T3" fmla="*/ 80 h 80"/>
                  <a:gd name="T4" fmla="*/ 99 w 99"/>
                  <a:gd name="T5" fmla="*/ 31 h 80"/>
                  <a:gd name="T6" fmla="*/ 31 w 99"/>
                  <a:gd name="T7" fmla="*/ 0 h 80"/>
                  <a:gd name="T8" fmla="*/ 0 w 99"/>
                  <a:gd name="T9" fmla="*/ 56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56"/>
                    </a:moveTo>
                    <a:lnTo>
                      <a:pt x="68" y="80"/>
                    </a:lnTo>
                    <a:lnTo>
                      <a:pt x="99" y="31"/>
                    </a:lnTo>
                    <a:lnTo>
                      <a:pt x="31" y="0"/>
                    </a:lnTo>
                    <a:lnTo>
                      <a:pt x="0" y="56"/>
                    </a:lnTo>
                    <a:close/>
                  </a:path>
                </a:pathLst>
              </a:custGeom>
              <a:solidFill>
                <a:srgbClr val="C2C2C2"/>
              </a:solidFill>
              <a:ln w="9525">
                <a:noFill/>
                <a:round/>
                <a:headEnd/>
                <a:tailEnd/>
              </a:ln>
            </p:spPr>
            <p:txBody>
              <a:bodyPr/>
              <a:lstStyle/>
              <a:p>
                <a:endParaRPr lang="en-US"/>
              </a:p>
            </p:txBody>
          </p:sp>
          <p:sp>
            <p:nvSpPr>
              <p:cNvPr id="133240" name="Freeform 5761"/>
              <p:cNvSpPr>
                <a:spLocks/>
              </p:cNvSpPr>
              <p:nvPr/>
            </p:nvSpPr>
            <p:spPr bwMode="auto">
              <a:xfrm>
                <a:off x="3281" y="3169"/>
                <a:ext cx="99" cy="80"/>
              </a:xfrm>
              <a:custGeom>
                <a:avLst/>
                <a:gdLst>
                  <a:gd name="T0" fmla="*/ 0 w 16"/>
                  <a:gd name="T1" fmla="*/ 78769 h 13"/>
                  <a:gd name="T2" fmla="*/ 99730 w 16"/>
                  <a:gd name="T3" fmla="*/ 114671 h 13"/>
                  <a:gd name="T4" fmla="*/ 145214 w 16"/>
                  <a:gd name="T5" fmla="*/ 44498 h 13"/>
                  <a:gd name="T6" fmla="*/ 45484 w 16"/>
                  <a:gd name="T7" fmla="*/ 0 h 13"/>
                  <a:gd name="T8" fmla="*/ 0 w 16"/>
                  <a:gd name="T9" fmla="*/ 7876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5"/>
                    </a:lnTo>
                    <a:lnTo>
                      <a:pt x="5" y="0"/>
                    </a:lnTo>
                    <a:lnTo>
                      <a:pt x="0" y="9"/>
                    </a:lnTo>
                  </a:path>
                </a:pathLst>
              </a:custGeom>
              <a:noFill/>
              <a:ln w="9525">
                <a:solidFill>
                  <a:srgbClr val="000000"/>
                </a:solidFill>
                <a:round/>
                <a:headEnd/>
                <a:tailEnd/>
              </a:ln>
            </p:spPr>
            <p:txBody>
              <a:bodyPr/>
              <a:lstStyle/>
              <a:p>
                <a:endParaRPr lang="en-US"/>
              </a:p>
            </p:txBody>
          </p:sp>
          <p:sp>
            <p:nvSpPr>
              <p:cNvPr id="133241" name="Freeform 5762"/>
              <p:cNvSpPr>
                <a:spLocks/>
              </p:cNvSpPr>
              <p:nvPr/>
            </p:nvSpPr>
            <p:spPr bwMode="auto">
              <a:xfrm>
                <a:off x="2015" y="2984"/>
                <a:ext cx="99" cy="179"/>
              </a:xfrm>
              <a:custGeom>
                <a:avLst/>
                <a:gdLst>
                  <a:gd name="T0" fmla="*/ 0 w 99"/>
                  <a:gd name="T1" fmla="*/ 129 h 179"/>
                  <a:gd name="T2" fmla="*/ 68 w 99"/>
                  <a:gd name="T3" fmla="*/ 179 h 179"/>
                  <a:gd name="T4" fmla="*/ 99 w 99"/>
                  <a:gd name="T5" fmla="*/ 55 h 179"/>
                  <a:gd name="T6" fmla="*/ 31 w 99"/>
                  <a:gd name="T7" fmla="*/ 0 h 179"/>
                  <a:gd name="T8" fmla="*/ 0 w 99"/>
                  <a:gd name="T9" fmla="*/ 129 h 179"/>
                  <a:gd name="T10" fmla="*/ 0 60000 65536"/>
                  <a:gd name="T11" fmla="*/ 0 60000 65536"/>
                  <a:gd name="T12" fmla="*/ 0 60000 65536"/>
                  <a:gd name="T13" fmla="*/ 0 60000 65536"/>
                  <a:gd name="T14" fmla="*/ 0 60000 65536"/>
                  <a:gd name="T15" fmla="*/ 0 w 99"/>
                  <a:gd name="T16" fmla="*/ 0 h 179"/>
                  <a:gd name="T17" fmla="*/ 99 w 99"/>
                  <a:gd name="T18" fmla="*/ 179 h 179"/>
                </a:gdLst>
                <a:ahLst/>
                <a:cxnLst>
                  <a:cxn ang="T10">
                    <a:pos x="T0" y="T1"/>
                  </a:cxn>
                  <a:cxn ang="T11">
                    <a:pos x="T2" y="T3"/>
                  </a:cxn>
                  <a:cxn ang="T12">
                    <a:pos x="T4" y="T5"/>
                  </a:cxn>
                  <a:cxn ang="T13">
                    <a:pos x="T6" y="T7"/>
                  </a:cxn>
                  <a:cxn ang="T14">
                    <a:pos x="T8" y="T9"/>
                  </a:cxn>
                </a:cxnLst>
                <a:rect l="T15" t="T16" r="T17" b="T18"/>
                <a:pathLst>
                  <a:path w="99" h="179">
                    <a:moveTo>
                      <a:pt x="0" y="129"/>
                    </a:moveTo>
                    <a:lnTo>
                      <a:pt x="68" y="179"/>
                    </a:lnTo>
                    <a:lnTo>
                      <a:pt x="99" y="55"/>
                    </a:lnTo>
                    <a:lnTo>
                      <a:pt x="31" y="0"/>
                    </a:lnTo>
                    <a:lnTo>
                      <a:pt x="0" y="129"/>
                    </a:lnTo>
                    <a:close/>
                  </a:path>
                </a:pathLst>
              </a:custGeom>
              <a:solidFill>
                <a:srgbClr val="878787"/>
              </a:solidFill>
              <a:ln w="9525">
                <a:noFill/>
                <a:round/>
                <a:headEnd/>
                <a:tailEnd/>
              </a:ln>
            </p:spPr>
            <p:txBody>
              <a:bodyPr/>
              <a:lstStyle/>
              <a:p>
                <a:endParaRPr lang="en-US"/>
              </a:p>
            </p:txBody>
          </p:sp>
          <p:sp>
            <p:nvSpPr>
              <p:cNvPr id="133242" name="Freeform 5763"/>
              <p:cNvSpPr>
                <a:spLocks/>
              </p:cNvSpPr>
              <p:nvPr/>
            </p:nvSpPr>
            <p:spPr bwMode="auto">
              <a:xfrm>
                <a:off x="2015" y="2984"/>
                <a:ext cx="99" cy="179"/>
              </a:xfrm>
              <a:custGeom>
                <a:avLst/>
                <a:gdLst>
                  <a:gd name="T0" fmla="*/ 0 w 16"/>
                  <a:gd name="T1" fmla="*/ 188586 h 29"/>
                  <a:gd name="T2" fmla="*/ 99730 w 16"/>
                  <a:gd name="T3" fmla="*/ 259871 h 29"/>
                  <a:gd name="T4" fmla="*/ 145214 w 16"/>
                  <a:gd name="T5" fmla="*/ 81377 h 29"/>
                  <a:gd name="T6" fmla="*/ 45484 w 16"/>
                  <a:gd name="T7" fmla="*/ 0 h 29"/>
                  <a:gd name="T8" fmla="*/ 0 w 16"/>
                  <a:gd name="T9" fmla="*/ 188586 h 29"/>
                  <a:gd name="T10" fmla="*/ 0 60000 65536"/>
                  <a:gd name="T11" fmla="*/ 0 60000 65536"/>
                  <a:gd name="T12" fmla="*/ 0 60000 65536"/>
                  <a:gd name="T13" fmla="*/ 0 60000 65536"/>
                  <a:gd name="T14" fmla="*/ 0 60000 65536"/>
                  <a:gd name="T15" fmla="*/ 0 w 16"/>
                  <a:gd name="T16" fmla="*/ 0 h 29"/>
                  <a:gd name="T17" fmla="*/ 16 w 16"/>
                  <a:gd name="T18" fmla="*/ 29 h 29"/>
                </a:gdLst>
                <a:ahLst/>
                <a:cxnLst>
                  <a:cxn ang="T10">
                    <a:pos x="T0" y="T1"/>
                  </a:cxn>
                  <a:cxn ang="T11">
                    <a:pos x="T2" y="T3"/>
                  </a:cxn>
                  <a:cxn ang="T12">
                    <a:pos x="T4" y="T5"/>
                  </a:cxn>
                  <a:cxn ang="T13">
                    <a:pos x="T6" y="T7"/>
                  </a:cxn>
                  <a:cxn ang="T14">
                    <a:pos x="T8" y="T9"/>
                  </a:cxn>
                </a:cxnLst>
                <a:rect l="T15" t="T16" r="T17" b="T18"/>
                <a:pathLst>
                  <a:path w="16" h="29">
                    <a:moveTo>
                      <a:pt x="0" y="21"/>
                    </a:moveTo>
                    <a:lnTo>
                      <a:pt x="11" y="29"/>
                    </a:lnTo>
                    <a:lnTo>
                      <a:pt x="16" y="9"/>
                    </a:lnTo>
                    <a:lnTo>
                      <a:pt x="5" y="0"/>
                    </a:lnTo>
                    <a:lnTo>
                      <a:pt x="0" y="21"/>
                    </a:lnTo>
                  </a:path>
                </a:pathLst>
              </a:custGeom>
              <a:noFill/>
              <a:ln w="9525">
                <a:solidFill>
                  <a:srgbClr val="000000"/>
                </a:solidFill>
                <a:round/>
                <a:headEnd/>
                <a:tailEnd/>
              </a:ln>
            </p:spPr>
            <p:txBody>
              <a:bodyPr/>
              <a:lstStyle/>
              <a:p>
                <a:endParaRPr lang="en-US"/>
              </a:p>
            </p:txBody>
          </p:sp>
          <p:sp>
            <p:nvSpPr>
              <p:cNvPr id="133243" name="Freeform 5764"/>
              <p:cNvSpPr>
                <a:spLocks/>
              </p:cNvSpPr>
              <p:nvPr/>
            </p:nvSpPr>
            <p:spPr bwMode="auto">
              <a:xfrm>
                <a:off x="4374" y="3188"/>
                <a:ext cx="99" cy="67"/>
              </a:xfrm>
              <a:custGeom>
                <a:avLst/>
                <a:gdLst>
                  <a:gd name="T0" fmla="*/ 0 w 99"/>
                  <a:gd name="T1" fmla="*/ 43 h 67"/>
                  <a:gd name="T2" fmla="*/ 68 w 99"/>
                  <a:gd name="T3" fmla="*/ 67 h 67"/>
                  <a:gd name="T4" fmla="*/ 99 w 99"/>
                  <a:gd name="T5" fmla="*/ 24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133244" name="Freeform 5765"/>
              <p:cNvSpPr>
                <a:spLocks/>
              </p:cNvSpPr>
              <p:nvPr/>
            </p:nvSpPr>
            <p:spPr bwMode="auto">
              <a:xfrm>
                <a:off x="4374" y="3188"/>
                <a:ext cx="99" cy="67"/>
              </a:xfrm>
              <a:custGeom>
                <a:avLst/>
                <a:gdLst>
                  <a:gd name="T0" fmla="*/ 0 w 16"/>
                  <a:gd name="T1" fmla="*/ 59210 h 11"/>
                  <a:gd name="T2" fmla="*/ 99730 w 16"/>
                  <a:gd name="T3" fmla="*/ 92192 h 11"/>
                  <a:gd name="T4" fmla="*/ 145214 w 16"/>
                  <a:gd name="T5" fmla="*/ 32982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245" name="Freeform 5766"/>
              <p:cNvSpPr>
                <a:spLocks/>
              </p:cNvSpPr>
              <p:nvPr/>
            </p:nvSpPr>
            <p:spPr bwMode="auto">
              <a:xfrm>
                <a:off x="3108" y="3150"/>
                <a:ext cx="105" cy="99"/>
              </a:xfrm>
              <a:custGeom>
                <a:avLst/>
                <a:gdLst>
                  <a:gd name="T0" fmla="*/ 0 w 105"/>
                  <a:gd name="T1" fmla="*/ 68 h 99"/>
                  <a:gd name="T2" fmla="*/ 74 w 105"/>
                  <a:gd name="T3" fmla="*/ 99 h 99"/>
                  <a:gd name="T4" fmla="*/ 105 w 105"/>
                  <a:gd name="T5" fmla="*/ 44 h 99"/>
                  <a:gd name="T6" fmla="*/ 37 w 105"/>
                  <a:gd name="T7" fmla="*/ 0 h 99"/>
                  <a:gd name="T8" fmla="*/ 0 w 105"/>
                  <a:gd name="T9" fmla="*/ 68 h 99"/>
                  <a:gd name="T10" fmla="*/ 0 60000 65536"/>
                  <a:gd name="T11" fmla="*/ 0 60000 65536"/>
                  <a:gd name="T12" fmla="*/ 0 60000 65536"/>
                  <a:gd name="T13" fmla="*/ 0 60000 65536"/>
                  <a:gd name="T14" fmla="*/ 0 60000 65536"/>
                  <a:gd name="T15" fmla="*/ 0 w 105"/>
                  <a:gd name="T16" fmla="*/ 0 h 99"/>
                  <a:gd name="T17" fmla="*/ 105 w 105"/>
                  <a:gd name="T18" fmla="*/ 99 h 99"/>
                </a:gdLst>
                <a:ahLst/>
                <a:cxnLst>
                  <a:cxn ang="T10">
                    <a:pos x="T0" y="T1"/>
                  </a:cxn>
                  <a:cxn ang="T11">
                    <a:pos x="T2" y="T3"/>
                  </a:cxn>
                  <a:cxn ang="T12">
                    <a:pos x="T4" y="T5"/>
                  </a:cxn>
                  <a:cxn ang="T13">
                    <a:pos x="T6" y="T7"/>
                  </a:cxn>
                  <a:cxn ang="T14">
                    <a:pos x="T8" y="T9"/>
                  </a:cxn>
                </a:cxnLst>
                <a:rect l="T15" t="T16" r="T17" b="T18"/>
                <a:pathLst>
                  <a:path w="105" h="99">
                    <a:moveTo>
                      <a:pt x="0" y="68"/>
                    </a:moveTo>
                    <a:lnTo>
                      <a:pt x="74" y="99"/>
                    </a:lnTo>
                    <a:lnTo>
                      <a:pt x="105" y="44"/>
                    </a:lnTo>
                    <a:lnTo>
                      <a:pt x="37" y="0"/>
                    </a:lnTo>
                    <a:lnTo>
                      <a:pt x="0" y="68"/>
                    </a:lnTo>
                    <a:close/>
                  </a:path>
                </a:pathLst>
              </a:custGeom>
              <a:solidFill>
                <a:srgbClr val="B6B6B6"/>
              </a:solidFill>
              <a:ln w="9525">
                <a:noFill/>
                <a:round/>
                <a:headEnd/>
                <a:tailEnd/>
              </a:ln>
            </p:spPr>
            <p:txBody>
              <a:bodyPr/>
              <a:lstStyle/>
              <a:p>
                <a:endParaRPr lang="en-US"/>
              </a:p>
            </p:txBody>
          </p:sp>
          <p:sp>
            <p:nvSpPr>
              <p:cNvPr id="133246" name="Freeform 5767"/>
              <p:cNvSpPr>
                <a:spLocks/>
              </p:cNvSpPr>
              <p:nvPr/>
            </p:nvSpPr>
            <p:spPr bwMode="auto">
              <a:xfrm>
                <a:off x="3108" y="3150"/>
                <a:ext cx="105" cy="99"/>
              </a:xfrm>
              <a:custGeom>
                <a:avLst/>
                <a:gdLst>
                  <a:gd name="T0" fmla="*/ 0 w 17"/>
                  <a:gd name="T1" fmla="*/ 99730 h 16"/>
                  <a:gd name="T2" fmla="*/ 107693 w 17"/>
                  <a:gd name="T3" fmla="*/ 145214 h 16"/>
                  <a:gd name="T4" fmla="*/ 152936 w 17"/>
                  <a:gd name="T5" fmla="*/ 63020 h 16"/>
                  <a:gd name="T6" fmla="*/ 53945 w 17"/>
                  <a:gd name="T7" fmla="*/ 0 h 16"/>
                  <a:gd name="T8" fmla="*/ 0 w 17"/>
                  <a:gd name="T9" fmla="*/ 9973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1"/>
                    </a:moveTo>
                    <a:lnTo>
                      <a:pt x="12" y="16"/>
                    </a:lnTo>
                    <a:lnTo>
                      <a:pt x="17" y="7"/>
                    </a:lnTo>
                    <a:lnTo>
                      <a:pt x="6" y="0"/>
                    </a:lnTo>
                    <a:lnTo>
                      <a:pt x="0" y="11"/>
                    </a:lnTo>
                  </a:path>
                </a:pathLst>
              </a:custGeom>
              <a:noFill/>
              <a:ln w="9525">
                <a:solidFill>
                  <a:srgbClr val="000000"/>
                </a:solidFill>
                <a:round/>
                <a:headEnd/>
                <a:tailEnd/>
              </a:ln>
            </p:spPr>
            <p:txBody>
              <a:bodyPr/>
              <a:lstStyle/>
              <a:p>
                <a:endParaRPr lang="en-US"/>
              </a:p>
            </p:txBody>
          </p:sp>
          <p:sp>
            <p:nvSpPr>
              <p:cNvPr id="133247" name="Freeform 5768"/>
              <p:cNvSpPr>
                <a:spLocks/>
              </p:cNvSpPr>
              <p:nvPr/>
            </p:nvSpPr>
            <p:spPr bwMode="auto">
              <a:xfrm>
                <a:off x="1842" y="3033"/>
                <a:ext cx="105" cy="148"/>
              </a:xfrm>
              <a:custGeom>
                <a:avLst/>
                <a:gdLst>
                  <a:gd name="T0" fmla="*/ 0 w 105"/>
                  <a:gd name="T1" fmla="*/ 111 h 148"/>
                  <a:gd name="T2" fmla="*/ 75 w 105"/>
                  <a:gd name="T3" fmla="*/ 148 h 148"/>
                  <a:gd name="T4" fmla="*/ 105 w 105"/>
                  <a:gd name="T5" fmla="*/ 37 h 148"/>
                  <a:gd name="T6" fmla="*/ 38 w 105"/>
                  <a:gd name="T7" fmla="*/ 0 h 148"/>
                  <a:gd name="T8" fmla="*/ 0 w 105"/>
                  <a:gd name="T9" fmla="*/ 111 h 148"/>
                  <a:gd name="T10" fmla="*/ 0 60000 65536"/>
                  <a:gd name="T11" fmla="*/ 0 60000 65536"/>
                  <a:gd name="T12" fmla="*/ 0 60000 65536"/>
                  <a:gd name="T13" fmla="*/ 0 60000 65536"/>
                  <a:gd name="T14" fmla="*/ 0 60000 65536"/>
                  <a:gd name="T15" fmla="*/ 0 w 105"/>
                  <a:gd name="T16" fmla="*/ 0 h 148"/>
                  <a:gd name="T17" fmla="*/ 105 w 105"/>
                  <a:gd name="T18" fmla="*/ 148 h 148"/>
                </a:gdLst>
                <a:ahLst/>
                <a:cxnLst>
                  <a:cxn ang="T10">
                    <a:pos x="T0" y="T1"/>
                  </a:cxn>
                  <a:cxn ang="T11">
                    <a:pos x="T2" y="T3"/>
                  </a:cxn>
                  <a:cxn ang="T12">
                    <a:pos x="T4" y="T5"/>
                  </a:cxn>
                  <a:cxn ang="T13">
                    <a:pos x="T6" y="T7"/>
                  </a:cxn>
                  <a:cxn ang="T14">
                    <a:pos x="T8" y="T9"/>
                  </a:cxn>
                </a:cxnLst>
                <a:rect l="T15" t="T16" r="T17" b="T18"/>
                <a:pathLst>
                  <a:path w="105" h="148">
                    <a:moveTo>
                      <a:pt x="0" y="111"/>
                    </a:moveTo>
                    <a:lnTo>
                      <a:pt x="75" y="148"/>
                    </a:lnTo>
                    <a:lnTo>
                      <a:pt x="105" y="37"/>
                    </a:lnTo>
                    <a:lnTo>
                      <a:pt x="38" y="0"/>
                    </a:lnTo>
                    <a:lnTo>
                      <a:pt x="0" y="111"/>
                    </a:lnTo>
                    <a:close/>
                  </a:path>
                </a:pathLst>
              </a:custGeom>
              <a:solidFill>
                <a:srgbClr val="989898"/>
              </a:solidFill>
              <a:ln w="9525">
                <a:noFill/>
                <a:round/>
                <a:headEnd/>
                <a:tailEnd/>
              </a:ln>
            </p:spPr>
            <p:txBody>
              <a:bodyPr/>
              <a:lstStyle/>
              <a:p>
                <a:endParaRPr lang="en-US"/>
              </a:p>
            </p:txBody>
          </p:sp>
          <p:sp>
            <p:nvSpPr>
              <p:cNvPr id="133248" name="Freeform 5769"/>
              <p:cNvSpPr>
                <a:spLocks/>
              </p:cNvSpPr>
              <p:nvPr/>
            </p:nvSpPr>
            <p:spPr bwMode="auto">
              <a:xfrm>
                <a:off x="1842" y="3033"/>
                <a:ext cx="105" cy="148"/>
              </a:xfrm>
              <a:custGeom>
                <a:avLst/>
                <a:gdLst>
                  <a:gd name="T0" fmla="*/ 0 w 17"/>
                  <a:gd name="T1" fmla="*/ 160401 h 24"/>
                  <a:gd name="T2" fmla="*/ 107693 w 17"/>
                  <a:gd name="T3" fmla="*/ 214094 h 24"/>
                  <a:gd name="T4" fmla="*/ 152936 w 17"/>
                  <a:gd name="T5" fmla="*/ 53465 h 24"/>
                  <a:gd name="T6" fmla="*/ 53945 w 17"/>
                  <a:gd name="T7" fmla="*/ 0 h 24"/>
                  <a:gd name="T8" fmla="*/ 0 w 17"/>
                  <a:gd name="T9" fmla="*/ 160401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18"/>
                    </a:moveTo>
                    <a:lnTo>
                      <a:pt x="12" y="24"/>
                    </a:lnTo>
                    <a:lnTo>
                      <a:pt x="17" y="6"/>
                    </a:lnTo>
                    <a:lnTo>
                      <a:pt x="6" y="0"/>
                    </a:lnTo>
                    <a:lnTo>
                      <a:pt x="0" y="18"/>
                    </a:lnTo>
                  </a:path>
                </a:pathLst>
              </a:custGeom>
              <a:noFill/>
              <a:ln w="9525">
                <a:solidFill>
                  <a:srgbClr val="000000"/>
                </a:solidFill>
                <a:round/>
                <a:headEnd/>
                <a:tailEnd/>
              </a:ln>
            </p:spPr>
            <p:txBody>
              <a:bodyPr/>
              <a:lstStyle/>
              <a:p>
                <a:endParaRPr lang="en-US"/>
              </a:p>
            </p:txBody>
          </p:sp>
          <p:sp>
            <p:nvSpPr>
              <p:cNvPr id="133249" name="Freeform 5770"/>
              <p:cNvSpPr>
                <a:spLocks/>
              </p:cNvSpPr>
              <p:nvPr/>
            </p:nvSpPr>
            <p:spPr bwMode="auto">
              <a:xfrm>
                <a:off x="4201" y="3194"/>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250" name="Freeform 5771"/>
              <p:cNvSpPr>
                <a:spLocks/>
              </p:cNvSpPr>
              <p:nvPr/>
            </p:nvSpPr>
            <p:spPr bwMode="auto">
              <a:xfrm>
                <a:off x="4201" y="3194"/>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251" name="Freeform 5772"/>
              <p:cNvSpPr>
                <a:spLocks/>
              </p:cNvSpPr>
              <p:nvPr/>
            </p:nvSpPr>
            <p:spPr bwMode="auto">
              <a:xfrm>
                <a:off x="2942" y="3126"/>
                <a:ext cx="98" cy="117"/>
              </a:xfrm>
              <a:custGeom>
                <a:avLst/>
                <a:gdLst>
                  <a:gd name="T0" fmla="*/ 0 w 98"/>
                  <a:gd name="T1" fmla="*/ 80 h 117"/>
                  <a:gd name="T2" fmla="*/ 67 w 98"/>
                  <a:gd name="T3" fmla="*/ 117 h 117"/>
                  <a:gd name="T4" fmla="*/ 98 w 98"/>
                  <a:gd name="T5" fmla="*/ 55 h 117"/>
                  <a:gd name="T6" fmla="*/ 30 w 98"/>
                  <a:gd name="T7" fmla="*/ 0 h 117"/>
                  <a:gd name="T8" fmla="*/ 0 w 98"/>
                  <a:gd name="T9" fmla="*/ 80 h 117"/>
                  <a:gd name="T10" fmla="*/ 0 60000 65536"/>
                  <a:gd name="T11" fmla="*/ 0 60000 65536"/>
                  <a:gd name="T12" fmla="*/ 0 60000 65536"/>
                  <a:gd name="T13" fmla="*/ 0 60000 65536"/>
                  <a:gd name="T14" fmla="*/ 0 60000 65536"/>
                  <a:gd name="T15" fmla="*/ 0 w 98"/>
                  <a:gd name="T16" fmla="*/ 0 h 117"/>
                  <a:gd name="T17" fmla="*/ 98 w 98"/>
                  <a:gd name="T18" fmla="*/ 117 h 117"/>
                </a:gdLst>
                <a:ahLst/>
                <a:cxnLst>
                  <a:cxn ang="T10">
                    <a:pos x="T0" y="T1"/>
                  </a:cxn>
                  <a:cxn ang="T11">
                    <a:pos x="T2" y="T3"/>
                  </a:cxn>
                  <a:cxn ang="T12">
                    <a:pos x="T4" y="T5"/>
                  </a:cxn>
                  <a:cxn ang="T13">
                    <a:pos x="T6" y="T7"/>
                  </a:cxn>
                  <a:cxn ang="T14">
                    <a:pos x="T8" y="T9"/>
                  </a:cxn>
                </a:cxnLst>
                <a:rect l="T15" t="T16" r="T17" b="T18"/>
                <a:pathLst>
                  <a:path w="98" h="117">
                    <a:moveTo>
                      <a:pt x="0" y="80"/>
                    </a:moveTo>
                    <a:lnTo>
                      <a:pt x="67" y="117"/>
                    </a:lnTo>
                    <a:lnTo>
                      <a:pt x="98" y="55"/>
                    </a:lnTo>
                    <a:lnTo>
                      <a:pt x="30" y="0"/>
                    </a:lnTo>
                    <a:lnTo>
                      <a:pt x="0" y="80"/>
                    </a:lnTo>
                    <a:close/>
                  </a:path>
                </a:pathLst>
              </a:custGeom>
              <a:solidFill>
                <a:srgbClr val="A5A5A5"/>
              </a:solidFill>
              <a:ln w="9525">
                <a:noFill/>
                <a:round/>
                <a:headEnd/>
                <a:tailEnd/>
              </a:ln>
            </p:spPr>
            <p:txBody>
              <a:bodyPr/>
              <a:lstStyle/>
              <a:p>
                <a:endParaRPr lang="en-US"/>
              </a:p>
            </p:txBody>
          </p:sp>
          <p:sp>
            <p:nvSpPr>
              <p:cNvPr id="133252" name="Freeform 5773"/>
              <p:cNvSpPr>
                <a:spLocks/>
              </p:cNvSpPr>
              <p:nvPr/>
            </p:nvSpPr>
            <p:spPr bwMode="auto">
              <a:xfrm>
                <a:off x="2942" y="3126"/>
                <a:ext cx="98" cy="117"/>
              </a:xfrm>
              <a:custGeom>
                <a:avLst/>
                <a:gdLst>
                  <a:gd name="T0" fmla="*/ 0 w 16"/>
                  <a:gd name="T1" fmla="*/ 115122 h 19"/>
                  <a:gd name="T2" fmla="*/ 94202 w 16"/>
                  <a:gd name="T3" fmla="*/ 168135 h 19"/>
                  <a:gd name="T4" fmla="*/ 137868 w 16"/>
                  <a:gd name="T5" fmla="*/ 79178 h 19"/>
                  <a:gd name="T6" fmla="*/ 43665 w 16"/>
                  <a:gd name="T7" fmla="*/ 0 h 19"/>
                  <a:gd name="T8" fmla="*/ 0 w 16"/>
                  <a:gd name="T9" fmla="*/ 115122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3"/>
                    </a:moveTo>
                    <a:lnTo>
                      <a:pt x="11" y="19"/>
                    </a:lnTo>
                    <a:lnTo>
                      <a:pt x="16" y="9"/>
                    </a:lnTo>
                    <a:lnTo>
                      <a:pt x="5" y="0"/>
                    </a:lnTo>
                    <a:lnTo>
                      <a:pt x="0" y="13"/>
                    </a:lnTo>
                  </a:path>
                </a:pathLst>
              </a:custGeom>
              <a:noFill/>
              <a:ln w="9525">
                <a:solidFill>
                  <a:srgbClr val="000000"/>
                </a:solidFill>
                <a:round/>
                <a:headEnd/>
                <a:tailEnd/>
              </a:ln>
            </p:spPr>
            <p:txBody>
              <a:bodyPr/>
              <a:lstStyle/>
              <a:p>
                <a:endParaRPr lang="en-US"/>
              </a:p>
            </p:txBody>
          </p:sp>
          <p:sp>
            <p:nvSpPr>
              <p:cNvPr id="133253" name="Freeform 5774"/>
              <p:cNvSpPr>
                <a:spLocks/>
              </p:cNvSpPr>
              <p:nvPr/>
            </p:nvSpPr>
            <p:spPr bwMode="auto">
              <a:xfrm>
                <a:off x="1676" y="3083"/>
                <a:ext cx="99" cy="117"/>
              </a:xfrm>
              <a:custGeom>
                <a:avLst/>
                <a:gdLst>
                  <a:gd name="T0" fmla="*/ 0 w 99"/>
                  <a:gd name="T1" fmla="*/ 86 h 117"/>
                  <a:gd name="T2" fmla="*/ 68 w 99"/>
                  <a:gd name="T3" fmla="*/ 117 h 117"/>
                  <a:gd name="T4" fmla="*/ 99 w 99"/>
                  <a:gd name="T5" fmla="*/ 24 h 117"/>
                  <a:gd name="T6" fmla="*/ 31 w 99"/>
                  <a:gd name="T7" fmla="*/ 0 h 117"/>
                  <a:gd name="T8" fmla="*/ 0 w 99"/>
                  <a:gd name="T9" fmla="*/ 86 h 117"/>
                  <a:gd name="T10" fmla="*/ 0 60000 65536"/>
                  <a:gd name="T11" fmla="*/ 0 60000 65536"/>
                  <a:gd name="T12" fmla="*/ 0 60000 65536"/>
                  <a:gd name="T13" fmla="*/ 0 60000 65536"/>
                  <a:gd name="T14" fmla="*/ 0 60000 65536"/>
                  <a:gd name="T15" fmla="*/ 0 w 99"/>
                  <a:gd name="T16" fmla="*/ 0 h 117"/>
                  <a:gd name="T17" fmla="*/ 99 w 99"/>
                  <a:gd name="T18" fmla="*/ 117 h 117"/>
                </a:gdLst>
                <a:ahLst/>
                <a:cxnLst>
                  <a:cxn ang="T10">
                    <a:pos x="T0" y="T1"/>
                  </a:cxn>
                  <a:cxn ang="T11">
                    <a:pos x="T2" y="T3"/>
                  </a:cxn>
                  <a:cxn ang="T12">
                    <a:pos x="T4" y="T5"/>
                  </a:cxn>
                  <a:cxn ang="T13">
                    <a:pos x="T6" y="T7"/>
                  </a:cxn>
                  <a:cxn ang="T14">
                    <a:pos x="T8" y="T9"/>
                  </a:cxn>
                </a:cxnLst>
                <a:rect l="T15" t="T16" r="T17" b="T18"/>
                <a:pathLst>
                  <a:path w="99" h="117">
                    <a:moveTo>
                      <a:pt x="0" y="86"/>
                    </a:moveTo>
                    <a:lnTo>
                      <a:pt x="68" y="117"/>
                    </a:lnTo>
                    <a:lnTo>
                      <a:pt x="99" y="24"/>
                    </a:lnTo>
                    <a:lnTo>
                      <a:pt x="31" y="0"/>
                    </a:lnTo>
                    <a:lnTo>
                      <a:pt x="0" y="86"/>
                    </a:lnTo>
                    <a:close/>
                  </a:path>
                </a:pathLst>
              </a:custGeom>
              <a:solidFill>
                <a:srgbClr val="AAAAAA"/>
              </a:solidFill>
              <a:ln w="9525">
                <a:noFill/>
                <a:round/>
                <a:headEnd/>
                <a:tailEnd/>
              </a:ln>
            </p:spPr>
            <p:txBody>
              <a:bodyPr/>
              <a:lstStyle/>
              <a:p>
                <a:endParaRPr lang="en-US"/>
              </a:p>
            </p:txBody>
          </p:sp>
          <p:sp>
            <p:nvSpPr>
              <p:cNvPr id="133254" name="Freeform 5775"/>
              <p:cNvSpPr>
                <a:spLocks/>
              </p:cNvSpPr>
              <p:nvPr/>
            </p:nvSpPr>
            <p:spPr bwMode="auto">
              <a:xfrm>
                <a:off x="1676" y="3083"/>
                <a:ext cx="99" cy="117"/>
              </a:xfrm>
              <a:custGeom>
                <a:avLst/>
                <a:gdLst>
                  <a:gd name="T0" fmla="*/ 0 w 16"/>
                  <a:gd name="T1" fmla="*/ 123768 h 19"/>
                  <a:gd name="T2" fmla="*/ 99730 w 16"/>
                  <a:gd name="T3" fmla="*/ 168135 h 19"/>
                  <a:gd name="T4" fmla="*/ 145214 w 16"/>
                  <a:gd name="T5" fmla="*/ 35950 h 19"/>
                  <a:gd name="T6" fmla="*/ 45484 w 16"/>
                  <a:gd name="T7" fmla="*/ 0 h 19"/>
                  <a:gd name="T8" fmla="*/ 0 w 16"/>
                  <a:gd name="T9" fmla="*/ 123768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14"/>
                    </a:moveTo>
                    <a:lnTo>
                      <a:pt x="11" y="19"/>
                    </a:lnTo>
                    <a:lnTo>
                      <a:pt x="16" y="4"/>
                    </a:lnTo>
                    <a:lnTo>
                      <a:pt x="5" y="0"/>
                    </a:lnTo>
                    <a:lnTo>
                      <a:pt x="0" y="14"/>
                    </a:lnTo>
                  </a:path>
                </a:pathLst>
              </a:custGeom>
              <a:noFill/>
              <a:ln w="9525">
                <a:solidFill>
                  <a:srgbClr val="000000"/>
                </a:solidFill>
                <a:round/>
                <a:headEnd/>
                <a:tailEnd/>
              </a:ln>
            </p:spPr>
            <p:txBody>
              <a:bodyPr/>
              <a:lstStyle/>
              <a:p>
                <a:endParaRPr lang="en-US"/>
              </a:p>
            </p:txBody>
          </p:sp>
          <p:sp>
            <p:nvSpPr>
              <p:cNvPr id="133255" name="Freeform 5776"/>
              <p:cNvSpPr>
                <a:spLocks/>
              </p:cNvSpPr>
              <p:nvPr/>
            </p:nvSpPr>
            <p:spPr bwMode="auto">
              <a:xfrm>
                <a:off x="4034" y="3194"/>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133256" name="Freeform 5777"/>
              <p:cNvSpPr>
                <a:spLocks/>
              </p:cNvSpPr>
              <p:nvPr/>
            </p:nvSpPr>
            <p:spPr bwMode="auto">
              <a:xfrm>
                <a:off x="4034" y="3194"/>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133257" name="Freeform 5778"/>
              <p:cNvSpPr>
                <a:spLocks/>
              </p:cNvSpPr>
              <p:nvPr/>
            </p:nvSpPr>
            <p:spPr bwMode="auto">
              <a:xfrm>
                <a:off x="2769" y="3095"/>
                <a:ext cx="105" cy="142"/>
              </a:xfrm>
              <a:custGeom>
                <a:avLst/>
                <a:gdLst>
                  <a:gd name="T0" fmla="*/ 0 w 105"/>
                  <a:gd name="T1" fmla="*/ 99 h 142"/>
                  <a:gd name="T2" fmla="*/ 68 w 105"/>
                  <a:gd name="T3" fmla="*/ 142 h 142"/>
                  <a:gd name="T4" fmla="*/ 105 w 105"/>
                  <a:gd name="T5" fmla="*/ 68 h 142"/>
                  <a:gd name="T6" fmla="*/ 31 w 105"/>
                  <a:gd name="T7" fmla="*/ 0 h 142"/>
                  <a:gd name="T8" fmla="*/ 0 w 105"/>
                  <a:gd name="T9" fmla="*/ 99 h 142"/>
                  <a:gd name="T10" fmla="*/ 0 60000 65536"/>
                  <a:gd name="T11" fmla="*/ 0 60000 65536"/>
                  <a:gd name="T12" fmla="*/ 0 60000 65536"/>
                  <a:gd name="T13" fmla="*/ 0 60000 65536"/>
                  <a:gd name="T14" fmla="*/ 0 60000 65536"/>
                  <a:gd name="T15" fmla="*/ 0 w 105"/>
                  <a:gd name="T16" fmla="*/ 0 h 142"/>
                  <a:gd name="T17" fmla="*/ 105 w 105"/>
                  <a:gd name="T18" fmla="*/ 142 h 142"/>
                </a:gdLst>
                <a:ahLst/>
                <a:cxnLst>
                  <a:cxn ang="T10">
                    <a:pos x="T0" y="T1"/>
                  </a:cxn>
                  <a:cxn ang="T11">
                    <a:pos x="T2" y="T3"/>
                  </a:cxn>
                  <a:cxn ang="T12">
                    <a:pos x="T4" y="T5"/>
                  </a:cxn>
                  <a:cxn ang="T13">
                    <a:pos x="T6" y="T7"/>
                  </a:cxn>
                  <a:cxn ang="T14">
                    <a:pos x="T8" y="T9"/>
                  </a:cxn>
                </a:cxnLst>
                <a:rect l="T15" t="T16" r="T17" b="T18"/>
                <a:pathLst>
                  <a:path w="105" h="142">
                    <a:moveTo>
                      <a:pt x="0" y="99"/>
                    </a:moveTo>
                    <a:lnTo>
                      <a:pt x="68" y="142"/>
                    </a:lnTo>
                    <a:lnTo>
                      <a:pt x="105" y="68"/>
                    </a:lnTo>
                    <a:lnTo>
                      <a:pt x="31" y="0"/>
                    </a:lnTo>
                    <a:lnTo>
                      <a:pt x="0" y="99"/>
                    </a:lnTo>
                    <a:close/>
                  </a:path>
                </a:pathLst>
              </a:custGeom>
              <a:solidFill>
                <a:srgbClr val="949494"/>
              </a:solidFill>
              <a:ln w="9525">
                <a:noFill/>
                <a:round/>
                <a:headEnd/>
                <a:tailEnd/>
              </a:ln>
            </p:spPr>
            <p:txBody>
              <a:bodyPr/>
              <a:lstStyle/>
              <a:p>
                <a:endParaRPr lang="en-US"/>
              </a:p>
            </p:txBody>
          </p:sp>
          <p:sp>
            <p:nvSpPr>
              <p:cNvPr id="133258" name="Freeform 5779"/>
              <p:cNvSpPr>
                <a:spLocks/>
              </p:cNvSpPr>
              <p:nvPr/>
            </p:nvSpPr>
            <p:spPr bwMode="auto">
              <a:xfrm>
                <a:off x="2769" y="3095"/>
                <a:ext cx="105" cy="142"/>
              </a:xfrm>
              <a:custGeom>
                <a:avLst/>
                <a:gdLst>
                  <a:gd name="T0" fmla="*/ 0 w 17"/>
                  <a:gd name="T1" fmla="*/ 143778 h 23"/>
                  <a:gd name="T2" fmla="*/ 98959 w 17"/>
                  <a:gd name="T3" fmla="*/ 206406 h 23"/>
                  <a:gd name="T4" fmla="*/ 152936 w 17"/>
                  <a:gd name="T5" fmla="*/ 98838 h 23"/>
                  <a:gd name="T6" fmla="*/ 45014 w 17"/>
                  <a:gd name="T7" fmla="*/ 0 h 23"/>
                  <a:gd name="T8" fmla="*/ 0 w 17"/>
                  <a:gd name="T9" fmla="*/ 143778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16"/>
                    </a:moveTo>
                    <a:lnTo>
                      <a:pt x="11" y="23"/>
                    </a:lnTo>
                    <a:lnTo>
                      <a:pt x="17" y="11"/>
                    </a:lnTo>
                    <a:lnTo>
                      <a:pt x="5" y="0"/>
                    </a:lnTo>
                    <a:lnTo>
                      <a:pt x="0" y="16"/>
                    </a:lnTo>
                  </a:path>
                </a:pathLst>
              </a:custGeom>
              <a:noFill/>
              <a:ln w="9525">
                <a:solidFill>
                  <a:srgbClr val="000000"/>
                </a:solidFill>
                <a:round/>
                <a:headEnd/>
                <a:tailEnd/>
              </a:ln>
            </p:spPr>
            <p:txBody>
              <a:bodyPr/>
              <a:lstStyle/>
              <a:p>
                <a:endParaRPr lang="en-US"/>
              </a:p>
            </p:txBody>
          </p:sp>
          <p:sp>
            <p:nvSpPr>
              <p:cNvPr id="133259" name="Freeform 5780"/>
              <p:cNvSpPr>
                <a:spLocks/>
              </p:cNvSpPr>
              <p:nvPr/>
            </p:nvSpPr>
            <p:spPr bwMode="auto">
              <a:xfrm>
                <a:off x="1503" y="3132"/>
                <a:ext cx="105" cy="86"/>
              </a:xfrm>
              <a:custGeom>
                <a:avLst/>
                <a:gdLst>
                  <a:gd name="T0" fmla="*/ 0 w 105"/>
                  <a:gd name="T1" fmla="*/ 68 h 86"/>
                  <a:gd name="T2" fmla="*/ 68 w 105"/>
                  <a:gd name="T3" fmla="*/ 86 h 86"/>
                  <a:gd name="T4" fmla="*/ 105 w 105"/>
                  <a:gd name="T5" fmla="*/ 18 h 86"/>
                  <a:gd name="T6" fmla="*/ 37 w 105"/>
                  <a:gd name="T7" fmla="*/ 0 h 86"/>
                  <a:gd name="T8" fmla="*/ 0 w 105"/>
                  <a:gd name="T9" fmla="*/ 68 h 86"/>
                  <a:gd name="T10" fmla="*/ 0 60000 65536"/>
                  <a:gd name="T11" fmla="*/ 0 60000 65536"/>
                  <a:gd name="T12" fmla="*/ 0 60000 65536"/>
                  <a:gd name="T13" fmla="*/ 0 60000 65536"/>
                  <a:gd name="T14" fmla="*/ 0 60000 65536"/>
                  <a:gd name="T15" fmla="*/ 0 w 105"/>
                  <a:gd name="T16" fmla="*/ 0 h 86"/>
                  <a:gd name="T17" fmla="*/ 105 w 105"/>
                  <a:gd name="T18" fmla="*/ 86 h 86"/>
                </a:gdLst>
                <a:ahLst/>
                <a:cxnLst>
                  <a:cxn ang="T10">
                    <a:pos x="T0" y="T1"/>
                  </a:cxn>
                  <a:cxn ang="T11">
                    <a:pos x="T2" y="T3"/>
                  </a:cxn>
                  <a:cxn ang="T12">
                    <a:pos x="T4" y="T5"/>
                  </a:cxn>
                  <a:cxn ang="T13">
                    <a:pos x="T6" y="T7"/>
                  </a:cxn>
                  <a:cxn ang="T14">
                    <a:pos x="T8" y="T9"/>
                  </a:cxn>
                </a:cxnLst>
                <a:rect l="T15" t="T16" r="T17" b="T18"/>
                <a:pathLst>
                  <a:path w="105" h="86">
                    <a:moveTo>
                      <a:pt x="0" y="68"/>
                    </a:moveTo>
                    <a:lnTo>
                      <a:pt x="68" y="86"/>
                    </a:lnTo>
                    <a:lnTo>
                      <a:pt x="105" y="18"/>
                    </a:lnTo>
                    <a:lnTo>
                      <a:pt x="37" y="0"/>
                    </a:lnTo>
                    <a:lnTo>
                      <a:pt x="0" y="68"/>
                    </a:lnTo>
                    <a:close/>
                  </a:path>
                </a:pathLst>
              </a:custGeom>
              <a:solidFill>
                <a:srgbClr val="BBBBBB"/>
              </a:solidFill>
              <a:ln w="9525">
                <a:noFill/>
                <a:round/>
                <a:headEnd/>
                <a:tailEnd/>
              </a:ln>
            </p:spPr>
            <p:txBody>
              <a:bodyPr/>
              <a:lstStyle/>
              <a:p>
                <a:endParaRPr lang="en-US"/>
              </a:p>
            </p:txBody>
          </p:sp>
          <p:sp>
            <p:nvSpPr>
              <p:cNvPr id="133260" name="Freeform 5781"/>
              <p:cNvSpPr>
                <a:spLocks/>
              </p:cNvSpPr>
              <p:nvPr/>
            </p:nvSpPr>
            <p:spPr bwMode="auto">
              <a:xfrm>
                <a:off x="1503" y="3132"/>
                <a:ext cx="105" cy="86"/>
              </a:xfrm>
              <a:custGeom>
                <a:avLst/>
                <a:gdLst>
                  <a:gd name="T0" fmla="*/ 0 w 17"/>
                  <a:gd name="T1" fmla="*/ 96904 h 14"/>
                  <a:gd name="T2" fmla="*/ 98959 w 17"/>
                  <a:gd name="T3" fmla="*/ 122372 h 14"/>
                  <a:gd name="T4" fmla="*/ 152936 w 17"/>
                  <a:gd name="T5" fmla="*/ 25732 h 14"/>
                  <a:gd name="T6" fmla="*/ 53945 w 17"/>
                  <a:gd name="T7" fmla="*/ 0 h 14"/>
                  <a:gd name="T8" fmla="*/ 0 w 17"/>
                  <a:gd name="T9" fmla="*/ 9690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1"/>
                    </a:moveTo>
                    <a:lnTo>
                      <a:pt x="11" y="14"/>
                    </a:lnTo>
                    <a:lnTo>
                      <a:pt x="17" y="3"/>
                    </a:lnTo>
                    <a:lnTo>
                      <a:pt x="6" y="0"/>
                    </a:lnTo>
                    <a:lnTo>
                      <a:pt x="0" y="11"/>
                    </a:lnTo>
                  </a:path>
                </a:pathLst>
              </a:custGeom>
              <a:noFill/>
              <a:ln w="9525">
                <a:solidFill>
                  <a:srgbClr val="000000"/>
                </a:solidFill>
                <a:round/>
                <a:headEnd/>
                <a:tailEnd/>
              </a:ln>
            </p:spPr>
            <p:txBody>
              <a:bodyPr/>
              <a:lstStyle/>
              <a:p>
                <a:endParaRPr lang="en-US"/>
              </a:p>
            </p:txBody>
          </p:sp>
          <p:sp>
            <p:nvSpPr>
              <p:cNvPr id="133261" name="Freeform 5782"/>
              <p:cNvSpPr>
                <a:spLocks/>
              </p:cNvSpPr>
              <p:nvPr/>
            </p:nvSpPr>
            <p:spPr bwMode="auto">
              <a:xfrm>
                <a:off x="3862" y="3200"/>
                <a:ext cx="98" cy="62"/>
              </a:xfrm>
              <a:custGeom>
                <a:avLst/>
                <a:gdLst>
                  <a:gd name="T0" fmla="*/ 0 w 98"/>
                  <a:gd name="T1" fmla="*/ 43 h 62"/>
                  <a:gd name="T2" fmla="*/ 68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0" y="0"/>
                    </a:lnTo>
                    <a:lnTo>
                      <a:pt x="0" y="43"/>
                    </a:lnTo>
                    <a:close/>
                  </a:path>
                </a:pathLst>
              </a:custGeom>
              <a:solidFill>
                <a:srgbClr val="CECECE"/>
              </a:solidFill>
              <a:ln w="9525">
                <a:noFill/>
                <a:round/>
                <a:headEnd/>
                <a:tailEnd/>
              </a:ln>
            </p:spPr>
            <p:txBody>
              <a:bodyPr/>
              <a:lstStyle/>
              <a:p>
                <a:endParaRPr lang="en-US"/>
              </a:p>
            </p:txBody>
          </p:sp>
          <p:sp>
            <p:nvSpPr>
              <p:cNvPr id="133262" name="Freeform 5783"/>
              <p:cNvSpPr>
                <a:spLocks/>
              </p:cNvSpPr>
              <p:nvPr/>
            </p:nvSpPr>
            <p:spPr bwMode="auto">
              <a:xfrm>
                <a:off x="3862" y="3200"/>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263" name="Freeform 5784"/>
              <p:cNvSpPr>
                <a:spLocks/>
              </p:cNvSpPr>
              <p:nvPr/>
            </p:nvSpPr>
            <p:spPr bwMode="auto">
              <a:xfrm>
                <a:off x="2596" y="3064"/>
                <a:ext cx="105" cy="161"/>
              </a:xfrm>
              <a:custGeom>
                <a:avLst/>
                <a:gdLst>
                  <a:gd name="T0" fmla="*/ 0 w 105"/>
                  <a:gd name="T1" fmla="*/ 111 h 161"/>
                  <a:gd name="T2" fmla="*/ 74 w 105"/>
                  <a:gd name="T3" fmla="*/ 161 h 161"/>
                  <a:gd name="T4" fmla="*/ 105 w 105"/>
                  <a:gd name="T5" fmla="*/ 74 h 161"/>
                  <a:gd name="T6" fmla="*/ 37 w 105"/>
                  <a:gd name="T7" fmla="*/ 0 h 161"/>
                  <a:gd name="T8" fmla="*/ 0 w 105"/>
                  <a:gd name="T9" fmla="*/ 111 h 161"/>
                  <a:gd name="T10" fmla="*/ 0 60000 65536"/>
                  <a:gd name="T11" fmla="*/ 0 60000 65536"/>
                  <a:gd name="T12" fmla="*/ 0 60000 65536"/>
                  <a:gd name="T13" fmla="*/ 0 60000 65536"/>
                  <a:gd name="T14" fmla="*/ 0 60000 65536"/>
                  <a:gd name="T15" fmla="*/ 0 w 105"/>
                  <a:gd name="T16" fmla="*/ 0 h 161"/>
                  <a:gd name="T17" fmla="*/ 105 w 105"/>
                  <a:gd name="T18" fmla="*/ 161 h 161"/>
                </a:gdLst>
                <a:ahLst/>
                <a:cxnLst>
                  <a:cxn ang="T10">
                    <a:pos x="T0" y="T1"/>
                  </a:cxn>
                  <a:cxn ang="T11">
                    <a:pos x="T2" y="T3"/>
                  </a:cxn>
                  <a:cxn ang="T12">
                    <a:pos x="T4" y="T5"/>
                  </a:cxn>
                  <a:cxn ang="T13">
                    <a:pos x="T6" y="T7"/>
                  </a:cxn>
                  <a:cxn ang="T14">
                    <a:pos x="T8" y="T9"/>
                  </a:cxn>
                </a:cxnLst>
                <a:rect l="T15" t="T16" r="T17" b="T18"/>
                <a:pathLst>
                  <a:path w="105" h="161">
                    <a:moveTo>
                      <a:pt x="0" y="111"/>
                    </a:moveTo>
                    <a:lnTo>
                      <a:pt x="74" y="161"/>
                    </a:lnTo>
                    <a:lnTo>
                      <a:pt x="105" y="74"/>
                    </a:lnTo>
                    <a:lnTo>
                      <a:pt x="37" y="0"/>
                    </a:lnTo>
                    <a:lnTo>
                      <a:pt x="0" y="111"/>
                    </a:lnTo>
                    <a:close/>
                  </a:path>
                </a:pathLst>
              </a:custGeom>
              <a:solidFill>
                <a:srgbClr val="868686"/>
              </a:solidFill>
              <a:ln w="9525">
                <a:noFill/>
                <a:round/>
                <a:headEnd/>
                <a:tailEnd/>
              </a:ln>
            </p:spPr>
            <p:txBody>
              <a:bodyPr/>
              <a:lstStyle/>
              <a:p>
                <a:endParaRPr lang="en-US"/>
              </a:p>
            </p:txBody>
          </p:sp>
          <p:sp>
            <p:nvSpPr>
              <p:cNvPr id="133264" name="Freeform 5785"/>
              <p:cNvSpPr>
                <a:spLocks/>
              </p:cNvSpPr>
              <p:nvPr/>
            </p:nvSpPr>
            <p:spPr bwMode="auto">
              <a:xfrm>
                <a:off x="2596" y="3064"/>
                <a:ext cx="105" cy="161"/>
              </a:xfrm>
              <a:custGeom>
                <a:avLst/>
                <a:gdLst>
                  <a:gd name="T0" fmla="*/ 0 w 17"/>
                  <a:gd name="T1" fmla="*/ 163118 h 26"/>
                  <a:gd name="T2" fmla="*/ 107693 w 17"/>
                  <a:gd name="T3" fmla="*/ 236738 h 26"/>
                  <a:gd name="T4" fmla="*/ 152936 w 17"/>
                  <a:gd name="T5" fmla="*/ 108743 h 26"/>
                  <a:gd name="T6" fmla="*/ 53945 w 17"/>
                  <a:gd name="T7" fmla="*/ 0 h 26"/>
                  <a:gd name="T8" fmla="*/ 0 w 17"/>
                  <a:gd name="T9" fmla="*/ 163118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18"/>
                    </a:moveTo>
                    <a:lnTo>
                      <a:pt x="12" y="26"/>
                    </a:lnTo>
                    <a:lnTo>
                      <a:pt x="17" y="12"/>
                    </a:lnTo>
                    <a:lnTo>
                      <a:pt x="6" y="0"/>
                    </a:lnTo>
                    <a:lnTo>
                      <a:pt x="0" y="18"/>
                    </a:lnTo>
                  </a:path>
                </a:pathLst>
              </a:custGeom>
              <a:noFill/>
              <a:ln w="9525">
                <a:solidFill>
                  <a:srgbClr val="000000"/>
                </a:solidFill>
                <a:round/>
                <a:headEnd/>
                <a:tailEnd/>
              </a:ln>
            </p:spPr>
            <p:txBody>
              <a:bodyPr/>
              <a:lstStyle/>
              <a:p>
                <a:endParaRPr lang="en-US"/>
              </a:p>
            </p:txBody>
          </p:sp>
          <p:sp>
            <p:nvSpPr>
              <p:cNvPr id="133265" name="Freeform 5786"/>
              <p:cNvSpPr>
                <a:spLocks/>
              </p:cNvSpPr>
              <p:nvPr/>
            </p:nvSpPr>
            <p:spPr bwMode="auto">
              <a:xfrm>
                <a:off x="1336" y="3163"/>
                <a:ext cx="99" cy="74"/>
              </a:xfrm>
              <a:custGeom>
                <a:avLst/>
                <a:gdLst>
                  <a:gd name="T0" fmla="*/ 0 w 99"/>
                  <a:gd name="T1" fmla="*/ 55 h 74"/>
                  <a:gd name="T2" fmla="*/ 68 w 99"/>
                  <a:gd name="T3" fmla="*/ 74 h 74"/>
                  <a:gd name="T4" fmla="*/ 99 w 99"/>
                  <a:gd name="T5" fmla="*/ 18 h 74"/>
                  <a:gd name="T6" fmla="*/ 31 w 99"/>
                  <a:gd name="T7" fmla="*/ 0 h 74"/>
                  <a:gd name="T8" fmla="*/ 0 w 99"/>
                  <a:gd name="T9" fmla="*/ 55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5"/>
                    </a:moveTo>
                    <a:lnTo>
                      <a:pt x="68" y="74"/>
                    </a:lnTo>
                    <a:lnTo>
                      <a:pt x="99" y="18"/>
                    </a:lnTo>
                    <a:lnTo>
                      <a:pt x="31" y="0"/>
                    </a:lnTo>
                    <a:lnTo>
                      <a:pt x="0" y="55"/>
                    </a:lnTo>
                    <a:close/>
                  </a:path>
                </a:pathLst>
              </a:custGeom>
              <a:solidFill>
                <a:srgbClr val="C6C6C6"/>
              </a:solidFill>
              <a:ln w="9525">
                <a:noFill/>
                <a:round/>
                <a:headEnd/>
                <a:tailEnd/>
              </a:ln>
            </p:spPr>
            <p:txBody>
              <a:bodyPr/>
              <a:lstStyle/>
              <a:p>
                <a:endParaRPr lang="en-US"/>
              </a:p>
            </p:txBody>
          </p:sp>
          <p:sp>
            <p:nvSpPr>
              <p:cNvPr id="133266" name="Freeform 5787"/>
              <p:cNvSpPr>
                <a:spLocks/>
              </p:cNvSpPr>
              <p:nvPr/>
            </p:nvSpPr>
            <p:spPr bwMode="auto">
              <a:xfrm>
                <a:off x="1336" y="3163"/>
                <a:ext cx="99" cy="74"/>
              </a:xfrm>
              <a:custGeom>
                <a:avLst/>
                <a:gdLst>
                  <a:gd name="T0" fmla="*/ 0 w 16"/>
                  <a:gd name="T1" fmla="*/ 80925 h 12"/>
                  <a:gd name="T2" fmla="*/ 99730 w 16"/>
                  <a:gd name="T3" fmla="*/ 106936 h 12"/>
                  <a:gd name="T4" fmla="*/ 145214 w 16"/>
                  <a:gd name="T5" fmla="*/ 27417 h 12"/>
                  <a:gd name="T6" fmla="*/ 45484 w 16"/>
                  <a:gd name="T7" fmla="*/ 0 h 12"/>
                  <a:gd name="T8" fmla="*/ 0 w 16"/>
                  <a:gd name="T9" fmla="*/ 8092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9"/>
                    </a:moveTo>
                    <a:lnTo>
                      <a:pt x="11" y="12"/>
                    </a:lnTo>
                    <a:lnTo>
                      <a:pt x="16" y="3"/>
                    </a:lnTo>
                    <a:lnTo>
                      <a:pt x="5" y="0"/>
                    </a:lnTo>
                    <a:lnTo>
                      <a:pt x="0" y="9"/>
                    </a:lnTo>
                  </a:path>
                </a:pathLst>
              </a:custGeom>
              <a:noFill/>
              <a:ln w="9525">
                <a:solidFill>
                  <a:srgbClr val="000000"/>
                </a:solidFill>
                <a:round/>
                <a:headEnd/>
                <a:tailEnd/>
              </a:ln>
            </p:spPr>
            <p:txBody>
              <a:bodyPr/>
              <a:lstStyle/>
              <a:p>
                <a:endParaRPr lang="en-US"/>
              </a:p>
            </p:txBody>
          </p:sp>
          <p:sp>
            <p:nvSpPr>
              <p:cNvPr id="133267" name="Freeform 5788"/>
              <p:cNvSpPr>
                <a:spLocks/>
              </p:cNvSpPr>
              <p:nvPr/>
            </p:nvSpPr>
            <p:spPr bwMode="auto">
              <a:xfrm>
                <a:off x="3689" y="3200"/>
                <a:ext cx="105" cy="68"/>
              </a:xfrm>
              <a:custGeom>
                <a:avLst/>
                <a:gdLst>
                  <a:gd name="T0" fmla="*/ 0 w 105"/>
                  <a:gd name="T1" fmla="*/ 43 h 68"/>
                  <a:gd name="T2" fmla="*/ 74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1" y="0"/>
                    </a:lnTo>
                    <a:lnTo>
                      <a:pt x="0" y="43"/>
                    </a:lnTo>
                    <a:close/>
                  </a:path>
                </a:pathLst>
              </a:custGeom>
              <a:solidFill>
                <a:srgbClr val="CECECE"/>
              </a:solidFill>
              <a:ln w="9525">
                <a:noFill/>
                <a:round/>
                <a:headEnd/>
                <a:tailEnd/>
              </a:ln>
            </p:spPr>
            <p:txBody>
              <a:bodyPr/>
              <a:lstStyle/>
              <a:p>
                <a:endParaRPr lang="en-US"/>
              </a:p>
            </p:txBody>
          </p:sp>
          <p:sp>
            <p:nvSpPr>
              <p:cNvPr id="133268" name="Freeform 5789"/>
              <p:cNvSpPr>
                <a:spLocks/>
              </p:cNvSpPr>
              <p:nvPr/>
            </p:nvSpPr>
            <p:spPr bwMode="auto">
              <a:xfrm>
                <a:off x="3689" y="3200"/>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133269" name="Freeform 5790"/>
              <p:cNvSpPr>
                <a:spLocks/>
              </p:cNvSpPr>
              <p:nvPr/>
            </p:nvSpPr>
            <p:spPr bwMode="auto">
              <a:xfrm>
                <a:off x="2429" y="3039"/>
                <a:ext cx="99" cy="179"/>
              </a:xfrm>
              <a:custGeom>
                <a:avLst/>
                <a:gdLst>
                  <a:gd name="T0" fmla="*/ 0 w 99"/>
                  <a:gd name="T1" fmla="*/ 124 h 179"/>
                  <a:gd name="T2" fmla="*/ 68 w 99"/>
                  <a:gd name="T3" fmla="*/ 179 h 179"/>
                  <a:gd name="T4" fmla="*/ 99 w 99"/>
                  <a:gd name="T5" fmla="*/ 74 h 179"/>
                  <a:gd name="T6" fmla="*/ 31 w 99"/>
                  <a:gd name="T7" fmla="*/ 0 h 179"/>
                  <a:gd name="T8" fmla="*/ 0 w 99"/>
                  <a:gd name="T9" fmla="*/ 124 h 179"/>
                  <a:gd name="T10" fmla="*/ 0 60000 65536"/>
                  <a:gd name="T11" fmla="*/ 0 60000 65536"/>
                  <a:gd name="T12" fmla="*/ 0 60000 65536"/>
                  <a:gd name="T13" fmla="*/ 0 60000 65536"/>
                  <a:gd name="T14" fmla="*/ 0 60000 65536"/>
                  <a:gd name="T15" fmla="*/ 0 w 99"/>
                  <a:gd name="T16" fmla="*/ 0 h 179"/>
                  <a:gd name="T17" fmla="*/ 99 w 99"/>
                  <a:gd name="T18" fmla="*/ 179 h 179"/>
                </a:gdLst>
                <a:ahLst/>
                <a:cxnLst>
                  <a:cxn ang="T10">
                    <a:pos x="T0" y="T1"/>
                  </a:cxn>
                  <a:cxn ang="T11">
                    <a:pos x="T2" y="T3"/>
                  </a:cxn>
                  <a:cxn ang="T12">
                    <a:pos x="T4" y="T5"/>
                  </a:cxn>
                  <a:cxn ang="T13">
                    <a:pos x="T6" y="T7"/>
                  </a:cxn>
                  <a:cxn ang="T14">
                    <a:pos x="T8" y="T9"/>
                  </a:cxn>
                </a:cxnLst>
                <a:rect l="T15" t="T16" r="T17" b="T18"/>
                <a:pathLst>
                  <a:path w="99" h="179">
                    <a:moveTo>
                      <a:pt x="0" y="124"/>
                    </a:moveTo>
                    <a:lnTo>
                      <a:pt x="68" y="179"/>
                    </a:lnTo>
                    <a:lnTo>
                      <a:pt x="99" y="74"/>
                    </a:lnTo>
                    <a:lnTo>
                      <a:pt x="31" y="0"/>
                    </a:lnTo>
                    <a:lnTo>
                      <a:pt x="0" y="124"/>
                    </a:lnTo>
                    <a:close/>
                  </a:path>
                </a:pathLst>
              </a:custGeom>
              <a:solidFill>
                <a:srgbClr val="808080"/>
              </a:solidFill>
              <a:ln w="9525">
                <a:noFill/>
                <a:round/>
                <a:headEnd/>
                <a:tailEnd/>
              </a:ln>
            </p:spPr>
            <p:txBody>
              <a:bodyPr/>
              <a:lstStyle/>
              <a:p>
                <a:endParaRPr lang="en-US"/>
              </a:p>
            </p:txBody>
          </p:sp>
          <p:sp>
            <p:nvSpPr>
              <p:cNvPr id="133270" name="Freeform 5791"/>
              <p:cNvSpPr>
                <a:spLocks/>
              </p:cNvSpPr>
              <p:nvPr/>
            </p:nvSpPr>
            <p:spPr bwMode="auto">
              <a:xfrm>
                <a:off x="2429" y="3039"/>
                <a:ext cx="99" cy="179"/>
              </a:xfrm>
              <a:custGeom>
                <a:avLst/>
                <a:gdLst>
                  <a:gd name="T0" fmla="*/ 0 w 16"/>
                  <a:gd name="T1" fmla="*/ 178494 h 29"/>
                  <a:gd name="T2" fmla="*/ 99730 w 16"/>
                  <a:gd name="T3" fmla="*/ 259871 h 29"/>
                  <a:gd name="T4" fmla="*/ 145214 w 16"/>
                  <a:gd name="T5" fmla="*/ 107474 h 29"/>
                  <a:gd name="T6" fmla="*/ 45484 w 16"/>
                  <a:gd name="T7" fmla="*/ 0 h 29"/>
                  <a:gd name="T8" fmla="*/ 0 w 16"/>
                  <a:gd name="T9" fmla="*/ 178494 h 29"/>
                  <a:gd name="T10" fmla="*/ 0 60000 65536"/>
                  <a:gd name="T11" fmla="*/ 0 60000 65536"/>
                  <a:gd name="T12" fmla="*/ 0 60000 65536"/>
                  <a:gd name="T13" fmla="*/ 0 60000 65536"/>
                  <a:gd name="T14" fmla="*/ 0 60000 65536"/>
                  <a:gd name="T15" fmla="*/ 0 w 16"/>
                  <a:gd name="T16" fmla="*/ 0 h 29"/>
                  <a:gd name="T17" fmla="*/ 16 w 16"/>
                  <a:gd name="T18" fmla="*/ 29 h 29"/>
                </a:gdLst>
                <a:ahLst/>
                <a:cxnLst>
                  <a:cxn ang="T10">
                    <a:pos x="T0" y="T1"/>
                  </a:cxn>
                  <a:cxn ang="T11">
                    <a:pos x="T2" y="T3"/>
                  </a:cxn>
                  <a:cxn ang="T12">
                    <a:pos x="T4" y="T5"/>
                  </a:cxn>
                  <a:cxn ang="T13">
                    <a:pos x="T6" y="T7"/>
                  </a:cxn>
                  <a:cxn ang="T14">
                    <a:pos x="T8" y="T9"/>
                  </a:cxn>
                </a:cxnLst>
                <a:rect l="T15" t="T16" r="T17" b="T18"/>
                <a:pathLst>
                  <a:path w="16" h="29">
                    <a:moveTo>
                      <a:pt x="0" y="20"/>
                    </a:moveTo>
                    <a:lnTo>
                      <a:pt x="11" y="29"/>
                    </a:lnTo>
                    <a:lnTo>
                      <a:pt x="16" y="12"/>
                    </a:lnTo>
                    <a:lnTo>
                      <a:pt x="5" y="0"/>
                    </a:lnTo>
                    <a:lnTo>
                      <a:pt x="0" y="20"/>
                    </a:lnTo>
                  </a:path>
                </a:pathLst>
              </a:custGeom>
              <a:noFill/>
              <a:ln w="9525">
                <a:solidFill>
                  <a:srgbClr val="000000"/>
                </a:solidFill>
                <a:round/>
                <a:headEnd/>
                <a:tailEnd/>
              </a:ln>
            </p:spPr>
            <p:txBody>
              <a:bodyPr/>
              <a:lstStyle/>
              <a:p>
                <a:endParaRPr lang="en-US"/>
              </a:p>
            </p:txBody>
          </p:sp>
          <p:sp>
            <p:nvSpPr>
              <p:cNvPr id="133271" name="Freeform 5792"/>
              <p:cNvSpPr>
                <a:spLocks/>
              </p:cNvSpPr>
              <p:nvPr/>
            </p:nvSpPr>
            <p:spPr bwMode="auto">
              <a:xfrm>
                <a:off x="1163" y="3188"/>
                <a:ext cx="105" cy="67"/>
              </a:xfrm>
              <a:custGeom>
                <a:avLst/>
                <a:gdLst>
                  <a:gd name="T0" fmla="*/ 0 w 105"/>
                  <a:gd name="T1" fmla="*/ 49 h 67"/>
                  <a:gd name="T2" fmla="*/ 68 w 105"/>
                  <a:gd name="T3" fmla="*/ 67 h 67"/>
                  <a:gd name="T4" fmla="*/ 105 w 105"/>
                  <a:gd name="T5" fmla="*/ 12 h 67"/>
                  <a:gd name="T6" fmla="*/ 37 w 105"/>
                  <a:gd name="T7" fmla="*/ 0 h 67"/>
                  <a:gd name="T8" fmla="*/ 0 w 105"/>
                  <a:gd name="T9" fmla="*/ 49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9"/>
                    </a:moveTo>
                    <a:lnTo>
                      <a:pt x="68" y="67"/>
                    </a:lnTo>
                    <a:lnTo>
                      <a:pt x="105" y="12"/>
                    </a:lnTo>
                    <a:lnTo>
                      <a:pt x="37" y="0"/>
                    </a:lnTo>
                    <a:lnTo>
                      <a:pt x="0" y="49"/>
                    </a:lnTo>
                    <a:close/>
                  </a:path>
                </a:pathLst>
              </a:custGeom>
              <a:solidFill>
                <a:srgbClr val="CCCCCC"/>
              </a:solidFill>
              <a:ln w="9525">
                <a:noFill/>
                <a:round/>
                <a:headEnd/>
                <a:tailEnd/>
              </a:ln>
            </p:spPr>
            <p:txBody>
              <a:bodyPr/>
              <a:lstStyle/>
              <a:p>
                <a:endParaRPr lang="en-US"/>
              </a:p>
            </p:txBody>
          </p:sp>
          <p:sp>
            <p:nvSpPr>
              <p:cNvPr id="133272" name="Freeform 5793"/>
              <p:cNvSpPr>
                <a:spLocks/>
              </p:cNvSpPr>
              <p:nvPr/>
            </p:nvSpPr>
            <p:spPr bwMode="auto">
              <a:xfrm>
                <a:off x="1163" y="3188"/>
                <a:ext cx="105" cy="67"/>
              </a:xfrm>
              <a:custGeom>
                <a:avLst/>
                <a:gdLst>
                  <a:gd name="T0" fmla="*/ 0 w 17"/>
                  <a:gd name="T1" fmla="*/ 67335 h 11"/>
                  <a:gd name="T2" fmla="*/ 98959 w 17"/>
                  <a:gd name="T3" fmla="*/ 92192 h 11"/>
                  <a:gd name="T4" fmla="*/ 152936 w 17"/>
                  <a:gd name="T5" fmla="*/ 16506 h 11"/>
                  <a:gd name="T6" fmla="*/ 53945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2"/>
                    </a:lnTo>
                    <a:lnTo>
                      <a:pt x="6" y="0"/>
                    </a:lnTo>
                    <a:lnTo>
                      <a:pt x="0" y="8"/>
                    </a:lnTo>
                  </a:path>
                </a:pathLst>
              </a:custGeom>
              <a:noFill/>
              <a:ln w="9525">
                <a:solidFill>
                  <a:srgbClr val="000000"/>
                </a:solidFill>
                <a:round/>
                <a:headEnd/>
                <a:tailEnd/>
              </a:ln>
            </p:spPr>
            <p:txBody>
              <a:bodyPr/>
              <a:lstStyle/>
              <a:p>
                <a:endParaRPr lang="en-US"/>
              </a:p>
            </p:txBody>
          </p:sp>
          <p:sp>
            <p:nvSpPr>
              <p:cNvPr id="133273" name="Freeform 5794"/>
              <p:cNvSpPr>
                <a:spLocks/>
              </p:cNvSpPr>
              <p:nvPr/>
            </p:nvSpPr>
            <p:spPr bwMode="auto">
              <a:xfrm>
                <a:off x="3522" y="3200"/>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CCCCC"/>
              </a:solidFill>
              <a:ln w="9525">
                <a:noFill/>
                <a:round/>
                <a:headEnd/>
                <a:tailEnd/>
              </a:ln>
            </p:spPr>
            <p:txBody>
              <a:bodyPr/>
              <a:lstStyle/>
              <a:p>
                <a:endParaRPr lang="en-US"/>
              </a:p>
            </p:txBody>
          </p:sp>
          <p:sp>
            <p:nvSpPr>
              <p:cNvPr id="133274" name="Freeform 5795"/>
              <p:cNvSpPr>
                <a:spLocks/>
              </p:cNvSpPr>
              <p:nvPr/>
            </p:nvSpPr>
            <p:spPr bwMode="auto">
              <a:xfrm>
                <a:off x="3522" y="3200"/>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275" name="Freeform 5796"/>
              <p:cNvSpPr>
                <a:spLocks/>
              </p:cNvSpPr>
              <p:nvPr/>
            </p:nvSpPr>
            <p:spPr bwMode="auto">
              <a:xfrm>
                <a:off x="2256" y="3027"/>
                <a:ext cx="99" cy="185"/>
              </a:xfrm>
              <a:custGeom>
                <a:avLst/>
                <a:gdLst>
                  <a:gd name="T0" fmla="*/ 0 w 99"/>
                  <a:gd name="T1" fmla="*/ 130 h 185"/>
                  <a:gd name="T2" fmla="*/ 68 w 99"/>
                  <a:gd name="T3" fmla="*/ 185 h 185"/>
                  <a:gd name="T4" fmla="*/ 99 w 99"/>
                  <a:gd name="T5" fmla="*/ 74 h 185"/>
                  <a:gd name="T6" fmla="*/ 31 w 99"/>
                  <a:gd name="T7" fmla="*/ 0 h 185"/>
                  <a:gd name="T8" fmla="*/ 0 w 99"/>
                  <a:gd name="T9" fmla="*/ 130 h 185"/>
                  <a:gd name="T10" fmla="*/ 0 60000 65536"/>
                  <a:gd name="T11" fmla="*/ 0 60000 65536"/>
                  <a:gd name="T12" fmla="*/ 0 60000 65536"/>
                  <a:gd name="T13" fmla="*/ 0 60000 65536"/>
                  <a:gd name="T14" fmla="*/ 0 60000 65536"/>
                  <a:gd name="T15" fmla="*/ 0 w 99"/>
                  <a:gd name="T16" fmla="*/ 0 h 185"/>
                  <a:gd name="T17" fmla="*/ 99 w 99"/>
                  <a:gd name="T18" fmla="*/ 185 h 185"/>
                </a:gdLst>
                <a:ahLst/>
                <a:cxnLst>
                  <a:cxn ang="T10">
                    <a:pos x="T0" y="T1"/>
                  </a:cxn>
                  <a:cxn ang="T11">
                    <a:pos x="T2" y="T3"/>
                  </a:cxn>
                  <a:cxn ang="T12">
                    <a:pos x="T4" y="T5"/>
                  </a:cxn>
                  <a:cxn ang="T13">
                    <a:pos x="T6" y="T7"/>
                  </a:cxn>
                  <a:cxn ang="T14">
                    <a:pos x="T8" y="T9"/>
                  </a:cxn>
                </a:cxnLst>
                <a:rect l="T15" t="T16" r="T17" b="T18"/>
                <a:pathLst>
                  <a:path w="99" h="185">
                    <a:moveTo>
                      <a:pt x="0" y="130"/>
                    </a:moveTo>
                    <a:lnTo>
                      <a:pt x="68" y="185"/>
                    </a:lnTo>
                    <a:lnTo>
                      <a:pt x="99" y="74"/>
                    </a:lnTo>
                    <a:lnTo>
                      <a:pt x="31" y="0"/>
                    </a:lnTo>
                    <a:lnTo>
                      <a:pt x="0" y="130"/>
                    </a:lnTo>
                    <a:close/>
                  </a:path>
                </a:pathLst>
              </a:custGeom>
              <a:solidFill>
                <a:srgbClr val="818181"/>
              </a:solidFill>
              <a:ln w="9525">
                <a:noFill/>
                <a:round/>
                <a:headEnd/>
                <a:tailEnd/>
              </a:ln>
            </p:spPr>
            <p:txBody>
              <a:bodyPr/>
              <a:lstStyle/>
              <a:p>
                <a:endParaRPr lang="en-US"/>
              </a:p>
            </p:txBody>
          </p:sp>
          <p:sp>
            <p:nvSpPr>
              <p:cNvPr id="133276" name="Freeform 5797"/>
              <p:cNvSpPr>
                <a:spLocks/>
              </p:cNvSpPr>
              <p:nvPr/>
            </p:nvSpPr>
            <p:spPr bwMode="auto">
              <a:xfrm>
                <a:off x="2256" y="3027"/>
                <a:ext cx="99" cy="185"/>
              </a:xfrm>
              <a:custGeom>
                <a:avLst/>
                <a:gdLst>
                  <a:gd name="T0" fmla="*/ 0 w 16"/>
                  <a:gd name="T1" fmla="*/ 188083 h 30"/>
                  <a:gd name="T2" fmla="*/ 99730 w 16"/>
                  <a:gd name="T3" fmla="*/ 267566 h 30"/>
                  <a:gd name="T4" fmla="*/ 145214 w 16"/>
                  <a:gd name="T5" fmla="*/ 106936 h 30"/>
                  <a:gd name="T6" fmla="*/ 45484 w 16"/>
                  <a:gd name="T7" fmla="*/ 0 h 30"/>
                  <a:gd name="T8" fmla="*/ 0 w 16"/>
                  <a:gd name="T9" fmla="*/ 188083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21"/>
                    </a:moveTo>
                    <a:lnTo>
                      <a:pt x="11" y="30"/>
                    </a:lnTo>
                    <a:lnTo>
                      <a:pt x="16" y="12"/>
                    </a:lnTo>
                    <a:lnTo>
                      <a:pt x="5" y="0"/>
                    </a:lnTo>
                    <a:lnTo>
                      <a:pt x="0" y="21"/>
                    </a:lnTo>
                  </a:path>
                </a:pathLst>
              </a:custGeom>
              <a:noFill/>
              <a:ln w="9525">
                <a:solidFill>
                  <a:srgbClr val="000000"/>
                </a:solidFill>
                <a:round/>
                <a:headEnd/>
                <a:tailEnd/>
              </a:ln>
            </p:spPr>
            <p:txBody>
              <a:bodyPr/>
              <a:lstStyle/>
              <a:p>
                <a:endParaRPr lang="en-US"/>
              </a:p>
            </p:txBody>
          </p:sp>
          <p:sp>
            <p:nvSpPr>
              <p:cNvPr id="133277" name="Freeform 5798"/>
              <p:cNvSpPr>
                <a:spLocks/>
              </p:cNvSpPr>
              <p:nvPr/>
            </p:nvSpPr>
            <p:spPr bwMode="auto">
              <a:xfrm>
                <a:off x="3349" y="3200"/>
                <a:ext cx="105" cy="68"/>
              </a:xfrm>
              <a:custGeom>
                <a:avLst/>
                <a:gdLst>
                  <a:gd name="T0" fmla="*/ 0 w 105"/>
                  <a:gd name="T1" fmla="*/ 49 h 68"/>
                  <a:gd name="T2" fmla="*/ 68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1" y="0"/>
                    </a:lnTo>
                    <a:lnTo>
                      <a:pt x="0" y="49"/>
                    </a:lnTo>
                    <a:close/>
                  </a:path>
                </a:pathLst>
              </a:custGeom>
              <a:solidFill>
                <a:srgbClr val="C9C9C9"/>
              </a:solidFill>
              <a:ln w="9525">
                <a:noFill/>
                <a:round/>
                <a:headEnd/>
                <a:tailEnd/>
              </a:ln>
            </p:spPr>
            <p:txBody>
              <a:bodyPr/>
              <a:lstStyle/>
              <a:p>
                <a:endParaRPr lang="en-US"/>
              </a:p>
            </p:txBody>
          </p:sp>
          <p:sp>
            <p:nvSpPr>
              <p:cNvPr id="133278" name="Freeform 5799"/>
              <p:cNvSpPr>
                <a:spLocks/>
              </p:cNvSpPr>
              <p:nvPr/>
            </p:nvSpPr>
            <p:spPr bwMode="auto">
              <a:xfrm>
                <a:off x="3349" y="3200"/>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279" name="Freeform 5800"/>
              <p:cNvSpPr>
                <a:spLocks/>
              </p:cNvSpPr>
              <p:nvPr/>
            </p:nvSpPr>
            <p:spPr bwMode="auto">
              <a:xfrm>
                <a:off x="2083" y="3039"/>
                <a:ext cx="105" cy="173"/>
              </a:xfrm>
              <a:custGeom>
                <a:avLst/>
                <a:gdLst>
                  <a:gd name="T0" fmla="*/ 0 w 105"/>
                  <a:gd name="T1" fmla="*/ 124 h 173"/>
                  <a:gd name="T2" fmla="*/ 68 w 105"/>
                  <a:gd name="T3" fmla="*/ 173 h 173"/>
                  <a:gd name="T4" fmla="*/ 105 w 105"/>
                  <a:gd name="T5" fmla="*/ 62 h 173"/>
                  <a:gd name="T6" fmla="*/ 31 w 105"/>
                  <a:gd name="T7" fmla="*/ 0 h 173"/>
                  <a:gd name="T8" fmla="*/ 0 w 105"/>
                  <a:gd name="T9" fmla="*/ 124 h 173"/>
                  <a:gd name="T10" fmla="*/ 0 60000 65536"/>
                  <a:gd name="T11" fmla="*/ 0 60000 65536"/>
                  <a:gd name="T12" fmla="*/ 0 60000 65536"/>
                  <a:gd name="T13" fmla="*/ 0 60000 65536"/>
                  <a:gd name="T14" fmla="*/ 0 60000 65536"/>
                  <a:gd name="T15" fmla="*/ 0 w 105"/>
                  <a:gd name="T16" fmla="*/ 0 h 173"/>
                  <a:gd name="T17" fmla="*/ 105 w 105"/>
                  <a:gd name="T18" fmla="*/ 173 h 173"/>
                </a:gdLst>
                <a:ahLst/>
                <a:cxnLst>
                  <a:cxn ang="T10">
                    <a:pos x="T0" y="T1"/>
                  </a:cxn>
                  <a:cxn ang="T11">
                    <a:pos x="T2" y="T3"/>
                  </a:cxn>
                  <a:cxn ang="T12">
                    <a:pos x="T4" y="T5"/>
                  </a:cxn>
                  <a:cxn ang="T13">
                    <a:pos x="T6" y="T7"/>
                  </a:cxn>
                  <a:cxn ang="T14">
                    <a:pos x="T8" y="T9"/>
                  </a:cxn>
                </a:cxnLst>
                <a:rect l="T15" t="T16" r="T17" b="T18"/>
                <a:pathLst>
                  <a:path w="105" h="173">
                    <a:moveTo>
                      <a:pt x="0" y="124"/>
                    </a:moveTo>
                    <a:lnTo>
                      <a:pt x="68" y="173"/>
                    </a:lnTo>
                    <a:lnTo>
                      <a:pt x="105" y="62"/>
                    </a:lnTo>
                    <a:lnTo>
                      <a:pt x="31" y="0"/>
                    </a:lnTo>
                    <a:lnTo>
                      <a:pt x="0" y="124"/>
                    </a:lnTo>
                    <a:close/>
                  </a:path>
                </a:pathLst>
              </a:custGeom>
              <a:solidFill>
                <a:srgbClr val="888888"/>
              </a:solidFill>
              <a:ln w="9525">
                <a:noFill/>
                <a:round/>
                <a:headEnd/>
                <a:tailEnd/>
              </a:ln>
            </p:spPr>
            <p:txBody>
              <a:bodyPr/>
              <a:lstStyle/>
              <a:p>
                <a:endParaRPr lang="en-US"/>
              </a:p>
            </p:txBody>
          </p:sp>
          <p:sp>
            <p:nvSpPr>
              <p:cNvPr id="133280" name="Freeform 5801"/>
              <p:cNvSpPr>
                <a:spLocks/>
              </p:cNvSpPr>
              <p:nvPr/>
            </p:nvSpPr>
            <p:spPr bwMode="auto">
              <a:xfrm>
                <a:off x="2083" y="3039"/>
                <a:ext cx="105" cy="173"/>
              </a:xfrm>
              <a:custGeom>
                <a:avLst/>
                <a:gdLst>
                  <a:gd name="T0" fmla="*/ 0 w 17"/>
                  <a:gd name="T1" fmla="*/ 180680 h 28"/>
                  <a:gd name="T2" fmla="*/ 98959 w 17"/>
                  <a:gd name="T3" fmla="*/ 252141 h 28"/>
                  <a:gd name="T4" fmla="*/ 152936 w 17"/>
                  <a:gd name="T5" fmla="*/ 90325 h 28"/>
                  <a:gd name="T6" fmla="*/ 45014 w 17"/>
                  <a:gd name="T7" fmla="*/ 0 h 28"/>
                  <a:gd name="T8" fmla="*/ 0 w 17"/>
                  <a:gd name="T9" fmla="*/ 18068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0"/>
                    </a:moveTo>
                    <a:lnTo>
                      <a:pt x="11" y="28"/>
                    </a:lnTo>
                    <a:lnTo>
                      <a:pt x="17" y="10"/>
                    </a:lnTo>
                    <a:lnTo>
                      <a:pt x="5" y="0"/>
                    </a:lnTo>
                    <a:lnTo>
                      <a:pt x="0" y="20"/>
                    </a:lnTo>
                  </a:path>
                </a:pathLst>
              </a:custGeom>
              <a:noFill/>
              <a:ln w="9525">
                <a:solidFill>
                  <a:srgbClr val="000000"/>
                </a:solidFill>
                <a:round/>
                <a:headEnd/>
                <a:tailEnd/>
              </a:ln>
            </p:spPr>
            <p:txBody>
              <a:bodyPr/>
              <a:lstStyle/>
              <a:p>
                <a:endParaRPr lang="en-US"/>
              </a:p>
            </p:txBody>
          </p:sp>
          <p:sp>
            <p:nvSpPr>
              <p:cNvPr id="133281" name="Freeform 5802"/>
              <p:cNvSpPr>
                <a:spLocks/>
              </p:cNvSpPr>
              <p:nvPr/>
            </p:nvSpPr>
            <p:spPr bwMode="auto">
              <a:xfrm>
                <a:off x="4442" y="3212"/>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3282" name="Freeform 5803"/>
              <p:cNvSpPr>
                <a:spLocks/>
              </p:cNvSpPr>
              <p:nvPr/>
            </p:nvSpPr>
            <p:spPr bwMode="auto">
              <a:xfrm>
                <a:off x="4442" y="321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283" name="Freeform 5804"/>
              <p:cNvSpPr>
                <a:spLocks/>
              </p:cNvSpPr>
              <p:nvPr/>
            </p:nvSpPr>
            <p:spPr bwMode="auto">
              <a:xfrm>
                <a:off x="3182" y="3194"/>
                <a:ext cx="99" cy="80"/>
              </a:xfrm>
              <a:custGeom>
                <a:avLst/>
                <a:gdLst>
                  <a:gd name="T0" fmla="*/ 0 w 99"/>
                  <a:gd name="T1" fmla="*/ 55 h 80"/>
                  <a:gd name="T2" fmla="*/ 68 w 99"/>
                  <a:gd name="T3" fmla="*/ 80 h 80"/>
                  <a:gd name="T4" fmla="*/ 99 w 99"/>
                  <a:gd name="T5" fmla="*/ 31 h 80"/>
                  <a:gd name="T6" fmla="*/ 31 w 99"/>
                  <a:gd name="T7" fmla="*/ 0 h 80"/>
                  <a:gd name="T8" fmla="*/ 0 w 99"/>
                  <a:gd name="T9" fmla="*/ 55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55"/>
                    </a:moveTo>
                    <a:lnTo>
                      <a:pt x="68" y="80"/>
                    </a:lnTo>
                    <a:lnTo>
                      <a:pt x="99" y="31"/>
                    </a:lnTo>
                    <a:lnTo>
                      <a:pt x="31" y="0"/>
                    </a:lnTo>
                    <a:lnTo>
                      <a:pt x="0" y="55"/>
                    </a:lnTo>
                    <a:close/>
                  </a:path>
                </a:pathLst>
              </a:custGeom>
              <a:solidFill>
                <a:srgbClr val="C3C3C3"/>
              </a:solidFill>
              <a:ln w="9525">
                <a:noFill/>
                <a:round/>
                <a:headEnd/>
                <a:tailEnd/>
              </a:ln>
            </p:spPr>
            <p:txBody>
              <a:bodyPr/>
              <a:lstStyle/>
              <a:p>
                <a:endParaRPr lang="en-US"/>
              </a:p>
            </p:txBody>
          </p:sp>
          <p:sp>
            <p:nvSpPr>
              <p:cNvPr id="133284" name="Freeform 5805"/>
              <p:cNvSpPr>
                <a:spLocks/>
              </p:cNvSpPr>
              <p:nvPr/>
            </p:nvSpPr>
            <p:spPr bwMode="auto">
              <a:xfrm>
                <a:off x="3182" y="3194"/>
                <a:ext cx="99" cy="80"/>
              </a:xfrm>
              <a:custGeom>
                <a:avLst/>
                <a:gdLst>
                  <a:gd name="T0" fmla="*/ 0 w 16"/>
                  <a:gd name="T1" fmla="*/ 78769 h 13"/>
                  <a:gd name="T2" fmla="*/ 99730 w 16"/>
                  <a:gd name="T3" fmla="*/ 114671 h 13"/>
                  <a:gd name="T4" fmla="*/ 145214 w 16"/>
                  <a:gd name="T5" fmla="*/ 44498 h 13"/>
                  <a:gd name="T6" fmla="*/ 45484 w 16"/>
                  <a:gd name="T7" fmla="*/ 0 h 13"/>
                  <a:gd name="T8" fmla="*/ 0 w 16"/>
                  <a:gd name="T9" fmla="*/ 7876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5"/>
                    </a:lnTo>
                    <a:lnTo>
                      <a:pt x="5" y="0"/>
                    </a:lnTo>
                    <a:lnTo>
                      <a:pt x="0" y="9"/>
                    </a:lnTo>
                  </a:path>
                </a:pathLst>
              </a:custGeom>
              <a:noFill/>
              <a:ln w="9525">
                <a:solidFill>
                  <a:srgbClr val="000000"/>
                </a:solidFill>
                <a:round/>
                <a:headEnd/>
                <a:tailEnd/>
              </a:ln>
            </p:spPr>
            <p:txBody>
              <a:bodyPr/>
              <a:lstStyle/>
              <a:p>
                <a:endParaRPr lang="en-US"/>
              </a:p>
            </p:txBody>
          </p:sp>
          <p:sp>
            <p:nvSpPr>
              <p:cNvPr id="133285" name="Freeform 5806"/>
              <p:cNvSpPr>
                <a:spLocks/>
              </p:cNvSpPr>
              <p:nvPr/>
            </p:nvSpPr>
            <p:spPr bwMode="auto">
              <a:xfrm>
                <a:off x="1917" y="3070"/>
                <a:ext cx="98" cy="148"/>
              </a:xfrm>
              <a:custGeom>
                <a:avLst/>
                <a:gdLst>
                  <a:gd name="T0" fmla="*/ 0 w 98"/>
                  <a:gd name="T1" fmla="*/ 111 h 148"/>
                  <a:gd name="T2" fmla="*/ 67 w 98"/>
                  <a:gd name="T3" fmla="*/ 148 h 148"/>
                  <a:gd name="T4" fmla="*/ 98 w 98"/>
                  <a:gd name="T5" fmla="*/ 43 h 148"/>
                  <a:gd name="T6" fmla="*/ 30 w 98"/>
                  <a:gd name="T7" fmla="*/ 0 h 148"/>
                  <a:gd name="T8" fmla="*/ 0 w 98"/>
                  <a:gd name="T9" fmla="*/ 111 h 148"/>
                  <a:gd name="T10" fmla="*/ 0 60000 65536"/>
                  <a:gd name="T11" fmla="*/ 0 60000 65536"/>
                  <a:gd name="T12" fmla="*/ 0 60000 65536"/>
                  <a:gd name="T13" fmla="*/ 0 60000 65536"/>
                  <a:gd name="T14" fmla="*/ 0 60000 65536"/>
                  <a:gd name="T15" fmla="*/ 0 w 98"/>
                  <a:gd name="T16" fmla="*/ 0 h 148"/>
                  <a:gd name="T17" fmla="*/ 98 w 98"/>
                  <a:gd name="T18" fmla="*/ 148 h 148"/>
                </a:gdLst>
                <a:ahLst/>
                <a:cxnLst>
                  <a:cxn ang="T10">
                    <a:pos x="T0" y="T1"/>
                  </a:cxn>
                  <a:cxn ang="T11">
                    <a:pos x="T2" y="T3"/>
                  </a:cxn>
                  <a:cxn ang="T12">
                    <a:pos x="T4" y="T5"/>
                  </a:cxn>
                  <a:cxn ang="T13">
                    <a:pos x="T6" y="T7"/>
                  </a:cxn>
                  <a:cxn ang="T14">
                    <a:pos x="T8" y="T9"/>
                  </a:cxn>
                </a:cxnLst>
                <a:rect l="T15" t="T16" r="T17" b="T18"/>
                <a:pathLst>
                  <a:path w="98" h="148">
                    <a:moveTo>
                      <a:pt x="0" y="111"/>
                    </a:moveTo>
                    <a:lnTo>
                      <a:pt x="67" y="148"/>
                    </a:lnTo>
                    <a:lnTo>
                      <a:pt x="98" y="43"/>
                    </a:lnTo>
                    <a:lnTo>
                      <a:pt x="30" y="0"/>
                    </a:lnTo>
                    <a:lnTo>
                      <a:pt x="0" y="111"/>
                    </a:lnTo>
                    <a:close/>
                  </a:path>
                </a:pathLst>
              </a:custGeom>
              <a:solidFill>
                <a:srgbClr val="959595"/>
              </a:solidFill>
              <a:ln w="9525">
                <a:noFill/>
                <a:round/>
                <a:headEnd/>
                <a:tailEnd/>
              </a:ln>
            </p:spPr>
            <p:txBody>
              <a:bodyPr/>
              <a:lstStyle/>
              <a:p>
                <a:endParaRPr lang="en-US"/>
              </a:p>
            </p:txBody>
          </p:sp>
          <p:sp>
            <p:nvSpPr>
              <p:cNvPr id="133286" name="Freeform 5807"/>
              <p:cNvSpPr>
                <a:spLocks/>
              </p:cNvSpPr>
              <p:nvPr/>
            </p:nvSpPr>
            <p:spPr bwMode="auto">
              <a:xfrm>
                <a:off x="1917" y="3070"/>
                <a:ext cx="98" cy="148"/>
              </a:xfrm>
              <a:custGeom>
                <a:avLst/>
                <a:gdLst>
                  <a:gd name="T0" fmla="*/ 0 w 16"/>
                  <a:gd name="T1" fmla="*/ 160401 h 24"/>
                  <a:gd name="T2" fmla="*/ 94202 w 16"/>
                  <a:gd name="T3" fmla="*/ 214094 h 24"/>
                  <a:gd name="T4" fmla="*/ 137868 w 16"/>
                  <a:gd name="T5" fmla="*/ 62135 h 24"/>
                  <a:gd name="T6" fmla="*/ 43665 w 16"/>
                  <a:gd name="T7" fmla="*/ 0 h 24"/>
                  <a:gd name="T8" fmla="*/ 0 w 16"/>
                  <a:gd name="T9" fmla="*/ 16040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18"/>
                    </a:moveTo>
                    <a:lnTo>
                      <a:pt x="11" y="24"/>
                    </a:lnTo>
                    <a:lnTo>
                      <a:pt x="16" y="7"/>
                    </a:lnTo>
                    <a:lnTo>
                      <a:pt x="5" y="0"/>
                    </a:lnTo>
                    <a:lnTo>
                      <a:pt x="0" y="18"/>
                    </a:lnTo>
                  </a:path>
                </a:pathLst>
              </a:custGeom>
              <a:noFill/>
              <a:ln w="9525">
                <a:solidFill>
                  <a:srgbClr val="000000"/>
                </a:solidFill>
                <a:round/>
                <a:headEnd/>
                <a:tailEnd/>
              </a:ln>
            </p:spPr>
            <p:txBody>
              <a:bodyPr/>
              <a:lstStyle/>
              <a:p>
                <a:endParaRPr lang="en-US"/>
              </a:p>
            </p:txBody>
          </p:sp>
          <p:sp>
            <p:nvSpPr>
              <p:cNvPr id="133287" name="Freeform 5808"/>
              <p:cNvSpPr>
                <a:spLocks/>
              </p:cNvSpPr>
              <p:nvPr/>
            </p:nvSpPr>
            <p:spPr bwMode="auto">
              <a:xfrm>
                <a:off x="4269" y="3212"/>
                <a:ext cx="105" cy="68"/>
              </a:xfrm>
              <a:custGeom>
                <a:avLst/>
                <a:gdLst>
                  <a:gd name="T0" fmla="*/ 0 w 105"/>
                  <a:gd name="T1" fmla="*/ 43 h 68"/>
                  <a:gd name="T2" fmla="*/ 74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133288" name="Freeform 5809"/>
              <p:cNvSpPr>
                <a:spLocks/>
              </p:cNvSpPr>
              <p:nvPr/>
            </p:nvSpPr>
            <p:spPr bwMode="auto">
              <a:xfrm>
                <a:off x="4269" y="321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289" name="Freeform 5810"/>
              <p:cNvSpPr>
                <a:spLocks/>
              </p:cNvSpPr>
              <p:nvPr/>
            </p:nvSpPr>
            <p:spPr bwMode="auto">
              <a:xfrm>
                <a:off x="3009" y="3181"/>
                <a:ext cx="99" cy="93"/>
              </a:xfrm>
              <a:custGeom>
                <a:avLst/>
                <a:gdLst>
                  <a:gd name="T0" fmla="*/ 0 w 99"/>
                  <a:gd name="T1" fmla="*/ 62 h 93"/>
                  <a:gd name="T2" fmla="*/ 68 w 99"/>
                  <a:gd name="T3" fmla="*/ 93 h 93"/>
                  <a:gd name="T4" fmla="*/ 99 w 99"/>
                  <a:gd name="T5" fmla="*/ 37 h 93"/>
                  <a:gd name="T6" fmla="*/ 31 w 99"/>
                  <a:gd name="T7" fmla="*/ 0 h 93"/>
                  <a:gd name="T8" fmla="*/ 0 w 99"/>
                  <a:gd name="T9" fmla="*/ 62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0" y="62"/>
                    </a:moveTo>
                    <a:lnTo>
                      <a:pt x="68" y="93"/>
                    </a:lnTo>
                    <a:lnTo>
                      <a:pt x="99" y="37"/>
                    </a:lnTo>
                    <a:lnTo>
                      <a:pt x="31" y="0"/>
                    </a:lnTo>
                    <a:lnTo>
                      <a:pt x="0" y="62"/>
                    </a:lnTo>
                    <a:close/>
                  </a:path>
                </a:pathLst>
              </a:custGeom>
              <a:solidFill>
                <a:srgbClr val="B8B8B8"/>
              </a:solidFill>
              <a:ln w="9525">
                <a:noFill/>
                <a:round/>
                <a:headEnd/>
                <a:tailEnd/>
              </a:ln>
            </p:spPr>
            <p:txBody>
              <a:bodyPr/>
              <a:lstStyle/>
              <a:p>
                <a:endParaRPr lang="en-US"/>
              </a:p>
            </p:txBody>
          </p:sp>
          <p:sp>
            <p:nvSpPr>
              <p:cNvPr id="133290" name="Freeform 5811"/>
              <p:cNvSpPr>
                <a:spLocks/>
              </p:cNvSpPr>
              <p:nvPr/>
            </p:nvSpPr>
            <p:spPr bwMode="auto">
              <a:xfrm>
                <a:off x="3009" y="3181"/>
                <a:ext cx="99" cy="93"/>
              </a:xfrm>
              <a:custGeom>
                <a:avLst/>
                <a:gdLst>
                  <a:gd name="T0" fmla="*/ 0 w 16"/>
                  <a:gd name="T1" fmla="*/ 91524 h 15"/>
                  <a:gd name="T2" fmla="*/ 99730 w 16"/>
                  <a:gd name="T3" fmla="*/ 137497 h 15"/>
                  <a:gd name="T4" fmla="*/ 145214 w 16"/>
                  <a:gd name="T5" fmla="*/ 54585 h 15"/>
                  <a:gd name="T6" fmla="*/ 45484 w 16"/>
                  <a:gd name="T7" fmla="*/ 0 h 15"/>
                  <a:gd name="T8" fmla="*/ 0 w 16"/>
                  <a:gd name="T9" fmla="*/ 91524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0"/>
                    </a:moveTo>
                    <a:lnTo>
                      <a:pt x="11" y="15"/>
                    </a:lnTo>
                    <a:lnTo>
                      <a:pt x="16" y="6"/>
                    </a:lnTo>
                    <a:lnTo>
                      <a:pt x="5" y="0"/>
                    </a:lnTo>
                    <a:lnTo>
                      <a:pt x="0" y="10"/>
                    </a:lnTo>
                  </a:path>
                </a:pathLst>
              </a:custGeom>
              <a:noFill/>
              <a:ln w="9525">
                <a:solidFill>
                  <a:srgbClr val="000000"/>
                </a:solidFill>
                <a:round/>
                <a:headEnd/>
                <a:tailEnd/>
              </a:ln>
            </p:spPr>
            <p:txBody>
              <a:bodyPr/>
              <a:lstStyle/>
              <a:p>
                <a:endParaRPr lang="en-US"/>
              </a:p>
            </p:txBody>
          </p:sp>
          <p:sp>
            <p:nvSpPr>
              <p:cNvPr id="133291" name="Freeform 5812"/>
              <p:cNvSpPr>
                <a:spLocks/>
              </p:cNvSpPr>
              <p:nvPr/>
            </p:nvSpPr>
            <p:spPr bwMode="auto">
              <a:xfrm>
                <a:off x="1744" y="3107"/>
                <a:ext cx="98" cy="124"/>
              </a:xfrm>
              <a:custGeom>
                <a:avLst/>
                <a:gdLst>
                  <a:gd name="T0" fmla="*/ 0 w 98"/>
                  <a:gd name="T1" fmla="*/ 93 h 124"/>
                  <a:gd name="T2" fmla="*/ 68 w 98"/>
                  <a:gd name="T3" fmla="*/ 124 h 124"/>
                  <a:gd name="T4" fmla="*/ 98 w 98"/>
                  <a:gd name="T5" fmla="*/ 37 h 124"/>
                  <a:gd name="T6" fmla="*/ 31 w 98"/>
                  <a:gd name="T7" fmla="*/ 0 h 124"/>
                  <a:gd name="T8" fmla="*/ 0 w 98"/>
                  <a:gd name="T9" fmla="*/ 93 h 124"/>
                  <a:gd name="T10" fmla="*/ 0 60000 65536"/>
                  <a:gd name="T11" fmla="*/ 0 60000 65536"/>
                  <a:gd name="T12" fmla="*/ 0 60000 65536"/>
                  <a:gd name="T13" fmla="*/ 0 60000 65536"/>
                  <a:gd name="T14" fmla="*/ 0 60000 65536"/>
                  <a:gd name="T15" fmla="*/ 0 w 98"/>
                  <a:gd name="T16" fmla="*/ 0 h 124"/>
                  <a:gd name="T17" fmla="*/ 98 w 98"/>
                  <a:gd name="T18" fmla="*/ 124 h 124"/>
                </a:gdLst>
                <a:ahLst/>
                <a:cxnLst>
                  <a:cxn ang="T10">
                    <a:pos x="T0" y="T1"/>
                  </a:cxn>
                  <a:cxn ang="T11">
                    <a:pos x="T2" y="T3"/>
                  </a:cxn>
                  <a:cxn ang="T12">
                    <a:pos x="T4" y="T5"/>
                  </a:cxn>
                  <a:cxn ang="T13">
                    <a:pos x="T6" y="T7"/>
                  </a:cxn>
                  <a:cxn ang="T14">
                    <a:pos x="T8" y="T9"/>
                  </a:cxn>
                </a:cxnLst>
                <a:rect l="T15" t="T16" r="T17" b="T18"/>
                <a:pathLst>
                  <a:path w="98" h="124">
                    <a:moveTo>
                      <a:pt x="0" y="93"/>
                    </a:moveTo>
                    <a:lnTo>
                      <a:pt x="68" y="124"/>
                    </a:lnTo>
                    <a:lnTo>
                      <a:pt x="98" y="37"/>
                    </a:lnTo>
                    <a:lnTo>
                      <a:pt x="31" y="0"/>
                    </a:lnTo>
                    <a:lnTo>
                      <a:pt x="0" y="93"/>
                    </a:lnTo>
                    <a:close/>
                  </a:path>
                </a:pathLst>
              </a:custGeom>
              <a:solidFill>
                <a:srgbClr val="A5A5A5"/>
              </a:solidFill>
              <a:ln w="9525">
                <a:noFill/>
                <a:round/>
                <a:headEnd/>
                <a:tailEnd/>
              </a:ln>
            </p:spPr>
            <p:txBody>
              <a:bodyPr/>
              <a:lstStyle/>
              <a:p>
                <a:endParaRPr lang="en-US"/>
              </a:p>
            </p:txBody>
          </p:sp>
          <p:sp>
            <p:nvSpPr>
              <p:cNvPr id="133292" name="Freeform 5813"/>
              <p:cNvSpPr>
                <a:spLocks/>
              </p:cNvSpPr>
              <p:nvPr/>
            </p:nvSpPr>
            <p:spPr bwMode="auto">
              <a:xfrm>
                <a:off x="1744" y="3107"/>
                <a:ext cx="98" cy="124"/>
              </a:xfrm>
              <a:custGeom>
                <a:avLst/>
                <a:gdLst>
                  <a:gd name="T0" fmla="*/ 0 w 16"/>
                  <a:gd name="T1" fmla="*/ 137497 h 20"/>
                  <a:gd name="T2" fmla="*/ 94202 w 16"/>
                  <a:gd name="T3" fmla="*/ 183284 h 20"/>
                  <a:gd name="T4" fmla="*/ 137868 w 16"/>
                  <a:gd name="T5" fmla="*/ 54585 h 20"/>
                  <a:gd name="T6" fmla="*/ 43665 w 16"/>
                  <a:gd name="T7" fmla="*/ 0 h 20"/>
                  <a:gd name="T8" fmla="*/ 0 w 16"/>
                  <a:gd name="T9" fmla="*/ 137497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5"/>
                    </a:moveTo>
                    <a:lnTo>
                      <a:pt x="11" y="20"/>
                    </a:lnTo>
                    <a:lnTo>
                      <a:pt x="16" y="6"/>
                    </a:lnTo>
                    <a:lnTo>
                      <a:pt x="5" y="0"/>
                    </a:lnTo>
                    <a:lnTo>
                      <a:pt x="0" y="15"/>
                    </a:lnTo>
                  </a:path>
                </a:pathLst>
              </a:custGeom>
              <a:noFill/>
              <a:ln w="9525">
                <a:solidFill>
                  <a:srgbClr val="000000"/>
                </a:solidFill>
                <a:round/>
                <a:headEnd/>
                <a:tailEnd/>
              </a:ln>
            </p:spPr>
            <p:txBody>
              <a:bodyPr/>
              <a:lstStyle/>
              <a:p>
                <a:endParaRPr lang="en-US"/>
              </a:p>
            </p:txBody>
          </p:sp>
          <p:sp>
            <p:nvSpPr>
              <p:cNvPr id="133293" name="Freeform 5814"/>
              <p:cNvSpPr>
                <a:spLocks/>
              </p:cNvSpPr>
              <p:nvPr/>
            </p:nvSpPr>
            <p:spPr bwMode="auto">
              <a:xfrm>
                <a:off x="4102" y="3218"/>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3294" name="Freeform 5815"/>
              <p:cNvSpPr>
                <a:spLocks/>
              </p:cNvSpPr>
              <p:nvPr/>
            </p:nvSpPr>
            <p:spPr bwMode="auto">
              <a:xfrm>
                <a:off x="4102" y="321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295" name="Freeform 5816"/>
              <p:cNvSpPr>
                <a:spLocks/>
              </p:cNvSpPr>
              <p:nvPr/>
            </p:nvSpPr>
            <p:spPr bwMode="auto">
              <a:xfrm>
                <a:off x="2837" y="3163"/>
                <a:ext cx="105" cy="105"/>
              </a:xfrm>
              <a:custGeom>
                <a:avLst/>
                <a:gdLst>
                  <a:gd name="T0" fmla="*/ 0 w 105"/>
                  <a:gd name="T1" fmla="*/ 74 h 105"/>
                  <a:gd name="T2" fmla="*/ 68 w 105"/>
                  <a:gd name="T3" fmla="*/ 105 h 105"/>
                  <a:gd name="T4" fmla="*/ 105 w 105"/>
                  <a:gd name="T5" fmla="*/ 43 h 105"/>
                  <a:gd name="T6" fmla="*/ 37 w 105"/>
                  <a:gd name="T7" fmla="*/ 0 h 105"/>
                  <a:gd name="T8" fmla="*/ 0 w 105"/>
                  <a:gd name="T9" fmla="*/ 74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0" y="74"/>
                    </a:moveTo>
                    <a:lnTo>
                      <a:pt x="68" y="105"/>
                    </a:lnTo>
                    <a:lnTo>
                      <a:pt x="105" y="43"/>
                    </a:lnTo>
                    <a:lnTo>
                      <a:pt x="37" y="0"/>
                    </a:lnTo>
                    <a:lnTo>
                      <a:pt x="0" y="74"/>
                    </a:lnTo>
                    <a:close/>
                  </a:path>
                </a:pathLst>
              </a:custGeom>
              <a:solidFill>
                <a:srgbClr val="AAAAAA"/>
              </a:solidFill>
              <a:ln w="9525">
                <a:noFill/>
                <a:round/>
                <a:headEnd/>
                <a:tailEnd/>
              </a:ln>
            </p:spPr>
            <p:txBody>
              <a:bodyPr/>
              <a:lstStyle/>
              <a:p>
                <a:endParaRPr lang="en-US"/>
              </a:p>
            </p:txBody>
          </p:sp>
          <p:sp>
            <p:nvSpPr>
              <p:cNvPr id="133296" name="Freeform 5817"/>
              <p:cNvSpPr>
                <a:spLocks/>
              </p:cNvSpPr>
              <p:nvPr/>
            </p:nvSpPr>
            <p:spPr bwMode="auto">
              <a:xfrm>
                <a:off x="2837" y="3163"/>
                <a:ext cx="105" cy="105"/>
              </a:xfrm>
              <a:custGeom>
                <a:avLst/>
                <a:gdLst>
                  <a:gd name="T0" fmla="*/ 0 w 17"/>
                  <a:gd name="T1" fmla="*/ 107693 h 17"/>
                  <a:gd name="T2" fmla="*/ 98959 w 17"/>
                  <a:gd name="T3" fmla="*/ 152936 h 17"/>
                  <a:gd name="T4" fmla="*/ 152936 w 17"/>
                  <a:gd name="T5" fmla="*/ 62679 h 17"/>
                  <a:gd name="T6" fmla="*/ 53945 w 17"/>
                  <a:gd name="T7" fmla="*/ 0 h 17"/>
                  <a:gd name="T8" fmla="*/ 0 w 17"/>
                  <a:gd name="T9" fmla="*/ 1076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1" y="17"/>
                    </a:lnTo>
                    <a:lnTo>
                      <a:pt x="17" y="7"/>
                    </a:lnTo>
                    <a:lnTo>
                      <a:pt x="6" y="0"/>
                    </a:lnTo>
                    <a:lnTo>
                      <a:pt x="0" y="12"/>
                    </a:lnTo>
                  </a:path>
                </a:pathLst>
              </a:custGeom>
              <a:noFill/>
              <a:ln w="9525">
                <a:solidFill>
                  <a:srgbClr val="000000"/>
                </a:solidFill>
                <a:round/>
                <a:headEnd/>
                <a:tailEnd/>
              </a:ln>
            </p:spPr>
            <p:txBody>
              <a:bodyPr/>
              <a:lstStyle/>
              <a:p>
                <a:endParaRPr lang="en-US"/>
              </a:p>
            </p:txBody>
          </p:sp>
          <p:sp>
            <p:nvSpPr>
              <p:cNvPr id="133297" name="Freeform 5818"/>
              <p:cNvSpPr>
                <a:spLocks/>
              </p:cNvSpPr>
              <p:nvPr/>
            </p:nvSpPr>
            <p:spPr bwMode="auto">
              <a:xfrm>
                <a:off x="1571" y="3150"/>
                <a:ext cx="105" cy="93"/>
              </a:xfrm>
              <a:custGeom>
                <a:avLst/>
                <a:gdLst>
                  <a:gd name="T0" fmla="*/ 0 w 105"/>
                  <a:gd name="T1" fmla="*/ 68 h 93"/>
                  <a:gd name="T2" fmla="*/ 74 w 105"/>
                  <a:gd name="T3" fmla="*/ 93 h 93"/>
                  <a:gd name="T4" fmla="*/ 105 w 105"/>
                  <a:gd name="T5" fmla="*/ 19 h 93"/>
                  <a:gd name="T6" fmla="*/ 37 w 105"/>
                  <a:gd name="T7" fmla="*/ 0 h 93"/>
                  <a:gd name="T8" fmla="*/ 0 w 105"/>
                  <a:gd name="T9" fmla="*/ 68 h 93"/>
                  <a:gd name="T10" fmla="*/ 0 60000 65536"/>
                  <a:gd name="T11" fmla="*/ 0 60000 65536"/>
                  <a:gd name="T12" fmla="*/ 0 60000 65536"/>
                  <a:gd name="T13" fmla="*/ 0 60000 65536"/>
                  <a:gd name="T14" fmla="*/ 0 60000 65536"/>
                  <a:gd name="T15" fmla="*/ 0 w 105"/>
                  <a:gd name="T16" fmla="*/ 0 h 93"/>
                  <a:gd name="T17" fmla="*/ 105 w 105"/>
                  <a:gd name="T18" fmla="*/ 93 h 93"/>
                </a:gdLst>
                <a:ahLst/>
                <a:cxnLst>
                  <a:cxn ang="T10">
                    <a:pos x="T0" y="T1"/>
                  </a:cxn>
                  <a:cxn ang="T11">
                    <a:pos x="T2" y="T3"/>
                  </a:cxn>
                  <a:cxn ang="T12">
                    <a:pos x="T4" y="T5"/>
                  </a:cxn>
                  <a:cxn ang="T13">
                    <a:pos x="T6" y="T7"/>
                  </a:cxn>
                  <a:cxn ang="T14">
                    <a:pos x="T8" y="T9"/>
                  </a:cxn>
                </a:cxnLst>
                <a:rect l="T15" t="T16" r="T17" b="T18"/>
                <a:pathLst>
                  <a:path w="105" h="93">
                    <a:moveTo>
                      <a:pt x="0" y="68"/>
                    </a:moveTo>
                    <a:lnTo>
                      <a:pt x="74" y="93"/>
                    </a:lnTo>
                    <a:lnTo>
                      <a:pt x="105" y="19"/>
                    </a:lnTo>
                    <a:lnTo>
                      <a:pt x="37" y="0"/>
                    </a:lnTo>
                    <a:lnTo>
                      <a:pt x="0" y="68"/>
                    </a:lnTo>
                    <a:close/>
                  </a:path>
                </a:pathLst>
              </a:custGeom>
              <a:solidFill>
                <a:srgbClr val="B5B5B5"/>
              </a:solidFill>
              <a:ln w="9525">
                <a:noFill/>
                <a:round/>
                <a:headEnd/>
                <a:tailEnd/>
              </a:ln>
            </p:spPr>
            <p:txBody>
              <a:bodyPr/>
              <a:lstStyle/>
              <a:p>
                <a:endParaRPr lang="en-US"/>
              </a:p>
            </p:txBody>
          </p:sp>
          <p:sp>
            <p:nvSpPr>
              <p:cNvPr id="133298" name="Freeform 5819"/>
              <p:cNvSpPr>
                <a:spLocks/>
              </p:cNvSpPr>
              <p:nvPr/>
            </p:nvSpPr>
            <p:spPr bwMode="auto">
              <a:xfrm>
                <a:off x="1571" y="3150"/>
                <a:ext cx="105" cy="93"/>
              </a:xfrm>
              <a:custGeom>
                <a:avLst/>
                <a:gdLst>
                  <a:gd name="T0" fmla="*/ 0 w 17"/>
                  <a:gd name="T1" fmla="*/ 100558 h 15"/>
                  <a:gd name="T2" fmla="*/ 107693 w 17"/>
                  <a:gd name="T3" fmla="*/ 137497 h 15"/>
                  <a:gd name="T4" fmla="*/ 152936 w 17"/>
                  <a:gd name="T5" fmla="*/ 28136 h 15"/>
                  <a:gd name="T6" fmla="*/ 53945 w 17"/>
                  <a:gd name="T7" fmla="*/ 0 h 15"/>
                  <a:gd name="T8" fmla="*/ 0 w 17"/>
                  <a:gd name="T9" fmla="*/ 100558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1"/>
                    </a:moveTo>
                    <a:lnTo>
                      <a:pt x="12" y="15"/>
                    </a:lnTo>
                    <a:lnTo>
                      <a:pt x="17" y="3"/>
                    </a:lnTo>
                    <a:lnTo>
                      <a:pt x="6" y="0"/>
                    </a:lnTo>
                    <a:lnTo>
                      <a:pt x="0" y="11"/>
                    </a:lnTo>
                  </a:path>
                </a:pathLst>
              </a:custGeom>
              <a:noFill/>
              <a:ln w="9525">
                <a:solidFill>
                  <a:srgbClr val="000000"/>
                </a:solidFill>
                <a:round/>
                <a:headEnd/>
                <a:tailEnd/>
              </a:ln>
            </p:spPr>
            <p:txBody>
              <a:bodyPr/>
              <a:lstStyle/>
              <a:p>
                <a:endParaRPr lang="en-US"/>
              </a:p>
            </p:txBody>
          </p:sp>
          <p:sp>
            <p:nvSpPr>
              <p:cNvPr id="133299" name="Freeform 5820"/>
              <p:cNvSpPr>
                <a:spLocks/>
              </p:cNvSpPr>
              <p:nvPr/>
            </p:nvSpPr>
            <p:spPr bwMode="auto">
              <a:xfrm>
                <a:off x="3930" y="3218"/>
                <a:ext cx="104" cy="68"/>
              </a:xfrm>
              <a:custGeom>
                <a:avLst/>
                <a:gdLst>
                  <a:gd name="T0" fmla="*/ 0 w 104"/>
                  <a:gd name="T1" fmla="*/ 44 h 68"/>
                  <a:gd name="T2" fmla="*/ 74 w 104"/>
                  <a:gd name="T3" fmla="*/ 68 h 68"/>
                  <a:gd name="T4" fmla="*/ 104 w 104"/>
                  <a:gd name="T5" fmla="*/ 19 h 68"/>
                  <a:gd name="T6" fmla="*/ 30 w 104"/>
                  <a:gd name="T7" fmla="*/ 0 h 68"/>
                  <a:gd name="T8" fmla="*/ 0 w 104"/>
                  <a:gd name="T9" fmla="*/ 44 h 68"/>
                  <a:gd name="T10" fmla="*/ 0 60000 65536"/>
                  <a:gd name="T11" fmla="*/ 0 60000 65536"/>
                  <a:gd name="T12" fmla="*/ 0 60000 65536"/>
                  <a:gd name="T13" fmla="*/ 0 60000 65536"/>
                  <a:gd name="T14" fmla="*/ 0 60000 65536"/>
                  <a:gd name="T15" fmla="*/ 0 w 104"/>
                  <a:gd name="T16" fmla="*/ 0 h 68"/>
                  <a:gd name="T17" fmla="*/ 104 w 104"/>
                  <a:gd name="T18" fmla="*/ 68 h 68"/>
                </a:gdLst>
                <a:ahLst/>
                <a:cxnLst>
                  <a:cxn ang="T10">
                    <a:pos x="T0" y="T1"/>
                  </a:cxn>
                  <a:cxn ang="T11">
                    <a:pos x="T2" y="T3"/>
                  </a:cxn>
                  <a:cxn ang="T12">
                    <a:pos x="T4" y="T5"/>
                  </a:cxn>
                  <a:cxn ang="T13">
                    <a:pos x="T6" y="T7"/>
                  </a:cxn>
                  <a:cxn ang="T14">
                    <a:pos x="T8" y="T9"/>
                  </a:cxn>
                </a:cxnLst>
                <a:rect l="T15" t="T16" r="T17" b="T18"/>
                <a:pathLst>
                  <a:path w="104" h="68">
                    <a:moveTo>
                      <a:pt x="0" y="44"/>
                    </a:moveTo>
                    <a:lnTo>
                      <a:pt x="74" y="68"/>
                    </a:lnTo>
                    <a:lnTo>
                      <a:pt x="104" y="19"/>
                    </a:lnTo>
                    <a:lnTo>
                      <a:pt x="30" y="0"/>
                    </a:lnTo>
                    <a:lnTo>
                      <a:pt x="0" y="44"/>
                    </a:lnTo>
                    <a:close/>
                  </a:path>
                </a:pathLst>
              </a:custGeom>
              <a:solidFill>
                <a:srgbClr val="CFCFCF"/>
              </a:solidFill>
              <a:ln w="9525">
                <a:noFill/>
                <a:round/>
                <a:headEnd/>
                <a:tailEnd/>
              </a:ln>
            </p:spPr>
            <p:txBody>
              <a:bodyPr/>
              <a:lstStyle/>
              <a:p>
                <a:endParaRPr lang="en-US"/>
              </a:p>
            </p:txBody>
          </p:sp>
          <p:sp>
            <p:nvSpPr>
              <p:cNvPr id="133300" name="Freeform 5821"/>
              <p:cNvSpPr>
                <a:spLocks/>
              </p:cNvSpPr>
              <p:nvPr/>
            </p:nvSpPr>
            <p:spPr bwMode="auto">
              <a:xfrm>
                <a:off x="3930" y="3218"/>
                <a:ext cx="104" cy="68"/>
              </a:xfrm>
              <a:custGeom>
                <a:avLst/>
                <a:gdLst>
                  <a:gd name="T0" fmla="*/ 0 w 17"/>
                  <a:gd name="T1" fmla="*/ 62826 h 11"/>
                  <a:gd name="T2" fmla="*/ 102360 w 17"/>
                  <a:gd name="T3" fmla="*/ 99206 h 11"/>
                  <a:gd name="T4" fmla="*/ 145624 w 17"/>
                  <a:gd name="T5" fmla="*/ 27627 h 11"/>
                  <a:gd name="T6" fmla="*/ 43490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301" name="Freeform 5822"/>
              <p:cNvSpPr>
                <a:spLocks/>
              </p:cNvSpPr>
              <p:nvPr/>
            </p:nvSpPr>
            <p:spPr bwMode="auto">
              <a:xfrm>
                <a:off x="2670" y="3138"/>
                <a:ext cx="99" cy="130"/>
              </a:xfrm>
              <a:custGeom>
                <a:avLst/>
                <a:gdLst>
                  <a:gd name="T0" fmla="*/ 0 w 99"/>
                  <a:gd name="T1" fmla="*/ 87 h 130"/>
                  <a:gd name="T2" fmla="*/ 68 w 99"/>
                  <a:gd name="T3" fmla="*/ 130 h 130"/>
                  <a:gd name="T4" fmla="*/ 99 w 99"/>
                  <a:gd name="T5" fmla="*/ 56 h 130"/>
                  <a:gd name="T6" fmla="*/ 31 w 99"/>
                  <a:gd name="T7" fmla="*/ 0 h 130"/>
                  <a:gd name="T8" fmla="*/ 0 w 99"/>
                  <a:gd name="T9" fmla="*/ 87 h 130"/>
                  <a:gd name="T10" fmla="*/ 0 60000 65536"/>
                  <a:gd name="T11" fmla="*/ 0 60000 65536"/>
                  <a:gd name="T12" fmla="*/ 0 60000 65536"/>
                  <a:gd name="T13" fmla="*/ 0 60000 65536"/>
                  <a:gd name="T14" fmla="*/ 0 60000 65536"/>
                  <a:gd name="T15" fmla="*/ 0 w 99"/>
                  <a:gd name="T16" fmla="*/ 0 h 130"/>
                  <a:gd name="T17" fmla="*/ 99 w 99"/>
                  <a:gd name="T18" fmla="*/ 130 h 130"/>
                </a:gdLst>
                <a:ahLst/>
                <a:cxnLst>
                  <a:cxn ang="T10">
                    <a:pos x="T0" y="T1"/>
                  </a:cxn>
                  <a:cxn ang="T11">
                    <a:pos x="T2" y="T3"/>
                  </a:cxn>
                  <a:cxn ang="T12">
                    <a:pos x="T4" y="T5"/>
                  </a:cxn>
                  <a:cxn ang="T13">
                    <a:pos x="T6" y="T7"/>
                  </a:cxn>
                  <a:cxn ang="T14">
                    <a:pos x="T8" y="T9"/>
                  </a:cxn>
                </a:cxnLst>
                <a:rect l="T15" t="T16" r="T17" b="T18"/>
                <a:pathLst>
                  <a:path w="99" h="130">
                    <a:moveTo>
                      <a:pt x="0" y="87"/>
                    </a:moveTo>
                    <a:lnTo>
                      <a:pt x="68" y="130"/>
                    </a:lnTo>
                    <a:lnTo>
                      <a:pt x="99" y="56"/>
                    </a:lnTo>
                    <a:lnTo>
                      <a:pt x="31" y="0"/>
                    </a:lnTo>
                    <a:lnTo>
                      <a:pt x="0" y="87"/>
                    </a:lnTo>
                    <a:close/>
                  </a:path>
                </a:pathLst>
              </a:custGeom>
              <a:solidFill>
                <a:srgbClr val="9C9C9C"/>
              </a:solidFill>
              <a:ln w="9525">
                <a:noFill/>
                <a:round/>
                <a:headEnd/>
                <a:tailEnd/>
              </a:ln>
            </p:spPr>
            <p:txBody>
              <a:bodyPr/>
              <a:lstStyle/>
              <a:p>
                <a:endParaRPr lang="en-US"/>
              </a:p>
            </p:txBody>
          </p:sp>
          <p:sp>
            <p:nvSpPr>
              <p:cNvPr id="133302" name="Freeform 5823"/>
              <p:cNvSpPr>
                <a:spLocks/>
              </p:cNvSpPr>
              <p:nvPr/>
            </p:nvSpPr>
            <p:spPr bwMode="auto">
              <a:xfrm>
                <a:off x="2670" y="3138"/>
                <a:ext cx="99" cy="130"/>
              </a:xfrm>
              <a:custGeom>
                <a:avLst/>
                <a:gdLst>
                  <a:gd name="T0" fmla="*/ 0 w 16"/>
                  <a:gd name="T1" fmla="*/ 127883 h 21"/>
                  <a:gd name="T2" fmla="*/ 99730 w 16"/>
                  <a:gd name="T3" fmla="*/ 190958 h 21"/>
                  <a:gd name="T4" fmla="*/ 145214 w 16"/>
                  <a:gd name="T5" fmla="*/ 82315 h 21"/>
                  <a:gd name="T6" fmla="*/ 45484 w 16"/>
                  <a:gd name="T7" fmla="*/ 0 h 21"/>
                  <a:gd name="T8" fmla="*/ 0 w 16"/>
                  <a:gd name="T9" fmla="*/ 127883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4"/>
                    </a:moveTo>
                    <a:lnTo>
                      <a:pt x="11" y="21"/>
                    </a:lnTo>
                    <a:lnTo>
                      <a:pt x="16" y="9"/>
                    </a:lnTo>
                    <a:lnTo>
                      <a:pt x="5" y="0"/>
                    </a:lnTo>
                    <a:lnTo>
                      <a:pt x="0" y="14"/>
                    </a:lnTo>
                  </a:path>
                </a:pathLst>
              </a:custGeom>
              <a:noFill/>
              <a:ln w="9525">
                <a:solidFill>
                  <a:srgbClr val="000000"/>
                </a:solidFill>
                <a:round/>
                <a:headEnd/>
                <a:tailEnd/>
              </a:ln>
            </p:spPr>
            <p:txBody>
              <a:bodyPr/>
              <a:lstStyle/>
              <a:p>
                <a:endParaRPr lang="en-US"/>
              </a:p>
            </p:txBody>
          </p:sp>
          <p:sp>
            <p:nvSpPr>
              <p:cNvPr id="133303" name="Freeform 5824"/>
              <p:cNvSpPr>
                <a:spLocks/>
              </p:cNvSpPr>
              <p:nvPr/>
            </p:nvSpPr>
            <p:spPr bwMode="auto">
              <a:xfrm>
                <a:off x="1404" y="3181"/>
                <a:ext cx="99" cy="81"/>
              </a:xfrm>
              <a:custGeom>
                <a:avLst/>
                <a:gdLst>
                  <a:gd name="T0" fmla="*/ 0 w 99"/>
                  <a:gd name="T1" fmla="*/ 56 h 81"/>
                  <a:gd name="T2" fmla="*/ 68 w 99"/>
                  <a:gd name="T3" fmla="*/ 81 h 81"/>
                  <a:gd name="T4" fmla="*/ 99 w 99"/>
                  <a:gd name="T5" fmla="*/ 19 h 81"/>
                  <a:gd name="T6" fmla="*/ 31 w 99"/>
                  <a:gd name="T7" fmla="*/ 0 h 81"/>
                  <a:gd name="T8" fmla="*/ 0 w 99"/>
                  <a:gd name="T9" fmla="*/ 56 h 81"/>
                  <a:gd name="T10" fmla="*/ 0 60000 65536"/>
                  <a:gd name="T11" fmla="*/ 0 60000 65536"/>
                  <a:gd name="T12" fmla="*/ 0 60000 65536"/>
                  <a:gd name="T13" fmla="*/ 0 60000 65536"/>
                  <a:gd name="T14" fmla="*/ 0 60000 65536"/>
                  <a:gd name="T15" fmla="*/ 0 w 99"/>
                  <a:gd name="T16" fmla="*/ 0 h 81"/>
                  <a:gd name="T17" fmla="*/ 99 w 99"/>
                  <a:gd name="T18" fmla="*/ 81 h 81"/>
                </a:gdLst>
                <a:ahLst/>
                <a:cxnLst>
                  <a:cxn ang="T10">
                    <a:pos x="T0" y="T1"/>
                  </a:cxn>
                  <a:cxn ang="T11">
                    <a:pos x="T2" y="T3"/>
                  </a:cxn>
                  <a:cxn ang="T12">
                    <a:pos x="T4" y="T5"/>
                  </a:cxn>
                  <a:cxn ang="T13">
                    <a:pos x="T6" y="T7"/>
                  </a:cxn>
                  <a:cxn ang="T14">
                    <a:pos x="T8" y="T9"/>
                  </a:cxn>
                </a:cxnLst>
                <a:rect l="T15" t="T16" r="T17" b="T18"/>
                <a:pathLst>
                  <a:path w="99" h="81">
                    <a:moveTo>
                      <a:pt x="0" y="56"/>
                    </a:moveTo>
                    <a:lnTo>
                      <a:pt x="68" y="81"/>
                    </a:lnTo>
                    <a:lnTo>
                      <a:pt x="99" y="19"/>
                    </a:lnTo>
                    <a:lnTo>
                      <a:pt x="31" y="0"/>
                    </a:lnTo>
                    <a:lnTo>
                      <a:pt x="0" y="56"/>
                    </a:lnTo>
                    <a:close/>
                  </a:path>
                </a:pathLst>
              </a:custGeom>
              <a:solidFill>
                <a:srgbClr val="C2C2C2"/>
              </a:solidFill>
              <a:ln w="9525">
                <a:noFill/>
                <a:round/>
                <a:headEnd/>
                <a:tailEnd/>
              </a:ln>
            </p:spPr>
            <p:txBody>
              <a:bodyPr/>
              <a:lstStyle/>
              <a:p>
                <a:endParaRPr lang="en-US"/>
              </a:p>
            </p:txBody>
          </p:sp>
          <p:sp>
            <p:nvSpPr>
              <p:cNvPr id="133304" name="Freeform 5825"/>
              <p:cNvSpPr>
                <a:spLocks/>
              </p:cNvSpPr>
              <p:nvPr/>
            </p:nvSpPr>
            <p:spPr bwMode="auto">
              <a:xfrm>
                <a:off x="1404" y="3181"/>
                <a:ext cx="99" cy="81"/>
              </a:xfrm>
              <a:custGeom>
                <a:avLst/>
                <a:gdLst>
                  <a:gd name="T0" fmla="*/ 0 w 16"/>
                  <a:gd name="T1" fmla="*/ 84439 h 13"/>
                  <a:gd name="T2" fmla="*/ 99730 w 16"/>
                  <a:gd name="T3" fmla="*/ 122173 h 13"/>
                  <a:gd name="T4" fmla="*/ 145214 w 16"/>
                  <a:gd name="T5" fmla="*/ 28537 h 13"/>
                  <a:gd name="T6" fmla="*/ 45484 w 16"/>
                  <a:gd name="T7" fmla="*/ 0 h 13"/>
                  <a:gd name="T8" fmla="*/ 0 w 16"/>
                  <a:gd name="T9" fmla="*/ 8443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3"/>
                    </a:lnTo>
                    <a:lnTo>
                      <a:pt x="5" y="0"/>
                    </a:lnTo>
                    <a:lnTo>
                      <a:pt x="0" y="9"/>
                    </a:lnTo>
                  </a:path>
                </a:pathLst>
              </a:custGeom>
              <a:noFill/>
              <a:ln w="9525">
                <a:solidFill>
                  <a:srgbClr val="000000"/>
                </a:solidFill>
                <a:round/>
                <a:headEnd/>
                <a:tailEnd/>
              </a:ln>
            </p:spPr>
            <p:txBody>
              <a:bodyPr/>
              <a:lstStyle/>
              <a:p>
                <a:endParaRPr lang="en-US"/>
              </a:p>
            </p:txBody>
          </p:sp>
          <p:sp>
            <p:nvSpPr>
              <p:cNvPr id="133305" name="Freeform 5826"/>
              <p:cNvSpPr>
                <a:spLocks/>
              </p:cNvSpPr>
              <p:nvPr/>
            </p:nvSpPr>
            <p:spPr bwMode="auto">
              <a:xfrm>
                <a:off x="3763" y="3225"/>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133306" name="Freeform 5827"/>
              <p:cNvSpPr>
                <a:spLocks/>
              </p:cNvSpPr>
              <p:nvPr/>
            </p:nvSpPr>
            <p:spPr bwMode="auto">
              <a:xfrm>
                <a:off x="3763" y="3225"/>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07" name="Freeform 5828"/>
              <p:cNvSpPr>
                <a:spLocks/>
              </p:cNvSpPr>
              <p:nvPr/>
            </p:nvSpPr>
            <p:spPr bwMode="auto">
              <a:xfrm>
                <a:off x="2497" y="3113"/>
                <a:ext cx="99" cy="149"/>
              </a:xfrm>
              <a:custGeom>
                <a:avLst/>
                <a:gdLst>
                  <a:gd name="T0" fmla="*/ 0 w 99"/>
                  <a:gd name="T1" fmla="*/ 105 h 149"/>
                  <a:gd name="T2" fmla="*/ 68 w 99"/>
                  <a:gd name="T3" fmla="*/ 149 h 149"/>
                  <a:gd name="T4" fmla="*/ 99 w 99"/>
                  <a:gd name="T5" fmla="*/ 62 h 149"/>
                  <a:gd name="T6" fmla="*/ 31 w 99"/>
                  <a:gd name="T7" fmla="*/ 0 h 149"/>
                  <a:gd name="T8" fmla="*/ 0 w 99"/>
                  <a:gd name="T9" fmla="*/ 105 h 149"/>
                  <a:gd name="T10" fmla="*/ 0 60000 65536"/>
                  <a:gd name="T11" fmla="*/ 0 60000 65536"/>
                  <a:gd name="T12" fmla="*/ 0 60000 65536"/>
                  <a:gd name="T13" fmla="*/ 0 60000 65536"/>
                  <a:gd name="T14" fmla="*/ 0 60000 65536"/>
                  <a:gd name="T15" fmla="*/ 0 w 99"/>
                  <a:gd name="T16" fmla="*/ 0 h 149"/>
                  <a:gd name="T17" fmla="*/ 99 w 99"/>
                  <a:gd name="T18" fmla="*/ 149 h 149"/>
                </a:gdLst>
                <a:ahLst/>
                <a:cxnLst>
                  <a:cxn ang="T10">
                    <a:pos x="T0" y="T1"/>
                  </a:cxn>
                  <a:cxn ang="T11">
                    <a:pos x="T2" y="T3"/>
                  </a:cxn>
                  <a:cxn ang="T12">
                    <a:pos x="T4" y="T5"/>
                  </a:cxn>
                  <a:cxn ang="T13">
                    <a:pos x="T6" y="T7"/>
                  </a:cxn>
                  <a:cxn ang="T14">
                    <a:pos x="T8" y="T9"/>
                  </a:cxn>
                </a:cxnLst>
                <a:rect l="T15" t="T16" r="T17" b="T18"/>
                <a:pathLst>
                  <a:path w="99" h="149">
                    <a:moveTo>
                      <a:pt x="0" y="105"/>
                    </a:moveTo>
                    <a:lnTo>
                      <a:pt x="68" y="149"/>
                    </a:lnTo>
                    <a:lnTo>
                      <a:pt x="99" y="62"/>
                    </a:lnTo>
                    <a:lnTo>
                      <a:pt x="31" y="0"/>
                    </a:lnTo>
                    <a:lnTo>
                      <a:pt x="0" y="105"/>
                    </a:lnTo>
                    <a:close/>
                  </a:path>
                </a:pathLst>
              </a:custGeom>
              <a:solidFill>
                <a:srgbClr val="929292"/>
              </a:solidFill>
              <a:ln w="9525">
                <a:noFill/>
                <a:round/>
                <a:headEnd/>
                <a:tailEnd/>
              </a:ln>
            </p:spPr>
            <p:txBody>
              <a:bodyPr/>
              <a:lstStyle/>
              <a:p>
                <a:endParaRPr lang="en-US"/>
              </a:p>
            </p:txBody>
          </p:sp>
          <p:sp>
            <p:nvSpPr>
              <p:cNvPr id="133308" name="Freeform 5829"/>
              <p:cNvSpPr>
                <a:spLocks/>
              </p:cNvSpPr>
              <p:nvPr/>
            </p:nvSpPr>
            <p:spPr bwMode="auto">
              <a:xfrm>
                <a:off x="2497" y="3113"/>
                <a:ext cx="99" cy="149"/>
              </a:xfrm>
              <a:custGeom>
                <a:avLst/>
                <a:gdLst>
                  <a:gd name="T0" fmla="*/ 0 w 16"/>
                  <a:gd name="T1" fmla="*/ 157450 h 24"/>
                  <a:gd name="T2" fmla="*/ 99730 w 16"/>
                  <a:gd name="T3" fmla="*/ 221352 h 24"/>
                  <a:gd name="T4" fmla="*/ 145214 w 16"/>
                  <a:gd name="T5" fmla="*/ 92119 h 24"/>
                  <a:gd name="T6" fmla="*/ 45484 w 16"/>
                  <a:gd name="T7" fmla="*/ 0 h 24"/>
                  <a:gd name="T8" fmla="*/ 0 w 16"/>
                  <a:gd name="T9" fmla="*/ 157450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17"/>
                    </a:moveTo>
                    <a:lnTo>
                      <a:pt x="11" y="24"/>
                    </a:lnTo>
                    <a:lnTo>
                      <a:pt x="16" y="10"/>
                    </a:lnTo>
                    <a:lnTo>
                      <a:pt x="5" y="0"/>
                    </a:lnTo>
                    <a:lnTo>
                      <a:pt x="0" y="17"/>
                    </a:lnTo>
                  </a:path>
                </a:pathLst>
              </a:custGeom>
              <a:noFill/>
              <a:ln w="9525">
                <a:solidFill>
                  <a:srgbClr val="000000"/>
                </a:solidFill>
                <a:round/>
                <a:headEnd/>
                <a:tailEnd/>
              </a:ln>
            </p:spPr>
            <p:txBody>
              <a:bodyPr/>
              <a:lstStyle/>
              <a:p>
                <a:endParaRPr lang="en-US"/>
              </a:p>
            </p:txBody>
          </p:sp>
          <p:sp>
            <p:nvSpPr>
              <p:cNvPr id="133309" name="Freeform 5830"/>
              <p:cNvSpPr>
                <a:spLocks/>
              </p:cNvSpPr>
              <p:nvPr/>
            </p:nvSpPr>
            <p:spPr bwMode="auto">
              <a:xfrm>
                <a:off x="1231" y="3200"/>
                <a:ext cx="105" cy="74"/>
              </a:xfrm>
              <a:custGeom>
                <a:avLst/>
                <a:gdLst>
                  <a:gd name="T0" fmla="*/ 0 w 105"/>
                  <a:gd name="T1" fmla="*/ 55 h 74"/>
                  <a:gd name="T2" fmla="*/ 68 w 105"/>
                  <a:gd name="T3" fmla="*/ 74 h 74"/>
                  <a:gd name="T4" fmla="*/ 105 w 105"/>
                  <a:gd name="T5" fmla="*/ 18 h 74"/>
                  <a:gd name="T6" fmla="*/ 37 w 105"/>
                  <a:gd name="T7" fmla="*/ 0 h 74"/>
                  <a:gd name="T8" fmla="*/ 0 w 105"/>
                  <a:gd name="T9" fmla="*/ 55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55"/>
                    </a:moveTo>
                    <a:lnTo>
                      <a:pt x="68" y="74"/>
                    </a:lnTo>
                    <a:lnTo>
                      <a:pt x="105" y="18"/>
                    </a:lnTo>
                    <a:lnTo>
                      <a:pt x="37" y="0"/>
                    </a:lnTo>
                    <a:lnTo>
                      <a:pt x="0" y="55"/>
                    </a:lnTo>
                    <a:close/>
                  </a:path>
                </a:pathLst>
              </a:custGeom>
              <a:solidFill>
                <a:srgbClr val="C9C9C9"/>
              </a:solidFill>
              <a:ln w="9525">
                <a:noFill/>
                <a:round/>
                <a:headEnd/>
                <a:tailEnd/>
              </a:ln>
            </p:spPr>
            <p:txBody>
              <a:bodyPr/>
              <a:lstStyle/>
              <a:p>
                <a:endParaRPr lang="en-US"/>
              </a:p>
            </p:txBody>
          </p:sp>
          <p:sp>
            <p:nvSpPr>
              <p:cNvPr id="133310" name="Freeform 5831"/>
              <p:cNvSpPr>
                <a:spLocks/>
              </p:cNvSpPr>
              <p:nvPr/>
            </p:nvSpPr>
            <p:spPr bwMode="auto">
              <a:xfrm>
                <a:off x="1231" y="3200"/>
                <a:ext cx="105" cy="74"/>
              </a:xfrm>
              <a:custGeom>
                <a:avLst/>
                <a:gdLst>
                  <a:gd name="T0" fmla="*/ 0 w 17"/>
                  <a:gd name="T1" fmla="*/ 80925 h 12"/>
                  <a:gd name="T2" fmla="*/ 98959 w 17"/>
                  <a:gd name="T3" fmla="*/ 106936 h 12"/>
                  <a:gd name="T4" fmla="*/ 152936 w 17"/>
                  <a:gd name="T5" fmla="*/ 27417 h 12"/>
                  <a:gd name="T6" fmla="*/ 53945 w 17"/>
                  <a:gd name="T7" fmla="*/ 0 h 12"/>
                  <a:gd name="T8" fmla="*/ 0 w 17"/>
                  <a:gd name="T9" fmla="*/ 80925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9"/>
                    </a:moveTo>
                    <a:lnTo>
                      <a:pt x="11" y="12"/>
                    </a:lnTo>
                    <a:lnTo>
                      <a:pt x="17" y="3"/>
                    </a:lnTo>
                    <a:lnTo>
                      <a:pt x="6" y="0"/>
                    </a:lnTo>
                    <a:lnTo>
                      <a:pt x="0" y="9"/>
                    </a:lnTo>
                  </a:path>
                </a:pathLst>
              </a:custGeom>
              <a:noFill/>
              <a:ln w="9525">
                <a:solidFill>
                  <a:srgbClr val="000000"/>
                </a:solidFill>
                <a:round/>
                <a:headEnd/>
                <a:tailEnd/>
              </a:ln>
            </p:spPr>
            <p:txBody>
              <a:bodyPr/>
              <a:lstStyle/>
              <a:p>
                <a:endParaRPr lang="en-US"/>
              </a:p>
            </p:txBody>
          </p:sp>
          <p:sp>
            <p:nvSpPr>
              <p:cNvPr id="133311" name="Freeform 5832"/>
              <p:cNvSpPr>
                <a:spLocks/>
              </p:cNvSpPr>
              <p:nvPr/>
            </p:nvSpPr>
            <p:spPr bwMode="auto">
              <a:xfrm>
                <a:off x="3590" y="3225"/>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133312" name="Freeform 5833"/>
              <p:cNvSpPr>
                <a:spLocks/>
              </p:cNvSpPr>
              <p:nvPr/>
            </p:nvSpPr>
            <p:spPr bwMode="auto">
              <a:xfrm>
                <a:off x="3590" y="3225"/>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13" name="Freeform 5834"/>
              <p:cNvSpPr>
                <a:spLocks/>
              </p:cNvSpPr>
              <p:nvPr/>
            </p:nvSpPr>
            <p:spPr bwMode="auto">
              <a:xfrm>
                <a:off x="2324" y="3101"/>
                <a:ext cx="105" cy="154"/>
              </a:xfrm>
              <a:custGeom>
                <a:avLst/>
                <a:gdLst>
                  <a:gd name="T0" fmla="*/ 0 w 105"/>
                  <a:gd name="T1" fmla="*/ 111 h 154"/>
                  <a:gd name="T2" fmla="*/ 68 w 105"/>
                  <a:gd name="T3" fmla="*/ 154 h 154"/>
                  <a:gd name="T4" fmla="*/ 105 w 105"/>
                  <a:gd name="T5" fmla="*/ 62 h 154"/>
                  <a:gd name="T6" fmla="*/ 31 w 105"/>
                  <a:gd name="T7" fmla="*/ 0 h 154"/>
                  <a:gd name="T8" fmla="*/ 0 w 105"/>
                  <a:gd name="T9" fmla="*/ 111 h 154"/>
                  <a:gd name="T10" fmla="*/ 0 60000 65536"/>
                  <a:gd name="T11" fmla="*/ 0 60000 65536"/>
                  <a:gd name="T12" fmla="*/ 0 60000 65536"/>
                  <a:gd name="T13" fmla="*/ 0 60000 65536"/>
                  <a:gd name="T14" fmla="*/ 0 60000 65536"/>
                  <a:gd name="T15" fmla="*/ 0 w 105"/>
                  <a:gd name="T16" fmla="*/ 0 h 154"/>
                  <a:gd name="T17" fmla="*/ 105 w 105"/>
                  <a:gd name="T18" fmla="*/ 154 h 154"/>
                </a:gdLst>
                <a:ahLst/>
                <a:cxnLst>
                  <a:cxn ang="T10">
                    <a:pos x="T0" y="T1"/>
                  </a:cxn>
                  <a:cxn ang="T11">
                    <a:pos x="T2" y="T3"/>
                  </a:cxn>
                  <a:cxn ang="T12">
                    <a:pos x="T4" y="T5"/>
                  </a:cxn>
                  <a:cxn ang="T13">
                    <a:pos x="T6" y="T7"/>
                  </a:cxn>
                  <a:cxn ang="T14">
                    <a:pos x="T8" y="T9"/>
                  </a:cxn>
                </a:cxnLst>
                <a:rect l="T15" t="T16" r="T17" b="T18"/>
                <a:pathLst>
                  <a:path w="105" h="154">
                    <a:moveTo>
                      <a:pt x="0" y="111"/>
                    </a:moveTo>
                    <a:lnTo>
                      <a:pt x="68" y="154"/>
                    </a:lnTo>
                    <a:lnTo>
                      <a:pt x="105" y="62"/>
                    </a:lnTo>
                    <a:lnTo>
                      <a:pt x="31" y="0"/>
                    </a:lnTo>
                    <a:lnTo>
                      <a:pt x="0" y="111"/>
                    </a:lnTo>
                    <a:close/>
                  </a:path>
                </a:pathLst>
              </a:custGeom>
              <a:solidFill>
                <a:srgbClr val="8D8D8D"/>
              </a:solidFill>
              <a:ln w="9525">
                <a:noFill/>
                <a:round/>
                <a:headEnd/>
                <a:tailEnd/>
              </a:ln>
            </p:spPr>
            <p:txBody>
              <a:bodyPr/>
              <a:lstStyle/>
              <a:p>
                <a:endParaRPr lang="en-US"/>
              </a:p>
            </p:txBody>
          </p:sp>
          <p:sp>
            <p:nvSpPr>
              <p:cNvPr id="133314" name="Freeform 5835"/>
              <p:cNvSpPr>
                <a:spLocks/>
              </p:cNvSpPr>
              <p:nvPr/>
            </p:nvSpPr>
            <p:spPr bwMode="auto">
              <a:xfrm>
                <a:off x="2324" y="3101"/>
                <a:ext cx="105" cy="154"/>
              </a:xfrm>
              <a:custGeom>
                <a:avLst/>
                <a:gdLst>
                  <a:gd name="T0" fmla="*/ 0 w 17"/>
                  <a:gd name="T1" fmla="*/ 159864 h 25"/>
                  <a:gd name="T2" fmla="*/ 98959 w 17"/>
                  <a:gd name="T3" fmla="*/ 221828 h 25"/>
                  <a:gd name="T4" fmla="*/ 152936 w 17"/>
                  <a:gd name="T5" fmla="*/ 89283 h 25"/>
                  <a:gd name="T6" fmla="*/ 45014 w 17"/>
                  <a:gd name="T7" fmla="*/ 0 h 25"/>
                  <a:gd name="T8" fmla="*/ 0 w 17"/>
                  <a:gd name="T9" fmla="*/ 15986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18"/>
                    </a:moveTo>
                    <a:lnTo>
                      <a:pt x="11" y="25"/>
                    </a:lnTo>
                    <a:lnTo>
                      <a:pt x="17" y="10"/>
                    </a:lnTo>
                    <a:lnTo>
                      <a:pt x="5" y="0"/>
                    </a:lnTo>
                    <a:lnTo>
                      <a:pt x="0" y="18"/>
                    </a:lnTo>
                  </a:path>
                </a:pathLst>
              </a:custGeom>
              <a:noFill/>
              <a:ln w="9525">
                <a:solidFill>
                  <a:srgbClr val="000000"/>
                </a:solidFill>
                <a:round/>
                <a:headEnd/>
                <a:tailEnd/>
              </a:ln>
            </p:spPr>
            <p:txBody>
              <a:bodyPr/>
              <a:lstStyle/>
              <a:p>
                <a:endParaRPr lang="en-US"/>
              </a:p>
            </p:txBody>
          </p:sp>
          <p:sp>
            <p:nvSpPr>
              <p:cNvPr id="133315" name="Freeform 5836"/>
              <p:cNvSpPr>
                <a:spLocks/>
              </p:cNvSpPr>
              <p:nvPr/>
            </p:nvSpPr>
            <p:spPr bwMode="auto">
              <a:xfrm>
                <a:off x="3417" y="3225"/>
                <a:ext cx="105" cy="68"/>
              </a:xfrm>
              <a:custGeom>
                <a:avLst/>
                <a:gdLst>
                  <a:gd name="T0" fmla="*/ 0 w 105"/>
                  <a:gd name="T1" fmla="*/ 43 h 68"/>
                  <a:gd name="T2" fmla="*/ 74 w 105"/>
                  <a:gd name="T3" fmla="*/ 68 h 68"/>
                  <a:gd name="T4" fmla="*/ 105 w 105"/>
                  <a:gd name="T5" fmla="*/ 24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4"/>
                    </a:lnTo>
                    <a:lnTo>
                      <a:pt x="37" y="0"/>
                    </a:lnTo>
                    <a:lnTo>
                      <a:pt x="0" y="43"/>
                    </a:lnTo>
                    <a:close/>
                  </a:path>
                </a:pathLst>
              </a:custGeom>
              <a:solidFill>
                <a:srgbClr val="CCCCCC"/>
              </a:solidFill>
              <a:ln w="9525">
                <a:noFill/>
                <a:round/>
                <a:headEnd/>
                <a:tailEnd/>
              </a:ln>
            </p:spPr>
            <p:txBody>
              <a:bodyPr/>
              <a:lstStyle/>
              <a:p>
                <a:endParaRPr lang="en-US"/>
              </a:p>
            </p:txBody>
          </p:sp>
          <p:sp>
            <p:nvSpPr>
              <p:cNvPr id="133316" name="Freeform 5837"/>
              <p:cNvSpPr>
                <a:spLocks/>
              </p:cNvSpPr>
              <p:nvPr/>
            </p:nvSpPr>
            <p:spPr bwMode="auto">
              <a:xfrm>
                <a:off x="3417" y="3225"/>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133317" name="Freeform 5838"/>
              <p:cNvSpPr>
                <a:spLocks/>
              </p:cNvSpPr>
              <p:nvPr/>
            </p:nvSpPr>
            <p:spPr bwMode="auto">
              <a:xfrm>
                <a:off x="2151" y="3101"/>
                <a:ext cx="105" cy="148"/>
              </a:xfrm>
              <a:custGeom>
                <a:avLst/>
                <a:gdLst>
                  <a:gd name="T0" fmla="*/ 0 w 105"/>
                  <a:gd name="T1" fmla="*/ 111 h 148"/>
                  <a:gd name="T2" fmla="*/ 74 w 105"/>
                  <a:gd name="T3" fmla="*/ 148 h 148"/>
                  <a:gd name="T4" fmla="*/ 105 w 105"/>
                  <a:gd name="T5" fmla="*/ 56 h 148"/>
                  <a:gd name="T6" fmla="*/ 37 w 105"/>
                  <a:gd name="T7" fmla="*/ 0 h 148"/>
                  <a:gd name="T8" fmla="*/ 0 w 105"/>
                  <a:gd name="T9" fmla="*/ 111 h 148"/>
                  <a:gd name="T10" fmla="*/ 0 60000 65536"/>
                  <a:gd name="T11" fmla="*/ 0 60000 65536"/>
                  <a:gd name="T12" fmla="*/ 0 60000 65536"/>
                  <a:gd name="T13" fmla="*/ 0 60000 65536"/>
                  <a:gd name="T14" fmla="*/ 0 60000 65536"/>
                  <a:gd name="T15" fmla="*/ 0 w 105"/>
                  <a:gd name="T16" fmla="*/ 0 h 148"/>
                  <a:gd name="T17" fmla="*/ 105 w 105"/>
                  <a:gd name="T18" fmla="*/ 148 h 148"/>
                </a:gdLst>
                <a:ahLst/>
                <a:cxnLst>
                  <a:cxn ang="T10">
                    <a:pos x="T0" y="T1"/>
                  </a:cxn>
                  <a:cxn ang="T11">
                    <a:pos x="T2" y="T3"/>
                  </a:cxn>
                  <a:cxn ang="T12">
                    <a:pos x="T4" y="T5"/>
                  </a:cxn>
                  <a:cxn ang="T13">
                    <a:pos x="T6" y="T7"/>
                  </a:cxn>
                  <a:cxn ang="T14">
                    <a:pos x="T8" y="T9"/>
                  </a:cxn>
                </a:cxnLst>
                <a:rect l="T15" t="T16" r="T17" b="T18"/>
                <a:pathLst>
                  <a:path w="105" h="148">
                    <a:moveTo>
                      <a:pt x="0" y="111"/>
                    </a:moveTo>
                    <a:lnTo>
                      <a:pt x="74" y="148"/>
                    </a:lnTo>
                    <a:lnTo>
                      <a:pt x="105" y="56"/>
                    </a:lnTo>
                    <a:lnTo>
                      <a:pt x="37" y="0"/>
                    </a:lnTo>
                    <a:lnTo>
                      <a:pt x="0" y="111"/>
                    </a:lnTo>
                    <a:close/>
                  </a:path>
                </a:pathLst>
              </a:custGeom>
              <a:solidFill>
                <a:srgbClr val="909090"/>
              </a:solidFill>
              <a:ln w="9525">
                <a:noFill/>
                <a:round/>
                <a:headEnd/>
                <a:tailEnd/>
              </a:ln>
            </p:spPr>
            <p:txBody>
              <a:bodyPr/>
              <a:lstStyle/>
              <a:p>
                <a:endParaRPr lang="en-US"/>
              </a:p>
            </p:txBody>
          </p:sp>
          <p:sp>
            <p:nvSpPr>
              <p:cNvPr id="133318" name="Freeform 5839"/>
              <p:cNvSpPr>
                <a:spLocks/>
              </p:cNvSpPr>
              <p:nvPr/>
            </p:nvSpPr>
            <p:spPr bwMode="auto">
              <a:xfrm>
                <a:off x="2151" y="3101"/>
                <a:ext cx="105" cy="148"/>
              </a:xfrm>
              <a:custGeom>
                <a:avLst/>
                <a:gdLst>
                  <a:gd name="T0" fmla="*/ 0 w 17"/>
                  <a:gd name="T1" fmla="*/ 160401 h 24"/>
                  <a:gd name="T2" fmla="*/ 107693 w 17"/>
                  <a:gd name="T3" fmla="*/ 214094 h 24"/>
                  <a:gd name="T4" fmla="*/ 152936 w 17"/>
                  <a:gd name="T5" fmla="*/ 80925 h 24"/>
                  <a:gd name="T6" fmla="*/ 53945 w 17"/>
                  <a:gd name="T7" fmla="*/ 0 h 24"/>
                  <a:gd name="T8" fmla="*/ 0 w 17"/>
                  <a:gd name="T9" fmla="*/ 160401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18"/>
                    </a:moveTo>
                    <a:lnTo>
                      <a:pt x="12" y="24"/>
                    </a:lnTo>
                    <a:lnTo>
                      <a:pt x="17" y="9"/>
                    </a:lnTo>
                    <a:lnTo>
                      <a:pt x="6" y="0"/>
                    </a:lnTo>
                    <a:lnTo>
                      <a:pt x="0" y="18"/>
                    </a:lnTo>
                  </a:path>
                </a:pathLst>
              </a:custGeom>
              <a:noFill/>
              <a:ln w="9525">
                <a:solidFill>
                  <a:srgbClr val="000000"/>
                </a:solidFill>
                <a:round/>
                <a:headEnd/>
                <a:tailEnd/>
              </a:ln>
            </p:spPr>
            <p:txBody>
              <a:bodyPr/>
              <a:lstStyle/>
              <a:p>
                <a:endParaRPr lang="en-US"/>
              </a:p>
            </p:txBody>
          </p:sp>
          <p:sp>
            <p:nvSpPr>
              <p:cNvPr id="133319" name="Freeform 5840"/>
              <p:cNvSpPr>
                <a:spLocks/>
              </p:cNvSpPr>
              <p:nvPr/>
            </p:nvSpPr>
            <p:spPr bwMode="auto">
              <a:xfrm>
                <a:off x="3250" y="3225"/>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9C9C9"/>
              </a:solidFill>
              <a:ln w="9525">
                <a:noFill/>
                <a:round/>
                <a:headEnd/>
                <a:tailEnd/>
              </a:ln>
            </p:spPr>
            <p:txBody>
              <a:bodyPr/>
              <a:lstStyle/>
              <a:p>
                <a:endParaRPr lang="en-US"/>
              </a:p>
            </p:txBody>
          </p:sp>
          <p:sp>
            <p:nvSpPr>
              <p:cNvPr id="133320" name="Freeform 5841"/>
              <p:cNvSpPr>
                <a:spLocks/>
              </p:cNvSpPr>
              <p:nvPr/>
            </p:nvSpPr>
            <p:spPr bwMode="auto">
              <a:xfrm>
                <a:off x="3250" y="3225"/>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321" name="Freeform 5842"/>
              <p:cNvSpPr>
                <a:spLocks/>
              </p:cNvSpPr>
              <p:nvPr/>
            </p:nvSpPr>
            <p:spPr bwMode="auto">
              <a:xfrm>
                <a:off x="1984" y="3113"/>
                <a:ext cx="99" cy="142"/>
              </a:xfrm>
              <a:custGeom>
                <a:avLst/>
                <a:gdLst>
                  <a:gd name="T0" fmla="*/ 0 w 99"/>
                  <a:gd name="T1" fmla="*/ 105 h 142"/>
                  <a:gd name="T2" fmla="*/ 68 w 99"/>
                  <a:gd name="T3" fmla="*/ 142 h 142"/>
                  <a:gd name="T4" fmla="*/ 99 w 99"/>
                  <a:gd name="T5" fmla="*/ 50 h 142"/>
                  <a:gd name="T6" fmla="*/ 31 w 99"/>
                  <a:gd name="T7" fmla="*/ 0 h 142"/>
                  <a:gd name="T8" fmla="*/ 0 w 99"/>
                  <a:gd name="T9" fmla="*/ 105 h 142"/>
                  <a:gd name="T10" fmla="*/ 0 60000 65536"/>
                  <a:gd name="T11" fmla="*/ 0 60000 65536"/>
                  <a:gd name="T12" fmla="*/ 0 60000 65536"/>
                  <a:gd name="T13" fmla="*/ 0 60000 65536"/>
                  <a:gd name="T14" fmla="*/ 0 60000 65536"/>
                  <a:gd name="T15" fmla="*/ 0 w 99"/>
                  <a:gd name="T16" fmla="*/ 0 h 142"/>
                  <a:gd name="T17" fmla="*/ 99 w 99"/>
                  <a:gd name="T18" fmla="*/ 142 h 142"/>
                </a:gdLst>
                <a:ahLst/>
                <a:cxnLst>
                  <a:cxn ang="T10">
                    <a:pos x="T0" y="T1"/>
                  </a:cxn>
                  <a:cxn ang="T11">
                    <a:pos x="T2" y="T3"/>
                  </a:cxn>
                  <a:cxn ang="T12">
                    <a:pos x="T4" y="T5"/>
                  </a:cxn>
                  <a:cxn ang="T13">
                    <a:pos x="T6" y="T7"/>
                  </a:cxn>
                  <a:cxn ang="T14">
                    <a:pos x="T8" y="T9"/>
                  </a:cxn>
                </a:cxnLst>
                <a:rect l="T15" t="T16" r="T17" b="T18"/>
                <a:pathLst>
                  <a:path w="99" h="142">
                    <a:moveTo>
                      <a:pt x="0" y="105"/>
                    </a:moveTo>
                    <a:lnTo>
                      <a:pt x="68" y="142"/>
                    </a:lnTo>
                    <a:lnTo>
                      <a:pt x="99" y="50"/>
                    </a:lnTo>
                    <a:lnTo>
                      <a:pt x="31" y="0"/>
                    </a:lnTo>
                    <a:lnTo>
                      <a:pt x="0" y="105"/>
                    </a:lnTo>
                    <a:close/>
                  </a:path>
                </a:pathLst>
              </a:custGeom>
              <a:solidFill>
                <a:srgbClr val="989898"/>
              </a:solidFill>
              <a:ln w="9525">
                <a:noFill/>
                <a:round/>
                <a:headEnd/>
                <a:tailEnd/>
              </a:ln>
            </p:spPr>
            <p:txBody>
              <a:bodyPr/>
              <a:lstStyle/>
              <a:p>
                <a:endParaRPr lang="en-US"/>
              </a:p>
            </p:txBody>
          </p:sp>
          <p:sp>
            <p:nvSpPr>
              <p:cNvPr id="133322" name="Freeform 5843"/>
              <p:cNvSpPr>
                <a:spLocks/>
              </p:cNvSpPr>
              <p:nvPr/>
            </p:nvSpPr>
            <p:spPr bwMode="auto">
              <a:xfrm>
                <a:off x="1984" y="3113"/>
                <a:ext cx="99" cy="142"/>
              </a:xfrm>
              <a:custGeom>
                <a:avLst/>
                <a:gdLst>
                  <a:gd name="T0" fmla="*/ 0 w 16"/>
                  <a:gd name="T1" fmla="*/ 152508 h 23"/>
                  <a:gd name="T2" fmla="*/ 99730 w 16"/>
                  <a:gd name="T3" fmla="*/ 206406 h 23"/>
                  <a:gd name="T4" fmla="*/ 145214 w 16"/>
                  <a:gd name="T5" fmla="*/ 71315 h 23"/>
                  <a:gd name="T6" fmla="*/ 45484 w 16"/>
                  <a:gd name="T7" fmla="*/ 0 h 23"/>
                  <a:gd name="T8" fmla="*/ 0 w 16"/>
                  <a:gd name="T9" fmla="*/ 152508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17"/>
                    </a:moveTo>
                    <a:lnTo>
                      <a:pt x="11" y="23"/>
                    </a:lnTo>
                    <a:lnTo>
                      <a:pt x="16" y="8"/>
                    </a:lnTo>
                    <a:lnTo>
                      <a:pt x="5" y="0"/>
                    </a:lnTo>
                    <a:lnTo>
                      <a:pt x="0" y="17"/>
                    </a:lnTo>
                  </a:path>
                </a:pathLst>
              </a:custGeom>
              <a:noFill/>
              <a:ln w="9525">
                <a:solidFill>
                  <a:srgbClr val="000000"/>
                </a:solidFill>
                <a:round/>
                <a:headEnd/>
                <a:tailEnd/>
              </a:ln>
            </p:spPr>
            <p:txBody>
              <a:bodyPr/>
              <a:lstStyle/>
              <a:p>
                <a:endParaRPr lang="en-US"/>
              </a:p>
            </p:txBody>
          </p:sp>
          <p:sp>
            <p:nvSpPr>
              <p:cNvPr id="133323" name="Freeform 5844"/>
              <p:cNvSpPr>
                <a:spLocks/>
              </p:cNvSpPr>
              <p:nvPr/>
            </p:nvSpPr>
            <p:spPr bwMode="auto">
              <a:xfrm>
                <a:off x="4343" y="3231"/>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133324" name="Freeform 5845"/>
              <p:cNvSpPr>
                <a:spLocks/>
              </p:cNvSpPr>
              <p:nvPr/>
            </p:nvSpPr>
            <p:spPr bwMode="auto">
              <a:xfrm>
                <a:off x="4343" y="323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325" name="Freeform 5846"/>
              <p:cNvSpPr>
                <a:spLocks/>
              </p:cNvSpPr>
              <p:nvPr/>
            </p:nvSpPr>
            <p:spPr bwMode="auto">
              <a:xfrm>
                <a:off x="3077" y="3218"/>
                <a:ext cx="105" cy="81"/>
              </a:xfrm>
              <a:custGeom>
                <a:avLst/>
                <a:gdLst>
                  <a:gd name="T0" fmla="*/ 0 w 105"/>
                  <a:gd name="T1" fmla="*/ 56 h 81"/>
                  <a:gd name="T2" fmla="*/ 68 w 105"/>
                  <a:gd name="T3" fmla="*/ 81 h 81"/>
                  <a:gd name="T4" fmla="*/ 105 w 105"/>
                  <a:gd name="T5" fmla="*/ 31 h 81"/>
                  <a:gd name="T6" fmla="*/ 31 w 105"/>
                  <a:gd name="T7" fmla="*/ 0 h 81"/>
                  <a:gd name="T8" fmla="*/ 0 w 105"/>
                  <a:gd name="T9" fmla="*/ 56 h 81"/>
                  <a:gd name="T10" fmla="*/ 0 60000 65536"/>
                  <a:gd name="T11" fmla="*/ 0 60000 65536"/>
                  <a:gd name="T12" fmla="*/ 0 60000 65536"/>
                  <a:gd name="T13" fmla="*/ 0 60000 65536"/>
                  <a:gd name="T14" fmla="*/ 0 60000 65536"/>
                  <a:gd name="T15" fmla="*/ 0 w 105"/>
                  <a:gd name="T16" fmla="*/ 0 h 81"/>
                  <a:gd name="T17" fmla="*/ 105 w 105"/>
                  <a:gd name="T18" fmla="*/ 81 h 81"/>
                </a:gdLst>
                <a:ahLst/>
                <a:cxnLst>
                  <a:cxn ang="T10">
                    <a:pos x="T0" y="T1"/>
                  </a:cxn>
                  <a:cxn ang="T11">
                    <a:pos x="T2" y="T3"/>
                  </a:cxn>
                  <a:cxn ang="T12">
                    <a:pos x="T4" y="T5"/>
                  </a:cxn>
                  <a:cxn ang="T13">
                    <a:pos x="T6" y="T7"/>
                  </a:cxn>
                  <a:cxn ang="T14">
                    <a:pos x="T8" y="T9"/>
                  </a:cxn>
                </a:cxnLst>
                <a:rect l="T15" t="T16" r="T17" b="T18"/>
                <a:pathLst>
                  <a:path w="105" h="81">
                    <a:moveTo>
                      <a:pt x="0" y="56"/>
                    </a:moveTo>
                    <a:lnTo>
                      <a:pt x="68" y="81"/>
                    </a:lnTo>
                    <a:lnTo>
                      <a:pt x="105" y="31"/>
                    </a:lnTo>
                    <a:lnTo>
                      <a:pt x="31" y="0"/>
                    </a:lnTo>
                    <a:lnTo>
                      <a:pt x="0" y="56"/>
                    </a:lnTo>
                    <a:close/>
                  </a:path>
                </a:pathLst>
              </a:custGeom>
              <a:solidFill>
                <a:srgbClr val="C4C4C4"/>
              </a:solidFill>
              <a:ln w="9525">
                <a:noFill/>
                <a:round/>
                <a:headEnd/>
                <a:tailEnd/>
              </a:ln>
            </p:spPr>
            <p:txBody>
              <a:bodyPr/>
              <a:lstStyle/>
              <a:p>
                <a:endParaRPr lang="en-US"/>
              </a:p>
            </p:txBody>
          </p:sp>
          <p:sp>
            <p:nvSpPr>
              <p:cNvPr id="133326" name="Freeform 5847"/>
              <p:cNvSpPr>
                <a:spLocks/>
              </p:cNvSpPr>
              <p:nvPr/>
            </p:nvSpPr>
            <p:spPr bwMode="auto">
              <a:xfrm>
                <a:off x="3077" y="3218"/>
                <a:ext cx="105" cy="81"/>
              </a:xfrm>
              <a:custGeom>
                <a:avLst/>
                <a:gdLst>
                  <a:gd name="T0" fmla="*/ 0 w 17"/>
                  <a:gd name="T1" fmla="*/ 84439 h 13"/>
                  <a:gd name="T2" fmla="*/ 98959 w 17"/>
                  <a:gd name="T3" fmla="*/ 122173 h 13"/>
                  <a:gd name="T4" fmla="*/ 152936 w 17"/>
                  <a:gd name="T5" fmla="*/ 46706 h 13"/>
                  <a:gd name="T6" fmla="*/ 45014 w 17"/>
                  <a:gd name="T7" fmla="*/ 0 h 13"/>
                  <a:gd name="T8" fmla="*/ 0 w 17"/>
                  <a:gd name="T9" fmla="*/ 8443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1" y="13"/>
                    </a:lnTo>
                    <a:lnTo>
                      <a:pt x="17" y="5"/>
                    </a:lnTo>
                    <a:lnTo>
                      <a:pt x="5" y="0"/>
                    </a:lnTo>
                    <a:lnTo>
                      <a:pt x="0" y="9"/>
                    </a:lnTo>
                  </a:path>
                </a:pathLst>
              </a:custGeom>
              <a:noFill/>
              <a:ln w="9525">
                <a:solidFill>
                  <a:srgbClr val="000000"/>
                </a:solidFill>
                <a:round/>
                <a:headEnd/>
                <a:tailEnd/>
              </a:ln>
            </p:spPr>
            <p:txBody>
              <a:bodyPr/>
              <a:lstStyle/>
              <a:p>
                <a:endParaRPr lang="en-US"/>
              </a:p>
            </p:txBody>
          </p:sp>
          <p:sp>
            <p:nvSpPr>
              <p:cNvPr id="133327" name="Freeform 5848"/>
              <p:cNvSpPr>
                <a:spLocks/>
              </p:cNvSpPr>
              <p:nvPr/>
            </p:nvSpPr>
            <p:spPr bwMode="auto">
              <a:xfrm>
                <a:off x="1812" y="3144"/>
                <a:ext cx="105" cy="118"/>
              </a:xfrm>
              <a:custGeom>
                <a:avLst/>
                <a:gdLst>
                  <a:gd name="T0" fmla="*/ 0 w 105"/>
                  <a:gd name="T1" fmla="*/ 87 h 118"/>
                  <a:gd name="T2" fmla="*/ 68 w 105"/>
                  <a:gd name="T3" fmla="*/ 118 h 118"/>
                  <a:gd name="T4" fmla="*/ 105 w 105"/>
                  <a:gd name="T5" fmla="*/ 37 h 118"/>
                  <a:gd name="T6" fmla="*/ 30 w 105"/>
                  <a:gd name="T7" fmla="*/ 0 h 118"/>
                  <a:gd name="T8" fmla="*/ 0 w 105"/>
                  <a:gd name="T9" fmla="*/ 87 h 118"/>
                  <a:gd name="T10" fmla="*/ 0 60000 65536"/>
                  <a:gd name="T11" fmla="*/ 0 60000 65536"/>
                  <a:gd name="T12" fmla="*/ 0 60000 65536"/>
                  <a:gd name="T13" fmla="*/ 0 60000 65536"/>
                  <a:gd name="T14" fmla="*/ 0 60000 65536"/>
                  <a:gd name="T15" fmla="*/ 0 w 105"/>
                  <a:gd name="T16" fmla="*/ 0 h 118"/>
                  <a:gd name="T17" fmla="*/ 105 w 105"/>
                  <a:gd name="T18" fmla="*/ 118 h 118"/>
                </a:gdLst>
                <a:ahLst/>
                <a:cxnLst>
                  <a:cxn ang="T10">
                    <a:pos x="T0" y="T1"/>
                  </a:cxn>
                  <a:cxn ang="T11">
                    <a:pos x="T2" y="T3"/>
                  </a:cxn>
                  <a:cxn ang="T12">
                    <a:pos x="T4" y="T5"/>
                  </a:cxn>
                  <a:cxn ang="T13">
                    <a:pos x="T6" y="T7"/>
                  </a:cxn>
                  <a:cxn ang="T14">
                    <a:pos x="T8" y="T9"/>
                  </a:cxn>
                </a:cxnLst>
                <a:rect l="T15" t="T16" r="T17" b="T18"/>
                <a:pathLst>
                  <a:path w="105" h="118">
                    <a:moveTo>
                      <a:pt x="0" y="87"/>
                    </a:moveTo>
                    <a:lnTo>
                      <a:pt x="68" y="118"/>
                    </a:lnTo>
                    <a:lnTo>
                      <a:pt x="105" y="37"/>
                    </a:lnTo>
                    <a:lnTo>
                      <a:pt x="30" y="0"/>
                    </a:lnTo>
                    <a:lnTo>
                      <a:pt x="0" y="87"/>
                    </a:lnTo>
                    <a:close/>
                  </a:path>
                </a:pathLst>
              </a:custGeom>
              <a:solidFill>
                <a:srgbClr val="A4A4A4"/>
              </a:solidFill>
              <a:ln w="9525">
                <a:noFill/>
                <a:round/>
                <a:headEnd/>
                <a:tailEnd/>
              </a:ln>
            </p:spPr>
            <p:txBody>
              <a:bodyPr/>
              <a:lstStyle/>
              <a:p>
                <a:endParaRPr lang="en-US"/>
              </a:p>
            </p:txBody>
          </p:sp>
          <p:sp>
            <p:nvSpPr>
              <p:cNvPr id="133328" name="Freeform 5849"/>
              <p:cNvSpPr>
                <a:spLocks/>
              </p:cNvSpPr>
              <p:nvPr/>
            </p:nvSpPr>
            <p:spPr bwMode="auto">
              <a:xfrm>
                <a:off x="1812" y="3144"/>
                <a:ext cx="105" cy="118"/>
              </a:xfrm>
              <a:custGeom>
                <a:avLst/>
                <a:gdLst>
                  <a:gd name="T0" fmla="*/ 0 w 17"/>
                  <a:gd name="T1" fmla="*/ 129365 h 19"/>
                  <a:gd name="T2" fmla="*/ 98959 w 17"/>
                  <a:gd name="T3" fmla="*/ 175572 h 19"/>
                  <a:gd name="T4" fmla="*/ 152936 w 17"/>
                  <a:gd name="T5" fmla="*/ 55081 h 19"/>
                  <a:gd name="T6" fmla="*/ 45014 w 17"/>
                  <a:gd name="T7" fmla="*/ 0 h 19"/>
                  <a:gd name="T8" fmla="*/ 0 w 17"/>
                  <a:gd name="T9" fmla="*/ 129365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4"/>
                    </a:moveTo>
                    <a:lnTo>
                      <a:pt x="11" y="19"/>
                    </a:lnTo>
                    <a:lnTo>
                      <a:pt x="17" y="6"/>
                    </a:lnTo>
                    <a:lnTo>
                      <a:pt x="5" y="0"/>
                    </a:lnTo>
                    <a:lnTo>
                      <a:pt x="0" y="14"/>
                    </a:lnTo>
                  </a:path>
                </a:pathLst>
              </a:custGeom>
              <a:noFill/>
              <a:ln w="9525">
                <a:solidFill>
                  <a:srgbClr val="000000"/>
                </a:solidFill>
                <a:round/>
                <a:headEnd/>
                <a:tailEnd/>
              </a:ln>
            </p:spPr>
            <p:txBody>
              <a:bodyPr/>
              <a:lstStyle/>
              <a:p>
                <a:endParaRPr lang="en-US"/>
              </a:p>
            </p:txBody>
          </p:sp>
          <p:sp>
            <p:nvSpPr>
              <p:cNvPr id="133329" name="Freeform 5850"/>
              <p:cNvSpPr>
                <a:spLocks/>
              </p:cNvSpPr>
              <p:nvPr/>
            </p:nvSpPr>
            <p:spPr bwMode="auto">
              <a:xfrm>
                <a:off x="4170" y="3237"/>
                <a:ext cx="99" cy="62"/>
              </a:xfrm>
              <a:custGeom>
                <a:avLst/>
                <a:gdLst>
                  <a:gd name="T0" fmla="*/ 0 w 99"/>
                  <a:gd name="T1" fmla="*/ 43 h 62"/>
                  <a:gd name="T2" fmla="*/ 74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74"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330" name="Freeform 5851"/>
              <p:cNvSpPr>
                <a:spLocks/>
              </p:cNvSpPr>
              <p:nvPr/>
            </p:nvSpPr>
            <p:spPr bwMode="auto">
              <a:xfrm>
                <a:off x="4170" y="3237"/>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31" name="Freeform 5852"/>
              <p:cNvSpPr>
                <a:spLocks/>
              </p:cNvSpPr>
              <p:nvPr/>
            </p:nvSpPr>
            <p:spPr bwMode="auto">
              <a:xfrm>
                <a:off x="2905" y="3206"/>
                <a:ext cx="104" cy="93"/>
              </a:xfrm>
              <a:custGeom>
                <a:avLst/>
                <a:gdLst>
                  <a:gd name="T0" fmla="*/ 0 w 104"/>
                  <a:gd name="T1" fmla="*/ 62 h 93"/>
                  <a:gd name="T2" fmla="*/ 74 w 104"/>
                  <a:gd name="T3" fmla="*/ 93 h 93"/>
                  <a:gd name="T4" fmla="*/ 104 w 104"/>
                  <a:gd name="T5" fmla="*/ 37 h 93"/>
                  <a:gd name="T6" fmla="*/ 37 w 104"/>
                  <a:gd name="T7" fmla="*/ 0 h 93"/>
                  <a:gd name="T8" fmla="*/ 0 w 104"/>
                  <a:gd name="T9" fmla="*/ 62 h 93"/>
                  <a:gd name="T10" fmla="*/ 0 60000 65536"/>
                  <a:gd name="T11" fmla="*/ 0 60000 65536"/>
                  <a:gd name="T12" fmla="*/ 0 60000 65536"/>
                  <a:gd name="T13" fmla="*/ 0 60000 65536"/>
                  <a:gd name="T14" fmla="*/ 0 60000 65536"/>
                  <a:gd name="T15" fmla="*/ 0 w 104"/>
                  <a:gd name="T16" fmla="*/ 0 h 93"/>
                  <a:gd name="T17" fmla="*/ 104 w 104"/>
                  <a:gd name="T18" fmla="*/ 93 h 93"/>
                </a:gdLst>
                <a:ahLst/>
                <a:cxnLst>
                  <a:cxn ang="T10">
                    <a:pos x="T0" y="T1"/>
                  </a:cxn>
                  <a:cxn ang="T11">
                    <a:pos x="T2" y="T3"/>
                  </a:cxn>
                  <a:cxn ang="T12">
                    <a:pos x="T4" y="T5"/>
                  </a:cxn>
                  <a:cxn ang="T13">
                    <a:pos x="T6" y="T7"/>
                  </a:cxn>
                  <a:cxn ang="T14">
                    <a:pos x="T8" y="T9"/>
                  </a:cxn>
                </a:cxnLst>
                <a:rect l="T15" t="T16" r="T17" b="T18"/>
                <a:pathLst>
                  <a:path w="104" h="93">
                    <a:moveTo>
                      <a:pt x="0" y="62"/>
                    </a:moveTo>
                    <a:lnTo>
                      <a:pt x="74" y="93"/>
                    </a:lnTo>
                    <a:lnTo>
                      <a:pt x="104" y="37"/>
                    </a:lnTo>
                    <a:lnTo>
                      <a:pt x="37" y="0"/>
                    </a:lnTo>
                    <a:lnTo>
                      <a:pt x="0" y="62"/>
                    </a:lnTo>
                    <a:close/>
                  </a:path>
                </a:pathLst>
              </a:custGeom>
              <a:solidFill>
                <a:srgbClr val="BBBBBB"/>
              </a:solidFill>
              <a:ln w="9525">
                <a:noFill/>
                <a:round/>
                <a:headEnd/>
                <a:tailEnd/>
              </a:ln>
            </p:spPr>
            <p:txBody>
              <a:bodyPr/>
              <a:lstStyle/>
              <a:p>
                <a:endParaRPr lang="en-US"/>
              </a:p>
            </p:txBody>
          </p:sp>
          <p:sp>
            <p:nvSpPr>
              <p:cNvPr id="133332" name="Freeform 5853"/>
              <p:cNvSpPr>
                <a:spLocks/>
              </p:cNvSpPr>
              <p:nvPr/>
            </p:nvSpPr>
            <p:spPr bwMode="auto">
              <a:xfrm>
                <a:off x="2905" y="3206"/>
                <a:ext cx="104" cy="93"/>
              </a:xfrm>
              <a:custGeom>
                <a:avLst/>
                <a:gdLst>
                  <a:gd name="T0" fmla="*/ 0 w 17"/>
                  <a:gd name="T1" fmla="*/ 91524 h 15"/>
                  <a:gd name="T2" fmla="*/ 102360 w 17"/>
                  <a:gd name="T3" fmla="*/ 137497 h 15"/>
                  <a:gd name="T4" fmla="*/ 145624 w 17"/>
                  <a:gd name="T5" fmla="*/ 54585 h 15"/>
                  <a:gd name="T6" fmla="*/ 51761 w 17"/>
                  <a:gd name="T7" fmla="*/ 0 h 15"/>
                  <a:gd name="T8" fmla="*/ 0 w 17"/>
                  <a:gd name="T9" fmla="*/ 91524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0"/>
                    </a:moveTo>
                    <a:lnTo>
                      <a:pt x="12" y="15"/>
                    </a:lnTo>
                    <a:lnTo>
                      <a:pt x="17" y="6"/>
                    </a:lnTo>
                    <a:lnTo>
                      <a:pt x="6" y="0"/>
                    </a:lnTo>
                    <a:lnTo>
                      <a:pt x="0" y="10"/>
                    </a:lnTo>
                  </a:path>
                </a:pathLst>
              </a:custGeom>
              <a:noFill/>
              <a:ln w="9525">
                <a:solidFill>
                  <a:srgbClr val="000000"/>
                </a:solidFill>
                <a:round/>
                <a:headEnd/>
                <a:tailEnd/>
              </a:ln>
            </p:spPr>
            <p:txBody>
              <a:bodyPr/>
              <a:lstStyle/>
              <a:p>
                <a:endParaRPr lang="en-US"/>
              </a:p>
            </p:txBody>
          </p:sp>
          <p:sp>
            <p:nvSpPr>
              <p:cNvPr id="133333" name="Freeform 5854"/>
              <p:cNvSpPr>
                <a:spLocks/>
              </p:cNvSpPr>
              <p:nvPr/>
            </p:nvSpPr>
            <p:spPr bwMode="auto">
              <a:xfrm>
                <a:off x="1645" y="3169"/>
                <a:ext cx="99" cy="105"/>
              </a:xfrm>
              <a:custGeom>
                <a:avLst/>
                <a:gdLst>
                  <a:gd name="T0" fmla="*/ 0 w 99"/>
                  <a:gd name="T1" fmla="*/ 74 h 105"/>
                  <a:gd name="T2" fmla="*/ 68 w 99"/>
                  <a:gd name="T3" fmla="*/ 105 h 105"/>
                  <a:gd name="T4" fmla="*/ 99 w 99"/>
                  <a:gd name="T5" fmla="*/ 31 h 105"/>
                  <a:gd name="T6" fmla="*/ 31 w 99"/>
                  <a:gd name="T7" fmla="*/ 0 h 105"/>
                  <a:gd name="T8" fmla="*/ 0 w 99"/>
                  <a:gd name="T9" fmla="*/ 74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74"/>
                    </a:moveTo>
                    <a:lnTo>
                      <a:pt x="68" y="105"/>
                    </a:lnTo>
                    <a:lnTo>
                      <a:pt x="99" y="31"/>
                    </a:lnTo>
                    <a:lnTo>
                      <a:pt x="31" y="0"/>
                    </a:lnTo>
                    <a:lnTo>
                      <a:pt x="0" y="74"/>
                    </a:lnTo>
                    <a:close/>
                  </a:path>
                </a:pathLst>
              </a:custGeom>
              <a:solidFill>
                <a:srgbClr val="B2B2B2"/>
              </a:solidFill>
              <a:ln w="9525">
                <a:noFill/>
                <a:round/>
                <a:headEnd/>
                <a:tailEnd/>
              </a:ln>
            </p:spPr>
            <p:txBody>
              <a:bodyPr/>
              <a:lstStyle/>
              <a:p>
                <a:endParaRPr lang="en-US"/>
              </a:p>
            </p:txBody>
          </p:sp>
          <p:sp>
            <p:nvSpPr>
              <p:cNvPr id="133334" name="Freeform 5855"/>
              <p:cNvSpPr>
                <a:spLocks/>
              </p:cNvSpPr>
              <p:nvPr/>
            </p:nvSpPr>
            <p:spPr bwMode="auto">
              <a:xfrm>
                <a:off x="1645" y="3169"/>
                <a:ext cx="99" cy="105"/>
              </a:xfrm>
              <a:custGeom>
                <a:avLst/>
                <a:gdLst>
                  <a:gd name="T0" fmla="*/ 0 w 16"/>
                  <a:gd name="T1" fmla="*/ 107693 h 17"/>
                  <a:gd name="T2" fmla="*/ 99730 w 16"/>
                  <a:gd name="T3" fmla="*/ 152936 h 17"/>
                  <a:gd name="T4" fmla="*/ 145214 w 16"/>
                  <a:gd name="T5" fmla="*/ 45014 h 17"/>
                  <a:gd name="T6" fmla="*/ 45484 w 16"/>
                  <a:gd name="T7" fmla="*/ 0 h 17"/>
                  <a:gd name="T8" fmla="*/ 0 w 16"/>
                  <a:gd name="T9" fmla="*/ 107693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2"/>
                    </a:moveTo>
                    <a:lnTo>
                      <a:pt x="11" y="17"/>
                    </a:lnTo>
                    <a:lnTo>
                      <a:pt x="16" y="5"/>
                    </a:lnTo>
                    <a:lnTo>
                      <a:pt x="5" y="0"/>
                    </a:lnTo>
                    <a:lnTo>
                      <a:pt x="0" y="12"/>
                    </a:lnTo>
                  </a:path>
                </a:pathLst>
              </a:custGeom>
              <a:noFill/>
              <a:ln w="9525">
                <a:solidFill>
                  <a:srgbClr val="000000"/>
                </a:solidFill>
                <a:round/>
                <a:headEnd/>
                <a:tailEnd/>
              </a:ln>
            </p:spPr>
            <p:txBody>
              <a:bodyPr/>
              <a:lstStyle/>
              <a:p>
                <a:endParaRPr lang="en-US"/>
              </a:p>
            </p:txBody>
          </p:sp>
          <p:sp>
            <p:nvSpPr>
              <p:cNvPr id="133335" name="Freeform 5856"/>
              <p:cNvSpPr>
                <a:spLocks/>
              </p:cNvSpPr>
              <p:nvPr/>
            </p:nvSpPr>
            <p:spPr bwMode="auto">
              <a:xfrm>
                <a:off x="4004" y="3237"/>
                <a:ext cx="98" cy="68"/>
              </a:xfrm>
              <a:custGeom>
                <a:avLst/>
                <a:gdLst>
                  <a:gd name="T0" fmla="*/ 0 w 98"/>
                  <a:gd name="T1" fmla="*/ 49 h 68"/>
                  <a:gd name="T2" fmla="*/ 68 w 98"/>
                  <a:gd name="T3" fmla="*/ 68 h 68"/>
                  <a:gd name="T4" fmla="*/ 98 w 98"/>
                  <a:gd name="T5" fmla="*/ 25 h 68"/>
                  <a:gd name="T6" fmla="*/ 30 w 98"/>
                  <a:gd name="T7" fmla="*/ 0 h 68"/>
                  <a:gd name="T8" fmla="*/ 0 w 98"/>
                  <a:gd name="T9" fmla="*/ 49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9"/>
                    </a:moveTo>
                    <a:lnTo>
                      <a:pt x="68" y="68"/>
                    </a:lnTo>
                    <a:lnTo>
                      <a:pt x="98" y="25"/>
                    </a:lnTo>
                    <a:lnTo>
                      <a:pt x="30" y="0"/>
                    </a:lnTo>
                    <a:lnTo>
                      <a:pt x="0" y="49"/>
                    </a:lnTo>
                    <a:close/>
                  </a:path>
                </a:pathLst>
              </a:custGeom>
              <a:solidFill>
                <a:srgbClr val="CFCFCF"/>
              </a:solidFill>
              <a:ln w="9525">
                <a:noFill/>
                <a:round/>
                <a:headEnd/>
                <a:tailEnd/>
              </a:ln>
            </p:spPr>
            <p:txBody>
              <a:bodyPr/>
              <a:lstStyle/>
              <a:p>
                <a:endParaRPr lang="en-US"/>
              </a:p>
            </p:txBody>
          </p:sp>
          <p:sp>
            <p:nvSpPr>
              <p:cNvPr id="133336" name="Freeform 5857"/>
              <p:cNvSpPr>
                <a:spLocks/>
              </p:cNvSpPr>
              <p:nvPr/>
            </p:nvSpPr>
            <p:spPr bwMode="auto">
              <a:xfrm>
                <a:off x="4004" y="3237"/>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337" name="Freeform 5858"/>
              <p:cNvSpPr>
                <a:spLocks/>
              </p:cNvSpPr>
              <p:nvPr/>
            </p:nvSpPr>
            <p:spPr bwMode="auto">
              <a:xfrm>
                <a:off x="2738" y="3194"/>
                <a:ext cx="99" cy="99"/>
              </a:xfrm>
              <a:custGeom>
                <a:avLst/>
                <a:gdLst>
                  <a:gd name="T0" fmla="*/ 0 w 99"/>
                  <a:gd name="T1" fmla="*/ 74 h 99"/>
                  <a:gd name="T2" fmla="*/ 68 w 99"/>
                  <a:gd name="T3" fmla="*/ 99 h 99"/>
                  <a:gd name="T4" fmla="*/ 99 w 99"/>
                  <a:gd name="T5" fmla="*/ 43 h 99"/>
                  <a:gd name="T6" fmla="*/ 31 w 99"/>
                  <a:gd name="T7" fmla="*/ 0 h 99"/>
                  <a:gd name="T8" fmla="*/ 0 w 99"/>
                  <a:gd name="T9" fmla="*/ 74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74"/>
                    </a:moveTo>
                    <a:lnTo>
                      <a:pt x="68" y="99"/>
                    </a:lnTo>
                    <a:lnTo>
                      <a:pt x="99" y="43"/>
                    </a:lnTo>
                    <a:lnTo>
                      <a:pt x="31" y="0"/>
                    </a:lnTo>
                    <a:lnTo>
                      <a:pt x="0" y="74"/>
                    </a:lnTo>
                    <a:close/>
                  </a:path>
                </a:pathLst>
              </a:custGeom>
              <a:solidFill>
                <a:srgbClr val="B1B1B1"/>
              </a:solidFill>
              <a:ln w="9525">
                <a:noFill/>
                <a:round/>
                <a:headEnd/>
                <a:tailEnd/>
              </a:ln>
            </p:spPr>
            <p:txBody>
              <a:bodyPr/>
              <a:lstStyle/>
              <a:p>
                <a:endParaRPr lang="en-US"/>
              </a:p>
            </p:txBody>
          </p:sp>
          <p:sp>
            <p:nvSpPr>
              <p:cNvPr id="133338" name="Freeform 5859"/>
              <p:cNvSpPr>
                <a:spLocks/>
              </p:cNvSpPr>
              <p:nvPr/>
            </p:nvSpPr>
            <p:spPr bwMode="auto">
              <a:xfrm>
                <a:off x="2738" y="3194"/>
                <a:ext cx="99" cy="99"/>
              </a:xfrm>
              <a:custGeom>
                <a:avLst/>
                <a:gdLst>
                  <a:gd name="T0" fmla="*/ 0 w 16"/>
                  <a:gd name="T1" fmla="*/ 108498 h 16"/>
                  <a:gd name="T2" fmla="*/ 99730 w 16"/>
                  <a:gd name="T3" fmla="*/ 145214 h 16"/>
                  <a:gd name="T4" fmla="*/ 145214 w 16"/>
                  <a:gd name="T5" fmla="*/ 63020 h 16"/>
                  <a:gd name="T6" fmla="*/ 45484 w 16"/>
                  <a:gd name="T7" fmla="*/ 0 h 16"/>
                  <a:gd name="T8" fmla="*/ 0 w 16"/>
                  <a:gd name="T9" fmla="*/ 10849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2"/>
                    </a:moveTo>
                    <a:lnTo>
                      <a:pt x="11" y="16"/>
                    </a:lnTo>
                    <a:lnTo>
                      <a:pt x="16" y="7"/>
                    </a:lnTo>
                    <a:lnTo>
                      <a:pt x="5" y="0"/>
                    </a:lnTo>
                    <a:lnTo>
                      <a:pt x="0" y="12"/>
                    </a:lnTo>
                  </a:path>
                </a:pathLst>
              </a:custGeom>
              <a:noFill/>
              <a:ln w="9525">
                <a:solidFill>
                  <a:srgbClr val="000000"/>
                </a:solidFill>
                <a:round/>
                <a:headEnd/>
                <a:tailEnd/>
              </a:ln>
            </p:spPr>
            <p:txBody>
              <a:bodyPr/>
              <a:lstStyle/>
              <a:p>
                <a:endParaRPr lang="en-US"/>
              </a:p>
            </p:txBody>
          </p:sp>
          <p:sp>
            <p:nvSpPr>
              <p:cNvPr id="133339" name="Freeform 5860"/>
              <p:cNvSpPr>
                <a:spLocks/>
              </p:cNvSpPr>
              <p:nvPr/>
            </p:nvSpPr>
            <p:spPr bwMode="auto">
              <a:xfrm>
                <a:off x="1472" y="3200"/>
                <a:ext cx="99" cy="86"/>
              </a:xfrm>
              <a:custGeom>
                <a:avLst/>
                <a:gdLst>
                  <a:gd name="T0" fmla="*/ 0 w 99"/>
                  <a:gd name="T1" fmla="*/ 62 h 86"/>
                  <a:gd name="T2" fmla="*/ 68 w 99"/>
                  <a:gd name="T3" fmla="*/ 86 h 86"/>
                  <a:gd name="T4" fmla="*/ 99 w 99"/>
                  <a:gd name="T5" fmla="*/ 18 h 86"/>
                  <a:gd name="T6" fmla="*/ 31 w 99"/>
                  <a:gd name="T7" fmla="*/ 0 h 86"/>
                  <a:gd name="T8" fmla="*/ 0 w 99"/>
                  <a:gd name="T9" fmla="*/ 62 h 86"/>
                  <a:gd name="T10" fmla="*/ 0 60000 65536"/>
                  <a:gd name="T11" fmla="*/ 0 60000 65536"/>
                  <a:gd name="T12" fmla="*/ 0 60000 65536"/>
                  <a:gd name="T13" fmla="*/ 0 60000 65536"/>
                  <a:gd name="T14" fmla="*/ 0 60000 65536"/>
                  <a:gd name="T15" fmla="*/ 0 w 99"/>
                  <a:gd name="T16" fmla="*/ 0 h 86"/>
                  <a:gd name="T17" fmla="*/ 99 w 99"/>
                  <a:gd name="T18" fmla="*/ 86 h 86"/>
                </a:gdLst>
                <a:ahLst/>
                <a:cxnLst>
                  <a:cxn ang="T10">
                    <a:pos x="T0" y="T1"/>
                  </a:cxn>
                  <a:cxn ang="T11">
                    <a:pos x="T2" y="T3"/>
                  </a:cxn>
                  <a:cxn ang="T12">
                    <a:pos x="T4" y="T5"/>
                  </a:cxn>
                  <a:cxn ang="T13">
                    <a:pos x="T6" y="T7"/>
                  </a:cxn>
                  <a:cxn ang="T14">
                    <a:pos x="T8" y="T9"/>
                  </a:cxn>
                </a:cxnLst>
                <a:rect l="T15" t="T16" r="T17" b="T18"/>
                <a:pathLst>
                  <a:path w="99" h="86">
                    <a:moveTo>
                      <a:pt x="0" y="62"/>
                    </a:moveTo>
                    <a:lnTo>
                      <a:pt x="68" y="86"/>
                    </a:lnTo>
                    <a:lnTo>
                      <a:pt x="99" y="18"/>
                    </a:lnTo>
                    <a:lnTo>
                      <a:pt x="31" y="0"/>
                    </a:lnTo>
                    <a:lnTo>
                      <a:pt x="0" y="62"/>
                    </a:lnTo>
                    <a:close/>
                  </a:path>
                </a:pathLst>
              </a:custGeom>
              <a:solidFill>
                <a:srgbClr val="BEBEBE"/>
              </a:solidFill>
              <a:ln w="9525">
                <a:noFill/>
                <a:round/>
                <a:headEnd/>
                <a:tailEnd/>
              </a:ln>
            </p:spPr>
            <p:txBody>
              <a:bodyPr/>
              <a:lstStyle/>
              <a:p>
                <a:endParaRPr lang="en-US"/>
              </a:p>
            </p:txBody>
          </p:sp>
          <p:sp>
            <p:nvSpPr>
              <p:cNvPr id="133340" name="Freeform 5861"/>
              <p:cNvSpPr>
                <a:spLocks/>
              </p:cNvSpPr>
              <p:nvPr/>
            </p:nvSpPr>
            <p:spPr bwMode="auto">
              <a:xfrm>
                <a:off x="1472" y="3200"/>
                <a:ext cx="99" cy="86"/>
              </a:xfrm>
              <a:custGeom>
                <a:avLst/>
                <a:gdLst>
                  <a:gd name="T0" fmla="*/ 0 w 16"/>
                  <a:gd name="T1" fmla="*/ 86940 h 14"/>
                  <a:gd name="T2" fmla="*/ 99730 w 16"/>
                  <a:gd name="T3" fmla="*/ 122372 h 14"/>
                  <a:gd name="T4" fmla="*/ 145214 w 16"/>
                  <a:gd name="T5" fmla="*/ 25732 h 14"/>
                  <a:gd name="T6" fmla="*/ 45484 w 16"/>
                  <a:gd name="T7" fmla="*/ 0 h 14"/>
                  <a:gd name="T8" fmla="*/ 0 w 16"/>
                  <a:gd name="T9" fmla="*/ 8694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0"/>
                    </a:moveTo>
                    <a:lnTo>
                      <a:pt x="11" y="14"/>
                    </a:lnTo>
                    <a:lnTo>
                      <a:pt x="16" y="3"/>
                    </a:lnTo>
                    <a:lnTo>
                      <a:pt x="5" y="0"/>
                    </a:lnTo>
                    <a:lnTo>
                      <a:pt x="0" y="10"/>
                    </a:lnTo>
                  </a:path>
                </a:pathLst>
              </a:custGeom>
              <a:noFill/>
              <a:ln w="9525">
                <a:solidFill>
                  <a:srgbClr val="000000"/>
                </a:solidFill>
                <a:round/>
                <a:headEnd/>
                <a:tailEnd/>
              </a:ln>
            </p:spPr>
            <p:txBody>
              <a:bodyPr/>
              <a:lstStyle/>
              <a:p>
                <a:endParaRPr lang="en-US"/>
              </a:p>
            </p:txBody>
          </p:sp>
          <p:sp>
            <p:nvSpPr>
              <p:cNvPr id="133341" name="Freeform 5862"/>
              <p:cNvSpPr>
                <a:spLocks/>
              </p:cNvSpPr>
              <p:nvPr/>
            </p:nvSpPr>
            <p:spPr bwMode="auto">
              <a:xfrm>
                <a:off x="3831" y="3243"/>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3342" name="Freeform 5863"/>
              <p:cNvSpPr>
                <a:spLocks/>
              </p:cNvSpPr>
              <p:nvPr/>
            </p:nvSpPr>
            <p:spPr bwMode="auto">
              <a:xfrm>
                <a:off x="3831" y="324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43" name="Freeform 5864"/>
              <p:cNvSpPr>
                <a:spLocks/>
              </p:cNvSpPr>
              <p:nvPr/>
            </p:nvSpPr>
            <p:spPr bwMode="auto">
              <a:xfrm>
                <a:off x="2565" y="3175"/>
                <a:ext cx="105" cy="118"/>
              </a:xfrm>
              <a:custGeom>
                <a:avLst/>
                <a:gdLst>
                  <a:gd name="T0" fmla="*/ 0 w 105"/>
                  <a:gd name="T1" fmla="*/ 87 h 118"/>
                  <a:gd name="T2" fmla="*/ 68 w 105"/>
                  <a:gd name="T3" fmla="*/ 118 h 118"/>
                  <a:gd name="T4" fmla="*/ 105 w 105"/>
                  <a:gd name="T5" fmla="*/ 50 h 118"/>
                  <a:gd name="T6" fmla="*/ 31 w 105"/>
                  <a:gd name="T7" fmla="*/ 0 h 118"/>
                  <a:gd name="T8" fmla="*/ 0 w 105"/>
                  <a:gd name="T9" fmla="*/ 87 h 118"/>
                  <a:gd name="T10" fmla="*/ 0 60000 65536"/>
                  <a:gd name="T11" fmla="*/ 0 60000 65536"/>
                  <a:gd name="T12" fmla="*/ 0 60000 65536"/>
                  <a:gd name="T13" fmla="*/ 0 60000 65536"/>
                  <a:gd name="T14" fmla="*/ 0 60000 65536"/>
                  <a:gd name="T15" fmla="*/ 0 w 105"/>
                  <a:gd name="T16" fmla="*/ 0 h 118"/>
                  <a:gd name="T17" fmla="*/ 105 w 105"/>
                  <a:gd name="T18" fmla="*/ 118 h 118"/>
                </a:gdLst>
                <a:ahLst/>
                <a:cxnLst>
                  <a:cxn ang="T10">
                    <a:pos x="T0" y="T1"/>
                  </a:cxn>
                  <a:cxn ang="T11">
                    <a:pos x="T2" y="T3"/>
                  </a:cxn>
                  <a:cxn ang="T12">
                    <a:pos x="T4" y="T5"/>
                  </a:cxn>
                  <a:cxn ang="T13">
                    <a:pos x="T6" y="T7"/>
                  </a:cxn>
                  <a:cxn ang="T14">
                    <a:pos x="T8" y="T9"/>
                  </a:cxn>
                </a:cxnLst>
                <a:rect l="T15" t="T16" r="T17" b="T18"/>
                <a:pathLst>
                  <a:path w="105" h="118">
                    <a:moveTo>
                      <a:pt x="0" y="87"/>
                    </a:moveTo>
                    <a:lnTo>
                      <a:pt x="68" y="118"/>
                    </a:lnTo>
                    <a:lnTo>
                      <a:pt x="105" y="50"/>
                    </a:lnTo>
                    <a:lnTo>
                      <a:pt x="31" y="0"/>
                    </a:lnTo>
                    <a:lnTo>
                      <a:pt x="0" y="87"/>
                    </a:lnTo>
                    <a:close/>
                  </a:path>
                </a:pathLst>
              </a:custGeom>
              <a:solidFill>
                <a:srgbClr val="A6A6A6"/>
              </a:solidFill>
              <a:ln w="9525">
                <a:noFill/>
                <a:round/>
                <a:headEnd/>
                <a:tailEnd/>
              </a:ln>
            </p:spPr>
            <p:txBody>
              <a:bodyPr/>
              <a:lstStyle/>
              <a:p>
                <a:endParaRPr lang="en-US"/>
              </a:p>
            </p:txBody>
          </p:sp>
          <p:sp>
            <p:nvSpPr>
              <p:cNvPr id="133344" name="Freeform 5865"/>
              <p:cNvSpPr>
                <a:spLocks/>
              </p:cNvSpPr>
              <p:nvPr/>
            </p:nvSpPr>
            <p:spPr bwMode="auto">
              <a:xfrm>
                <a:off x="2565" y="3175"/>
                <a:ext cx="105" cy="118"/>
              </a:xfrm>
              <a:custGeom>
                <a:avLst/>
                <a:gdLst>
                  <a:gd name="T0" fmla="*/ 0 w 17"/>
                  <a:gd name="T1" fmla="*/ 129365 h 19"/>
                  <a:gd name="T2" fmla="*/ 98959 w 17"/>
                  <a:gd name="T3" fmla="*/ 175572 h 19"/>
                  <a:gd name="T4" fmla="*/ 152936 w 17"/>
                  <a:gd name="T5" fmla="*/ 74483 h 19"/>
                  <a:gd name="T6" fmla="*/ 45014 w 17"/>
                  <a:gd name="T7" fmla="*/ 0 h 19"/>
                  <a:gd name="T8" fmla="*/ 0 w 17"/>
                  <a:gd name="T9" fmla="*/ 129365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4"/>
                    </a:moveTo>
                    <a:lnTo>
                      <a:pt x="11" y="19"/>
                    </a:lnTo>
                    <a:lnTo>
                      <a:pt x="17" y="8"/>
                    </a:lnTo>
                    <a:lnTo>
                      <a:pt x="5" y="0"/>
                    </a:lnTo>
                    <a:lnTo>
                      <a:pt x="0" y="14"/>
                    </a:lnTo>
                  </a:path>
                </a:pathLst>
              </a:custGeom>
              <a:noFill/>
              <a:ln w="9525">
                <a:solidFill>
                  <a:srgbClr val="000000"/>
                </a:solidFill>
                <a:round/>
                <a:headEnd/>
                <a:tailEnd/>
              </a:ln>
            </p:spPr>
            <p:txBody>
              <a:bodyPr/>
              <a:lstStyle/>
              <a:p>
                <a:endParaRPr lang="en-US"/>
              </a:p>
            </p:txBody>
          </p:sp>
          <p:sp>
            <p:nvSpPr>
              <p:cNvPr id="133345" name="Freeform 5866"/>
              <p:cNvSpPr>
                <a:spLocks/>
              </p:cNvSpPr>
              <p:nvPr/>
            </p:nvSpPr>
            <p:spPr bwMode="auto">
              <a:xfrm>
                <a:off x="1299" y="3218"/>
                <a:ext cx="105" cy="75"/>
              </a:xfrm>
              <a:custGeom>
                <a:avLst/>
                <a:gdLst>
                  <a:gd name="T0" fmla="*/ 0 w 105"/>
                  <a:gd name="T1" fmla="*/ 56 h 75"/>
                  <a:gd name="T2" fmla="*/ 68 w 105"/>
                  <a:gd name="T3" fmla="*/ 75 h 75"/>
                  <a:gd name="T4" fmla="*/ 105 w 105"/>
                  <a:gd name="T5" fmla="*/ 19 h 75"/>
                  <a:gd name="T6" fmla="*/ 37 w 105"/>
                  <a:gd name="T7" fmla="*/ 0 h 75"/>
                  <a:gd name="T8" fmla="*/ 0 w 105"/>
                  <a:gd name="T9" fmla="*/ 56 h 75"/>
                  <a:gd name="T10" fmla="*/ 0 60000 65536"/>
                  <a:gd name="T11" fmla="*/ 0 60000 65536"/>
                  <a:gd name="T12" fmla="*/ 0 60000 65536"/>
                  <a:gd name="T13" fmla="*/ 0 60000 65536"/>
                  <a:gd name="T14" fmla="*/ 0 60000 65536"/>
                  <a:gd name="T15" fmla="*/ 0 w 105"/>
                  <a:gd name="T16" fmla="*/ 0 h 75"/>
                  <a:gd name="T17" fmla="*/ 105 w 105"/>
                  <a:gd name="T18" fmla="*/ 75 h 75"/>
                </a:gdLst>
                <a:ahLst/>
                <a:cxnLst>
                  <a:cxn ang="T10">
                    <a:pos x="T0" y="T1"/>
                  </a:cxn>
                  <a:cxn ang="T11">
                    <a:pos x="T2" y="T3"/>
                  </a:cxn>
                  <a:cxn ang="T12">
                    <a:pos x="T4" y="T5"/>
                  </a:cxn>
                  <a:cxn ang="T13">
                    <a:pos x="T6" y="T7"/>
                  </a:cxn>
                  <a:cxn ang="T14">
                    <a:pos x="T8" y="T9"/>
                  </a:cxn>
                </a:cxnLst>
                <a:rect l="T15" t="T16" r="T17" b="T18"/>
                <a:pathLst>
                  <a:path w="105" h="75">
                    <a:moveTo>
                      <a:pt x="0" y="56"/>
                    </a:moveTo>
                    <a:lnTo>
                      <a:pt x="68" y="75"/>
                    </a:lnTo>
                    <a:lnTo>
                      <a:pt x="105" y="19"/>
                    </a:lnTo>
                    <a:lnTo>
                      <a:pt x="37" y="0"/>
                    </a:lnTo>
                    <a:lnTo>
                      <a:pt x="0" y="56"/>
                    </a:lnTo>
                    <a:close/>
                  </a:path>
                </a:pathLst>
              </a:custGeom>
              <a:solidFill>
                <a:srgbClr val="C7C7C7"/>
              </a:solidFill>
              <a:ln w="9525">
                <a:noFill/>
                <a:round/>
                <a:headEnd/>
                <a:tailEnd/>
              </a:ln>
            </p:spPr>
            <p:txBody>
              <a:bodyPr/>
              <a:lstStyle/>
              <a:p>
                <a:endParaRPr lang="en-US"/>
              </a:p>
            </p:txBody>
          </p:sp>
          <p:sp>
            <p:nvSpPr>
              <p:cNvPr id="133346" name="Freeform 5867"/>
              <p:cNvSpPr>
                <a:spLocks/>
              </p:cNvSpPr>
              <p:nvPr/>
            </p:nvSpPr>
            <p:spPr bwMode="auto">
              <a:xfrm>
                <a:off x="1299" y="3218"/>
                <a:ext cx="105" cy="75"/>
              </a:xfrm>
              <a:custGeom>
                <a:avLst/>
                <a:gdLst>
                  <a:gd name="T0" fmla="*/ 0 w 17"/>
                  <a:gd name="T1" fmla="*/ 85469 h 12"/>
                  <a:gd name="T2" fmla="*/ 98959 w 17"/>
                  <a:gd name="T3" fmla="*/ 114494 h 12"/>
                  <a:gd name="T4" fmla="*/ 152936 w 17"/>
                  <a:gd name="T5" fmla="*/ 29063 h 12"/>
                  <a:gd name="T6" fmla="*/ 53945 w 17"/>
                  <a:gd name="T7" fmla="*/ 0 h 12"/>
                  <a:gd name="T8" fmla="*/ 0 w 17"/>
                  <a:gd name="T9" fmla="*/ 85469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9"/>
                    </a:moveTo>
                    <a:lnTo>
                      <a:pt x="11" y="12"/>
                    </a:lnTo>
                    <a:lnTo>
                      <a:pt x="17" y="3"/>
                    </a:lnTo>
                    <a:lnTo>
                      <a:pt x="6" y="0"/>
                    </a:lnTo>
                    <a:lnTo>
                      <a:pt x="0" y="9"/>
                    </a:lnTo>
                  </a:path>
                </a:pathLst>
              </a:custGeom>
              <a:noFill/>
              <a:ln w="9525">
                <a:solidFill>
                  <a:srgbClr val="000000"/>
                </a:solidFill>
                <a:round/>
                <a:headEnd/>
                <a:tailEnd/>
              </a:ln>
            </p:spPr>
            <p:txBody>
              <a:bodyPr/>
              <a:lstStyle/>
              <a:p>
                <a:endParaRPr lang="en-US"/>
              </a:p>
            </p:txBody>
          </p:sp>
          <p:sp>
            <p:nvSpPr>
              <p:cNvPr id="133347" name="Freeform 5868"/>
              <p:cNvSpPr>
                <a:spLocks/>
              </p:cNvSpPr>
              <p:nvPr/>
            </p:nvSpPr>
            <p:spPr bwMode="auto">
              <a:xfrm>
                <a:off x="3658" y="3243"/>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ECECE"/>
              </a:solidFill>
              <a:ln w="9525">
                <a:noFill/>
                <a:round/>
                <a:headEnd/>
                <a:tailEnd/>
              </a:ln>
            </p:spPr>
            <p:txBody>
              <a:bodyPr/>
              <a:lstStyle/>
              <a:p>
                <a:endParaRPr lang="en-US"/>
              </a:p>
            </p:txBody>
          </p:sp>
          <p:sp>
            <p:nvSpPr>
              <p:cNvPr id="133348" name="Freeform 5869"/>
              <p:cNvSpPr>
                <a:spLocks/>
              </p:cNvSpPr>
              <p:nvPr/>
            </p:nvSpPr>
            <p:spPr bwMode="auto">
              <a:xfrm>
                <a:off x="3658" y="3243"/>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349" name="Freeform 5870"/>
              <p:cNvSpPr>
                <a:spLocks/>
              </p:cNvSpPr>
              <p:nvPr/>
            </p:nvSpPr>
            <p:spPr bwMode="auto">
              <a:xfrm>
                <a:off x="2392" y="3163"/>
                <a:ext cx="105" cy="130"/>
              </a:xfrm>
              <a:custGeom>
                <a:avLst/>
                <a:gdLst>
                  <a:gd name="T0" fmla="*/ 0 w 105"/>
                  <a:gd name="T1" fmla="*/ 92 h 130"/>
                  <a:gd name="T2" fmla="*/ 74 w 105"/>
                  <a:gd name="T3" fmla="*/ 130 h 130"/>
                  <a:gd name="T4" fmla="*/ 105 w 105"/>
                  <a:gd name="T5" fmla="*/ 55 h 130"/>
                  <a:gd name="T6" fmla="*/ 37 w 105"/>
                  <a:gd name="T7" fmla="*/ 0 h 130"/>
                  <a:gd name="T8" fmla="*/ 0 w 105"/>
                  <a:gd name="T9" fmla="*/ 92 h 130"/>
                  <a:gd name="T10" fmla="*/ 0 60000 65536"/>
                  <a:gd name="T11" fmla="*/ 0 60000 65536"/>
                  <a:gd name="T12" fmla="*/ 0 60000 65536"/>
                  <a:gd name="T13" fmla="*/ 0 60000 65536"/>
                  <a:gd name="T14" fmla="*/ 0 60000 65536"/>
                  <a:gd name="T15" fmla="*/ 0 w 105"/>
                  <a:gd name="T16" fmla="*/ 0 h 130"/>
                  <a:gd name="T17" fmla="*/ 105 w 105"/>
                  <a:gd name="T18" fmla="*/ 130 h 130"/>
                </a:gdLst>
                <a:ahLst/>
                <a:cxnLst>
                  <a:cxn ang="T10">
                    <a:pos x="T0" y="T1"/>
                  </a:cxn>
                  <a:cxn ang="T11">
                    <a:pos x="T2" y="T3"/>
                  </a:cxn>
                  <a:cxn ang="T12">
                    <a:pos x="T4" y="T5"/>
                  </a:cxn>
                  <a:cxn ang="T13">
                    <a:pos x="T6" y="T7"/>
                  </a:cxn>
                  <a:cxn ang="T14">
                    <a:pos x="T8" y="T9"/>
                  </a:cxn>
                </a:cxnLst>
                <a:rect l="T15" t="T16" r="T17" b="T18"/>
                <a:pathLst>
                  <a:path w="105" h="130">
                    <a:moveTo>
                      <a:pt x="0" y="92"/>
                    </a:moveTo>
                    <a:lnTo>
                      <a:pt x="74" y="130"/>
                    </a:lnTo>
                    <a:lnTo>
                      <a:pt x="105" y="55"/>
                    </a:lnTo>
                    <a:lnTo>
                      <a:pt x="37" y="0"/>
                    </a:lnTo>
                    <a:lnTo>
                      <a:pt x="0" y="92"/>
                    </a:lnTo>
                    <a:close/>
                  </a:path>
                </a:pathLst>
              </a:custGeom>
              <a:solidFill>
                <a:srgbClr val="9E9E9E"/>
              </a:solidFill>
              <a:ln w="9525">
                <a:noFill/>
                <a:round/>
                <a:headEnd/>
                <a:tailEnd/>
              </a:ln>
            </p:spPr>
            <p:txBody>
              <a:bodyPr/>
              <a:lstStyle/>
              <a:p>
                <a:endParaRPr lang="en-US"/>
              </a:p>
            </p:txBody>
          </p:sp>
          <p:sp>
            <p:nvSpPr>
              <p:cNvPr id="133350" name="Freeform 5871"/>
              <p:cNvSpPr>
                <a:spLocks/>
              </p:cNvSpPr>
              <p:nvPr/>
            </p:nvSpPr>
            <p:spPr bwMode="auto">
              <a:xfrm>
                <a:off x="2392" y="3163"/>
                <a:ext cx="105" cy="130"/>
              </a:xfrm>
              <a:custGeom>
                <a:avLst/>
                <a:gdLst>
                  <a:gd name="T0" fmla="*/ 0 w 17"/>
                  <a:gd name="T1" fmla="*/ 136655 h 21"/>
                  <a:gd name="T2" fmla="*/ 107693 w 17"/>
                  <a:gd name="T3" fmla="*/ 190958 h 21"/>
                  <a:gd name="T4" fmla="*/ 152936 w 17"/>
                  <a:gd name="T5" fmla="*/ 82315 h 21"/>
                  <a:gd name="T6" fmla="*/ 53945 w 17"/>
                  <a:gd name="T7" fmla="*/ 0 h 21"/>
                  <a:gd name="T8" fmla="*/ 0 w 17"/>
                  <a:gd name="T9" fmla="*/ 136655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15"/>
                    </a:moveTo>
                    <a:lnTo>
                      <a:pt x="12" y="21"/>
                    </a:lnTo>
                    <a:lnTo>
                      <a:pt x="17" y="9"/>
                    </a:lnTo>
                    <a:lnTo>
                      <a:pt x="6" y="0"/>
                    </a:lnTo>
                    <a:lnTo>
                      <a:pt x="0" y="15"/>
                    </a:lnTo>
                  </a:path>
                </a:pathLst>
              </a:custGeom>
              <a:noFill/>
              <a:ln w="9525">
                <a:solidFill>
                  <a:srgbClr val="000000"/>
                </a:solidFill>
                <a:round/>
                <a:headEnd/>
                <a:tailEnd/>
              </a:ln>
            </p:spPr>
            <p:txBody>
              <a:bodyPr/>
              <a:lstStyle/>
              <a:p>
                <a:endParaRPr lang="en-US"/>
              </a:p>
            </p:txBody>
          </p:sp>
          <p:sp>
            <p:nvSpPr>
              <p:cNvPr id="133351" name="Freeform 5872"/>
              <p:cNvSpPr>
                <a:spLocks/>
              </p:cNvSpPr>
              <p:nvPr/>
            </p:nvSpPr>
            <p:spPr bwMode="auto">
              <a:xfrm>
                <a:off x="1132" y="3237"/>
                <a:ext cx="99" cy="68"/>
              </a:xfrm>
              <a:custGeom>
                <a:avLst/>
                <a:gdLst>
                  <a:gd name="T0" fmla="*/ 0 w 99"/>
                  <a:gd name="T1" fmla="*/ 49 h 68"/>
                  <a:gd name="T2" fmla="*/ 68 w 99"/>
                  <a:gd name="T3" fmla="*/ 68 h 68"/>
                  <a:gd name="T4" fmla="*/ 99 w 99"/>
                  <a:gd name="T5" fmla="*/ 18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18"/>
                    </a:lnTo>
                    <a:lnTo>
                      <a:pt x="31" y="0"/>
                    </a:lnTo>
                    <a:lnTo>
                      <a:pt x="0" y="49"/>
                    </a:lnTo>
                    <a:close/>
                  </a:path>
                </a:pathLst>
              </a:custGeom>
              <a:solidFill>
                <a:srgbClr val="CBCBCB"/>
              </a:solidFill>
              <a:ln w="9525">
                <a:noFill/>
                <a:round/>
                <a:headEnd/>
                <a:tailEnd/>
              </a:ln>
            </p:spPr>
            <p:txBody>
              <a:bodyPr/>
              <a:lstStyle/>
              <a:p>
                <a:endParaRPr lang="en-US"/>
              </a:p>
            </p:txBody>
          </p:sp>
          <p:sp>
            <p:nvSpPr>
              <p:cNvPr id="133352" name="Freeform 5873"/>
              <p:cNvSpPr>
                <a:spLocks/>
              </p:cNvSpPr>
              <p:nvPr/>
            </p:nvSpPr>
            <p:spPr bwMode="auto">
              <a:xfrm>
                <a:off x="1132" y="3237"/>
                <a:ext cx="99" cy="68"/>
              </a:xfrm>
              <a:custGeom>
                <a:avLst/>
                <a:gdLst>
                  <a:gd name="T0" fmla="*/ 0 w 16"/>
                  <a:gd name="T1" fmla="*/ 71579 h 11"/>
                  <a:gd name="T2" fmla="*/ 99730 w 16"/>
                  <a:gd name="T3" fmla="*/ 99206 h 11"/>
                  <a:gd name="T4" fmla="*/ 145214 w 16"/>
                  <a:gd name="T5" fmla="*/ 27627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3"/>
                    </a:lnTo>
                    <a:lnTo>
                      <a:pt x="5" y="0"/>
                    </a:lnTo>
                    <a:lnTo>
                      <a:pt x="0" y="8"/>
                    </a:lnTo>
                  </a:path>
                </a:pathLst>
              </a:custGeom>
              <a:noFill/>
              <a:ln w="9525">
                <a:solidFill>
                  <a:srgbClr val="000000"/>
                </a:solidFill>
                <a:round/>
                <a:headEnd/>
                <a:tailEnd/>
              </a:ln>
            </p:spPr>
            <p:txBody>
              <a:bodyPr/>
              <a:lstStyle/>
              <a:p>
                <a:endParaRPr lang="en-US"/>
              </a:p>
            </p:txBody>
          </p:sp>
          <p:sp>
            <p:nvSpPr>
              <p:cNvPr id="133353" name="Freeform 5874"/>
              <p:cNvSpPr>
                <a:spLocks/>
              </p:cNvSpPr>
              <p:nvPr/>
            </p:nvSpPr>
            <p:spPr bwMode="auto">
              <a:xfrm>
                <a:off x="3491" y="3249"/>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ECECE"/>
              </a:solidFill>
              <a:ln w="9525">
                <a:noFill/>
                <a:round/>
                <a:headEnd/>
                <a:tailEnd/>
              </a:ln>
            </p:spPr>
            <p:txBody>
              <a:bodyPr/>
              <a:lstStyle/>
              <a:p>
                <a:endParaRPr lang="en-US"/>
              </a:p>
            </p:txBody>
          </p:sp>
          <p:sp>
            <p:nvSpPr>
              <p:cNvPr id="133354" name="Freeform 5875"/>
              <p:cNvSpPr>
                <a:spLocks/>
              </p:cNvSpPr>
              <p:nvPr/>
            </p:nvSpPr>
            <p:spPr bwMode="auto">
              <a:xfrm>
                <a:off x="3491" y="324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55" name="Freeform 5876"/>
              <p:cNvSpPr>
                <a:spLocks/>
              </p:cNvSpPr>
              <p:nvPr/>
            </p:nvSpPr>
            <p:spPr bwMode="auto">
              <a:xfrm>
                <a:off x="2225" y="3157"/>
                <a:ext cx="99" cy="129"/>
              </a:xfrm>
              <a:custGeom>
                <a:avLst/>
                <a:gdLst>
                  <a:gd name="T0" fmla="*/ 0 w 99"/>
                  <a:gd name="T1" fmla="*/ 92 h 129"/>
                  <a:gd name="T2" fmla="*/ 68 w 99"/>
                  <a:gd name="T3" fmla="*/ 129 h 129"/>
                  <a:gd name="T4" fmla="*/ 99 w 99"/>
                  <a:gd name="T5" fmla="*/ 55 h 129"/>
                  <a:gd name="T6" fmla="*/ 31 w 99"/>
                  <a:gd name="T7" fmla="*/ 0 h 129"/>
                  <a:gd name="T8" fmla="*/ 0 w 99"/>
                  <a:gd name="T9" fmla="*/ 92 h 129"/>
                  <a:gd name="T10" fmla="*/ 0 60000 65536"/>
                  <a:gd name="T11" fmla="*/ 0 60000 65536"/>
                  <a:gd name="T12" fmla="*/ 0 60000 65536"/>
                  <a:gd name="T13" fmla="*/ 0 60000 65536"/>
                  <a:gd name="T14" fmla="*/ 0 60000 65536"/>
                  <a:gd name="T15" fmla="*/ 0 w 99"/>
                  <a:gd name="T16" fmla="*/ 0 h 129"/>
                  <a:gd name="T17" fmla="*/ 99 w 99"/>
                  <a:gd name="T18" fmla="*/ 129 h 129"/>
                </a:gdLst>
                <a:ahLst/>
                <a:cxnLst>
                  <a:cxn ang="T10">
                    <a:pos x="T0" y="T1"/>
                  </a:cxn>
                  <a:cxn ang="T11">
                    <a:pos x="T2" y="T3"/>
                  </a:cxn>
                  <a:cxn ang="T12">
                    <a:pos x="T4" y="T5"/>
                  </a:cxn>
                  <a:cxn ang="T13">
                    <a:pos x="T6" y="T7"/>
                  </a:cxn>
                  <a:cxn ang="T14">
                    <a:pos x="T8" y="T9"/>
                  </a:cxn>
                </a:cxnLst>
                <a:rect l="T15" t="T16" r="T17" b="T18"/>
                <a:pathLst>
                  <a:path w="99" h="129">
                    <a:moveTo>
                      <a:pt x="0" y="92"/>
                    </a:moveTo>
                    <a:lnTo>
                      <a:pt x="68" y="129"/>
                    </a:lnTo>
                    <a:lnTo>
                      <a:pt x="99" y="55"/>
                    </a:lnTo>
                    <a:lnTo>
                      <a:pt x="31" y="0"/>
                    </a:lnTo>
                    <a:lnTo>
                      <a:pt x="0" y="92"/>
                    </a:lnTo>
                    <a:close/>
                  </a:path>
                </a:pathLst>
              </a:custGeom>
              <a:solidFill>
                <a:srgbClr val="9C9C9C"/>
              </a:solidFill>
              <a:ln w="9525">
                <a:noFill/>
                <a:round/>
                <a:headEnd/>
                <a:tailEnd/>
              </a:ln>
            </p:spPr>
            <p:txBody>
              <a:bodyPr/>
              <a:lstStyle/>
              <a:p>
                <a:endParaRPr lang="en-US"/>
              </a:p>
            </p:txBody>
          </p:sp>
          <p:sp>
            <p:nvSpPr>
              <p:cNvPr id="133356" name="Freeform 5877"/>
              <p:cNvSpPr>
                <a:spLocks/>
              </p:cNvSpPr>
              <p:nvPr/>
            </p:nvSpPr>
            <p:spPr bwMode="auto">
              <a:xfrm>
                <a:off x="2225" y="3157"/>
                <a:ext cx="99" cy="129"/>
              </a:xfrm>
              <a:custGeom>
                <a:avLst/>
                <a:gdLst>
                  <a:gd name="T0" fmla="*/ 0 w 16"/>
                  <a:gd name="T1" fmla="*/ 130978 h 21"/>
                  <a:gd name="T2" fmla="*/ 99730 w 16"/>
                  <a:gd name="T3" fmla="*/ 183579 h 21"/>
                  <a:gd name="T4" fmla="*/ 145214 w 16"/>
                  <a:gd name="T5" fmla="*/ 78340 h 21"/>
                  <a:gd name="T6" fmla="*/ 45484 w 16"/>
                  <a:gd name="T7" fmla="*/ 0 h 21"/>
                  <a:gd name="T8" fmla="*/ 0 w 16"/>
                  <a:gd name="T9" fmla="*/ 130978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5"/>
                    </a:moveTo>
                    <a:lnTo>
                      <a:pt x="11" y="21"/>
                    </a:lnTo>
                    <a:lnTo>
                      <a:pt x="16" y="9"/>
                    </a:lnTo>
                    <a:lnTo>
                      <a:pt x="5" y="0"/>
                    </a:lnTo>
                    <a:lnTo>
                      <a:pt x="0" y="15"/>
                    </a:lnTo>
                  </a:path>
                </a:pathLst>
              </a:custGeom>
              <a:noFill/>
              <a:ln w="9525">
                <a:solidFill>
                  <a:srgbClr val="000000"/>
                </a:solidFill>
                <a:round/>
                <a:headEnd/>
                <a:tailEnd/>
              </a:ln>
            </p:spPr>
            <p:txBody>
              <a:bodyPr/>
              <a:lstStyle/>
              <a:p>
                <a:endParaRPr lang="en-US"/>
              </a:p>
            </p:txBody>
          </p:sp>
          <p:sp>
            <p:nvSpPr>
              <p:cNvPr id="133357" name="Freeform 5878"/>
              <p:cNvSpPr>
                <a:spLocks/>
              </p:cNvSpPr>
              <p:nvPr/>
            </p:nvSpPr>
            <p:spPr bwMode="auto">
              <a:xfrm>
                <a:off x="3318" y="3249"/>
                <a:ext cx="99" cy="68"/>
              </a:xfrm>
              <a:custGeom>
                <a:avLst/>
                <a:gdLst>
                  <a:gd name="T0" fmla="*/ 0 w 99"/>
                  <a:gd name="T1" fmla="*/ 44 h 68"/>
                  <a:gd name="T2" fmla="*/ 68 w 99"/>
                  <a:gd name="T3" fmla="*/ 68 h 68"/>
                  <a:gd name="T4" fmla="*/ 99 w 99"/>
                  <a:gd name="T5" fmla="*/ 19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19"/>
                    </a:lnTo>
                    <a:lnTo>
                      <a:pt x="31" y="0"/>
                    </a:lnTo>
                    <a:lnTo>
                      <a:pt x="0" y="44"/>
                    </a:lnTo>
                    <a:close/>
                  </a:path>
                </a:pathLst>
              </a:custGeom>
              <a:solidFill>
                <a:srgbClr val="CCCCCC"/>
              </a:solidFill>
              <a:ln w="9525">
                <a:noFill/>
                <a:round/>
                <a:headEnd/>
                <a:tailEnd/>
              </a:ln>
            </p:spPr>
            <p:txBody>
              <a:bodyPr/>
              <a:lstStyle/>
              <a:p>
                <a:endParaRPr lang="en-US"/>
              </a:p>
            </p:txBody>
          </p:sp>
          <p:sp>
            <p:nvSpPr>
              <p:cNvPr id="133358" name="Freeform 5879"/>
              <p:cNvSpPr>
                <a:spLocks/>
              </p:cNvSpPr>
              <p:nvPr/>
            </p:nvSpPr>
            <p:spPr bwMode="auto">
              <a:xfrm>
                <a:off x="3318" y="3249"/>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59" name="Freeform 5880"/>
              <p:cNvSpPr>
                <a:spLocks/>
              </p:cNvSpPr>
              <p:nvPr/>
            </p:nvSpPr>
            <p:spPr bwMode="auto">
              <a:xfrm>
                <a:off x="2052" y="3163"/>
                <a:ext cx="99" cy="130"/>
              </a:xfrm>
              <a:custGeom>
                <a:avLst/>
                <a:gdLst>
                  <a:gd name="T0" fmla="*/ 0 w 99"/>
                  <a:gd name="T1" fmla="*/ 92 h 130"/>
                  <a:gd name="T2" fmla="*/ 68 w 99"/>
                  <a:gd name="T3" fmla="*/ 130 h 130"/>
                  <a:gd name="T4" fmla="*/ 99 w 99"/>
                  <a:gd name="T5" fmla="*/ 49 h 130"/>
                  <a:gd name="T6" fmla="*/ 31 w 99"/>
                  <a:gd name="T7" fmla="*/ 0 h 130"/>
                  <a:gd name="T8" fmla="*/ 0 w 99"/>
                  <a:gd name="T9" fmla="*/ 92 h 130"/>
                  <a:gd name="T10" fmla="*/ 0 60000 65536"/>
                  <a:gd name="T11" fmla="*/ 0 60000 65536"/>
                  <a:gd name="T12" fmla="*/ 0 60000 65536"/>
                  <a:gd name="T13" fmla="*/ 0 60000 65536"/>
                  <a:gd name="T14" fmla="*/ 0 60000 65536"/>
                  <a:gd name="T15" fmla="*/ 0 w 99"/>
                  <a:gd name="T16" fmla="*/ 0 h 130"/>
                  <a:gd name="T17" fmla="*/ 99 w 99"/>
                  <a:gd name="T18" fmla="*/ 130 h 130"/>
                </a:gdLst>
                <a:ahLst/>
                <a:cxnLst>
                  <a:cxn ang="T10">
                    <a:pos x="T0" y="T1"/>
                  </a:cxn>
                  <a:cxn ang="T11">
                    <a:pos x="T2" y="T3"/>
                  </a:cxn>
                  <a:cxn ang="T12">
                    <a:pos x="T4" y="T5"/>
                  </a:cxn>
                  <a:cxn ang="T13">
                    <a:pos x="T6" y="T7"/>
                  </a:cxn>
                  <a:cxn ang="T14">
                    <a:pos x="T8" y="T9"/>
                  </a:cxn>
                </a:cxnLst>
                <a:rect l="T15" t="T16" r="T17" b="T18"/>
                <a:pathLst>
                  <a:path w="99" h="130">
                    <a:moveTo>
                      <a:pt x="0" y="92"/>
                    </a:moveTo>
                    <a:lnTo>
                      <a:pt x="68" y="130"/>
                    </a:lnTo>
                    <a:lnTo>
                      <a:pt x="99" y="49"/>
                    </a:lnTo>
                    <a:lnTo>
                      <a:pt x="31" y="0"/>
                    </a:lnTo>
                    <a:lnTo>
                      <a:pt x="0" y="92"/>
                    </a:lnTo>
                    <a:close/>
                  </a:path>
                </a:pathLst>
              </a:custGeom>
              <a:solidFill>
                <a:srgbClr val="9F9F9F"/>
              </a:solidFill>
              <a:ln w="9525">
                <a:noFill/>
                <a:round/>
                <a:headEnd/>
                <a:tailEnd/>
              </a:ln>
            </p:spPr>
            <p:txBody>
              <a:bodyPr/>
              <a:lstStyle/>
              <a:p>
                <a:endParaRPr lang="en-US"/>
              </a:p>
            </p:txBody>
          </p:sp>
          <p:sp>
            <p:nvSpPr>
              <p:cNvPr id="133360" name="Freeform 5881"/>
              <p:cNvSpPr>
                <a:spLocks/>
              </p:cNvSpPr>
              <p:nvPr/>
            </p:nvSpPr>
            <p:spPr bwMode="auto">
              <a:xfrm>
                <a:off x="2052" y="3163"/>
                <a:ext cx="99" cy="130"/>
              </a:xfrm>
              <a:custGeom>
                <a:avLst/>
                <a:gdLst>
                  <a:gd name="T0" fmla="*/ 0 w 16"/>
                  <a:gd name="T1" fmla="*/ 136655 h 21"/>
                  <a:gd name="T2" fmla="*/ 99730 w 16"/>
                  <a:gd name="T3" fmla="*/ 190958 h 21"/>
                  <a:gd name="T4" fmla="*/ 145214 w 16"/>
                  <a:gd name="T5" fmla="*/ 73543 h 21"/>
                  <a:gd name="T6" fmla="*/ 45484 w 16"/>
                  <a:gd name="T7" fmla="*/ 0 h 21"/>
                  <a:gd name="T8" fmla="*/ 0 w 16"/>
                  <a:gd name="T9" fmla="*/ 136655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5"/>
                    </a:moveTo>
                    <a:lnTo>
                      <a:pt x="11" y="21"/>
                    </a:lnTo>
                    <a:lnTo>
                      <a:pt x="16" y="8"/>
                    </a:lnTo>
                    <a:lnTo>
                      <a:pt x="5" y="0"/>
                    </a:lnTo>
                    <a:lnTo>
                      <a:pt x="0" y="15"/>
                    </a:lnTo>
                  </a:path>
                </a:pathLst>
              </a:custGeom>
              <a:noFill/>
              <a:ln w="9525">
                <a:solidFill>
                  <a:srgbClr val="000000"/>
                </a:solidFill>
                <a:round/>
                <a:headEnd/>
                <a:tailEnd/>
              </a:ln>
            </p:spPr>
            <p:txBody>
              <a:bodyPr/>
              <a:lstStyle/>
              <a:p>
                <a:endParaRPr lang="en-US"/>
              </a:p>
            </p:txBody>
          </p:sp>
          <p:sp>
            <p:nvSpPr>
              <p:cNvPr id="133361" name="Freeform 5882"/>
              <p:cNvSpPr>
                <a:spLocks/>
              </p:cNvSpPr>
              <p:nvPr/>
            </p:nvSpPr>
            <p:spPr bwMode="auto">
              <a:xfrm>
                <a:off x="4411" y="3255"/>
                <a:ext cx="99" cy="62"/>
              </a:xfrm>
              <a:custGeom>
                <a:avLst/>
                <a:gdLst>
                  <a:gd name="T0" fmla="*/ 0 w 99"/>
                  <a:gd name="T1" fmla="*/ 44 h 62"/>
                  <a:gd name="T2" fmla="*/ 74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74"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3362" name="Freeform 5883"/>
              <p:cNvSpPr>
                <a:spLocks/>
              </p:cNvSpPr>
              <p:nvPr/>
            </p:nvSpPr>
            <p:spPr bwMode="auto">
              <a:xfrm>
                <a:off x="4411" y="3255"/>
                <a:ext cx="99" cy="62"/>
              </a:xfrm>
              <a:custGeom>
                <a:avLst/>
                <a:gdLst>
                  <a:gd name="T0" fmla="*/ 0 w 16"/>
                  <a:gd name="T1" fmla="*/ 63618 h 10"/>
                  <a:gd name="T2" fmla="*/ 108498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2"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63" name="Freeform 5884"/>
              <p:cNvSpPr>
                <a:spLocks/>
              </p:cNvSpPr>
              <p:nvPr/>
            </p:nvSpPr>
            <p:spPr bwMode="auto">
              <a:xfrm>
                <a:off x="3145" y="3249"/>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ACACA"/>
              </a:solidFill>
              <a:ln w="9525">
                <a:noFill/>
                <a:round/>
                <a:headEnd/>
                <a:tailEnd/>
              </a:ln>
            </p:spPr>
            <p:txBody>
              <a:bodyPr/>
              <a:lstStyle/>
              <a:p>
                <a:endParaRPr lang="en-US"/>
              </a:p>
            </p:txBody>
          </p:sp>
          <p:sp>
            <p:nvSpPr>
              <p:cNvPr id="133364" name="Freeform 5885"/>
              <p:cNvSpPr>
                <a:spLocks/>
              </p:cNvSpPr>
              <p:nvPr/>
            </p:nvSpPr>
            <p:spPr bwMode="auto">
              <a:xfrm>
                <a:off x="3145" y="3249"/>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133365" name="Freeform 5886"/>
              <p:cNvSpPr>
                <a:spLocks/>
              </p:cNvSpPr>
              <p:nvPr/>
            </p:nvSpPr>
            <p:spPr bwMode="auto">
              <a:xfrm>
                <a:off x="1880" y="3181"/>
                <a:ext cx="104" cy="112"/>
              </a:xfrm>
              <a:custGeom>
                <a:avLst/>
                <a:gdLst>
                  <a:gd name="T0" fmla="*/ 0 w 104"/>
                  <a:gd name="T1" fmla="*/ 81 h 112"/>
                  <a:gd name="T2" fmla="*/ 67 w 104"/>
                  <a:gd name="T3" fmla="*/ 112 h 112"/>
                  <a:gd name="T4" fmla="*/ 104 w 104"/>
                  <a:gd name="T5" fmla="*/ 37 h 112"/>
                  <a:gd name="T6" fmla="*/ 37 w 104"/>
                  <a:gd name="T7" fmla="*/ 0 h 112"/>
                  <a:gd name="T8" fmla="*/ 0 w 104"/>
                  <a:gd name="T9" fmla="*/ 81 h 112"/>
                  <a:gd name="T10" fmla="*/ 0 60000 65536"/>
                  <a:gd name="T11" fmla="*/ 0 60000 65536"/>
                  <a:gd name="T12" fmla="*/ 0 60000 65536"/>
                  <a:gd name="T13" fmla="*/ 0 60000 65536"/>
                  <a:gd name="T14" fmla="*/ 0 60000 65536"/>
                  <a:gd name="T15" fmla="*/ 0 w 104"/>
                  <a:gd name="T16" fmla="*/ 0 h 112"/>
                  <a:gd name="T17" fmla="*/ 104 w 104"/>
                  <a:gd name="T18" fmla="*/ 112 h 112"/>
                </a:gdLst>
                <a:ahLst/>
                <a:cxnLst>
                  <a:cxn ang="T10">
                    <a:pos x="T0" y="T1"/>
                  </a:cxn>
                  <a:cxn ang="T11">
                    <a:pos x="T2" y="T3"/>
                  </a:cxn>
                  <a:cxn ang="T12">
                    <a:pos x="T4" y="T5"/>
                  </a:cxn>
                  <a:cxn ang="T13">
                    <a:pos x="T6" y="T7"/>
                  </a:cxn>
                  <a:cxn ang="T14">
                    <a:pos x="T8" y="T9"/>
                  </a:cxn>
                </a:cxnLst>
                <a:rect l="T15" t="T16" r="T17" b="T18"/>
                <a:pathLst>
                  <a:path w="104" h="112">
                    <a:moveTo>
                      <a:pt x="0" y="81"/>
                    </a:moveTo>
                    <a:lnTo>
                      <a:pt x="67" y="112"/>
                    </a:lnTo>
                    <a:lnTo>
                      <a:pt x="104" y="37"/>
                    </a:lnTo>
                    <a:lnTo>
                      <a:pt x="37" y="0"/>
                    </a:lnTo>
                    <a:lnTo>
                      <a:pt x="0" y="81"/>
                    </a:lnTo>
                    <a:close/>
                  </a:path>
                </a:pathLst>
              </a:custGeom>
              <a:solidFill>
                <a:srgbClr val="A7A7A7"/>
              </a:solidFill>
              <a:ln w="9525">
                <a:noFill/>
                <a:round/>
                <a:headEnd/>
                <a:tailEnd/>
              </a:ln>
            </p:spPr>
            <p:txBody>
              <a:bodyPr/>
              <a:lstStyle/>
              <a:p>
                <a:endParaRPr lang="en-US"/>
              </a:p>
            </p:txBody>
          </p:sp>
          <p:sp>
            <p:nvSpPr>
              <p:cNvPr id="133366" name="Freeform 5887"/>
              <p:cNvSpPr>
                <a:spLocks/>
              </p:cNvSpPr>
              <p:nvPr/>
            </p:nvSpPr>
            <p:spPr bwMode="auto">
              <a:xfrm>
                <a:off x="1880" y="3181"/>
                <a:ext cx="104" cy="112"/>
              </a:xfrm>
              <a:custGeom>
                <a:avLst/>
                <a:gdLst>
                  <a:gd name="T0" fmla="*/ 0 w 17"/>
                  <a:gd name="T1" fmla="*/ 121414 h 18"/>
                  <a:gd name="T2" fmla="*/ 93863 w 17"/>
                  <a:gd name="T3" fmla="*/ 167913 h 18"/>
                  <a:gd name="T4" fmla="*/ 145624 w 17"/>
                  <a:gd name="T5" fmla="*/ 55403 h 18"/>
                  <a:gd name="T6" fmla="*/ 51761 w 17"/>
                  <a:gd name="T7" fmla="*/ 0 h 18"/>
                  <a:gd name="T8" fmla="*/ 0 w 17"/>
                  <a:gd name="T9" fmla="*/ 121414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3"/>
                    </a:moveTo>
                    <a:lnTo>
                      <a:pt x="11" y="18"/>
                    </a:lnTo>
                    <a:lnTo>
                      <a:pt x="17" y="6"/>
                    </a:lnTo>
                    <a:lnTo>
                      <a:pt x="6" y="0"/>
                    </a:lnTo>
                    <a:lnTo>
                      <a:pt x="0" y="13"/>
                    </a:lnTo>
                  </a:path>
                </a:pathLst>
              </a:custGeom>
              <a:noFill/>
              <a:ln w="9525">
                <a:solidFill>
                  <a:srgbClr val="000000"/>
                </a:solidFill>
                <a:round/>
                <a:headEnd/>
                <a:tailEnd/>
              </a:ln>
            </p:spPr>
            <p:txBody>
              <a:bodyPr/>
              <a:lstStyle/>
              <a:p>
                <a:endParaRPr lang="en-US"/>
              </a:p>
            </p:txBody>
          </p:sp>
          <p:sp>
            <p:nvSpPr>
              <p:cNvPr id="133367" name="Freeform 5888"/>
              <p:cNvSpPr>
                <a:spLocks/>
              </p:cNvSpPr>
              <p:nvPr/>
            </p:nvSpPr>
            <p:spPr bwMode="auto">
              <a:xfrm>
                <a:off x="4244" y="3255"/>
                <a:ext cx="99" cy="68"/>
              </a:xfrm>
              <a:custGeom>
                <a:avLst/>
                <a:gdLst>
                  <a:gd name="T0" fmla="*/ 0 w 99"/>
                  <a:gd name="T1" fmla="*/ 44 h 68"/>
                  <a:gd name="T2" fmla="*/ 68 w 99"/>
                  <a:gd name="T3" fmla="*/ 68 h 68"/>
                  <a:gd name="T4" fmla="*/ 99 w 99"/>
                  <a:gd name="T5" fmla="*/ 25 h 68"/>
                  <a:gd name="T6" fmla="*/ 25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25" y="0"/>
                    </a:lnTo>
                    <a:lnTo>
                      <a:pt x="0" y="44"/>
                    </a:lnTo>
                    <a:close/>
                  </a:path>
                </a:pathLst>
              </a:custGeom>
              <a:solidFill>
                <a:srgbClr val="CFCFCF"/>
              </a:solidFill>
              <a:ln w="9525">
                <a:noFill/>
                <a:round/>
                <a:headEnd/>
                <a:tailEnd/>
              </a:ln>
            </p:spPr>
            <p:txBody>
              <a:bodyPr/>
              <a:lstStyle/>
              <a:p>
                <a:endParaRPr lang="en-US"/>
              </a:p>
            </p:txBody>
          </p:sp>
          <p:sp>
            <p:nvSpPr>
              <p:cNvPr id="133368" name="Freeform 5889"/>
              <p:cNvSpPr>
                <a:spLocks/>
              </p:cNvSpPr>
              <p:nvPr/>
            </p:nvSpPr>
            <p:spPr bwMode="auto">
              <a:xfrm>
                <a:off x="4244" y="3255"/>
                <a:ext cx="99" cy="68"/>
              </a:xfrm>
              <a:custGeom>
                <a:avLst/>
                <a:gdLst>
                  <a:gd name="T0" fmla="*/ 0 w 16"/>
                  <a:gd name="T1" fmla="*/ 62826 h 11"/>
                  <a:gd name="T2" fmla="*/ 99730 w 16"/>
                  <a:gd name="T3" fmla="*/ 99206 h 11"/>
                  <a:gd name="T4" fmla="*/ 145214 w 16"/>
                  <a:gd name="T5" fmla="*/ 36609 h 11"/>
                  <a:gd name="T6" fmla="*/ 36717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4" y="0"/>
                    </a:lnTo>
                    <a:lnTo>
                      <a:pt x="0" y="7"/>
                    </a:lnTo>
                  </a:path>
                </a:pathLst>
              </a:custGeom>
              <a:noFill/>
              <a:ln w="9525">
                <a:solidFill>
                  <a:srgbClr val="000000"/>
                </a:solidFill>
                <a:round/>
                <a:headEnd/>
                <a:tailEnd/>
              </a:ln>
            </p:spPr>
            <p:txBody>
              <a:bodyPr/>
              <a:lstStyle/>
              <a:p>
                <a:endParaRPr lang="en-US"/>
              </a:p>
            </p:txBody>
          </p:sp>
          <p:sp>
            <p:nvSpPr>
              <p:cNvPr id="133369" name="Freeform 5890"/>
              <p:cNvSpPr>
                <a:spLocks/>
              </p:cNvSpPr>
              <p:nvPr/>
            </p:nvSpPr>
            <p:spPr bwMode="auto">
              <a:xfrm>
                <a:off x="2979" y="3243"/>
                <a:ext cx="98" cy="74"/>
              </a:xfrm>
              <a:custGeom>
                <a:avLst/>
                <a:gdLst>
                  <a:gd name="T0" fmla="*/ 0 w 98"/>
                  <a:gd name="T1" fmla="*/ 56 h 74"/>
                  <a:gd name="T2" fmla="*/ 68 w 98"/>
                  <a:gd name="T3" fmla="*/ 74 h 74"/>
                  <a:gd name="T4" fmla="*/ 98 w 98"/>
                  <a:gd name="T5" fmla="*/ 31 h 74"/>
                  <a:gd name="T6" fmla="*/ 30 w 98"/>
                  <a:gd name="T7" fmla="*/ 0 h 74"/>
                  <a:gd name="T8" fmla="*/ 0 w 98"/>
                  <a:gd name="T9" fmla="*/ 56 h 74"/>
                  <a:gd name="T10" fmla="*/ 0 60000 65536"/>
                  <a:gd name="T11" fmla="*/ 0 60000 65536"/>
                  <a:gd name="T12" fmla="*/ 0 60000 65536"/>
                  <a:gd name="T13" fmla="*/ 0 60000 65536"/>
                  <a:gd name="T14" fmla="*/ 0 60000 65536"/>
                  <a:gd name="T15" fmla="*/ 0 w 98"/>
                  <a:gd name="T16" fmla="*/ 0 h 74"/>
                  <a:gd name="T17" fmla="*/ 98 w 98"/>
                  <a:gd name="T18" fmla="*/ 74 h 74"/>
                </a:gdLst>
                <a:ahLst/>
                <a:cxnLst>
                  <a:cxn ang="T10">
                    <a:pos x="T0" y="T1"/>
                  </a:cxn>
                  <a:cxn ang="T11">
                    <a:pos x="T2" y="T3"/>
                  </a:cxn>
                  <a:cxn ang="T12">
                    <a:pos x="T4" y="T5"/>
                  </a:cxn>
                  <a:cxn ang="T13">
                    <a:pos x="T6" y="T7"/>
                  </a:cxn>
                  <a:cxn ang="T14">
                    <a:pos x="T8" y="T9"/>
                  </a:cxn>
                </a:cxnLst>
                <a:rect l="T15" t="T16" r="T17" b="T18"/>
                <a:pathLst>
                  <a:path w="98" h="74">
                    <a:moveTo>
                      <a:pt x="0" y="56"/>
                    </a:moveTo>
                    <a:lnTo>
                      <a:pt x="68" y="74"/>
                    </a:lnTo>
                    <a:lnTo>
                      <a:pt x="98" y="31"/>
                    </a:lnTo>
                    <a:lnTo>
                      <a:pt x="30" y="0"/>
                    </a:lnTo>
                    <a:lnTo>
                      <a:pt x="0" y="56"/>
                    </a:lnTo>
                    <a:close/>
                  </a:path>
                </a:pathLst>
              </a:custGeom>
              <a:solidFill>
                <a:srgbClr val="C5C5C5"/>
              </a:solidFill>
              <a:ln w="9525">
                <a:noFill/>
                <a:round/>
                <a:headEnd/>
                <a:tailEnd/>
              </a:ln>
            </p:spPr>
            <p:txBody>
              <a:bodyPr/>
              <a:lstStyle/>
              <a:p>
                <a:endParaRPr lang="en-US"/>
              </a:p>
            </p:txBody>
          </p:sp>
          <p:sp>
            <p:nvSpPr>
              <p:cNvPr id="133370" name="Freeform 5891"/>
              <p:cNvSpPr>
                <a:spLocks/>
              </p:cNvSpPr>
              <p:nvPr/>
            </p:nvSpPr>
            <p:spPr bwMode="auto">
              <a:xfrm>
                <a:off x="2979" y="3243"/>
                <a:ext cx="98" cy="74"/>
              </a:xfrm>
              <a:custGeom>
                <a:avLst/>
                <a:gdLst>
                  <a:gd name="T0" fmla="*/ 0 w 16"/>
                  <a:gd name="T1" fmla="*/ 80925 h 12"/>
                  <a:gd name="T2" fmla="*/ 94202 w 16"/>
                  <a:gd name="T3" fmla="*/ 106936 h 12"/>
                  <a:gd name="T4" fmla="*/ 137868 w 16"/>
                  <a:gd name="T5" fmla="*/ 44795 h 12"/>
                  <a:gd name="T6" fmla="*/ 43665 w 16"/>
                  <a:gd name="T7" fmla="*/ 0 h 12"/>
                  <a:gd name="T8" fmla="*/ 0 w 16"/>
                  <a:gd name="T9" fmla="*/ 8092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9"/>
                    </a:moveTo>
                    <a:lnTo>
                      <a:pt x="11" y="12"/>
                    </a:lnTo>
                    <a:lnTo>
                      <a:pt x="16" y="5"/>
                    </a:lnTo>
                    <a:lnTo>
                      <a:pt x="5" y="0"/>
                    </a:lnTo>
                    <a:lnTo>
                      <a:pt x="0" y="9"/>
                    </a:lnTo>
                  </a:path>
                </a:pathLst>
              </a:custGeom>
              <a:noFill/>
              <a:ln w="9525">
                <a:solidFill>
                  <a:srgbClr val="000000"/>
                </a:solidFill>
                <a:round/>
                <a:headEnd/>
                <a:tailEnd/>
              </a:ln>
            </p:spPr>
            <p:txBody>
              <a:bodyPr/>
              <a:lstStyle/>
              <a:p>
                <a:endParaRPr lang="en-US"/>
              </a:p>
            </p:txBody>
          </p:sp>
          <p:sp>
            <p:nvSpPr>
              <p:cNvPr id="133371" name="Freeform 5892"/>
              <p:cNvSpPr>
                <a:spLocks/>
              </p:cNvSpPr>
              <p:nvPr/>
            </p:nvSpPr>
            <p:spPr bwMode="auto">
              <a:xfrm>
                <a:off x="1713" y="3200"/>
                <a:ext cx="99" cy="99"/>
              </a:xfrm>
              <a:custGeom>
                <a:avLst/>
                <a:gdLst>
                  <a:gd name="T0" fmla="*/ 0 w 99"/>
                  <a:gd name="T1" fmla="*/ 74 h 99"/>
                  <a:gd name="T2" fmla="*/ 68 w 99"/>
                  <a:gd name="T3" fmla="*/ 99 h 99"/>
                  <a:gd name="T4" fmla="*/ 99 w 99"/>
                  <a:gd name="T5" fmla="*/ 31 h 99"/>
                  <a:gd name="T6" fmla="*/ 31 w 99"/>
                  <a:gd name="T7" fmla="*/ 0 h 99"/>
                  <a:gd name="T8" fmla="*/ 0 w 99"/>
                  <a:gd name="T9" fmla="*/ 74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74"/>
                    </a:moveTo>
                    <a:lnTo>
                      <a:pt x="68" y="99"/>
                    </a:lnTo>
                    <a:lnTo>
                      <a:pt x="99" y="31"/>
                    </a:lnTo>
                    <a:lnTo>
                      <a:pt x="31" y="0"/>
                    </a:lnTo>
                    <a:lnTo>
                      <a:pt x="0" y="74"/>
                    </a:lnTo>
                    <a:close/>
                  </a:path>
                </a:pathLst>
              </a:custGeom>
              <a:solidFill>
                <a:srgbClr val="B2B2B2"/>
              </a:solidFill>
              <a:ln w="9525">
                <a:noFill/>
                <a:round/>
                <a:headEnd/>
                <a:tailEnd/>
              </a:ln>
            </p:spPr>
            <p:txBody>
              <a:bodyPr/>
              <a:lstStyle/>
              <a:p>
                <a:endParaRPr lang="en-US"/>
              </a:p>
            </p:txBody>
          </p:sp>
          <p:sp>
            <p:nvSpPr>
              <p:cNvPr id="133372" name="Freeform 5893"/>
              <p:cNvSpPr>
                <a:spLocks/>
              </p:cNvSpPr>
              <p:nvPr/>
            </p:nvSpPr>
            <p:spPr bwMode="auto">
              <a:xfrm>
                <a:off x="1713" y="3200"/>
                <a:ext cx="99" cy="99"/>
              </a:xfrm>
              <a:custGeom>
                <a:avLst/>
                <a:gdLst>
                  <a:gd name="T0" fmla="*/ 0 w 16"/>
                  <a:gd name="T1" fmla="*/ 108498 h 16"/>
                  <a:gd name="T2" fmla="*/ 99730 w 16"/>
                  <a:gd name="T3" fmla="*/ 145214 h 16"/>
                  <a:gd name="T4" fmla="*/ 145214 w 16"/>
                  <a:gd name="T5" fmla="*/ 45484 h 16"/>
                  <a:gd name="T6" fmla="*/ 45484 w 16"/>
                  <a:gd name="T7" fmla="*/ 0 h 16"/>
                  <a:gd name="T8" fmla="*/ 0 w 16"/>
                  <a:gd name="T9" fmla="*/ 108498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2"/>
                    </a:moveTo>
                    <a:lnTo>
                      <a:pt x="11" y="16"/>
                    </a:lnTo>
                    <a:lnTo>
                      <a:pt x="16" y="5"/>
                    </a:lnTo>
                    <a:lnTo>
                      <a:pt x="5" y="0"/>
                    </a:lnTo>
                    <a:lnTo>
                      <a:pt x="0" y="12"/>
                    </a:lnTo>
                  </a:path>
                </a:pathLst>
              </a:custGeom>
              <a:noFill/>
              <a:ln w="9525">
                <a:solidFill>
                  <a:srgbClr val="000000"/>
                </a:solidFill>
                <a:round/>
                <a:headEnd/>
                <a:tailEnd/>
              </a:ln>
            </p:spPr>
            <p:txBody>
              <a:bodyPr/>
              <a:lstStyle/>
              <a:p>
                <a:endParaRPr lang="en-US"/>
              </a:p>
            </p:txBody>
          </p:sp>
          <p:sp>
            <p:nvSpPr>
              <p:cNvPr id="133373" name="Freeform 5894"/>
              <p:cNvSpPr>
                <a:spLocks/>
              </p:cNvSpPr>
              <p:nvPr/>
            </p:nvSpPr>
            <p:spPr bwMode="auto">
              <a:xfrm>
                <a:off x="4072" y="3262"/>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3374" name="Freeform 5895"/>
              <p:cNvSpPr>
                <a:spLocks/>
              </p:cNvSpPr>
              <p:nvPr/>
            </p:nvSpPr>
            <p:spPr bwMode="auto">
              <a:xfrm>
                <a:off x="4072" y="3262"/>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375" name="Freeform 5896"/>
              <p:cNvSpPr>
                <a:spLocks/>
              </p:cNvSpPr>
              <p:nvPr/>
            </p:nvSpPr>
            <p:spPr bwMode="auto">
              <a:xfrm>
                <a:off x="2806" y="3237"/>
                <a:ext cx="99" cy="86"/>
              </a:xfrm>
              <a:custGeom>
                <a:avLst/>
                <a:gdLst>
                  <a:gd name="T0" fmla="*/ 0 w 99"/>
                  <a:gd name="T1" fmla="*/ 56 h 86"/>
                  <a:gd name="T2" fmla="*/ 68 w 99"/>
                  <a:gd name="T3" fmla="*/ 86 h 86"/>
                  <a:gd name="T4" fmla="*/ 99 w 99"/>
                  <a:gd name="T5" fmla="*/ 31 h 86"/>
                  <a:gd name="T6" fmla="*/ 31 w 99"/>
                  <a:gd name="T7" fmla="*/ 0 h 86"/>
                  <a:gd name="T8" fmla="*/ 0 w 99"/>
                  <a:gd name="T9" fmla="*/ 56 h 86"/>
                  <a:gd name="T10" fmla="*/ 0 60000 65536"/>
                  <a:gd name="T11" fmla="*/ 0 60000 65536"/>
                  <a:gd name="T12" fmla="*/ 0 60000 65536"/>
                  <a:gd name="T13" fmla="*/ 0 60000 65536"/>
                  <a:gd name="T14" fmla="*/ 0 60000 65536"/>
                  <a:gd name="T15" fmla="*/ 0 w 99"/>
                  <a:gd name="T16" fmla="*/ 0 h 86"/>
                  <a:gd name="T17" fmla="*/ 99 w 99"/>
                  <a:gd name="T18" fmla="*/ 86 h 86"/>
                </a:gdLst>
                <a:ahLst/>
                <a:cxnLst>
                  <a:cxn ang="T10">
                    <a:pos x="T0" y="T1"/>
                  </a:cxn>
                  <a:cxn ang="T11">
                    <a:pos x="T2" y="T3"/>
                  </a:cxn>
                  <a:cxn ang="T12">
                    <a:pos x="T4" y="T5"/>
                  </a:cxn>
                  <a:cxn ang="T13">
                    <a:pos x="T6" y="T7"/>
                  </a:cxn>
                  <a:cxn ang="T14">
                    <a:pos x="T8" y="T9"/>
                  </a:cxn>
                </a:cxnLst>
                <a:rect l="T15" t="T16" r="T17" b="T18"/>
                <a:pathLst>
                  <a:path w="99" h="86">
                    <a:moveTo>
                      <a:pt x="0" y="56"/>
                    </a:moveTo>
                    <a:lnTo>
                      <a:pt x="68" y="86"/>
                    </a:lnTo>
                    <a:lnTo>
                      <a:pt x="99" y="31"/>
                    </a:lnTo>
                    <a:lnTo>
                      <a:pt x="31" y="0"/>
                    </a:lnTo>
                    <a:lnTo>
                      <a:pt x="0" y="56"/>
                    </a:lnTo>
                    <a:close/>
                  </a:path>
                </a:pathLst>
              </a:custGeom>
              <a:solidFill>
                <a:srgbClr val="BFBFBF"/>
              </a:solidFill>
              <a:ln w="9525">
                <a:noFill/>
                <a:round/>
                <a:headEnd/>
                <a:tailEnd/>
              </a:ln>
            </p:spPr>
            <p:txBody>
              <a:bodyPr/>
              <a:lstStyle/>
              <a:p>
                <a:endParaRPr lang="en-US"/>
              </a:p>
            </p:txBody>
          </p:sp>
          <p:sp>
            <p:nvSpPr>
              <p:cNvPr id="133376" name="Freeform 5897"/>
              <p:cNvSpPr>
                <a:spLocks/>
              </p:cNvSpPr>
              <p:nvPr/>
            </p:nvSpPr>
            <p:spPr bwMode="auto">
              <a:xfrm>
                <a:off x="2806" y="3237"/>
                <a:ext cx="99" cy="86"/>
              </a:xfrm>
              <a:custGeom>
                <a:avLst/>
                <a:gdLst>
                  <a:gd name="T0" fmla="*/ 0 w 16"/>
                  <a:gd name="T1" fmla="*/ 78340 h 14"/>
                  <a:gd name="T2" fmla="*/ 99730 w 16"/>
                  <a:gd name="T3" fmla="*/ 122372 h 14"/>
                  <a:gd name="T4" fmla="*/ 145214 w 16"/>
                  <a:gd name="T5" fmla="*/ 44038 h 14"/>
                  <a:gd name="T6" fmla="*/ 45484 w 16"/>
                  <a:gd name="T7" fmla="*/ 0 h 14"/>
                  <a:gd name="T8" fmla="*/ 0 w 16"/>
                  <a:gd name="T9" fmla="*/ 7834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9"/>
                    </a:moveTo>
                    <a:lnTo>
                      <a:pt x="11" y="14"/>
                    </a:lnTo>
                    <a:lnTo>
                      <a:pt x="16" y="5"/>
                    </a:lnTo>
                    <a:lnTo>
                      <a:pt x="5" y="0"/>
                    </a:lnTo>
                    <a:lnTo>
                      <a:pt x="0" y="9"/>
                    </a:lnTo>
                  </a:path>
                </a:pathLst>
              </a:custGeom>
              <a:noFill/>
              <a:ln w="9525">
                <a:solidFill>
                  <a:srgbClr val="000000"/>
                </a:solidFill>
                <a:round/>
                <a:headEnd/>
                <a:tailEnd/>
              </a:ln>
            </p:spPr>
            <p:txBody>
              <a:bodyPr/>
              <a:lstStyle/>
              <a:p>
                <a:endParaRPr lang="en-US"/>
              </a:p>
            </p:txBody>
          </p:sp>
          <p:sp>
            <p:nvSpPr>
              <p:cNvPr id="133377" name="Freeform 5898"/>
              <p:cNvSpPr>
                <a:spLocks/>
              </p:cNvSpPr>
              <p:nvPr/>
            </p:nvSpPr>
            <p:spPr bwMode="auto">
              <a:xfrm>
                <a:off x="1540" y="3218"/>
                <a:ext cx="105" cy="93"/>
              </a:xfrm>
              <a:custGeom>
                <a:avLst/>
                <a:gdLst>
                  <a:gd name="T0" fmla="*/ 0 w 105"/>
                  <a:gd name="T1" fmla="*/ 68 h 93"/>
                  <a:gd name="T2" fmla="*/ 68 w 105"/>
                  <a:gd name="T3" fmla="*/ 93 h 93"/>
                  <a:gd name="T4" fmla="*/ 105 w 105"/>
                  <a:gd name="T5" fmla="*/ 25 h 93"/>
                  <a:gd name="T6" fmla="*/ 31 w 105"/>
                  <a:gd name="T7" fmla="*/ 0 h 93"/>
                  <a:gd name="T8" fmla="*/ 0 w 105"/>
                  <a:gd name="T9" fmla="*/ 68 h 93"/>
                  <a:gd name="T10" fmla="*/ 0 60000 65536"/>
                  <a:gd name="T11" fmla="*/ 0 60000 65536"/>
                  <a:gd name="T12" fmla="*/ 0 60000 65536"/>
                  <a:gd name="T13" fmla="*/ 0 60000 65536"/>
                  <a:gd name="T14" fmla="*/ 0 60000 65536"/>
                  <a:gd name="T15" fmla="*/ 0 w 105"/>
                  <a:gd name="T16" fmla="*/ 0 h 93"/>
                  <a:gd name="T17" fmla="*/ 105 w 105"/>
                  <a:gd name="T18" fmla="*/ 93 h 93"/>
                </a:gdLst>
                <a:ahLst/>
                <a:cxnLst>
                  <a:cxn ang="T10">
                    <a:pos x="T0" y="T1"/>
                  </a:cxn>
                  <a:cxn ang="T11">
                    <a:pos x="T2" y="T3"/>
                  </a:cxn>
                  <a:cxn ang="T12">
                    <a:pos x="T4" y="T5"/>
                  </a:cxn>
                  <a:cxn ang="T13">
                    <a:pos x="T6" y="T7"/>
                  </a:cxn>
                  <a:cxn ang="T14">
                    <a:pos x="T8" y="T9"/>
                  </a:cxn>
                </a:cxnLst>
                <a:rect l="T15" t="T16" r="T17" b="T18"/>
                <a:pathLst>
                  <a:path w="105" h="93">
                    <a:moveTo>
                      <a:pt x="0" y="68"/>
                    </a:moveTo>
                    <a:lnTo>
                      <a:pt x="68" y="93"/>
                    </a:lnTo>
                    <a:lnTo>
                      <a:pt x="105" y="25"/>
                    </a:lnTo>
                    <a:lnTo>
                      <a:pt x="31" y="0"/>
                    </a:lnTo>
                    <a:lnTo>
                      <a:pt x="0" y="68"/>
                    </a:lnTo>
                    <a:close/>
                  </a:path>
                </a:pathLst>
              </a:custGeom>
              <a:solidFill>
                <a:srgbClr val="BDBDBD"/>
              </a:solidFill>
              <a:ln w="9525">
                <a:noFill/>
                <a:round/>
                <a:headEnd/>
                <a:tailEnd/>
              </a:ln>
            </p:spPr>
            <p:txBody>
              <a:bodyPr/>
              <a:lstStyle/>
              <a:p>
                <a:endParaRPr lang="en-US"/>
              </a:p>
            </p:txBody>
          </p:sp>
          <p:sp>
            <p:nvSpPr>
              <p:cNvPr id="133378" name="Freeform 5899"/>
              <p:cNvSpPr>
                <a:spLocks/>
              </p:cNvSpPr>
              <p:nvPr/>
            </p:nvSpPr>
            <p:spPr bwMode="auto">
              <a:xfrm>
                <a:off x="1540" y="3218"/>
                <a:ext cx="105" cy="93"/>
              </a:xfrm>
              <a:custGeom>
                <a:avLst/>
                <a:gdLst>
                  <a:gd name="T0" fmla="*/ 0 w 17"/>
                  <a:gd name="T1" fmla="*/ 100558 h 15"/>
                  <a:gd name="T2" fmla="*/ 98959 w 17"/>
                  <a:gd name="T3" fmla="*/ 137497 h 15"/>
                  <a:gd name="T4" fmla="*/ 152936 w 17"/>
                  <a:gd name="T5" fmla="*/ 36940 h 15"/>
                  <a:gd name="T6" fmla="*/ 45014 w 17"/>
                  <a:gd name="T7" fmla="*/ 0 h 15"/>
                  <a:gd name="T8" fmla="*/ 0 w 17"/>
                  <a:gd name="T9" fmla="*/ 100558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1"/>
                    </a:moveTo>
                    <a:lnTo>
                      <a:pt x="11" y="15"/>
                    </a:lnTo>
                    <a:lnTo>
                      <a:pt x="17" y="4"/>
                    </a:lnTo>
                    <a:lnTo>
                      <a:pt x="5" y="0"/>
                    </a:lnTo>
                    <a:lnTo>
                      <a:pt x="0" y="11"/>
                    </a:lnTo>
                  </a:path>
                </a:pathLst>
              </a:custGeom>
              <a:noFill/>
              <a:ln w="9525">
                <a:solidFill>
                  <a:srgbClr val="000000"/>
                </a:solidFill>
                <a:round/>
                <a:headEnd/>
                <a:tailEnd/>
              </a:ln>
            </p:spPr>
            <p:txBody>
              <a:bodyPr/>
              <a:lstStyle/>
              <a:p>
                <a:endParaRPr lang="en-US"/>
              </a:p>
            </p:txBody>
          </p:sp>
          <p:sp>
            <p:nvSpPr>
              <p:cNvPr id="133379" name="Freeform 5900"/>
              <p:cNvSpPr>
                <a:spLocks/>
              </p:cNvSpPr>
              <p:nvPr/>
            </p:nvSpPr>
            <p:spPr bwMode="auto">
              <a:xfrm>
                <a:off x="3899" y="3262"/>
                <a:ext cx="105" cy="68"/>
              </a:xfrm>
              <a:custGeom>
                <a:avLst/>
                <a:gdLst>
                  <a:gd name="T0" fmla="*/ 0 w 105"/>
                  <a:gd name="T1" fmla="*/ 43 h 68"/>
                  <a:gd name="T2" fmla="*/ 74 w 105"/>
                  <a:gd name="T3" fmla="*/ 68 h 68"/>
                  <a:gd name="T4" fmla="*/ 105 w 105"/>
                  <a:gd name="T5" fmla="*/ 24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4"/>
                    </a:lnTo>
                    <a:lnTo>
                      <a:pt x="31" y="0"/>
                    </a:lnTo>
                    <a:lnTo>
                      <a:pt x="0" y="43"/>
                    </a:lnTo>
                    <a:close/>
                  </a:path>
                </a:pathLst>
              </a:custGeom>
              <a:solidFill>
                <a:srgbClr val="CFCFCF"/>
              </a:solidFill>
              <a:ln w="9525">
                <a:noFill/>
                <a:round/>
                <a:headEnd/>
                <a:tailEnd/>
              </a:ln>
            </p:spPr>
            <p:txBody>
              <a:bodyPr/>
              <a:lstStyle/>
              <a:p>
                <a:endParaRPr lang="en-US"/>
              </a:p>
            </p:txBody>
          </p:sp>
          <p:sp>
            <p:nvSpPr>
              <p:cNvPr id="133380" name="Freeform 5901"/>
              <p:cNvSpPr>
                <a:spLocks/>
              </p:cNvSpPr>
              <p:nvPr/>
            </p:nvSpPr>
            <p:spPr bwMode="auto">
              <a:xfrm>
                <a:off x="3899" y="3262"/>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133381" name="Freeform 5902"/>
              <p:cNvSpPr>
                <a:spLocks/>
              </p:cNvSpPr>
              <p:nvPr/>
            </p:nvSpPr>
            <p:spPr bwMode="auto">
              <a:xfrm>
                <a:off x="2633" y="3225"/>
                <a:ext cx="105" cy="98"/>
              </a:xfrm>
              <a:custGeom>
                <a:avLst/>
                <a:gdLst>
                  <a:gd name="T0" fmla="*/ 0 w 105"/>
                  <a:gd name="T1" fmla="*/ 68 h 98"/>
                  <a:gd name="T2" fmla="*/ 68 w 105"/>
                  <a:gd name="T3" fmla="*/ 98 h 98"/>
                  <a:gd name="T4" fmla="*/ 105 w 105"/>
                  <a:gd name="T5" fmla="*/ 43 h 98"/>
                  <a:gd name="T6" fmla="*/ 37 w 105"/>
                  <a:gd name="T7" fmla="*/ 0 h 98"/>
                  <a:gd name="T8" fmla="*/ 0 w 105"/>
                  <a:gd name="T9" fmla="*/ 68 h 98"/>
                  <a:gd name="T10" fmla="*/ 0 60000 65536"/>
                  <a:gd name="T11" fmla="*/ 0 60000 65536"/>
                  <a:gd name="T12" fmla="*/ 0 60000 65536"/>
                  <a:gd name="T13" fmla="*/ 0 60000 65536"/>
                  <a:gd name="T14" fmla="*/ 0 60000 65536"/>
                  <a:gd name="T15" fmla="*/ 0 w 105"/>
                  <a:gd name="T16" fmla="*/ 0 h 98"/>
                  <a:gd name="T17" fmla="*/ 105 w 105"/>
                  <a:gd name="T18" fmla="*/ 98 h 98"/>
                </a:gdLst>
                <a:ahLst/>
                <a:cxnLst>
                  <a:cxn ang="T10">
                    <a:pos x="T0" y="T1"/>
                  </a:cxn>
                  <a:cxn ang="T11">
                    <a:pos x="T2" y="T3"/>
                  </a:cxn>
                  <a:cxn ang="T12">
                    <a:pos x="T4" y="T5"/>
                  </a:cxn>
                  <a:cxn ang="T13">
                    <a:pos x="T6" y="T7"/>
                  </a:cxn>
                  <a:cxn ang="T14">
                    <a:pos x="T8" y="T9"/>
                  </a:cxn>
                </a:cxnLst>
                <a:rect l="T15" t="T16" r="T17" b="T18"/>
                <a:pathLst>
                  <a:path w="105" h="98">
                    <a:moveTo>
                      <a:pt x="0" y="68"/>
                    </a:moveTo>
                    <a:lnTo>
                      <a:pt x="68" y="98"/>
                    </a:lnTo>
                    <a:lnTo>
                      <a:pt x="105" y="43"/>
                    </a:lnTo>
                    <a:lnTo>
                      <a:pt x="37" y="0"/>
                    </a:lnTo>
                    <a:lnTo>
                      <a:pt x="0" y="68"/>
                    </a:lnTo>
                    <a:close/>
                  </a:path>
                </a:pathLst>
              </a:custGeom>
              <a:solidFill>
                <a:srgbClr val="B7B7B7"/>
              </a:solidFill>
              <a:ln w="9525">
                <a:noFill/>
                <a:round/>
                <a:headEnd/>
                <a:tailEnd/>
              </a:ln>
            </p:spPr>
            <p:txBody>
              <a:bodyPr/>
              <a:lstStyle/>
              <a:p>
                <a:endParaRPr lang="en-US"/>
              </a:p>
            </p:txBody>
          </p:sp>
          <p:sp>
            <p:nvSpPr>
              <p:cNvPr id="133382" name="Freeform 5903"/>
              <p:cNvSpPr>
                <a:spLocks/>
              </p:cNvSpPr>
              <p:nvPr/>
            </p:nvSpPr>
            <p:spPr bwMode="auto">
              <a:xfrm>
                <a:off x="2633" y="3225"/>
                <a:ext cx="105" cy="98"/>
              </a:xfrm>
              <a:custGeom>
                <a:avLst/>
                <a:gdLst>
                  <a:gd name="T0" fmla="*/ 0 w 17"/>
                  <a:gd name="T1" fmla="*/ 94202 h 16"/>
                  <a:gd name="T2" fmla="*/ 98959 w 17"/>
                  <a:gd name="T3" fmla="*/ 137868 h 16"/>
                  <a:gd name="T4" fmla="*/ 152936 w 17"/>
                  <a:gd name="T5" fmla="*/ 60435 h 16"/>
                  <a:gd name="T6" fmla="*/ 53945 w 17"/>
                  <a:gd name="T7" fmla="*/ 0 h 16"/>
                  <a:gd name="T8" fmla="*/ 0 w 17"/>
                  <a:gd name="T9" fmla="*/ 94202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1"/>
                    </a:moveTo>
                    <a:lnTo>
                      <a:pt x="11" y="16"/>
                    </a:lnTo>
                    <a:lnTo>
                      <a:pt x="17" y="7"/>
                    </a:lnTo>
                    <a:lnTo>
                      <a:pt x="6" y="0"/>
                    </a:lnTo>
                    <a:lnTo>
                      <a:pt x="0" y="11"/>
                    </a:lnTo>
                  </a:path>
                </a:pathLst>
              </a:custGeom>
              <a:noFill/>
              <a:ln w="9525">
                <a:solidFill>
                  <a:srgbClr val="000000"/>
                </a:solidFill>
                <a:round/>
                <a:headEnd/>
                <a:tailEnd/>
              </a:ln>
            </p:spPr>
            <p:txBody>
              <a:bodyPr/>
              <a:lstStyle/>
              <a:p>
                <a:endParaRPr lang="en-US"/>
              </a:p>
            </p:txBody>
          </p:sp>
          <p:sp>
            <p:nvSpPr>
              <p:cNvPr id="133383" name="Freeform 5904"/>
              <p:cNvSpPr>
                <a:spLocks/>
              </p:cNvSpPr>
              <p:nvPr/>
            </p:nvSpPr>
            <p:spPr bwMode="auto">
              <a:xfrm>
                <a:off x="1367" y="3237"/>
                <a:ext cx="105" cy="80"/>
              </a:xfrm>
              <a:custGeom>
                <a:avLst/>
                <a:gdLst>
                  <a:gd name="T0" fmla="*/ 0 w 105"/>
                  <a:gd name="T1" fmla="*/ 56 h 80"/>
                  <a:gd name="T2" fmla="*/ 68 w 105"/>
                  <a:gd name="T3" fmla="*/ 80 h 80"/>
                  <a:gd name="T4" fmla="*/ 105 w 105"/>
                  <a:gd name="T5" fmla="*/ 25 h 80"/>
                  <a:gd name="T6" fmla="*/ 37 w 105"/>
                  <a:gd name="T7" fmla="*/ 0 h 80"/>
                  <a:gd name="T8" fmla="*/ 0 w 105"/>
                  <a:gd name="T9" fmla="*/ 56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56"/>
                    </a:moveTo>
                    <a:lnTo>
                      <a:pt x="68" y="80"/>
                    </a:lnTo>
                    <a:lnTo>
                      <a:pt x="105" y="25"/>
                    </a:lnTo>
                    <a:lnTo>
                      <a:pt x="37" y="0"/>
                    </a:lnTo>
                    <a:lnTo>
                      <a:pt x="0" y="56"/>
                    </a:lnTo>
                    <a:close/>
                  </a:path>
                </a:pathLst>
              </a:custGeom>
              <a:solidFill>
                <a:srgbClr val="C5C5C5"/>
              </a:solidFill>
              <a:ln w="9525">
                <a:noFill/>
                <a:round/>
                <a:headEnd/>
                <a:tailEnd/>
              </a:ln>
            </p:spPr>
            <p:txBody>
              <a:bodyPr/>
              <a:lstStyle/>
              <a:p>
                <a:endParaRPr lang="en-US"/>
              </a:p>
            </p:txBody>
          </p:sp>
        </p:grpSp>
        <p:grpSp>
          <p:nvGrpSpPr>
            <p:cNvPr id="5163" name="Group 5905"/>
            <p:cNvGrpSpPr>
              <a:grpSpLocks/>
            </p:cNvGrpSpPr>
            <p:nvPr/>
          </p:nvGrpSpPr>
          <p:grpSpPr bwMode="auto">
            <a:xfrm>
              <a:off x="1095" y="3212"/>
              <a:ext cx="3390" cy="229"/>
              <a:chOff x="1095" y="3212"/>
              <a:chExt cx="3390" cy="229"/>
            </a:xfrm>
          </p:grpSpPr>
          <p:sp>
            <p:nvSpPr>
              <p:cNvPr id="6008" name="Freeform 5906"/>
              <p:cNvSpPr>
                <a:spLocks/>
              </p:cNvSpPr>
              <p:nvPr/>
            </p:nvSpPr>
            <p:spPr bwMode="auto">
              <a:xfrm>
                <a:off x="1367" y="3237"/>
                <a:ext cx="105" cy="80"/>
              </a:xfrm>
              <a:custGeom>
                <a:avLst/>
                <a:gdLst>
                  <a:gd name="T0" fmla="*/ 0 w 17"/>
                  <a:gd name="T1" fmla="*/ 78769 h 13"/>
                  <a:gd name="T2" fmla="*/ 98959 w 17"/>
                  <a:gd name="T3" fmla="*/ 114671 h 13"/>
                  <a:gd name="T4" fmla="*/ 152936 w 17"/>
                  <a:gd name="T5" fmla="*/ 35902 h 13"/>
                  <a:gd name="T6" fmla="*/ 53945 w 17"/>
                  <a:gd name="T7" fmla="*/ 0 h 13"/>
                  <a:gd name="T8" fmla="*/ 0 w 17"/>
                  <a:gd name="T9" fmla="*/ 7876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1" y="13"/>
                    </a:lnTo>
                    <a:lnTo>
                      <a:pt x="17" y="4"/>
                    </a:lnTo>
                    <a:lnTo>
                      <a:pt x="6" y="0"/>
                    </a:lnTo>
                    <a:lnTo>
                      <a:pt x="0" y="9"/>
                    </a:lnTo>
                  </a:path>
                </a:pathLst>
              </a:custGeom>
              <a:noFill/>
              <a:ln w="9525">
                <a:solidFill>
                  <a:srgbClr val="000000"/>
                </a:solidFill>
                <a:round/>
                <a:headEnd/>
                <a:tailEnd/>
              </a:ln>
            </p:spPr>
            <p:txBody>
              <a:bodyPr/>
              <a:lstStyle/>
              <a:p>
                <a:endParaRPr lang="en-US"/>
              </a:p>
            </p:txBody>
          </p:sp>
          <p:sp>
            <p:nvSpPr>
              <p:cNvPr id="6009" name="Freeform 5907"/>
              <p:cNvSpPr>
                <a:spLocks/>
              </p:cNvSpPr>
              <p:nvPr/>
            </p:nvSpPr>
            <p:spPr bwMode="auto">
              <a:xfrm>
                <a:off x="3732" y="3268"/>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6010" name="Freeform 5908"/>
              <p:cNvSpPr>
                <a:spLocks/>
              </p:cNvSpPr>
              <p:nvPr/>
            </p:nvSpPr>
            <p:spPr bwMode="auto">
              <a:xfrm>
                <a:off x="3732" y="326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11" name="Freeform 5909"/>
              <p:cNvSpPr>
                <a:spLocks/>
              </p:cNvSpPr>
              <p:nvPr/>
            </p:nvSpPr>
            <p:spPr bwMode="auto">
              <a:xfrm>
                <a:off x="2466" y="3218"/>
                <a:ext cx="99" cy="105"/>
              </a:xfrm>
              <a:custGeom>
                <a:avLst/>
                <a:gdLst>
                  <a:gd name="T0" fmla="*/ 0 w 99"/>
                  <a:gd name="T1" fmla="*/ 75 h 105"/>
                  <a:gd name="T2" fmla="*/ 68 w 99"/>
                  <a:gd name="T3" fmla="*/ 105 h 105"/>
                  <a:gd name="T4" fmla="*/ 99 w 99"/>
                  <a:gd name="T5" fmla="*/ 44 h 105"/>
                  <a:gd name="T6" fmla="*/ 31 w 99"/>
                  <a:gd name="T7" fmla="*/ 0 h 105"/>
                  <a:gd name="T8" fmla="*/ 0 w 99"/>
                  <a:gd name="T9" fmla="*/ 75 h 105"/>
                  <a:gd name="T10" fmla="*/ 0 60000 65536"/>
                  <a:gd name="T11" fmla="*/ 0 60000 65536"/>
                  <a:gd name="T12" fmla="*/ 0 60000 65536"/>
                  <a:gd name="T13" fmla="*/ 0 60000 65536"/>
                  <a:gd name="T14" fmla="*/ 0 60000 65536"/>
                  <a:gd name="T15" fmla="*/ 0 w 99"/>
                  <a:gd name="T16" fmla="*/ 0 h 105"/>
                  <a:gd name="T17" fmla="*/ 99 w 99"/>
                  <a:gd name="T18" fmla="*/ 105 h 105"/>
                </a:gdLst>
                <a:ahLst/>
                <a:cxnLst>
                  <a:cxn ang="T10">
                    <a:pos x="T0" y="T1"/>
                  </a:cxn>
                  <a:cxn ang="T11">
                    <a:pos x="T2" y="T3"/>
                  </a:cxn>
                  <a:cxn ang="T12">
                    <a:pos x="T4" y="T5"/>
                  </a:cxn>
                  <a:cxn ang="T13">
                    <a:pos x="T6" y="T7"/>
                  </a:cxn>
                  <a:cxn ang="T14">
                    <a:pos x="T8" y="T9"/>
                  </a:cxn>
                </a:cxnLst>
                <a:rect l="T15" t="T16" r="T17" b="T18"/>
                <a:pathLst>
                  <a:path w="99" h="105">
                    <a:moveTo>
                      <a:pt x="0" y="75"/>
                    </a:moveTo>
                    <a:lnTo>
                      <a:pt x="68" y="105"/>
                    </a:lnTo>
                    <a:lnTo>
                      <a:pt x="99" y="44"/>
                    </a:lnTo>
                    <a:lnTo>
                      <a:pt x="31" y="0"/>
                    </a:lnTo>
                    <a:lnTo>
                      <a:pt x="0" y="75"/>
                    </a:lnTo>
                    <a:close/>
                  </a:path>
                </a:pathLst>
              </a:custGeom>
              <a:solidFill>
                <a:srgbClr val="AFAFAF"/>
              </a:solidFill>
              <a:ln w="9525">
                <a:noFill/>
                <a:round/>
                <a:headEnd/>
                <a:tailEnd/>
              </a:ln>
            </p:spPr>
            <p:txBody>
              <a:bodyPr/>
              <a:lstStyle/>
              <a:p>
                <a:endParaRPr lang="en-US"/>
              </a:p>
            </p:txBody>
          </p:sp>
          <p:sp>
            <p:nvSpPr>
              <p:cNvPr id="6012" name="Freeform 5910"/>
              <p:cNvSpPr>
                <a:spLocks/>
              </p:cNvSpPr>
              <p:nvPr/>
            </p:nvSpPr>
            <p:spPr bwMode="auto">
              <a:xfrm>
                <a:off x="2466" y="3218"/>
                <a:ext cx="99" cy="105"/>
              </a:xfrm>
              <a:custGeom>
                <a:avLst/>
                <a:gdLst>
                  <a:gd name="T0" fmla="*/ 0 w 16"/>
                  <a:gd name="T1" fmla="*/ 107693 h 17"/>
                  <a:gd name="T2" fmla="*/ 99730 w 16"/>
                  <a:gd name="T3" fmla="*/ 152936 h 17"/>
                  <a:gd name="T4" fmla="*/ 145214 w 16"/>
                  <a:gd name="T5" fmla="*/ 62679 h 17"/>
                  <a:gd name="T6" fmla="*/ 45484 w 16"/>
                  <a:gd name="T7" fmla="*/ 0 h 17"/>
                  <a:gd name="T8" fmla="*/ 0 w 16"/>
                  <a:gd name="T9" fmla="*/ 107693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0" y="12"/>
                    </a:moveTo>
                    <a:lnTo>
                      <a:pt x="11" y="17"/>
                    </a:lnTo>
                    <a:lnTo>
                      <a:pt x="16" y="7"/>
                    </a:lnTo>
                    <a:lnTo>
                      <a:pt x="5" y="0"/>
                    </a:lnTo>
                    <a:lnTo>
                      <a:pt x="0" y="12"/>
                    </a:lnTo>
                  </a:path>
                </a:pathLst>
              </a:custGeom>
              <a:noFill/>
              <a:ln w="9525">
                <a:solidFill>
                  <a:srgbClr val="000000"/>
                </a:solidFill>
                <a:round/>
                <a:headEnd/>
                <a:tailEnd/>
              </a:ln>
            </p:spPr>
            <p:txBody>
              <a:bodyPr/>
              <a:lstStyle/>
              <a:p>
                <a:endParaRPr lang="en-US"/>
              </a:p>
            </p:txBody>
          </p:sp>
          <p:sp>
            <p:nvSpPr>
              <p:cNvPr id="6013" name="Freeform 5911"/>
              <p:cNvSpPr>
                <a:spLocks/>
              </p:cNvSpPr>
              <p:nvPr/>
            </p:nvSpPr>
            <p:spPr bwMode="auto">
              <a:xfrm>
                <a:off x="1200" y="3255"/>
                <a:ext cx="99" cy="68"/>
              </a:xfrm>
              <a:custGeom>
                <a:avLst/>
                <a:gdLst>
                  <a:gd name="T0" fmla="*/ 0 w 99"/>
                  <a:gd name="T1" fmla="*/ 50 h 68"/>
                  <a:gd name="T2" fmla="*/ 68 w 99"/>
                  <a:gd name="T3" fmla="*/ 68 h 68"/>
                  <a:gd name="T4" fmla="*/ 99 w 99"/>
                  <a:gd name="T5" fmla="*/ 19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19"/>
                    </a:lnTo>
                    <a:lnTo>
                      <a:pt x="31" y="0"/>
                    </a:lnTo>
                    <a:lnTo>
                      <a:pt x="0" y="50"/>
                    </a:lnTo>
                    <a:close/>
                  </a:path>
                </a:pathLst>
              </a:custGeom>
              <a:solidFill>
                <a:srgbClr val="CACACA"/>
              </a:solidFill>
              <a:ln w="9525">
                <a:noFill/>
                <a:round/>
                <a:headEnd/>
                <a:tailEnd/>
              </a:ln>
            </p:spPr>
            <p:txBody>
              <a:bodyPr/>
              <a:lstStyle/>
              <a:p>
                <a:endParaRPr lang="en-US"/>
              </a:p>
            </p:txBody>
          </p:sp>
          <p:sp>
            <p:nvSpPr>
              <p:cNvPr id="6014" name="Freeform 5912"/>
              <p:cNvSpPr>
                <a:spLocks/>
              </p:cNvSpPr>
              <p:nvPr/>
            </p:nvSpPr>
            <p:spPr bwMode="auto">
              <a:xfrm>
                <a:off x="1200" y="3255"/>
                <a:ext cx="99" cy="68"/>
              </a:xfrm>
              <a:custGeom>
                <a:avLst/>
                <a:gdLst>
                  <a:gd name="T0" fmla="*/ 0 w 16"/>
                  <a:gd name="T1" fmla="*/ 71579 h 11"/>
                  <a:gd name="T2" fmla="*/ 99730 w 16"/>
                  <a:gd name="T3" fmla="*/ 99206 h 11"/>
                  <a:gd name="T4" fmla="*/ 145214 w 16"/>
                  <a:gd name="T5" fmla="*/ 27627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3"/>
                    </a:lnTo>
                    <a:lnTo>
                      <a:pt x="5" y="0"/>
                    </a:lnTo>
                    <a:lnTo>
                      <a:pt x="0" y="8"/>
                    </a:lnTo>
                  </a:path>
                </a:pathLst>
              </a:custGeom>
              <a:noFill/>
              <a:ln w="9525">
                <a:solidFill>
                  <a:srgbClr val="000000"/>
                </a:solidFill>
                <a:round/>
                <a:headEnd/>
                <a:tailEnd/>
              </a:ln>
            </p:spPr>
            <p:txBody>
              <a:bodyPr/>
              <a:lstStyle/>
              <a:p>
                <a:endParaRPr lang="en-US"/>
              </a:p>
            </p:txBody>
          </p:sp>
          <p:sp>
            <p:nvSpPr>
              <p:cNvPr id="6015" name="Freeform 5913"/>
              <p:cNvSpPr>
                <a:spLocks/>
              </p:cNvSpPr>
              <p:nvPr/>
            </p:nvSpPr>
            <p:spPr bwMode="auto">
              <a:xfrm>
                <a:off x="3559" y="3268"/>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ECECE"/>
              </a:solidFill>
              <a:ln w="9525">
                <a:noFill/>
                <a:round/>
                <a:headEnd/>
                <a:tailEnd/>
              </a:ln>
            </p:spPr>
            <p:txBody>
              <a:bodyPr/>
              <a:lstStyle/>
              <a:p>
                <a:endParaRPr lang="en-US"/>
              </a:p>
            </p:txBody>
          </p:sp>
          <p:sp>
            <p:nvSpPr>
              <p:cNvPr id="6016" name="Freeform 5914"/>
              <p:cNvSpPr>
                <a:spLocks/>
              </p:cNvSpPr>
              <p:nvPr/>
            </p:nvSpPr>
            <p:spPr bwMode="auto">
              <a:xfrm>
                <a:off x="3559" y="3268"/>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6017" name="Freeform 5915"/>
              <p:cNvSpPr>
                <a:spLocks/>
              </p:cNvSpPr>
              <p:nvPr/>
            </p:nvSpPr>
            <p:spPr bwMode="auto">
              <a:xfrm>
                <a:off x="2293" y="3212"/>
                <a:ext cx="99" cy="111"/>
              </a:xfrm>
              <a:custGeom>
                <a:avLst/>
                <a:gdLst>
                  <a:gd name="T0" fmla="*/ 0 w 99"/>
                  <a:gd name="T1" fmla="*/ 74 h 111"/>
                  <a:gd name="T2" fmla="*/ 68 w 99"/>
                  <a:gd name="T3" fmla="*/ 111 h 111"/>
                  <a:gd name="T4" fmla="*/ 99 w 99"/>
                  <a:gd name="T5" fmla="*/ 43 h 111"/>
                  <a:gd name="T6" fmla="*/ 31 w 99"/>
                  <a:gd name="T7" fmla="*/ 0 h 111"/>
                  <a:gd name="T8" fmla="*/ 0 w 99"/>
                  <a:gd name="T9" fmla="*/ 74 h 111"/>
                  <a:gd name="T10" fmla="*/ 0 60000 65536"/>
                  <a:gd name="T11" fmla="*/ 0 60000 65536"/>
                  <a:gd name="T12" fmla="*/ 0 60000 65536"/>
                  <a:gd name="T13" fmla="*/ 0 60000 65536"/>
                  <a:gd name="T14" fmla="*/ 0 60000 65536"/>
                  <a:gd name="T15" fmla="*/ 0 w 99"/>
                  <a:gd name="T16" fmla="*/ 0 h 111"/>
                  <a:gd name="T17" fmla="*/ 99 w 99"/>
                  <a:gd name="T18" fmla="*/ 111 h 111"/>
                </a:gdLst>
                <a:ahLst/>
                <a:cxnLst>
                  <a:cxn ang="T10">
                    <a:pos x="T0" y="T1"/>
                  </a:cxn>
                  <a:cxn ang="T11">
                    <a:pos x="T2" y="T3"/>
                  </a:cxn>
                  <a:cxn ang="T12">
                    <a:pos x="T4" y="T5"/>
                  </a:cxn>
                  <a:cxn ang="T13">
                    <a:pos x="T6" y="T7"/>
                  </a:cxn>
                  <a:cxn ang="T14">
                    <a:pos x="T8" y="T9"/>
                  </a:cxn>
                </a:cxnLst>
                <a:rect l="T15" t="T16" r="T17" b="T18"/>
                <a:pathLst>
                  <a:path w="99" h="111">
                    <a:moveTo>
                      <a:pt x="0" y="74"/>
                    </a:moveTo>
                    <a:lnTo>
                      <a:pt x="68" y="111"/>
                    </a:lnTo>
                    <a:lnTo>
                      <a:pt x="99" y="43"/>
                    </a:lnTo>
                    <a:lnTo>
                      <a:pt x="31" y="0"/>
                    </a:lnTo>
                    <a:lnTo>
                      <a:pt x="0" y="74"/>
                    </a:lnTo>
                    <a:close/>
                  </a:path>
                </a:pathLst>
              </a:custGeom>
              <a:solidFill>
                <a:srgbClr val="ABABAB"/>
              </a:solidFill>
              <a:ln w="9525">
                <a:noFill/>
                <a:round/>
                <a:headEnd/>
                <a:tailEnd/>
              </a:ln>
            </p:spPr>
            <p:txBody>
              <a:bodyPr/>
              <a:lstStyle/>
              <a:p>
                <a:endParaRPr lang="en-US"/>
              </a:p>
            </p:txBody>
          </p:sp>
          <p:sp>
            <p:nvSpPr>
              <p:cNvPr id="6018" name="Freeform 5916"/>
              <p:cNvSpPr>
                <a:spLocks/>
              </p:cNvSpPr>
              <p:nvPr/>
            </p:nvSpPr>
            <p:spPr bwMode="auto">
              <a:xfrm>
                <a:off x="2293" y="3212"/>
                <a:ext cx="99" cy="111"/>
              </a:xfrm>
              <a:custGeom>
                <a:avLst/>
                <a:gdLst>
                  <a:gd name="T0" fmla="*/ 0 w 16"/>
                  <a:gd name="T1" fmla="*/ 106936 h 18"/>
                  <a:gd name="T2" fmla="*/ 99730 w 16"/>
                  <a:gd name="T3" fmla="*/ 160401 h 18"/>
                  <a:gd name="T4" fmla="*/ 145214 w 16"/>
                  <a:gd name="T5" fmla="*/ 62135 h 18"/>
                  <a:gd name="T6" fmla="*/ 45484 w 16"/>
                  <a:gd name="T7" fmla="*/ 0 h 18"/>
                  <a:gd name="T8" fmla="*/ 0 w 16"/>
                  <a:gd name="T9" fmla="*/ 106936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12"/>
                    </a:moveTo>
                    <a:lnTo>
                      <a:pt x="11" y="18"/>
                    </a:lnTo>
                    <a:lnTo>
                      <a:pt x="16" y="7"/>
                    </a:lnTo>
                    <a:lnTo>
                      <a:pt x="5" y="0"/>
                    </a:lnTo>
                    <a:lnTo>
                      <a:pt x="0" y="12"/>
                    </a:lnTo>
                  </a:path>
                </a:pathLst>
              </a:custGeom>
              <a:noFill/>
              <a:ln w="9525">
                <a:solidFill>
                  <a:srgbClr val="000000"/>
                </a:solidFill>
                <a:round/>
                <a:headEnd/>
                <a:tailEnd/>
              </a:ln>
            </p:spPr>
            <p:txBody>
              <a:bodyPr/>
              <a:lstStyle/>
              <a:p>
                <a:endParaRPr lang="en-US"/>
              </a:p>
            </p:txBody>
          </p:sp>
          <p:sp>
            <p:nvSpPr>
              <p:cNvPr id="6019" name="Freeform 5917"/>
              <p:cNvSpPr>
                <a:spLocks/>
              </p:cNvSpPr>
              <p:nvPr/>
            </p:nvSpPr>
            <p:spPr bwMode="auto">
              <a:xfrm>
                <a:off x="3386" y="3268"/>
                <a:ext cx="105" cy="68"/>
              </a:xfrm>
              <a:custGeom>
                <a:avLst/>
                <a:gdLst>
                  <a:gd name="T0" fmla="*/ 0 w 105"/>
                  <a:gd name="T1" fmla="*/ 49 h 68"/>
                  <a:gd name="T2" fmla="*/ 74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1" y="0"/>
                    </a:lnTo>
                    <a:lnTo>
                      <a:pt x="0" y="49"/>
                    </a:lnTo>
                    <a:close/>
                  </a:path>
                </a:pathLst>
              </a:custGeom>
              <a:solidFill>
                <a:srgbClr val="CECECE"/>
              </a:solidFill>
              <a:ln w="9525">
                <a:noFill/>
                <a:round/>
                <a:headEnd/>
                <a:tailEnd/>
              </a:ln>
            </p:spPr>
            <p:txBody>
              <a:bodyPr/>
              <a:lstStyle/>
              <a:p>
                <a:endParaRPr lang="en-US"/>
              </a:p>
            </p:txBody>
          </p:sp>
          <p:sp>
            <p:nvSpPr>
              <p:cNvPr id="6020" name="Freeform 5918"/>
              <p:cNvSpPr>
                <a:spLocks/>
              </p:cNvSpPr>
              <p:nvPr/>
            </p:nvSpPr>
            <p:spPr bwMode="auto">
              <a:xfrm>
                <a:off x="3386" y="3268"/>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6021" name="Freeform 5919"/>
              <p:cNvSpPr>
                <a:spLocks/>
              </p:cNvSpPr>
              <p:nvPr/>
            </p:nvSpPr>
            <p:spPr bwMode="auto">
              <a:xfrm>
                <a:off x="2120" y="3212"/>
                <a:ext cx="105" cy="111"/>
              </a:xfrm>
              <a:custGeom>
                <a:avLst/>
                <a:gdLst>
                  <a:gd name="T0" fmla="*/ 0 w 105"/>
                  <a:gd name="T1" fmla="*/ 81 h 111"/>
                  <a:gd name="T2" fmla="*/ 68 w 105"/>
                  <a:gd name="T3" fmla="*/ 111 h 111"/>
                  <a:gd name="T4" fmla="*/ 105 w 105"/>
                  <a:gd name="T5" fmla="*/ 37 h 111"/>
                  <a:gd name="T6" fmla="*/ 31 w 105"/>
                  <a:gd name="T7" fmla="*/ 0 h 111"/>
                  <a:gd name="T8" fmla="*/ 0 w 105"/>
                  <a:gd name="T9" fmla="*/ 81 h 111"/>
                  <a:gd name="T10" fmla="*/ 0 60000 65536"/>
                  <a:gd name="T11" fmla="*/ 0 60000 65536"/>
                  <a:gd name="T12" fmla="*/ 0 60000 65536"/>
                  <a:gd name="T13" fmla="*/ 0 60000 65536"/>
                  <a:gd name="T14" fmla="*/ 0 60000 65536"/>
                  <a:gd name="T15" fmla="*/ 0 w 105"/>
                  <a:gd name="T16" fmla="*/ 0 h 111"/>
                  <a:gd name="T17" fmla="*/ 105 w 105"/>
                  <a:gd name="T18" fmla="*/ 111 h 111"/>
                </a:gdLst>
                <a:ahLst/>
                <a:cxnLst>
                  <a:cxn ang="T10">
                    <a:pos x="T0" y="T1"/>
                  </a:cxn>
                  <a:cxn ang="T11">
                    <a:pos x="T2" y="T3"/>
                  </a:cxn>
                  <a:cxn ang="T12">
                    <a:pos x="T4" y="T5"/>
                  </a:cxn>
                  <a:cxn ang="T13">
                    <a:pos x="T6" y="T7"/>
                  </a:cxn>
                  <a:cxn ang="T14">
                    <a:pos x="T8" y="T9"/>
                  </a:cxn>
                </a:cxnLst>
                <a:rect l="T15" t="T16" r="T17" b="T18"/>
                <a:pathLst>
                  <a:path w="105" h="111">
                    <a:moveTo>
                      <a:pt x="0" y="81"/>
                    </a:moveTo>
                    <a:lnTo>
                      <a:pt x="68" y="111"/>
                    </a:lnTo>
                    <a:lnTo>
                      <a:pt x="105" y="37"/>
                    </a:lnTo>
                    <a:lnTo>
                      <a:pt x="31" y="0"/>
                    </a:lnTo>
                    <a:lnTo>
                      <a:pt x="0" y="81"/>
                    </a:lnTo>
                    <a:close/>
                  </a:path>
                </a:pathLst>
              </a:custGeom>
              <a:solidFill>
                <a:srgbClr val="AAAAAA"/>
              </a:solidFill>
              <a:ln w="9525">
                <a:noFill/>
                <a:round/>
                <a:headEnd/>
                <a:tailEnd/>
              </a:ln>
            </p:spPr>
            <p:txBody>
              <a:bodyPr/>
              <a:lstStyle/>
              <a:p>
                <a:endParaRPr lang="en-US"/>
              </a:p>
            </p:txBody>
          </p:sp>
          <p:sp>
            <p:nvSpPr>
              <p:cNvPr id="6022" name="Freeform 5920"/>
              <p:cNvSpPr>
                <a:spLocks/>
              </p:cNvSpPr>
              <p:nvPr/>
            </p:nvSpPr>
            <p:spPr bwMode="auto">
              <a:xfrm>
                <a:off x="2120" y="3212"/>
                <a:ext cx="105" cy="111"/>
              </a:xfrm>
              <a:custGeom>
                <a:avLst/>
                <a:gdLst>
                  <a:gd name="T0" fmla="*/ 0 w 17"/>
                  <a:gd name="T1" fmla="*/ 115606 h 18"/>
                  <a:gd name="T2" fmla="*/ 98959 w 17"/>
                  <a:gd name="T3" fmla="*/ 160401 h 18"/>
                  <a:gd name="T4" fmla="*/ 152936 w 17"/>
                  <a:gd name="T5" fmla="*/ 53465 h 18"/>
                  <a:gd name="T6" fmla="*/ 45014 w 17"/>
                  <a:gd name="T7" fmla="*/ 0 h 18"/>
                  <a:gd name="T8" fmla="*/ 0 w 17"/>
                  <a:gd name="T9" fmla="*/ 115606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3"/>
                    </a:moveTo>
                    <a:lnTo>
                      <a:pt x="11" y="18"/>
                    </a:lnTo>
                    <a:lnTo>
                      <a:pt x="17" y="6"/>
                    </a:lnTo>
                    <a:lnTo>
                      <a:pt x="5" y="0"/>
                    </a:lnTo>
                    <a:lnTo>
                      <a:pt x="0" y="13"/>
                    </a:lnTo>
                  </a:path>
                </a:pathLst>
              </a:custGeom>
              <a:noFill/>
              <a:ln w="9525">
                <a:solidFill>
                  <a:srgbClr val="000000"/>
                </a:solidFill>
                <a:round/>
                <a:headEnd/>
                <a:tailEnd/>
              </a:ln>
            </p:spPr>
            <p:txBody>
              <a:bodyPr/>
              <a:lstStyle/>
              <a:p>
                <a:endParaRPr lang="en-US"/>
              </a:p>
            </p:txBody>
          </p:sp>
          <p:sp>
            <p:nvSpPr>
              <p:cNvPr id="6023" name="Freeform 5921"/>
              <p:cNvSpPr>
                <a:spLocks/>
              </p:cNvSpPr>
              <p:nvPr/>
            </p:nvSpPr>
            <p:spPr bwMode="auto">
              <a:xfrm>
                <a:off x="3219" y="3274"/>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DCDCD"/>
              </a:solidFill>
              <a:ln w="9525">
                <a:noFill/>
                <a:round/>
                <a:headEnd/>
                <a:tailEnd/>
              </a:ln>
            </p:spPr>
            <p:txBody>
              <a:bodyPr/>
              <a:lstStyle/>
              <a:p>
                <a:endParaRPr lang="en-US"/>
              </a:p>
            </p:txBody>
          </p:sp>
          <p:sp>
            <p:nvSpPr>
              <p:cNvPr id="6024" name="Freeform 5922"/>
              <p:cNvSpPr>
                <a:spLocks/>
              </p:cNvSpPr>
              <p:nvPr/>
            </p:nvSpPr>
            <p:spPr bwMode="auto">
              <a:xfrm>
                <a:off x="3219" y="3274"/>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25" name="Freeform 5923"/>
              <p:cNvSpPr>
                <a:spLocks/>
              </p:cNvSpPr>
              <p:nvPr/>
            </p:nvSpPr>
            <p:spPr bwMode="auto">
              <a:xfrm>
                <a:off x="1947" y="3218"/>
                <a:ext cx="105" cy="105"/>
              </a:xfrm>
              <a:custGeom>
                <a:avLst/>
                <a:gdLst>
                  <a:gd name="T0" fmla="*/ 0 w 105"/>
                  <a:gd name="T1" fmla="*/ 75 h 105"/>
                  <a:gd name="T2" fmla="*/ 75 w 105"/>
                  <a:gd name="T3" fmla="*/ 105 h 105"/>
                  <a:gd name="T4" fmla="*/ 105 w 105"/>
                  <a:gd name="T5" fmla="*/ 37 h 105"/>
                  <a:gd name="T6" fmla="*/ 37 w 105"/>
                  <a:gd name="T7" fmla="*/ 0 h 105"/>
                  <a:gd name="T8" fmla="*/ 0 w 105"/>
                  <a:gd name="T9" fmla="*/ 75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0" y="75"/>
                    </a:moveTo>
                    <a:lnTo>
                      <a:pt x="75" y="105"/>
                    </a:lnTo>
                    <a:lnTo>
                      <a:pt x="105" y="37"/>
                    </a:lnTo>
                    <a:lnTo>
                      <a:pt x="37" y="0"/>
                    </a:lnTo>
                    <a:lnTo>
                      <a:pt x="0" y="75"/>
                    </a:lnTo>
                    <a:close/>
                  </a:path>
                </a:pathLst>
              </a:custGeom>
              <a:solidFill>
                <a:srgbClr val="AEAEAE"/>
              </a:solidFill>
              <a:ln w="9525">
                <a:noFill/>
                <a:round/>
                <a:headEnd/>
                <a:tailEnd/>
              </a:ln>
            </p:spPr>
            <p:txBody>
              <a:bodyPr/>
              <a:lstStyle/>
              <a:p>
                <a:endParaRPr lang="en-US"/>
              </a:p>
            </p:txBody>
          </p:sp>
          <p:sp>
            <p:nvSpPr>
              <p:cNvPr id="6026" name="Freeform 5924"/>
              <p:cNvSpPr>
                <a:spLocks/>
              </p:cNvSpPr>
              <p:nvPr/>
            </p:nvSpPr>
            <p:spPr bwMode="auto">
              <a:xfrm>
                <a:off x="1947" y="3218"/>
                <a:ext cx="105" cy="105"/>
              </a:xfrm>
              <a:custGeom>
                <a:avLst/>
                <a:gdLst>
                  <a:gd name="T0" fmla="*/ 0 w 17"/>
                  <a:gd name="T1" fmla="*/ 107693 h 17"/>
                  <a:gd name="T2" fmla="*/ 107693 w 17"/>
                  <a:gd name="T3" fmla="*/ 152936 h 17"/>
                  <a:gd name="T4" fmla="*/ 152936 w 17"/>
                  <a:gd name="T5" fmla="*/ 53945 h 17"/>
                  <a:gd name="T6" fmla="*/ 53945 w 17"/>
                  <a:gd name="T7" fmla="*/ 0 h 17"/>
                  <a:gd name="T8" fmla="*/ 0 w 17"/>
                  <a:gd name="T9" fmla="*/ 1076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2" y="17"/>
                    </a:lnTo>
                    <a:lnTo>
                      <a:pt x="17" y="6"/>
                    </a:lnTo>
                    <a:lnTo>
                      <a:pt x="6" y="0"/>
                    </a:lnTo>
                    <a:lnTo>
                      <a:pt x="0" y="12"/>
                    </a:lnTo>
                  </a:path>
                </a:pathLst>
              </a:custGeom>
              <a:noFill/>
              <a:ln w="9525">
                <a:solidFill>
                  <a:srgbClr val="000000"/>
                </a:solidFill>
                <a:round/>
                <a:headEnd/>
                <a:tailEnd/>
              </a:ln>
            </p:spPr>
            <p:txBody>
              <a:bodyPr/>
              <a:lstStyle/>
              <a:p>
                <a:endParaRPr lang="en-US"/>
              </a:p>
            </p:txBody>
          </p:sp>
          <p:sp>
            <p:nvSpPr>
              <p:cNvPr id="6027" name="Freeform 5925"/>
              <p:cNvSpPr>
                <a:spLocks/>
              </p:cNvSpPr>
              <p:nvPr/>
            </p:nvSpPr>
            <p:spPr bwMode="auto">
              <a:xfrm>
                <a:off x="4312" y="3280"/>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6028" name="Freeform 5926"/>
              <p:cNvSpPr>
                <a:spLocks/>
              </p:cNvSpPr>
              <p:nvPr/>
            </p:nvSpPr>
            <p:spPr bwMode="auto">
              <a:xfrm>
                <a:off x="4312" y="328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29" name="Freeform 5927"/>
              <p:cNvSpPr>
                <a:spLocks/>
              </p:cNvSpPr>
              <p:nvPr/>
            </p:nvSpPr>
            <p:spPr bwMode="auto">
              <a:xfrm>
                <a:off x="3047" y="3274"/>
                <a:ext cx="98" cy="68"/>
              </a:xfrm>
              <a:custGeom>
                <a:avLst/>
                <a:gdLst>
                  <a:gd name="T0" fmla="*/ 0 w 98"/>
                  <a:gd name="T1" fmla="*/ 43 h 68"/>
                  <a:gd name="T2" fmla="*/ 67 w 98"/>
                  <a:gd name="T3" fmla="*/ 68 h 68"/>
                  <a:gd name="T4" fmla="*/ 98 w 98"/>
                  <a:gd name="T5" fmla="*/ 25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25"/>
                    </a:lnTo>
                    <a:lnTo>
                      <a:pt x="30" y="0"/>
                    </a:lnTo>
                    <a:lnTo>
                      <a:pt x="0" y="43"/>
                    </a:lnTo>
                    <a:close/>
                  </a:path>
                </a:pathLst>
              </a:custGeom>
              <a:solidFill>
                <a:srgbClr val="CACACA"/>
              </a:solidFill>
              <a:ln w="9525">
                <a:noFill/>
                <a:round/>
                <a:headEnd/>
                <a:tailEnd/>
              </a:ln>
            </p:spPr>
            <p:txBody>
              <a:bodyPr/>
              <a:lstStyle/>
              <a:p>
                <a:endParaRPr lang="en-US"/>
              </a:p>
            </p:txBody>
          </p:sp>
          <p:sp>
            <p:nvSpPr>
              <p:cNvPr id="6030" name="Freeform 5928"/>
              <p:cNvSpPr>
                <a:spLocks/>
              </p:cNvSpPr>
              <p:nvPr/>
            </p:nvSpPr>
            <p:spPr bwMode="auto">
              <a:xfrm>
                <a:off x="3047" y="3274"/>
                <a:ext cx="98" cy="68"/>
              </a:xfrm>
              <a:custGeom>
                <a:avLst/>
                <a:gdLst>
                  <a:gd name="T0" fmla="*/ 0 w 16"/>
                  <a:gd name="T1" fmla="*/ 62826 h 11"/>
                  <a:gd name="T2" fmla="*/ 94202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6031" name="Freeform 5929"/>
              <p:cNvSpPr>
                <a:spLocks/>
              </p:cNvSpPr>
              <p:nvPr/>
            </p:nvSpPr>
            <p:spPr bwMode="auto">
              <a:xfrm>
                <a:off x="1781" y="3231"/>
                <a:ext cx="99" cy="99"/>
              </a:xfrm>
              <a:custGeom>
                <a:avLst/>
                <a:gdLst>
                  <a:gd name="T0" fmla="*/ 0 w 99"/>
                  <a:gd name="T1" fmla="*/ 68 h 99"/>
                  <a:gd name="T2" fmla="*/ 68 w 99"/>
                  <a:gd name="T3" fmla="*/ 99 h 99"/>
                  <a:gd name="T4" fmla="*/ 99 w 99"/>
                  <a:gd name="T5" fmla="*/ 31 h 99"/>
                  <a:gd name="T6" fmla="*/ 31 w 99"/>
                  <a:gd name="T7" fmla="*/ 0 h 99"/>
                  <a:gd name="T8" fmla="*/ 0 w 99"/>
                  <a:gd name="T9" fmla="*/ 68 h 99"/>
                  <a:gd name="T10" fmla="*/ 0 60000 65536"/>
                  <a:gd name="T11" fmla="*/ 0 60000 65536"/>
                  <a:gd name="T12" fmla="*/ 0 60000 65536"/>
                  <a:gd name="T13" fmla="*/ 0 60000 65536"/>
                  <a:gd name="T14" fmla="*/ 0 60000 65536"/>
                  <a:gd name="T15" fmla="*/ 0 w 99"/>
                  <a:gd name="T16" fmla="*/ 0 h 99"/>
                  <a:gd name="T17" fmla="*/ 99 w 99"/>
                  <a:gd name="T18" fmla="*/ 99 h 99"/>
                </a:gdLst>
                <a:ahLst/>
                <a:cxnLst>
                  <a:cxn ang="T10">
                    <a:pos x="T0" y="T1"/>
                  </a:cxn>
                  <a:cxn ang="T11">
                    <a:pos x="T2" y="T3"/>
                  </a:cxn>
                  <a:cxn ang="T12">
                    <a:pos x="T4" y="T5"/>
                  </a:cxn>
                  <a:cxn ang="T13">
                    <a:pos x="T6" y="T7"/>
                  </a:cxn>
                  <a:cxn ang="T14">
                    <a:pos x="T8" y="T9"/>
                  </a:cxn>
                </a:cxnLst>
                <a:rect l="T15" t="T16" r="T17" b="T18"/>
                <a:pathLst>
                  <a:path w="99" h="99">
                    <a:moveTo>
                      <a:pt x="0" y="68"/>
                    </a:moveTo>
                    <a:lnTo>
                      <a:pt x="68" y="99"/>
                    </a:lnTo>
                    <a:lnTo>
                      <a:pt x="99" y="31"/>
                    </a:lnTo>
                    <a:lnTo>
                      <a:pt x="31" y="0"/>
                    </a:lnTo>
                    <a:lnTo>
                      <a:pt x="0" y="68"/>
                    </a:lnTo>
                    <a:close/>
                  </a:path>
                </a:pathLst>
              </a:custGeom>
              <a:solidFill>
                <a:srgbClr val="B5B5B5"/>
              </a:solidFill>
              <a:ln w="9525">
                <a:noFill/>
                <a:round/>
                <a:headEnd/>
                <a:tailEnd/>
              </a:ln>
            </p:spPr>
            <p:txBody>
              <a:bodyPr/>
              <a:lstStyle/>
              <a:p>
                <a:endParaRPr lang="en-US"/>
              </a:p>
            </p:txBody>
          </p:sp>
          <p:sp>
            <p:nvSpPr>
              <p:cNvPr id="6032" name="Freeform 5930"/>
              <p:cNvSpPr>
                <a:spLocks/>
              </p:cNvSpPr>
              <p:nvPr/>
            </p:nvSpPr>
            <p:spPr bwMode="auto">
              <a:xfrm>
                <a:off x="1781" y="3231"/>
                <a:ext cx="99" cy="99"/>
              </a:xfrm>
              <a:custGeom>
                <a:avLst/>
                <a:gdLst>
                  <a:gd name="T0" fmla="*/ 0 w 16"/>
                  <a:gd name="T1" fmla="*/ 99730 h 16"/>
                  <a:gd name="T2" fmla="*/ 99730 w 16"/>
                  <a:gd name="T3" fmla="*/ 145214 h 16"/>
                  <a:gd name="T4" fmla="*/ 145214 w 16"/>
                  <a:gd name="T5" fmla="*/ 45484 h 16"/>
                  <a:gd name="T6" fmla="*/ 45484 w 16"/>
                  <a:gd name="T7" fmla="*/ 0 h 16"/>
                  <a:gd name="T8" fmla="*/ 0 w 16"/>
                  <a:gd name="T9" fmla="*/ 9973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11"/>
                    </a:moveTo>
                    <a:lnTo>
                      <a:pt x="11" y="16"/>
                    </a:lnTo>
                    <a:lnTo>
                      <a:pt x="16" y="5"/>
                    </a:lnTo>
                    <a:lnTo>
                      <a:pt x="5" y="0"/>
                    </a:lnTo>
                    <a:lnTo>
                      <a:pt x="0" y="11"/>
                    </a:lnTo>
                  </a:path>
                </a:pathLst>
              </a:custGeom>
              <a:noFill/>
              <a:ln w="9525">
                <a:solidFill>
                  <a:srgbClr val="000000"/>
                </a:solidFill>
                <a:round/>
                <a:headEnd/>
                <a:tailEnd/>
              </a:ln>
            </p:spPr>
            <p:txBody>
              <a:bodyPr/>
              <a:lstStyle/>
              <a:p>
                <a:endParaRPr lang="en-US"/>
              </a:p>
            </p:txBody>
          </p:sp>
          <p:sp>
            <p:nvSpPr>
              <p:cNvPr id="6033" name="Freeform 5931"/>
              <p:cNvSpPr>
                <a:spLocks/>
              </p:cNvSpPr>
              <p:nvPr/>
            </p:nvSpPr>
            <p:spPr bwMode="auto">
              <a:xfrm>
                <a:off x="4139" y="3280"/>
                <a:ext cx="105" cy="68"/>
              </a:xfrm>
              <a:custGeom>
                <a:avLst/>
                <a:gdLst>
                  <a:gd name="T0" fmla="*/ 0 w 105"/>
                  <a:gd name="T1" fmla="*/ 43 h 68"/>
                  <a:gd name="T2" fmla="*/ 75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5"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6034" name="Freeform 5932"/>
              <p:cNvSpPr>
                <a:spLocks/>
              </p:cNvSpPr>
              <p:nvPr/>
            </p:nvSpPr>
            <p:spPr bwMode="auto">
              <a:xfrm>
                <a:off x="4139" y="3280"/>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6035" name="Freeform 5933"/>
              <p:cNvSpPr>
                <a:spLocks/>
              </p:cNvSpPr>
              <p:nvPr/>
            </p:nvSpPr>
            <p:spPr bwMode="auto">
              <a:xfrm>
                <a:off x="2874" y="3268"/>
                <a:ext cx="105" cy="74"/>
              </a:xfrm>
              <a:custGeom>
                <a:avLst/>
                <a:gdLst>
                  <a:gd name="T0" fmla="*/ 0 w 105"/>
                  <a:gd name="T1" fmla="*/ 55 h 74"/>
                  <a:gd name="T2" fmla="*/ 68 w 105"/>
                  <a:gd name="T3" fmla="*/ 74 h 74"/>
                  <a:gd name="T4" fmla="*/ 105 w 105"/>
                  <a:gd name="T5" fmla="*/ 31 h 74"/>
                  <a:gd name="T6" fmla="*/ 31 w 105"/>
                  <a:gd name="T7" fmla="*/ 0 h 74"/>
                  <a:gd name="T8" fmla="*/ 0 w 105"/>
                  <a:gd name="T9" fmla="*/ 55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55"/>
                    </a:moveTo>
                    <a:lnTo>
                      <a:pt x="68" y="74"/>
                    </a:lnTo>
                    <a:lnTo>
                      <a:pt x="105" y="31"/>
                    </a:lnTo>
                    <a:lnTo>
                      <a:pt x="31" y="0"/>
                    </a:lnTo>
                    <a:lnTo>
                      <a:pt x="0" y="55"/>
                    </a:lnTo>
                    <a:close/>
                  </a:path>
                </a:pathLst>
              </a:custGeom>
              <a:solidFill>
                <a:srgbClr val="C7C7C7"/>
              </a:solidFill>
              <a:ln w="9525">
                <a:noFill/>
                <a:round/>
                <a:headEnd/>
                <a:tailEnd/>
              </a:ln>
            </p:spPr>
            <p:txBody>
              <a:bodyPr/>
              <a:lstStyle/>
              <a:p>
                <a:endParaRPr lang="en-US"/>
              </a:p>
            </p:txBody>
          </p:sp>
          <p:sp>
            <p:nvSpPr>
              <p:cNvPr id="6036" name="Freeform 5934"/>
              <p:cNvSpPr>
                <a:spLocks/>
              </p:cNvSpPr>
              <p:nvPr/>
            </p:nvSpPr>
            <p:spPr bwMode="auto">
              <a:xfrm>
                <a:off x="2874" y="3268"/>
                <a:ext cx="105" cy="74"/>
              </a:xfrm>
              <a:custGeom>
                <a:avLst/>
                <a:gdLst>
                  <a:gd name="T0" fmla="*/ 0 w 17"/>
                  <a:gd name="T1" fmla="*/ 80925 h 12"/>
                  <a:gd name="T2" fmla="*/ 98959 w 17"/>
                  <a:gd name="T3" fmla="*/ 106936 h 12"/>
                  <a:gd name="T4" fmla="*/ 152936 w 17"/>
                  <a:gd name="T5" fmla="*/ 44795 h 12"/>
                  <a:gd name="T6" fmla="*/ 45014 w 17"/>
                  <a:gd name="T7" fmla="*/ 0 h 12"/>
                  <a:gd name="T8" fmla="*/ 0 w 17"/>
                  <a:gd name="T9" fmla="*/ 80925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9"/>
                    </a:moveTo>
                    <a:lnTo>
                      <a:pt x="11" y="12"/>
                    </a:lnTo>
                    <a:lnTo>
                      <a:pt x="17" y="5"/>
                    </a:lnTo>
                    <a:lnTo>
                      <a:pt x="5" y="0"/>
                    </a:lnTo>
                    <a:lnTo>
                      <a:pt x="0" y="9"/>
                    </a:lnTo>
                  </a:path>
                </a:pathLst>
              </a:custGeom>
              <a:noFill/>
              <a:ln w="9525">
                <a:solidFill>
                  <a:srgbClr val="000000"/>
                </a:solidFill>
                <a:round/>
                <a:headEnd/>
                <a:tailEnd/>
              </a:ln>
            </p:spPr>
            <p:txBody>
              <a:bodyPr/>
              <a:lstStyle/>
              <a:p>
                <a:endParaRPr lang="en-US"/>
              </a:p>
            </p:txBody>
          </p:sp>
          <p:sp>
            <p:nvSpPr>
              <p:cNvPr id="6037" name="Freeform 5935"/>
              <p:cNvSpPr>
                <a:spLocks/>
              </p:cNvSpPr>
              <p:nvPr/>
            </p:nvSpPr>
            <p:spPr bwMode="auto">
              <a:xfrm>
                <a:off x="1608" y="3243"/>
                <a:ext cx="105" cy="93"/>
              </a:xfrm>
              <a:custGeom>
                <a:avLst/>
                <a:gdLst>
                  <a:gd name="T0" fmla="*/ 0 w 105"/>
                  <a:gd name="T1" fmla="*/ 68 h 93"/>
                  <a:gd name="T2" fmla="*/ 68 w 105"/>
                  <a:gd name="T3" fmla="*/ 93 h 93"/>
                  <a:gd name="T4" fmla="*/ 105 w 105"/>
                  <a:gd name="T5" fmla="*/ 31 h 93"/>
                  <a:gd name="T6" fmla="*/ 37 w 105"/>
                  <a:gd name="T7" fmla="*/ 0 h 93"/>
                  <a:gd name="T8" fmla="*/ 0 w 105"/>
                  <a:gd name="T9" fmla="*/ 68 h 93"/>
                  <a:gd name="T10" fmla="*/ 0 60000 65536"/>
                  <a:gd name="T11" fmla="*/ 0 60000 65536"/>
                  <a:gd name="T12" fmla="*/ 0 60000 65536"/>
                  <a:gd name="T13" fmla="*/ 0 60000 65536"/>
                  <a:gd name="T14" fmla="*/ 0 60000 65536"/>
                  <a:gd name="T15" fmla="*/ 0 w 105"/>
                  <a:gd name="T16" fmla="*/ 0 h 93"/>
                  <a:gd name="T17" fmla="*/ 105 w 105"/>
                  <a:gd name="T18" fmla="*/ 93 h 93"/>
                </a:gdLst>
                <a:ahLst/>
                <a:cxnLst>
                  <a:cxn ang="T10">
                    <a:pos x="T0" y="T1"/>
                  </a:cxn>
                  <a:cxn ang="T11">
                    <a:pos x="T2" y="T3"/>
                  </a:cxn>
                  <a:cxn ang="T12">
                    <a:pos x="T4" y="T5"/>
                  </a:cxn>
                  <a:cxn ang="T13">
                    <a:pos x="T6" y="T7"/>
                  </a:cxn>
                  <a:cxn ang="T14">
                    <a:pos x="T8" y="T9"/>
                  </a:cxn>
                </a:cxnLst>
                <a:rect l="T15" t="T16" r="T17" b="T18"/>
                <a:pathLst>
                  <a:path w="105" h="93">
                    <a:moveTo>
                      <a:pt x="0" y="68"/>
                    </a:moveTo>
                    <a:lnTo>
                      <a:pt x="68" y="93"/>
                    </a:lnTo>
                    <a:lnTo>
                      <a:pt x="105" y="31"/>
                    </a:lnTo>
                    <a:lnTo>
                      <a:pt x="37" y="0"/>
                    </a:lnTo>
                    <a:lnTo>
                      <a:pt x="0" y="68"/>
                    </a:lnTo>
                    <a:close/>
                  </a:path>
                </a:pathLst>
              </a:custGeom>
              <a:solidFill>
                <a:srgbClr val="BDBDBD"/>
              </a:solidFill>
              <a:ln w="9525">
                <a:noFill/>
                <a:round/>
                <a:headEnd/>
                <a:tailEnd/>
              </a:ln>
            </p:spPr>
            <p:txBody>
              <a:bodyPr/>
              <a:lstStyle/>
              <a:p>
                <a:endParaRPr lang="en-US"/>
              </a:p>
            </p:txBody>
          </p:sp>
          <p:sp>
            <p:nvSpPr>
              <p:cNvPr id="6038" name="Freeform 5936"/>
              <p:cNvSpPr>
                <a:spLocks/>
              </p:cNvSpPr>
              <p:nvPr/>
            </p:nvSpPr>
            <p:spPr bwMode="auto">
              <a:xfrm>
                <a:off x="1608" y="3243"/>
                <a:ext cx="105" cy="93"/>
              </a:xfrm>
              <a:custGeom>
                <a:avLst/>
                <a:gdLst>
                  <a:gd name="T0" fmla="*/ 0 w 17"/>
                  <a:gd name="T1" fmla="*/ 100558 h 15"/>
                  <a:gd name="T2" fmla="*/ 98959 w 17"/>
                  <a:gd name="T3" fmla="*/ 137497 h 15"/>
                  <a:gd name="T4" fmla="*/ 152936 w 17"/>
                  <a:gd name="T5" fmla="*/ 45744 h 15"/>
                  <a:gd name="T6" fmla="*/ 53945 w 17"/>
                  <a:gd name="T7" fmla="*/ 0 h 15"/>
                  <a:gd name="T8" fmla="*/ 0 w 17"/>
                  <a:gd name="T9" fmla="*/ 100558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1"/>
                    </a:moveTo>
                    <a:lnTo>
                      <a:pt x="11" y="15"/>
                    </a:lnTo>
                    <a:lnTo>
                      <a:pt x="17" y="5"/>
                    </a:lnTo>
                    <a:lnTo>
                      <a:pt x="6" y="0"/>
                    </a:lnTo>
                    <a:lnTo>
                      <a:pt x="0" y="11"/>
                    </a:lnTo>
                  </a:path>
                </a:pathLst>
              </a:custGeom>
              <a:noFill/>
              <a:ln w="9525">
                <a:solidFill>
                  <a:srgbClr val="000000"/>
                </a:solidFill>
                <a:round/>
                <a:headEnd/>
                <a:tailEnd/>
              </a:ln>
            </p:spPr>
            <p:txBody>
              <a:bodyPr/>
              <a:lstStyle/>
              <a:p>
                <a:endParaRPr lang="en-US"/>
              </a:p>
            </p:txBody>
          </p:sp>
          <p:sp>
            <p:nvSpPr>
              <p:cNvPr id="6039" name="Freeform 5937"/>
              <p:cNvSpPr>
                <a:spLocks/>
              </p:cNvSpPr>
              <p:nvPr/>
            </p:nvSpPr>
            <p:spPr bwMode="auto">
              <a:xfrm>
                <a:off x="3973" y="3286"/>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6040" name="Freeform 5938"/>
              <p:cNvSpPr>
                <a:spLocks/>
              </p:cNvSpPr>
              <p:nvPr/>
            </p:nvSpPr>
            <p:spPr bwMode="auto">
              <a:xfrm>
                <a:off x="3973" y="3286"/>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41" name="Freeform 5939"/>
              <p:cNvSpPr>
                <a:spLocks/>
              </p:cNvSpPr>
              <p:nvPr/>
            </p:nvSpPr>
            <p:spPr bwMode="auto">
              <a:xfrm>
                <a:off x="2701" y="3268"/>
                <a:ext cx="105" cy="80"/>
              </a:xfrm>
              <a:custGeom>
                <a:avLst/>
                <a:gdLst>
                  <a:gd name="T0" fmla="*/ 0 w 105"/>
                  <a:gd name="T1" fmla="*/ 55 h 80"/>
                  <a:gd name="T2" fmla="*/ 74 w 105"/>
                  <a:gd name="T3" fmla="*/ 80 h 80"/>
                  <a:gd name="T4" fmla="*/ 105 w 105"/>
                  <a:gd name="T5" fmla="*/ 25 h 80"/>
                  <a:gd name="T6" fmla="*/ 37 w 105"/>
                  <a:gd name="T7" fmla="*/ 0 h 80"/>
                  <a:gd name="T8" fmla="*/ 0 w 105"/>
                  <a:gd name="T9" fmla="*/ 55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55"/>
                    </a:moveTo>
                    <a:lnTo>
                      <a:pt x="74" y="80"/>
                    </a:lnTo>
                    <a:lnTo>
                      <a:pt x="105" y="25"/>
                    </a:lnTo>
                    <a:lnTo>
                      <a:pt x="37" y="0"/>
                    </a:lnTo>
                    <a:lnTo>
                      <a:pt x="0" y="55"/>
                    </a:lnTo>
                    <a:close/>
                  </a:path>
                </a:pathLst>
              </a:custGeom>
              <a:solidFill>
                <a:srgbClr val="C2C2C2"/>
              </a:solidFill>
              <a:ln w="9525">
                <a:noFill/>
                <a:round/>
                <a:headEnd/>
                <a:tailEnd/>
              </a:ln>
            </p:spPr>
            <p:txBody>
              <a:bodyPr/>
              <a:lstStyle/>
              <a:p>
                <a:endParaRPr lang="en-US"/>
              </a:p>
            </p:txBody>
          </p:sp>
          <p:sp>
            <p:nvSpPr>
              <p:cNvPr id="6042" name="Freeform 5940"/>
              <p:cNvSpPr>
                <a:spLocks/>
              </p:cNvSpPr>
              <p:nvPr/>
            </p:nvSpPr>
            <p:spPr bwMode="auto">
              <a:xfrm>
                <a:off x="2701" y="3268"/>
                <a:ext cx="105" cy="80"/>
              </a:xfrm>
              <a:custGeom>
                <a:avLst/>
                <a:gdLst>
                  <a:gd name="T0" fmla="*/ 0 w 17"/>
                  <a:gd name="T1" fmla="*/ 78769 h 13"/>
                  <a:gd name="T2" fmla="*/ 107693 w 17"/>
                  <a:gd name="T3" fmla="*/ 114671 h 13"/>
                  <a:gd name="T4" fmla="*/ 152936 w 17"/>
                  <a:gd name="T5" fmla="*/ 35902 h 13"/>
                  <a:gd name="T6" fmla="*/ 53945 w 17"/>
                  <a:gd name="T7" fmla="*/ 0 h 13"/>
                  <a:gd name="T8" fmla="*/ 0 w 17"/>
                  <a:gd name="T9" fmla="*/ 7876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2" y="13"/>
                    </a:lnTo>
                    <a:lnTo>
                      <a:pt x="17" y="4"/>
                    </a:lnTo>
                    <a:lnTo>
                      <a:pt x="6" y="0"/>
                    </a:lnTo>
                    <a:lnTo>
                      <a:pt x="0" y="9"/>
                    </a:lnTo>
                  </a:path>
                </a:pathLst>
              </a:custGeom>
              <a:noFill/>
              <a:ln w="9525">
                <a:solidFill>
                  <a:srgbClr val="000000"/>
                </a:solidFill>
                <a:round/>
                <a:headEnd/>
                <a:tailEnd/>
              </a:ln>
            </p:spPr>
            <p:txBody>
              <a:bodyPr/>
              <a:lstStyle/>
              <a:p>
                <a:endParaRPr lang="en-US"/>
              </a:p>
            </p:txBody>
          </p:sp>
          <p:sp>
            <p:nvSpPr>
              <p:cNvPr id="6043" name="Freeform 5941"/>
              <p:cNvSpPr>
                <a:spLocks/>
              </p:cNvSpPr>
              <p:nvPr/>
            </p:nvSpPr>
            <p:spPr bwMode="auto">
              <a:xfrm>
                <a:off x="1435" y="3262"/>
                <a:ext cx="105" cy="80"/>
              </a:xfrm>
              <a:custGeom>
                <a:avLst/>
                <a:gdLst>
                  <a:gd name="T0" fmla="*/ 0 w 105"/>
                  <a:gd name="T1" fmla="*/ 55 h 80"/>
                  <a:gd name="T2" fmla="*/ 68 w 105"/>
                  <a:gd name="T3" fmla="*/ 80 h 80"/>
                  <a:gd name="T4" fmla="*/ 105 w 105"/>
                  <a:gd name="T5" fmla="*/ 24 h 80"/>
                  <a:gd name="T6" fmla="*/ 37 w 105"/>
                  <a:gd name="T7" fmla="*/ 0 h 80"/>
                  <a:gd name="T8" fmla="*/ 0 w 105"/>
                  <a:gd name="T9" fmla="*/ 55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55"/>
                    </a:moveTo>
                    <a:lnTo>
                      <a:pt x="68" y="80"/>
                    </a:lnTo>
                    <a:lnTo>
                      <a:pt x="105" y="24"/>
                    </a:lnTo>
                    <a:lnTo>
                      <a:pt x="37" y="0"/>
                    </a:lnTo>
                    <a:lnTo>
                      <a:pt x="0" y="55"/>
                    </a:lnTo>
                    <a:close/>
                  </a:path>
                </a:pathLst>
              </a:custGeom>
              <a:solidFill>
                <a:srgbClr val="C4C4C4"/>
              </a:solidFill>
              <a:ln w="9525">
                <a:noFill/>
                <a:round/>
                <a:headEnd/>
                <a:tailEnd/>
              </a:ln>
            </p:spPr>
            <p:txBody>
              <a:bodyPr/>
              <a:lstStyle/>
              <a:p>
                <a:endParaRPr lang="en-US"/>
              </a:p>
            </p:txBody>
          </p:sp>
          <p:sp>
            <p:nvSpPr>
              <p:cNvPr id="6044" name="Freeform 5942"/>
              <p:cNvSpPr>
                <a:spLocks/>
              </p:cNvSpPr>
              <p:nvPr/>
            </p:nvSpPr>
            <p:spPr bwMode="auto">
              <a:xfrm>
                <a:off x="1435" y="3262"/>
                <a:ext cx="105" cy="80"/>
              </a:xfrm>
              <a:custGeom>
                <a:avLst/>
                <a:gdLst>
                  <a:gd name="T0" fmla="*/ 0 w 17"/>
                  <a:gd name="T1" fmla="*/ 78769 h 13"/>
                  <a:gd name="T2" fmla="*/ 98959 w 17"/>
                  <a:gd name="T3" fmla="*/ 114671 h 13"/>
                  <a:gd name="T4" fmla="*/ 152936 w 17"/>
                  <a:gd name="T5" fmla="*/ 35902 h 13"/>
                  <a:gd name="T6" fmla="*/ 53945 w 17"/>
                  <a:gd name="T7" fmla="*/ 0 h 13"/>
                  <a:gd name="T8" fmla="*/ 0 w 17"/>
                  <a:gd name="T9" fmla="*/ 7876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1" y="13"/>
                    </a:lnTo>
                    <a:lnTo>
                      <a:pt x="17" y="4"/>
                    </a:lnTo>
                    <a:lnTo>
                      <a:pt x="6" y="0"/>
                    </a:lnTo>
                    <a:lnTo>
                      <a:pt x="0" y="9"/>
                    </a:lnTo>
                  </a:path>
                </a:pathLst>
              </a:custGeom>
              <a:noFill/>
              <a:ln w="9525">
                <a:solidFill>
                  <a:srgbClr val="000000"/>
                </a:solidFill>
                <a:round/>
                <a:headEnd/>
                <a:tailEnd/>
              </a:ln>
            </p:spPr>
            <p:txBody>
              <a:bodyPr/>
              <a:lstStyle/>
              <a:p>
                <a:endParaRPr lang="en-US"/>
              </a:p>
            </p:txBody>
          </p:sp>
          <p:sp>
            <p:nvSpPr>
              <p:cNvPr id="6045" name="Freeform 5943"/>
              <p:cNvSpPr>
                <a:spLocks/>
              </p:cNvSpPr>
              <p:nvPr/>
            </p:nvSpPr>
            <p:spPr bwMode="auto">
              <a:xfrm>
                <a:off x="3800" y="3286"/>
                <a:ext cx="99" cy="68"/>
              </a:xfrm>
              <a:custGeom>
                <a:avLst/>
                <a:gdLst>
                  <a:gd name="T0" fmla="*/ 0 w 99"/>
                  <a:gd name="T1" fmla="*/ 44 h 68"/>
                  <a:gd name="T2" fmla="*/ 68 w 99"/>
                  <a:gd name="T3" fmla="*/ 68 h 68"/>
                  <a:gd name="T4" fmla="*/ 99 w 99"/>
                  <a:gd name="T5" fmla="*/ 19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6046" name="Freeform 5944"/>
              <p:cNvSpPr>
                <a:spLocks/>
              </p:cNvSpPr>
              <p:nvPr/>
            </p:nvSpPr>
            <p:spPr bwMode="auto">
              <a:xfrm>
                <a:off x="3800" y="3286"/>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47" name="Freeform 5945"/>
              <p:cNvSpPr>
                <a:spLocks/>
              </p:cNvSpPr>
              <p:nvPr/>
            </p:nvSpPr>
            <p:spPr bwMode="auto">
              <a:xfrm>
                <a:off x="2534" y="3262"/>
                <a:ext cx="99" cy="86"/>
              </a:xfrm>
              <a:custGeom>
                <a:avLst/>
                <a:gdLst>
                  <a:gd name="T0" fmla="*/ 0 w 99"/>
                  <a:gd name="T1" fmla="*/ 61 h 86"/>
                  <a:gd name="T2" fmla="*/ 68 w 99"/>
                  <a:gd name="T3" fmla="*/ 86 h 86"/>
                  <a:gd name="T4" fmla="*/ 99 w 99"/>
                  <a:gd name="T5" fmla="*/ 31 h 86"/>
                  <a:gd name="T6" fmla="*/ 31 w 99"/>
                  <a:gd name="T7" fmla="*/ 0 h 86"/>
                  <a:gd name="T8" fmla="*/ 0 w 99"/>
                  <a:gd name="T9" fmla="*/ 61 h 86"/>
                  <a:gd name="T10" fmla="*/ 0 60000 65536"/>
                  <a:gd name="T11" fmla="*/ 0 60000 65536"/>
                  <a:gd name="T12" fmla="*/ 0 60000 65536"/>
                  <a:gd name="T13" fmla="*/ 0 60000 65536"/>
                  <a:gd name="T14" fmla="*/ 0 60000 65536"/>
                  <a:gd name="T15" fmla="*/ 0 w 99"/>
                  <a:gd name="T16" fmla="*/ 0 h 86"/>
                  <a:gd name="T17" fmla="*/ 99 w 99"/>
                  <a:gd name="T18" fmla="*/ 86 h 86"/>
                </a:gdLst>
                <a:ahLst/>
                <a:cxnLst>
                  <a:cxn ang="T10">
                    <a:pos x="T0" y="T1"/>
                  </a:cxn>
                  <a:cxn ang="T11">
                    <a:pos x="T2" y="T3"/>
                  </a:cxn>
                  <a:cxn ang="T12">
                    <a:pos x="T4" y="T5"/>
                  </a:cxn>
                  <a:cxn ang="T13">
                    <a:pos x="T6" y="T7"/>
                  </a:cxn>
                  <a:cxn ang="T14">
                    <a:pos x="T8" y="T9"/>
                  </a:cxn>
                </a:cxnLst>
                <a:rect l="T15" t="T16" r="T17" b="T18"/>
                <a:pathLst>
                  <a:path w="99" h="86">
                    <a:moveTo>
                      <a:pt x="0" y="61"/>
                    </a:moveTo>
                    <a:lnTo>
                      <a:pt x="68" y="86"/>
                    </a:lnTo>
                    <a:lnTo>
                      <a:pt x="99" y="31"/>
                    </a:lnTo>
                    <a:lnTo>
                      <a:pt x="31" y="0"/>
                    </a:lnTo>
                    <a:lnTo>
                      <a:pt x="0" y="61"/>
                    </a:lnTo>
                    <a:close/>
                  </a:path>
                </a:pathLst>
              </a:custGeom>
              <a:solidFill>
                <a:srgbClr val="BDBDBD"/>
              </a:solidFill>
              <a:ln w="9525">
                <a:noFill/>
                <a:round/>
                <a:headEnd/>
                <a:tailEnd/>
              </a:ln>
            </p:spPr>
            <p:txBody>
              <a:bodyPr/>
              <a:lstStyle/>
              <a:p>
                <a:endParaRPr lang="en-US"/>
              </a:p>
            </p:txBody>
          </p:sp>
          <p:sp>
            <p:nvSpPr>
              <p:cNvPr id="6048" name="Freeform 5946"/>
              <p:cNvSpPr>
                <a:spLocks/>
              </p:cNvSpPr>
              <p:nvPr/>
            </p:nvSpPr>
            <p:spPr bwMode="auto">
              <a:xfrm>
                <a:off x="2534" y="3262"/>
                <a:ext cx="99" cy="86"/>
              </a:xfrm>
              <a:custGeom>
                <a:avLst/>
                <a:gdLst>
                  <a:gd name="T0" fmla="*/ 0 w 16"/>
                  <a:gd name="T1" fmla="*/ 86940 h 14"/>
                  <a:gd name="T2" fmla="*/ 99730 w 16"/>
                  <a:gd name="T3" fmla="*/ 122372 h 14"/>
                  <a:gd name="T4" fmla="*/ 145214 w 16"/>
                  <a:gd name="T5" fmla="*/ 44038 h 14"/>
                  <a:gd name="T6" fmla="*/ 45484 w 16"/>
                  <a:gd name="T7" fmla="*/ 0 h 14"/>
                  <a:gd name="T8" fmla="*/ 0 w 16"/>
                  <a:gd name="T9" fmla="*/ 8694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10"/>
                    </a:moveTo>
                    <a:lnTo>
                      <a:pt x="11" y="14"/>
                    </a:lnTo>
                    <a:lnTo>
                      <a:pt x="16" y="5"/>
                    </a:lnTo>
                    <a:lnTo>
                      <a:pt x="5" y="0"/>
                    </a:lnTo>
                    <a:lnTo>
                      <a:pt x="0" y="10"/>
                    </a:lnTo>
                  </a:path>
                </a:pathLst>
              </a:custGeom>
              <a:noFill/>
              <a:ln w="9525">
                <a:solidFill>
                  <a:srgbClr val="000000"/>
                </a:solidFill>
                <a:round/>
                <a:headEnd/>
                <a:tailEnd/>
              </a:ln>
            </p:spPr>
            <p:txBody>
              <a:bodyPr/>
              <a:lstStyle/>
              <a:p>
                <a:endParaRPr lang="en-US"/>
              </a:p>
            </p:txBody>
          </p:sp>
          <p:sp>
            <p:nvSpPr>
              <p:cNvPr id="6049" name="Freeform 5947"/>
              <p:cNvSpPr>
                <a:spLocks/>
              </p:cNvSpPr>
              <p:nvPr/>
            </p:nvSpPr>
            <p:spPr bwMode="auto">
              <a:xfrm>
                <a:off x="1268" y="3274"/>
                <a:ext cx="99" cy="74"/>
              </a:xfrm>
              <a:custGeom>
                <a:avLst/>
                <a:gdLst>
                  <a:gd name="T0" fmla="*/ 0 w 99"/>
                  <a:gd name="T1" fmla="*/ 49 h 74"/>
                  <a:gd name="T2" fmla="*/ 68 w 99"/>
                  <a:gd name="T3" fmla="*/ 74 h 74"/>
                  <a:gd name="T4" fmla="*/ 99 w 99"/>
                  <a:gd name="T5" fmla="*/ 19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19"/>
                    </a:lnTo>
                    <a:lnTo>
                      <a:pt x="31" y="0"/>
                    </a:lnTo>
                    <a:lnTo>
                      <a:pt x="0" y="49"/>
                    </a:lnTo>
                    <a:close/>
                  </a:path>
                </a:pathLst>
              </a:custGeom>
              <a:solidFill>
                <a:srgbClr val="C9C9C9"/>
              </a:solidFill>
              <a:ln w="9525">
                <a:noFill/>
                <a:round/>
                <a:headEnd/>
                <a:tailEnd/>
              </a:ln>
            </p:spPr>
            <p:txBody>
              <a:bodyPr/>
              <a:lstStyle/>
              <a:p>
                <a:endParaRPr lang="en-US"/>
              </a:p>
            </p:txBody>
          </p:sp>
          <p:sp>
            <p:nvSpPr>
              <p:cNvPr id="6050" name="Freeform 5948"/>
              <p:cNvSpPr>
                <a:spLocks/>
              </p:cNvSpPr>
              <p:nvPr/>
            </p:nvSpPr>
            <p:spPr bwMode="auto">
              <a:xfrm>
                <a:off x="1268" y="3274"/>
                <a:ext cx="99" cy="74"/>
              </a:xfrm>
              <a:custGeom>
                <a:avLst/>
                <a:gdLst>
                  <a:gd name="T0" fmla="*/ 0 w 16"/>
                  <a:gd name="T1" fmla="*/ 70806 h 12"/>
                  <a:gd name="T2" fmla="*/ 99730 w 16"/>
                  <a:gd name="T3" fmla="*/ 106936 h 12"/>
                  <a:gd name="T4" fmla="*/ 145214 w 16"/>
                  <a:gd name="T5" fmla="*/ 27417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3"/>
                    </a:lnTo>
                    <a:lnTo>
                      <a:pt x="5" y="0"/>
                    </a:lnTo>
                    <a:lnTo>
                      <a:pt x="0" y="8"/>
                    </a:lnTo>
                  </a:path>
                </a:pathLst>
              </a:custGeom>
              <a:noFill/>
              <a:ln w="9525">
                <a:solidFill>
                  <a:srgbClr val="000000"/>
                </a:solidFill>
                <a:round/>
                <a:headEnd/>
                <a:tailEnd/>
              </a:ln>
            </p:spPr>
            <p:txBody>
              <a:bodyPr/>
              <a:lstStyle/>
              <a:p>
                <a:endParaRPr lang="en-US"/>
              </a:p>
            </p:txBody>
          </p:sp>
          <p:sp>
            <p:nvSpPr>
              <p:cNvPr id="6051" name="Freeform 5949"/>
              <p:cNvSpPr>
                <a:spLocks/>
              </p:cNvSpPr>
              <p:nvPr/>
            </p:nvSpPr>
            <p:spPr bwMode="auto">
              <a:xfrm>
                <a:off x="3627" y="3293"/>
                <a:ext cx="105" cy="61"/>
              </a:xfrm>
              <a:custGeom>
                <a:avLst/>
                <a:gdLst>
                  <a:gd name="T0" fmla="*/ 0 w 105"/>
                  <a:gd name="T1" fmla="*/ 43 h 61"/>
                  <a:gd name="T2" fmla="*/ 74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6052" name="Freeform 5950"/>
              <p:cNvSpPr>
                <a:spLocks/>
              </p:cNvSpPr>
              <p:nvPr/>
            </p:nvSpPr>
            <p:spPr bwMode="auto">
              <a:xfrm>
                <a:off x="3627" y="3293"/>
                <a:ext cx="105" cy="61"/>
              </a:xfrm>
              <a:custGeom>
                <a:avLst/>
                <a:gdLst>
                  <a:gd name="T0" fmla="*/ 0 w 17"/>
                  <a:gd name="T1" fmla="*/ 59463 h 10"/>
                  <a:gd name="T2" fmla="*/ 107693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6053" name="Freeform 5951"/>
              <p:cNvSpPr>
                <a:spLocks/>
              </p:cNvSpPr>
              <p:nvPr/>
            </p:nvSpPr>
            <p:spPr bwMode="auto">
              <a:xfrm>
                <a:off x="2361" y="3255"/>
                <a:ext cx="105" cy="93"/>
              </a:xfrm>
              <a:custGeom>
                <a:avLst/>
                <a:gdLst>
                  <a:gd name="T0" fmla="*/ 0 w 105"/>
                  <a:gd name="T1" fmla="*/ 68 h 93"/>
                  <a:gd name="T2" fmla="*/ 68 w 105"/>
                  <a:gd name="T3" fmla="*/ 93 h 93"/>
                  <a:gd name="T4" fmla="*/ 105 w 105"/>
                  <a:gd name="T5" fmla="*/ 38 h 93"/>
                  <a:gd name="T6" fmla="*/ 31 w 105"/>
                  <a:gd name="T7" fmla="*/ 0 h 93"/>
                  <a:gd name="T8" fmla="*/ 0 w 105"/>
                  <a:gd name="T9" fmla="*/ 68 h 93"/>
                  <a:gd name="T10" fmla="*/ 0 60000 65536"/>
                  <a:gd name="T11" fmla="*/ 0 60000 65536"/>
                  <a:gd name="T12" fmla="*/ 0 60000 65536"/>
                  <a:gd name="T13" fmla="*/ 0 60000 65536"/>
                  <a:gd name="T14" fmla="*/ 0 60000 65536"/>
                  <a:gd name="T15" fmla="*/ 0 w 105"/>
                  <a:gd name="T16" fmla="*/ 0 h 93"/>
                  <a:gd name="T17" fmla="*/ 105 w 105"/>
                  <a:gd name="T18" fmla="*/ 93 h 93"/>
                </a:gdLst>
                <a:ahLst/>
                <a:cxnLst>
                  <a:cxn ang="T10">
                    <a:pos x="T0" y="T1"/>
                  </a:cxn>
                  <a:cxn ang="T11">
                    <a:pos x="T2" y="T3"/>
                  </a:cxn>
                  <a:cxn ang="T12">
                    <a:pos x="T4" y="T5"/>
                  </a:cxn>
                  <a:cxn ang="T13">
                    <a:pos x="T6" y="T7"/>
                  </a:cxn>
                  <a:cxn ang="T14">
                    <a:pos x="T8" y="T9"/>
                  </a:cxn>
                </a:cxnLst>
                <a:rect l="T15" t="T16" r="T17" b="T18"/>
                <a:pathLst>
                  <a:path w="105" h="93">
                    <a:moveTo>
                      <a:pt x="0" y="68"/>
                    </a:moveTo>
                    <a:lnTo>
                      <a:pt x="68" y="93"/>
                    </a:lnTo>
                    <a:lnTo>
                      <a:pt x="105" y="38"/>
                    </a:lnTo>
                    <a:lnTo>
                      <a:pt x="31" y="0"/>
                    </a:lnTo>
                    <a:lnTo>
                      <a:pt x="0" y="68"/>
                    </a:lnTo>
                    <a:close/>
                  </a:path>
                </a:pathLst>
              </a:custGeom>
              <a:solidFill>
                <a:srgbClr val="B8B8B8"/>
              </a:solidFill>
              <a:ln w="9525">
                <a:noFill/>
                <a:round/>
                <a:headEnd/>
                <a:tailEnd/>
              </a:ln>
            </p:spPr>
            <p:txBody>
              <a:bodyPr/>
              <a:lstStyle/>
              <a:p>
                <a:endParaRPr lang="en-US"/>
              </a:p>
            </p:txBody>
          </p:sp>
          <p:sp>
            <p:nvSpPr>
              <p:cNvPr id="6054" name="Freeform 5952"/>
              <p:cNvSpPr>
                <a:spLocks/>
              </p:cNvSpPr>
              <p:nvPr/>
            </p:nvSpPr>
            <p:spPr bwMode="auto">
              <a:xfrm>
                <a:off x="2361" y="3255"/>
                <a:ext cx="105" cy="93"/>
              </a:xfrm>
              <a:custGeom>
                <a:avLst/>
                <a:gdLst>
                  <a:gd name="T0" fmla="*/ 0 w 17"/>
                  <a:gd name="T1" fmla="*/ 100558 h 15"/>
                  <a:gd name="T2" fmla="*/ 98959 w 17"/>
                  <a:gd name="T3" fmla="*/ 137497 h 15"/>
                  <a:gd name="T4" fmla="*/ 152936 w 17"/>
                  <a:gd name="T5" fmla="*/ 54585 h 15"/>
                  <a:gd name="T6" fmla="*/ 45014 w 17"/>
                  <a:gd name="T7" fmla="*/ 0 h 15"/>
                  <a:gd name="T8" fmla="*/ 0 w 17"/>
                  <a:gd name="T9" fmla="*/ 100558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1"/>
                    </a:moveTo>
                    <a:lnTo>
                      <a:pt x="11" y="15"/>
                    </a:lnTo>
                    <a:lnTo>
                      <a:pt x="17" y="6"/>
                    </a:lnTo>
                    <a:lnTo>
                      <a:pt x="5" y="0"/>
                    </a:lnTo>
                    <a:lnTo>
                      <a:pt x="0" y="11"/>
                    </a:lnTo>
                  </a:path>
                </a:pathLst>
              </a:custGeom>
              <a:noFill/>
              <a:ln w="9525">
                <a:solidFill>
                  <a:srgbClr val="000000"/>
                </a:solidFill>
                <a:round/>
                <a:headEnd/>
                <a:tailEnd/>
              </a:ln>
            </p:spPr>
            <p:txBody>
              <a:bodyPr/>
              <a:lstStyle/>
              <a:p>
                <a:endParaRPr lang="en-US"/>
              </a:p>
            </p:txBody>
          </p:sp>
          <p:sp>
            <p:nvSpPr>
              <p:cNvPr id="6055" name="Freeform 5953"/>
              <p:cNvSpPr>
                <a:spLocks/>
              </p:cNvSpPr>
              <p:nvPr/>
            </p:nvSpPr>
            <p:spPr bwMode="auto">
              <a:xfrm>
                <a:off x="1095" y="3286"/>
                <a:ext cx="105" cy="68"/>
              </a:xfrm>
              <a:custGeom>
                <a:avLst/>
                <a:gdLst>
                  <a:gd name="T0" fmla="*/ 0 w 105"/>
                  <a:gd name="T1" fmla="*/ 44 h 68"/>
                  <a:gd name="T2" fmla="*/ 68 w 105"/>
                  <a:gd name="T3" fmla="*/ 68 h 68"/>
                  <a:gd name="T4" fmla="*/ 105 w 105"/>
                  <a:gd name="T5" fmla="*/ 19 h 68"/>
                  <a:gd name="T6" fmla="*/ 37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7" y="0"/>
                    </a:lnTo>
                    <a:lnTo>
                      <a:pt x="0" y="44"/>
                    </a:lnTo>
                    <a:close/>
                  </a:path>
                </a:pathLst>
              </a:custGeom>
              <a:solidFill>
                <a:srgbClr val="CCCCCC"/>
              </a:solidFill>
              <a:ln w="9525">
                <a:noFill/>
                <a:round/>
                <a:headEnd/>
                <a:tailEnd/>
              </a:ln>
            </p:spPr>
            <p:txBody>
              <a:bodyPr/>
              <a:lstStyle/>
              <a:p>
                <a:endParaRPr lang="en-US"/>
              </a:p>
            </p:txBody>
          </p:sp>
          <p:sp>
            <p:nvSpPr>
              <p:cNvPr id="6056" name="Freeform 5954"/>
              <p:cNvSpPr>
                <a:spLocks/>
              </p:cNvSpPr>
              <p:nvPr/>
            </p:nvSpPr>
            <p:spPr bwMode="auto">
              <a:xfrm>
                <a:off x="1095" y="3286"/>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6057" name="Freeform 5955"/>
              <p:cNvSpPr>
                <a:spLocks/>
              </p:cNvSpPr>
              <p:nvPr/>
            </p:nvSpPr>
            <p:spPr bwMode="auto">
              <a:xfrm>
                <a:off x="3460" y="3293"/>
                <a:ext cx="99" cy="67"/>
              </a:xfrm>
              <a:custGeom>
                <a:avLst/>
                <a:gdLst>
                  <a:gd name="T0" fmla="*/ 0 w 99"/>
                  <a:gd name="T1" fmla="*/ 43 h 67"/>
                  <a:gd name="T2" fmla="*/ 68 w 99"/>
                  <a:gd name="T3" fmla="*/ 67 h 67"/>
                  <a:gd name="T4" fmla="*/ 99 w 99"/>
                  <a:gd name="T5" fmla="*/ 18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6058" name="Freeform 5956"/>
              <p:cNvSpPr>
                <a:spLocks/>
              </p:cNvSpPr>
              <p:nvPr/>
            </p:nvSpPr>
            <p:spPr bwMode="auto">
              <a:xfrm>
                <a:off x="3460" y="3293"/>
                <a:ext cx="99" cy="67"/>
              </a:xfrm>
              <a:custGeom>
                <a:avLst/>
                <a:gdLst>
                  <a:gd name="T0" fmla="*/ 0 w 16"/>
                  <a:gd name="T1" fmla="*/ 59210 h 11"/>
                  <a:gd name="T2" fmla="*/ 99730 w 16"/>
                  <a:gd name="T3" fmla="*/ 92192 h 11"/>
                  <a:gd name="T4" fmla="*/ 145214 w 16"/>
                  <a:gd name="T5" fmla="*/ 24857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59" name="Freeform 5957"/>
              <p:cNvSpPr>
                <a:spLocks/>
              </p:cNvSpPr>
              <p:nvPr/>
            </p:nvSpPr>
            <p:spPr bwMode="auto">
              <a:xfrm>
                <a:off x="2188" y="3249"/>
                <a:ext cx="105" cy="99"/>
              </a:xfrm>
              <a:custGeom>
                <a:avLst/>
                <a:gdLst>
                  <a:gd name="T0" fmla="*/ 0 w 105"/>
                  <a:gd name="T1" fmla="*/ 74 h 99"/>
                  <a:gd name="T2" fmla="*/ 68 w 105"/>
                  <a:gd name="T3" fmla="*/ 99 h 99"/>
                  <a:gd name="T4" fmla="*/ 105 w 105"/>
                  <a:gd name="T5" fmla="*/ 37 h 99"/>
                  <a:gd name="T6" fmla="*/ 37 w 105"/>
                  <a:gd name="T7" fmla="*/ 0 h 99"/>
                  <a:gd name="T8" fmla="*/ 0 w 105"/>
                  <a:gd name="T9" fmla="*/ 74 h 99"/>
                  <a:gd name="T10" fmla="*/ 0 60000 65536"/>
                  <a:gd name="T11" fmla="*/ 0 60000 65536"/>
                  <a:gd name="T12" fmla="*/ 0 60000 65536"/>
                  <a:gd name="T13" fmla="*/ 0 60000 65536"/>
                  <a:gd name="T14" fmla="*/ 0 60000 65536"/>
                  <a:gd name="T15" fmla="*/ 0 w 105"/>
                  <a:gd name="T16" fmla="*/ 0 h 99"/>
                  <a:gd name="T17" fmla="*/ 105 w 105"/>
                  <a:gd name="T18" fmla="*/ 99 h 99"/>
                </a:gdLst>
                <a:ahLst/>
                <a:cxnLst>
                  <a:cxn ang="T10">
                    <a:pos x="T0" y="T1"/>
                  </a:cxn>
                  <a:cxn ang="T11">
                    <a:pos x="T2" y="T3"/>
                  </a:cxn>
                  <a:cxn ang="T12">
                    <a:pos x="T4" y="T5"/>
                  </a:cxn>
                  <a:cxn ang="T13">
                    <a:pos x="T6" y="T7"/>
                  </a:cxn>
                  <a:cxn ang="T14">
                    <a:pos x="T8" y="T9"/>
                  </a:cxn>
                </a:cxnLst>
                <a:rect l="T15" t="T16" r="T17" b="T18"/>
                <a:pathLst>
                  <a:path w="105" h="99">
                    <a:moveTo>
                      <a:pt x="0" y="74"/>
                    </a:moveTo>
                    <a:lnTo>
                      <a:pt x="68" y="99"/>
                    </a:lnTo>
                    <a:lnTo>
                      <a:pt x="105" y="37"/>
                    </a:lnTo>
                    <a:lnTo>
                      <a:pt x="37" y="0"/>
                    </a:lnTo>
                    <a:lnTo>
                      <a:pt x="0" y="74"/>
                    </a:lnTo>
                    <a:close/>
                  </a:path>
                </a:pathLst>
              </a:custGeom>
              <a:solidFill>
                <a:srgbClr val="B5B5B5"/>
              </a:solidFill>
              <a:ln w="9525">
                <a:noFill/>
                <a:round/>
                <a:headEnd/>
                <a:tailEnd/>
              </a:ln>
            </p:spPr>
            <p:txBody>
              <a:bodyPr/>
              <a:lstStyle/>
              <a:p>
                <a:endParaRPr lang="en-US"/>
              </a:p>
            </p:txBody>
          </p:sp>
          <p:sp>
            <p:nvSpPr>
              <p:cNvPr id="6060" name="Freeform 5958"/>
              <p:cNvSpPr>
                <a:spLocks/>
              </p:cNvSpPr>
              <p:nvPr/>
            </p:nvSpPr>
            <p:spPr bwMode="auto">
              <a:xfrm>
                <a:off x="2188" y="3249"/>
                <a:ext cx="105" cy="99"/>
              </a:xfrm>
              <a:custGeom>
                <a:avLst/>
                <a:gdLst>
                  <a:gd name="T0" fmla="*/ 0 w 17"/>
                  <a:gd name="T1" fmla="*/ 108498 h 16"/>
                  <a:gd name="T2" fmla="*/ 98959 w 17"/>
                  <a:gd name="T3" fmla="*/ 145214 h 16"/>
                  <a:gd name="T4" fmla="*/ 152936 w 17"/>
                  <a:gd name="T5" fmla="*/ 54252 h 16"/>
                  <a:gd name="T6" fmla="*/ 53945 w 17"/>
                  <a:gd name="T7" fmla="*/ 0 h 16"/>
                  <a:gd name="T8" fmla="*/ 0 w 17"/>
                  <a:gd name="T9" fmla="*/ 108498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2"/>
                    </a:moveTo>
                    <a:lnTo>
                      <a:pt x="11" y="16"/>
                    </a:lnTo>
                    <a:lnTo>
                      <a:pt x="17" y="6"/>
                    </a:lnTo>
                    <a:lnTo>
                      <a:pt x="6" y="0"/>
                    </a:lnTo>
                    <a:lnTo>
                      <a:pt x="0" y="12"/>
                    </a:lnTo>
                  </a:path>
                </a:pathLst>
              </a:custGeom>
              <a:noFill/>
              <a:ln w="9525">
                <a:solidFill>
                  <a:srgbClr val="000000"/>
                </a:solidFill>
                <a:round/>
                <a:headEnd/>
                <a:tailEnd/>
              </a:ln>
            </p:spPr>
            <p:txBody>
              <a:bodyPr/>
              <a:lstStyle/>
              <a:p>
                <a:endParaRPr lang="en-US"/>
              </a:p>
            </p:txBody>
          </p:sp>
          <p:sp>
            <p:nvSpPr>
              <p:cNvPr id="6061" name="Freeform 5959"/>
              <p:cNvSpPr>
                <a:spLocks/>
              </p:cNvSpPr>
              <p:nvPr/>
            </p:nvSpPr>
            <p:spPr bwMode="auto">
              <a:xfrm>
                <a:off x="3287" y="3293"/>
                <a:ext cx="99" cy="67"/>
              </a:xfrm>
              <a:custGeom>
                <a:avLst/>
                <a:gdLst>
                  <a:gd name="T0" fmla="*/ 0 w 99"/>
                  <a:gd name="T1" fmla="*/ 49 h 67"/>
                  <a:gd name="T2" fmla="*/ 68 w 99"/>
                  <a:gd name="T3" fmla="*/ 67 h 67"/>
                  <a:gd name="T4" fmla="*/ 99 w 99"/>
                  <a:gd name="T5" fmla="*/ 24 h 67"/>
                  <a:gd name="T6" fmla="*/ 31 w 99"/>
                  <a:gd name="T7" fmla="*/ 0 h 67"/>
                  <a:gd name="T8" fmla="*/ 0 w 99"/>
                  <a:gd name="T9" fmla="*/ 49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9"/>
                    </a:moveTo>
                    <a:lnTo>
                      <a:pt x="68" y="67"/>
                    </a:lnTo>
                    <a:lnTo>
                      <a:pt x="99" y="24"/>
                    </a:lnTo>
                    <a:lnTo>
                      <a:pt x="31" y="0"/>
                    </a:lnTo>
                    <a:lnTo>
                      <a:pt x="0" y="49"/>
                    </a:lnTo>
                    <a:close/>
                  </a:path>
                </a:pathLst>
              </a:custGeom>
              <a:solidFill>
                <a:srgbClr val="CECECE"/>
              </a:solidFill>
              <a:ln w="9525">
                <a:noFill/>
                <a:round/>
                <a:headEnd/>
                <a:tailEnd/>
              </a:ln>
            </p:spPr>
            <p:txBody>
              <a:bodyPr/>
              <a:lstStyle/>
              <a:p>
                <a:endParaRPr lang="en-US"/>
              </a:p>
            </p:txBody>
          </p:sp>
          <p:sp>
            <p:nvSpPr>
              <p:cNvPr id="6062" name="Freeform 5960"/>
              <p:cNvSpPr>
                <a:spLocks/>
              </p:cNvSpPr>
              <p:nvPr/>
            </p:nvSpPr>
            <p:spPr bwMode="auto">
              <a:xfrm>
                <a:off x="3287" y="3293"/>
                <a:ext cx="99" cy="67"/>
              </a:xfrm>
              <a:custGeom>
                <a:avLst/>
                <a:gdLst>
                  <a:gd name="T0" fmla="*/ 0 w 16"/>
                  <a:gd name="T1" fmla="*/ 67335 h 11"/>
                  <a:gd name="T2" fmla="*/ 99730 w 16"/>
                  <a:gd name="T3" fmla="*/ 92192 h 11"/>
                  <a:gd name="T4" fmla="*/ 145214 w 16"/>
                  <a:gd name="T5" fmla="*/ 32982 h 11"/>
                  <a:gd name="T6" fmla="*/ 45484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063" name="Freeform 5961"/>
              <p:cNvSpPr>
                <a:spLocks/>
              </p:cNvSpPr>
              <p:nvPr/>
            </p:nvSpPr>
            <p:spPr bwMode="auto">
              <a:xfrm>
                <a:off x="2022" y="3255"/>
                <a:ext cx="98" cy="93"/>
              </a:xfrm>
              <a:custGeom>
                <a:avLst/>
                <a:gdLst>
                  <a:gd name="T0" fmla="*/ 0 w 98"/>
                  <a:gd name="T1" fmla="*/ 68 h 93"/>
                  <a:gd name="T2" fmla="*/ 67 w 98"/>
                  <a:gd name="T3" fmla="*/ 93 h 93"/>
                  <a:gd name="T4" fmla="*/ 98 w 98"/>
                  <a:gd name="T5" fmla="*/ 38 h 93"/>
                  <a:gd name="T6" fmla="*/ 30 w 98"/>
                  <a:gd name="T7" fmla="*/ 0 h 93"/>
                  <a:gd name="T8" fmla="*/ 0 w 98"/>
                  <a:gd name="T9" fmla="*/ 68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0" y="68"/>
                    </a:moveTo>
                    <a:lnTo>
                      <a:pt x="67" y="93"/>
                    </a:lnTo>
                    <a:lnTo>
                      <a:pt x="98" y="38"/>
                    </a:lnTo>
                    <a:lnTo>
                      <a:pt x="30" y="0"/>
                    </a:lnTo>
                    <a:lnTo>
                      <a:pt x="0" y="68"/>
                    </a:lnTo>
                    <a:close/>
                  </a:path>
                </a:pathLst>
              </a:custGeom>
              <a:solidFill>
                <a:srgbClr val="B6B6B6"/>
              </a:solidFill>
              <a:ln w="9525">
                <a:noFill/>
                <a:round/>
                <a:headEnd/>
                <a:tailEnd/>
              </a:ln>
            </p:spPr>
            <p:txBody>
              <a:bodyPr/>
              <a:lstStyle/>
              <a:p>
                <a:endParaRPr lang="en-US"/>
              </a:p>
            </p:txBody>
          </p:sp>
          <p:sp>
            <p:nvSpPr>
              <p:cNvPr id="6064" name="Freeform 5962"/>
              <p:cNvSpPr>
                <a:spLocks/>
              </p:cNvSpPr>
              <p:nvPr/>
            </p:nvSpPr>
            <p:spPr bwMode="auto">
              <a:xfrm>
                <a:off x="2022" y="3255"/>
                <a:ext cx="98" cy="93"/>
              </a:xfrm>
              <a:custGeom>
                <a:avLst/>
                <a:gdLst>
                  <a:gd name="T0" fmla="*/ 0 w 16"/>
                  <a:gd name="T1" fmla="*/ 100558 h 15"/>
                  <a:gd name="T2" fmla="*/ 94202 w 16"/>
                  <a:gd name="T3" fmla="*/ 137497 h 15"/>
                  <a:gd name="T4" fmla="*/ 137868 w 16"/>
                  <a:gd name="T5" fmla="*/ 54585 h 15"/>
                  <a:gd name="T6" fmla="*/ 43665 w 16"/>
                  <a:gd name="T7" fmla="*/ 0 h 15"/>
                  <a:gd name="T8" fmla="*/ 0 w 16"/>
                  <a:gd name="T9" fmla="*/ 100558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1"/>
                    </a:moveTo>
                    <a:lnTo>
                      <a:pt x="11" y="15"/>
                    </a:lnTo>
                    <a:lnTo>
                      <a:pt x="16" y="6"/>
                    </a:lnTo>
                    <a:lnTo>
                      <a:pt x="5" y="0"/>
                    </a:lnTo>
                    <a:lnTo>
                      <a:pt x="0" y="11"/>
                    </a:lnTo>
                  </a:path>
                </a:pathLst>
              </a:custGeom>
              <a:noFill/>
              <a:ln w="9525">
                <a:solidFill>
                  <a:srgbClr val="000000"/>
                </a:solidFill>
                <a:round/>
                <a:headEnd/>
                <a:tailEnd/>
              </a:ln>
            </p:spPr>
            <p:txBody>
              <a:bodyPr/>
              <a:lstStyle/>
              <a:p>
                <a:endParaRPr lang="en-US"/>
              </a:p>
            </p:txBody>
          </p:sp>
          <p:sp>
            <p:nvSpPr>
              <p:cNvPr id="6065" name="Freeform 5963"/>
              <p:cNvSpPr>
                <a:spLocks/>
              </p:cNvSpPr>
              <p:nvPr/>
            </p:nvSpPr>
            <p:spPr bwMode="auto">
              <a:xfrm>
                <a:off x="4380" y="3299"/>
                <a:ext cx="105" cy="61"/>
              </a:xfrm>
              <a:custGeom>
                <a:avLst/>
                <a:gdLst>
                  <a:gd name="T0" fmla="*/ 0 w 105"/>
                  <a:gd name="T1" fmla="*/ 43 h 61"/>
                  <a:gd name="T2" fmla="*/ 74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6066" name="Freeform 5964"/>
              <p:cNvSpPr>
                <a:spLocks/>
              </p:cNvSpPr>
              <p:nvPr/>
            </p:nvSpPr>
            <p:spPr bwMode="auto">
              <a:xfrm>
                <a:off x="4380" y="3299"/>
                <a:ext cx="105" cy="61"/>
              </a:xfrm>
              <a:custGeom>
                <a:avLst/>
                <a:gdLst>
                  <a:gd name="T0" fmla="*/ 0 w 17"/>
                  <a:gd name="T1" fmla="*/ 59463 h 10"/>
                  <a:gd name="T2" fmla="*/ 107693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6067" name="Freeform 5965"/>
              <p:cNvSpPr>
                <a:spLocks/>
              </p:cNvSpPr>
              <p:nvPr/>
            </p:nvSpPr>
            <p:spPr bwMode="auto">
              <a:xfrm>
                <a:off x="3114" y="3299"/>
                <a:ext cx="105" cy="61"/>
              </a:xfrm>
              <a:custGeom>
                <a:avLst/>
                <a:gdLst>
                  <a:gd name="T0" fmla="*/ 0 w 105"/>
                  <a:gd name="T1" fmla="*/ 43 h 61"/>
                  <a:gd name="T2" fmla="*/ 68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1" y="0"/>
                    </a:lnTo>
                    <a:lnTo>
                      <a:pt x="0" y="43"/>
                    </a:lnTo>
                    <a:close/>
                  </a:path>
                </a:pathLst>
              </a:custGeom>
              <a:solidFill>
                <a:srgbClr val="CDCDCD"/>
              </a:solidFill>
              <a:ln w="9525">
                <a:noFill/>
                <a:round/>
                <a:headEnd/>
                <a:tailEnd/>
              </a:ln>
            </p:spPr>
            <p:txBody>
              <a:bodyPr/>
              <a:lstStyle/>
              <a:p>
                <a:endParaRPr lang="en-US"/>
              </a:p>
            </p:txBody>
          </p:sp>
          <p:sp>
            <p:nvSpPr>
              <p:cNvPr id="6068" name="Freeform 5966"/>
              <p:cNvSpPr>
                <a:spLocks/>
              </p:cNvSpPr>
              <p:nvPr/>
            </p:nvSpPr>
            <p:spPr bwMode="auto">
              <a:xfrm>
                <a:off x="3114" y="3299"/>
                <a:ext cx="105" cy="61"/>
              </a:xfrm>
              <a:custGeom>
                <a:avLst/>
                <a:gdLst>
                  <a:gd name="T0" fmla="*/ 0 w 17"/>
                  <a:gd name="T1" fmla="*/ 59463 h 10"/>
                  <a:gd name="T2" fmla="*/ 98959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6069" name="Freeform 5967"/>
              <p:cNvSpPr>
                <a:spLocks/>
              </p:cNvSpPr>
              <p:nvPr/>
            </p:nvSpPr>
            <p:spPr bwMode="auto">
              <a:xfrm>
                <a:off x="1849" y="3262"/>
                <a:ext cx="98" cy="92"/>
              </a:xfrm>
              <a:custGeom>
                <a:avLst/>
                <a:gdLst>
                  <a:gd name="T0" fmla="*/ 0 w 98"/>
                  <a:gd name="T1" fmla="*/ 68 h 92"/>
                  <a:gd name="T2" fmla="*/ 68 w 98"/>
                  <a:gd name="T3" fmla="*/ 92 h 92"/>
                  <a:gd name="T4" fmla="*/ 98 w 98"/>
                  <a:gd name="T5" fmla="*/ 31 h 92"/>
                  <a:gd name="T6" fmla="*/ 31 w 98"/>
                  <a:gd name="T7" fmla="*/ 0 h 92"/>
                  <a:gd name="T8" fmla="*/ 0 w 98"/>
                  <a:gd name="T9" fmla="*/ 68 h 92"/>
                  <a:gd name="T10" fmla="*/ 0 60000 65536"/>
                  <a:gd name="T11" fmla="*/ 0 60000 65536"/>
                  <a:gd name="T12" fmla="*/ 0 60000 65536"/>
                  <a:gd name="T13" fmla="*/ 0 60000 65536"/>
                  <a:gd name="T14" fmla="*/ 0 60000 65536"/>
                  <a:gd name="T15" fmla="*/ 0 w 98"/>
                  <a:gd name="T16" fmla="*/ 0 h 92"/>
                  <a:gd name="T17" fmla="*/ 98 w 98"/>
                  <a:gd name="T18" fmla="*/ 92 h 92"/>
                </a:gdLst>
                <a:ahLst/>
                <a:cxnLst>
                  <a:cxn ang="T10">
                    <a:pos x="T0" y="T1"/>
                  </a:cxn>
                  <a:cxn ang="T11">
                    <a:pos x="T2" y="T3"/>
                  </a:cxn>
                  <a:cxn ang="T12">
                    <a:pos x="T4" y="T5"/>
                  </a:cxn>
                  <a:cxn ang="T13">
                    <a:pos x="T6" y="T7"/>
                  </a:cxn>
                  <a:cxn ang="T14">
                    <a:pos x="T8" y="T9"/>
                  </a:cxn>
                </a:cxnLst>
                <a:rect l="T15" t="T16" r="T17" b="T18"/>
                <a:pathLst>
                  <a:path w="98" h="92">
                    <a:moveTo>
                      <a:pt x="0" y="68"/>
                    </a:moveTo>
                    <a:lnTo>
                      <a:pt x="68" y="92"/>
                    </a:lnTo>
                    <a:lnTo>
                      <a:pt x="98" y="31"/>
                    </a:lnTo>
                    <a:lnTo>
                      <a:pt x="31" y="0"/>
                    </a:lnTo>
                    <a:lnTo>
                      <a:pt x="0" y="68"/>
                    </a:lnTo>
                    <a:close/>
                  </a:path>
                </a:pathLst>
              </a:custGeom>
              <a:solidFill>
                <a:srgbClr val="BABABA"/>
              </a:solidFill>
              <a:ln w="9525">
                <a:noFill/>
                <a:round/>
                <a:headEnd/>
                <a:tailEnd/>
              </a:ln>
            </p:spPr>
            <p:txBody>
              <a:bodyPr/>
              <a:lstStyle/>
              <a:p>
                <a:endParaRPr lang="en-US"/>
              </a:p>
            </p:txBody>
          </p:sp>
          <p:sp>
            <p:nvSpPr>
              <p:cNvPr id="6070" name="Freeform 5968"/>
              <p:cNvSpPr>
                <a:spLocks/>
              </p:cNvSpPr>
              <p:nvPr/>
            </p:nvSpPr>
            <p:spPr bwMode="auto">
              <a:xfrm>
                <a:off x="1849" y="3262"/>
                <a:ext cx="98" cy="92"/>
              </a:xfrm>
              <a:custGeom>
                <a:avLst/>
                <a:gdLst>
                  <a:gd name="T0" fmla="*/ 0 w 16"/>
                  <a:gd name="T1" fmla="*/ 94834 h 15"/>
                  <a:gd name="T2" fmla="*/ 94202 w 16"/>
                  <a:gd name="T3" fmla="*/ 130119 h 15"/>
                  <a:gd name="T4" fmla="*/ 137868 w 16"/>
                  <a:gd name="T5" fmla="*/ 43823 h 15"/>
                  <a:gd name="T6" fmla="*/ 43665 w 16"/>
                  <a:gd name="T7" fmla="*/ 0 h 15"/>
                  <a:gd name="T8" fmla="*/ 0 w 16"/>
                  <a:gd name="T9" fmla="*/ 94834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1"/>
                    </a:moveTo>
                    <a:lnTo>
                      <a:pt x="11" y="15"/>
                    </a:lnTo>
                    <a:lnTo>
                      <a:pt x="16" y="5"/>
                    </a:lnTo>
                    <a:lnTo>
                      <a:pt x="5" y="0"/>
                    </a:lnTo>
                    <a:lnTo>
                      <a:pt x="0" y="11"/>
                    </a:lnTo>
                  </a:path>
                </a:pathLst>
              </a:custGeom>
              <a:noFill/>
              <a:ln w="9525">
                <a:solidFill>
                  <a:srgbClr val="000000"/>
                </a:solidFill>
                <a:round/>
                <a:headEnd/>
                <a:tailEnd/>
              </a:ln>
            </p:spPr>
            <p:txBody>
              <a:bodyPr/>
              <a:lstStyle/>
              <a:p>
                <a:endParaRPr lang="en-US"/>
              </a:p>
            </p:txBody>
          </p:sp>
          <p:sp>
            <p:nvSpPr>
              <p:cNvPr id="6071" name="Freeform 5969"/>
              <p:cNvSpPr>
                <a:spLocks/>
              </p:cNvSpPr>
              <p:nvPr/>
            </p:nvSpPr>
            <p:spPr bwMode="auto">
              <a:xfrm>
                <a:off x="4214" y="3299"/>
                <a:ext cx="98" cy="68"/>
              </a:xfrm>
              <a:custGeom>
                <a:avLst/>
                <a:gdLst>
                  <a:gd name="T0" fmla="*/ 0 w 98"/>
                  <a:gd name="T1" fmla="*/ 49 h 68"/>
                  <a:gd name="T2" fmla="*/ 67 w 98"/>
                  <a:gd name="T3" fmla="*/ 68 h 68"/>
                  <a:gd name="T4" fmla="*/ 98 w 98"/>
                  <a:gd name="T5" fmla="*/ 24 h 68"/>
                  <a:gd name="T6" fmla="*/ 30 w 98"/>
                  <a:gd name="T7" fmla="*/ 0 h 68"/>
                  <a:gd name="T8" fmla="*/ 0 w 98"/>
                  <a:gd name="T9" fmla="*/ 49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9"/>
                    </a:moveTo>
                    <a:lnTo>
                      <a:pt x="67" y="68"/>
                    </a:lnTo>
                    <a:lnTo>
                      <a:pt x="98" y="24"/>
                    </a:lnTo>
                    <a:lnTo>
                      <a:pt x="30" y="0"/>
                    </a:lnTo>
                    <a:lnTo>
                      <a:pt x="0" y="49"/>
                    </a:lnTo>
                    <a:close/>
                  </a:path>
                </a:pathLst>
              </a:custGeom>
              <a:solidFill>
                <a:srgbClr val="CFCFCF"/>
              </a:solidFill>
              <a:ln w="9525">
                <a:noFill/>
                <a:round/>
                <a:headEnd/>
                <a:tailEnd/>
              </a:ln>
            </p:spPr>
            <p:txBody>
              <a:bodyPr/>
              <a:lstStyle/>
              <a:p>
                <a:endParaRPr lang="en-US"/>
              </a:p>
            </p:txBody>
          </p:sp>
          <p:sp>
            <p:nvSpPr>
              <p:cNvPr id="6072" name="Freeform 5970"/>
              <p:cNvSpPr>
                <a:spLocks/>
              </p:cNvSpPr>
              <p:nvPr/>
            </p:nvSpPr>
            <p:spPr bwMode="auto">
              <a:xfrm>
                <a:off x="4214" y="3299"/>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073" name="Freeform 5971"/>
              <p:cNvSpPr>
                <a:spLocks/>
              </p:cNvSpPr>
              <p:nvPr/>
            </p:nvSpPr>
            <p:spPr bwMode="auto">
              <a:xfrm>
                <a:off x="2942" y="3299"/>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BCBCB"/>
              </a:solidFill>
              <a:ln w="9525">
                <a:noFill/>
                <a:round/>
                <a:headEnd/>
                <a:tailEnd/>
              </a:ln>
            </p:spPr>
            <p:txBody>
              <a:bodyPr/>
              <a:lstStyle/>
              <a:p>
                <a:endParaRPr lang="en-US"/>
              </a:p>
            </p:txBody>
          </p:sp>
          <p:sp>
            <p:nvSpPr>
              <p:cNvPr id="6074" name="Freeform 5972"/>
              <p:cNvSpPr>
                <a:spLocks/>
              </p:cNvSpPr>
              <p:nvPr/>
            </p:nvSpPr>
            <p:spPr bwMode="auto">
              <a:xfrm>
                <a:off x="2942" y="3299"/>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6075" name="Freeform 5973"/>
              <p:cNvSpPr>
                <a:spLocks/>
              </p:cNvSpPr>
              <p:nvPr/>
            </p:nvSpPr>
            <p:spPr bwMode="auto">
              <a:xfrm>
                <a:off x="1676" y="3274"/>
                <a:ext cx="105" cy="86"/>
              </a:xfrm>
              <a:custGeom>
                <a:avLst/>
                <a:gdLst>
                  <a:gd name="T0" fmla="*/ 0 w 105"/>
                  <a:gd name="T1" fmla="*/ 62 h 86"/>
                  <a:gd name="T2" fmla="*/ 68 w 105"/>
                  <a:gd name="T3" fmla="*/ 86 h 86"/>
                  <a:gd name="T4" fmla="*/ 105 w 105"/>
                  <a:gd name="T5" fmla="*/ 25 h 86"/>
                  <a:gd name="T6" fmla="*/ 37 w 105"/>
                  <a:gd name="T7" fmla="*/ 0 h 86"/>
                  <a:gd name="T8" fmla="*/ 0 w 105"/>
                  <a:gd name="T9" fmla="*/ 62 h 86"/>
                  <a:gd name="T10" fmla="*/ 0 60000 65536"/>
                  <a:gd name="T11" fmla="*/ 0 60000 65536"/>
                  <a:gd name="T12" fmla="*/ 0 60000 65536"/>
                  <a:gd name="T13" fmla="*/ 0 60000 65536"/>
                  <a:gd name="T14" fmla="*/ 0 60000 65536"/>
                  <a:gd name="T15" fmla="*/ 0 w 105"/>
                  <a:gd name="T16" fmla="*/ 0 h 86"/>
                  <a:gd name="T17" fmla="*/ 105 w 105"/>
                  <a:gd name="T18" fmla="*/ 86 h 86"/>
                </a:gdLst>
                <a:ahLst/>
                <a:cxnLst>
                  <a:cxn ang="T10">
                    <a:pos x="T0" y="T1"/>
                  </a:cxn>
                  <a:cxn ang="T11">
                    <a:pos x="T2" y="T3"/>
                  </a:cxn>
                  <a:cxn ang="T12">
                    <a:pos x="T4" y="T5"/>
                  </a:cxn>
                  <a:cxn ang="T13">
                    <a:pos x="T6" y="T7"/>
                  </a:cxn>
                  <a:cxn ang="T14">
                    <a:pos x="T8" y="T9"/>
                  </a:cxn>
                </a:cxnLst>
                <a:rect l="T15" t="T16" r="T17" b="T18"/>
                <a:pathLst>
                  <a:path w="105" h="86">
                    <a:moveTo>
                      <a:pt x="0" y="62"/>
                    </a:moveTo>
                    <a:lnTo>
                      <a:pt x="68" y="86"/>
                    </a:lnTo>
                    <a:lnTo>
                      <a:pt x="105" y="25"/>
                    </a:lnTo>
                    <a:lnTo>
                      <a:pt x="37" y="0"/>
                    </a:lnTo>
                    <a:lnTo>
                      <a:pt x="0" y="62"/>
                    </a:lnTo>
                    <a:close/>
                  </a:path>
                </a:pathLst>
              </a:custGeom>
              <a:solidFill>
                <a:srgbClr val="BFBFBF"/>
              </a:solidFill>
              <a:ln w="9525">
                <a:noFill/>
                <a:round/>
                <a:headEnd/>
                <a:tailEnd/>
              </a:ln>
            </p:spPr>
            <p:txBody>
              <a:bodyPr/>
              <a:lstStyle/>
              <a:p>
                <a:endParaRPr lang="en-US"/>
              </a:p>
            </p:txBody>
          </p:sp>
          <p:sp>
            <p:nvSpPr>
              <p:cNvPr id="6076" name="Freeform 5974"/>
              <p:cNvSpPr>
                <a:spLocks/>
              </p:cNvSpPr>
              <p:nvPr/>
            </p:nvSpPr>
            <p:spPr bwMode="auto">
              <a:xfrm>
                <a:off x="1676" y="3274"/>
                <a:ext cx="105" cy="86"/>
              </a:xfrm>
              <a:custGeom>
                <a:avLst/>
                <a:gdLst>
                  <a:gd name="T0" fmla="*/ 0 w 17"/>
                  <a:gd name="T1" fmla="*/ 86940 h 14"/>
                  <a:gd name="T2" fmla="*/ 98959 w 17"/>
                  <a:gd name="T3" fmla="*/ 122372 h 14"/>
                  <a:gd name="T4" fmla="*/ 152936 w 17"/>
                  <a:gd name="T5" fmla="*/ 35696 h 14"/>
                  <a:gd name="T6" fmla="*/ 53945 w 17"/>
                  <a:gd name="T7" fmla="*/ 0 h 14"/>
                  <a:gd name="T8" fmla="*/ 0 w 17"/>
                  <a:gd name="T9" fmla="*/ 8694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0"/>
                    </a:moveTo>
                    <a:lnTo>
                      <a:pt x="11" y="14"/>
                    </a:lnTo>
                    <a:lnTo>
                      <a:pt x="17" y="4"/>
                    </a:lnTo>
                    <a:lnTo>
                      <a:pt x="6" y="0"/>
                    </a:lnTo>
                    <a:lnTo>
                      <a:pt x="0" y="10"/>
                    </a:lnTo>
                  </a:path>
                </a:pathLst>
              </a:custGeom>
              <a:noFill/>
              <a:ln w="9525">
                <a:solidFill>
                  <a:srgbClr val="000000"/>
                </a:solidFill>
                <a:round/>
                <a:headEnd/>
                <a:tailEnd/>
              </a:ln>
            </p:spPr>
            <p:txBody>
              <a:bodyPr/>
              <a:lstStyle/>
              <a:p>
                <a:endParaRPr lang="en-US"/>
              </a:p>
            </p:txBody>
          </p:sp>
          <p:sp>
            <p:nvSpPr>
              <p:cNvPr id="6077" name="Freeform 5975"/>
              <p:cNvSpPr>
                <a:spLocks/>
              </p:cNvSpPr>
              <p:nvPr/>
            </p:nvSpPr>
            <p:spPr bwMode="auto">
              <a:xfrm>
                <a:off x="4041" y="3305"/>
                <a:ext cx="98" cy="62"/>
              </a:xfrm>
              <a:custGeom>
                <a:avLst/>
                <a:gdLst>
                  <a:gd name="T0" fmla="*/ 0 w 98"/>
                  <a:gd name="T1" fmla="*/ 43 h 62"/>
                  <a:gd name="T2" fmla="*/ 68 w 98"/>
                  <a:gd name="T3" fmla="*/ 62 h 62"/>
                  <a:gd name="T4" fmla="*/ 98 w 98"/>
                  <a:gd name="T5" fmla="*/ 18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6078" name="Freeform 5976"/>
              <p:cNvSpPr>
                <a:spLocks/>
              </p:cNvSpPr>
              <p:nvPr/>
            </p:nvSpPr>
            <p:spPr bwMode="auto">
              <a:xfrm>
                <a:off x="4041" y="3305"/>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79" name="Freeform 5977"/>
              <p:cNvSpPr>
                <a:spLocks/>
              </p:cNvSpPr>
              <p:nvPr/>
            </p:nvSpPr>
            <p:spPr bwMode="auto">
              <a:xfrm>
                <a:off x="2775" y="3293"/>
                <a:ext cx="99" cy="74"/>
              </a:xfrm>
              <a:custGeom>
                <a:avLst/>
                <a:gdLst>
                  <a:gd name="T0" fmla="*/ 0 w 99"/>
                  <a:gd name="T1" fmla="*/ 55 h 74"/>
                  <a:gd name="T2" fmla="*/ 68 w 99"/>
                  <a:gd name="T3" fmla="*/ 74 h 74"/>
                  <a:gd name="T4" fmla="*/ 99 w 99"/>
                  <a:gd name="T5" fmla="*/ 30 h 74"/>
                  <a:gd name="T6" fmla="*/ 31 w 99"/>
                  <a:gd name="T7" fmla="*/ 0 h 74"/>
                  <a:gd name="T8" fmla="*/ 0 w 99"/>
                  <a:gd name="T9" fmla="*/ 55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5"/>
                    </a:moveTo>
                    <a:lnTo>
                      <a:pt x="68" y="74"/>
                    </a:lnTo>
                    <a:lnTo>
                      <a:pt x="99" y="30"/>
                    </a:lnTo>
                    <a:lnTo>
                      <a:pt x="31" y="0"/>
                    </a:lnTo>
                    <a:lnTo>
                      <a:pt x="0" y="55"/>
                    </a:lnTo>
                    <a:close/>
                  </a:path>
                </a:pathLst>
              </a:custGeom>
              <a:solidFill>
                <a:srgbClr val="C9C9C9"/>
              </a:solidFill>
              <a:ln w="9525">
                <a:noFill/>
                <a:round/>
                <a:headEnd/>
                <a:tailEnd/>
              </a:ln>
            </p:spPr>
            <p:txBody>
              <a:bodyPr/>
              <a:lstStyle/>
              <a:p>
                <a:endParaRPr lang="en-US"/>
              </a:p>
            </p:txBody>
          </p:sp>
          <p:sp>
            <p:nvSpPr>
              <p:cNvPr id="6080" name="Freeform 5978"/>
              <p:cNvSpPr>
                <a:spLocks/>
              </p:cNvSpPr>
              <p:nvPr/>
            </p:nvSpPr>
            <p:spPr bwMode="auto">
              <a:xfrm>
                <a:off x="2775" y="3293"/>
                <a:ext cx="99" cy="74"/>
              </a:xfrm>
              <a:custGeom>
                <a:avLst/>
                <a:gdLst>
                  <a:gd name="T0" fmla="*/ 0 w 16"/>
                  <a:gd name="T1" fmla="*/ 80925 h 12"/>
                  <a:gd name="T2" fmla="*/ 99730 w 16"/>
                  <a:gd name="T3" fmla="*/ 106936 h 12"/>
                  <a:gd name="T4" fmla="*/ 145214 w 16"/>
                  <a:gd name="T5" fmla="*/ 44795 h 12"/>
                  <a:gd name="T6" fmla="*/ 45484 w 16"/>
                  <a:gd name="T7" fmla="*/ 0 h 12"/>
                  <a:gd name="T8" fmla="*/ 0 w 16"/>
                  <a:gd name="T9" fmla="*/ 8092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9"/>
                    </a:moveTo>
                    <a:lnTo>
                      <a:pt x="11" y="12"/>
                    </a:lnTo>
                    <a:lnTo>
                      <a:pt x="16" y="5"/>
                    </a:lnTo>
                    <a:lnTo>
                      <a:pt x="5" y="0"/>
                    </a:lnTo>
                    <a:lnTo>
                      <a:pt x="0" y="9"/>
                    </a:lnTo>
                  </a:path>
                </a:pathLst>
              </a:custGeom>
              <a:noFill/>
              <a:ln w="9525">
                <a:solidFill>
                  <a:srgbClr val="000000"/>
                </a:solidFill>
                <a:round/>
                <a:headEnd/>
                <a:tailEnd/>
              </a:ln>
            </p:spPr>
            <p:txBody>
              <a:bodyPr/>
              <a:lstStyle/>
              <a:p>
                <a:endParaRPr lang="en-US"/>
              </a:p>
            </p:txBody>
          </p:sp>
          <p:sp>
            <p:nvSpPr>
              <p:cNvPr id="6081" name="Freeform 5979"/>
              <p:cNvSpPr>
                <a:spLocks/>
              </p:cNvSpPr>
              <p:nvPr/>
            </p:nvSpPr>
            <p:spPr bwMode="auto">
              <a:xfrm>
                <a:off x="1503" y="3286"/>
                <a:ext cx="105" cy="74"/>
              </a:xfrm>
              <a:custGeom>
                <a:avLst/>
                <a:gdLst>
                  <a:gd name="T0" fmla="*/ 0 w 105"/>
                  <a:gd name="T1" fmla="*/ 56 h 74"/>
                  <a:gd name="T2" fmla="*/ 68 w 105"/>
                  <a:gd name="T3" fmla="*/ 74 h 74"/>
                  <a:gd name="T4" fmla="*/ 105 w 105"/>
                  <a:gd name="T5" fmla="*/ 25 h 74"/>
                  <a:gd name="T6" fmla="*/ 37 w 105"/>
                  <a:gd name="T7" fmla="*/ 0 h 74"/>
                  <a:gd name="T8" fmla="*/ 0 w 105"/>
                  <a:gd name="T9" fmla="*/ 56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56"/>
                    </a:moveTo>
                    <a:lnTo>
                      <a:pt x="68" y="74"/>
                    </a:lnTo>
                    <a:lnTo>
                      <a:pt x="105" y="25"/>
                    </a:lnTo>
                    <a:lnTo>
                      <a:pt x="37" y="0"/>
                    </a:lnTo>
                    <a:lnTo>
                      <a:pt x="0" y="56"/>
                    </a:lnTo>
                    <a:close/>
                  </a:path>
                </a:pathLst>
              </a:custGeom>
              <a:solidFill>
                <a:srgbClr val="C4C4C4"/>
              </a:solidFill>
              <a:ln w="9525">
                <a:noFill/>
                <a:round/>
                <a:headEnd/>
                <a:tailEnd/>
              </a:ln>
            </p:spPr>
            <p:txBody>
              <a:bodyPr/>
              <a:lstStyle/>
              <a:p>
                <a:endParaRPr lang="en-US"/>
              </a:p>
            </p:txBody>
          </p:sp>
          <p:sp>
            <p:nvSpPr>
              <p:cNvPr id="6082" name="Freeform 5980"/>
              <p:cNvSpPr>
                <a:spLocks/>
              </p:cNvSpPr>
              <p:nvPr/>
            </p:nvSpPr>
            <p:spPr bwMode="auto">
              <a:xfrm>
                <a:off x="1503" y="3286"/>
                <a:ext cx="105" cy="74"/>
              </a:xfrm>
              <a:custGeom>
                <a:avLst/>
                <a:gdLst>
                  <a:gd name="T0" fmla="*/ 0 w 17"/>
                  <a:gd name="T1" fmla="*/ 80925 h 12"/>
                  <a:gd name="T2" fmla="*/ 98959 w 17"/>
                  <a:gd name="T3" fmla="*/ 106936 h 12"/>
                  <a:gd name="T4" fmla="*/ 152936 w 17"/>
                  <a:gd name="T5" fmla="*/ 36124 h 12"/>
                  <a:gd name="T6" fmla="*/ 53945 w 17"/>
                  <a:gd name="T7" fmla="*/ 0 h 12"/>
                  <a:gd name="T8" fmla="*/ 0 w 17"/>
                  <a:gd name="T9" fmla="*/ 80925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9"/>
                    </a:moveTo>
                    <a:lnTo>
                      <a:pt x="11" y="12"/>
                    </a:lnTo>
                    <a:lnTo>
                      <a:pt x="17" y="4"/>
                    </a:lnTo>
                    <a:lnTo>
                      <a:pt x="6" y="0"/>
                    </a:lnTo>
                    <a:lnTo>
                      <a:pt x="0" y="9"/>
                    </a:lnTo>
                  </a:path>
                </a:pathLst>
              </a:custGeom>
              <a:noFill/>
              <a:ln w="9525">
                <a:solidFill>
                  <a:srgbClr val="000000"/>
                </a:solidFill>
                <a:round/>
                <a:headEnd/>
                <a:tailEnd/>
              </a:ln>
            </p:spPr>
            <p:txBody>
              <a:bodyPr/>
              <a:lstStyle/>
              <a:p>
                <a:endParaRPr lang="en-US"/>
              </a:p>
            </p:txBody>
          </p:sp>
          <p:sp>
            <p:nvSpPr>
              <p:cNvPr id="6083" name="Freeform 5981"/>
              <p:cNvSpPr>
                <a:spLocks/>
              </p:cNvSpPr>
              <p:nvPr/>
            </p:nvSpPr>
            <p:spPr bwMode="auto">
              <a:xfrm>
                <a:off x="3868" y="3305"/>
                <a:ext cx="105" cy="68"/>
              </a:xfrm>
              <a:custGeom>
                <a:avLst/>
                <a:gdLst>
                  <a:gd name="T0" fmla="*/ 0 w 105"/>
                  <a:gd name="T1" fmla="*/ 49 h 68"/>
                  <a:gd name="T2" fmla="*/ 74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6084" name="Freeform 5982"/>
              <p:cNvSpPr>
                <a:spLocks/>
              </p:cNvSpPr>
              <p:nvPr/>
            </p:nvSpPr>
            <p:spPr bwMode="auto">
              <a:xfrm>
                <a:off x="3868" y="3305"/>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6085" name="Freeform 5983"/>
              <p:cNvSpPr>
                <a:spLocks/>
              </p:cNvSpPr>
              <p:nvPr/>
            </p:nvSpPr>
            <p:spPr bwMode="auto">
              <a:xfrm>
                <a:off x="2602" y="3293"/>
                <a:ext cx="99" cy="80"/>
              </a:xfrm>
              <a:custGeom>
                <a:avLst/>
                <a:gdLst>
                  <a:gd name="T0" fmla="*/ 0 w 99"/>
                  <a:gd name="T1" fmla="*/ 55 h 80"/>
                  <a:gd name="T2" fmla="*/ 68 w 99"/>
                  <a:gd name="T3" fmla="*/ 80 h 80"/>
                  <a:gd name="T4" fmla="*/ 99 w 99"/>
                  <a:gd name="T5" fmla="*/ 30 h 80"/>
                  <a:gd name="T6" fmla="*/ 31 w 99"/>
                  <a:gd name="T7" fmla="*/ 0 h 80"/>
                  <a:gd name="T8" fmla="*/ 0 w 99"/>
                  <a:gd name="T9" fmla="*/ 55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55"/>
                    </a:moveTo>
                    <a:lnTo>
                      <a:pt x="68" y="80"/>
                    </a:lnTo>
                    <a:lnTo>
                      <a:pt x="99" y="30"/>
                    </a:lnTo>
                    <a:lnTo>
                      <a:pt x="31" y="0"/>
                    </a:lnTo>
                    <a:lnTo>
                      <a:pt x="0" y="55"/>
                    </a:lnTo>
                    <a:close/>
                  </a:path>
                </a:pathLst>
              </a:custGeom>
              <a:solidFill>
                <a:srgbClr val="C5C5C5"/>
              </a:solidFill>
              <a:ln w="9525">
                <a:noFill/>
                <a:round/>
                <a:headEnd/>
                <a:tailEnd/>
              </a:ln>
            </p:spPr>
            <p:txBody>
              <a:bodyPr/>
              <a:lstStyle/>
              <a:p>
                <a:endParaRPr lang="en-US"/>
              </a:p>
            </p:txBody>
          </p:sp>
          <p:sp>
            <p:nvSpPr>
              <p:cNvPr id="6086" name="Freeform 5984"/>
              <p:cNvSpPr>
                <a:spLocks/>
              </p:cNvSpPr>
              <p:nvPr/>
            </p:nvSpPr>
            <p:spPr bwMode="auto">
              <a:xfrm>
                <a:off x="2602" y="3293"/>
                <a:ext cx="99" cy="80"/>
              </a:xfrm>
              <a:custGeom>
                <a:avLst/>
                <a:gdLst>
                  <a:gd name="T0" fmla="*/ 0 w 16"/>
                  <a:gd name="T1" fmla="*/ 78769 h 13"/>
                  <a:gd name="T2" fmla="*/ 99730 w 16"/>
                  <a:gd name="T3" fmla="*/ 114671 h 13"/>
                  <a:gd name="T4" fmla="*/ 145214 w 16"/>
                  <a:gd name="T5" fmla="*/ 44498 h 13"/>
                  <a:gd name="T6" fmla="*/ 45484 w 16"/>
                  <a:gd name="T7" fmla="*/ 0 h 13"/>
                  <a:gd name="T8" fmla="*/ 0 w 16"/>
                  <a:gd name="T9" fmla="*/ 7876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5"/>
                    </a:lnTo>
                    <a:lnTo>
                      <a:pt x="5" y="0"/>
                    </a:lnTo>
                    <a:lnTo>
                      <a:pt x="0" y="9"/>
                    </a:lnTo>
                  </a:path>
                </a:pathLst>
              </a:custGeom>
              <a:noFill/>
              <a:ln w="9525">
                <a:solidFill>
                  <a:srgbClr val="000000"/>
                </a:solidFill>
                <a:round/>
                <a:headEnd/>
                <a:tailEnd/>
              </a:ln>
            </p:spPr>
            <p:txBody>
              <a:bodyPr/>
              <a:lstStyle/>
              <a:p>
                <a:endParaRPr lang="en-US"/>
              </a:p>
            </p:txBody>
          </p:sp>
          <p:sp>
            <p:nvSpPr>
              <p:cNvPr id="6087" name="Freeform 5985"/>
              <p:cNvSpPr>
                <a:spLocks/>
              </p:cNvSpPr>
              <p:nvPr/>
            </p:nvSpPr>
            <p:spPr bwMode="auto">
              <a:xfrm>
                <a:off x="1336" y="3293"/>
                <a:ext cx="99" cy="74"/>
              </a:xfrm>
              <a:custGeom>
                <a:avLst/>
                <a:gdLst>
                  <a:gd name="T0" fmla="*/ 0 w 99"/>
                  <a:gd name="T1" fmla="*/ 55 h 74"/>
                  <a:gd name="T2" fmla="*/ 68 w 99"/>
                  <a:gd name="T3" fmla="*/ 74 h 74"/>
                  <a:gd name="T4" fmla="*/ 99 w 99"/>
                  <a:gd name="T5" fmla="*/ 24 h 74"/>
                  <a:gd name="T6" fmla="*/ 31 w 99"/>
                  <a:gd name="T7" fmla="*/ 0 h 74"/>
                  <a:gd name="T8" fmla="*/ 0 w 99"/>
                  <a:gd name="T9" fmla="*/ 55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5"/>
                    </a:moveTo>
                    <a:lnTo>
                      <a:pt x="68" y="74"/>
                    </a:lnTo>
                    <a:lnTo>
                      <a:pt x="99" y="24"/>
                    </a:lnTo>
                    <a:lnTo>
                      <a:pt x="31" y="0"/>
                    </a:lnTo>
                    <a:lnTo>
                      <a:pt x="0" y="55"/>
                    </a:lnTo>
                    <a:close/>
                  </a:path>
                </a:pathLst>
              </a:custGeom>
              <a:solidFill>
                <a:srgbClr val="C9C9C9"/>
              </a:solidFill>
              <a:ln w="9525">
                <a:noFill/>
                <a:round/>
                <a:headEnd/>
                <a:tailEnd/>
              </a:ln>
            </p:spPr>
            <p:txBody>
              <a:bodyPr/>
              <a:lstStyle/>
              <a:p>
                <a:endParaRPr lang="en-US"/>
              </a:p>
            </p:txBody>
          </p:sp>
          <p:sp>
            <p:nvSpPr>
              <p:cNvPr id="6088" name="Freeform 5986"/>
              <p:cNvSpPr>
                <a:spLocks/>
              </p:cNvSpPr>
              <p:nvPr/>
            </p:nvSpPr>
            <p:spPr bwMode="auto">
              <a:xfrm>
                <a:off x="1336" y="3293"/>
                <a:ext cx="99" cy="74"/>
              </a:xfrm>
              <a:custGeom>
                <a:avLst/>
                <a:gdLst>
                  <a:gd name="T0" fmla="*/ 0 w 16"/>
                  <a:gd name="T1" fmla="*/ 80925 h 12"/>
                  <a:gd name="T2" fmla="*/ 99730 w 16"/>
                  <a:gd name="T3" fmla="*/ 106936 h 12"/>
                  <a:gd name="T4" fmla="*/ 145214 w 16"/>
                  <a:gd name="T5" fmla="*/ 36124 h 12"/>
                  <a:gd name="T6" fmla="*/ 45484 w 16"/>
                  <a:gd name="T7" fmla="*/ 0 h 12"/>
                  <a:gd name="T8" fmla="*/ 0 w 16"/>
                  <a:gd name="T9" fmla="*/ 80925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9"/>
                    </a:moveTo>
                    <a:lnTo>
                      <a:pt x="11" y="12"/>
                    </a:lnTo>
                    <a:lnTo>
                      <a:pt x="16" y="4"/>
                    </a:lnTo>
                    <a:lnTo>
                      <a:pt x="5" y="0"/>
                    </a:lnTo>
                    <a:lnTo>
                      <a:pt x="0" y="9"/>
                    </a:lnTo>
                  </a:path>
                </a:pathLst>
              </a:custGeom>
              <a:noFill/>
              <a:ln w="9525">
                <a:solidFill>
                  <a:srgbClr val="000000"/>
                </a:solidFill>
                <a:round/>
                <a:headEnd/>
                <a:tailEnd/>
              </a:ln>
            </p:spPr>
            <p:txBody>
              <a:bodyPr/>
              <a:lstStyle/>
              <a:p>
                <a:endParaRPr lang="en-US"/>
              </a:p>
            </p:txBody>
          </p:sp>
          <p:sp>
            <p:nvSpPr>
              <p:cNvPr id="6089" name="Freeform 5987"/>
              <p:cNvSpPr>
                <a:spLocks/>
              </p:cNvSpPr>
              <p:nvPr/>
            </p:nvSpPr>
            <p:spPr bwMode="auto">
              <a:xfrm>
                <a:off x="3701" y="3311"/>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6090" name="Freeform 5988"/>
              <p:cNvSpPr>
                <a:spLocks/>
              </p:cNvSpPr>
              <p:nvPr/>
            </p:nvSpPr>
            <p:spPr bwMode="auto">
              <a:xfrm>
                <a:off x="3701" y="331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91" name="Freeform 5989"/>
              <p:cNvSpPr>
                <a:spLocks/>
              </p:cNvSpPr>
              <p:nvPr/>
            </p:nvSpPr>
            <p:spPr bwMode="auto">
              <a:xfrm>
                <a:off x="2429" y="3293"/>
                <a:ext cx="105" cy="80"/>
              </a:xfrm>
              <a:custGeom>
                <a:avLst/>
                <a:gdLst>
                  <a:gd name="T0" fmla="*/ 0 w 105"/>
                  <a:gd name="T1" fmla="*/ 55 h 80"/>
                  <a:gd name="T2" fmla="*/ 68 w 105"/>
                  <a:gd name="T3" fmla="*/ 80 h 80"/>
                  <a:gd name="T4" fmla="*/ 105 w 105"/>
                  <a:gd name="T5" fmla="*/ 30 h 80"/>
                  <a:gd name="T6" fmla="*/ 37 w 105"/>
                  <a:gd name="T7" fmla="*/ 0 h 80"/>
                  <a:gd name="T8" fmla="*/ 0 w 105"/>
                  <a:gd name="T9" fmla="*/ 55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55"/>
                    </a:moveTo>
                    <a:lnTo>
                      <a:pt x="68" y="80"/>
                    </a:lnTo>
                    <a:lnTo>
                      <a:pt x="105" y="30"/>
                    </a:lnTo>
                    <a:lnTo>
                      <a:pt x="37" y="0"/>
                    </a:lnTo>
                    <a:lnTo>
                      <a:pt x="0" y="55"/>
                    </a:lnTo>
                    <a:close/>
                  </a:path>
                </a:pathLst>
              </a:custGeom>
              <a:solidFill>
                <a:srgbClr val="C2C2C2"/>
              </a:solidFill>
              <a:ln w="9525">
                <a:noFill/>
                <a:round/>
                <a:headEnd/>
                <a:tailEnd/>
              </a:ln>
            </p:spPr>
            <p:txBody>
              <a:bodyPr/>
              <a:lstStyle/>
              <a:p>
                <a:endParaRPr lang="en-US"/>
              </a:p>
            </p:txBody>
          </p:sp>
          <p:sp>
            <p:nvSpPr>
              <p:cNvPr id="6092" name="Freeform 5990"/>
              <p:cNvSpPr>
                <a:spLocks/>
              </p:cNvSpPr>
              <p:nvPr/>
            </p:nvSpPr>
            <p:spPr bwMode="auto">
              <a:xfrm>
                <a:off x="2429" y="3293"/>
                <a:ext cx="105" cy="80"/>
              </a:xfrm>
              <a:custGeom>
                <a:avLst/>
                <a:gdLst>
                  <a:gd name="T0" fmla="*/ 0 w 17"/>
                  <a:gd name="T1" fmla="*/ 78769 h 13"/>
                  <a:gd name="T2" fmla="*/ 98959 w 17"/>
                  <a:gd name="T3" fmla="*/ 114671 h 13"/>
                  <a:gd name="T4" fmla="*/ 152936 w 17"/>
                  <a:gd name="T5" fmla="*/ 44498 h 13"/>
                  <a:gd name="T6" fmla="*/ 53945 w 17"/>
                  <a:gd name="T7" fmla="*/ 0 h 13"/>
                  <a:gd name="T8" fmla="*/ 0 w 17"/>
                  <a:gd name="T9" fmla="*/ 7876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1" y="13"/>
                    </a:lnTo>
                    <a:lnTo>
                      <a:pt x="17" y="5"/>
                    </a:lnTo>
                    <a:lnTo>
                      <a:pt x="6" y="0"/>
                    </a:lnTo>
                    <a:lnTo>
                      <a:pt x="0" y="9"/>
                    </a:lnTo>
                  </a:path>
                </a:pathLst>
              </a:custGeom>
              <a:noFill/>
              <a:ln w="9525">
                <a:solidFill>
                  <a:srgbClr val="000000"/>
                </a:solidFill>
                <a:round/>
                <a:headEnd/>
                <a:tailEnd/>
              </a:ln>
            </p:spPr>
            <p:txBody>
              <a:bodyPr/>
              <a:lstStyle/>
              <a:p>
                <a:endParaRPr lang="en-US"/>
              </a:p>
            </p:txBody>
          </p:sp>
          <p:sp>
            <p:nvSpPr>
              <p:cNvPr id="6093" name="Freeform 5991"/>
              <p:cNvSpPr>
                <a:spLocks/>
              </p:cNvSpPr>
              <p:nvPr/>
            </p:nvSpPr>
            <p:spPr bwMode="auto">
              <a:xfrm>
                <a:off x="1163" y="3305"/>
                <a:ext cx="105" cy="68"/>
              </a:xfrm>
              <a:custGeom>
                <a:avLst/>
                <a:gdLst>
                  <a:gd name="T0" fmla="*/ 0 w 105"/>
                  <a:gd name="T1" fmla="*/ 49 h 68"/>
                  <a:gd name="T2" fmla="*/ 68 w 105"/>
                  <a:gd name="T3" fmla="*/ 68 h 68"/>
                  <a:gd name="T4" fmla="*/ 105 w 105"/>
                  <a:gd name="T5" fmla="*/ 18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18"/>
                    </a:lnTo>
                    <a:lnTo>
                      <a:pt x="37" y="0"/>
                    </a:lnTo>
                    <a:lnTo>
                      <a:pt x="0" y="49"/>
                    </a:lnTo>
                    <a:close/>
                  </a:path>
                </a:pathLst>
              </a:custGeom>
              <a:solidFill>
                <a:srgbClr val="CCCCCC"/>
              </a:solidFill>
              <a:ln w="9525">
                <a:noFill/>
                <a:round/>
                <a:headEnd/>
                <a:tailEnd/>
              </a:ln>
            </p:spPr>
            <p:txBody>
              <a:bodyPr/>
              <a:lstStyle/>
              <a:p>
                <a:endParaRPr lang="en-US"/>
              </a:p>
            </p:txBody>
          </p:sp>
          <p:sp>
            <p:nvSpPr>
              <p:cNvPr id="6094" name="Freeform 5992"/>
              <p:cNvSpPr>
                <a:spLocks/>
              </p:cNvSpPr>
              <p:nvPr/>
            </p:nvSpPr>
            <p:spPr bwMode="auto">
              <a:xfrm>
                <a:off x="1163" y="3305"/>
                <a:ext cx="105" cy="68"/>
              </a:xfrm>
              <a:custGeom>
                <a:avLst/>
                <a:gdLst>
                  <a:gd name="T0" fmla="*/ 0 w 17"/>
                  <a:gd name="T1" fmla="*/ 71579 h 11"/>
                  <a:gd name="T2" fmla="*/ 98959 w 17"/>
                  <a:gd name="T3" fmla="*/ 99206 h 11"/>
                  <a:gd name="T4" fmla="*/ 152936 w 17"/>
                  <a:gd name="T5" fmla="*/ 27627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3"/>
                    </a:lnTo>
                    <a:lnTo>
                      <a:pt x="6" y="0"/>
                    </a:lnTo>
                    <a:lnTo>
                      <a:pt x="0" y="8"/>
                    </a:lnTo>
                  </a:path>
                </a:pathLst>
              </a:custGeom>
              <a:noFill/>
              <a:ln w="9525">
                <a:solidFill>
                  <a:srgbClr val="000000"/>
                </a:solidFill>
                <a:round/>
                <a:headEnd/>
                <a:tailEnd/>
              </a:ln>
            </p:spPr>
            <p:txBody>
              <a:bodyPr/>
              <a:lstStyle/>
              <a:p>
                <a:endParaRPr lang="en-US"/>
              </a:p>
            </p:txBody>
          </p:sp>
          <p:sp>
            <p:nvSpPr>
              <p:cNvPr id="6095" name="Freeform 5993"/>
              <p:cNvSpPr>
                <a:spLocks/>
              </p:cNvSpPr>
              <p:nvPr/>
            </p:nvSpPr>
            <p:spPr bwMode="auto">
              <a:xfrm>
                <a:off x="3528" y="3311"/>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6096" name="Freeform 5994"/>
              <p:cNvSpPr>
                <a:spLocks/>
              </p:cNvSpPr>
              <p:nvPr/>
            </p:nvSpPr>
            <p:spPr bwMode="auto">
              <a:xfrm>
                <a:off x="3528" y="331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097" name="Freeform 5995"/>
              <p:cNvSpPr>
                <a:spLocks/>
              </p:cNvSpPr>
              <p:nvPr/>
            </p:nvSpPr>
            <p:spPr bwMode="auto">
              <a:xfrm>
                <a:off x="2256" y="3286"/>
                <a:ext cx="105" cy="87"/>
              </a:xfrm>
              <a:custGeom>
                <a:avLst/>
                <a:gdLst>
                  <a:gd name="T0" fmla="*/ 0 w 105"/>
                  <a:gd name="T1" fmla="*/ 62 h 87"/>
                  <a:gd name="T2" fmla="*/ 74 w 105"/>
                  <a:gd name="T3" fmla="*/ 87 h 87"/>
                  <a:gd name="T4" fmla="*/ 105 w 105"/>
                  <a:gd name="T5" fmla="*/ 37 h 87"/>
                  <a:gd name="T6" fmla="*/ 37 w 105"/>
                  <a:gd name="T7" fmla="*/ 0 h 87"/>
                  <a:gd name="T8" fmla="*/ 0 w 105"/>
                  <a:gd name="T9" fmla="*/ 62 h 87"/>
                  <a:gd name="T10" fmla="*/ 0 60000 65536"/>
                  <a:gd name="T11" fmla="*/ 0 60000 65536"/>
                  <a:gd name="T12" fmla="*/ 0 60000 65536"/>
                  <a:gd name="T13" fmla="*/ 0 60000 65536"/>
                  <a:gd name="T14" fmla="*/ 0 60000 65536"/>
                  <a:gd name="T15" fmla="*/ 0 w 105"/>
                  <a:gd name="T16" fmla="*/ 0 h 87"/>
                  <a:gd name="T17" fmla="*/ 105 w 105"/>
                  <a:gd name="T18" fmla="*/ 87 h 87"/>
                </a:gdLst>
                <a:ahLst/>
                <a:cxnLst>
                  <a:cxn ang="T10">
                    <a:pos x="T0" y="T1"/>
                  </a:cxn>
                  <a:cxn ang="T11">
                    <a:pos x="T2" y="T3"/>
                  </a:cxn>
                  <a:cxn ang="T12">
                    <a:pos x="T4" y="T5"/>
                  </a:cxn>
                  <a:cxn ang="T13">
                    <a:pos x="T6" y="T7"/>
                  </a:cxn>
                  <a:cxn ang="T14">
                    <a:pos x="T8" y="T9"/>
                  </a:cxn>
                </a:cxnLst>
                <a:rect l="T15" t="T16" r="T17" b="T18"/>
                <a:pathLst>
                  <a:path w="105" h="87">
                    <a:moveTo>
                      <a:pt x="0" y="62"/>
                    </a:moveTo>
                    <a:lnTo>
                      <a:pt x="74" y="87"/>
                    </a:lnTo>
                    <a:lnTo>
                      <a:pt x="105" y="37"/>
                    </a:lnTo>
                    <a:lnTo>
                      <a:pt x="37" y="0"/>
                    </a:lnTo>
                    <a:lnTo>
                      <a:pt x="0" y="62"/>
                    </a:lnTo>
                    <a:close/>
                  </a:path>
                </a:pathLst>
              </a:custGeom>
              <a:solidFill>
                <a:srgbClr val="BFBFBF"/>
              </a:solidFill>
              <a:ln w="9525">
                <a:noFill/>
                <a:round/>
                <a:headEnd/>
                <a:tailEnd/>
              </a:ln>
            </p:spPr>
            <p:txBody>
              <a:bodyPr/>
              <a:lstStyle/>
              <a:p>
                <a:endParaRPr lang="en-US"/>
              </a:p>
            </p:txBody>
          </p:sp>
          <p:sp>
            <p:nvSpPr>
              <p:cNvPr id="6098" name="Freeform 5996"/>
              <p:cNvSpPr>
                <a:spLocks/>
              </p:cNvSpPr>
              <p:nvPr/>
            </p:nvSpPr>
            <p:spPr bwMode="auto">
              <a:xfrm>
                <a:off x="2256" y="3286"/>
                <a:ext cx="105" cy="87"/>
              </a:xfrm>
              <a:custGeom>
                <a:avLst/>
                <a:gdLst>
                  <a:gd name="T0" fmla="*/ 0 w 17"/>
                  <a:gd name="T1" fmla="*/ 92413 h 14"/>
                  <a:gd name="T2" fmla="*/ 107693 w 17"/>
                  <a:gd name="T3" fmla="*/ 129829 h 14"/>
                  <a:gd name="T4" fmla="*/ 152936 w 17"/>
                  <a:gd name="T5" fmla="*/ 55183 h 14"/>
                  <a:gd name="T6" fmla="*/ 53945 w 17"/>
                  <a:gd name="T7" fmla="*/ 0 h 14"/>
                  <a:gd name="T8" fmla="*/ 0 w 17"/>
                  <a:gd name="T9" fmla="*/ 92413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0"/>
                    </a:moveTo>
                    <a:lnTo>
                      <a:pt x="12" y="14"/>
                    </a:lnTo>
                    <a:lnTo>
                      <a:pt x="17" y="6"/>
                    </a:lnTo>
                    <a:lnTo>
                      <a:pt x="6" y="0"/>
                    </a:lnTo>
                    <a:lnTo>
                      <a:pt x="0" y="10"/>
                    </a:lnTo>
                  </a:path>
                </a:pathLst>
              </a:custGeom>
              <a:noFill/>
              <a:ln w="9525">
                <a:solidFill>
                  <a:srgbClr val="000000"/>
                </a:solidFill>
                <a:round/>
                <a:headEnd/>
                <a:tailEnd/>
              </a:ln>
            </p:spPr>
            <p:txBody>
              <a:bodyPr/>
              <a:lstStyle/>
              <a:p>
                <a:endParaRPr lang="en-US"/>
              </a:p>
            </p:txBody>
          </p:sp>
          <p:sp>
            <p:nvSpPr>
              <p:cNvPr id="6099" name="Freeform 5997"/>
              <p:cNvSpPr>
                <a:spLocks/>
              </p:cNvSpPr>
              <p:nvPr/>
            </p:nvSpPr>
            <p:spPr bwMode="auto">
              <a:xfrm>
                <a:off x="3355" y="3317"/>
                <a:ext cx="105" cy="62"/>
              </a:xfrm>
              <a:custGeom>
                <a:avLst/>
                <a:gdLst>
                  <a:gd name="T0" fmla="*/ 0 w 105"/>
                  <a:gd name="T1" fmla="*/ 43 h 62"/>
                  <a:gd name="T2" fmla="*/ 68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9"/>
                    </a:lnTo>
                    <a:lnTo>
                      <a:pt x="31" y="0"/>
                    </a:lnTo>
                    <a:lnTo>
                      <a:pt x="0" y="43"/>
                    </a:lnTo>
                    <a:close/>
                  </a:path>
                </a:pathLst>
              </a:custGeom>
              <a:solidFill>
                <a:srgbClr val="CECECE"/>
              </a:solidFill>
              <a:ln w="9525">
                <a:noFill/>
                <a:round/>
                <a:headEnd/>
                <a:tailEnd/>
              </a:ln>
            </p:spPr>
            <p:txBody>
              <a:bodyPr/>
              <a:lstStyle/>
              <a:p>
                <a:endParaRPr lang="en-US"/>
              </a:p>
            </p:txBody>
          </p:sp>
          <p:sp>
            <p:nvSpPr>
              <p:cNvPr id="6100" name="Freeform 5998"/>
              <p:cNvSpPr>
                <a:spLocks/>
              </p:cNvSpPr>
              <p:nvPr/>
            </p:nvSpPr>
            <p:spPr bwMode="auto">
              <a:xfrm>
                <a:off x="3355" y="3317"/>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6101" name="Freeform 5999"/>
              <p:cNvSpPr>
                <a:spLocks/>
              </p:cNvSpPr>
              <p:nvPr/>
            </p:nvSpPr>
            <p:spPr bwMode="auto">
              <a:xfrm>
                <a:off x="2089" y="3293"/>
                <a:ext cx="99" cy="80"/>
              </a:xfrm>
              <a:custGeom>
                <a:avLst/>
                <a:gdLst>
                  <a:gd name="T0" fmla="*/ 0 w 99"/>
                  <a:gd name="T1" fmla="*/ 55 h 80"/>
                  <a:gd name="T2" fmla="*/ 68 w 99"/>
                  <a:gd name="T3" fmla="*/ 80 h 80"/>
                  <a:gd name="T4" fmla="*/ 99 w 99"/>
                  <a:gd name="T5" fmla="*/ 30 h 80"/>
                  <a:gd name="T6" fmla="*/ 31 w 99"/>
                  <a:gd name="T7" fmla="*/ 0 h 80"/>
                  <a:gd name="T8" fmla="*/ 0 w 99"/>
                  <a:gd name="T9" fmla="*/ 55 h 80"/>
                  <a:gd name="T10" fmla="*/ 0 60000 65536"/>
                  <a:gd name="T11" fmla="*/ 0 60000 65536"/>
                  <a:gd name="T12" fmla="*/ 0 60000 65536"/>
                  <a:gd name="T13" fmla="*/ 0 60000 65536"/>
                  <a:gd name="T14" fmla="*/ 0 60000 65536"/>
                  <a:gd name="T15" fmla="*/ 0 w 99"/>
                  <a:gd name="T16" fmla="*/ 0 h 80"/>
                  <a:gd name="T17" fmla="*/ 99 w 99"/>
                  <a:gd name="T18" fmla="*/ 80 h 80"/>
                </a:gdLst>
                <a:ahLst/>
                <a:cxnLst>
                  <a:cxn ang="T10">
                    <a:pos x="T0" y="T1"/>
                  </a:cxn>
                  <a:cxn ang="T11">
                    <a:pos x="T2" y="T3"/>
                  </a:cxn>
                  <a:cxn ang="T12">
                    <a:pos x="T4" y="T5"/>
                  </a:cxn>
                  <a:cxn ang="T13">
                    <a:pos x="T6" y="T7"/>
                  </a:cxn>
                  <a:cxn ang="T14">
                    <a:pos x="T8" y="T9"/>
                  </a:cxn>
                </a:cxnLst>
                <a:rect l="T15" t="T16" r="T17" b="T18"/>
                <a:pathLst>
                  <a:path w="99" h="80">
                    <a:moveTo>
                      <a:pt x="0" y="55"/>
                    </a:moveTo>
                    <a:lnTo>
                      <a:pt x="68" y="80"/>
                    </a:lnTo>
                    <a:lnTo>
                      <a:pt x="99" y="30"/>
                    </a:lnTo>
                    <a:lnTo>
                      <a:pt x="31" y="0"/>
                    </a:lnTo>
                    <a:lnTo>
                      <a:pt x="0" y="55"/>
                    </a:lnTo>
                    <a:close/>
                  </a:path>
                </a:pathLst>
              </a:custGeom>
              <a:solidFill>
                <a:srgbClr val="BEBEBE"/>
              </a:solidFill>
              <a:ln w="9525">
                <a:noFill/>
                <a:round/>
                <a:headEnd/>
                <a:tailEnd/>
              </a:ln>
            </p:spPr>
            <p:txBody>
              <a:bodyPr/>
              <a:lstStyle/>
              <a:p>
                <a:endParaRPr lang="en-US"/>
              </a:p>
            </p:txBody>
          </p:sp>
          <p:sp>
            <p:nvSpPr>
              <p:cNvPr id="6102" name="Freeform 6000"/>
              <p:cNvSpPr>
                <a:spLocks/>
              </p:cNvSpPr>
              <p:nvPr/>
            </p:nvSpPr>
            <p:spPr bwMode="auto">
              <a:xfrm>
                <a:off x="2089" y="3293"/>
                <a:ext cx="99" cy="80"/>
              </a:xfrm>
              <a:custGeom>
                <a:avLst/>
                <a:gdLst>
                  <a:gd name="T0" fmla="*/ 0 w 16"/>
                  <a:gd name="T1" fmla="*/ 78769 h 13"/>
                  <a:gd name="T2" fmla="*/ 99730 w 16"/>
                  <a:gd name="T3" fmla="*/ 114671 h 13"/>
                  <a:gd name="T4" fmla="*/ 145214 w 16"/>
                  <a:gd name="T5" fmla="*/ 44498 h 13"/>
                  <a:gd name="T6" fmla="*/ 45484 w 16"/>
                  <a:gd name="T7" fmla="*/ 0 h 13"/>
                  <a:gd name="T8" fmla="*/ 0 w 16"/>
                  <a:gd name="T9" fmla="*/ 78769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9"/>
                    </a:moveTo>
                    <a:lnTo>
                      <a:pt x="11" y="13"/>
                    </a:lnTo>
                    <a:lnTo>
                      <a:pt x="16" y="5"/>
                    </a:lnTo>
                    <a:lnTo>
                      <a:pt x="5" y="0"/>
                    </a:lnTo>
                    <a:lnTo>
                      <a:pt x="0" y="9"/>
                    </a:lnTo>
                  </a:path>
                </a:pathLst>
              </a:custGeom>
              <a:noFill/>
              <a:ln w="9525">
                <a:solidFill>
                  <a:srgbClr val="000000"/>
                </a:solidFill>
                <a:round/>
                <a:headEnd/>
                <a:tailEnd/>
              </a:ln>
            </p:spPr>
            <p:txBody>
              <a:bodyPr/>
              <a:lstStyle/>
              <a:p>
                <a:endParaRPr lang="en-US"/>
              </a:p>
            </p:txBody>
          </p:sp>
          <p:sp>
            <p:nvSpPr>
              <p:cNvPr id="6103" name="Freeform 6001"/>
              <p:cNvSpPr>
                <a:spLocks/>
              </p:cNvSpPr>
              <p:nvPr/>
            </p:nvSpPr>
            <p:spPr bwMode="auto">
              <a:xfrm>
                <a:off x="3182" y="3317"/>
                <a:ext cx="105" cy="68"/>
              </a:xfrm>
              <a:custGeom>
                <a:avLst/>
                <a:gdLst>
                  <a:gd name="T0" fmla="*/ 0 w 105"/>
                  <a:gd name="T1" fmla="*/ 43 h 68"/>
                  <a:gd name="T2" fmla="*/ 74 w 105"/>
                  <a:gd name="T3" fmla="*/ 68 h 68"/>
                  <a:gd name="T4" fmla="*/ 105 w 105"/>
                  <a:gd name="T5" fmla="*/ 25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7" y="0"/>
                    </a:lnTo>
                    <a:lnTo>
                      <a:pt x="0" y="43"/>
                    </a:lnTo>
                    <a:close/>
                  </a:path>
                </a:pathLst>
              </a:custGeom>
              <a:solidFill>
                <a:srgbClr val="CECECE"/>
              </a:solidFill>
              <a:ln w="9525">
                <a:noFill/>
                <a:round/>
                <a:headEnd/>
                <a:tailEnd/>
              </a:ln>
            </p:spPr>
            <p:txBody>
              <a:bodyPr/>
              <a:lstStyle/>
              <a:p>
                <a:endParaRPr lang="en-US"/>
              </a:p>
            </p:txBody>
          </p:sp>
          <p:sp>
            <p:nvSpPr>
              <p:cNvPr id="6104" name="Freeform 6002"/>
              <p:cNvSpPr>
                <a:spLocks/>
              </p:cNvSpPr>
              <p:nvPr/>
            </p:nvSpPr>
            <p:spPr bwMode="auto">
              <a:xfrm>
                <a:off x="3182" y="3317"/>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6105" name="Freeform 6003"/>
              <p:cNvSpPr>
                <a:spLocks/>
              </p:cNvSpPr>
              <p:nvPr/>
            </p:nvSpPr>
            <p:spPr bwMode="auto">
              <a:xfrm>
                <a:off x="1917" y="3293"/>
                <a:ext cx="105" cy="86"/>
              </a:xfrm>
              <a:custGeom>
                <a:avLst/>
                <a:gdLst>
                  <a:gd name="T0" fmla="*/ 0 w 105"/>
                  <a:gd name="T1" fmla="*/ 61 h 86"/>
                  <a:gd name="T2" fmla="*/ 67 w 105"/>
                  <a:gd name="T3" fmla="*/ 86 h 86"/>
                  <a:gd name="T4" fmla="*/ 105 w 105"/>
                  <a:gd name="T5" fmla="*/ 30 h 86"/>
                  <a:gd name="T6" fmla="*/ 30 w 105"/>
                  <a:gd name="T7" fmla="*/ 0 h 86"/>
                  <a:gd name="T8" fmla="*/ 0 w 105"/>
                  <a:gd name="T9" fmla="*/ 61 h 86"/>
                  <a:gd name="T10" fmla="*/ 0 60000 65536"/>
                  <a:gd name="T11" fmla="*/ 0 60000 65536"/>
                  <a:gd name="T12" fmla="*/ 0 60000 65536"/>
                  <a:gd name="T13" fmla="*/ 0 60000 65536"/>
                  <a:gd name="T14" fmla="*/ 0 60000 65536"/>
                  <a:gd name="T15" fmla="*/ 0 w 105"/>
                  <a:gd name="T16" fmla="*/ 0 h 86"/>
                  <a:gd name="T17" fmla="*/ 105 w 105"/>
                  <a:gd name="T18" fmla="*/ 86 h 86"/>
                </a:gdLst>
                <a:ahLst/>
                <a:cxnLst>
                  <a:cxn ang="T10">
                    <a:pos x="T0" y="T1"/>
                  </a:cxn>
                  <a:cxn ang="T11">
                    <a:pos x="T2" y="T3"/>
                  </a:cxn>
                  <a:cxn ang="T12">
                    <a:pos x="T4" y="T5"/>
                  </a:cxn>
                  <a:cxn ang="T13">
                    <a:pos x="T6" y="T7"/>
                  </a:cxn>
                  <a:cxn ang="T14">
                    <a:pos x="T8" y="T9"/>
                  </a:cxn>
                </a:cxnLst>
                <a:rect l="T15" t="T16" r="T17" b="T18"/>
                <a:pathLst>
                  <a:path w="105" h="86">
                    <a:moveTo>
                      <a:pt x="0" y="61"/>
                    </a:moveTo>
                    <a:lnTo>
                      <a:pt x="67" y="86"/>
                    </a:lnTo>
                    <a:lnTo>
                      <a:pt x="105" y="30"/>
                    </a:lnTo>
                    <a:lnTo>
                      <a:pt x="30" y="0"/>
                    </a:lnTo>
                    <a:lnTo>
                      <a:pt x="0" y="61"/>
                    </a:lnTo>
                    <a:close/>
                  </a:path>
                </a:pathLst>
              </a:custGeom>
              <a:solidFill>
                <a:srgbClr val="BFBFBF"/>
              </a:solidFill>
              <a:ln w="9525">
                <a:noFill/>
                <a:round/>
                <a:headEnd/>
                <a:tailEnd/>
              </a:ln>
            </p:spPr>
            <p:txBody>
              <a:bodyPr/>
              <a:lstStyle/>
              <a:p>
                <a:endParaRPr lang="en-US"/>
              </a:p>
            </p:txBody>
          </p:sp>
          <p:sp>
            <p:nvSpPr>
              <p:cNvPr id="6106" name="Freeform 6004"/>
              <p:cNvSpPr>
                <a:spLocks/>
              </p:cNvSpPr>
              <p:nvPr/>
            </p:nvSpPr>
            <p:spPr bwMode="auto">
              <a:xfrm>
                <a:off x="1917" y="3293"/>
                <a:ext cx="105" cy="86"/>
              </a:xfrm>
              <a:custGeom>
                <a:avLst/>
                <a:gdLst>
                  <a:gd name="T0" fmla="*/ 0 w 17"/>
                  <a:gd name="T1" fmla="*/ 86940 h 14"/>
                  <a:gd name="T2" fmla="*/ 98959 w 17"/>
                  <a:gd name="T3" fmla="*/ 122372 h 14"/>
                  <a:gd name="T4" fmla="*/ 152936 w 17"/>
                  <a:gd name="T5" fmla="*/ 44038 h 14"/>
                  <a:gd name="T6" fmla="*/ 45014 w 17"/>
                  <a:gd name="T7" fmla="*/ 0 h 14"/>
                  <a:gd name="T8" fmla="*/ 0 w 17"/>
                  <a:gd name="T9" fmla="*/ 8694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0"/>
                    </a:moveTo>
                    <a:lnTo>
                      <a:pt x="11" y="14"/>
                    </a:lnTo>
                    <a:lnTo>
                      <a:pt x="17" y="5"/>
                    </a:lnTo>
                    <a:lnTo>
                      <a:pt x="5" y="0"/>
                    </a:lnTo>
                    <a:lnTo>
                      <a:pt x="0" y="10"/>
                    </a:lnTo>
                  </a:path>
                </a:pathLst>
              </a:custGeom>
              <a:noFill/>
              <a:ln w="9525">
                <a:solidFill>
                  <a:srgbClr val="000000"/>
                </a:solidFill>
                <a:round/>
                <a:headEnd/>
                <a:tailEnd/>
              </a:ln>
            </p:spPr>
            <p:txBody>
              <a:bodyPr/>
              <a:lstStyle/>
              <a:p>
                <a:endParaRPr lang="en-US"/>
              </a:p>
            </p:txBody>
          </p:sp>
          <p:sp>
            <p:nvSpPr>
              <p:cNvPr id="6107" name="Freeform 6005"/>
              <p:cNvSpPr>
                <a:spLocks/>
              </p:cNvSpPr>
              <p:nvPr/>
            </p:nvSpPr>
            <p:spPr bwMode="auto">
              <a:xfrm>
                <a:off x="4281" y="3323"/>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6108" name="Freeform 6006"/>
              <p:cNvSpPr>
                <a:spLocks/>
              </p:cNvSpPr>
              <p:nvPr/>
            </p:nvSpPr>
            <p:spPr bwMode="auto">
              <a:xfrm>
                <a:off x="4281" y="332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109" name="Freeform 6007"/>
              <p:cNvSpPr>
                <a:spLocks/>
              </p:cNvSpPr>
              <p:nvPr/>
            </p:nvSpPr>
            <p:spPr bwMode="auto">
              <a:xfrm>
                <a:off x="3016" y="3317"/>
                <a:ext cx="98" cy="68"/>
              </a:xfrm>
              <a:custGeom>
                <a:avLst/>
                <a:gdLst>
                  <a:gd name="T0" fmla="*/ 0 w 98"/>
                  <a:gd name="T1" fmla="*/ 50 h 68"/>
                  <a:gd name="T2" fmla="*/ 68 w 98"/>
                  <a:gd name="T3" fmla="*/ 68 h 68"/>
                  <a:gd name="T4" fmla="*/ 98 w 98"/>
                  <a:gd name="T5" fmla="*/ 25 h 68"/>
                  <a:gd name="T6" fmla="*/ 31 w 98"/>
                  <a:gd name="T7" fmla="*/ 0 h 68"/>
                  <a:gd name="T8" fmla="*/ 0 w 98"/>
                  <a:gd name="T9" fmla="*/ 50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50"/>
                    </a:moveTo>
                    <a:lnTo>
                      <a:pt x="68" y="68"/>
                    </a:lnTo>
                    <a:lnTo>
                      <a:pt x="98" y="25"/>
                    </a:lnTo>
                    <a:lnTo>
                      <a:pt x="31" y="0"/>
                    </a:lnTo>
                    <a:lnTo>
                      <a:pt x="0" y="50"/>
                    </a:lnTo>
                    <a:close/>
                  </a:path>
                </a:pathLst>
              </a:custGeom>
              <a:solidFill>
                <a:srgbClr val="CDCDCD"/>
              </a:solidFill>
              <a:ln w="9525">
                <a:noFill/>
                <a:round/>
                <a:headEnd/>
                <a:tailEnd/>
              </a:ln>
            </p:spPr>
            <p:txBody>
              <a:bodyPr/>
              <a:lstStyle/>
              <a:p>
                <a:endParaRPr lang="en-US"/>
              </a:p>
            </p:txBody>
          </p:sp>
          <p:sp>
            <p:nvSpPr>
              <p:cNvPr id="6110" name="Freeform 6008"/>
              <p:cNvSpPr>
                <a:spLocks/>
              </p:cNvSpPr>
              <p:nvPr/>
            </p:nvSpPr>
            <p:spPr bwMode="auto">
              <a:xfrm>
                <a:off x="3016" y="3317"/>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111" name="Freeform 6009"/>
              <p:cNvSpPr>
                <a:spLocks/>
              </p:cNvSpPr>
              <p:nvPr/>
            </p:nvSpPr>
            <p:spPr bwMode="auto">
              <a:xfrm>
                <a:off x="1744" y="3299"/>
                <a:ext cx="105" cy="80"/>
              </a:xfrm>
              <a:custGeom>
                <a:avLst/>
                <a:gdLst>
                  <a:gd name="T0" fmla="*/ 0 w 105"/>
                  <a:gd name="T1" fmla="*/ 61 h 80"/>
                  <a:gd name="T2" fmla="*/ 68 w 105"/>
                  <a:gd name="T3" fmla="*/ 80 h 80"/>
                  <a:gd name="T4" fmla="*/ 105 w 105"/>
                  <a:gd name="T5" fmla="*/ 31 h 80"/>
                  <a:gd name="T6" fmla="*/ 37 w 105"/>
                  <a:gd name="T7" fmla="*/ 0 h 80"/>
                  <a:gd name="T8" fmla="*/ 0 w 105"/>
                  <a:gd name="T9" fmla="*/ 61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61"/>
                    </a:moveTo>
                    <a:lnTo>
                      <a:pt x="68" y="80"/>
                    </a:lnTo>
                    <a:lnTo>
                      <a:pt x="105" y="31"/>
                    </a:lnTo>
                    <a:lnTo>
                      <a:pt x="37" y="0"/>
                    </a:lnTo>
                    <a:lnTo>
                      <a:pt x="0" y="61"/>
                    </a:lnTo>
                    <a:close/>
                  </a:path>
                </a:pathLst>
              </a:custGeom>
              <a:solidFill>
                <a:srgbClr val="C2C2C2"/>
              </a:solidFill>
              <a:ln w="9525">
                <a:noFill/>
                <a:round/>
                <a:headEnd/>
                <a:tailEnd/>
              </a:ln>
            </p:spPr>
            <p:txBody>
              <a:bodyPr/>
              <a:lstStyle/>
              <a:p>
                <a:endParaRPr lang="en-US"/>
              </a:p>
            </p:txBody>
          </p:sp>
          <p:sp>
            <p:nvSpPr>
              <p:cNvPr id="6112" name="Freeform 6010"/>
              <p:cNvSpPr>
                <a:spLocks/>
              </p:cNvSpPr>
              <p:nvPr/>
            </p:nvSpPr>
            <p:spPr bwMode="auto">
              <a:xfrm>
                <a:off x="1744" y="3299"/>
                <a:ext cx="105" cy="80"/>
              </a:xfrm>
              <a:custGeom>
                <a:avLst/>
                <a:gdLst>
                  <a:gd name="T0" fmla="*/ 0 w 17"/>
                  <a:gd name="T1" fmla="*/ 89034 h 13"/>
                  <a:gd name="T2" fmla="*/ 98959 w 17"/>
                  <a:gd name="T3" fmla="*/ 114671 h 13"/>
                  <a:gd name="T4" fmla="*/ 152936 w 17"/>
                  <a:gd name="T5" fmla="*/ 44498 h 13"/>
                  <a:gd name="T6" fmla="*/ 53945 w 17"/>
                  <a:gd name="T7" fmla="*/ 0 h 13"/>
                  <a:gd name="T8" fmla="*/ 0 w 17"/>
                  <a:gd name="T9" fmla="*/ 89034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10"/>
                    </a:moveTo>
                    <a:lnTo>
                      <a:pt x="11" y="13"/>
                    </a:lnTo>
                    <a:lnTo>
                      <a:pt x="17" y="5"/>
                    </a:lnTo>
                    <a:lnTo>
                      <a:pt x="6" y="0"/>
                    </a:lnTo>
                    <a:lnTo>
                      <a:pt x="0" y="10"/>
                    </a:lnTo>
                  </a:path>
                </a:pathLst>
              </a:custGeom>
              <a:noFill/>
              <a:ln w="9525">
                <a:solidFill>
                  <a:srgbClr val="000000"/>
                </a:solidFill>
                <a:round/>
                <a:headEnd/>
                <a:tailEnd/>
              </a:ln>
            </p:spPr>
            <p:txBody>
              <a:bodyPr/>
              <a:lstStyle/>
              <a:p>
                <a:endParaRPr lang="en-US"/>
              </a:p>
            </p:txBody>
          </p:sp>
          <p:sp>
            <p:nvSpPr>
              <p:cNvPr id="6113" name="Freeform 6011"/>
              <p:cNvSpPr>
                <a:spLocks/>
              </p:cNvSpPr>
              <p:nvPr/>
            </p:nvSpPr>
            <p:spPr bwMode="auto">
              <a:xfrm>
                <a:off x="4109" y="3323"/>
                <a:ext cx="105" cy="68"/>
              </a:xfrm>
              <a:custGeom>
                <a:avLst/>
                <a:gdLst>
                  <a:gd name="T0" fmla="*/ 0 w 105"/>
                  <a:gd name="T1" fmla="*/ 44 h 68"/>
                  <a:gd name="T2" fmla="*/ 74 w 105"/>
                  <a:gd name="T3" fmla="*/ 68 h 68"/>
                  <a:gd name="T4" fmla="*/ 105 w 105"/>
                  <a:gd name="T5" fmla="*/ 25 h 68"/>
                  <a:gd name="T6" fmla="*/ 30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25"/>
                    </a:lnTo>
                    <a:lnTo>
                      <a:pt x="30" y="0"/>
                    </a:lnTo>
                    <a:lnTo>
                      <a:pt x="0" y="44"/>
                    </a:lnTo>
                    <a:close/>
                  </a:path>
                </a:pathLst>
              </a:custGeom>
              <a:solidFill>
                <a:srgbClr val="CFCFCF"/>
              </a:solidFill>
              <a:ln w="9525">
                <a:noFill/>
                <a:round/>
                <a:headEnd/>
                <a:tailEnd/>
              </a:ln>
            </p:spPr>
            <p:txBody>
              <a:bodyPr/>
              <a:lstStyle/>
              <a:p>
                <a:endParaRPr lang="en-US"/>
              </a:p>
            </p:txBody>
          </p:sp>
          <p:sp>
            <p:nvSpPr>
              <p:cNvPr id="6114" name="Freeform 6012"/>
              <p:cNvSpPr>
                <a:spLocks/>
              </p:cNvSpPr>
              <p:nvPr/>
            </p:nvSpPr>
            <p:spPr bwMode="auto">
              <a:xfrm>
                <a:off x="4109" y="3323"/>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6115" name="Freeform 6013"/>
              <p:cNvSpPr>
                <a:spLocks/>
              </p:cNvSpPr>
              <p:nvPr/>
            </p:nvSpPr>
            <p:spPr bwMode="auto">
              <a:xfrm>
                <a:off x="2843" y="3323"/>
                <a:ext cx="99" cy="68"/>
              </a:xfrm>
              <a:custGeom>
                <a:avLst/>
                <a:gdLst>
                  <a:gd name="T0" fmla="*/ 0 w 99"/>
                  <a:gd name="T1" fmla="*/ 44 h 68"/>
                  <a:gd name="T2" fmla="*/ 68 w 99"/>
                  <a:gd name="T3" fmla="*/ 68 h 68"/>
                  <a:gd name="T4" fmla="*/ 99 w 99"/>
                  <a:gd name="T5" fmla="*/ 19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19"/>
                    </a:lnTo>
                    <a:lnTo>
                      <a:pt x="31" y="0"/>
                    </a:lnTo>
                    <a:lnTo>
                      <a:pt x="0" y="44"/>
                    </a:lnTo>
                    <a:close/>
                  </a:path>
                </a:pathLst>
              </a:custGeom>
              <a:solidFill>
                <a:srgbClr val="CCCCCC"/>
              </a:solidFill>
              <a:ln w="9525">
                <a:noFill/>
                <a:round/>
                <a:headEnd/>
                <a:tailEnd/>
              </a:ln>
            </p:spPr>
            <p:txBody>
              <a:bodyPr/>
              <a:lstStyle/>
              <a:p>
                <a:endParaRPr lang="en-US"/>
              </a:p>
            </p:txBody>
          </p:sp>
          <p:sp>
            <p:nvSpPr>
              <p:cNvPr id="6116" name="Freeform 6014"/>
              <p:cNvSpPr>
                <a:spLocks/>
              </p:cNvSpPr>
              <p:nvPr/>
            </p:nvSpPr>
            <p:spPr bwMode="auto">
              <a:xfrm>
                <a:off x="2843" y="3323"/>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117" name="Freeform 6015"/>
              <p:cNvSpPr>
                <a:spLocks/>
              </p:cNvSpPr>
              <p:nvPr/>
            </p:nvSpPr>
            <p:spPr bwMode="auto">
              <a:xfrm>
                <a:off x="1571" y="3311"/>
                <a:ext cx="105" cy="74"/>
              </a:xfrm>
              <a:custGeom>
                <a:avLst/>
                <a:gdLst>
                  <a:gd name="T0" fmla="*/ 0 w 105"/>
                  <a:gd name="T1" fmla="*/ 49 h 74"/>
                  <a:gd name="T2" fmla="*/ 68 w 105"/>
                  <a:gd name="T3" fmla="*/ 74 h 74"/>
                  <a:gd name="T4" fmla="*/ 105 w 105"/>
                  <a:gd name="T5" fmla="*/ 25 h 74"/>
                  <a:gd name="T6" fmla="*/ 37 w 105"/>
                  <a:gd name="T7" fmla="*/ 0 h 74"/>
                  <a:gd name="T8" fmla="*/ 0 w 105"/>
                  <a:gd name="T9" fmla="*/ 49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49"/>
                    </a:moveTo>
                    <a:lnTo>
                      <a:pt x="68" y="74"/>
                    </a:lnTo>
                    <a:lnTo>
                      <a:pt x="105" y="25"/>
                    </a:lnTo>
                    <a:lnTo>
                      <a:pt x="37" y="0"/>
                    </a:lnTo>
                    <a:lnTo>
                      <a:pt x="0" y="49"/>
                    </a:lnTo>
                    <a:close/>
                  </a:path>
                </a:pathLst>
              </a:custGeom>
              <a:solidFill>
                <a:srgbClr val="C5C5C5"/>
              </a:solidFill>
              <a:ln w="9525">
                <a:noFill/>
                <a:round/>
                <a:headEnd/>
                <a:tailEnd/>
              </a:ln>
            </p:spPr>
            <p:txBody>
              <a:bodyPr/>
              <a:lstStyle/>
              <a:p>
                <a:endParaRPr lang="en-US"/>
              </a:p>
            </p:txBody>
          </p:sp>
          <p:sp>
            <p:nvSpPr>
              <p:cNvPr id="6118" name="Freeform 6016"/>
              <p:cNvSpPr>
                <a:spLocks/>
              </p:cNvSpPr>
              <p:nvPr/>
            </p:nvSpPr>
            <p:spPr bwMode="auto">
              <a:xfrm>
                <a:off x="1571" y="3311"/>
                <a:ext cx="105" cy="74"/>
              </a:xfrm>
              <a:custGeom>
                <a:avLst/>
                <a:gdLst>
                  <a:gd name="T0" fmla="*/ 0 w 17"/>
                  <a:gd name="T1" fmla="*/ 70806 h 12"/>
                  <a:gd name="T2" fmla="*/ 98959 w 17"/>
                  <a:gd name="T3" fmla="*/ 106936 h 12"/>
                  <a:gd name="T4" fmla="*/ 152936 w 17"/>
                  <a:gd name="T5" fmla="*/ 36124 h 12"/>
                  <a:gd name="T6" fmla="*/ 53945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1" y="12"/>
                    </a:lnTo>
                    <a:lnTo>
                      <a:pt x="17" y="4"/>
                    </a:lnTo>
                    <a:lnTo>
                      <a:pt x="6" y="0"/>
                    </a:lnTo>
                    <a:lnTo>
                      <a:pt x="0" y="8"/>
                    </a:lnTo>
                  </a:path>
                </a:pathLst>
              </a:custGeom>
              <a:noFill/>
              <a:ln w="9525">
                <a:solidFill>
                  <a:srgbClr val="000000"/>
                </a:solidFill>
                <a:round/>
                <a:headEnd/>
                <a:tailEnd/>
              </a:ln>
            </p:spPr>
            <p:txBody>
              <a:bodyPr/>
              <a:lstStyle/>
              <a:p>
                <a:endParaRPr lang="en-US"/>
              </a:p>
            </p:txBody>
          </p:sp>
          <p:sp>
            <p:nvSpPr>
              <p:cNvPr id="6119" name="Freeform 6017"/>
              <p:cNvSpPr>
                <a:spLocks/>
              </p:cNvSpPr>
              <p:nvPr/>
            </p:nvSpPr>
            <p:spPr bwMode="auto">
              <a:xfrm>
                <a:off x="3942" y="3330"/>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6120" name="Freeform 6018"/>
              <p:cNvSpPr>
                <a:spLocks/>
              </p:cNvSpPr>
              <p:nvPr/>
            </p:nvSpPr>
            <p:spPr bwMode="auto">
              <a:xfrm>
                <a:off x="3942" y="3330"/>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121" name="Freeform 6019"/>
              <p:cNvSpPr>
                <a:spLocks/>
              </p:cNvSpPr>
              <p:nvPr/>
            </p:nvSpPr>
            <p:spPr bwMode="auto">
              <a:xfrm>
                <a:off x="2670" y="3323"/>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ACACA"/>
              </a:solidFill>
              <a:ln w="9525">
                <a:noFill/>
                <a:round/>
                <a:headEnd/>
                <a:tailEnd/>
              </a:ln>
            </p:spPr>
            <p:txBody>
              <a:bodyPr/>
              <a:lstStyle/>
              <a:p>
                <a:endParaRPr lang="en-US"/>
              </a:p>
            </p:txBody>
          </p:sp>
          <p:sp>
            <p:nvSpPr>
              <p:cNvPr id="6122" name="Freeform 6020"/>
              <p:cNvSpPr>
                <a:spLocks/>
              </p:cNvSpPr>
              <p:nvPr/>
            </p:nvSpPr>
            <p:spPr bwMode="auto">
              <a:xfrm>
                <a:off x="2670" y="3323"/>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6123" name="Freeform 6021"/>
              <p:cNvSpPr>
                <a:spLocks/>
              </p:cNvSpPr>
              <p:nvPr/>
            </p:nvSpPr>
            <p:spPr bwMode="auto">
              <a:xfrm>
                <a:off x="1404" y="3317"/>
                <a:ext cx="99" cy="74"/>
              </a:xfrm>
              <a:custGeom>
                <a:avLst/>
                <a:gdLst>
                  <a:gd name="T0" fmla="*/ 0 w 99"/>
                  <a:gd name="T1" fmla="*/ 50 h 74"/>
                  <a:gd name="T2" fmla="*/ 68 w 99"/>
                  <a:gd name="T3" fmla="*/ 74 h 74"/>
                  <a:gd name="T4" fmla="*/ 99 w 99"/>
                  <a:gd name="T5" fmla="*/ 25 h 74"/>
                  <a:gd name="T6" fmla="*/ 31 w 99"/>
                  <a:gd name="T7" fmla="*/ 0 h 74"/>
                  <a:gd name="T8" fmla="*/ 0 w 99"/>
                  <a:gd name="T9" fmla="*/ 50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0"/>
                    </a:moveTo>
                    <a:lnTo>
                      <a:pt x="68" y="74"/>
                    </a:lnTo>
                    <a:lnTo>
                      <a:pt x="99" y="25"/>
                    </a:lnTo>
                    <a:lnTo>
                      <a:pt x="31" y="0"/>
                    </a:lnTo>
                    <a:lnTo>
                      <a:pt x="0" y="50"/>
                    </a:lnTo>
                    <a:close/>
                  </a:path>
                </a:pathLst>
              </a:custGeom>
              <a:solidFill>
                <a:srgbClr val="C9C9C9"/>
              </a:solidFill>
              <a:ln w="9525">
                <a:noFill/>
                <a:round/>
                <a:headEnd/>
                <a:tailEnd/>
              </a:ln>
            </p:spPr>
            <p:txBody>
              <a:bodyPr/>
              <a:lstStyle/>
              <a:p>
                <a:endParaRPr lang="en-US"/>
              </a:p>
            </p:txBody>
          </p:sp>
          <p:sp>
            <p:nvSpPr>
              <p:cNvPr id="6124" name="Freeform 6022"/>
              <p:cNvSpPr>
                <a:spLocks/>
              </p:cNvSpPr>
              <p:nvPr/>
            </p:nvSpPr>
            <p:spPr bwMode="auto">
              <a:xfrm>
                <a:off x="1404" y="3317"/>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125" name="Freeform 6023"/>
              <p:cNvSpPr>
                <a:spLocks/>
              </p:cNvSpPr>
              <p:nvPr/>
            </p:nvSpPr>
            <p:spPr bwMode="auto">
              <a:xfrm>
                <a:off x="3769" y="3330"/>
                <a:ext cx="99" cy="67"/>
              </a:xfrm>
              <a:custGeom>
                <a:avLst/>
                <a:gdLst>
                  <a:gd name="T0" fmla="*/ 0 w 99"/>
                  <a:gd name="T1" fmla="*/ 43 h 67"/>
                  <a:gd name="T2" fmla="*/ 68 w 99"/>
                  <a:gd name="T3" fmla="*/ 67 h 67"/>
                  <a:gd name="T4" fmla="*/ 99 w 99"/>
                  <a:gd name="T5" fmla="*/ 24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6126" name="Freeform 6024"/>
              <p:cNvSpPr>
                <a:spLocks/>
              </p:cNvSpPr>
              <p:nvPr/>
            </p:nvSpPr>
            <p:spPr bwMode="auto">
              <a:xfrm>
                <a:off x="3769" y="3330"/>
                <a:ext cx="99" cy="67"/>
              </a:xfrm>
              <a:custGeom>
                <a:avLst/>
                <a:gdLst>
                  <a:gd name="T0" fmla="*/ 0 w 16"/>
                  <a:gd name="T1" fmla="*/ 59210 h 11"/>
                  <a:gd name="T2" fmla="*/ 99730 w 16"/>
                  <a:gd name="T3" fmla="*/ 92192 h 11"/>
                  <a:gd name="T4" fmla="*/ 145214 w 16"/>
                  <a:gd name="T5" fmla="*/ 32982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6127" name="Freeform 6025"/>
              <p:cNvSpPr>
                <a:spLocks/>
              </p:cNvSpPr>
              <p:nvPr/>
            </p:nvSpPr>
            <p:spPr bwMode="auto">
              <a:xfrm>
                <a:off x="2497" y="3323"/>
                <a:ext cx="105" cy="74"/>
              </a:xfrm>
              <a:custGeom>
                <a:avLst/>
                <a:gdLst>
                  <a:gd name="T0" fmla="*/ 0 w 105"/>
                  <a:gd name="T1" fmla="*/ 50 h 74"/>
                  <a:gd name="T2" fmla="*/ 74 w 105"/>
                  <a:gd name="T3" fmla="*/ 74 h 74"/>
                  <a:gd name="T4" fmla="*/ 105 w 105"/>
                  <a:gd name="T5" fmla="*/ 25 h 74"/>
                  <a:gd name="T6" fmla="*/ 37 w 105"/>
                  <a:gd name="T7" fmla="*/ 0 h 74"/>
                  <a:gd name="T8" fmla="*/ 0 w 105"/>
                  <a:gd name="T9" fmla="*/ 50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50"/>
                    </a:moveTo>
                    <a:lnTo>
                      <a:pt x="74" y="74"/>
                    </a:lnTo>
                    <a:lnTo>
                      <a:pt x="105" y="25"/>
                    </a:lnTo>
                    <a:lnTo>
                      <a:pt x="37" y="0"/>
                    </a:lnTo>
                    <a:lnTo>
                      <a:pt x="0" y="50"/>
                    </a:lnTo>
                    <a:close/>
                  </a:path>
                </a:pathLst>
              </a:custGeom>
              <a:solidFill>
                <a:srgbClr val="C8C8C8"/>
              </a:solidFill>
              <a:ln w="9525">
                <a:noFill/>
                <a:round/>
                <a:headEnd/>
                <a:tailEnd/>
              </a:ln>
            </p:spPr>
            <p:txBody>
              <a:bodyPr/>
              <a:lstStyle/>
              <a:p>
                <a:endParaRPr lang="en-US"/>
              </a:p>
            </p:txBody>
          </p:sp>
          <p:sp>
            <p:nvSpPr>
              <p:cNvPr id="6128" name="Freeform 6026"/>
              <p:cNvSpPr>
                <a:spLocks/>
              </p:cNvSpPr>
              <p:nvPr/>
            </p:nvSpPr>
            <p:spPr bwMode="auto">
              <a:xfrm>
                <a:off x="2497" y="3323"/>
                <a:ext cx="105" cy="74"/>
              </a:xfrm>
              <a:custGeom>
                <a:avLst/>
                <a:gdLst>
                  <a:gd name="T0" fmla="*/ 0 w 17"/>
                  <a:gd name="T1" fmla="*/ 70806 h 12"/>
                  <a:gd name="T2" fmla="*/ 107693 w 17"/>
                  <a:gd name="T3" fmla="*/ 106936 h 12"/>
                  <a:gd name="T4" fmla="*/ 152936 w 17"/>
                  <a:gd name="T5" fmla="*/ 36124 h 12"/>
                  <a:gd name="T6" fmla="*/ 53945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2" y="12"/>
                    </a:lnTo>
                    <a:lnTo>
                      <a:pt x="17" y="4"/>
                    </a:lnTo>
                    <a:lnTo>
                      <a:pt x="6" y="0"/>
                    </a:lnTo>
                    <a:lnTo>
                      <a:pt x="0" y="8"/>
                    </a:lnTo>
                  </a:path>
                </a:pathLst>
              </a:custGeom>
              <a:noFill/>
              <a:ln w="9525">
                <a:solidFill>
                  <a:srgbClr val="000000"/>
                </a:solidFill>
                <a:round/>
                <a:headEnd/>
                <a:tailEnd/>
              </a:ln>
            </p:spPr>
            <p:txBody>
              <a:bodyPr/>
              <a:lstStyle/>
              <a:p>
                <a:endParaRPr lang="en-US"/>
              </a:p>
            </p:txBody>
          </p:sp>
          <p:sp>
            <p:nvSpPr>
              <p:cNvPr id="6129" name="Freeform 6027"/>
              <p:cNvSpPr>
                <a:spLocks/>
              </p:cNvSpPr>
              <p:nvPr/>
            </p:nvSpPr>
            <p:spPr bwMode="auto">
              <a:xfrm>
                <a:off x="1231" y="3323"/>
                <a:ext cx="105" cy="68"/>
              </a:xfrm>
              <a:custGeom>
                <a:avLst/>
                <a:gdLst>
                  <a:gd name="T0" fmla="*/ 0 w 105"/>
                  <a:gd name="T1" fmla="*/ 50 h 68"/>
                  <a:gd name="T2" fmla="*/ 68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7" y="0"/>
                    </a:lnTo>
                    <a:lnTo>
                      <a:pt x="0" y="50"/>
                    </a:lnTo>
                    <a:close/>
                  </a:path>
                </a:pathLst>
              </a:custGeom>
              <a:solidFill>
                <a:srgbClr val="CBCBCB"/>
              </a:solidFill>
              <a:ln w="9525">
                <a:noFill/>
                <a:round/>
                <a:headEnd/>
                <a:tailEnd/>
              </a:ln>
            </p:spPr>
            <p:txBody>
              <a:bodyPr/>
              <a:lstStyle/>
              <a:p>
                <a:endParaRPr lang="en-US"/>
              </a:p>
            </p:txBody>
          </p:sp>
          <p:sp>
            <p:nvSpPr>
              <p:cNvPr id="6130" name="Freeform 6028"/>
              <p:cNvSpPr>
                <a:spLocks/>
              </p:cNvSpPr>
              <p:nvPr/>
            </p:nvSpPr>
            <p:spPr bwMode="auto">
              <a:xfrm>
                <a:off x="1231" y="3323"/>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6131" name="Freeform 6029"/>
              <p:cNvSpPr>
                <a:spLocks/>
              </p:cNvSpPr>
              <p:nvPr/>
            </p:nvSpPr>
            <p:spPr bwMode="auto">
              <a:xfrm>
                <a:off x="3596" y="3336"/>
                <a:ext cx="105" cy="61"/>
              </a:xfrm>
              <a:custGeom>
                <a:avLst/>
                <a:gdLst>
                  <a:gd name="T0" fmla="*/ 0 w 105"/>
                  <a:gd name="T1" fmla="*/ 43 h 61"/>
                  <a:gd name="T2" fmla="*/ 68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6132" name="Freeform 6030"/>
              <p:cNvSpPr>
                <a:spLocks/>
              </p:cNvSpPr>
              <p:nvPr/>
            </p:nvSpPr>
            <p:spPr bwMode="auto">
              <a:xfrm>
                <a:off x="3596" y="3336"/>
                <a:ext cx="105" cy="61"/>
              </a:xfrm>
              <a:custGeom>
                <a:avLst/>
                <a:gdLst>
                  <a:gd name="T0" fmla="*/ 0 w 17"/>
                  <a:gd name="T1" fmla="*/ 59463 h 10"/>
                  <a:gd name="T2" fmla="*/ 98959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6133" name="Freeform 6031"/>
              <p:cNvSpPr>
                <a:spLocks/>
              </p:cNvSpPr>
              <p:nvPr/>
            </p:nvSpPr>
            <p:spPr bwMode="auto">
              <a:xfrm>
                <a:off x="2330" y="3323"/>
                <a:ext cx="99" cy="74"/>
              </a:xfrm>
              <a:custGeom>
                <a:avLst/>
                <a:gdLst>
                  <a:gd name="T0" fmla="*/ 0 w 99"/>
                  <a:gd name="T1" fmla="*/ 50 h 74"/>
                  <a:gd name="T2" fmla="*/ 68 w 99"/>
                  <a:gd name="T3" fmla="*/ 74 h 74"/>
                  <a:gd name="T4" fmla="*/ 99 w 99"/>
                  <a:gd name="T5" fmla="*/ 25 h 74"/>
                  <a:gd name="T6" fmla="*/ 31 w 99"/>
                  <a:gd name="T7" fmla="*/ 0 h 74"/>
                  <a:gd name="T8" fmla="*/ 0 w 99"/>
                  <a:gd name="T9" fmla="*/ 50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0"/>
                    </a:moveTo>
                    <a:lnTo>
                      <a:pt x="68" y="74"/>
                    </a:lnTo>
                    <a:lnTo>
                      <a:pt x="99" y="25"/>
                    </a:lnTo>
                    <a:lnTo>
                      <a:pt x="31" y="0"/>
                    </a:lnTo>
                    <a:lnTo>
                      <a:pt x="0" y="50"/>
                    </a:lnTo>
                    <a:close/>
                  </a:path>
                </a:pathLst>
              </a:custGeom>
              <a:solidFill>
                <a:srgbClr val="C6C6C6"/>
              </a:solidFill>
              <a:ln w="9525">
                <a:noFill/>
                <a:round/>
                <a:headEnd/>
                <a:tailEnd/>
              </a:ln>
            </p:spPr>
            <p:txBody>
              <a:bodyPr/>
              <a:lstStyle/>
              <a:p>
                <a:endParaRPr lang="en-US"/>
              </a:p>
            </p:txBody>
          </p:sp>
          <p:sp>
            <p:nvSpPr>
              <p:cNvPr id="6134" name="Freeform 6032"/>
              <p:cNvSpPr>
                <a:spLocks/>
              </p:cNvSpPr>
              <p:nvPr/>
            </p:nvSpPr>
            <p:spPr bwMode="auto">
              <a:xfrm>
                <a:off x="2330" y="3323"/>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135" name="Freeform 6033"/>
              <p:cNvSpPr>
                <a:spLocks/>
              </p:cNvSpPr>
              <p:nvPr/>
            </p:nvSpPr>
            <p:spPr bwMode="auto">
              <a:xfrm>
                <a:off x="3423" y="3336"/>
                <a:ext cx="105" cy="68"/>
              </a:xfrm>
              <a:custGeom>
                <a:avLst/>
                <a:gdLst>
                  <a:gd name="T0" fmla="*/ 0 w 105"/>
                  <a:gd name="T1" fmla="*/ 43 h 68"/>
                  <a:gd name="T2" fmla="*/ 74 w 105"/>
                  <a:gd name="T3" fmla="*/ 68 h 68"/>
                  <a:gd name="T4" fmla="*/ 105 w 105"/>
                  <a:gd name="T5" fmla="*/ 24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4"/>
                    </a:lnTo>
                    <a:lnTo>
                      <a:pt x="37" y="0"/>
                    </a:lnTo>
                    <a:lnTo>
                      <a:pt x="0" y="43"/>
                    </a:lnTo>
                    <a:close/>
                  </a:path>
                </a:pathLst>
              </a:custGeom>
              <a:solidFill>
                <a:srgbClr val="CFCFCF"/>
              </a:solidFill>
              <a:ln w="9525">
                <a:noFill/>
                <a:round/>
                <a:headEnd/>
                <a:tailEnd/>
              </a:ln>
            </p:spPr>
            <p:txBody>
              <a:bodyPr/>
              <a:lstStyle/>
              <a:p>
                <a:endParaRPr lang="en-US"/>
              </a:p>
            </p:txBody>
          </p:sp>
          <p:sp>
            <p:nvSpPr>
              <p:cNvPr id="6136" name="Freeform 6034"/>
              <p:cNvSpPr>
                <a:spLocks/>
              </p:cNvSpPr>
              <p:nvPr/>
            </p:nvSpPr>
            <p:spPr bwMode="auto">
              <a:xfrm>
                <a:off x="3423" y="3336"/>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6137" name="Freeform 6035"/>
              <p:cNvSpPr>
                <a:spLocks/>
              </p:cNvSpPr>
              <p:nvPr/>
            </p:nvSpPr>
            <p:spPr bwMode="auto">
              <a:xfrm>
                <a:off x="2157" y="3323"/>
                <a:ext cx="99" cy="74"/>
              </a:xfrm>
              <a:custGeom>
                <a:avLst/>
                <a:gdLst>
                  <a:gd name="T0" fmla="*/ 0 w 99"/>
                  <a:gd name="T1" fmla="*/ 50 h 74"/>
                  <a:gd name="T2" fmla="*/ 68 w 99"/>
                  <a:gd name="T3" fmla="*/ 74 h 74"/>
                  <a:gd name="T4" fmla="*/ 99 w 99"/>
                  <a:gd name="T5" fmla="*/ 25 h 74"/>
                  <a:gd name="T6" fmla="*/ 31 w 99"/>
                  <a:gd name="T7" fmla="*/ 0 h 74"/>
                  <a:gd name="T8" fmla="*/ 0 w 99"/>
                  <a:gd name="T9" fmla="*/ 50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50"/>
                    </a:moveTo>
                    <a:lnTo>
                      <a:pt x="68" y="74"/>
                    </a:lnTo>
                    <a:lnTo>
                      <a:pt x="99" y="25"/>
                    </a:lnTo>
                    <a:lnTo>
                      <a:pt x="31" y="0"/>
                    </a:lnTo>
                    <a:lnTo>
                      <a:pt x="0" y="50"/>
                    </a:lnTo>
                    <a:close/>
                  </a:path>
                </a:pathLst>
              </a:custGeom>
              <a:solidFill>
                <a:srgbClr val="C4C4C4"/>
              </a:solidFill>
              <a:ln w="9525">
                <a:noFill/>
                <a:round/>
                <a:headEnd/>
                <a:tailEnd/>
              </a:ln>
            </p:spPr>
            <p:txBody>
              <a:bodyPr/>
              <a:lstStyle/>
              <a:p>
                <a:endParaRPr lang="en-US"/>
              </a:p>
            </p:txBody>
          </p:sp>
          <p:sp>
            <p:nvSpPr>
              <p:cNvPr id="6138" name="Freeform 6036"/>
              <p:cNvSpPr>
                <a:spLocks/>
              </p:cNvSpPr>
              <p:nvPr/>
            </p:nvSpPr>
            <p:spPr bwMode="auto">
              <a:xfrm>
                <a:off x="2157" y="3323"/>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6139" name="Freeform 6037"/>
              <p:cNvSpPr>
                <a:spLocks/>
              </p:cNvSpPr>
              <p:nvPr/>
            </p:nvSpPr>
            <p:spPr bwMode="auto">
              <a:xfrm>
                <a:off x="3256" y="334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6140" name="Freeform 6038"/>
              <p:cNvSpPr>
                <a:spLocks/>
              </p:cNvSpPr>
              <p:nvPr/>
            </p:nvSpPr>
            <p:spPr bwMode="auto">
              <a:xfrm>
                <a:off x="3256" y="334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141" name="Freeform 6039"/>
              <p:cNvSpPr>
                <a:spLocks/>
              </p:cNvSpPr>
              <p:nvPr/>
            </p:nvSpPr>
            <p:spPr bwMode="auto">
              <a:xfrm>
                <a:off x="1984" y="3323"/>
                <a:ext cx="105" cy="81"/>
              </a:xfrm>
              <a:custGeom>
                <a:avLst/>
                <a:gdLst>
                  <a:gd name="T0" fmla="*/ 0 w 105"/>
                  <a:gd name="T1" fmla="*/ 56 h 81"/>
                  <a:gd name="T2" fmla="*/ 68 w 105"/>
                  <a:gd name="T3" fmla="*/ 81 h 81"/>
                  <a:gd name="T4" fmla="*/ 105 w 105"/>
                  <a:gd name="T5" fmla="*/ 25 h 81"/>
                  <a:gd name="T6" fmla="*/ 38 w 105"/>
                  <a:gd name="T7" fmla="*/ 0 h 81"/>
                  <a:gd name="T8" fmla="*/ 0 w 105"/>
                  <a:gd name="T9" fmla="*/ 56 h 81"/>
                  <a:gd name="T10" fmla="*/ 0 60000 65536"/>
                  <a:gd name="T11" fmla="*/ 0 60000 65536"/>
                  <a:gd name="T12" fmla="*/ 0 60000 65536"/>
                  <a:gd name="T13" fmla="*/ 0 60000 65536"/>
                  <a:gd name="T14" fmla="*/ 0 60000 65536"/>
                  <a:gd name="T15" fmla="*/ 0 w 105"/>
                  <a:gd name="T16" fmla="*/ 0 h 81"/>
                  <a:gd name="T17" fmla="*/ 105 w 105"/>
                  <a:gd name="T18" fmla="*/ 81 h 81"/>
                </a:gdLst>
                <a:ahLst/>
                <a:cxnLst>
                  <a:cxn ang="T10">
                    <a:pos x="T0" y="T1"/>
                  </a:cxn>
                  <a:cxn ang="T11">
                    <a:pos x="T2" y="T3"/>
                  </a:cxn>
                  <a:cxn ang="T12">
                    <a:pos x="T4" y="T5"/>
                  </a:cxn>
                  <a:cxn ang="T13">
                    <a:pos x="T6" y="T7"/>
                  </a:cxn>
                  <a:cxn ang="T14">
                    <a:pos x="T8" y="T9"/>
                  </a:cxn>
                </a:cxnLst>
                <a:rect l="T15" t="T16" r="T17" b="T18"/>
                <a:pathLst>
                  <a:path w="105" h="81">
                    <a:moveTo>
                      <a:pt x="0" y="56"/>
                    </a:moveTo>
                    <a:lnTo>
                      <a:pt x="68" y="81"/>
                    </a:lnTo>
                    <a:lnTo>
                      <a:pt x="105" y="25"/>
                    </a:lnTo>
                    <a:lnTo>
                      <a:pt x="38" y="0"/>
                    </a:lnTo>
                    <a:lnTo>
                      <a:pt x="0" y="56"/>
                    </a:lnTo>
                    <a:close/>
                  </a:path>
                </a:pathLst>
              </a:custGeom>
              <a:solidFill>
                <a:srgbClr val="C4C4C4"/>
              </a:solidFill>
              <a:ln w="9525">
                <a:noFill/>
                <a:round/>
                <a:headEnd/>
                <a:tailEnd/>
              </a:ln>
            </p:spPr>
            <p:txBody>
              <a:bodyPr/>
              <a:lstStyle/>
              <a:p>
                <a:endParaRPr lang="en-US"/>
              </a:p>
            </p:txBody>
          </p:sp>
          <p:sp>
            <p:nvSpPr>
              <p:cNvPr id="6142" name="Freeform 6040"/>
              <p:cNvSpPr>
                <a:spLocks/>
              </p:cNvSpPr>
              <p:nvPr/>
            </p:nvSpPr>
            <p:spPr bwMode="auto">
              <a:xfrm>
                <a:off x="1984" y="3323"/>
                <a:ext cx="105" cy="81"/>
              </a:xfrm>
              <a:custGeom>
                <a:avLst/>
                <a:gdLst>
                  <a:gd name="T0" fmla="*/ 0 w 17"/>
                  <a:gd name="T1" fmla="*/ 84439 h 13"/>
                  <a:gd name="T2" fmla="*/ 98959 w 17"/>
                  <a:gd name="T3" fmla="*/ 122173 h 13"/>
                  <a:gd name="T4" fmla="*/ 152936 w 17"/>
                  <a:gd name="T5" fmla="*/ 37734 h 13"/>
                  <a:gd name="T6" fmla="*/ 53945 w 17"/>
                  <a:gd name="T7" fmla="*/ 0 h 13"/>
                  <a:gd name="T8" fmla="*/ 0 w 17"/>
                  <a:gd name="T9" fmla="*/ 84439 h 13"/>
                  <a:gd name="T10" fmla="*/ 0 60000 65536"/>
                  <a:gd name="T11" fmla="*/ 0 60000 65536"/>
                  <a:gd name="T12" fmla="*/ 0 60000 65536"/>
                  <a:gd name="T13" fmla="*/ 0 60000 65536"/>
                  <a:gd name="T14" fmla="*/ 0 60000 65536"/>
                  <a:gd name="T15" fmla="*/ 0 w 17"/>
                  <a:gd name="T16" fmla="*/ 0 h 13"/>
                  <a:gd name="T17" fmla="*/ 17 w 17"/>
                  <a:gd name="T18" fmla="*/ 13 h 13"/>
                </a:gdLst>
                <a:ahLst/>
                <a:cxnLst>
                  <a:cxn ang="T10">
                    <a:pos x="T0" y="T1"/>
                  </a:cxn>
                  <a:cxn ang="T11">
                    <a:pos x="T2" y="T3"/>
                  </a:cxn>
                  <a:cxn ang="T12">
                    <a:pos x="T4" y="T5"/>
                  </a:cxn>
                  <a:cxn ang="T13">
                    <a:pos x="T6" y="T7"/>
                  </a:cxn>
                  <a:cxn ang="T14">
                    <a:pos x="T8" y="T9"/>
                  </a:cxn>
                </a:cxnLst>
                <a:rect l="T15" t="T16" r="T17" b="T18"/>
                <a:pathLst>
                  <a:path w="17" h="13">
                    <a:moveTo>
                      <a:pt x="0" y="9"/>
                    </a:moveTo>
                    <a:lnTo>
                      <a:pt x="11" y="13"/>
                    </a:lnTo>
                    <a:lnTo>
                      <a:pt x="17" y="4"/>
                    </a:lnTo>
                    <a:lnTo>
                      <a:pt x="6" y="0"/>
                    </a:lnTo>
                    <a:lnTo>
                      <a:pt x="0" y="9"/>
                    </a:lnTo>
                  </a:path>
                </a:pathLst>
              </a:custGeom>
              <a:noFill/>
              <a:ln w="9525">
                <a:solidFill>
                  <a:srgbClr val="000000"/>
                </a:solidFill>
                <a:round/>
                <a:headEnd/>
                <a:tailEnd/>
              </a:ln>
            </p:spPr>
            <p:txBody>
              <a:bodyPr/>
              <a:lstStyle/>
              <a:p>
                <a:endParaRPr lang="en-US"/>
              </a:p>
            </p:txBody>
          </p:sp>
          <p:sp>
            <p:nvSpPr>
              <p:cNvPr id="6143" name="Freeform 6041"/>
              <p:cNvSpPr>
                <a:spLocks/>
              </p:cNvSpPr>
              <p:nvPr/>
            </p:nvSpPr>
            <p:spPr bwMode="auto">
              <a:xfrm>
                <a:off x="4349" y="3342"/>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133120" name="Freeform 6042"/>
              <p:cNvSpPr>
                <a:spLocks/>
              </p:cNvSpPr>
              <p:nvPr/>
            </p:nvSpPr>
            <p:spPr bwMode="auto">
              <a:xfrm>
                <a:off x="4349" y="334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121" name="Freeform 6043"/>
              <p:cNvSpPr>
                <a:spLocks/>
              </p:cNvSpPr>
              <p:nvPr/>
            </p:nvSpPr>
            <p:spPr bwMode="auto">
              <a:xfrm>
                <a:off x="3084" y="3342"/>
                <a:ext cx="98" cy="68"/>
              </a:xfrm>
              <a:custGeom>
                <a:avLst/>
                <a:gdLst>
                  <a:gd name="T0" fmla="*/ 0 w 98"/>
                  <a:gd name="T1" fmla="*/ 43 h 68"/>
                  <a:gd name="T2" fmla="*/ 68 w 98"/>
                  <a:gd name="T3" fmla="*/ 68 h 68"/>
                  <a:gd name="T4" fmla="*/ 98 w 98"/>
                  <a:gd name="T5" fmla="*/ 18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8" y="68"/>
                    </a:lnTo>
                    <a:lnTo>
                      <a:pt x="98" y="18"/>
                    </a:lnTo>
                    <a:lnTo>
                      <a:pt x="30" y="0"/>
                    </a:lnTo>
                    <a:lnTo>
                      <a:pt x="0" y="43"/>
                    </a:lnTo>
                    <a:close/>
                  </a:path>
                </a:pathLst>
              </a:custGeom>
              <a:solidFill>
                <a:srgbClr val="CECECE"/>
              </a:solidFill>
              <a:ln w="9525">
                <a:noFill/>
                <a:round/>
                <a:headEnd/>
                <a:tailEnd/>
              </a:ln>
            </p:spPr>
            <p:txBody>
              <a:bodyPr/>
              <a:lstStyle/>
              <a:p>
                <a:endParaRPr lang="en-US"/>
              </a:p>
            </p:txBody>
          </p:sp>
          <p:sp>
            <p:nvSpPr>
              <p:cNvPr id="133122" name="Freeform 6044"/>
              <p:cNvSpPr>
                <a:spLocks/>
              </p:cNvSpPr>
              <p:nvPr/>
            </p:nvSpPr>
            <p:spPr bwMode="auto">
              <a:xfrm>
                <a:off x="3084" y="3342"/>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23" name="Freeform 6045"/>
              <p:cNvSpPr>
                <a:spLocks/>
              </p:cNvSpPr>
              <p:nvPr/>
            </p:nvSpPr>
            <p:spPr bwMode="auto">
              <a:xfrm>
                <a:off x="1812" y="3330"/>
                <a:ext cx="105" cy="74"/>
              </a:xfrm>
              <a:custGeom>
                <a:avLst/>
                <a:gdLst>
                  <a:gd name="T0" fmla="*/ 0 w 105"/>
                  <a:gd name="T1" fmla="*/ 49 h 74"/>
                  <a:gd name="T2" fmla="*/ 68 w 105"/>
                  <a:gd name="T3" fmla="*/ 74 h 74"/>
                  <a:gd name="T4" fmla="*/ 105 w 105"/>
                  <a:gd name="T5" fmla="*/ 24 h 74"/>
                  <a:gd name="T6" fmla="*/ 37 w 105"/>
                  <a:gd name="T7" fmla="*/ 0 h 74"/>
                  <a:gd name="T8" fmla="*/ 0 w 105"/>
                  <a:gd name="T9" fmla="*/ 49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49"/>
                    </a:moveTo>
                    <a:lnTo>
                      <a:pt x="68" y="74"/>
                    </a:lnTo>
                    <a:lnTo>
                      <a:pt x="105" y="24"/>
                    </a:lnTo>
                    <a:lnTo>
                      <a:pt x="37" y="0"/>
                    </a:lnTo>
                    <a:lnTo>
                      <a:pt x="0" y="49"/>
                    </a:lnTo>
                    <a:close/>
                  </a:path>
                </a:pathLst>
              </a:custGeom>
              <a:solidFill>
                <a:srgbClr val="C5C5C5"/>
              </a:solidFill>
              <a:ln w="9525">
                <a:noFill/>
                <a:round/>
                <a:headEnd/>
                <a:tailEnd/>
              </a:ln>
            </p:spPr>
            <p:txBody>
              <a:bodyPr/>
              <a:lstStyle/>
              <a:p>
                <a:endParaRPr lang="en-US"/>
              </a:p>
            </p:txBody>
          </p:sp>
          <p:sp>
            <p:nvSpPr>
              <p:cNvPr id="133124" name="Freeform 6046"/>
              <p:cNvSpPr>
                <a:spLocks/>
              </p:cNvSpPr>
              <p:nvPr/>
            </p:nvSpPr>
            <p:spPr bwMode="auto">
              <a:xfrm>
                <a:off x="1812" y="3330"/>
                <a:ext cx="105" cy="74"/>
              </a:xfrm>
              <a:custGeom>
                <a:avLst/>
                <a:gdLst>
                  <a:gd name="T0" fmla="*/ 0 w 17"/>
                  <a:gd name="T1" fmla="*/ 70806 h 12"/>
                  <a:gd name="T2" fmla="*/ 98959 w 17"/>
                  <a:gd name="T3" fmla="*/ 106936 h 12"/>
                  <a:gd name="T4" fmla="*/ 152936 w 17"/>
                  <a:gd name="T5" fmla="*/ 36124 h 12"/>
                  <a:gd name="T6" fmla="*/ 53945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1" y="12"/>
                    </a:lnTo>
                    <a:lnTo>
                      <a:pt x="17" y="4"/>
                    </a:lnTo>
                    <a:lnTo>
                      <a:pt x="6" y="0"/>
                    </a:lnTo>
                    <a:lnTo>
                      <a:pt x="0" y="8"/>
                    </a:lnTo>
                  </a:path>
                </a:pathLst>
              </a:custGeom>
              <a:noFill/>
              <a:ln w="9525">
                <a:solidFill>
                  <a:srgbClr val="000000"/>
                </a:solidFill>
                <a:round/>
                <a:headEnd/>
                <a:tailEnd/>
              </a:ln>
            </p:spPr>
            <p:txBody>
              <a:bodyPr/>
              <a:lstStyle/>
              <a:p>
                <a:endParaRPr lang="en-US"/>
              </a:p>
            </p:txBody>
          </p:sp>
          <p:sp>
            <p:nvSpPr>
              <p:cNvPr id="133125" name="Freeform 6047"/>
              <p:cNvSpPr>
                <a:spLocks/>
              </p:cNvSpPr>
              <p:nvPr/>
            </p:nvSpPr>
            <p:spPr bwMode="auto">
              <a:xfrm>
                <a:off x="4183" y="3348"/>
                <a:ext cx="98" cy="62"/>
              </a:xfrm>
              <a:custGeom>
                <a:avLst/>
                <a:gdLst>
                  <a:gd name="T0" fmla="*/ 0 w 98"/>
                  <a:gd name="T1" fmla="*/ 43 h 62"/>
                  <a:gd name="T2" fmla="*/ 68 w 98"/>
                  <a:gd name="T3" fmla="*/ 62 h 62"/>
                  <a:gd name="T4" fmla="*/ 98 w 98"/>
                  <a:gd name="T5" fmla="*/ 19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9"/>
                    </a:lnTo>
                    <a:lnTo>
                      <a:pt x="31" y="0"/>
                    </a:lnTo>
                    <a:lnTo>
                      <a:pt x="0" y="43"/>
                    </a:lnTo>
                    <a:close/>
                  </a:path>
                </a:pathLst>
              </a:custGeom>
              <a:solidFill>
                <a:srgbClr val="CFCFCF"/>
              </a:solidFill>
              <a:ln w="9525">
                <a:noFill/>
                <a:round/>
                <a:headEnd/>
                <a:tailEnd/>
              </a:ln>
            </p:spPr>
            <p:txBody>
              <a:bodyPr/>
              <a:lstStyle/>
              <a:p>
                <a:endParaRPr lang="en-US"/>
              </a:p>
            </p:txBody>
          </p:sp>
          <p:sp>
            <p:nvSpPr>
              <p:cNvPr id="133126" name="Freeform 6048"/>
              <p:cNvSpPr>
                <a:spLocks/>
              </p:cNvSpPr>
              <p:nvPr/>
            </p:nvSpPr>
            <p:spPr bwMode="auto">
              <a:xfrm>
                <a:off x="4183" y="3348"/>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27" name="Freeform 6049"/>
              <p:cNvSpPr>
                <a:spLocks/>
              </p:cNvSpPr>
              <p:nvPr/>
            </p:nvSpPr>
            <p:spPr bwMode="auto">
              <a:xfrm>
                <a:off x="2911" y="3342"/>
                <a:ext cx="105" cy="68"/>
              </a:xfrm>
              <a:custGeom>
                <a:avLst/>
                <a:gdLst>
                  <a:gd name="T0" fmla="*/ 0 w 105"/>
                  <a:gd name="T1" fmla="*/ 49 h 68"/>
                  <a:gd name="T2" fmla="*/ 68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1" y="0"/>
                    </a:lnTo>
                    <a:lnTo>
                      <a:pt x="0" y="49"/>
                    </a:lnTo>
                    <a:close/>
                  </a:path>
                </a:pathLst>
              </a:custGeom>
              <a:solidFill>
                <a:srgbClr val="CDCDCD"/>
              </a:solidFill>
              <a:ln w="9525">
                <a:noFill/>
                <a:round/>
                <a:headEnd/>
                <a:tailEnd/>
              </a:ln>
            </p:spPr>
            <p:txBody>
              <a:bodyPr/>
              <a:lstStyle/>
              <a:p>
                <a:endParaRPr lang="en-US"/>
              </a:p>
            </p:txBody>
          </p:sp>
          <p:sp>
            <p:nvSpPr>
              <p:cNvPr id="133128" name="Freeform 6050"/>
              <p:cNvSpPr>
                <a:spLocks/>
              </p:cNvSpPr>
              <p:nvPr/>
            </p:nvSpPr>
            <p:spPr bwMode="auto">
              <a:xfrm>
                <a:off x="2911" y="3342"/>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129" name="Freeform 6051"/>
              <p:cNvSpPr>
                <a:spLocks/>
              </p:cNvSpPr>
              <p:nvPr/>
            </p:nvSpPr>
            <p:spPr bwMode="auto">
              <a:xfrm>
                <a:off x="1639" y="3336"/>
                <a:ext cx="105" cy="74"/>
              </a:xfrm>
              <a:custGeom>
                <a:avLst/>
                <a:gdLst>
                  <a:gd name="T0" fmla="*/ 0 w 105"/>
                  <a:gd name="T1" fmla="*/ 49 h 74"/>
                  <a:gd name="T2" fmla="*/ 74 w 105"/>
                  <a:gd name="T3" fmla="*/ 74 h 74"/>
                  <a:gd name="T4" fmla="*/ 105 w 105"/>
                  <a:gd name="T5" fmla="*/ 24 h 74"/>
                  <a:gd name="T6" fmla="*/ 37 w 105"/>
                  <a:gd name="T7" fmla="*/ 0 h 74"/>
                  <a:gd name="T8" fmla="*/ 0 w 105"/>
                  <a:gd name="T9" fmla="*/ 49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49"/>
                    </a:moveTo>
                    <a:lnTo>
                      <a:pt x="74" y="74"/>
                    </a:lnTo>
                    <a:lnTo>
                      <a:pt x="105" y="24"/>
                    </a:lnTo>
                    <a:lnTo>
                      <a:pt x="37" y="0"/>
                    </a:lnTo>
                    <a:lnTo>
                      <a:pt x="0" y="49"/>
                    </a:lnTo>
                    <a:close/>
                  </a:path>
                </a:pathLst>
              </a:custGeom>
              <a:solidFill>
                <a:srgbClr val="C7C7C7"/>
              </a:solidFill>
              <a:ln w="9525">
                <a:noFill/>
                <a:round/>
                <a:headEnd/>
                <a:tailEnd/>
              </a:ln>
            </p:spPr>
            <p:txBody>
              <a:bodyPr/>
              <a:lstStyle/>
              <a:p>
                <a:endParaRPr lang="en-US"/>
              </a:p>
            </p:txBody>
          </p:sp>
          <p:sp>
            <p:nvSpPr>
              <p:cNvPr id="133130" name="Freeform 6052"/>
              <p:cNvSpPr>
                <a:spLocks/>
              </p:cNvSpPr>
              <p:nvPr/>
            </p:nvSpPr>
            <p:spPr bwMode="auto">
              <a:xfrm>
                <a:off x="1639" y="3336"/>
                <a:ext cx="105" cy="74"/>
              </a:xfrm>
              <a:custGeom>
                <a:avLst/>
                <a:gdLst>
                  <a:gd name="T0" fmla="*/ 0 w 17"/>
                  <a:gd name="T1" fmla="*/ 70806 h 12"/>
                  <a:gd name="T2" fmla="*/ 107693 w 17"/>
                  <a:gd name="T3" fmla="*/ 106936 h 12"/>
                  <a:gd name="T4" fmla="*/ 152936 w 17"/>
                  <a:gd name="T5" fmla="*/ 36124 h 12"/>
                  <a:gd name="T6" fmla="*/ 53945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2" y="12"/>
                    </a:lnTo>
                    <a:lnTo>
                      <a:pt x="17" y="4"/>
                    </a:lnTo>
                    <a:lnTo>
                      <a:pt x="6" y="0"/>
                    </a:lnTo>
                    <a:lnTo>
                      <a:pt x="0" y="8"/>
                    </a:lnTo>
                  </a:path>
                </a:pathLst>
              </a:custGeom>
              <a:noFill/>
              <a:ln w="9525">
                <a:solidFill>
                  <a:srgbClr val="000000"/>
                </a:solidFill>
                <a:round/>
                <a:headEnd/>
                <a:tailEnd/>
              </a:ln>
            </p:spPr>
            <p:txBody>
              <a:bodyPr/>
              <a:lstStyle/>
              <a:p>
                <a:endParaRPr lang="en-US"/>
              </a:p>
            </p:txBody>
          </p:sp>
          <p:sp>
            <p:nvSpPr>
              <p:cNvPr id="133131" name="Freeform 6053"/>
              <p:cNvSpPr>
                <a:spLocks/>
              </p:cNvSpPr>
              <p:nvPr/>
            </p:nvSpPr>
            <p:spPr bwMode="auto">
              <a:xfrm>
                <a:off x="4010" y="3348"/>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133132" name="Freeform 6054"/>
              <p:cNvSpPr>
                <a:spLocks/>
              </p:cNvSpPr>
              <p:nvPr/>
            </p:nvSpPr>
            <p:spPr bwMode="auto">
              <a:xfrm>
                <a:off x="4010" y="3348"/>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33" name="Freeform 6055"/>
              <p:cNvSpPr>
                <a:spLocks/>
              </p:cNvSpPr>
              <p:nvPr/>
            </p:nvSpPr>
            <p:spPr bwMode="auto">
              <a:xfrm>
                <a:off x="2738" y="3348"/>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DCDCD"/>
              </a:solidFill>
              <a:ln w="9525">
                <a:noFill/>
                <a:round/>
                <a:headEnd/>
                <a:tailEnd/>
              </a:ln>
            </p:spPr>
            <p:txBody>
              <a:bodyPr/>
              <a:lstStyle/>
              <a:p>
                <a:endParaRPr lang="en-US"/>
              </a:p>
            </p:txBody>
          </p:sp>
          <p:sp>
            <p:nvSpPr>
              <p:cNvPr id="133134" name="Freeform 6056"/>
              <p:cNvSpPr>
                <a:spLocks/>
              </p:cNvSpPr>
              <p:nvPr/>
            </p:nvSpPr>
            <p:spPr bwMode="auto">
              <a:xfrm>
                <a:off x="2738" y="3348"/>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3135" name="Freeform 6057"/>
              <p:cNvSpPr>
                <a:spLocks/>
              </p:cNvSpPr>
              <p:nvPr/>
            </p:nvSpPr>
            <p:spPr bwMode="auto">
              <a:xfrm>
                <a:off x="1472" y="3342"/>
                <a:ext cx="99" cy="68"/>
              </a:xfrm>
              <a:custGeom>
                <a:avLst/>
                <a:gdLst>
                  <a:gd name="T0" fmla="*/ 0 w 99"/>
                  <a:gd name="T1" fmla="*/ 49 h 68"/>
                  <a:gd name="T2" fmla="*/ 68 w 99"/>
                  <a:gd name="T3" fmla="*/ 68 h 68"/>
                  <a:gd name="T4" fmla="*/ 99 w 99"/>
                  <a:gd name="T5" fmla="*/ 18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18"/>
                    </a:lnTo>
                    <a:lnTo>
                      <a:pt x="31" y="0"/>
                    </a:lnTo>
                    <a:lnTo>
                      <a:pt x="0" y="49"/>
                    </a:lnTo>
                    <a:close/>
                  </a:path>
                </a:pathLst>
              </a:custGeom>
              <a:solidFill>
                <a:srgbClr val="C9C9C9"/>
              </a:solidFill>
              <a:ln w="9525">
                <a:noFill/>
                <a:round/>
                <a:headEnd/>
                <a:tailEnd/>
              </a:ln>
            </p:spPr>
            <p:txBody>
              <a:bodyPr/>
              <a:lstStyle/>
              <a:p>
                <a:endParaRPr lang="en-US"/>
              </a:p>
            </p:txBody>
          </p:sp>
          <p:sp>
            <p:nvSpPr>
              <p:cNvPr id="133136" name="Freeform 6058"/>
              <p:cNvSpPr>
                <a:spLocks/>
              </p:cNvSpPr>
              <p:nvPr/>
            </p:nvSpPr>
            <p:spPr bwMode="auto">
              <a:xfrm>
                <a:off x="1472" y="3342"/>
                <a:ext cx="99" cy="68"/>
              </a:xfrm>
              <a:custGeom>
                <a:avLst/>
                <a:gdLst>
                  <a:gd name="T0" fmla="*/ 0 w 16"/>
                  <a:gd name="T1" fmla="*/ 71579 h 11"/>
                  <a:gd name="T2" fmla="*/ 99730 w 16"/>
                  <a:gd name="T3" fmla="*/ 99206 h 11"/>
                  <a:gd name="T4" fmla="*/ 145214 w 16"/>
                  <a:gd name="T5" fmla="*/ 27627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3"/>
                    </a:lnTo>
                    <a:lnTo>
                      <a:pt x="5" y="0"/>
                    </a:lnTo>
                    <a:lnTo>
                      <a:pt x="0" y="8"/>
                    </a:lnTo>
                  </a:path>
                </a:pathLst>
              </a:custGeom>
              <a:noFill/>
              <a:ln w="9525">
                <a:solidFill>
                  <a:srgbClr val="000000"/>
                </a:solidFill>
                <a:round/>
                <a:headEnd/>
                <a:tailEnd/>
              </a:ln>
            </p:spPr>
            <p:txBody>
              <a:bodyPr/>
              <a:lstStyle/>
              <a:p>
                <a:endParaRPr lang="en-US"/>
              </a:p>
            </p:txBody>
          </p:sp>
          <p:sp>
            <p:nvSpPr>
              <p:cNvPr id="133137" name="Freeform 6059"/>
              <p:cNvSpPr>
                <a:spLocks/>
              </p:cNvSpPr>
              <p:nvPr/>
            </p:nvSpPr>
            <p:spPr bwMode="auto">
              <a:xfrm>
                <a:off x="3837" y="3354"/>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133138" name="Freeform 6060"/>
              <p:cNvSpPr>
                <a:spLocks/>
              </p:cNvSpPr>
              <p:nvPr/>
            </p:nvSpPr>
            <p:spPr bwMode="auto">
              <a:xfrm>
                <a:off x="3837" y="3354"/>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133139" name="Freeform 6061"/>
              <p:cNvSpPr>
                <a:spLocks/>
              </p:cNvSpPr>
              <p:nvPr/>
            </p:nvSpPr>
            <p:spPr bwMode="auto">
              <a:xfrm>
                <a:off x="2571" y="3348"/>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BCBCB"/>
              </a:solidFill>
              <a:ln w="9525">
                <a:noFill/>
                <a:round/>
                <a:headEnd/>
                <a:tailEnd/>
              </a:ln>
            </p:spPr>
            <p:txBody>
              <a:bodyPr/>
              <a:lstStyle/>
              <a:p>
                <a:endParaRPr lang="en-US"/>
              </a:p>
            </p:txBody>
          </p:sp>
          <p:sp>
            <p:nvSpPr>
              <p:cNvPr id="133140" name="Freeform 6062"/>
              <p:cNvSpPr>
                <a:spLocks/>
              </p:cNvSpPr>
              <p:nvPr/>
            </p:nvSpPr>
            <p:spPr bwMode="auto">
              <a:xfrm>
                <a:off x="2571" y="3348"/>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141" name="Freeform 6063"/>
              <p:cNvSpPr>
                <a:spLocks/>
              </p:cNvSpPr>
              <p:nvPr/>
            </p:nvSpPr>
            <p:spPr bwMode="auto">
              <a:xfrm>
                <a:off x="1299" y="3348"/>
                <a:ext cx="105" cy="68"/>
              </a:xfrm>
              <a:custGeom>
                <a:avLst/>
                <a:gdLst>
                  <a:gd name="T0" fmla="*/ 0 w 105"/>
                  <a:gd name="T1" fmla="*/ 43 h 68"/>
                  <a:gd name="T2" fmla="*/ 68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9"/>
                    </a:lnTo>
                    <a:lnTo>
                      <a:pt x="37" y="0"/>
                    </a:lnTo>
                    <a:lnTo>
                      <a:pt x="0" y="43"/>
                    </a:lnTo>
                    <a:close/>
                  </a:path>
                </a:pathLst>
              </a:custGeom>
              <a:solidFill>
                <a:srgbClr val="CBCBCB"/>
              </a:solidFill>
              <a:ln w="9525">
                <a:noFill/>
                <a:round/>
                <a:headEnd/>
                <a:tailEnd/>
              </a:ln>
            </p:spPr>
            <p:txBody>
              <a:bodyPr/>
              <a:lstStyle/>
              <a:p>
                <a:endParaRPr lang="en-US"/>
              </a:p>
            </p:txBody>
          </p:sp>
          <p:sp>
            <p:nvSpPr>
              <p:cNvPr id="133142" name="Freeform 6064"/>
              <p:cNvSpPr>
                <a:spLocks/>
              </p:cNvSpPr>
              <p:nvPr/>
            </p:nvSpPr>
            <p:spPr bwMode="auto">
              <a:xfrm>
                <a:off x="1299" y="3348"/>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3143" name="Freeform 6065"/>
              <p:cNvSpPr>
                <a:spLocks/>
              </p:cNvSpPr>
              <p:nvPr/>
            </p:nvSpPr>
            <p:spPr bwMode="auto">
              <a:xfrm>
                <a:off x="3664" y="3354"/>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133144" name="Freeform 6066"/>
              <p:cNvSpPr>
                <a:spLocks/>
              </p:cNvSpPr>
              <p:nvPr/>
            </p:nvSpPr>
            <p:spPr bwMode="auto">
              <a:xfrm>
                <a:off x="3664" y="3354"/>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3145" name="Freeform 6067"/>
              <p:cNvSpPr>
                <a:spLocks/>
              </p:cNvSpPr>
              <p:nvPr/>
            </p:nvSpPr>
            <p:spPr bwMode="auto">
              <a:xfrm>
                <a:off x="2398" y="3348"/>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ACACA"/>
              </a:solidFill>
              <a:ln w="9525">
                <a:noFill/>
                <a:round/>
                <a:headEnd/>
                <a:tailEnd/>
              </a:ln>
            </p:spPr>
            <p:txBody>
              <a:bodyPr/>
              <a:lstStyle/>
              <a:p>
                <a:endParaRPr lang="en-US"/>
              </a:p>
            </p:txBody>
          </p:sp>
          <p:sp>
            <p:nvSpPr>
              <p:cNvPr id="133146" name="Freeform 6068"/>
              <p:cNvSpPr>
                <a:spLocks/>
              </p:cNvSpPr>
              <p:nvPr/>
            </p:nvSpPr>
            <p:spPr bwMode="auto">
              <a:xfrm>
                <a:off x="2398" y="3348"/>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147" name="Freeform 6069"/>
              <p:cNvSpPr>
                <a:spLocks/>
              </p:cNvSpPr>
              <p:nvPr/>
            </p:nvSpPr>
            <p:spPr bwMode="auto">
              <a:xfrm>
                <a:off x="3497" y="336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3148" name="Freeform 6070"/>
              <p:cNvSpPr>
                <a:spLocks/>
              </p:cNvSpPr>
              <p:nvPr/>
            </p:nvSpPr>
            <p:spPr bwMode="auto">
              <a:xfrm>
                <a:off x="3497" y="336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49" name="Freeform 6071"/>
              <p:cNvSpPr>
                <a:spLocks/>
              </p:cNvSpPr>
              <p:nvPr/>
            </p:nvSpPr>
            <p:spPr bwMode="auto">
              <a:xfrm>
                <a:off x="2225" y="3348"/>
                <a:ext cx="105" cy="74"/>
              </a:xfrm>
              <a:custGeom>
                <a:avLst/>
                <a:gdLst>
                  <a:gd name="T0" fmla="*/ 0 w 105"/>
                  <a:gd name="T1" fmla="*/ 49 h 74"/>
                  <a:gd name="T2" fmla="*/ 68 w 105"/>
                  <a:gd name="T3" fmla="*/ 74 h 74"/>
                  <a:gd name="T4" fmla="*/ 105 w 105"/>
                  <a:gd name="T5" fmla="*/ 25 h 74"/>
                  <a:gd name="T6" fmla="*/ 31 w 105"/>
                  <a:gd name="T7" fmla="*/ 0 h 74"/>
                  <a:gd name="T8" fmla="*/ 0 w 105"/>
                  <a:gd name="T9" fmla="*/ 49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49"/>
                    </a:moveTo>
                    <a:lnTo>
                      <a:pt x="68" y="74"/>
                    </a:lnTo>
                    <a:lnTo>
                      <a:pt x="105" y="25"/>
                    </a:lnTo>
                    <a:lnTo>
                      <a:pt x="31" y="0"/>
                    </a:lnTo>
                    <a:lnTo>
                      <a:pt x="0" y="49"/>
                    </a:lnTo>
                    <a:close/>
                  </a:path>
                </a:pathLst>
              </a:custGeom>
              <a:solidFill>
                <a:srgbClr val="C9C9C9"/>
              </a:solidFill>
              <a:ln w="9525">
                <a:noFill/>
                <a:round/>
                <a:headEnd/>
                <a:tailEnd/>
              </a:ln>
            </p:spPr>
            <p:txBody>
              <a:bodyPr/>
              <a:lstStyle/>
              <a:p>
                <a:endParaRPr lang="en-US"/>
              </a:p>
            </p:txBody>
          </p:sp>
          <p:sp>
            <p:nvSpPr>
              <p:cNvPr id="133150" name="Freeform 6072"/>
              <p:cNvSpPr>
                <a:spLocks/>
              </p:cNvSpPr>
              <p:nvPr/>
            </p:nvSpPr>
            <p:spPr bwMode="auto">
              <a:xfrm>
                <a:off x="2225" y="3348"/>
                <a:ext cx="105" cy="74"/>
              </a:xfrm>
              <a:custGeom>
                <a:avLst/>
                <a:gdLst>
                  <a:gd name="T0" fmla="*/ 0 w 17"/>
                  <a:gd name="T1" fmla="*/ 70806 h 12"/>
                  <a:gd name="T2" fmla="*/ 98959 w 17"/>
                  <a:gd name="T3" fmla="*/ 106936 h 12"/>
                  <a:gd name="T4" fmla="*/ 152936 w 17"/>
                  <a:gd name="T5" fmla="*/ 36124 h 12"/>
                  <a:gd name="T6" fmla="*/ 45014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1" y="12"/>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151" name="Freeform 6073"/>
              <p:cNvSpPr>
                <a:spLocks/>
              </p:cNvSpPr>
              <p:nvPr/>
            </p:nvSpPr>
            <p:spPr bwMode="auto">
              <a:xfrm>
                <a:off x="3324" y="3360"/>
                <a:ext cx="99" cy="68"/>
              </a:xfrm>
              <a:custGeom>
                <a:avLst/>
                <a:gdLst>
                  <a:gd name="T0" fmla="*/ 0 w 99"/>
                  <a:gd name="T1" fmla="*/ 44 h 68"/>
                  <a:gd name="T2" fmla="*/ 68 w 99"/>
                  <a:gd name="T3" fmla="*/ 68 h 68"/>
                  <a:gd name="T4" fmla="*/ 99 w 99"/>
                  <a:gd name="T5" fmla="*/ 19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133152" name="Freeform 6074"/>
              <p:cNvSpPr>
                <a:spLocks/>
              </p:cNvSpPr>
              <p:nvPr/>
            </p:nvSpPr>
            <p:spPr bwMode="auto">
              <a:xfrm>
                <a:off x="3324" y="3360"/>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53" name="Freeform 6075"/>
              <p:cNvSpPr>
                <a:spLocks/>
              </p:cNvSpPr>
              <p:nvPr/>
            </p:nvSpPr>
            <p:spPr bwMode="auto">
              <a:xfrm>
                <a:off x="2052" y="3348"/>
                <a:ext cx="105" cy="74"/>
              </a:xfrm>
              <a:custGeom>
                <a:avLst/>
                <a:gdLst>
                  <a:gd name="T0" fmla="*/ 0 w 105"/>
                  <a:gd name="T1" fmla="*/ 56 h 74"/>
                  <a:gd name="T2" fmla="*/ 68 w 105"/>
                  <a:gd name="T3" fmla="*/ 74 h 74"/>
                  <a:gd name="T4" fmla="*/ 105 w 105"/>
                  <a:gd name="T5" fmla="*/ 25 h 74"/>
                  <a:gd name="T6" fmla="*/ 37 w 105"/>
                  <a:gd name="T7" fmla="*/ 0 h 74"/>
                  <a:gd name="T8" fmla="*/ 0 w 105"/>
                  <a:gd name="T9" fmla="*/ 56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56"/>
                    </a:moveTo>
                    <a:lnTo>
                      <a:pt x="68" y="74"/>
                    </a:lnTo>
                    <a:lnTo>
                      <a:pt x="105" y="25"/>
                    </a:lnTo>
                    <a:lnTo>
                      <a:pt x="37" y="0"/>
                    </a:lnTo>
                    <a:lnTo>
                      <a:pt x="0" y="56"/>
                    </a:lnTo>
                    <a:close/>
                  </a:path>
                </a:pathLst>
              </a:custGeom>
              <a:solidFill>
                <a:srgbClr val="C8C8C8"/>
              </a:solidFill>
              <a:ln w="9525">
                <a:noFill/>
                <a:round/>
                <a:headEnd/>
                <a:tailEnd/>
              </a:ln>
            </p:spPr>
            <p:txBody>
              <a:bodyPr/>
              <a:lstStyle/>
              <a:p>
                <a:endParaRPr lang="en-US"/>
              </a:p>
            </p:txBody>
          </p:sp>
          <p:sp>
            <p:nvSpPr>
              <p:cNvPr id="133154" name="Freeform 6076"/>
              <p:cNvSpPr>
                <a:spLocks/>
              </p:cNvSpPr>
              <p:nvPr/>
            </p:nvSpPr>
            <p:spPr bwMode="auto">
              <a:xfrm>
                <a:off x="2052" y="3348"/>
                <a:ext cx="105" cy="74"/>
              </a:xfrm>
              <a:custGeom>
                <a:avLst/>
                <a:gdLst>
                  <a:gd name="T0" fmla="*/ 0 w 17"/>
                  <a:gd name="T1" fmla="*/ 80925 h 12"/>
                  <a:gd name="T2" fmla="*/ 98959 w 17"/>
                  <a:gd name="T3" fmla="*/ 106936 h 12"/>
                  <a:gd name="T4" fmla="*/ 152936 w 17"/>
                  <a:gd name="T5" fmla="*/ 36124 h 12"/>
                  <a:gd name="T6" fmla="*/ 53945 w 17"/>
                  <a:gd name="T7" fmla="*/ 0 h 12"/>
                  <a:gd name="T8" fmla="*/ 0 w 17"/>
                  <a:gd name="T9" fmla="*/ 80925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9"/>
                    </a:moveTo>
                    <a:lnTo>
                      <a:pt x="11" y="12"/>
                    </a:lnTo>
                    <a:lnTo>
                      <a:pt x="17" y="4"/>
                    </a:lnTo>
                    <a:lnTo>
                      <a:pt x="6" y="0"/>
                    </a:lnTo>
                    <a:lnTo>
                      <a:pt x="0" y="9"/>
                    </a:lnTo>
                  </a:path>
                </a:pathLst>
              </a:custGeom>
              <a:noFill/>
              <a:ln w="9525">
                <a:solidFill>
                  <a:srgbClr val="000000"/>
                </a:solidFill>
                <a:round/>
                <a:headEnd/>
                <a:tailEnd/>
              </a:ln>
            </p:spPr>
            <p:txBody>
              <a:bodyPr/>
              <a:lstStyle/>
              <a:p>
                <a:endParaRPr lang="en-US"/>
              </a:p>
            </p:txBody>
          </p:sp>
          <p:sp>
            <p:nvSpPr>
              <p:cNvPr id="133155" name="Freeform 6077"/>
              <p:cNvSpPr>
                <a:spLocks/>
              </p:cNvSpPr>
              <p:nvPr/>
            </p:nvSpPr>
            <p:spPr bwMode="auto">
              <a:xfrm>
                <a:off x="3152" y="3360"/>
                <a:ext cx="104" cy="68"/>
              </a:xfrm>
              <a:custGeom>
                <a:avLst/>
                <a:gdLst>
                  <a:gd name="T0" fmla="*/ 0 w 104"/>
                  <a:gd name="T1" fmla="*/ 50 h 68"/>
                  <a:gd name="T2" fmla="*/ 67 w 104"/>
                  <a:gd name="T3" fmla="*/ 68 h 68"/>
                  <a:gd name="T4" fmla="*/ 104 w 104"/>
                  <a:gd name="T5" fmla="*/ 25 h 68"/>
                  <a:gd name="T6" fmla="*/ 30 w 104"/>
                  <a:gd name="T7" fmla="*/ 0 h 68"/>
                  <a:gd name="T8" fmla="*/ 0 w 104"/>
                  <a:gd name="T9" fmla="*/ 50 h 68"/>
                  <a:gd name="T10" fmla="*/ 0 60000 65536"/>
                  <a:gd name="T11" fmla="*/ 0 60000 65536"/>
                  <a:gd name="T12" fmla="*/ 0 60000 65536"/>
                  <a:gd name="T13" fmla="*/ 0 60000 65536"/>
                  <a:gd name="T14" fmla="*/ 0 60000 65536"/>
                  <a:gd name="T15" fmla="*/ 0 w 104"/>
                  <a:gd name="T16" fmla="*/ 0 h 68"/>
                  <a:gd name="T17" fmla="*/ 104 w 104"/>
                  <a:gd name="T18" fmla="*/ 68 h 68"/>
                </a:gdLst>
                <a:ahLst/>
                <a:cxnLst>
                  <a:cxn ang="T10">
                    <a:pos x="T0" y="T1"/>
                  </a:cxn>
                  <a:cxn ang="T11">
                    <a:pos x="T2" y="T3"/>
                  </a:cxn>
                  <a:cxn ang="T12">
                    <a:pos x="T4" y="T5"/>
                  </a:cxn>
                  <a:cxn ang="T13">
                    <a:pos x="T6" y="T7"/>
                  </a:cxn>
                  <a:cxn ang="T14">
                    <a:pos x="T8" y="T9"/>
                  </a:cxn>
                </a:cxnLst>
                <a:rect l="T15" t="T16" r="T17" b="T18"/>
                <a:pathLst>
                  <a:path w="104" h="68">
                    <a:moveTo>
                      <a:pt x="0" y="50"/>
                    </a:moveTo>
                    <a:lnTo>
                      <a:pt x="67" y="68"/>
                    </a:lnTo>
                    <a:lnTo>
                      <a:pt x="104" y="25"/>
                    </a:lnTo>
                    <a:lnTo>
                      <a:pt x="30" y="0"/>
                    </a:lnTo>
                    <a:lnTo>
                      <a:pt x="0" y="50"/>
                    </a:lnTo>
                    <a:close/>
                  </a:path>
                </a:pathLst>
              </a:custGeom>
              <a:solidFill>
                <a:srgbClr val="CECECE"/>
              </a:solidFill>
              <a:ln w="9525">
                <a:noFill/>
                <a:round/>
                <a:headEnd/>
                <a:tailEnd/>
              </a:ln>
            </p:spPr>
            <p:txBody>
              <a:bodyPr/>
              <a:lstStyle/>
              <a:p>
                <a:endParaRPr lang="en-US"/>
              </a:p>
            </p:txBody>
          </p:sp>
          <p:sp>
            <p:nvSpPr>
              <p:cNvPr id="133156" name="Freeform 6078"/>
              <p:cNvSpPr>
                <a:spLocks/>
              </p:cNvSpPr>
              <p:nvPr/>
            </p:nvSpPr>
            <p:spPr bwMode="auto">
              <a:xfrm>
                <a:off x="3152" y="3360"/>
                <a:ext cx="104" cy="68"/>
              </a:xfrm>
              <a:custGeom>
                <a:avLst/>
                <a:gdLst>
                  <a:gd name="T0" fmla="*/ 0 w 17"/>
                  <a:gd name="T1" fmla="*/ 71579 h 11"/>
                  <a:gd name="T2" fmla="*/ 93863 w 17"/>
                  <a:gd name="T3" fmla="*/ 99206 h 11"/>
                  <a:gd name="T4" fmla="*/ 145624 w 17"/>
                  <a:gd name="T5" fmla="*/ 36609 h 11"/>
                  <a:gd name="T6" fmla="*/ 43490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157" name="Freeform 6079"/>
              <p:cNvSpPr>
                <a:spLocks/>
              </p:cNvSpPr>
              <p:nvPr/>
            </p:nvSpPr>
            <p:spPr bwMode="auto">
              <a:xfrm>
                <a:off x="1880" y="3354"/>
                <a:ext cx="104" cy="74"/>
              </a:xfrm>
              <a:custGeom>
                <a:avLst/>
                <a:gdLst>
                  <a:gd name="T0" fmla="*/ 0 w 104"/>
                  <a:gd name="T1" fmla="*/ 50 h 74"/>
                  <a:gd name="T2" fmla="*/ 67 w 104"/>
                  <a:gd name="T3" fmla="*/ 74 h 74"/>
                  <a:gd name="T4" fmla="*/ 104 w 104"/>
                  <a:gd name="T5" fmla="*/ 25 h 74"/>
                  <a:gd name="T6" fmla="*/ 37 w 104"/>
                  <a:gd name="T7" fmla="*/ 0 h 74"/>
                  <a:gd name="T8" fmla="*/ 0 w 104"/>
                  <a:gd name="T9" fmla="*/ 50 h 74"/>
                  <a:gd name="T10" fmla="*/ 0 60000 65536"/>
                  <a:gd name="T11" fmla="*/ 0 60000 65536"/>
                  <a:gd name="T12" fmla="*/ 0 60000 65536"/>
                  <a:gd name="T13" fmla="*/ 0 60000 65536"/>
                  <a:gd name="T14" fmla="*/ 0 60000 65536"/>
                  <a:gd name="T15" fmla="*/ 0 w 104"/>
                  <a:gd name="T16" fmla="*/ 0 h 74"/>
                  <a:gd name="T17" fmla="*/ 104 w 104"/>
                  <a:gd name="T18" fmla="*/ 74 h 74"/>
                </a:gdLst>
                <a:ahLst/>
                <a:cxnLst>
                  <a:cxn ang="T10">
                    <a:pos x="T0" y="T1"/>
                  </a:cxn>
                  <a:cxn ang="T11">
                    <a:pos x="T2" y="T3"/>
                  </a:cxn>
                  <a:cxn ang="T12">
                    <a:pos x="T4" y="T5"/>
                  </a:cxn>
                  <a:cxn ang="T13">
                    <a:pos x="T6" y="T7"/>
                  </a:cxn>
                  <a:cxn ang="T14">
                    <a:pos x="T8" y="T9"/>
                  </a:cxn>
                </a:cxnLst>
                <a:rect l="T15" t="T16" r="T17" b="T18"/>
                <a:pathLst>
                  <a:path w="104" h="74">
                    <a:moveTo>
                      <a:pt x="0" y="50"/>
                    </a:moveTo>
                    <a:lnTo>
                      <a:pt x="67" y="74"/>
                    </a:lnTo>
                    <a:lnTo>
                      <a:pt x="104" y="25"/>
                    </a:lnTo>
                    <a:lnTo>
                      <a:pt x="37" y="0"/>
                    </a:lnTo>
                    <a:lnTo>
                      <a:pt x="0" y="50"/>
                    </a:lnTo>
                    <a:close/>
                  </a:path>
                </a:pathLst>
              </a:custGeom>
              <a:solidFill>
                <a:srgbClr val="C8C8C8"/>
              </a:solidFill>
              <a:ln w="9525">
                <a:noFill/>
                <a:round/>
                <a:headEnd/>
                <a:tailEnd/>
              </a:ln>
            </p:spPr>
            <p:txBody>
              <a:bodyPr/>
              <a:lstStyle/>
              <a:p>
                <a:endParaRPr lang="en-US"/>
              </a:p>
            </p:txBody>
          </p:sp>
          <p:sp>
            <p:nvSpPr>
              <p:cNvPr id="133158" name="Freeform 6080"/>
              <p:cNvSpPr>
                <a:spLocks/>
              </p:cNvSpPr>
              <p:nvPr/>
            </p:nvSpPr>
            <p:spPr bwMode="auto">
              <a:xfrm>
                <a:off x="1880" y="3354"/>
                <a:ext cx="104" cy="74"/>
              </a:xfrm>
              <a:custGeom>
                <a:avLst/>
                <a:gdLst>
                  <a:gd name="T0" fmla="*/ 0 w 17"/>
                  <a:gd name="T1" fmla="*/ 70806 h 12"/>
                  <a:gd name="T2" fmla="*/ 93863 w 17"/>
                  <a:gd name="T3" fmla="*/ 106936 h 12"/>
                  <a:gd name="T4" fmla="*/ 145624 w 17"/>
                  <a:gd name="T5" fmla="*/ 36124 h 12"/>
                  <a:gd name="T6" fmla="*/ 51761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1" y="12"/>
                    </a:lnTo>
                    <a:lnTo>
                      <a:pt x="17" y="4"/>
                    </a:lnTo>
                    <a:lnTo>
                      <a:pt x="6" y="0"/>
                    </a:lnTo>
                    <a:lnTo>
                      <a:pt x="0" y="8"/>
                    </a:lnTo>
                  </a:path>
                </a:pathLst>
              </a:custGeom>
              <a:noFill/>
              <a:ln w="9525">
                <a:solidFill>
                  <a:srgbClr val="000000"/>
                </a:solidFill>
                <a:round/>
                <a:headEnd/>
                <a:tailEnd/>
              </a:ln>
            </p:spPr>
            <p:txBody>
              <a:bodyPr/>
              <a:lstStyle/>
              <a:p>
                <a:endParaRPr lang="en-US"/>
              </a:p>
            </p:txBody>
          </p:sp>
          <p:sp>
            <p:nvSpPr>
              <p:cNvPr id="133159" name="Freeform 6081"/>
              <p:cNvSpPr>
                <a:spLocks/>
              </p:cNvSpPr>
              <p:nvPr/>
            </p:nvSpPr>
            <p:spPr bwMode="auto">
              <a:xfrm>
                <a:off x="4251" y="3367"/>
                <a:ext cx="98" cy="61"/>
              </a:xfrm>
              <a:custGeom>
                <a:avLst/>
                <a:gdLst>
                  <a:gd name="T0" fmla="*/ 0 w 98"/>
                  <a:gd name="T1" fmla="*/ 43 h 61"/>
                  <a:gd name="T2" fmla="*/ 68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8"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133160" name="Freeform 6082"/>
              <p:cNvSpPr>
                <a:spLocks/>
              </p:cNvSpPr>
              <p:nvPr/>
            </p:nvSpPr>
            <p:spPr bwMode="auto">
              <a:xfrm>
                <a:off x="4251" y="3367"/>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61" name="Freeform 6083"/>
              <p:cNvSpPr>
                <a:spLocks/>
              </p:cNvSpPr>
              <p:nvPr/>
            </p:nvSpPr>
            <p:spPr bwMode="auto">
              <a:xfrm>
                <a:off x="2979" y="3367"/>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ECECE"/>
              </a:solidFill>
              <a:ln w="9525">
                <a:noFill/>
                <a:round/>
                <a:headEnd/>
                <a:tailEnd/>
              </a:ln>
            </p:spPr>
            <p:txBody>
              <a:bodyPr/>
              <a:lstStyle/>
              <a:p>
                <a:endParaRPr lang="en-US"/>
              </a:p>
            </p:txBody>
          </p:sp>
          <p:sp>
            <p:nvSpPr>
              <p:cNvPr id="133162" name="Freeform 6084"/>
              <p:cNvSpPr>
                <a:spLocks/>
              </p:cNvSpPr>
              <p:nvPr/>
            </p:nvSpPr>
            <p:spPr bwMode="auto">
              <a:xfrm>
                <a:off x="2979" y="3367"/>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133163" name="Freeform 6085"/>
              <p:cNvSpPr>
                <a:spLocks/>
              </p:cNvSpPr>
              <p:nvPr/>
            </p:nvSpPr>
            <p:spPr bwMode="auto">
              <a:xfrm>
                <a:off x="1713" y="3360"/>
                <a:ext cx="99" cy="68"/>
              </a:xfrm>
              <a:custGeom>
                <a:avLst/>
                <a:gdLst>
                  <a:gd name="T0" fmla="*/ 0 w 99"/>
                  <a:gd name="T1" fmla="*/ 50 h 68"/>
                  <a:gd name="T2" fmla="*/ 68 w 99"/>
                  <a:gd name="T3" fmla="*/ 68 h 68"/>
                  <a:gd name="T4" fmla="*/ 99 w 99"/>
                  <a:gd name="T5" fmla="*/ 19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19"/>
                    </a:lnTo>
                    <a:lnTo>
                      <a:pt x="31" y="0"/>
                    </a:lnTo>
                    <a:lnTo>
                      <a:pt x="0" y="50"/>
                    </a:lnTo>
                    <a:close/>
                  </a:path>
                </a:pathLst>
              </a:custGeom>
              <a:solidFill>
                <a:srgbClr val="C9C9C9"/>
              </a:solidFill>
              <a:ln w="9525">
                <a:noFill/>
                <a:round/>
                <a:headEnd/>
                <a:tailEnd/>
              </a:ln>
            </p:spPr>
            <p:txBody>
              <a:bodyPr/>
              <a:lstStyle/>
              <a:p>
                <a:endParaRPr lang="en-US"/>
              </a:p>
            </p:txBody>
          </p:sp>
          <p:sp>
            <p:nvSpPr>
              <p:cNvPr id="133164" name="Freeform 6086"/>
              <p:cNvSpPr>
                <a:spLocks/>
              </p:cNvSpPr>
              <p:nvPr/>
            </p:nvSpPr>
            <p:spPr bwMode="auto">
              <a:xfrm>
                <a:off x="1713" y="3360"/>
                <a:ext cx="99" cy="68"/>
              </a:xfrm>
              <a:custGeom>
                <a:avLst/>
                <a:gdLst>
                  <a:gd name="T0" fmla="*/ 0 w 16"/>
                  <a:gd name="T1" fmla="*/ 71579 h 11"/>
                  <a:gd name="T2" fmla="*/ 99730 w 16"/>
                  <a:gd name="T3" fmla="*/ 99206 h 11"/>
                  <a:gd name="T4" fmla="*/ 145214 w 16"/>
                  <a:gd name="T5" fmla="*/ 27627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3"/>
                    </a:lnTo>
                    <a:lnTo>
                      <a:pt x="5" y="0"/>
                    </a:lnTo>
                    <a:lnTo>
                      <a:pt x="0" y="8"/>
                    </a:lnTo>
                  </a:path>
                </a:pathLst>
              </a:custGeom>
              <a:noFill/>
              <a:ln w="9525">
                <a:solidFill>
                  <a:srgbClr val="000000"/>
                </a:solidFill>
                <a:round/>
                <a:headEnd/>
                <a:tailEnd/>
              </a:ln>
            </p:spPr>
            <p:txBody>
              <a:bodyPr/>
              <a:lstStyle/>
              <a:p>
                <a:endParaRPr lang="en-US"/>
              </a:p>
            </p:txBody>
          </p:sp>
          <p:sp>
            <p:nvSpPr>
              <p:cNvPr id="133165" name="Freeform 6087"/>
              <p:cNvSpPr>
                <a:spLocks/>
              </p:cNvSpPr>
              <p:nvPr/>
            </p:nvSpPr>
            <p:spPr bwMode="auto">
              <a:xfrm>
                <a:off x="4078" y="3367"/>
                <a:ext cx="105" cy="68"/>
              </a:xfrm>
              <a:custGeom>
                <a:avLst/>
                <a:gdLst>
                  <a:gd name="T0" fmla="*/ 0 w 105"/>
                  <a:gd name="T1" fmla="*/ 49 h 68"/>
                  <a:gd name="T2" fmla="*/ 74 w 105"/>
                  <a:gd name="T3" fmla="*/ 68 h 68"/>
                  <a:gd name="T4" fmla="*/ 105 w 105"/>
                  <a:gd name="T5" fmla="*/ 24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133166" name="Freeform 6088"/>
              <p:cNvSpPr>
                <a:spLocks/>
              </p:cNvSpPr>
              <p:nvPr/>
            </p:nvSpPr>
            <p:spPr bwMode="auto">
              <a:xfrm>
                <a:off x="4078" y="3367"/>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133167" name="Freeform 6089"/>
              <p:cNvSpPr>
                <a:spLocks/>
              </p:cNvSpPr>
              <p:nvPr/>
            </p:nvSpPr>
            <p:spPr bwMode="auto">
              <a:xfrm>
                <a:off x="2812" y="3367"/>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ECECE"/>
              </a:solidFill>
              <a:ln w="9525">
                <a:noFill/>
                <a:round/>
                <a:headEnd/>
                <a:tailEnd/>
              </a:ln>
            </p:spPr>
            <p:txBody>
              <a:bodyPr/>
              <a:lstStyle/>
              <a:p>
                <a:endParaRPr lang="en-US"/>
              </a:p>
            </p:txBody>
          </p:sp>
          <p:sp>
            <p:nvSpPr>
              <p:cNvPr id="133168" name="Freeform 6090"/>
              <p:cNvSpPr>
                <a:spLocks/>
              </p:cNvSpPr>
              <p:nvPr/>
            </p:nvSpPr>
            <p:spPr bwMode="auto">
              <a:xfrm>
                <a:off x="2812" y="3367"/>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169" name="Freeform 6091"/>
              <p:cNvSpPr>
                <a:spLocks/>
              </p:cNvSpPr>
              <p:nvPr/>
            </p:nvSpPr>
            <p:spPr bwMode="auto">
              <a:xfrm>
                <a:off x="1540" y="3360"/>
                <a:ext cx="99" cy="75"/>
              </a:xfrm>
              <a:custGeom>
                <a:avLst/>
                <a:gdLst>
                  <a:gd name="T0" fmla="*/ 0 w 99"/>
                  <a:gd name="T1" fmla="*/ 50 h 75"/>
                  <a:gd name="T2" fmla="*/ 68 w 99"/>
                  <a:gd name="T3" fmla="*/ 75 h 75"/>
                  <a:gd name="T4" fmla="*/ 99 w 99"/>
                  <a:gd name="T5" fmla="*/ 25 h 75"/>
                  <a:gd name="T6" fmla="*/ 31 w 99"/>
                  <a:gd name="T7" fmla="*/ 0 h 75"/>
                  <a:gd name="T8" fmla="*/ 0 w 99"/>
                  <a:gd name="T9" fmla="*/ 50 h 75"/>
                  <a:gd name="T10" fmla="*/ 0 60000 65536"/>
                  <a:gd name="T11" fmla="*/ 0 60000 65536"/>
                  <a:gd name="T12" fmla="*/ 0 60000 65536"/>
                  <a:gd name="T13" fmla="*/ 0 60000 65536"/>
                  <a:gd name="T14" fmla="*/ 0 60000 65536"/>
                  <a:gd name="T15" fmla="*/ 0 w 99"/>
                  <a:gd name="T16" fmla="*/ 0 h 75"/>
                  <a:gd name="T17" fmla="*/ 99 w 99"/>
                  <a:gd name="T18" fmla="*/ 75 h 75"/>
                </a:gdLst>
                <a:ahLst/>
                <a:cxnLst>
                  <a:cxn ang="T10">
                    <a:pos x="T0" y="T1"/>
                  </a:cxn>
                  <a:cxn ang="T11">
                    <a:pos x="T2" y="T3"/>
                  </a:cxn>
                  <a:cxn ang="T12">
                    <a:pos x="T4" y="T5"/>
                  </a:cxn>
                  <a:cxn ang="T13">
                    <a:pos x="T6" y="T7"/>
                  </a:cxn>
                  <a:cxn ang="T14">
                    <a:pos x="T8" y="T9"/>
                  </a:cxn>
                </a:cxnLst>
                <a:rect l="T15" t="T16" r="T17" b="T18"/>
                <a:pathLst>
                  <a:path w="99" h="75">
                    <a:moveTo>
                      <a:pt x="0" y="50"/>
                    </a:moveTo>
                    <a:lnTo>
                      <a:pt x="68" y="75"/>
                    </a:lnTo>
                    <a:lnTo>
                      <a:pt x="99" y="25"/>
                    </a:lnTo>
                    <a:lnTo>
                      <a:pt x="31" y="0"/>
                    </a:lnTo>
                    <a:lnTo>
                      <a:pt x="0" y="50"/>
                    </a:lnTo>
                    <a:close/>
                  </a:path>
                </a:pathLst>
              </a:custGeom>
              <a:solidFill>
                <a:srgbClr val="CACACA"/>
              </a:solidFill>
              <a:ln w="9525">
                <a:noFill/>
                <a:round/>
                <a:headEnd/>
                <a:tailEnd/>
              </a:ln>
            </p:spPr>
            <p:txBody>
              <a:bodyPr/>
              <a:lstStyle/>
              <a:p>
                <a:endParaRPr lang="en-US"/>
              </a:p>
            </p:txBody>
          </p:sp>
          <p:sp>
            <p:nvSpPr>
              <p:cNvPr id="133170" name="Freeform 6092"/>
              <p:cNvSpPr>
                <a:spLocks/>
              </p:cNvSpPr>
              <p:nvPr/>
            </p:nvSpPr>
            <p:spPr bwMode="auto">
              <a:xfrm>
                <a:off x="1540" y="3360"/>
                <a:ext cx="99" cy="75"/>
              </a:xfrm>
              <a:custGeom>
                <a:avLst/>
                <a:gdLst>
                  <a:gd name="T0" fmla="*/ 0 w 16"/>
                  <a:gd name="T1" fmla="*/ 76169 h 12"/>
                  <a:gd name="T2" fmla="*/ 99730 w 16"/>
                  <a:gd name="T3" fmla="*/ 114494 h 12"/>
                  <a:gd name="T4" fmla="*/ 145214 w 16"/>
                  <a:gd name="T5" fmla="*/ 38088 h 12"/>
                  <a:gd name="T6" fmla="*/ 45484 w 16"/>
                  <a:gd name="T7" fmla="*/ 0 h 12"/>
                  <a:gd name="T8" fmla="*/ 0 w 16"/>
                  <a:gd name="T9" fmla="*/ 76169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171" name="Freeform 6093"/>
              <p:cNvSpPr>
                <a:spLocks/>
              </p:cNvSpPr>
              <p:nvPr/>
            </p:nvSpPr>
            <p:spPr bwMode="auto">
              <a:xfrm>
                <a:off x="3911" y="3373"/>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172" name="Freeform 6094"/>
              <p:cNvSpPr>
                <a:spLocks/>
              </p:cNvSpPr>
              <p:nvPr/>
            </p:nvSpPr>
            <p:spPr bwMode="auto">
              <a:xfrm>
                <a:off x="3911" y="337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73" name="Freeform 6095"/>
              <p:cNvSpPr>
                <a:spLocks/>
              </p:cNvSpPr>
              <p:nvPr/>
            </p:nvSpPr>
            <p:spPr bwMode="auto">
              <a:xfrm>
                <a:off x="2639" y="3373"/>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DCDCD"/>
              </a:solidFill>
              <a:ln w="9525">
                <a:noFill/>
                <a:round/>
                <a:headEnd/>
                <a:tailEnd/>
              </a:ln>
            </p:spPr>
            <p:txBody>
              <a:bodyPr/>
              <a:lstStyle/>
              <a:p>
                <a:endParaRPr lang="en-US"/>
              </a:p>
            </p:txBody>
          </p:sp>
          <p:sp>
            <p:nvSpPr>
              <p:cNvPr id="133174" name="Freeform 6096"/>
              <p:cNvSpPr>
                <a:spLocks/>
              </p:cNvSpPr>
              <p:nvPr/>
            </p:nvSpPr>
            <p:spPr bwMode="auto">
              <a:xfrm>
                <a:off x="2639" y="3373"/>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75" name="Freeform 6097"/>
              <p:cNvSpPr>
                <a:spLocks/>
              </p:cNvSpPr>
              <p:nvPr/>
            </p:nvSpPr>
            <p:spPr bwMode="auto">
              <a:xfrm>
                <a:off x="1367" y="3367"/>
                <a:ext cx="105" cy="68"/>
              </a:xfrm>
              <a:custGeom>
                <a:avLst/>
                <a:gdLst>
                  <a:gd name="T0" fmla="*/ 0 w 105"/>
                  <a:gd name="T1" fmla="*/ 49 h 68"/>
                  <a:gd name="T2" fmla="*/ 68 w 105"/>
                  <a:gd name="T3" fmla="*/ 68 h 68"/>
                  <a:gd name="T4" fmla="*/ 105 w 105"/>
                  <a:gd name="T5" fmla="*/ 24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4"/>
                    </a:lnTo>
                    <a:lnTo>
                      <a:pt x="37" y="0"/>
                    </a:lnTo>
                    <a:lnTo>
                      <a:pt x="0" y="49"/>
                    </a:lnTo>
                    <a:close/>
                  </a:path>
                </a:pathLst>
              </a:custGeom>
              <a:solidFill>
                <a:srgbClr val="CCCCCC"/>
              </a:solidFill>
              <a:ln w="9525">
                <a:noFill/>
                <a:round/>
                <a:headEnd/>
                <a:tailEnd/>
              </a:ln>
            </p:spPr>
            <p:txBody>
              <a:bodyPr/>
              <a:lstStyle/>
              <a:p>
                <a:endParaRPr lang="en-US"/>
              </a:p>
            </p:txBody>
          </p:sp>
          <p:sp>
            <p:nvSpPr>
              <p:cNvPr id="133176" name="Freeform 6098"/>
              <p:cNvSpPr>
                <a:spLocks/>
              </p:cNvSpPr>
              <p:nvPr/>
            </p:nvSpPr>
            <p:spPr bwMode="auto">
              <a:xfrm>
                <a:off x="1367" y="3367"/>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133177" name="Freeform 6099"/>
              <p:cNvSpPr>
                <a:spLocks/>
              </p:cNvSpPr>
              <p:nvPr/>
            </p:nvSpPr>
            <p:spPr bwMode="auto">
              <a:xfrm>
                <a:off x="3738" y="3373"/>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133178" name="Freeform 6100"/>
              <p:cNvSpPr>
                <a:spLocks/>
              </p:cNvSpPr>
              <p:nvPr/>
            </p:nvSpPr>
            <p:spPr bwMode="auto">
              <a:xfrm>
                <a:off x="3738" y="3373"/>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133179" name="Freeform 6101"/>
              <p:cNvSpPr>
                <a:spLocks/>
              </p:cNvSpPr>
              <p:nvPr/>
            </p:nvSpPr>
            <p:spPr bwMode="auto">
              <a:xfrm>
                <a:off x="2466" y="3373"/>
                <a:ext cx="105" cy="68"/>
              </a:xfrm>
              <a:custGeom>
                <a:avLst/>
                <a:gdLst>
                  <a:gd name="T0" fmla="*/ 0 w 105"/>
                  <a:gd name="T1" fmla="*/ 43 h 68"/>
                  <a:gd name="T2" fmla="*/ 68 w 105"/>
                  <a:gd name="T3" fmla="*/ 68 h 68"/>
                  <a:gd name="T4" fmla="*/ 105 w 105"/>
                  <a:gd name="T5" fmla="*/ 24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4"/>
                    </a:lnTo>
                    <a:lnTo>
                      <a:pt x="31" y="0"/>
                    </a:lnTo>
                    <a:lnTo>
                      <a:pt x="0" y="43"/>
                    </a:lnTo>
                    <a:close/>
                  </a:path>
                </a:pathLst>
              </a:custGeom>
              <a:solidFill>
                <a:srgbClr val="CCCCCC"/>
              </a:solidFill>
              <a:ln w="9525">
                <a:noFill/>
                <a:round/>
                <a:headEnd/>
                <a:tailEnd/>
              </a:ln>
            </p:spPr>
            <p:txBody>
              <a:bodyPr/>
              <a:lstStyle/>
              <a:p>
                <a:endParaRPr lang="en-US"/>
              </a:p>
            </p:txBody>
          </p:sp>
          <p:sp>
            <p:nvSpPr>
              <p:cNvPr id="133180" name="Freeform 6102"/>
              <p:cNvSpPr>
                <a:spLocks/>
              </p:cNvSpPr>
              <p:nvPr/>
            </p:nvSpPr>
            <p:spPr bwMode="auto">
              <a:xfrm>
                <a:off x="2466" y="3373"/>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133181" name="Freeform 6103"/>
              <p:cNvSpPr>
                <a:spLocks/>
              </p:cNvSpPr>
              <p:nvPr/>
            </p:nvSpPr>
            <p:spPr bwMode="auto">
              <a:xfrm>
                <a:off x="3565" y="3379"/>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133182" name="Freeform 6104"/>
              <p:cNvSpPr>
                <a:spLocks/>
              </p:cNvSpPr>
              <p:nvPr/>
            </p:nvSpPr>
            <p:spPr bwMode="auto">
              <a:xfrm>
                <a:off x="3565" y="337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133183" name="Freeform 6105"/>
              <p:cNvSpPr>
                <a:spLocks/>
              </p:cNvSpPr>
              <p:nvPr/>
            </p:nvSpPr>
            <p:spPr bwMode="auto">
              <a:xfrm>
                <a:off x="2293" y="3373"/>
                <a:ext cx="105" cy="68"/>
              </a:xfrm>
              <a:custGeom>
                <a:avLst/>
                <a:gdLst>
                  <a:gd name="T0" fmla="*/ 0 w 105"/>
                  <a:gd name="T1" fmla="*/ 49 h 68"/>
                  <a:gd name="T2" fmla="*/ 68 w 105"/>
                  <a:gd name="T3" fmla="*/ 68 h 68"/>
                  <a:gd name="T4" fmla="*/ 105 w 105"/>
                  <a:gd name="T5" fmla="*/ 24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4"/>
                    </a:lnTo>
                    <a:lnTo>
                      <a:pt x="37" y="0"/>
                    </a:lnTo>
                    <a:lnTo>
                      <a:pt x="0" y="49"/>
                    </a:lnTo>
                    <a:close/>
                  </a:path>
                </a:pathLst>
              </a:custGeom>
              <a:solidFill>
                <a:srgbClr val="CCCCCC"/>
              </a:solidFill>
              <a:ln w="9525">
                <a:noFill/>
                <a:round/>
                <a:headEnd/>
                <a:tailEnd/>
              </a:ln>
            </p:spPr>
            <p:txBody>
              <a:bodyPr/>
              <a:lstStyle/>
              <a:p>
                <a:endParaRPr lang="en-US"/>
              </a:p>
            </p:txBody>
          </p:sp>
        </p:grpSp>
        <p:grpSp>
          <p:nvGrpSpPr>
            <p:cNvPr id="5164" name="Group 6106"/>
            <p:cNvGrpSpPr>
              <a:grpSpLocks/>
            </p:cNvGrpSpPr>
            <p:nvPr/>
          </p:nvGrpSpPr>
          <p:grpSpPr bwMode="auto">
            <a:xfrm>
              <a:off x="1435" y="3373"/>
              <a:ext cx="2988" cy="210"/>
              <a:chOff x="1435" y="3373"/>
              <a:chExt cx="2988" cy="210"/>
            </a:xfrm>
          </p:grpSpPr>
          <p:sp>
            <p:nvSpPr>
              <p:cNvPr id="5808" name="Freeform 6107"/>
              <p:cNvSpPr>
                <a:spLocks/>
              </p:cNvSpPr>
              <p:nvPr/>
            </p:nvSpPr>
            <p:spPr bwMode="auto">
              <a:xfrm>
                <a:off x="2293" y="3373"/>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09" name="Freeform 6108"/>
              <p:cNvSpPr>
                <a:spLocks/>
              </p:cNvSpPr>
              <p:nvPr/>
            </p:nvSpPr>
            <p:spPr bwMode="auto">
              <a:xfrm>
                <a:off x="3392" y="3379"/>
                <a:ext cx="105" cy="68"/>
              </a:xfrm>
              <a:custGeom>
                <a:avLst/>
                <a:gdLst>
                  <a:gd name="T0" fmla="*/ 0 w 105"/>
                  <a:gd name="T1" fmla="*/ 49 h 68"/>
                  <a:gd name="T2" fmla="*/ 68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5810" name="Freeform 6109"/>
              <p:cNvSpPr>
                <a:spLocks/>
              </p:cNvSpPr>
              <p:nvPr/>
            </p:nvSpPr>
            <p:spPr bwMode="auto">
              <a:xfrm>
                <a:off x="3392" y="3379"/>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811" name="Freeform 6110"/>
              <p:cNvSpPr>
                <a:spLocks/>
              </p:cNvSpPr>
              <p:nvPr/>
            </p:nvSpPr>
            <p:spPr bwMode="auto">
              <a:xfrm>
                <a:off x="2120" y="3373"/>
                <a:ext cx="105" cy="74"/>
              </a:xfrm>
              <a:custGeom>
                <a:avLst/>
                <a:gdLst>
                  <a:gd name="T0" fmla="*/ 0 w 105"/>
                  <a:gd name="T1" fmla="*/ 49 h 74"/>
                  <a:gd name="T2" fmla="*/ 68 w 105"/>
                  <a:gd name="T3" fmla="*/ 74 h 74"/>
                  <a:gd name="T4" fmla="*/ 105 w 105"/>
                  <a:gd name="T5" fmla="*/ 24 h 74"/>
                  <a:gd name="T6" fmla="*/ 37 w 105"/>
                  <a:gd name="T7" fmla="*/ 0 h 74"/>
                  <a:gd name="T8" fmla="*/ 0 w 105"/>
                  <a:gd name="T9" fmla="*/ 49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49"/>
                    </a:moveTo>
                    <a:lnTo>
                      <a:pt x="68" y="74"/>
                    </a:lnTo>
                    <a:lnTo>
                      <a:pt x="105" y="24"/>
                    </a:lnTo>
                    <a:lnTo>
                      <a:pt x="37" y="0"/>
                    </a:lnTo>
                    <a:lnTo>
                      <a:pt x="0" y="49"/>
                    </a:lnTo>
                    <a:close/>
                  </a:path>
                </a:pathLst>
              </a:custGeom>
              <a:solidFill>
                <a:srgbClr val="CBCBCB"/>
              </a:solidFill>
              <a:ln w="9525">
                <a:noFill/>
                <a:round/>
                <a:headEnd/>
                <a:tailEnd/>
              </a:ln>
            </p:spPr>
            <p:txBody>
              <a:bodyPr/>
              <a:lstStyle/>
              <a:p>
                <a:endParaRPr lang="en-US"/>
              </a:p>
            </p:txBody>
          </p:sp>
          <p:sp>
            <p:nvSpPr>
              <p:cNvPr id="5812" name="Freeform 6111"/>
              <p:cNvSpPr>
                <a:spLocks/>
              </p:cNvSpPr>
              <p:nvPr/>
            </p:nvSpPr>
            <p:spPr bwMode="auto">
              <a:xfrm>
                <a:off x="2120" y="3373"/>
                <a:ext cx="105" cy="74"/>
              </a:xfrm>
              <a:custGeom>
                <a:avLst/>
                <a:gdLst>
                  <a:gd name="T0" fmla="*/ 0 w 17"/>
                  <a:gd name="T1" fmla="*/ 70806 h 12"/>
                  <a:gd name="T2" fmla="*/ 98959 w 17"/>
                  <a:gd name="T3" fmla="*/ 106936 h 12"/>
                  <a:gd name="T4" fmla="*/ 152936 w 17"/>
                  <a:gd name="T5" fmla="*/ 36124 h 12"/>
                  <a:gd name="T6" fmla="*/ 53945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1" y="12"/>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13" name="Freeform 6112"/>
              <p:cNvSpPr>
                <a:spLocks/>
              </p:cNvSpPr>
              <p:nvPr/>
            </p:nvSpPr>
            <p:spPr bwMode="auto">
              <a:xfrm>
                <a:off x="3219" y="3385"/>
                <a:ext cx="105" cy="62"/>
              </a:xfrm>
              <a:custGeom>
                <a:avLst/>
                <a:gdLst>
                  <a:gd name="T0" fmla="*/ 0 w 105"/>
                  <a:gd name="T1" fmla="*/ 43 h 62"/>
                  <a:gd name="T2" fmla="*/ 75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5" y="62"/>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814" name="Freeform 6113"/>
              <p:cNvSpPr>
                <a:spLocks/>
              </p:cNvSpPr>
              <p:nvPr/>
            </p:nvSpPr>
            <p:spPr bwMode="auto">
              <a:xfrm>
                <a:off x="3219" y="3385"/>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15" name="Freeform 6114"/>
              <p:cNvSpPr>
                <a:spLocks/>
              </p:cNvSpPr>
              <p:nvPr/>
            </p:nvSpPr>
            <p:spPr bwMode="auto">
              <a:xfrm>
                <a:off x="1947" y="3379"/>
                <a:ext cx="105" cy="68"/>
              </a:xfrm>
              <a:custGeom>
                <a:avLst/>
                <a:gdLst>
                  <a:gd name="T0" fmla="*/ 0 w 105"/>
                  <a:gd name="T1" fmla="*/ 49 h 68"/>
                  <a:gd name="T2" fmla="*/ 75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5" y="68"/>
                    </a:lnTo>
                    <a:lnTo>
                      <a:pt x="105" y="25"/>
                    </a:lnTo>
                    <a:lnTo>
                      <a:pt x="37" y="0"/>
                    </a:lnTo>
                    <a:lnTo>
                      <a:pt x="0" y="49"/>
                    </a:lnTo>
                    <a:close/>
                  </a:path>
                </a:pathLst>
              </a:custGeom>
              <a:solidFill>
                <a:srgbClr val="CBCBCB"/>
              </a:solidFill>
              <a:ln w="9525">
                <a:noFill/>
                <a:round/>
                <a:headEnd/>
                <a:tailEnd/>
              </a:ln>
            </p:spPr>
            <p:txBody>
              <a:bodyPr/>
              <a:lstStyle/>
              <a:p>
                <a:endParaRPr lang="en-US"/>
              </a:p>
            </p:txBody>
          </p:sp>
          <p:sp>
            <p:nvSpPr>
              <p:cNvPr id="5816" name="Freeform 6115"/>
              <p:cNvSpPr>
                <a:spLocks/>
              </p:cNvSpPr>
              <p:nvPr/>
            </p:nvSpPr>
            <p:spPr bwMode="auto">
              <a:xfrm>
                <a:off x="1947" y="3379"/>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17" name="Freeform 6116"/>
              <p:cNvSpPr>
                <a:spLocks/>
              </p:cNvSpPr>
              <p:nvPr/>
            </p:nvSpPr>
            <p:spPr bwMode="auto">
              <a:xfrm>
                <a:off x="4319" y="3385"/>
                <a:ext cx="104" cy="68"/>
              </a:xfrm>
              <a:custGeom>
                <a:avLst/>
                <a:gdLst>
                  <a:gd name="T0" fmla="*/ 0 w 104"/>
                  <a:gd name="T1" fmla="*/ 43 h 68"/>
                  <a:gd name="T2" fmla="*/ 74 w 104"/>
                  <a:gd name="T3" fmla="*/ 68 h 68"/>
                  <a:gd name="T4" fmla="*/ 104 w 104"/>
                  <a:gd name="T5" fmla="*/ 25 h 68"/>
                  <a:gd name="T6" fmla="*/ 30 w 104"/>
                  <a:gd name="T7" fmla="*/ 0 h 68"/>
                  <a:gd name="T8" fmla="*/ 0 w 104"/>
                  <a:gd name="T9" fmla="*/ 43 h 68"/>
                  <a:gd name="T10" fmla="*/ 0 60000 65536"/>
                  <a:gd name="T11" fmla="*/ 0 60000 65536"/>
                  <a:gd name="T12" fmla="*/ 0 60000 65536"/>
                  <a:gd name="T13" fmla="*/ 0 60000 65536"/>
                  <a:gd name="T14" fmla="*/ 0 60000 65536"/>
                  <a:gd name="T15" fmla="*/ 0 w 104"/>
                  <a:gd name="T16" fmla="*/ 0 h 68"/>
                  <a:gd name="T17" fmla="*/ 104 w 104"/>
                  <a:gd name="T18" fmla="*/ 68 h 68"/>
                </a:gdLst>
                <a:ahLst/>
                <a:cxnLst>
                  <a:cxn ang="T10">
                    <a:pos x="T0" y="T1"/>
                  </a:cxn>
                  <a:cxn ang="T11">
                    <a:pos x="T2" y="T3"/>
                  </a:cxn>
                  <a:cxn ang="T12">
                    <a:pos x="T4" y="T5"/>
                  </a:cxn>
                  <a:cxn ang="T13">
                    <a:pos x="T6" y="T7"/>
                  </a:cxn>
                  <a:cxn ang="T14">
                    <a:pos x="T8" y="T9"/>
                  </a:cxn>
                </a:cxnLst>
                <a:rect l="T15" t="T16" r="T17" b="T18"/>
                <a:pathLst>
                  <a:path w="104" h="68">
                    <a:moveTo>
                      <a:pt x="0" y="43"/>
                    </a:moveTo>
                    <a:lnTo>
                      <a:pt x="74" y="68"/>
                    </a:lnTo>
                    <a:lnTo>
                      <a:pt x="104" y="25"/>
                    </a:lnTo>
                    <a:lnTo>
                      <a:pt x="30" y="0"/>
                    </a:lnTo>
                    <a:lnTo>
                      <a:pt x="0" y="43"/>
                    </a:lnTo>
                    <a:close/>
                  </a:path>
                </a:pathLst>
              </a:custGeom>
              <a:solidFill>
                <a:srgbClr val="CFCFCF"/>
              </a:solidFill>
              <a:ln w="9525">
                <a:noFill/>
                <a:round/>
                <a:headEnd/>
                <a:tailEnd/>
              </a:ln>
            </p:spPr>
            <p:txBody>
              <a:bodyPr/>
              <a:lstStyle/>
              <a:p>
                <a:endParaRPr lang="en-US"/>
              </a:p>
            </p:txBody>
          </p:sp>
          <p:sp>
            <p:nvSpPr>
              <p:cNvPr id="5818" name="Freeform 6117"/>
              <p:cNvSpPr>
                <a:spLocks/>
              </p:cNvSpPr>
              <p:nvPr/>
            </p:nvSpPr>
            <p:spPr bwMode="auto">
              <a:xfrm>
                <a:off x="4319" y="3385"/>
                <a:ext cx="104" cy="68"/>
              </a:xfrm>
              <a:custGeom>
                <a:avLst/>
                <a:gdLst>
                  <a:gd name="T0" fmla="*/ 0 w 17"/>
                  <a:gd name="T1" fmla="*/ 62826 h 11"/>
                  <a:gd name="T2" fmla="*/ 102360 w 17"/>
                  <a:gd name="T3" fmla="*/ 99206 h 11"/>
                  <a:gd name="T4" fmla="*/ 145624 w 17"/>
                  <a:gd name="T5" fmla="*/ 36609 h 11"/>
                  <a:gd name="T6" fmla="*/ 43490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819" name="Freeform 6118"/>
              <p:cNvSpPr>
                <a:spLocks/>
              </p:cNvSpPr>
              <p:nvPr/>
            </p:nvSpPr>
            <p:spPr bwMode="auto">
              <a:xfrm>
                <a:off x="3053" y="3385"/>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ECECE"/>
              </a:solidFill>
              <a:ln w="9525">
                <a:noFill/>
                <a:round/>
                <a:headEnd/>
                <a:tailEnd/>
              </a:ln>
            </p:spPr>
            <p:txBody>
              <a:bodyPr/>
              <a:lstStyle/>
              <a:p>
                <a:endParaRPr lang="en-US"/>
              </a:p>
            </p:txBody>
          </p:sp>
          <p:sp>
            <p:nvSpPr>
              <p:cNvPr id="5820" name="Freeform 6119"/>
              <p:cNvSpPr>
                <a:spLocks/>
              </p:cNvSpPr>
              <p:nvPr/>
            </p:nvSpPr>
            <p:spPr bwMode="auto">
              <a:xfrm>
                <a:off x="3053" y="3385"/>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821" name="Freeform 6120"/>
              <p:cNvSpPr>
                <a:spLocks/>
              </p:cNvSpPr>
              <p:nvPr/>
            </p:nvSpPr>
            <p:spPr bwMode="auto">
              <a:xfrm>
                <a:off x="1781" y="3379"/>
                <a:ext cx="99" cy="74"/>
              </a:xfrm>
              <a:custGeom>
                <a:avLst/>
                <a:gdLst>
                  <a:gd name="T0" fmla="*/ 0 w 99"/>
                  <a:gd name="T1" fmla="*/ 49 h 74"/>
                  <a:gd name="T2" fmla="*/ 68 w 99"/>
                  <a:gd name="T3" fmla="*/ 74 h 74"/>
                  <a:gd name="T4" fmla="*/ 99 w 99"/>
                  <a:gd name="T5" fmla="*/ 25 h 74"/>
                  <a:gd name="T6" fmla="*/ 31 w 99"/>
                  <a:gd name="T7" fmla="*/ 0 h 74"/>
                  <a:gd name="T8" fmla="*/ 0 w 99"/>
                  <a:gd name="T9" fmla="*/ 49 h 74"/>
                  <a:gd name="T10" fmla="*/ 0 60000 65536"/>
                  <a:gd name="T11" fmla="*/ 0 60000 65536"/>
                  <a:gd name="T12" fmla="*/ 0 60000 65536"/>
                  <a:gd name="T13" fmla="*/ 0 60000 65536"/>
                  <a:gd name="T14" fmla="*/ 0 60000 65536"/>
                  <a:gd name="T15" fmla="*/ 0 w 99"/>
                  <a:gd name="T16" fmla="*/ 0 h 74"/>
                  <a:gd name="T17" fmla="*/ 99 w 99"/>
                  <a:gd name="T18" fmla="*/ 74 h 74"/>
                </a:gdLst>
                <a:ahLst/>
                <a:cxnLst>
                  <a:cxn ang="T10">
                    <a:pos x="T0" y="T1"/>
                  </a:cxn>
                  <a:cxn ang="T11">
                    <a:pos x="T2" y="T3"/>
                  </a:cxn>
                  <a:cxn ang="T12">
                    <a:pos x="T4" y="T5"/>
                  </a:cxn>
                  <a:cxn ang="T13">
                    <a:pos x="T6" y="T7"/>
                  </a:cxn>
                  <a:cxn ang="T14">
                    <a:pos x="T8" y="T9"/>
                  </a:cxn>
                </a:cxnLst>
                <a:rect l="T15" t="T16" r="T17" b="T18"/>
                <a:pathLst>
                  <a:path w="99" h="74">
                    <a:moveTo>
                      <a:pt x="0" y="49"/>
                    </a:moveTo>
                    <a:lnTo>
                      <a:pt x="68" y="74"/>
                    </a:lnTo>
                    <a:lnTo>
                      <a:pt x="99" y="25"/>
                    </a:lnTo>
                    <a:lnTo>
                      <a:pt x="31" y="0"/>
                    </a:lnTo>
                    <a:lnTo>
                      <a:pt x="0" y="49"/>
                    </a:lnTo>
                    <a:close/>
                  </a:path>
                </a:pathLst>
              </a:custGeom>
              <a:solidFill>
                <a:srgbClr val="CBCBCB"/>
              </a:solidFill>
              <a:ln w="9525">
                <a:noFill/>
                <a:round/>
                <a:headEnd/>
                <a:tailEnd/>
              </a:ln>
            </p:spPr>
            <p:txBody>
              <a:bodyPr/>
              <a:lstStyle/>
              <a:p>
                <a:endParaRPr lang="en-US"/>
              </a:p>
            </p:txBody>
          </p:sp>
          <p:sp>
            <p:nvSpPr>
              <p:cNvPr id="5822" name="Freeform 6121"/>
              <p:cNvSpPr>
                <a:spLocks/>
              </p:cNvSpPr>
              <p:nvPr/>
            </p:nvSpPr>
            <p:spPr bwMode="auto">
              <a:xfrm>
                <a:off x="1781" y="3379"/>
                <a:ext cx="99" cy="74"/>
              </a:xfrm>
              <a:custGeom>
                <a:avLst/>
                <a:gdLst>
                  <a:gd name="T0" fmla="*/ 0 w 16"/>
                  <a:gd name="T1" fmla="*/ 70806 h 12"/>
                  <a:gd name="T2" fmla="*/ 99730 w 16"/>
                  <a:gd name="T3" fmla="*/ 106936 h 12"/>
                  <a:gd name="T4" fmla="*/ 145214 w 16"/>
                  <a:gd name="T5" fmla="*/ 36124 h 12"/>
                  <a:gd name="T6" fmla="*/ 45484 w 16"/>
                  <a:gd name="T7" fmla="*/ 0 h 12"/>
                  <a:gd name="T8" fmla="*/ 0 w 16"/>
                  <a:gd name="T9" fmla="*/ 70806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0" y="8"/>
                    </a:moveTo>
                    <a:lnTo>
                      <a:pt x="11" y="12"/>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823" name="Freeform 6122"/>
              <p:cNvSpPr>
                <a:spLocks/>
              </p:cNvSpPr>
              <p:nvPr/>
            </p:nvSpPr>
            <p:spPr bwMode="auto">
              <a:xfrm>
                <a:off x="4152" y="3391"/>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5824" name="Freeform 6123"/>
              <p:cNvSpPr>
                <a:spLocks/>
              </p:cNvSpPr>
              <p:nvPr/>
            </p:nvSpPr>
            <p:spPr bwMode="auto">
              <a:xfrm>
                <a:off x="4152" y="339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25" name="Freeform 6124"/>
              <p:cNvSpPr>
                <a:spLocks/>
              </p:cNvSpPr>
              <p:nvPr/>
            </p:nvSpPr>
            <p:spPr bwMode="auto">
              <a:xfrm>
                <a:off x="2880" y="3391"/>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ECECE"/>
              </a:solidFill>
              <a:ln w="9525">
                <a:noFill/>
                <a:round/>
                <a:headEnd/>
                <a:tailEnd/>
              </a:ln>
            </p:spPr>
            <p:txBody>
              <a:bodyPr/>
              <a:lstStyle/>
              <a:p>
                <a:endParaRPr lang="en-US"/>
              </a:p>
            </p:txBody>
          </p:sp>
          <p:sp>
            <p:nvSpPr>
              <p:cNvPr id="5826" name="Freeform 6125"/>
              <p:cNvSpPr>
                <a:spLocks/>
              </p:cNvSpPr>
              <p:nvPr/>
            </p:nvSpPr>
            <p:spPr bwMode="auto">
              <a:xfrm>
                <a:off x="2880" y="339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27" name="Freeform 6126"/>
              <p:cNvSpPr>
                <a:spLocks/>
              </p:cNvSpPr>
              <p:nvPr/>
            </p:nvSpPr>
            <p:spPr bwMode="auto">
              <a:xfrm>
                <a:off x="1608" y="3385"/>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CCCCC"/>
              </a:solidFill>
              <a:ln w="9525">
                <a:noFill/>
                <a:round/>
                <a:headEnd/>
                <a:tailEnd/>
              </a:ln>
            </p:spPr>
            <p:txBody>
              <a:bodyPr/>
              <a:lstStyle/>
              <a:p>
                <a:endParaRPr lang="en-US"/>
              </a:p>
            </p:txBody>
          </p:sp>
          <p:sp>
            <p:nvSpPr>
              <p:cNvPr id="5828" name="Freeform 6127"/>
              <p:cNvSpPr>
                <a:spLocks/>
              </p:cNvSpPr>
              <p:nvPr/>
            </p:nvSpPr>
            <p:spPr bwMode="auto">
              <a:xfrm>
                <a:off x="1608" y="3385"/>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829" name="Freeform 6128"/>
              <p:cNvSpPr>
                <a:spLocks/>
              </p:cNvSpPr>
              <p:nvPr/>
            </p:nvSpPr>
            <p:spPr bwMode="auto">
              <a:xfrm>
                <a:off x="3979" y="3391"/>
                <a:ext cx="99" cy="68"/>
              </a:xfrm>
              <a:custGeom>
                <a:avLst/>
                <a:gdLst>
                  <a:gd name="T0" fmla="*/ 0 w 99"/>
                  <a:gd name="T1" fmla="*/ 44 h 68"/>
                  <a:gd name="T2" fmla="*/ 68 w 99"/>
                  <a:gd name="T3" fmla="*/ 68 h 68"/>
                  <a:gd name="T4" fmla="*/ 99 w 99"/>
                  <a:gd name="T5" fmla="*/ 25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25"/>
                    </a:lnTo>
                    <a:lnTo>
                      <a:pt x="31" y="0"/>
                    </a:lnTo>
                    <a:lnTo>
                      <a:pt x="0" y="44"/>
                    </a:lnTo>
                    <a:close/>
                  </a:path>
                </a:pathLst>
              </a:custGeom>
              <a:solidFill>
                <a:srgbClr val="CFCFCF"/>
              </a:solidFill>
              <a:ln w="9525">
                <a:noFill/>
                <a:round/>
                <a:headEnd/>
                <a:tailEnd/>
              </a:ln>
            </p:spPr>
            <p:txBody>
              <a:bodyPr/>
              <a:lstStyle/>
              <a:p>
                <a:endParaRPr lang="en-US"/>
              </a:p>
            </p:txBody>
          </p:sp>
          <p:sp>
            <p:nvSpPr>
              <p:cNvPr id="5830" name="Freeform 6129"/>
              <p:cNvSpPr>
                <a:spLocks/>
              </p:cNvSpPr>
              <p:nvPr/>
            </p:nvSpPr>
            <p:spPr bwMode="auto">
              <a:xfrm>
                <a:off x="3979" y="3391"/>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831" name="Freeform 6130"/>
              <p:cNvSpPr>
                <a:spLocks/>
              </p:cNvSpPr>
              <p:nvPr/>
            </p:nvSpPr>
            <p:spPr bwMode="auto">
              <a:xfrm>
                <a:off x="2707" y="3391"/>
                <a:ext cx="105" cy="68"/>
              </a:xfrm>
              <a:custGeom>
                <a:avLst/>
                <a:gdLst>
                  <a:gd name="T0" fmla="*/ 0 w 105"/>
                  <a:gd name="T1" fmla="*/ 44 h 68"/>
                  <a:gd name="T2" fmla="*/ 68 w 105"/>
                  <a:gd name="T3" fmla="*/ 68 h 68"/>
                  <a:gd name="T4" fmla="*/ 105 w 105"/>
                  <a:gd name="T5" fmla="*/ 25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25"/>
                    </a:lnTo>
                    <a:lnTo>
                      <a:pt x="31" y="0"/>
                    </a:lnTo>
                    <a:lnTo>
                      <a:pt x="0" y="44"/>
                    </a:lnTo>
                    <a:close/>
                  </a:path>
                </a:pathLst>
              </a:custGeom>
              <a:solidFill>
                <a:srgbClr val="CECECE"/>
              </a:solidFill>
              <a:ln w="9525">
                <a:noFill/>
                <a:round/>
                <a:headEnd/>
                <a:tailEnd/>
              </a:ln>
            </p:spPr>
            <p:txBody>
              <a:bodyPr/>
              <a:lstStyle/>
              <a:p>
                <a:endParaRPr lang="en-US"/>
              </a:p>
            </p:txBody>
          </p:sp>
          <p:sp>
            <p:nvSpPr>
              <p:cNvPr id="5832" name="Freeform 6131"/>
              <p:cNvSpPr>
                <a:spLocks/>
              </p:cNvSpPr>
              <p:nvPr/>
            </p:nvSpPr>
            <p:spPr bwMode="auto">
              <a:xfrm>
                <a:off x="2707" y="3391"/>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833" name="Freeform 6132"/>
              <p:cNvSpPr>
                <a:spLocks/>
              </p:cNvSpPr>
              <p:nvPr/>
            </p:nvSpPr>
            <p:spPr bwMode="auto">
              <a:xfrm>
                <a:off x="1435" y="3391"/>
                <a:ext cx="105" cy="68"/>
              </a:xfrm>
              <a:custGeom>
                <a:avLst/>
                <a:gdLst>
                  <a:gd name="T0" fmla="*/ 0 w 105"/>
                  <a:gd name="T1" fmla="*/ 44 h 68"/>
                  <a:gd name="T2" fmla="*/ 68 w 105"/>
                  <a:gd name="T3" fmla="*/ 68 h 68"/>
                  <a:gd name="T4" fmla="*/ 105 w 105"/>
                  <a:gd name="T5" fmla="*/ 19 h 68"/>
                  <a:gd name="T6" fmla="*/ 37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7" y="0"/>
                    </a:lnTo>
                    <a:lnTo>
                      <a:pt x="0" y="44"/>
                    </a:lnTo>
                    <a:close/>
                  </a:path>
                </a:pathLst>
              </a:custGeom>
              <a:solidFill>
                <a:srgbClr val="CCCCCC"/>
              </a:solidFill>
              <a:ln w="9525">
                <a:noFill/>
                <a:round/>
                <a:headEnd/>
                <a:tailEnd/>
              </a:ln>
            </p:spPr>
            <p:txBody>
              <a:bodyPr/>
              <a:lstStyle/>
              <a:p>
                <a:endParaRPr lang="en-US"/>
              </a:p>
            </p:txBody>
          </p:sp>
          <p:sp>
            <p:nvSpPr>
              <p:cNvPr id="5834" name="Freeform 6133"/>
              <p:cNvSpPr>
                <a:spLocks/>
              </p:cNvSpPr>
              <p:nvPr/>
            </p:nvSpPr>
            <p:spPr bwMode="auto">
              <a:xfrm>
                <a:off x="1435" y="3391"/>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35" name="Freeform 6134"/>
              <p:cNvSpPr>
                <a:spLocks/>
              </p:cNvSpPr>
              <p:nvPr/>
            </p:nvSpPr>
            <p:spPr bwMode="auto">
              <a:xfrm>
                <a:off x="3806" y="3397"/>
                <a:ext cx="105" cy="62"/>
              </a:xfrm>
              <a:custGeom>
                <a:avLst/>
                <a:gdLst>
                  <a:gd name="T0" fmla="*/ 0 w 105"/>
                  <a:gd name="T1" fmla="*/ 44 h 62"/>
                  <a:gd name="T2" fmla="*/ 68 w 105"/>
                  <a:gd name="T3" fmla="*/ 62 h 62"/>
                  <a:gd name="T4" fmla="*/ 105 w 105"/>
                  <a:gd name="T5" fmla="*/ 19 h 62"/>
                  <a:gd name="T6" fmla="*/ 31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68" y="62"/>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836" name="Freeform 6135"/>
              <p:cNvSpPr>
                <a:spLocks/>
              </p:cNvSpPr>
              <p:nvPr/>
            </p:nvSpPr>
            <p:spPr bwMode="auto">
              <a:xfrm>
                <a:off x="3806" y="3397"/>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837" name="Freeform 6136"/>
              <p:cNvSpPr>
                <a:spLocks/>
              </p:cNvSpPr>
              <p:nvPr/>
            </p:nvSpPr>
            <p:spPr bwMode="auto">
              <a:xfrm>
                <a:off x="2534" y="3397"/>
                <a:ext cx="105" cy="62"/>
              </a:xfrm>
              <a:custGeom>
                <a:avLst/>
                <a:gdLst>
                  <a:gd name="T0" fmla="*/ 0 w 105"/>
                  <a:gd name="T1" fmla="*/ 44 h 62"/>
                  <a:gd name="T2" fmla="*/ 68 w 105"/>
                  <a:gd name="T3" fmla="*/ 62 h 62"/>
                  <a:gd name="T4" fmla="*/ 105 w 105"/>
                  <a:gd name="T5" fmla="*/ 19 h 62"/>
                  <a:gd name="T6" fmla="*/ 37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68" y="62"/>
                    </a:lnTo>
                    <a:lnTo>
                      <a:pt x="105" y="19"/>
                    </a:lnTo>
                    <a:lnTo>
                      <a:pt x="37" y="0"/>
                    </a:lnTo>
                    <a:lnTo>
                      <a:pt x="0" y="44"/>
                    </a:lnTo>
                    <a:close/>
                  </a:path>
                </a:pathLst>
              </a:custGeom>
              <a:solidFill>
                <a:srgbClr val="CECECE"/>
              </a:solidFill>
              <a:ln w="9525">
                <a:noFill/>
                <a:round/>
                <a:headEnd/>
                <a:tailEnd/>
              </a:ln>
            </p:spPr>
            <p:txBody>
              <a:bodyPr/>
              <a:lstStyle/>
              <a:p>
                <a:endParaRPr lang="en-US"/>
              </a:p>
            </p:txBody>
          </p:sp>
          <p:sp>
            <p:nvSpPr>
              <p:cNvPr id="5838" name="Freeform 6137"/>
              <p:cNvSpPr>
                <a:spLocks/>
              </p:cNvSpPr>
              <p:nvPr/>
            </p:nvSpPr>
            <p:spPr bwMode="auto">
              <a:xfrm>
                <a:off x="2534" y="3397"/>
                <a:ext cx="105" cy="62"/>
              </a:xfrm>
              <a:custGeom>
                <a:avLst/>
                <a:gdLst>
                  <a:gd name="T0" fmla="*/ 0 w 17"/>
                  <a:gd name="T1" fmla="*/ 63618 h 10"/>
                  <a:gd name="T2" fmla="*/ 98959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39" name="Freeform 6138"/>
              <p:cNvSpPr>
                <a:spLocks/>
              </p:cNvSpPr>
              <p:nvPr/>
            </p:nvSpPr>
            <p:spPr bwMode="auto">
              <a:xfrm>
                <a:off x="3633" y="3397"/>
                <a:ext cx="105" cy="68"/>
              </a:xfrm>
              <a:custGeom>
                <a:avLst/>
                <a:gdLst>
                  <a:gd name="T0" fmla="*/ 0 w 105"/>
                  <a:gd name="T1" fmla="*/ 44 h 68"/>
                  <a:gd name="T2" fmla="*/ 74 w 105"/>
                  <a:gd name="T3" fmla="*/ 68 h 68"/>
                  <a:gd name="T4" fmla="*/ 105 w 105"/>
                  <a:gd name="T5" fmla="*/ 25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25"/>
                    </a:lnTo>
                    <a:lnTo>
                      <a:pt x="31" y="0"/>
                    </a:lnTo>
                    <a:lnTo>
                      <a:pt x="0" y="44"/>
                    </a:lnTo>
                    <a:close/>
                  </a:path>
                </a:pathLst>
              </a:custGeom>
              <a:solidFill>
                <a:srgbClr val="CFCFCF"/>
              </a:solidFill>
              <a:ln w="9525">
                <a:noFill/>
                <a:round/>
                <a:headEnd/>
                <a:tailEnd/>
              </a:ln>
            </p:spPr>
            <p:txBody>
              <a:bodyPr/>
              <a:lstStyle/>
              <a:p>
                <a:endParaRPr lang="en-US"/>
              </a:p>
            </p:txBody>
          </p:sp>
          <p:sp>
            <p:nvSpPr>
              <p:cNvPr id="5840" name="Freeform 6139"/>
              <p:cNvSpPr>
                <a:spLocks/>
              </p:cNvSpPr>
              <p:nvPr/>
            </p:nvSpPr>
            <p:spPr bwMode="auto">
              <a:xfrm>
                <a:off x="3633" y="3397"/>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841" name="Freeform 6140"/>
              <p:cNvSpPr>
                <a:spLocks/>
              </p:cNvSpPr>
              <p:nvPr/>
            </p:nvSpPr>
            <p:spPr bwMode="auto">
              <a:xfrm>
                <a:off x="2361" y="3397"/>
                <a:ext cx="105" cy="68"/>
              </a:xfrm>
              <a:custGeom>
                <a:avLst/>
                <a:gdLst>
                  <a:gd name="T0" fmla="*/ 0 w 105"/>
                  <a:gd name="T1" fmla="*/ 44 h 68"/>
                  <a:gd name="T2" fmla="*/ 68 w 105"/>
                  <a:gd name="T3" fmla="*/ 68 h 68"/>
                  <a:gd name="T4" fmla="*/ 105 w 105"/>
                  <a:gd name="T5" fmla="*/ 19 h 68"/>
                  <a:gd name="T6" fmla="*/ 37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7" y="0"/>
                    </a:lnTo>
                    <a:lnTo>
                      <a:pt x="0" y="44"/>
                    </a:lnTo>
                    <a:close/>
                  </a:path>
                </a:pathLst>
              </a:custGeom>
              <a:solidFill>
                <a:srgbClr val="CDCDCD"/>
              </a:solidFill>
              <a:ln w="9525">
                <a:noFill/>
                <a:round/>
                <a:headEnd/>
                <a:tailEnd/>
              </a:ln>
            </p:spPr>
            <p:txBody>
              <a:bodyPr/>
              <a:lstStyle/>
              <a:p>
                <a:endParaRPr lang="en-US"/>
              </a:p>
            </p:txBody>
          </p:sp>
          <p:sp>
            <p:nvSpPr>
              <p:cNvPr id="5842" name="Freeform 6141"/>
              <p:cNvSpPr>
                <a:spLocks/>
              </p:cNvSpPr>
              <p:nvPr/>
            </p:nvSpPr>
            <p:spPr bwMode="auto">
              <a:xfrm>
                <a:off x="2361" y="3397"/>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43" name="Freeform 6142"/>
              <p:cNvSpPr>
                <a:spLocks/>
              </p:cNvSpPr>
              <p:nvPr/>
            </p:nvSpPr>
            <p:spPr bwMode="auto">
              <a:xfrm>
                <a:off x="3460" y="3404"/>
                <a:ext cx="105" cy="61"/>
              </a:xfrm>
              <a:custGeom>
                <a:avLst/>
                <a:gdLst>
                  <a:gd name="T0" fmla="*/ 0 w 105"/>
                  <a:gd name="T1" fmla="*/ 43 h 61"/>
                  <a:gd name="T2" fmla="*/ 74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844" name="Freeform 6143"/>
              <p:cNvSpPr>
                <a:spLocks/>
              </p:cNvSpPr>
              <p:nvPr/>
            </p:nvSpPr>
            <p:spPr bwMode="auto">
              <a:xfrm>
                <a:off x="3460" y="3404"/>
                <a:ext cx="105" cy="61"/>
              </a:xfrm>
              <a:custGeom>
                <a:avLst/>
                <a:gdLst>
                  <a:gd name="T0" fmla="*/ 0 w 17"/>
                  <a:gd name="T1" fmla="*/ 59463 h 10"/>
                  <a:gd name="T2" fmla="*/ 107693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45" name="Freeform 6144"/>
              <p:cNvSpPr>
                <a:spLocks/>
              </p:cNvSpPr>
              <p:nvPr/>
            </p:nvSpPr>
            <p:spPr bwMode="auto">
              <a:xfrm>
                <a:off x="2188" y="3397"/>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DCDCD"/>
              </a:solidFill>
              <a:ln w="9525">
                <a:noFill/>
                <a:round/>
                <a:headEnd/>
                <a:tailEnd/>
              </a:ln>
            </p:spPr>
            <p:txBody>
              <a:bodyPr/>
              <a:lstStyle/>
              <a:p>
                <a:endParaRPr lang="en-US"/>
              </a:p>
            </p:txBody>
          </p:sp>
          <p:sp>
            <p:nvSpPr>
              <p:cNvPr id="5846" name="Freeform 6145"/>
              <p:cNvSpPr>
                <a:spLocks/>
              </p:cNvSpPr>
              <p:nvPr/>
            </p:nvSpPr>
            <p:spPr bwMode="auto">
              <a:xfrm>
                <a:off x="2188" y="3397"/>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47" name="Freeform 6146"/>
              <p:cNvSpPr>
                <a:spLocks/>
              </p:cNvSpPr>
              <p:nvPr/>
            </p:nvSpPr>
            <p:spPr bwMode="auto">
              <a:xfrm>
                <a:off x="3294" y="3404"/>
                <a:ext cx="98" cy="68"/>
              </a:xfrm>
              <a:custGeom>
                <a:avLst/>
                <a:gdLst>
                  <a:gd name="T0" fmla="*/ 0 w 98"/>
                  <a:gd name="T1" fmla="*/ 43 h 68"/>
                  <a:gd name="T2" fmla="*/ 67 w 98"/>
                  <a:gd name="T3" fmla="*/ 68 h 68"/>
                  <a:gd name="T4" fmla="*/ 98 w 98"/>
                  <a:gd name="T5" fmla="*/ 24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24"/>
                    </a:lnTo>
                    <a:lnTo>
                      <a:pt x="30" y="0"/>
                    </a:lnTo>
                    <a:lnTo>
                      <a:pt x="0" y="43"/>
                    </a:lnTo>
                    <a:close/>
                  </a:path>
                </a:pathLst>
              </a:custGeom>
              <a:solidFill>
                <a:srgbClr val="CFCFCF"/>
              </a:solidFill>
              <a:ln w="9525">
                <a:noFill/>
                <a:round/>
                <a:headEnd/>
                <a:tailEnd/>
              </a:ln>
            </p:spPr>
            <p:txBody>
              <a:bodyPr/>
              <a:lstStyle/>
              <a:p>
                <a:endParaRPr lang="en-US"/>
              </a:p>
            </p:txBody>
          </p:sp>
          <p:sp>
            <p:nvSpPr>
              <p:cNvPr id="5848" name="Freeform 6147"/>
              <p:cNvSpPr>
                <a:spLocks/>
              </p:cNvSpPr>
              <p:nvPr/>
            </p:nvSpPr>
            <p:spPr bwMode="auto">
              <a:xfrm>
                <a:off x="3294" y="3404"/>
                <a:ext cx="98" cy="68"/>
              </a:xfrm>
              <a:custGeom>
                <a:avLst/>
                <a:gdLst>
                  <a:gd name="T0" fmla="*/ 0 w 16"/>
                  <a:gd name="T1" fmla="*/ 62826 h 11"/>
                  <a:gd name="T2" fmla="*/ 94202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849" name="Freeform 6148"/>
              <p:cNvSpPr>
                <a:spLocks/>
              </p:cNvSpPr>
              <p:nvPr/>
            </p:nvSpPr>
            <p:spPr bwMode="auto">
              <a:xfrm>
                <a:off x="2022" y="3404"/>
                <a:ext cx="98" cy="68"/>
              </a:xfrm>
              <a:custGeom>
                <a:avLst/>
                <a:gdLst>
                  <a:gd name="T0" fmla="*/ 0 w 98"/>
                  <a:gd name="T1" fmla="*/ 43 h 68"/>
                  <a:gd name="T2" fmla="*/ 67 w 98"/>
                  <a:gd name="T3" fmla="*/ 68 h 68"/>
                  <a:gd name="T4" fmla="*/ 98 w 98"/>
                  <a:gd name="T5" fmla="*/ 18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18"/>
                    </a:lnTo>
                    <a:lnTo>
                      <a:pt x="30" y="0"/>
                    </a:lnTo>
                    <a:lnTo>
                      <a:pt x="0" y="43"/>
                    </a:lnTo>
                    <a:close/>
                  </a:path>
                </a:pathLst>
              </a:custGeom>
              <a:solidFill>
                <a:srgbClr val="CCCCCC"/>
              </a:solidFill>
              <a:ln w="9525">
                <a:noFill/>
                <a:round/>
                <a:headEnd/>
                <a:tailEnd/>
              </a:ln>
            </p:spPr>
            <p:txBody>
              <a:bodyPr/>
              <a:lstStyle/>
              <a:p>
                <a:endParaRPr lang="en-US"/>
              </a:p>
            </p:txBody>
          </p:sp>
          <p:sp>
            <p:nvSpPr>
              <p:cNvPr id="5850" name="Freeform 6149"/>
              <p:cNvSpPr>
                <a:spLocks/>
              </p:cNvSpPr>
              <p:nvPr/>
            </p:nvSpPr>
            <p:spPr bwMode="auto">
              <a:xfrm>
                <a:off x="2022" y="3404"/>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51" name="Freeform 6150"/>
              <p:cNvSpPr>
                <a:spLocks/>
              </p:cNvSpPr>
              <p:nvPr/>
            </p:nvSpPr>
            <p:spPr bwMode="auto">
              <a:xfrm>
                <a:off x="3121" y="3410"/>
                <a:ext cx="98" cy="62"/>
              </a:xfrm>
              <a:custGeom>
                <a:avLst/>
                <a:gdLst>
                  <a:gd name="T0" fmla="*/ 0 w 98"/>
                  <a:gd name="T1" fmla="*/ 43 h 62"/>
                  <a:gd name="T2" fmla="*/ 68 w 98"/>
                  <a:gd name="T3" fmla="*/ 62 h 62"/>
                  <a:gd name="T4" fmla="*/ 98 w 98"/>
                  <a:gd name="T5" fmla="*/ 18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5852" name="Freeform 6151"/>
              <p:cNvSpPr>
                <a:spLocks/>
              </p:cNvSpPr>
              <p:nvPr/>
            </p:nvSpPr>
            <p:spPr bwMode="auto">
              <a:xfrm>
                <a:off x="3121" y="3410"/>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53" name="Freeform 6152"/>
              <p:cNvSpPr>
                <a:spLocks/>
              </p:cNvSpPr>
              <p:nvPr/>
            </p:nvSpPr>
            <p:spPr bwMode="auto">
              <a:xfrm>
                <a:off x="1849" y="3404"/>
                <a:ext cx="98" cy="68"/>
              </a:xfrm>
              <a:custGeom>
                <a:avLst/>
                <a:gdLst>
                  <a:gd name="T0" fmla="*/ 0 w 98"/>
                  <a:gd name="T1" fmla="*/ 49 h 68"/>
                  <a:gd name="T2" fmla="*/ 68 w 98"/>
                  <a:gd name="T3" fmla="*/ 68 h 68"/>
                  <a:gd name="T4" fmla="*/ 98 w 98"/>
                  <a:gd name="T5" fmla="*/ 24 h 68"/>
                  <a:gd name="T6" fmla="*/ 31 w 98"/>
                  <a:gd name="T7" fmla="*/ 0 h 68"/>
                  <a:gd name="T8" fmla="*/ 0 w 98"/>
                  <a:gd name="T9" fmla="*/ 49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9"/>
                    </a:moveTo>
                    <a:lnTo>
                      <a:pt x="68" y="68"/>
                    </a:lnTo>
                    <a:lnTo>
                      <a:pt x="98" y="24"/>
                    </a:lnTo>
                    <a:lnTo>
                      <a:pt x="31" y="0"/>
                    </a:lnTo>
                    <a:lnTo>
                      <a:pt x="0" y="49"/>
                    </a:lnTo>
                    <a:close/>
                  </a:path>
                </a:pathLst>
              </a:custGeom>
              <a:solidFill>
                <a:srgbClr val="CCCCCC"/>
              </a:solidFill>
              <a:ln w="9525">
                <a:noFill/>
                <a:round/>
                <a:headEnd/>
                <a:tailEnd/>
              </a:ln>
            </p:spPr>
            <p:txBody>
              <a:bodyPr/>
              <a:lstStyle/>
              <a:p>
                <a:endParaRPr lang="en-US"/>
              </a:p>
            </p:txBody>
          </p:sp>
          <p:sp>
            <p:nvSpPr>
              <p:cNvPr id="5854" name="Freeform 6153"/>
              <p:cNvSpPr>
                <a:spLocks/>
              </p:cNvSpPr>
              <p:nvPr/>
            </p:nvSpPr>
            <p:spPr bwMode="auto">
              <a:xfrm>
                <a:off x="1849" y="3404"/>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855" name="Freeform 6154"/>
              <p:cNvSpPr>
                <a:spLocks/>
              </p:cNvSpPr>
              <p:nvPr/>
            </p:nvSpPr>
            <p:spPr bwMode="auto">
              <a:xfrm>
                <a:off x="4220" y="3410"/>
                <a:ext cx="99" cy="68"/>
              </a:xfrm>
              <a:custGeom>
                <a:avLst/>
                <a:gdLst>
                  <a:gd name="T0" fmla="*/ 0 w 99"/>
                  <a:gd name="T1" fmla="*/ 43 h 68"/>
                  <a:gd name="T2" fmla="*/ 74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74"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856" name="Freeform 6155"/>
              <p:cNvSpPr>
                <a:spLocks/>
              </p:cNvSpPr>
              <p:nvPr/>
            </p:nvSpPr>
            <p:spPr bwMode="auto">
              <a:xfrm>
                <a:off x="4220" y="3410"/>
                <a:ext cx="99" cy="68"/>
              </a:xfrm>
              <a:custGeom>
                <a:avLst/>
                <a:gdLst>
                  <a:gd name="T0" fmla="*/ 0 w 16"/>
                  <a:gd name="T1" fmla="*/ 62826 h 11"/>
                  <a:gd name="T2" fmla="*/ 108498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2"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57" name="Freeform 6156"/>
              <p:cNvSpPr>
                <a:spLocks/>
              </p:cNvSpPr>
              <p:nvPr/>
            </p:nvSpPr>
            <p:spPr bwMode="auto">
              <a:xfrm>
                <a:off x="2948" y="3410"/>
                <a:ext cx="105" cy="68"/>
              </a:xfrm>
              <a:custGeom>
                <a:avLst/>
                <a:gdLst>
                  <a:gd name="T0" fmla="*/ 0 w 105"/>
                  <a:gd name="T1" fmla="*/ 43 h 68"/>
                  <a:gd name="T2" fmla="*/ 68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5"/>
                    </a:lnTo>
                    <a:lnTo>
                      <a:pt x="31" y="0"/>
                    </a:lnTo>
                    <a:lnTo>
                      <a:pt x="0" y="43"/>
                    </a:lnTo>
                    <a:close/>
                  </a:path>
                </a:pathLst>
              </a:custGeom>
              <a:solidFill>
                <a:srgbClr val="CFCFCF"/>
              </a:solidFill>
              <a:ln w="9525">
                <a:noFill/>
                <a:round/>
                <a:headEnd/>
                <a:tailEnd/>
              </a:ln>
            </p:spPr>
            <p:txBody>
              <a:bodyPr/>
              <a:lstStyle/>
              <a:p>
                <a:endParaRPr lang="en-US"/>
              </a:p>
            </p:txBody>
          </p:sp>
          <p:sp>
            <p:nvSpPr>
              <p:cNvPr id="5858" name="Freeform 6157"/>
              <p:cNvSpPr>
                <a:spLocks/>
              </p:cNvSpPr>
              <p:nvPr/>
            </p:nvSpPr>
            <p:spPr bwMode="auto">
              <a:xfrm>
                <a:off x="2948" y="3410"/>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859" name="Freeform 6158"/>
              <p:cNvSpPr>
                <a:spLocks/>
              </p:cNvSpPr>
              <p:nvPr/>
            </p:nvSpPr>
            <p:spPr bwMode="auto">
              <a:xfrm>
                <a:off x="1676" y="3410"/>
                <a:ext cx="105" cy="68"/>
              </a:xfrm>
              <a:custGeom>
                <a:avLst/>
                <a:gdLst>
                  <a:gd name="T0" fmla="*/ 0 w 105"/>
                  <a:gd name="T1" fmla="*/ 43 h 68"/>
                  <a:gd name="T2" fmla="*/ 68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7" y="0"/>
                    </a:lnTo>
                    <a:lnTo>
                      <a:pt x="0" y="43"/>
                    </a:lnTo>
                    <a:close/>
                  </a:path>
                </a:pathLst>
              </a:custGeom>
              <a:solidFill>
                <a:srgbClr val="CDCDCD"/>
              </a:solidFill>
              <a:ln w="9525">
                <a:noFill/>
                <a:round/>
                <a:headEnd/>
                <a:tailEnd/>
              </a:ln>
            </p:spPr>
            <p:txBody>
              <a:bodyPr/>
              <a:lstStyle/>
              <a:p>
                <a:endParaRPr lang="en-US"/>
              </a:p>
            </p:txBody>
          </p:sp>
          <p:sp>
            <p:nvSpPr>
              <p:cNvPr id="5860" name="Freeform 6159"/>
              <p:cNvSpPr>
                <a:spLocks/>
              </p:cNvSpPr>
              <p:nvPr/>
            </p:nvSpPr>
            <p:spPr bwMode="auto">
              <a:xfrm>
                <a:off x="1676" y="3410"/>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61" name="Freeform 6160"/>
              <p:cNvSpPr>
                <a:spLocks/>
              </p:cNvSpPr>
              <p:nvPr/>
            </p:nvSpPr>
            <p:spPr bwMode="auto">
              <a:xfrm>
                <a:off x="4047" y="3416"/>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862" name="Freeform 6161"/>
              <p:cNvSpPr>
                <a:spLocks/>
              </p:cNvSpPr>
              <p:nvPr/>
            </p:nvSpPr>
            <p:spPr bwMode="auto">
              <a:xfrm>
                <a:off x="4047" y="3416"/>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863" name="Freeform 6162"/>
              <p:cNvSpPr>
                <a:spLocks/>
              </p:cNvSpPr>
              <p:nvPr/>
            </p:nvSpPr>
            <p:spPr bwMode="auto">
              <a:xfrm>
                <a:off x="2775" y="3416"/>
                <a:ext cx="105" cy="62"/>
              </a:xfrm>
              <a:custGeom>
                <a:avLst/>
                <a:gdLst>
                  <a:gd name="T0" fmla="*/ 0 w 105"/>
                  <a:gd name="T1" fmla="*/ 43 h 62"/>
                  <a:gd name="T2" fmla="*/ 68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9"/>
                    </a:lnTo>
                    <a:lnTo>
                      <a:pt x="37" y="0"/>
                    </a:lnTo>
                    <a:lnTo>
                      <a:pt x="0" y="43"/>
                    </a:lnTo>
                    <a:close/>
                  </a:path>
                </a:pathLst>
              </a:custGeom>
              <a:solidFill>
                <a:srgbClr val="CECECE"/>
              </a:solidFill>
              <a:ln w="9525">
                <a:noFill/>
                <a:round/>
                <a:headEnd/>
                <a:tailEnd/>
              </a:ln>
            </p:spPr>
            <p:txBody>
              <a:bodyPr/>
              <a:lstStyle/>
              <a:p>
                <a:endParaRPr lang="en-US"/>
              </a:p>
            </p:txBody>
          </p:sp>
          <p:sp>
            <p:nvSpPr>
              <p:cNvPr id="5864" name="Freeform 6163"/>
              <p:cNvSpPr>
                <a:spLocks/>
              </p:cNvSpPr>
              <p:nvPr/>
            </p:nvSpPr>
            <p:spPr bwMode="auto">
              <a:xfrm>
                <a:off x="2775" y="3416"/>
                <a:ext cx="105" cy="62"/>
              </a:xfrm>
              <a:custGeom>
                <a:avLst/>
                <a:gdLst>
                  <a:gd name="T0" fmla="*/ 0 w 17"/>
                  <a:gd name="T1" fmla="*/ 63618 h 10"/>
                  <a:gd name="T2" fmla="*/ 98959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65" name="Freeform 6164"/>
              <p:cNvSpPr>
                <a:spLocks/>
              </p:cNvSpPr>
              <p:nvPr/>
            </p:nvSpPr>
            <p:spPr bwMode="auto">
              <a:xfrm>
                <a:off x="1503" y="3410"/>
                <a:ext cx="105" cy="68"/>
              </a:xfrm>
              <a:custGeom>
                <a:avLst/>
                <a:gdLst>
                  <a:gd name="T0" fmla="*/ 0 w 105"/>
                  <a:gd name="T1" fmla="*/ 49 h 68"/>
                  <a:gd name="T2" fmla="*/ 68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7" y="0"/>
                    </a:lnTo>
                    <a:lnTo>
                      <a:pt x="0" y="49"/>
                    </a:lnTo>
                    <a:close/>
                  </a:path>
                </a:pathLst>
              </a:custGeom>
              <a:solidFill>
                <a:srgbClr val="CDCDCD"/>
              </a:solidFill>
              <a:ln w="9525">
                <a:noFill/>
                <a:round/>
                <a:headEnd/>
                <a:tailEnd/>
              </a:ln>
            </p:spPr>
            <p:txBody>
              <a:bodyPr/>
              <a:lstStyle/>
              <a:p>
                <a:endParaRPr lang="en-US"/>
              </a:p>
            </p:txBody>
          </p:sp>
          <p:sp>
            <p:nvSpPr>
              <p:cNvPr id="5866" name="Freeform 6165"/>
              <p:cNvSpPr>
                <a:spLocks/>
              </p:cNvSpPr>
              <p:nvPr/>
            </p:nvSpPr>
            <p:spPr bwMode="auto">
              <a:xfrm>
                <a:off x="1503" y="3410"/>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67" name="Freeform 6166"/>
              <p:cNvSpPr>
                <a:spLocks/>
              </p:cNvSpPr>
              <p:nvPr/>
            </p:nvSpPr>
            <p:spPr bwMode="auto">
              <a:xfrm>
                <a:off x="3874" y="3416"/>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868" name="Freeform 6167"/>
              <p:cNvSpPr>
                <a:spLocks/>
              </p:cNvSpPr>
              <p:nvPr/>
            </p:nvSpPr>
            <p:spPr bwMode="auto">
              <a:xfrm>
                <a:off x="3874" y="3416"/>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69" name="Freeform 6168"/>
              <p:cNvSpPr>
                <a:spLocks/>
              </p:cNvSpPr>
              <p:nvPr/>
            </p:nvSpPr>
            <p:spPr bwMode="auto">
              <a:xfrm>
                <a:off x="2602" y="3416"/>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ECECE"/>
              </a:solidFill>
              <a:ln w="9525">
                <a:noFill/>
                <a:round/>
                <a:headEnd/>
                <a:tailEnd/>
              </a:ln>
            </p:spPr>
            <p:txBody>
              <a:bodyPr/>
              <a:lstStyle/>
              <a:p>
                <a:endParaRPr lang="en-US"/>
              </a:p>
            </p:txBody>
          </p:sp>
          <p:sp>
            <p:nvSpPr>
              <p:cNvPr id="5870" name="Freeform 6169"/>
              <p:cNvSpPr>
                <a:spLocks/>
              </p:cNvSpPr>
              <p:nvPr/>
            </p:nvSpPr>
            <p:spPr bwMode="auto">
              <a:xfrm>
                <a:off x="2602" y="3416"/>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71" name="Freeform 6170"/>
              <p:cNvSpPr>
                <a:spLocks/>
              </p:cNvSpPr>
              <p:nvPr/>
            </p:nvSpPr>
            <p:spPr bwMode="auto">
              <a:xfrm>
                <a:off x="3707" y="3422"/>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872" name="Freeform 6171"/>
              <p:cNvSpPr>
                <a:spLocks/>
              </p:cNvSpPr>
              <p:nvPr/>
            </p:nvSpPr>
            <p:spPr bwMode="auto">
              <a:xfrm>
                <a:off x="3707" y="342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73" name="Freeform 6172"/>
              <p:cNvSpPr>
                <a:spLocks/>
              </p:cNvSpPr>
              <p:nvPr/>
            </p:nvSpPr>
            <p:spPr bwMode="auto">
              <a:xfrm>
                <a:off x="2429" y="3416"/>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ECECE"/>
              </a:solidFill>
              <a:ln w="9525">
                <a:noFill/>
                <a:round/>
                <a:headEnd/>
                <a:tailEnd/>
              </a:ln>
            </p:spPr>
            <p:txBody>
              <a:bodyPr/>
              <a:lstStyle/>
              <a:p>
                <a:endParaRPr lang="en-US"/>
              </a:p>
            </p:txBody>
          </p:sp>
          <p:sp>
            <p:nvSpPr>
              <p:cNvPr id="5874" name="Freeform 6173"/>
              <p:cNvSpPr>
                <a:spLocks/>
              </p:cNvSpPr>
              <p:nvPr/>
            </p:nvSpPr>
            <p:spPr bwMode="auto">
              <a:xfrm>
                <a:off x="2429" y="3416"/>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75" name="Freeform 6174"/>
              <p:cNvSpPr>
                <a:spLocks/>
              </p:cNvSpPr>
              <p:nvPr/>
            </p:nvSpPr>
            <p:spPr bwMode="auto">
              <a:xfrm>
                <a:off x="3534" y="3422"/>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876" name="Freeform 6175"/>
              <p:cNvSpPr>
                <a:spLocks/>
              </p:cNvSpPr>
              <p:nvPr/>
            </p:nvSpPr>
            <p:spPr bwMode="auto">
              <a:xfrm>
                <a:off x="3534" y="3422"/>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77" name="Freeform 6176"/>
              <p:cNvSpPr>
                <a:spLocks/>
              </p:cNvSpPr>
              <p:nvPr/>
            </p:nvSpPr>
            <p:spPr bwMode="auto">
              <a:xfrm>
                <a:off x="2262" y="3422"/>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ECECE"/>
              </a:solidFill>
              <a:ln w="9525">
                <a:noFill/>
                <a:round/>
                <a:headEnd/>
                <a:tailEnd/>
              </a:ln>
            </p:spPr>
            <p:txBody>
              <a:bodyPr/>
              <a:lstStyle/>
              <a:p>
                <a:endParaRPr lang="en-US"/>
              </a:p>
            </p:txBody>
          </p:sp>
          <p:sp>
            <p:nvSpPr>
              <p:cNvPr id="5878" name="Freeform 6177"/>
              <p:cNvSpPr>
                <a:spLocks/>
              </p:cNvSpPr>
              <p:nvPr/>
            </p:nvSpPr>
            <p:spPr bwMode="auto">
              <a:xfrm>
                <a:off x="2262" y="3422"/>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79" name="Freeform 6178"/>
              <p:cNvSpPr>
                <a:spLocks/>
              </p:cNvSpPr>
              <p:nvPr/>
            </p:nvSpPr>
            <p:spPr bwMode="auto">
              <a:xfrm>
                <a:off x="3361" y="3428"/>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5880" name="Freeform 6179"/>
              <p:cNvSpPr>
                <a:spLocks/>
              </p:cNvSpPr>
              <p:nvPr/>
            </p:nvSpPr>
            <p:spPr bwMode="auto">
              <a:xfrm>
                <a:off x="3361" y="3428"/>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81" name="Freeform 6180"/>
              <p:cNvSpPr>
                <a:spLocks/>
              </p:cNvSpPr>
              <p:nvPr/>
            </p:nvSpPr>
            <p:spPr bwMode="auto">
              <a:xfrm>
                <a:off x="2089" y="3422"/>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DCDCD"/>
              </a:solidFill>
              <a:ln w="9525">
                <a:noFill/>
                <a:round/>
                <a:headEnd/>
                <a:tailEnd/>
              </a:ln>
            </p:spPr>
            <p:txBody>
              <a:bodyPr/>
              <a:lstStyle/>
              <a:p>
                <a:endParaRPr lang="en-US"/>
              </a:p>
            </p:txBody>
          </p:sp>
          <p:sp>
            <p:nvSpPr>
              <p:cNvPr id="5882" name="Freeform 6181"/>
              <p:cNvSpPr>
                <a:spLocks/>
              </p:cNvSpPr>
              <p:nvPr/>
            </p:nvSpPr>
            <p:spPr bwMode="auto">
              <a:xfrm>
                <a:off x="2089" y="3422"/>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883" name="Freeform 6182"/>
              <p:cNvSpPr>
                <a:spLocks/>
              </p:cNvSpPr>
              <p:nvPr/>
            </p:nvSpPr>
            <p:spPr bwMode="auto">
              <a:xfrm>
                <a:off x="3189" y="3428"/>
                <a:ext cx="105" cy="68"/>
              </a:xfrm>
              <a:custGeom>
                <a:avLst/>
                <a:gdLst>
                  <a:gd name="T0" fmla="*/ 0 w 105"/>
                  <a:gd name="T1" fmla="*/ 44 h 68"/>
                  <a:gd name="T2" fmla="*/ 67 w 105"/>
                  <a:gd name="T3" fmla="*/ 68 h 68"/>
                  <a:gd name="T4" fmla="*/ 105 w 105"/>
                  <a:gd name="T5" fmla="*/ 19 h 68"/>
                  <a:gd name="T6" fmla="*/ 30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7" y="68"/>
                    </a:lnTo>
                    <a:lnTo>
                      <a:pt x="105" y="19"/>
                    </a:lnTo>
                    <a:lnTo>
                      <a:pt x="30" y="0"/>
                    </a:lnTo>
                    <a:lnTo>
                      <a:pt x="0" y="44"/>
                    </a:lnTo>
                    <a:close/>
                  </a:path>
                </a:pathLst>
              </a:custGeom>
              <a:solidFill>
                <a:srgbClr val="CFCFCF"/>
              </a:solidFill>
              <a:ln w="9525">
                <a:noFill/>
                <a:round/>
                <a:headEnd/>
                <a:tailEnd/>
              </a:ln>
            </p:spPr>
            <p:txBody>
              <a:bodyPr/>
              <a:lstStyle/>
              <a:p>
                <a:endParaRPr lang="en-US"/>
              </a:p>
            </p:txBody>
          </p:sp>
          <p:sp>
            <p:nvSpPr>
              <p:cNvPr id="5884" name="Freeform 6183"/>
              <p:cNvSpPr>
                <a:spLocks/>
              </p:cNvSpPr>
              <p:nvPr/>
            </p:nvSpPr>
            <p:spPr bwMode="auto">
              <a:xfrm>
                <a:off x="3189" y="3428"/>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885" name="Freeform 6184"/>
              <p:cNvSpPr>
                <a:spLocks/>
              </p:cNvSpPr>
              <p:nvPr/>
            </p:nvSpPr>
            <p:spPr bwMode="auto">
              <a:xfrm>
                <a:off x="1917" y="3428"/>
                <a:ext cx="105" cy="68"/>
              </a:xfrm>
              <a:custGeom>
                <a:avLst/>
                <a:gdLst>
                  <a:gd name="T0" fmla="*/ 0 w 105"/>
                  <a:gd name="T1" fmla="*/ 44 h 68"/>
                  <a:gd name="T2" fmla="*/ 67 w 105"/>
                  <a:gd name="T3" fmla="*/ 68 h 68"/>
                  <a:gd name="T4" fmla="*/ 105 w 105"/>
                  <a:gd name="T5" fmla="*/ 19 h 68"/>
                  <a:gd name="T6" fmla="*/ 30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7" y="68"/>
                    </a:lnTo>
                    <a:lnTo>
                      <a:pt x="105" y="19"/>
                    </a:lnTo>
                    <a:lnTo>
                      <a:pt x="30" y="0"/>
                    </a:lnTo>
                    <a:lnTo>
                      <a:pt x="0" y="44"/>
                    </a:lnTo>
                    <a:close/>
                  </a:path>
                </a:pathLst>
              </a:custGeom>
              <a:solidFill>
                <a:srgbClr val="CDCDCD"/>
              </a:solidFill>
              <a:ln w="9525">
                <a:noFill/>
                <a:round/>
                <a:headEnd/>
                <a:tailEnd/>
              </a:ln>
            </p:spPr>
            <p:txBody>
              <a:bodyPr/>
              <a:lstStyle/>
              <a:p>
                <a:endParaRPr lang="en-US"/>
              </a:p>
            </p:txBody>
          </p:sp>
          <p:sp>
            <p:nvSpPr>
              <p:cNvPr id="5886" name="Freeform 6185"/>
              <p:cNvSpPr>
                <a:spLocks/>
              </p:cNvSpPr>
              <p:nvPr/>
            </p:nvSpPr>
            <p:spPr bwMode="auto">
              <a:xfrm>
                <a:off x="1917" y="3428"/>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887" name="Freeform 6186"/>
              <p:cNvSpPr>
                <a:spLocks/>
              </p:cNvSpPr>
              <p:nvPr/>
            </p:nvSpPr>
            <p:spPr bwMode="auto">
              <a:xfrm>
                <a:off x="4294" y="3428"/>
                <a:ext cx="99" cy="68"/>
              </a:xfrm>
              <a:custGeom>
                <a:avLst/>
                <a:gdLst>
                  <a:gd name="T0" fmla="*/ 0 w 99"/>
                  <a:gd name="T1" fmla="*/ 50 h 68"/>
                  <a:gd name="T2" fmla="*/ 68 w 99"/>
                  <a:gd name="T3" fmla="*/ 68 h 68"/>
                  <a:gd name="T4" fmla="*/ 99 w 99"/>
                  <a:gd name="T5" fmla="*/ 25 h 68"/>
                  <a:gd name="T6" fmla="*/ 25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25" y="0"/>
                    </a:lnTo>
                    <a:lnTo>
                      <a:pt x="0" y="50"/>
                    </a:lnTo>
                    <a:close/>
                  </a:path>
                </a:pathLst>
              </a:custGeom>
              <a:solidFill>
                <a:srgbClr val="CFCFCF"/>
              </a:solidFill>
              <a:ln w="9525">
                <a:noFill/>
                <a:round/>
                <a:headEnd/>
                <a:tailEnd/>
              </a:ln>
            </p:spPr>
            <p:txBody>
              <a:bodyPr/>
              <a:lstStyle/>
              <a:p>
                <a:endParaRPr lang="en-US"/>
              </a:p>
            </p:txBody>
          </p:sp>
          <p:sp>
            <p:nvSpPr>
              <p:cNvPr id="5888" name="Freeform 6187"/>
              <p:cNvSpPr>
                <a:spLocks/>
              </p:cNvSpPr>
              <p:nvPr/>
            </p:nvSpPr>
            <p:spPr bwMode="auto">
              <a:xfrm>
                <a:off x="4294" y="3428"/>
                <a:ext cx="99" cy="68"/>
              </a:xfrm>
              <a:custGeom>
                <a:avLst/>
                <a:gdLst>
                  <a:gd name="T0" fmla="*/ 0 w 16"/>
                  <a:gd name="T1" fmla="*/ 71579 h 11"/>
                  <a:gd name="T2" fmla="*/ 99730 w 16"/>
                  <a:gd name="T3" fmla="*/ 99206 h 11"/>
                  <a:gd name="T4" fmla="*/ 145214 w 16"/>
                  <a:gd name="T5" fmla="*/ 36609 h 11"/>
                  <a:gd name="T6" fmla="*/ 36717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4" y="0"/>
                    </a:lnTo>
                    <a:lnTo>
                      <a:pt x="0" y="8"/>
                    </a:lnTo>
                  </a:path>
                </a:pathLst>
              </a:custGeom>
              <a:noFill/>
              <a:ln w="9525">
                <a:solidFill>
                  <a:srgbClr val="000000"/>
                </a:solidFill>
                <a:round/>
                <a:headEnd/>
                <a:tailEnd/>
              </a:ln>
            </p:spPr>
            <p:txBody>
              <a:bodyPr/>
              <a:lstStyle/>
              <a:p>
                <a:endParaRPr lang="en-US"/>
              </a:p>
            </p:txBody>
          </p:sp>
          <p:sp>
            <p:nvSpPr>
              <p:cNvPr id="5889" name="Freeform 6188"/>
              <p:cNvSpPr>
                <a:spLocks/>
              </p:cNvSpPr>
              <p:nvPr/>
            </p:nvSpPr>
            <p:spPr bwMode="auto">
              <a:xfrm>
                <a:off x="3016" y="3435"/>
                <a:ext cx="105" cy="61"/>
              </a:xfrm>
              <a:custGeom>
                <a:avLst/>
                <a:gdLst>
                  <a:gd name="T0" fmla="*/ 0 w 105"/>
                  <a:gd name="T1" fmla="*/ 43 h 61"/>
                  <a:gd name="T2" fmla="*/ 74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890" name="Freeform 6189"/>
              <p:cNvSpPr>
                <a:spLocks/>
              </p:cNvSpPr>
              <p:nvPr/>
            </p:nvSpPr>
            <p:spPr bwMode="auto">
              <a:xfrm>
                <a:off x="3016" y="3435"/>
                <a:ext cx="105" cy="61"/>
              </a:xfrm>
              <a:custGeom>
                <a:avLst/>
                <a:gdLst>
                  <a:gd name="T0" fmla="*/ 0 w 17"/>
                  <a:gd name="T1" fmla="*/ 59463 h 10"/>
                  <a:gd name="T2" fmla="*/ 107693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91" name="Freeform 6190"/>
              <p:cNvSpPr>
                <a:spLocks/>
              </p:cNvSpPr>
              <p:nvPr/>
            </p:nvSpPr>
            <p:spPr bwMode="auto">
              <a:xfrm>
                <a:off x="1744" y="3428"/>
                <a:ext cx="105" cy="68"/>
              </a:xfrm>
              <a:custGeom>
                <a:avLst/>
                <a:gdLst>
                  <a:gd name="T0" fmla="*/ 0 w 105"/>
                  <a:gd name="T1" fmla="*/ 50 h 68"/>
                  <a:gd name="T2" fmla="*/ 68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7" y="0"/>
                    </a:lnTo>
                    <a:lnTo>
                      <a:pt x="0" y="50"/>
                    </a:lnTo>
                    <a:close/>
                  </a:path>
                </a:pathLst>
              </a:custGeom>
              <a:solidFill>
                <a:srgbClr val="CDCDCD"/>
              </a:solidFill>
              <a:ln w="9525">
                <a:noFill/>
                <a:round/>
                <a:headEnd/>
                <a:tailEnd/>
              </a:ln>
            </p:spPr>
            <p:txBody>
              <a:bodyPr/>
              <a:lstStyle/>
              <a:p>
                <a:endParaRPr lang="en-US"/>
              </a:p>
            </p:txBody>
          </p:sp>
          <p:sp>
            <p:nvSpPr>
              <p:cNvPr id="5892" name="Freeform 6191"/>
              <p:cNvSpPr>
                <a:spLocks/>
              </p:cNvSpPr>
              <p:nvPr/>
            </p:nvSpPr>
            <p:spPr bwMode="auto">
              <a:xfrm>
                <a:off x="1744" y="3428"/>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893" name="Freeform 6192"/>
              <p:cNvSpPr>
                <a:spLocks/>
              </p:cNvSpPr>
              <p:nvPr/>
            </p:nvSpPr>
            <p:spPr bwMode="auto">
              <a:xfrm>
                <a:off x="4121" y="3435"/>
                <a:ext cx="99" cy="67"/>
              </a:xfrm>
              <a:custGeom>
                <a:avLst/>
                <a:gdLst>
                  <a:gd name="T0" fmla="*/ 0 w 99"/>
                  <a:gd name="T1" fmla="*/ 43 h 67"/>
                  <a:gd name="T2" fmla="*/ 68 w 99"/>
                  <a:gd name="T3" fmla="*/ 67 h 67"/>
                  <a:gd name="T4" fmla="*/ 99 w 99"/>
                  <a:gd name="T5" fmla="*/ 18 h 67"/>
                  <a:gd name="T6" fmla="*/ 31 w 99"/>
                  <a:gd name="T7" fmla="*/ 0 h 67"/>
                  <a:gd name="T8" fmla="*/ 0 w 99"/>
                  <a:gd name="T9" fmla="*/ 43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3"/>
                    </a:moveTo>
                    <a:lnTo>
                      <a:pt x="68" y="67"/>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894" name="Freeform 6193"/>
              <p:cNvSpPr>
                <a:spLocks/>
              </p:cNvSpPr>
              <p:nvPr/>
            </p:nvSpPr>
            <p:spPr bwMode="auto">
              <a:xfrm>
                <a:off x="4121" y="3435"/>
                <a:ext cx="99" cy="67"/>
              </a:xfrm>
              <a:custGeom>
                <a:avLst/>
                <a:gdLst>
                  <a:gd name="T0" fmla="*/ 0 w 16"/>
                  <a:gd name="T1" fmla="*/ 59210 h 11"/>
                  <a:gd name="T2" fmla="*/ 99730 w 16"/>
                  <a:gd name="T3" fmla="*/ 92192 h 11"/>
                  <a:gd name="T4" fmla="*/ 145214 w 16"/>
                  <a:gd name="T5" fmla="*/ 24857 h 11"/>
                  <a:gd name="T6" fmla="*/ 45484 w 16"/>
                  <a:gd name="T7" fmla="*/ 0 h 11"/>
                  <a:gd name="T8" fmla="*/ 0 w 16"/>
                  <a:gd name="T9" fmla="*/ 5921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95" name="Freeform 6194"/>
              <p:cNvSpPr>
                <a:spLocks/>
              </p:cNvSpPr>
              <p:nvPr/>
            </p:nvSpPr>
            <p:spPr bwMode="auto">
              <a:xfrm>
                <a:off x="2843" y="3435"/>
                <a:ext cx="105" cy="67"/>
              </a:xfrm>
              <a:custGeom>
                <a:avLst/>
                <a:gdLst>
                  <a:gd name="T0" fmla="*/ 0 w 105"/>
                  <a:gd name="T1" fmla="*/ 43 h 67"/>
                  <a:gd name="T2" fmla="*/ 74 w 105"/>
                  <a:gd name="T3" fmla="*/ 67 h 67"/>
                  <a:gd name="T4" fmla="*/ 105 w 105"/>
                  <a:gd name="T5" fmla="*/ 18 h 67"/>
                  <a:gd name="T6" fmla="*/ 37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74" y="67"/>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896" name="Freeform 6195"/>
              <p:cNvSpPr>
                <a:spLocks/>
              </p:cNvSpPr>
              <p:nvPr/>
            </p:nvSpPr>
            <p:spPr bwMode="auto">
              <a:xfrm>
                <a:off x="2843" y="3435"/>
                <a:ext cx="105" cy="67"/>
              </a:xfrm>
              <a:custGeom>
                <a:avLst/>
                <a:gdLst>
                  <a:gd name="T0" fmla="*/ 0 w 17"/>
                  <a:gd name="T1" fmla="*/ 59210 h 11"/>
                  <a:gd name="T2" fmla="*/ 107693 w 17"/>
                  <a:gd name="T3" fmla="*/ 92192 h 11"/>
                  <a:gd name="T4" fmla="*/ 152936 w 17"/>
                  <a:gd name="T5" fmla="*/ 24857 h 11"/>
                  <a:gd name="T6" fmla="*/ 53945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97" name="Freeform 6196"/>
              <p:cNvSpPr>
                <a:spLocks/>
              </p:cNvSpPr>
              <p:nvPr/>
            </p:nvSpPr>
            <p:spPr bwMode="auto">
              <a:xfrm>
                <a:off x="1571" y="3435"/>
                <a:ext cx="105" cy="67"/>
              </a:xfrm>
              <a:custGeom>
                <a:avLst/>
                <a:gdLst>
                  <a:gd name="T0" fmla="*/ 0 w 105"/>
                  <a:gd name="T1" fmla="*/ 43 h 67"/>
                  <a:gd name="T2" fmla="*/ 68 w 105"/>
                  <a:gd name="T3" fmla="*/ 67 h 67"/>
                  <a:gd name="T4" fmla="*/ 105 w 105"/>
                  <a:gd name="T5" fmla="*/ 18 h 67"/>
                  <a:gd name="T6" fmla="*/ 37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68" y="67"/>
                    </a:lnTo>
                    <a:lnTo>
                      <a:pt x="105" y="18"/>
                    </a:lnTo>
                    <a:lnTo>
                      <a:pt x="37" y="0"/>
                    </a:lnTo>
                    <a:lnTo>
                      <a:pt x="0" y="43"/>
                    </a:lnTo>
                    <a:close/>
                  </a:path>
                </a:pathLst>
              </a:custGeom>
              <a:solidFill>
                <a:srgbClr val="CECECE"/>
              </a:solidFill>
              <a:ln w="9525">
                <a:noFill/>
                <a:round/>
                <a:headEnd/>
                <a:tailEnd/>
              </a:ln>
            </p:spPr>
            <p:txBody>
              <a:bodyPr/>
              <a:lstStyle/>
              <a:p>
                <a:endParaRPr lang="en-US"/>
              </a:p>
            </p:txBody>
          </p:sp>
          <p:sp>
            <p:nvSpPr>
              <p:cNvPr id="5898" name="Freeform 6197"/>
              <p:cNvSpPr>
                <a:spLocks/>
              </p:cNvSpPr>
              <p:nvPr/>
            </p:nvSpPr>
            <p:spPr bwMode="auto">
              <a:xfrm>
                <a:off x="1571" y="3435"/>
                <a:ext cx="105" cy="67"/>
              </a:xfrm>
              <a:custGeom>
                <a:avLst/>
                <a:gdLst>
                  <a:gd name="T0" fmla="*/ 0 w 17"/>
                  <a:gd name="T1" fmla="*/ 59210 h 11"/>
                  <a:gd name="T2" fmla="*/ 98959 w 17"/>
                  <a:gd name="T3" fmla="*/ 92192 h 11"/>
                  <a:gd name="T4" fmla="*/ 152936 w 17"/>
                  <a:gd name="T5" fmla="*/ 24857 h 11"/>
                  <a:gd name="T6" fmla="*/ 53945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899" name="Freeform 6198"/>
              <p:cNvSpPr>
                <a:spLocks/>
              </p:cNvSpPr>
              <p:nvPr/>
            </p:nvSpPr>
            <p:spPr bwMode="auto">
              <a:xfrm>
                <a:off x="3948" y="3435"/>
                <a:ext cx="99" cy="67"/>
              </a:xfrm>
              <a:custGeom>
                <a:avLst/>
                <a:gdLst>
                  <a:gd name="T0" fmla="*/ 0 w 99"/>
                  <a:gd name="T1" fmla="*/ 49 h 67"/>
                  <a:gd name="T2" fmla="*/ 68 w 99"/>
                  <a:gd name="T3" fmla="*/ 67 h 67"/>
                  <a:gd name="T4" fmla="*/ 99 w 99"/>
                  <a:gd name="T5" fmla="*/ 24 h 67"/>
                  <a:gd name="T6" fmla="*/ 31 w 99"/>
                  <a:gd name="T7" fmla="*/ 0 h 67"/>
                  <a:gd name="T8" fmla="*/ 0 w 99"/>
                  <a:gd name="T9" fmla="*/ 49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9"/>
                    </a:moveTo>
                    <a:lnTo>
                      <a:pt x="68" y="67"/>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5900" name="Freeform 6199"/>
              <p:cNvSpPr>
                <a:spLocks/>
              </p:cNvSpPr>
              <p:nvPr/>
            </p:nvSpPr>
            <p:spPr bwMode="auto">
              <a:xfrm>
                <a:off x="3948" y="3435"/>
                <a:ext cx="99" cy="67"/>
              </a:xfrm>
              <a:custGeom>
                <a:avLst/>
                <a:gdLst>
                  <a:gd name="T0" fmla="*/ 0 w 16"/>
                  <a:gd name="T1" fmla="*/ 67335 h 11"/>
                  <a:gd name="T2" fmla="*/ 99730 w 16"/>
                  <a:gd name="T3" fmla="*/ 92192 h 11"/>
                  <a:gd name="T4" fmla="*/ 145214 w 16"/>
                  <a:gd name="T5" fmla="*/ 32982 h 11"/>
                  <a:gd name="T6" fmla="*/ 45484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901" name="Freeform 6200"/>
              <p:cNvSpPr>
                <a:spLocks/>
              </p:cNvSpPr>
              <p:nvPr/>
            </p:nvSpPr>
            <p:spPr bwMode="auto">
              <a:xfrm>
                <a:off x="2676" y="3435"/>
                <a:ext cx="99" cy="67"/>
              </a:xfrm>
              <a:custGeom>
                <a:avLst/>
                <a:gdLst>
                  <a:gd name="T0" fmla="*/ 0 w 99"/>
                  <a:gd name="T1" fmla="*/ 49 h 67"/>
                  <a:gd name="T2" fmla="*/ 68 w 99"/>
                  <a:gd name="T3" fmla="*/ 67 h 67"/>
                  <a:gd name="T4" fmla="*/ 99 w 99"/>
                  <a:gd name="T5" fmla="*/ 24 h 67"/>
                  <a:gd name="T6" fmla="*/ 31 w 99"/>
                  <a:gd name="T7" fmla="*/ 0 h 67"/>
                  <a:gd name="T8" fmla="*/ 0 w 99"/>
                  <a:gd name="T9" fmla="*/ 49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9"/>
                    </a:moveTo>
                    <a:lnTo>
                      <a:pt x="68" y="67"/>
                    </a:lnTo>
                    <a:lnTo>
                      <a:pt x="99" y="24"/>
                    </a:lnTo>
                    <a:lnTo>
                      <a:pt x="31" y="0"/>
                    </a:lnTo>
                    <a:lnTo>
                      <a:pt x="0" y="49"/>
                    </a:lnTo>
                    <a:close/>
                  </a:path>
                </a:pathLst>
              </a:custGeom>
              <a:solidFill>
                <a:srgbClr val="CECECE"/>
              </a:solidFill>
              <a:ln w="9525">
                <a:noFill/>
                <a:round/>
                <a:headEnd/>
                <a:tailEnd/>
              </a:ln>
            </p:spPr>
            <p:txBody>
              <a:bodyPr/>
              <a:lstStyle/>
              <a:p>
                <a:endParaRPr lang="en-US"/>
              </a:p>
            </p:txBody>
          </p:sp>
          <p:sp>
            <p:nvSpPr>
              <p:cNvPr id="5902" name="Freeform 6201"/>
              <p:cNvSpPr>
                <a:spLocks/>
              </p:cNvSpPr>
              <p:nvPr/>
            </p:nvSpPr>
            <p:spPr bwMode="auto">
              <a:xfrm>
                <a:off x="2676" y="3435"/>
                <a:ext cx="99" cy="67"/>
              </a:xfrm>
              <a:custGeom>
                <a:avLst/>
                <a:gdLst>
                  <a:gd name="T0" fmla="*/ 0 w 16"/>
                  <a:gd name="T1" fmla="*/ 67335 h 11"/>
                  <a:gd name="T2" fmla="*/ 99730 w 16"/>
                  <a:gd name="T3" fmla="*/ 92192 h 11"/>
                  <a:gd name="T4" fmla="*/ 145214 w 16"/>
                  <a:gd name="T5" fmla="*/ 32982 h 11"/>
                  <a:gd name="T6" fmla="*/ 45484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903" name="Freeform 6202"/>
              <p:cNvSpPr>
                <a:spLocks/>
              </p:cNvSpPr>
              <p:nvPr/>
            </p:nvSpPr>
            <p:spPr bwMode="auto">
              <a:xfrm>
                <a:off x="3775" y="3441"/>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904" name="Freeform 6203"/>
              <p:cNvSpPr>
                <a:spLocks/>
              </p:cNvSpPr>
              <p:nvPr/>
            </p:nvSpPr>
            <p:spPr bwMode="auto">
              <a:xfrm>
                <a:off x="3775" y="3441"/>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05" name="Freeform 6204"/>
              <p:cNvSpPr>
                <a:spLocks/>
              </p:cNvSpPr>
              <p:nvPr/>
            </p:nvSpPr>
            <p:spPr bwMode="auto">
              <a:xfrm>
                <a:off x="2503" y="3441"/>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ECECE"/>
              </a:solidFill>
              <a:ln w="9525">
                <a:noFill/>
                <a:round/>
                <a:headEnd/>
                <a:tailEnd/>
              </a:ln>
            </p:spPr>
            <p:txBody>
              <a:bodyPr/>
              <a:lstStyle/>
              <a:p>
                <a:endParaRPr lang="en-US"/>
              </a:p>
            </p:txBody>
          </p:sp>
          <p:sp>
            <p:nvSpPr>
              <p:cNvPr id="5906" name="Freeform 6205"/>
              <p:cNvSpPr>
                <a:spLocks/>
              </p:cNvSpPr>
              <p:nvPr/>
            </p:nvSpPr>
            <p:spPr bwMode="auto">
              <a:xfrm>
                <a:off x="2503" y="3441"/>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07" name="Freeform 6206"/>
              <p:cNvSpPr>
                <a:spLocks/>
              </p:cNvSpPr>
              <p:nvPr/>
            </p:nvSpPr>
            <p:spPr bwMode="auto">
              <a:xfrm>
                <a:off x="3602" y="3441"/>
                <a:ext cx="105" cy="68"/>
              </a:xfrm>
              <a:custGeom>
                <a:avLst/>
                <a:gdLst>
                  <a:gd name="T0" fmla="*/ 0 w 105"/>
                  <a:gd name="T1" fmla="*/ 49 h 68"/>
                  <a:gd name="T2" fmla="*/ 74 w 105"/>
                  <a:gd name="T3" fmla="*/ 68 h 68"/>
                  <a:gd name="T4" fmla="*/ 105 w 105"/>
                  <a:gd name="T5" fmla="*/ 24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908" name="Freeform 6207"/>
              <p:cNvSpPr>
                <a:spLocks/>
              </p:cNvSpPr>
              <p:nvPr/>
            </p:nvSpPr>
            <p:spPr bwMode="auto">
              <a:xfrm>
                <a:off x="3602" y="3441"/>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909" name="Freeform 6208"/>
              <p:cNvSpPr>
                <a:spLocks/>
              </p:cNvSpPr>
              <p:nvPr/>
            </p:nvSpPr>
            <p:spPr bwMode="auto">
              <a:xfrm>
                <a:off x="2330" y="3441"/>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ECECE"/>
              </a:solidFill>
              <a:ln w="9525">
                <a:noFill/>
                <a:round/>
                <a:headEnd/>
                <a:tailEnd/>
              </a:ln>
            </p:spPr>
            <p:txBody>
              <a:bodyPr/>
              <a:lstStyle/>
              <a:p>
                <a:endParaRPr lang="en-US"/>
              </a:p>
            </p:txBody>
          </p:sp>
          <p:sp>
            <p:nvSpPr>
              <p:cNvPr id="5910" name="Freeform 6209"/>
              <p:cNvSpPr>
                <a:spLocks/>
              </p:cNvSpPr>
              <p:nvPr/>
            </p:nvSpPr>
            <p:spPr bwMode="auto">
              <a:xfrm>
                <a:off x="2330" y="344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911" name="Freeform 6210"/>
              <p:cNvSpPr>
                <a:spLocks/>
              </p:cNvSpPr>
              <p:nvPr/>
            </p:nvSpPr>
            <p:spPr bwMode="auto">
              <a:xfrm>
                <a:off x="3429" y="3447"/>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912" name="Freeform 6211"/>
              <p:cNvSpPr>
                <a:spLocks/>
              </p:cNvSpPr>
              <p:nvPr/>
            </p:nvSpPr>
            <p:spPr bwMode="auto">
              <a:xfrm>
                <a:off x="3429" y="3447"/>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13" name="Freeform 6212"/>
              <p:cNvSpPr>
                <a:spLocks/>
              </p:cNvSpPr>
              <p:nvPr/>
            </p:nvSpPr>
            <p:spPr bwMode="auto">
              <a:xfrm>
                <a:off x="2157" y="3447"/>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ECECE"/>
              </a:solidFill>
              <a:ln w="9525">
                <a:noFill/>
                <a:round/>
                <a:headEnd/>
                <a:tailEnd/>
              </a:ln>
            </p:spPr>
            <p:txBody>
              <a:bodyPr/>
              <a:lstStyle/>
              <a:p>
                <a:endParaRPr lang="en-US"/>
              </a:p>
            </p:txBody>
          </p:sp>
          <p:sp>
            <p:nvSpPr>
              <p:cNvPr id="5914" name="Freeform 6213"/>
              <p:cNvSpPr>
                <a:spLocks/>
              </p:cNvSpPr>
              <p:nvPr/>
            </p:nvSpPr>
            <p:spPr bwMode="auto">
              <a:xfrm>
                <a:off x="2157" y="3447"/>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15" name="Freeform 6214"/>
              <p:cNvSpPr>
                <a:spLocks/>
              </p:cNvSpPr>
              <p:nvPr/>
            </p:nvSpPr>
            <p:spPr bwMode="auto">
              <a:xfrm>
                <a:off x="3256" y="3447"/>
                <a:ext cx="105" cy="68"/>
              </a:xfrm>
              <a:custGeom>
                <a:avLst/>
                <a:gdLst>
                  <a:gd name="T0" fmla="*/ 0 w 105"/>
                  <a:gd name="T1" fmla="*/ 49 h 68"/>
                  <a:gd name="T2" fmla="*/ 75 w 105"/>
                  <a:gd name="T3" fmla="*/ 68 h 68"/>
                  <a:gd name="T4" fmla="*/ 105 w 105"/>
                  <a:gd name="T5" fmla="*/ 25 h 68"/>
                  <a:gd name="T6" fmla="*/ 38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5" y="68"/>
                    </a:lnTo>
                    <a:lnTo>
                      <a:pt x="105" y="25"/>
                    </a:lnTo>
                    <a:lnTo>
                      <a:pt x="38" y="0"/>
                    </a:lnTo>
                    <a:lnTo>
                      <a:pt x="0" y="49"/>
                    </a:lnTo>
                    <a:close/>
                  </a:path>
                </a:pathLst>
              </a:custGeom>
              <a:solidFill>
                <a:srgbClr val="CFCFCF"/>
              </a:solidFill>
              <a:ln w="9525">
                <a:noFill/>
                <a:round/>
                <a:headEnd/>
                <a:tailEnd/>
              </a:ln>
            </p:spPr>
            <p:txBody>
              <a:bodyPr/>
              <a:lstStyle/>
              <a:p>
                <a:endParaRPr lang="en-US"/>
              </a:p>
            </p:txBody>
          </p:sp>
          <p:sp>
            <p:nvSpPr>
              <p:cNvPr id="5916" name="Freeform 6215"/>
              <p:cNvSpPr>
                <a:spLocks/>
              </p:cNvSpPr>
              <p:nvPr/>
            </p:nvSpPr>
            <p:spPr bwMode="auto">
              <a:xfrm>
                <a:off x="3256" y="3447"/>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917" name="Freeform 6216"/>
              <p:cNvSpPr>
                <a:spLocks/>
              </p:cNvSpPr>
              <p:nvPr/>
            </p:nvSpPr>
            <p:spPr bwMode="auto">
              <a:xfrm>
                <a:off x="1984" y="3447"/>
                <a:ext cx="105" cy="68"/>
              </a:xfrm>
              <a:custGeom>
                <a:avLst/>
                <a:gdLst>
                  <a:gd name="T0" fmla="*/ 0 w 105"/>
                  <a:gd name="T1" fmla="*/ 49 h 68"/>
                  <a:gd name="T2" fmla="*/ 68 w 105"/>
                  <a:gd name="T3" fmla="*/ 68 h 68"/>
                  <a:gd name="T4" fmla="*/ 105 w 105"/>
                  <a:gd name="T5" fmla="*/ 25 h 68"/>
                  <a:gd name="T6" fmla="*/ 38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8" y="0"/>
                    </a:lnTo>
                    <a:lnTo>
                      <a:pt x="0" y="49"/>
                    </a:lnTo>
                    <a:close/>
                  </a:path>
                </a:pathLst>
              </a:custGeom>
              <a:solidFill>
                <a:srgbClr val="CECECE"/>
              </a:solidFill>
              <a:ln w="9525">
                <a:noFill/>
                <a:round/>
                <a:headEnd/>
                <a:tailEnd/>
              </a:ln>
            </p:spPr>
            <p:txBody>
              <a:bodyPr/>
              <a:lstStyle/>
              <a:p>
                <a:endParaRPr lang="en-US"/>
              </a:p>
            </p:txBody>
          </p:sp>
          <p:sp>
            <p:nvSpPr>
              <p:cNvPr id="5918" name="Freeform 6217"/>
              <p:cNvSpPr>
                <a:spLocks/>
              </p:cNvSpPr>
              <p:nvPr/>
            </p:nvSpPr>
            <p:spPr bwMode="auto">
              <a:xfrm>
                <a:off x="1984" y="3447"/>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919" name="Freeform 6218"/>
              <p:cNvSpPr>
                <a:spLocks/>
              </p:cNvSpPr>
              <p:nvPr/>
            </p:nvSpPr>
            <p:spPr bwMode="auto">
              <a:xfrm>
                <a:off x="3090" y="3453"/>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920" name="Freeform 6219"/>
              <p:cNvSpPr>
                <a:spLocks/>
              </p:cNvSpPr>
              <p:nvPr/>
            </p:nvSpPr>
            <p:spPr bwMode="auto">
              <a:xfrm>
                <a:off x="3090" y="3453"/>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21" name="Freeform 6220"/>
              <p:cNvSpPr>
                <a:spLocks/>
              </p:cNvSpPr>
              <p:nvPr/>
            </p:nvSpPr>
            <p:spPr bwMode="auto">
              <a:xfrm>
                <a:off x="1812" y="3453"/>
                <a:ext cx="105" cy="68"/>
              </a:xfrm>
              <a:custGeom>
                <a:avLst/>
                <a:gdLst>
                  <a:gd name="T0" fmla="*/ 0 w 105"/>
                  <a:gd name="T1" fmla="*/ 43 h 68"/>
                  <a:gd name="T2" fmla="*/ 68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9"/>
                    </a:lnTo>
                    <a:lnTo>
                      <a:pt x="37" y="0"/>
                    </a:lnTo>
                    <a:lnTo>
                      <a:pt x="0" y="43"/>
                    </a:lnTo>
                    <a:close/>
                  </a:path>
                </a:pathLst>
              </a:custGeom>
              <a:solidFill>
                <a:srgbClr val="CECECE"/>
              </a:solidFill>
              <a:ln w="9525">
                <a:noFill/>
                <a:round/>
                <a:headEnd/>
                <a:tailEnd/>
              </a:ln>
            </p:spPr>
            <p:txBody>
              <a:bodyPr/>
              <a:lstStyle/>
              <a:p>
                <a:endParaRPr lang="en-US"/>
              </a:p>
            </p:txBody>
          </p:sp>
          <p:sp>
            <p:nvSpPr>
              <p:cNvPr id="5922" name="Freeform 6221"/>
              <p:cNvSpPr>
                <a:spLocks/>
              </p:cNvSpPr>
              <p:nvPr/>
            </p:nvSpPr>
            <p:spPr bwMode="auto">
              <a:xfrm>
                <a:off x="1812" y="3453"/>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23" name="Freeform 6222"/>
              <p:cNvSpPr>
                <a:spLocks/>
              </p:cNvSpPr>
              <p:nvPr/>
            </p:nvSpPr>
            <p:spPr bwMode="auto">
              <a:xfrm>
                <a:off x="4189" y="3453"/>
                <a:ext cx="105" cy="68"/>
              </a:xfrm>
              <a:custGeom>
                <a:avLst/>
                <a:gdLst>
                  <a:gd name="T0" fmla="*/ 0 w 105"/>
                  <a:gd name="T1" fmla="*/ 49 h 68"/>
                  <a:gd name="T2" fmla="*/ 74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5924" name="Freeform 6223"/>
              <p:cNvSpPr>
                <a:spLocks/>
              </p:cNvSpPr>
              <p:nvPr/>
            </p:nvSpPr>
            <p:spPr bwMode="auto">
              <a:xfrm>
                <a:off x="4189" y="3453"/>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925" name="Freeform 6224"/>
              <p:cNvSpPr>
                <a:spLocks/>
              </p:cNvSpPr>
              <p:nvPr/>
            </p:nvSpPr>
            <p:spPr bwMode="auto">
              <a:xfrm>
                <a:off x="2917" y="3453"/>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926" name="Freeform 6225"/>
              <p:cNvSpPr>
                <a:spLocks/>
              </p:cNvSpPr>
              <p:nvPr/>
            </p:nvSpPr>
            <p:spPr bwMode="auto">
              <a:xfrm>
                <a:off x="2917" y="3453"/>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927" name="Freeform 6226"/>
              <p:cNvSpPr>
                <a:spLocks/>
              </p:cNvSpPr>
              <p:nvPr/>
            </p:nvSpPr>
            <p:spPr bwMode="auto">
              <a:xfrm>
                <a:off x="1639" y="3453"/>
                <a:ext cx="105" cy="68"/>
              </a:xfrm>
              <a:custGeom>
                <a:avLst/>
                <a:gdLst>
                  <a:gd name="T0" fmla="*/ 0 w 105"/>
                  <a:gd name="T1" fmla="*/ 49 h 68"/>
                  <a:gd name="T2" fmla="*/ 68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7" y="0"/>
                    </a:lnTo>
                    <a:lnTo>
                      <a:pt x="0" y="49"/>
                    </a:lnTo>
                    <a:close/>
                  </a:path>
                </a:pathLst>
              </a:custGeom>
              <a:solidFill>
                <a:srgbClr val="CECECE"/>
              </a:solidFill>
              <a:ln w="9525">
                <a:noFill/>
                <a:round/>
                <a:headEnd/>
                <a:tailEnd/>
              </a:ln>
            </p:spPr>
            <p:txBody>
              <a:bodyPr/>
              <a:lstStyle/>
              <a:p>
                <a:endParaRPr lang="en-US"/>
              </a:p>
            </p:txBody>
          </p:sp>
          <p:sp>
            <p:nvSpPr>
              <p:cNvPr id="5928" name="Freeform 6227"/>
              <p:cNvSpPr>
                <a:spLocks/>
              </p:cNvSpPr>
              <p:nvPr/>
            </p:nvSpPr>
            <p:spPr bwMode="auto">
              <a:xfrm>
                <a:off x="1639" y="3453"/>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929" name="Freeform 6228"/>
              <p:cNvSpPr>
                <a:spLocks/>
              </p:cNvSpPr>
              <p:nvPr/>
            </p:nvSpPr>
            <p:spPr bwMode="auto">
              <a:xfrm>
                <a:off x="4016" y="3459"/>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930" name="Freeform 6229"/>
              <p:cNvSpPr>
                <a:spLocks/>
              </p:cNvSpPr>
              <p:nvPr/>
            </p:nvSpPr>
            <p:spPr bwMode="auto">
              <a:xfrm>
                <a:off x="4016" y="3459"/>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31" name="Freeform 6230"/>
              <p:cNvSpPr>
                <a:spLocks/>
              </p:cNvSpPr>
              <p:nvPr/>
            </p:nvSpPr>
            <p:spPr bwMode="auto">
              <a:xfrm>
                <a:off x="2744" y="3459"/>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932" name="Freeform 6231"/>
              <p:cNvSpPr>
                <a:spLocks/>
              </p:cNvSpPr>
              <p:nvPr/>
            </p:nvSpPr>
            <p:spPr bwMode="auto">
              <a:xfrm>
                <a:off x="2744" y="345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33" name="Freeform 6232"/>
              <p:cNvSpPr>
                <a:spLocks/>
              </p:cNvSpPr>
              <p:nvPr/>
            </p:nvSpPr>
            <p:spPr bwMode="auto">
              <a:xfrm>
                <a:off x="3843" y="3459"/>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934" name="Freeform 6233"/>
              <p:cNvSpPr>
                <a:spLocks/>
              </p:cNvSpPr>
              <p:nvPr/>
            </p:nvSpPr>
            <p:spPr bwMode="auto">
              <a:xfrm>
                <a:off x="3843" y="3459"/>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935" name="Freeform 6234"/>
              <p:cNvSpPr>
                <a:spLocks/>
              </p:cNvSpPr>
              <p:nvPr/>
            </p:nvSpPr>
            <p:spPr bwMode="auto">
              <a:xfrm>
                <a:off x="2571" y="3459"/>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936" name="Freeform 6235"/>
              <p:cNvSpPr>
                <a:spLocks/>
              </p:cNvSpPr>
              <p:nvPr/>
            </p:nvSpPr>
            <p:spPr bwMode="auto">
              <a:xfrm>
                <a:off x="2571" y="3459"/>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937" name="Freeform 6236"/>
              <p:cNvSpPr>
                <a:spLocks/>
              </p:cNvSpPr>
              <p:nvPr/>
            </p:nvSpPr>
            <p:spPr bwMode="auto">
              <a:xfrm>
                <a:off x="3676" y="3465"/>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5938" name="Freeform 6237"/>
              <p:cNvSpPr>
                <a:spLocks/>
              </p:cNvSpPr>
              <p:nvPr/>
            </p:nvSpPr>
            <p:spPr bwMode="auto">
              <a:xfrm>
                <a:off x="3676" y="346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39" name="Freeform 6238"/>
              <p:cNvSpPr>
                <a:spLocks/>
              </p:cNvSpPr>
              <p:nvPr/>
            </p:nvSpPr>
            <p:spPr bwMode="auto">
              <a:xfrm>
                <a:off x="2398" y="3465"/>
                <a:ext cx="105" cy="62"/>
              </a:xfrm>
              <a:custGeom>
                <a:avLst/>
                <a:gdLst>
                  <a:gd name="T0" fmla="*/ 0 w 105"/>
                  <a:gd name="T1" fmla="*/ 44 h 62"/>
                  <a:gd name="T2" fmla="*/ 68 w 105"/>
                  <a:gd name="T3" fmla="*/ 62 h 62"/>
                  <a:gd name="T4" fmla="*/ 105 w 105"/>
                  <a:gd name="T5" fmla="*/ 19 h 62"/>
                  <a:gd name="T6" fmla="*/ 31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68" y="62"/>
                    </a:lnTo>
                    <a:lnTo>
                      <a:pt x="105" y="19"/>
                    </a:lnTo>
                    <a:lnTo>
                      <a:pt x="31" y="0"/>
                    </a:lnTo>
                    <a:lnTo>
                      <a:pt x="0" y="44"/>
                    </a:lnTo>
                    <a:close/>
                  </a:path>
                </a:pathLst>
              </a:custGeom>
              <a:solidFill>
                <a:srgbClr val="CECECE"/>
              </a:solidFill>
              <a:ln w="9525">
                <a:noFill/>
                <a:round/>
                <a:headEnd/>
                <a:tailEnd/>
              </a:ln>
            </p:spPr>
            <p:txBody>
              <a:bodyPr/>
              <a:lstStyle/>
              <a:p>
                <a:endParaRPr lang="en-US"/>
              </a:p>
            </p:txBody>
          </p:sp>
          <p:sp>
            <p:nvSpPr>
              <p:cNvPr id="5940" name="Freeform 6239"/>
              <p:cNvSpPr>
                <a:spLocks/>
              </p:cNvSpPr>
              <p:nvPr/>
            </p:nvSpPr>
            <p:spPr bwMode="auto">
              <a:xfrm>
                <a:off x="2398" y="3465"/>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41" name="Freeform 6240"/>
              <p:cNvSpPr>
                <a:spLocks/>
              </p:cNvSpPr>
              <p:nvPr/>
            </p:nvSpPr>
            <p:spPr bwMode="auto">
              <a:xfrm>
                <a:off x="3503" y="3465"/>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942" name="Freeform 6241"/>
              <p:cNvSpPr>
                <a:spLocks/>
              </p:cNvSpPr>
              <p:nvPr/>
            </p:nvSpPr>
            <p:spPr bwMode="auto">
              <a:xfrm>
                <a:off x="3503" y="3465"/>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943" name="Freeform 6242"/>
              <p:cNvSpPr>
                <a:spLocks/>
              </p:cNvSpPr>
              <p:nvPr/>
            </p:nvSpPr>
            <p:spPr bwMode="auto">
              <a:xfrm>
                <a:off x="2225" y="3465"/>
                <a:ext cx="105" cy="68"/>
              </a:xfrm>
              <a:custGeom>
                <a:avLst/>
                <a:gdLst>
                  <a:gd name="T0" fmla="*/ 0 w 105"/>
                  <a:gd name="T1" fmla="*/ 50 h 68"/>
                  <a:gd name="T2" fmla="*/ 68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7" y="0"/>
                    </a:lnTo>
                    <a:lnTo>
                      <a:pt x="0" y="50"/>
                    </a:lnTo>
                    <a:close/>
                  </a:path>
                </a:pathLst>
              </a:custGeom>
              <a:solidFill>
                <a:srgbClr val="CECECE"/>
              </a:solidFill>
              <a:ln w="9525">
                <a:noFill/>
                <a:round/>
                <a:headEnd/>
                <a:tailEnd/>
              </a:ln>
            </p:spPr>
            <p:txBody>
              <a:bodyPr/>
              <a:lstStyle/>
              <a:p>
                <a:endParaRPr lang="en-US"/>
              </a:p>
            </p:txBody>
          </p:sp>
          <p:sp>
            <p:nvSpPr>
              <p:cNvPr id="5944" name="Freeform 6243"/>
              <p:cNvSpPr>
                <a:spLocks/>
              </p:cNvSpPr>
              <p:nvPr/>
            </p:nvSpPr>
            <p:spPr bwMode="auto">
              <a:xfrm>
                <a:off x="2225" y="3465"/>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945" name="Freeform 6244"/>
              <p:cNvSpPr>
                <a:spLocks/>
              </p:cNvSpPr>
              <p:nvPr/>
            </p:nvSpPr>
            <p:spPr bwMode="auto">
              <a:xfrm>
                <a:off x="3331" y="3472"/>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5946" name="Freeform 6245"/>
              <p:cNvSpPr>
                <a:spLocks/>
              </p:cNvSpPr>
              <p:nvPr/>
            </p:nvSpPr>
            <p:spPr bwMode="auto">
              <a:xfrm>
                <a:off x="3331" y="3472"/>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47" name="Freeform 6246"/>
              <p:cNvSpPr>
                <a:spLocks/>
              </p:cNvSpPr>
              <p:nvPr/>
            </p:nvSpPr>
            <p:spPr bwMode="auto">
              <a:xfrm>
                <a:off x="2052" y="3472"/>
                <a:ext cx="105" cy="61"/>
              </a:xfrm>
              <a:custGeom>
                <a:avLst/>
                <a:gdLst>
                  <a:gd name="T0" fmla="*/ 0 w 105"/>
                  <a:gd name="T1" fmla="*/ 43 h 61"/>
                  <a:gd name="T2" fmla="*/ 68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7" y="0"/>
                    </a:lnTo>
                    <a:lnTo>
                      <a:pt x="0" y="43"/>
                    </a:lnTo>
                    <a:close/>
                  </a:path>
                </a:pathLst>
              </a:custGeom>
              <a:solidFill>
                <a:srgbClr val="CECECE"/>
              </a:solidFill>
              <a:ln w="9525">
                <a:noFill/>
                <a:round/>
                <a:headEnd/>
                <a:tailEnd/>
              </a:ln>
            </p:spPr>
            <p:txBody>
              <a:bodyPr/>
              <a:lstStyle/>
              <a:p>
                <a:endParaRPr lang="en-US"/>
              </a:p>
            </p:txBody>
          </p:sp>
          <p:sp>
            <p:nvSpPr>
              <p:cNvPr id="5948" name="Freeform 6247"/>
              <p:cNvSpPr>
                <a:spLocks/>
              </p:cNvSpPr>
              <p:nvPr/>
            </p:nvSpPr>
            <p:spPr bwMode="auto">
              <a:xfrm>
                <a:off x="2052" y="3472"/>
                <a:ext cx="105" cy="61"/>
              </a:xfrm>
              <a:custGeom>
                <a:avLst/>
                <a:gdLst>
                  <a:gd name="T0" fmla="*/ 0 w 17"/>
                  <a:gd name="T1" fmla="*/ 59463 h 10"/>
                  <a:gd name="T2" fmla="*/ 98959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49" name="Freeform 6248"/>
              <p:cNvSpPr>
                <a:spLocks/>
              </p:cNvSpPr>
              <p:nvPr/>
            </p:nvSpPr>
            <p:spPr bwMode="auto">
              <a:xfrm>
                <a:off x="3158" y="3472"/>
                <a:ext cx="98" cy="67"/>
              </a:xfrm>
              <a:custGeom>
                <a:avLst/>
                <a:gdLst>
                  <a:gd name="T0" fmla="*/ 0 w 98"/>
                  <a:gd name="T1" fmla="*/ 49 h 67"/>
                  <a:gd name="T2" fmla="*/ 68 w 98"/>
                  <a:gd name="T3" fmla="*/ 67 h 67"/>
                  <a:gd name="T4" fmla="*/ 98 w 98"/>
                  <a:gd name="T5" fmla="*/ 24 h 67"/>
                  <a:gd name="T6" fmla="*/ 31 w 98"/>
                  <a:gd name="T7" fmla="*/ 0 h 67"/>
                  <a:gd name="T8" fmla="*/ 0 w 98"/>
                  <a:gd name="T9" fmla="*/ 49 h 67"/>
                  <a:gd name="T10" fmla="*/ 0 60000 65536"/>
                  <a:gd name="T11" fmla="*/ 0 60000 65536"/>
                  <a:gd name="T12" fmla="*/ 0 60000 65536"/>
                  <a:gd name="T13" fmla="*/ 0 60000 65536"/>
                  <a:gd name="T14" fmla="*/ 0 60000 65536"/>
                  <a:gd name="T15" fmla="*/ 0 w 98"/>
                  <a:gd name="T16" fmla="*/ 0 h 67"/>
                  <a:gd name="T17" fmla="*/ 98 w 98"/>
                  <a:gd name="T18" fmla="*/ 67 h 67"/>
                </a:gdLst>
                <a:ahLst/>
                <a:cxnLst>
                  <a:cxn ang="T10">
                    <a:pos x="T0" y="T1"/>
                  </a:cxn>
                  <a:cxn ang="T11">
                    <a:pos x="T2" y="T3"/>
                  </a:cxn>
                  <a:cxn ang="T12">
                    <a:pos x="T4" y="T5"/>
                  </a:cxn>
                  <a:cxn ang="T13">
                    <a:pos x="T6" y="T7"/>
                  </a:cxn>
                  <a:cxn ang="T14">
                    <a:pos x="T8" y="T9"/>
                  </a:cxn>
                </a:cxnLst>
                <a:rect l="T15" t="T16" r="T17" b="T18"/>
                <a:pathLst>
                  <a:path w="98" h="67">
                    <a:moveTo>
                      <a:pt x="0" y="49"/>
                    </a:moveTo>
                    <a:lnTo>
                      <a:pt x="68" y="67"/>
                    </a:lnTo>
                    <a:lnTo>
                      <a:pt x="98" y="24"/>
                    </a:lnTo>
                    <a:lnTo>
                      <a:pt x="31" y="0"/>
                    </a:lnTo>
                    <a:lnTo>
                      <a:pt x="0" y="49"/>
                    </a:lnTo>
                    <a:close/>
                  </a:path>
                </a:pathLst>
              </a:custGeom>
              <a:solidFill>
                <a:srgbClr val="CFCFCF"/>
              </a:solidFill>
              <a:ln w="9525">
                <a:noFill/>
                <a:round/>
                <a:headEnd/>
                <a:tailEnd/>
              </a:ln>
            </p:spPr>
            <p:txBody>
              <a:bodyPr/>
              <a:lstStyle/>
              <a:p>
                <a:endParaRPr lang="en-US"/>
              </a:p>
            </p:txBody>
          </p:sp>
          <p:sp>
            <p:nvSpPr>
              <p:cNvPr id="5950" name="Freeform 6249"/>
              <p:cNvSpPr>
                <a:spLocks/>
              </p:cNvSpPr>
              <p:nvPr/>
            </p:nvSpPr>
            <p:spPr bwMode="auto">
              <a:xfrm>
                <a:off x="3158" y="3472"/>
                <a:ext cx="98" cy="67"/>
              </a:xfrm>
              <a:custGeom>
                <a:avLst/>
                <a:gdLst>
                  <a:gd name="T0" fmla="*/ 0 w 16"/>
                  <a:gd name="T1" fmla="*/ 67335 h 11"/>
                  <a:gd name="T2" fmla="*/ 94202 w 16"/>
                  <a:gd name="T3" fmla="*/ 92192 h 11"/>
                  <a:gd name="T4" fmla="*/ 137868 w 16"/>
                  <a:gd name="T5" fmla="*/ 32982 h 11"/>
                  <a:gd name="T6" fmla="*/ 43665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951" name="Freeform 6250"/>
              <p:cNvSpPr>
                <a:spLocks/>
              </p:cNvSpPr>
              <p:nvPr/>
            </p:nvSpPr>
            <p:spPr bwMode="auto">
              <a:xfrm>
                <a:off x="1880" y="3472"/>
                <a:ext cx="104" cy="67"/>
              </a:xfrm>
              <a:custGeom>
                <a:avLst/>
                <a:gdLst>
                  <a:gd name="T0" fmla="*/ 0 w 104"/>
                  <a:gd name="T1" fmla="*/ 49 h 67"/>
                  <a:gd name="T2" fmla="*/ 67 w 104"/>
                  <a:gd name="T3" fmla="*/ 67 h 67"/>
                  <a:gd name="T4" fmla="*/ 104 w 104"/>
                  <a:gd name="T5" fmla="*/ 24 h 67"/>
                  <a:gd name="T6" fmla="*/ 37 w 104"/>
                  <a:gd name="T7" fmla="*/ 0 h 67"/>
                  <a:gd name="T8" fmla="*/ 0 w 104"/>
                  <a:gd name="T9" fmla="*/ 49 h 67"/>
                  <a:gd name="T10" fmla="*/ 0 60000 65536"/>
                  <a:gd name="T11" fmla="*/ 0 60000 65536"/>
                  <a:gd name="T12" fmla="*/ 0 60000 65536"/>
                  <a:gd name="T13" fmla="*/ 0 60000 65536"/>
                  <a:gd name="T14" fmla="*/ 0 60000 65536"/>
                  <a:gd name="T15" fmla="*/ 0 w 104"/>
                  <a:gd name="T16" fmla="*/ 0 h 67"/>
                  <a:gd name="T17" fmla="*/ 104 w 104"/>
                  <a:gd name="T18" fmla="*/ 67 h 67"/>
                </a:gdLst>
                <a:ahLst/>
                <a:cxnLst>
                  <a:cxn ang="T10">
                    <a:pos x="T0" y="T1"/>
                  </a:cxn>
                  <a:cxn ang="T11">
                    <a:pos x="T2" y="T3"/>
                  </a:cxn>
                  <a:cxn ang="T12">
                    <a:pos x="T4" y="T5"/>
                  </a:cxn>
                  <a:cxn ang="T13">
                    <a:pos x="T6" y="T7"/>
                  </a:cxn>
                  <a:cxn ang="T14">
                    <a:pos x="T8" y="T9"/>
                  </a:cxn>
                </a:cxnLst>
                <a:rect l="T15" t="T16" r="T17" b="T18"/>
                <a:pathLst>
                  <a:path w="104" h="67">
                    <a:moveTo>
                      <a:pt x="0" y="49"/>
                    </a:moveTo>
                    <a:lnTo>
                      <a:pt x="67" y="67"/>
                    </a:lnTo>
                    <a:lnTo>
                      <a:pt x="104" y="24"/>
                    </a:lnTo>
                    <a:lnTo>
                      <a:pt x="37" y="0"/>
                    </a:lnTo>
                    <a:lnTo>
                      <a:pt x="0" y="49"/>
                    </a:lnTo>
                    <a:close/>
                  </a:path>
                </a:pathLst>
              </a:custGeom>
              <a:solidFill>
                <a:srgbClr val="CECECE"/>
              </a:solidFill>
              <a:ln w="9525">
                <a:noFill/>
                <a:round/>
                <a:headEnd/>
                <a:tailEnd/>
              </a:ln>
            </p:spPr>
            <p:txBody>
              <a:bodyPr/>
              <a:lstStyle/>
              <a:p>
                <a:endParaRPr lang="en-US"/>
              </a:p>
            </p:txBody>
          </p:sp>
          <p:sp>
            <p:nvSpPr>
              <p:cNvPr id="5952" name="Freeform 6251"/>
              <p:cNvSpPr>
                <a:spLocks/>
              </p:cNvSpPr>
              <p:nvPr/>
            </p:nvSpPr>
            <p:spPr bwMode="auto">
              <a:xfrm>
                <a:off x="1880" y="3472"/>
                <a:ext cx="104" cy="67"/>
              </a:xfrm>
              <a:custGeom>
                <a:avLst/>
                <a:gdLst>
                  <a:gd name="T0" fmla="*/ 0 w 17"/>
                  <a:gd name="T1" fmla="*/ 67335 h 11"/>
                  <a:gd name="T2" fmla="*/ 93863 w 17"/>
                  <a:gd name="T3" fmla="*/ 92192 h 11"/>
                  <a:gd name="T4" fmla="*/ 145624 w 17"/>
                  <a:gd name="T5" fmla="*/ 32982 h 11"/>
                  <a:gd name="T6" fmla="*/ 51761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953" name="Freeform 6252"/>
              <p:cNvSpPr>
                <a:spLocks/>
              </p:cNvSpPr>
              <p:nvPr/>
            </p:nvSpPr>
            <p:spPr bwMode="auto">
              <a:xfrm>
                <a:off x="4263" y="3478"/>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954" name="Freeform 6253"/>
              <p:cNvSpPr>
                <a:spLocks/>
              </p:cNvSpPr>
              <p:nvPr/>
            </p:nvSpPr>
            <p:spPr bwMode="auto">
              <a:xfrm>
                <a:off x="4263" y="3478"/>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55" name="Freeform 6254"/>
              <p:cNvSpPr>
                <a:spLocks/>
              </p:cNvSpPr>
              <p:nvPr/>
            </p:nvSpPr>
            <p:spPr bwMode="auto">
              <a:xfrm>
                <a:off x="2985" y="3478"/>
                <a:ext cx="105" cy="61"/>
              </a:xfrm>
              <a:custGeom>
                <a:avLst/>
                <a:gdLst>
                  <a:gd name="T0" fmla="*/ 0 w 105"/>
                  <a:gd name="T1" fmla="*/ 43 h 61"/>
                  <a:gd name="T2" fmla="*/ 68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956" name="Freeform 6255"/>
              <p:cNvSpPr>
                <a:spLocks/>
              </p:cNvSpPr>
              <p:nvPr/>
            </p:nvSpPr>
            <p:spPr bwMode="auto">
              <a:xfrm>
                <a:off x="2985" y="3478"/>
                <a:ext cx="105" cy="61"/>
              </a:xfrm>
              <a:custGeom>
                <a:avLst/>
                <a:gdLst>
                  <a:gd name="T0" fmla="*/ 0 w 17"/>
                  <a:gd name="T1" fmla="*/ 59463 h 10"/>
                  <a:gd name="T2" fmla="*/ 98959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57" name="Freeform 6256"/>
              <p:cNvSpPr>
                <a:spLocks/>
              </p:cNvSpPr>
              <p:nvPr/>
            </p:nvSpPr>
            <p:spPr bwMode="auto">
              <a:xfrm>
                <a:off x="1707" y="3478"/>
                <a:ext cx="105" cy="61"/>
              </a:xfrm>
              <a:custGeom>
                <a:avLst/>
                <a:gdLst>
                  <a:gd name="T0" fmla="*/ 0 w 105"/>
                  <a:gd name="T1" fmla="*/ 43 h 61"/>
                  <a:gd name="T2" fmla="*/ 74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7" y="0"/>
                    </a:lnTo>
                    <a:lnTo>
                      <a:pt x="0" y="43"/>
                    </a:lnTo>
                    <a:close/>
                  </a:path>
                </a:pathLst>
              </a:custGeom>
              <a:solidFill>
                <a:srgbClr val="CECECE"/>
              </a:solidFill>
              <a:ln w="9525">
                <a:noFill/>
                <a:round/>
                <a:headEnd/>
                <a:tailEnd/>
              </a:ln>
            </p:spPr>
            <p:txBody>
              <a:bodyPr/>
              <a:lstStyle/>
              <a:p>
                <a:endParaRPr lang="en-US"/>
              </a:p>
            </p:txBody>
          </p:sp>
          <p:sp>
            <p:nvSpPr>
              <p:cNvPr id="5958" name="Freeform 6257"/>
              <p:cNvSpPr>
                <a:spLocks/>
              </p:cNvSpPr>
              <p:nvPr/>
            </p:nvSpPr>
            <p:spPr bwMode="auto">
              <a:xfrm>
                <a:off x="1707" y="3478"/>
                <a:ext cx="105" cy="61"/>
              </a:xfrm>
              <a:custGeom>
                <a:avLst/>
                <a:gdLst>
                  <a:gd name="T0" fmla="*/ 0 w 17"/>
                  <a:gd name="T1" fmla="*/ 59463 h 10"/>
                  <a:gd name="T2" fmla="*/ 107693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59" name="Freeform 6258"/>
              <p:cNvSpPr>
                <a:spLocks/>
              </p:cNvSpPr>
              <p:nvPr/>
            </p:nvSpPr>
            <p:spPr bwMode="auto">
              <a:xfrm>
                <a:off x="4090" y="3478"/>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5960" name="Freeform 6259"/>
              <p:cNvSpPr>
                <a:spLocks/>
              </p:cNvSpPr>
              <p:nvPr/>
            </p:nvSpPr>
            <p:spPr bwMode="auto">
              <a:xfrm>
                <a:off x="4090" y="3478"/>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961" name="Freeform 6260"/>
              <p:cNvSpPr>
                <a:spLocks/>
              </p:cNvSpPr>
              <p:nvPr/>
            </p:nvSpPr>
            <p:spPr bwMode="auto">
              <a:xfrm>
                <a:off x="2812" y="3478"/>
                <a:ext cx="105" cy="68"/>
              </a:xfrm>
              <a:custGeom>
                <a:avLst/>
                <a:gdLst>
                  <a:gd name="T0" fmla="*/ 0 w 105"/>
                  <a:gd name="T1" fmla="*/ 43 h 68"/>
                  <a:gd name="T2" fmla="*/ 68 w 105"/>
                  <a:gd name="T3" fmla="*/ 68 h 68"/>
                  <a:gd name="T4" fmla="*/ 105 w 105"/>
                  <a:gd name="T5" fmla="*/ 24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4"/>
                    </a:lnTo>
                    <a:lnTo>
                      <a:pt x="31" y="0"/>
                    </a:lnTo>
                    <a:lnTo>
                      <a:pt x="0" y="43"/>
                    </a:lnTo>
                    <a:close/>
                  </a:path>
                </a:pathLst>
              </a:custGeom>
              <a:solidFill>
                <a:srgbClr val="CFCFCF"/>
              </a:solidFill>
              <a:ln w="9525">
                <a:noFill/>
                <a:round/>
                <a:headEnd/>
                <a:tailEnd/>
              </a:ln>
            </p:spPr>
            <p:txBody>
              <a:bodyPr/>
              <a:lstStyle/>
              <a:p>
                <a:endParaRPr lang="en-US"/>
              </a:p>
            </p:txBody>
          </p:sp>
          <p:sp>
            <p:nvSpPr>
              <p:cNvPr id="5962" name="Freeform 6261"/>
              <p:cNvSpPr>
                <a:spLocks/>
              </p:cNvSpPr>
              <p:nvPr/>
            </p:nvSpPr>
            <p:spPr bwMode="auto">
              <a:xfrm>
                <a:off x="2812" y="3478"/>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963" name="Freeform 6262"/>
              <p:cNvSpPr>
                <a:spLocks/>
              </p:cNvSpPr>
              <p:nvPr/>
            </p:nvSpPr>
            <p:spPr bwMode="auto">
              <a:xfrm>
                <a:off x="3917" y="3484"/>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964" name="Freeform 6263"/>
              <p:cNvSpPr>
                <a:spLocks/>
              </p:cNvSpPr>
              <p:nvPr/>
            </p:nvSpPr>
            <p:spPr bwMode="auto">
              <a:xfrm>
                <a:off x="3917" y="348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65" name="Freeform 6264"/>
              <p:cNvSpPr>
                <a:spLocks/>
              </p:cNvSpPr>
              <p:nvPr/>
            </p:nvSpPr>
            <p:spPr bwMode="auto">
              <a:xfrm>
                <a:off x="2639" y="3484"/>
                <a:ext cx="105" cy="62"/>
              </a:xfrm>
              <a:custGeom>
                <a:avLst/>
                <a:gdLst>
                  <a:gd name="T0" fmla="*/ 0 w 105"/>
                  <a:gd name="T1" fmla="*/ 43 h 62"/>
                  <a:gd name="T2" fmla="*/ 68 w 105"/>
                  <a:gd name="T3" fmla="*/ 62 h 62"/>
                  <a:gd name="T4" fmla="*/ 105 w 105"/>
                  <a:gd name="T5" fmla="*/ 18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966" name="Freeform 6265"/>
              <p:cNvSpPr>
                <a:spLocks/>
              </p:cNvSpPr>
              <p:nvPr/>
            </p:nvSpPr>
            <p:spPr bwMode="auto">
              <a:xfrm>
                <a:off x="2639" y="3484"/>
                <a:ext cx="105" cy="62"/>
              </a:xfrm>
              <a:custGeom>
                <a:avLst/>
                <a:gdLst>
                  <a:gd name="T0" fmla="*/ 0 w 17"/>
                  <a:gd name="T1" fmla="*/ 63618 h 10"/>
                  <a:gd name="T2" fmla="*/ 98959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67" name="Freeform 6266"/>
              <p:cNvSpPr>
                <a:spLocks/>
              </p:cNvSpPr>
              <p:nvPr/>
            </p:nvSpPr>
            <p:spPr bwMode="auto">
              <a:xfrm>
                <a:off x="3744" y="3484"/>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5968" name="Freeform 6267"/>
              <p:cNvSpPr>
                <a:spLocks/>
              </p:cNvSpPr>
              <p:nvPr/>
            </p:nvSpPr>
            <p:spPr bwMode="auto">
              <a:xfrm>
                <a:off x="3744" y="3484"/>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969" name="Freeform 6268"/>
              <p:cNvSpPr>
                <a:spLocks/>
              </p:cNvSpPr>
              <p:nvPr/>
            </p:nvSpPr>
            <p:spPr bwMode="auto">
              <a:xfrm>
                <a:off x="2466" y="3484"/>
                <a:ext cx="105" cy="68"/>
              </a:xfrm>
              <a:custGeom>
                <a:avLst/>
                <a:gdLst>
                  <a:gd name="T0" fmla="*/ 0 w 105"/>
                  <a:gd name="T1" fmla="*/ 43 h 68"/>
                  <a:gd name="T2" fmla="*/ 74 w 105"/>
                  <a:gd name="T3" fmla="*/ 68 h 68"/>
                  <a:gd name="T4" fmla="*/ 105 w 105"/>
                  <a:gd name="T5" fmla="*/ 25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7" y="0"/>
                    </a:lnTo>
                    <a:lnTo>
                      <a:pt x="0" y="43"/>
                    </a:lnTo>
                    <a:close/>
                  </a:path>
                </a:pathLst>
              </a:custGeom>
              <a:solidFill>
                <a:srgbClr val="CFCFCF"/>
              </a:solidFill>
              <a:ln w="9525">
                <a:noFill/>
                <a:round/>
                <a:headEnd/>
                <a:tailEnd/>
              </a:ln>
            </p:spPr>
            <p:txBody>
              <a:bodyPr/>
              <a:lstStyle/>
              <a:p>
                <a:endParaRPr lang="en-US"/>
              </a:p>
            </p:txBody>
          </p:sp>
          <p:sp>
            <p:nvSpPr>
              <p:cNvPr id="5970" name="Freeform 6269"/>
              <p:cNvSpPr>
                <a:spLocks/>
              </p:cNvSpPr>
              <p:nvPr/>
            </p:nvSpPr>
            <p:spPr bwMode="auto">
              <a:xfrm>
                <a:off x="2466" y="3484"/>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5971" name="Freeform 6270"/>
              <p:cNvSpPr>
                <a:spLocks/>
              </p:cNvSpPr>
              <p:nvPr/>
            </p:nvSpPr>
            <p:spPr bwMode="auto">
              <a:xfrm>
                <a:off x="3571" y="3490"/>
                <a:ext cx="105" cy="62"/>
              </a:xfrm>
              <a:custGeom>
                <a:avLst/>
                <a:gdLst>
                  <a:gd name="T0" fmla="*/ 0 w 105"/>
                  <a:gd name="T1" fmla="*/ 43 h 62"/>
                  <a:gd name="T2" fmla="*/ 68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972" name="Freeform 6271"/>
              <p:cNvSpPr>
                <a:spLocks/>
              </p:cNvSpPr>
              <p:nvPr/>
            </p:nvSpPr>
            <p:spPr bwMode="auto">
              <a:xfrm>
                <a:off x="3571" y="3490"/>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73" name="Freeform 6272"/>
              <p:cNvSpPr>
                <a:spLocks/>
              </p:cNvSpPr>
              <p:nvPr/>
            </p:nvSpPr>
            <p:spPr bwMode="auto">
              <a:xfrm>
                <a:off x="2293" y="3490"/>
                <a:ext cx="105" cy="62"/>
              </a:xfrm>
              <a:custGeom>
                <a:avLst/>
                <a:gdLst>
                  <a:gd name="T0" fmla="*/ 0 w 105"/>
                  <a:gd name="T1" fmla="*/ 43 h 62"/>
                  <a:gd name="T2" fmla="*/ 74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974" name="Freeform 6273"/>
              <p:cNvSpPr>
                <a:spLocks/>
              </p:cNvSpPr>
              <p:nvPr/>
            </p:nvSpPr>
            <p:spPr bwMode="auto">
              <a:xfrm>
                <a:off x="2293" y="3490"/>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75" name="Freeform 6274"/>
              <p:cNvSpPr>
                <a:spLocks/>
              </p:cNvSpPr>
              <p:nvPr/>
            </p:nvSpPr>
            <p:spPr bwMode="auto">
              <a:xfrm>
                <a:off x="3398" y="3490"/>
                <a:ext cx="105" cy="68"/>
              </a:xfrm>
              <a:custGeom>
                <a:avLst/>
                <a:gdLst>
                  <a:gd name="T0" fmla="*/ 0 w 105"/>
                  <a:gd name="T1" fmla="*/ 43 h 68"/>
                  <a:gd name="T2" fmla="*/ 68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5"/>
                    </a:lnTo>
                    <a:lnTo>
                      <a:pt x="31" y="0"/>
                    </a:lnTo>
                    <a:lnTo>
                      <a:pt x="0" y="43"/>
                    </a:lnTo>
                    <a:close/>
                  </a:path>
                </a:pathLst>
              </a:custGeom>
              <a:solidFill>
                <a:srgbClr val="CFCFCF"/>
              </a:solidFill>
              <a:ln w="9525">
                <a:noFill/>
                <a:round/>
                <a:headEnd/>
                <a:tailEnd/>
              </a:ln>
            </p:spPr>
            <p:txBody>
              <a:bodyPr/>
              <a:lstStyle/>
              <a:p>
                <a:endParaRPr lang="en-US"/>
              </a:p>
            </p:txBody>
          </p:sp>
          <p:sp>
            <p:nvSpPr>
              <p:cNvPr id="5976" name="Freeform 6275"/>
              <p:cNvSpPr>
                <a:spLocks/>
              </p:cNvSpPr>
              <p:nvPr/>
            </p:nvSpPr>
            <p:spPr bwMode="auto">
              <a:xfrm>
                <a:off x="3398" y="3490"/>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977" name="Freeform 6276"/>
              <p:cNvSpPr>
                <a:spLocks/>
              </p:cNvSpPr>
              <p:nvPr/>
            </p:nvSpPr>
            <p:spPr bwMode="auto">
              <a:xfrm>
                <a:off x="2120" y="3490"/>
                <a:ext cx="105" cy="68"/>
              </a:xfrm>
              <a:custGeom>
                <a:avLst/>
                <a:gdLst>
                  <a:gd name="T0" fmla="*/ 0 w 105"/>
                  <a:gd name="T1" fmla="*/ 43 h 68"/>
                  <a:gd name="T2" fmla="*/ 74 w 105"/>
                  <a:gd name="T3" fmla="*/ 68 h 68"/>
                  <a:gd name="T4" fmla="*/ 105 w 105"/>
                  <a:gd name="T5" fmla="*/ 25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7" y="0"/>
                    </a:lnTo>
                    <a:lnTo>
                      <a:pt x="0" y="43"/>
                    </a:lnTo>
                    <a:close/>
                  </a:path>
                </a:pathLst>
              </a:custGeom>
              <a:solidFill>
                <a:srgbClr val="CECECE"/>
              </a:solidFill>
              <a:ln w="9525">
                <a:noFill/>
                <a:round/>
                <a:headEnd/>
                <a:tailEnd/>
              </a:ln>
            </p:spPr>
            <p:txBody>
              <a:bodyPr/>
              <a:lstStyle/>
              <a:p>
                <a:endParaRPr lang="en-US"/>
              </a:p>
            </p:txBody>
          </p:sp>
          <p:sp>
            <p:nvSpPr>
              <p:cNvPr id="5978" name="Freeform 6277"/>
              <p:cNvSpPr>
                <a:spLocks/>
              </p:cNvSpPr>
              <p:nvPr/>
            </p:nvSpPr>
            <p:spPr bwMode="auto">
              <a:xfrm>
                <a:off x="2120" y="3490"/>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5979" name="Freeform 6278"/>
              <p:cNvSpPr>
                <a:spLocks/>
              </p:cNvSpPr>
              <p:nvPr/>
            </p:nvSpPr>
            <p:spPr bwMode="auto">
              <a:xfrm>
                <a:off x="3226" y="3496"/>
                <a:ext cx="105" cy="62"/>
              </a:xfrm>
              <a:custGeom>
                <a:avLst/>
                <a:gdLst>
                  <a:gd name="T0" fmla="*/ 0 w 105"/>
                  <a:gd name="T1" fmla="*/ 43 h 62"/>
                  <a:gd name="T2" fmla="*/ 74 w 105"/>
                  <a:gd name="T3" fmla="*/ 62 h 62"/>
                  <a:gd name="T4" fmla="*/ 105 w 105"/>
                  <a:gd name="T5" fmla="*/ 19 h 62"/>
                  <a:gd name="T6" fmla="*/ 30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0" y="0"/>
                    </a:lnTo>
                    <a:lnTo>
                      <a:pt x="0" y="43"/>
                    </a:lnTo>
                    <a:close/>
                  </a:path>
                </a:pathLst>
              </a:custGeom>
              <a:solidFill>
                <a:srgbClr val="CFCFCF"/>
              </a:solidFill>
              <a:ln w="9525">
                <a:noFill/>
                <a:round/>
                <a:headEnd/>
                <a:tailEnd/>
              </a:ln>
            </p:spPr>
            <p:txBody>
              <a:bodyPr/>
              <a:lstStyle/>
              <a:p>
                <a:endParaRPr lang="en-US"/>
              </a:p>
            </p:txBody>
          </p:sp>
          <p:sp>
            <p:nvSpPr>
              <p:cNvPr id="5980" name="Freeform 6279"/>
              <p:cNvSpPr>
                <a:spLocks/>
              </p:cNvSpPr>
              <p:nvPr/>
            </p:nvSpPr>
            <p:spPr bwMode="auto">
              <a:xfrm>
                <a:off x="3226" y="3496"/>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81" name="Freeform 6280"/>
              <p:cNvSpPr>
                <a:spLocks/>
              </p:cNvSpPr>
              <p:nvPr/>
            </p:nvSpPr>
            <p:spPr bwMode="auto">
              <a:xfrm>
                <a:off x="1947" y="3496"/>
                <a:ext cx="105" cy="62"/>
              </a:xfrm>
              <a:custGeom>
                <a:avLst/>
                <a:gdLst>
                  <a:gd name="T0" fmla="*/ 0 w 105"/>
                  <a:gd name="T1" fmla="*/ 43 h 62"/>
                  <a:gd name="T2" fmla="*/ 75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5" y="62"/>
                    </a:lnTo>
                    <a:lnTo>
                      <a:pt x="105" y="19"/>
                    </a:lnTo>
                    <a:lnTo>
                      <a:pt x="37" y="0"/>
                    </a:lnTo>
                    <a:lnTo>
                      <a:pt x="0" y="43"/>
                    </a:lnTo>
                    <a:close/>
                  </a:path>
                </a:pathLst>
              </a:custGeom>
              <a:solidFill>
                <a:srgbClr val="CECECE"/>
              </a:solidFill>
              <a:ln w="9525">
                <a:noFill/>
                <a:round/>
                <a:headEnd/>
                <a:tailEnd/>
              </a:ln>
            </p:spPr>
            <p:txBody>
              <a:bodyPr/>
              <a:lstStyle/>
              <a:p>
                <a:endParaRPr lang="en-US"/>
              </a:p>
            </p:txBody>
          </p:sp>
          <p:sp>
            <p:nvSpPr>
              <p:cNvPr id="5982" name="Freeform 6281"/>
              <p:cNvSpPr>
                <a:spLocks/>
              </p:cNvSpPr>
              <p:nvPr/>
            </p:nvSpPr>
            <p:spPr bwMode="auto">
              <a:xfrm>
                <a:off x="1947" y="3496"/>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83" name="Freeform 6282"/>
              <p:cNvSpPr>
                <a:spLocks/>
              </p:cNvSpPr>
              <p:nvPr/>
            </p:nvSpPr>
            <p:spPr bwMode="auto">
              <a:xfrm>
                <a:off x="3053" y="3496"/>
                <a:ext cx="105" cy="68"/>
              </a:xfrm>
              <a:custGeom>
                <a:avLst/>
                <a:gdLst>
                  <a:gd name="T0" fmla="*/ 0 w 105"/>
                  <a:gd name="T1" fmla="*/ 43 h 68"/>
                  <a:gd name="T2" fmla="*/ 74 w 105"/>
                  <a:gd name="T3" fmla="*/ 68 h 68"/>
                  <a:gd name="T4" fmla="*/ 105 w 105"/>
                  <a:gd name="T5" fmla="*/ 25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7" y="0"/>
                    </a:lnTo>
                    <a:lnTo>
                      <a:pt x="0" y="43"/>
                    </a:lnTo>
                    <a:close/>
                  </a:path>
                </a:pathLst>
              </a:custGeom>
              <a:solidFill>
                <a:srgbClr val="CFCFCF"/>
              </a:solidFill>
              <a:ln w="9525">
                <a:noFill/>
                <a:round/>
                <a:headEnd/>
                <a:tailEnd/>
              </a:ln>
            </p:spPr>
            <p:txBody>
              <a:bodyPr/>
              <a:lstStyle/>
              <a:p>
                <a:endParaRPr lang="en-US"/>
              </a:p>
            </p:txBody>
          </p:sp>
          <p:sp>
            <p:nvSpPr>
              <p:cNvPr id="5984" name="Freeform 6283"/>
              <p:cNvSpPr>
                <a:spLocks/>
              </p:cNvSpPr>
              <p:nvPr/>
            </p:nvSpPr>
            <p:spPr bwMode="auto">
              <a:xfrm>
                <a:off x="3053" y="3496"/>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5985" name="Freeform 6284"/>
              <p:cNvSpPr>
                <a:spLocks/>
              </p:cNvSpPr>
              <p:nvPr/>
            </p:nvSpPr>
            <p:spPr bwMode="auto">
              <a:xfrm>
                <a:off x="1781" y="3496"/>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ECECE"/>
              </a:solidFill>
              <a:ln w="9525">
                <a:noFill/>
                <a:round/>
                <a:headEnd/>
                <a:tailEnd/>
              </a:ln>
            </p:spPr>
            <p:txBody>
              <a:bodyPr/>
              <a:lstStyle/>
              <a:p>
                <a:endParaRPr lang="en-US"/>
              </a:p>
            </p:txBody>
          </p:sp>
          <p:sp>
            <p:nvSpPr>
              <p:cNvPr id="5986" name="Freeform 6285"/>
              <p:cNvSpPr>
                <a:spLocks/>
              </p:cNvSpPr>
              <p:nvPr/>
            </p:nvSpPr>
            <p:spPr bwMode="auto">
              <a:xfrm>
                <a:off x="1781" y="3496"/>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987" name="Freeform 6286"/>
              <p:cNvSpPr>
                <a:spLocks/>
              </p:cNvSpPr>
              <p:nvPr/>
            </p:nvSpPr>
            <p:spPr bwMode="auto">
              <a:xfrm>
                <a:off x="4158" y="3502"/>
                <a:ext cx="105" cy="62"/>
              </a:xfrm>
              <a:custGeom>
                <a:avLst/>
                <a:gdLst>
                  <a:gd name="T0" fmla="*/ 0 w 105"/>
                  <a:gd name="T1" fmla="*/ 44 h 62"/>
                  <a:gd name="T2" fmla="*/ 74 w 105"/>
                  <a:gd name="T3" fmla="*/ 62 h 62"/>
                  <a:gd name="T4" fmla="*/ 105 w 105"/>
                  <a:gd name="T5" fmla="*/ 19 h 62"/>
                  <a:gd name="T6" fmla="*/ 31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74" y="62"/>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988" name="Freeform 6287"/>
              <p:cNvSpPr>
                <a:spLocks/>
              </p:cNvSpPr>
              <p:nvPr/>
            </p:nvSpPr>
            <p:spPr bwMode="auto">
              <a:xfrm>
                <a:off x="4158" y="3502"/>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89" name="Freeform 6288"/>
              <p:cNvSpPr>
                <a:spLocks/>
              </p:cNvSpPr>
              <p:nvPr/>
            </p:nvSpPr>
            <p:spPr bwMode="auto">
              <a:xfrm>
                <a:off x="2880" y="3502"/>
                <a:ext cx="105" cy="62"/>
              </a:xfrm>
              <a:custGeom>
                <a:avLst/>
                <a:gdLst>
                  <a:gd name="T0" fmla="*/ 0 w 105"/>
                  <a:gd name="T1" fmla="*/ 44 h 62"/>
                  <a:gd name="T2" fmla="*/ 74 w 105"/>
                  <a:gd name="T3" fmla="*/ 62 h 62"/>
                  <a:gd name="T4" fmla="*/ 105 w 105"/>
                  <a:gd name="T5" fmla="*/ 19 h 62"/>
                  <a:gd name="T6" fmla="*/ 37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74" y="62"/>
                    </a:lnTo>
                    <a:lnTo>
                      <a:pt x="105" y="19"/>
                    </a:lnTo>
                    <a:lnTo>
                      <a:pt x="37" y="0"/>
                    </a:lnTo>
                    <a:lnTo>
                      <a:pt x="0" y="44"/>
                    </a:lnTo>
                    <a:close/>
                  </a:path>
                </a:pathLst>
              </a:custGeom>
              <a:solidFill>
                <a:srgbClr val="CFCFCF"/>
              </a:solidFill>
              <a:ln w="9525">
                <a:noFill/>
                <a:round/>
                <a:headEnd/>
                <a:tailEnd/>
              </a:ln>
            </p:spPr>
            <p:txBody>
              <a:bodyPr/>
              <a:lstStyle/>
              <a:p>
                <a:endParaRPr lang="en-US"/>
              </a:p>
            </p:txBody>
          </p:sp>
          <p:sp>
            <p:nvSpPr>
              <p:cNvPr id="5990" name="Freeform 6289"/>
              <p:cNvSpPr>
                <a:spLocks/>
              </p:cNvSpPr>
              <p:nvPr/>
            </p:nvSpPr>
            <p:spPr bwMode="auto">
              <a:xfrm>
                <a:off x="2880" y="3502"/>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91" name="Freeform 6290"/>
              <p:cNvSpPr>
                <a:spLocks/>
              </p:cNvSpPr>
              <p:nvPr/>
            </p:nvSpPr>
            <p:spPr bwMode="auto">
              <a:xfrm>
                <a:off x="3985" y="3502"/>
                <a:ext cx="105" cy="68"/>
              </a:xfrm>
              <a:custGeom>
                <a:avLst/>
                <a:gdLst>
                  <a:gd name="T0" fmla="*/ 0 w 105"/>
                  <a:gd name="T1" fmla="*/ 44 h 68"/>
                  <a:gd name="T2" fmla="*/ 74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992" name="Freeform 6291"/>
              <p:cNvSpPr>
                <a:spLocks/>
              </p:cNvSpPr>
              <p:nvPr/>
            </p:nvSpPr>
            <p:spPr bwMode="auto">
              <a:xfrm>
                <a:off x="3985" y="350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93" name="Freeform 6292"/>
              <p:cNvSpPr>
                <a:spLocks/>
              </p:cNvSpPr>
              <p:nvPr/>
            </p:nvSpPr>
            <p:spPr bwMode="auto">
              <a:xfrm>
                <a:off x="2707" y="3502"/>
                <a:ext cx="105" cy="68"/>
              </a:xfrm>
              <a:custGeom>
                <a:avLst/>
                <a:gdLst>
                  <a:gd name="T0" fmla="*/ 0 w 105"/>
                  <a:gd name="T1" fmla="*/ 44 h 68"/>
                  <a:gd name="T2" fmla="*/ 74 w 105"/>
                  <a:gd name="T3" fmla="*/ 68 h 68"/>
                  <a:gd name="T4" fmla="*/ 105 w 105"/>
                  <a:gd name="T5" fmla="*/ 19 h 68"/>
                  <a:gd name="T6" fmla="*/ 37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7" y="0"/>
                    </a:lnTo>
                    <a:lnTo>
                      <a:pt x="0" y="44"/>
                    </a:lnTo>
                    <a:close/>
                  </a:path>
                </a:pathLst>
              </a:custGeom>
              <a:solidFill>
                <a:srgbClr val="CFCFCF"/>
              </a:solidFill>
              <a:ln w="9525">
                <a:noFill/>
                <a:round/>
                <a:headEnd/>
                <a:tailEnd/>
              </a:ln>
            </p:spPr>
            <p:txBody>
              <a:bodyPr/>
              <a:lstStyle/>
              <a:p>
                <a:endParaRPr lang="en-US"/>
              </a:p>
            </p:txBody>
          </p:sp>
          <p:sp>
            <p:nvSpPr>
              <p:cNvPr id="5994" name="Freeform 6293"/>
              <p:cNvSpPr>
                <a:spLocks/>
              </p:cNvSpPr>
              <p:nvPr/>
            </p:nvSpPr>
            <p:spPr bwMode="auto">
              <a:xfrm>
                <a:off x="2707" y="3502"/>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995" name="Freeform 6294"/>
              <p:cNvSpPr>
                <a:spLocks/>
              </p:cNvSpPr>
              <p:nvPr/>
            </p:nvSpPr>
            <p:spPr bwMode="auto">
              <a:xfrm>
                <a:off x="3812" y="3509"/>
                <a:ext cx="105" cy="61"/>
              </a:xfrm>
              <a:custGeom>
                <a:avLst/>
                <a:gdLst>
                  <a:gd name="T0" fmla="*/ 0 w 105"/>
                  <a:gd name="T1" fmla="*/ 43 h 61"/>
                  <a:gd name="T2" fmla="*/ 74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996" name="Freeform 6295"/>
              <p:cNvSpPr>
                <a:spLocks/>
              </p:cNvSpPr>
              <p:nvPr/>
            </p:nvSpPr>
            <p:spPr bwMode="auto">
              <a:xfrm>
                <a:off x="3812" y="3509"/>
                <a:ext cx="105" cy="61"/>
              </a:xfrm>
              <a:custGeom>
                <a:avLst/>
                <a:gdLst>
                  <a:gd name="T0" fmla="*/ 0 w 17"/>
                  <a:gd name="T1" fmla="*/ 59463 h 10"/>
                  <a:gd name="T2" fmla="*/ 107693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997" name="Freeform 6296"/>
              <p:cNvSpPr>
                <a:spLocks/>
              </p:cNvSpPr>
              <p:nvPr/>
            </p:nvSpPr>
            <p:spPr bwMode="auto">
              <a:xfrm>
                <a:off x="2540" y="3509"/>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998" name="Freeform 6297"/>
              <p:cNvSpPr>
                <a:spLocks/>
              </p:cNvSpPr>
              <p:nvPr/>
            </p:nvSpPr>
            <p:spPr bwMode="auto">
              <a:xfrm>
                <a:off x="2540" y="3509"/>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999" name="Freeform 6298"/>
              <p:cNvSpPr>
                <a:spLocks/>
              </p:cNvSpPr>
              <p:nvPr/>
            </p:nvSpPr>
            <p:spPr bwMode="auto">
              <a:xfrm>
                <a:off x="3639" y="3509"/>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6000" name="Freeform 6299"/>
              <p:cNvSpPr>
                <a:spLocks/>
              </p:cNvSpPr>
              <p:nvPr/>
            </p:nvSpPr>
            <p:spPr bwMode="auto">
              <a:xfrm>
                <a:off x="3639" y="3509"/>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6001" name="Freeform 6300"/>
              <p:cNvSpPr>
                <a:spLocks/>
              </p:cNvSpPr>
              <p:nvPr/>
            </p:nvSpPr>
            <p:spPr bwMode="auto">
              <a:xfrm>
                <a:off x="2367" y="3509"/>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6002" name="Freeform 6301"/>
              <p:cNvSpPr>
                <a:spLocks/>
              </p:cNvSpPr>
              <p:nvPr/>
            </p:nvSpPr>
            <p:spPr bwMode="auto">
              <a:xfrm>
                <a:off x="2367" y="3509"/>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03" name="Freeform 6302"/>
              <p:cNvSpPr>
                <a:spLocks/>
              </p:cNvSpPr>
              <p:nvPr/>
            </p:nvSpPr>
            <p:spPr bwMode="auto">
              <a:xfrm>
                <a:off x="3466" y="3515"/>
                <a:ext cx="105" cy="62"/>
              </a:xfrm>
              <a:custGeom>
                <a:avLst/>
                <a:gdLst>
                  <a:gd name="T0" fmla="*/ 0 w 105"/>
                  <a:gd name="T1" fmla="*/ 43 h 62"/>
                  <a:gd name="T2" fmla="*/ 75 w 105"/>
                  <a:gd name="T3" fmla="*/ 62 h 62"/>
                  <a:gd name="T4" fmla="*/ 105 w 105"/>
                  <a:gd name="T5" fmla="*/ 18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5" y="62"/>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6004" name="Freeform 6303"/>
              <p:cNvSpPr>
                <a:spLocks/>
              </p:cNvSpPr>
              <p:nvPr/>
            </p:nvSpPr>
            <p:spPr bwMode="auto">
              <a:xfrm>
                <a:off x="3466" y="3515"/>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6005" name="Freeform 6304"/>
              <p:cNvSpPr>
                <a:spLocks/>
              </p:cNvSpPr>
              <p:nvPr/>
            </p:nvSpPr>
            <p:spPr bwMode="auto">
              <a:xfrm>
                <a:off x="2194" y="3515"/>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6006" name="Freeform 6305"/>
              <p:cNvSpPr>
                <a:spLocks/>
              </p:cNvSpPr>
              <p:nvPr/>
            </p:nvSpPr>
            <p:spPr bwMode="auto">
              <a:xfrm>
                <a:off x="2194" y="351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6007" name="Freeform 6306"/>
              <p:cNvSpPr>
                <a:spLocks/>
              </p:cNvSpPr>
              <p:nvPr/>
            </p:nvSpPr>
            <p:spPr bwMode="auto">
              <a:xfrm>
                <a:off x="3300" y="3515"/>
                <a:ext cx="98" cy="68"/>
              </a:xfrm>
              <a:custGeom>
                <a:avLst/>
                <a:gdLst>
                  <a:gd name="T0" fmla="*/ 0 w 98"/>
                  <a:gd name="T1" fmla="*/ 43 h 68"/>
                  <a:gd name="T2" fmla="*/ 68 w 98"/>
                  <a:gd name="T3" fmla="*/ 68 h 68"/>
                  <a:gd name="T4" fmla="*/ 98 w 98"/>
                  <a:gd name="T5" fmla="*/ 18 h 68"/>
                  <a:gd name="T6" fmla="*/ 31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8" y="68"/>
                    </a:lnTo>
                    <a:lnTo>
                      <a:pt x="98" y="18"/>
                    </a:lnTo>
                    <a:lnTo>
                      <a:pt x="31" y="0"/>
                    </a:lnTo>
                    <a:lnTo>
                      <a:pt x="0" y="43"/>
                    </a:lnTo>
                    <a:close/>
                  </a:path>
                </a:pathLst>
              </a:custGeom>
              <a:solidFill>
                <a:srgbClr val="CFCFCF"/>
              </a:solidFill>
              <a:ln w="9525">
                <a:noFill/>
                <a:round/>
                <a:headEnd/>
                <a:tailEnd/>
              </a:ln>
            </p:spPr>
            <p:txBody>
              <a:bodyPr/>
              <a:lstStyle/>
              <a:p>
                <a:endParaRPr lang="en-US"/>
              </a:p>
            </p:txBody>
          </p:sp>
        </p:grpSp>
        <p:grpSp>
          <p:nvGrpSpPr>
            <p:cNvPr id="5165" name="Group 6307"/>
            <p:cNvGrpSpPr>
              <a:grpSpLocks/>
            </p:cNvGrpSpPr>
            <p:nvPr/>
          </p:nvGrpSpPr>
          <p:grpSpPr bwMode="auto">
            <a:xfrm>
              <a:off x="1849" y="3515"/>
              <a:ext cx="2482" cy="241"/>
              <a:chOff x="1849" y="3515"/>
              <a:chExt cx="2482" cy="241"/>
            </a:xfrm>
          </p:grpSpPr>
          <p:sp>
            <p:nvSpPr>
              <p:cNvPr id="5608" name="Freeform 6308"/>
              <p:cNvSpPr>
                <a:spLocks/>
              </p:cNvSpPr>
              <p:nvPr/>
            </p:nvSpPr>
            <p:spPr bwMode="auto">
              <a:xfrm>
                <a:off x="3300" y="3515"/>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09" name="Freeform 6309"/>
              <p:cNvSpPr>
                <a:spLocks/>
              </p:cNvSpPr>
              <p:nvPr/>
            </p:nvSpPr>
            <p:spPr bwMode="auto">
              <a:xfrm>
                <a:off x="2022" y="3515"/>
                <a:ext cx="98" cy="68"/>
              </a:xfrm>
              <a:custGeom>
                <a:avLst/>
                <a:gdLst>
                  <a:gd name="T0" fmla="*/ 0 w 98"/>
                  <a:gd name="T1" fmla="*/ 43 h 68"/>
                  <a:gd name="T2" fmla="*/ 67 w 98"/>
                  <a:gd name="T3" fmla="*/ 68 h 68"/>
                  <a:gd name="T4" fmla="*/ 98 w 98"/>
                  <a:gd name="T5" fmla="*/ 18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5610" name="Freeform 6310"/>
              <p:cNvSpPr>
                <a:spLocks/>
              </p:cNvSpPr>
              <p:nvPr/>
            </p:nvSpPr>
            <p:spPr bwMode="auto">
              <a:xfrm>
                <a:off x="2022" y="3515"/>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11" name="Freeform 6311"/>
              <p:cNvSpPr>
                <a:spLocks/>
              </p:cNvSpPr>
              <p:nvPr/>
            </p:nvSpPr>
            <p:spPr bwMode="auto">
              <a:xfrm>
                <a:off x="3127" y="352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612" name="Freeform 6312"/>
              <p:cNvSpPr>
                <a:spLocks/>
              </p:cNvSpPr>
              <p:nvPr/>
            </p:nvSpPr>
            <p:spPr bwMode="auto">
              <a:xfrm>
                <a:off x="3127" y="352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13" name="Freeform 6313"/>
              <p:cNvSpPr>
                <a:spLocks/>
              </p:cNvSpPr>
              <p:nvPr/>
            </p:nvSpPr>
            <p:spPr bwMode="auto">
              <a:xfrm>
                <a:off x="1849" y="3521"/>
                <a:ext cx="98" cy="62"/>
              </a:xfrm>
              <a:custGeom>
                <a:avLst/>
                <a:gdLst>
                  <a:gd name="T0" fmla="*/ 0 w 98"/>
                  <a:gd name="T1" fmla="*/ 43 h 62"/>
                  <a:gd name="T2" fmla="*/ 68 w 98"/>
                  <a:gd name="T3" fmla="*/ 62 h 62"/>
                  <a:gd name="T4" fmla="*/ 98 w 98"/>
                  <a:gd name="T5" fmla="*/ 18 h 62"/>
                  <a:gd name="T6" fmla="*/ 31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8" y="62"/>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5614" name="Freeform 6314"/>
              <p:cNvSpPr>
                <a:spLocks/>
              </p:cNvSpPr>
              <p:nvPr/>
            </p:nvSpPr>
            <p:spPr bwMode="auto">
              <a:xfrm>
                <a:off x="1849" y="3521"/>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15" name="Freeform 6315"/>
              <p:cNvSpPr>
                <a:spLocks/>
              </p:cNvSpPr>
              <p:nvPr/>
            </p:nvSpPr>
            <p:spPr bwMode="auto">
              <a:xfrm>
                <a:off x="4232" y="3521"/>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616" name="Freeform 6316"/>
              <p:cNvSpPr>
                <a:spLocks/>
              </p:cNvSpPr>
              <p:nvPr/>
            </p:nvSpPr>
            <p:spPr bwMode="auto">
              <a:xfrm>
                <a:off x="4232" y="3521"/>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17" name="Freeform 6317"/>
              <p:cNvSpPr>
                <a:spLocks/>
              </p:cNvSpPr>
              <p:nvPr/>
            </p:nvSpPr>
            <p:spPr bwMode="auto">
              <a:xfrm>
                <a:off x="2954" y="3521"/>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618" name="Freeform 6318"/>
              <p:cNvSpPr>
                <a:spLocks/>
              </p:cNvSpPr>
              <p:nvPr/>
            </p:nvSpPr>
            <p:spPr bwMode="auto">
              <a:xfrm>
                <a:off x="2954" y="3521"/>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19" name="Freeform 6319"/>
              <p:cNvSpPr>
                <a:spLocks/>
              </p:cNvSpPr>
              <p:nvPr/>
            </p:nvSpPr>
            <p:spPr bwMode="auto">
              <a:xfrm>
                <a:off x="4059" y="3521"/>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620" name="Freeform 6320"/>
              <p:cNvSpPr>
                <a:spLocks/>
              </p:cNvSpPr>
              <p:nvPr/>
            </p:nvSpPr>
            <p:spPr bwMode="auto">
              <a:xfrm>
                <a:off x="4059" y="352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21" name="Freeform 6321"/>
              <p:cNvSpPr>
                <a:spLocks/>
              </p:cNvSpPr>
              <p:nvPr/>
            </p:nvSpPr>
            <p:spPr bwMode="auto">
              <a:xfrm>
                <a:off x="2781" y="3521"/>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622" name="Freeform 6322"/>
              <p:cNvSpPr>
                <a:spLocks/>
              </p:cNvSpPr>
              <p:nvPr/>
            </p:nvSpPr>
            <p:spPr bwMode="auto">
              <a:xfrm>
                <a:off x="2781" y="352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23" name="Freeform 6323"/>
              <p:cNvSpPr>
                <a:spLocks/>
              </p:cNvSpPr>
              <p:nvPr/>
            </p:nvSpPr>
            <p:spPr bwMode="auto">
              <a:xfrm>
                <a:off x="3886" y="3527"/>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624" name="Freeform 6324"/>
              <p:cNvSpPr>
                <a:spLocks/>
              </p:cNvSpPr>
              <p:nvPr/>
            </p:nvSpPr>
            <p:spPr bwMode="auto">
              <a:xfrm>
                <a:off x="3886" y="3527"/>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25" name="Freeform 6325"/>
              <p:cNvSpPr>
                <a:spLocks/>
              </p:cNvSpPr>
              <p:nvPr/>
            </p:nvSpPr>
            <p:spPr bwMode="auto">
              <a:xfrm>
                <a:off x="2608" y="3527"/>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626" name="Freeform 6326"/>
              <p:cNvSpPr>
                <a:spLocks/>
              </p:cNvSpPr>
              <p:nvPr/>
            </p:nvSpPr>
            <p:spPr bwMode="auto">
              <a:xfrm>
                <a:off x="2608" y="3527"/>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27" name="Freeform 6327"/>
              <p:cNvSpPr>
                <a:spLocks/>
              </p:cNvSpPr>
              <p:nvPr/>
            </p:nvSpPr>
            <p:spPr bwMode="auto">
              <a:xfrm>
                <a:off x="3713" y="3527"/>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628" name="Freeform 6328"/>
              <p:cNvSpPr>
                <a:spLocks/>
              </p:cNvSpPr>
              <p:nvPr/>
            </p:nvSpPr>
            <p:spPr bwMode="auto">
              <a:xfrm>
                <a:off x="3713" y="3527"/>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29" name="Freeform 6329"/>
              <p:cNvSpPr>
                <a:spLocks/>
              </p:cNvSpPr>
              <p:nvPr/>
            </p:nvSpPr>
            <p:spPr bwMode="auto">
              <a:xfrm>
                <a:off x="2435" y="3527"/>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630" name="Freeform 6330"/>
              <p:cNvSpPr>
                <a:spLocks/>
              </p:cNvSpPr>
              <p:nvPr/>
            </p:nvSpPr>
            <p:spPr bwMode="auto">
              <a:xfrm>
                <a:off x="2435" y="3527"/>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631" name="Freeform 6331"/>
              <p:cNvSpPr>
                <a:spLocks/>
              </p:cNvSpPr>
              <p:nvPr/>
            </p:nvSpPr>
            <p:spPr bwMode="auto">
              <a:xfrm>
                <a:off x="3541" y="3533"/>
                <a:ext cx="98" cy="68"/>
              </a:xfrm>
              <a:custGeom>
                <a:avLst/>
                <a:gdLst>
                  <a:gd name="T0" fmla="*/ 0 w 98"/>
                  <a:gd name="T1" fmla="*/ 44 h 68"/>
                  <a:gd name="T2" fmla="*/ 67 w 98"/>
                  <a:gd name="T3" fmla="*/ 68 h 68"/>
                  <a:gd name="T4" fmla="*/ 98 w 98"/>
                  <a:gd name="T5" fmla="*/ 19 h 68"/>
                  <a:gd name="T6" fmla="*/ 30 w 98"/>
                  <a:gd name="T7" fmla="*/ 0 h 68"/>
                  <a:gd name="T8" fmla="*/ 0 w 98"/>
                  <a:gd name="T9" fmla="*/ 44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4"/>
                    </a:moveTo>
                    <a:lnTo>
                      <a:pt x="67" y="68"/>
                    </a:lnTo>
                    <a:lnTo>
                      <a:pt x="98" y="19"/>
                    </a:lnTo>
                    <a:lnTo>
                      <a:pt x="30" y="0"/>
                    </a:lnTo>
                    <a:lnTo>
                      <a:pt x="0" y="44"/>
                    </a:lnTo>
                    <a:close/>
                  </a:path>
                </a:pathLst>
              </a:custGeom>
              <a:solidFill>
                <a:srgbClr val="CFCFCF"/>
              </a:solidFill>
              <a:ln w="9525">
                <a:noFill/>
                <a:round/>
                <a:headEnd/>
                <a:tailEnd/>
              </a:ln>
            </p:spPr>
            <p:txBody>
              <a:bodyPr/>
              <a:lstStyle/>
              <a:p>
                <a:endParaRPr lang="en-US"/>
              </a:p>
            </p:txBody>
          </p:sp>
          <p:sp>
            <p:nvSpPr>
              <p:cNvPr id="5632" name="Freeform 6332"/>
              <p:cNvSpPr>
                <a:spLocks/>
              </p:cNvSpPr>
              <p:nvPr/>
            </p:nvSpPr>
            <p:spPr bwMode="auto">
              <a:xfrm>
                <a:off x="3541" y="3533"/>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33" name="Freeform 6333"/>
              <p:cNvSpPr>
                <a:spLocks/>
              </p:cNvSpPr>
              <p:nvPr/>
            </p:nvSpPr>
            <p:spPr bwMode="auto">
              <a:xfrm>
                <a:off x="2262" y="3533"/>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634" name="Freeform 6334"/>
              <p:cNvSpPr>
                <a:spLocks/>
              </p:cNvSpPr>
              <p:nvPr/>
            </p:nvSpPr>
            <p:spPr bwMode="auto">
              <a:xfrm>
                <a:off x="2262" y="3533"/>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35" name="Freeform 6335"/>
              <p:cNvSpPr>
                <a:spLocks/>
              </p:cNvSpPr>
              <p:nvPr/>
            </p:nvSpPr>
            <p:spPr bwMode="auto">
              <a:xfrm>
                <a:off x="3368" y="3533"/>
                <a:ext cx="98" cy="68"/>
              </a:xfrm>
              <a:custGeom>
                <a:avLst/>
                <a:gdLst>
                  <a:gd name="T0" fmla="*/ 0 w 98"/>
                  <a:gd name="T1" fmla="*/ 50 h 68"/>
                  <a:gd name="T2" fmla="*/ 68 w 98"/>
                  <a:gd name="T3" fmla="*/ 68 h 68"/>
                  <a:gd name="T4" fmla="*/ 98 w 98"/>
                  <a:gd name="T5" fmla="*/ 25 h 68"/>
                  <a:gd name="T6" fmla="*/ 30 w 98"/>
                  <a:gd name="T7" fmla="*/ 0 h 68"/>
                  <a:gd name="T8" fmla="*/ 0 w 98"/>
                  <a:gd name="T9" fmla="*/ 50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50"/>
                    </a:moveTo>
                    <a:lnTo>
                      <a:pt x="68" y="68"/>
                    </a:lnTo>
                    <a:lnTo>
                      <a:pt x="98" y="25"/>
                    </a:lnTo>
                    <a:lnTo>
                      <a:pt x="30" y="0"/>
                    </a:lnTo>
                    <a:lnTo>
                      <a:pt x="0" y="50"/>
                    </a:lnTo>
                    <a:close/>
                  </a:path>
                </a:pathLst>
              </a:custGeom>
              <a:solidFill>
                <a:srgbClr val="CFCFCF"/>
              </a:solidFill>
              <a:ln w="9525">
                <a:noFill/>
                <a:round/>
                <a:headEnd/>
                <a:tailEnd/>
              </a:ln>
            </p:spPr>
            <p:txBody>
              <a:bodyPr/>
              <a:lstStyle/>
              <a:p>
                <a:endParaRPr lang="en-US"/>
              </a:p>
            </p:txBody>
          </p:sp>
          <p:sp>
            <p:nvSpPr>
              <p:cNvPr id="5636" name="Freeform 6336"/>
              <p:cNvSpPr>
                <a:spLocks/>
              </p:cNvSpPr>
              <p:nvPr/>
            </p:nvSpPr>
            <p:spPr bwMode="auto">
              <a:xfrm>
                <a:off x="3368" y="3533"/>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37" name="Freeform 6337"/>
              <p:cNvSpPr>
                <a:spLocks/>
              </p:cNvSpPr>
              <p:nvPr/>
            </p:nvSpPr>
            <p:spPr bwMode="auto">
              <a:xfrm>
                <a:off x="2089" y="3533"/>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638" name="Freeform 6338"/>
              <p:cNvSpPr>
                <a:spLocks/>
              </p:cNvSpPr>
              <p:nvPr/>
            </p:nvSpPr>
            <p:spPr bwMode="auto">
              <a:xfrm>
                <a:off x="2089" y="3533"/>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639" name="Freeform 6339"/>
              <p:cNvSpPr>
                <a:spLocks/>
              </p:cNvSpPr>
              <p:nvPr/>
            </p:nvSpPr>
            <p:spPr bwMode="auto">
              <a:xfrm>
                <a:off x="3195" y="3539"/>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640" name="Freeform 6340"/>
              <p:cNvSpPr>
                <a:spLocks/>
              </p:cNvSpPr>
              <p:nvPr/>
            </p:nvSpPr>
            <p:spPr bwMode="auto">
              <a:xfrm>
                <a:off x="3195" y="3539"/>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41" name="Freeform 6341"/>
              <p:cNvSpPr>
                <a:spLocks/>
              </p:cNvSpPr>
              <p:nvPr/>
            </p:nvSpPr>
            <p:spPr bwMode="auto">
              <a:xfrm>
                <a:off x="1917" y="3539"/>
                <a:ext cx="105" cy="68"/>
              </a:xfrm>
              <a:custGeom>
                <a:avLst/>
                <a:gdLst>
                  <a:gd name="T0" fmla="*/ 0 w 105"/>
                  <a:gd name="T1" fmla="*/ 44 h 68"/>
                  <a:gd name="T2" fmla="*/ 67 w 105"/>
                  <a:gd name="T3" fmla="*/ 68 h 68"/>
                  <a:gd name="T4" fmla="*/ 105 w 105"/>
                  <a:gd name="T5" fmla="*/ 19 h 68"/>
                  <a:gd name="T6" fmla="*/ 30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7" y="68"/>
                    </a:lnTo>
                    <a:lnTo>
                      <a:pt x="105" y="19"/>
                    </a:lnTo>
                    <a:lnTo>
                      <a:pt x="30" y="0"/>
                    </a:lnTo>
                    <a:lnTo>
                      <a:pt x="0" y="44"/>
                    </a:lnTo>
                    <a:close/>
                  </a:path>
                </a:pathLst>
              </a:custGeom>
              <a:solidFill>
                <a:srgbClr val="CFCFCF"/>
              </a:solidFill>
              <a:ln w="9525">
                <a:noFill/>
                <a:round/>
                <a:headEnd/>
                <a:tailEnd/>
              </a:ln>
            </p:spPr>
            <p:txBody>
              <a:bodyPr/>
              <a:lstStyle/>
              <a:p>
                <a:endParaRPr lang="en-US"/>
              </a:p>
            </p:txBody>
          </p:sp>
          <p:sp>
            <p:nvSpPr>
              <p:cNvPr id="5642" name="Freeform 6342"/>
              <p:cNvSpPr>
                <a:spLocks/>
              </p:cNvSpPr>
              <p:nvPr/>
            </p:nvSpPr>
            <p:spPr bwMode="auto">
              <a:xfrm>
                <a:off x="1917" y="3539"/>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43" name="Freeform 6343"/>
              <p:cNvSpPr>
                <a:spLocks/>
              </p:cNvSpPr>
              <p:nvPr/>
            </p:nvSpPr>
            <p:spPr bwMode="auto">
              <a:xfrm>
                <a:off x="3022" y="3539"/>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644" name="Freeform 6344"/>
              <p:cNvSpPr>
                <a:spLocks/>
              </p:cNvSpPr>
              <p:nvPr/>
            </p:nvSpPr>
            <p:spPr bwMode="auto">
              <a:xfrm>
                <a:off x="3022" y="3539"/>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645" name="Freeform 6345"/>
              <p:cNvSpPr>
                <a:spLocks/>
              </p:cNvSpPr>
              <p:nvPr/>
            </p:nvSpPr>
            <p:spPr bwMode="auto">
              <a:xfrm>
                <a:off x="4127" y="3546"/>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646" name="Freeform 6346"/>
              <p:cNvSpPr>
                <a:spLocks/>
              </p:cNvSpPr>
              <p:nvPr/>
            </p:nvSpPr>
            <p:spPr bwMode="auto">
              <a:xfrm>
                <a:off x="4127" y="3546"/>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47" name="Freeform 6347"/>
              <p:cNvSpPr>
                <a:spLocks/>
              </p:cNvSpPr>
              <p:nvPr/>
            </p:nvSpPr>
            <p:spPr bwMode="auto">
              <a:xfrm>
                <a:off x="2849" y="3546"/>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648" name="Freeform 6348"/>
              <p:cNvSpPr>
                <a:spLocks/>
              </p:cNvSpPr>
              <p:nvPr/>
            </p:nvSpPr>
            <p:spPr bwMode="auto">
              <a:xfrm>
                <a:off x="2849" y="3546"/>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49" name="Freeform 6349"/>
              <p:cNvSpPr>
                <a:spLocks/>
              </p:cNvSpPr>
              <p:nvPr/>
            </p:nvSpPr>
            <p:spPr bwMode="auto">
              <a:xfrm>
                <a:off x="3954" y="3546"/>
                <a:ext cx="105" cy="68"/>
              </a:xfrm>
              <a:custGeom>
                <a:avLst/>
                <a:gdLst>
                  <a:gd name="T0" fmla="*/ 0 w 105"/>
                  <a:gd name="T1" fmla="*/ 49 h 68"/>
                  <a:gd name="T2" fmla="*/ 74 w 105"/>
                  <a:gd name="T3" fmla="*/ 68 h 68"/>
                  <a:gd name="T4" fmla="*/ 105 w 105"/>
                  <a:gd name="T5" fmla="*/ 24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650" name="Freeform 6350"/>
              <p:cNvSpPr>
                <a:spLocks/>
              </p:cNvSpPr>
              <p:nvPr/>
            </p:nvSpPr>
            <p:spPr bwMode="auto">
              <a:xfrm>
                <a:off x="3954" y="3546"/>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651" name="Freeform 6351"/>
              <p:cNvSpPr>
                <a:spLocks/>
              </p:cNvSpPr>
              <p:nvPr/>
            </p:nvSpPr>
            <p:spPr bwMode="auto">
              <a:xfrm>
                <a:off x="2676" y="3546"/>
                <a:ext cx="105" cy="68"/>
              </a:xfrm>
              <a:custGeom>
                <a:avLst/>
                <a:gdLst>
                  <a:gd name="T0" fmla="*/ 0 w 105"/>
                  <a:gd name="T1" fmla="*/ 49 h 68"/>
                  <a:gd name="T2" fmla="*/ 68 w 105"/>
                  <a:gd name="T3" fmla="*/ 68 h 68"/>
                  <a:gd name="T4" fmla="*/ 105 w 105"/>
                  <a:gd name="T5" fmla="*/ 24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652" name="Freeform 6352"/>
              <p:cNvSpPr>
                <a:spLocks/>
              </p:cNvSpPr>
              <p:nvPr/>
            </p:nvSpPr>
            <p:spPr bwMode="auto">
              <a:xfrm>
                <a:off x="2676" y="3546"/>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653" name="Freeform 6353"/>
              <p:cNvSpPr>
                <a:spLocks/>
              </p:cNvSpPr>
              <p:nvPr/>
            </p:nvSpPr>
            <p:spPr bwMode="auto">
              <a:xfrm>
                <a:off x="3781" y="3552"/>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654" name="Freeform 6354"/>
              <p:cNvSpPr>
                <a:spLocks/>
              </p:cNvSpPr>
              <p:nvPr/>
            </p:nvSpPr>
            <p:spPr bwMode="auto">
              <a:xfrm>
                <a:off x="3781" y="355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55" name="Freeform 6355"/>
              <p:cNvSpPr>
                <a:spLocks/>
              </p:cNvSpPr>
              <p:nvPr/>
            </p:nvSpPr>
            <p:spPr bwMode="auto">
              <a:xfrm>
                <a:off x="2503" y="3552"/>
                <a:ext cx="105" cy="68"/>
              </a:xfrm>
              <a:custGeom>
                <a:avLst/>
                <a:gdLst>
                  <a:gd name="T0" fmla="*/ 0 w 105"/>
                  <a:gd name="T1" fmla="*/ 43 h 68"/>
                  <a:gd name="T2" fmla="*/ 68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656" name="Freeform 6356"/>
              <p:cNvSpPr>
                <a:spLocks/>
              </p:cNvSpPr>
              <p:nvPr/>
            </p:nvSpPr>
            <p:spPr bwMode="auto">
              <a:xfrm>
                <a:off x="2503" y="3552"/>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657" name="Freeform 6357"/>
              <p:cNvSpPr>
                <a:spLocks/>
              </p:cNvSpPr>
              <p:nvPr/>
            </p:nvSpPr>
            <p:spPr bwMode="auto">
              <a:xfrm>
                <a:off x="3608" y="3552"/>
                <a:ext cx="105" cy="68"/>
              </a:xfrm>
              <a:custGeom>
                <a:avLst/>
                <a:gdLst>
                  <a:gd name="T0" fmla="*/ 0 w 105"/>
                  <a:gd name="T1" fmla="*/ 49 h 68"/>
                  <a:gd name="T2" fmla="*/ 75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5"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5658" name="Freeform 6358"/>
              <p:cNvSpPr>
                <a:spLocks/>
              </p:cNvSpPr>
              <p:nvPr/>
            </p:nvSpPr>
            <p:spPr bwMode="auto">
              <a:xfrm>
                <a:off x="3608" y="3552"/>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659" name="Freeform 6359"/>
              <p:cNvSpPr>
                <a:spLocks/>
              </p:cNvSpPr>
              <p:nvPr/>
            </p:nvSpPr>
            <p:spPr bwMode="auto">
              <a:xfrm>
                <a:off x="2330" y="3552"/>
                <a:ext cx="105" cy="68"/>
              </a:xfrm>
              <a:custGeom>
                <a:avLst/>
                <a:gdLst>
                  <a:gd name="T0" fmla="*/ 0 w 105"/>
                  <a:gd name="T1" fmla="*/ 49 h 68"/>
                  <a:gd name="T2" fmla="*/ 68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660" name="Freeform 6360"/>
              <p:cNvSpPr>
                <a:spLocks/>
              </p:cNvSpPr>
              <p:nvPr/>
            </p:nvSpPr>
            <p:spPr bwMode="auto">
              <a:xfrm>
                <a:off x="2330" y="3552"/>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661" name="Freeform 6361"/>
              <p:cNvSpPr>
                <a:spLocks/>
              </p:cNvSpPr>
              <p:nvPr/>
            </p:nvSpPr>
            <p:spPr bwMode="auto">
              <a:xfrm>
                <a:off x="3436" y="3558"/>
                <a:ext cx="105" cy="68"/>
              </a:xfrm>
              <a:custGeom>
                <a:avLst/>
                <a:gdLst>
                  <a:gd name="T0" fmla="*/ 0 w 105"/>
                  <a:gd name="T1" fmla="*/ 43 h 68"/>
                  <a:gd name="T2" fmla="*/ 74 w 105"/>
                  <a:gd name="T3" fmla="*/ 68 h 68"/>
                  <a:gd name="T4" fmla="*/ 105 w 105"/>
                  <a:gd name="T5" fmla="*/ 19 h 68"/>
                  <a:gd name="T6" fmla="*/ 30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0" y="0"/>
                    </a:lnTo>
                    <a:lnTo>
                      <a:pt x="0" y="43"/>
                    </a:lnTo>
                    <a:close/>
                  </a:path>
                </a:pathLst>
              </a:custGeom>
              <a:solidFill>
                <a:srgbClr val="CFCFCF"/>
              </a:solidFill>
              <a:ln w="9525">
                <a:noFill/>
                <a:round/>
                <a:headEnd/>
                <a:tailEnd/>
              </a:ln>
            </p:spPr>
            <p:txBody>
              <a:bodyPr/>
              <a:lstStyle/>
              <a:p>
                <a:endParaRPr lang="en-US"/>
              </a:p>
            </p:txBody>
          </p:sp>
          <p:sp>
            <p:nvSpPr>
              <p:cNvPr id="5662" name="Freeform 6362"/>
              <p:cNvSpPr>
                <a:spLocks/>
              </p:cNvSpPr>
              <p:nvPr/>
            </p:nvSpPr>
            <p:spPr bwMode="auto">
              <a:xfrm>
                <a:off x="3436" y="3558"/>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63" name="Freeform 6363"/>
              <p:cNvSpPr>
                <a:spLocks/>
              </p:cNvSpPr>
              <p:nvPr/>
            </p:nvSpPr>
            <p:spPr bwMode="auto">
              <a:xfrm>
                <a:off x="2157" y="3558"/>
                <a:ext cx="105" cy="68"/>
              </a:xfrm>
              <a:custGeom>
                <a:avLst/>
                <a:gdLst>
                  <a:gd name="T0" fmla="*/ 0 w 105"/>
                  <a:gd name="T1" fmla="*/ 43 h 68"/>
                  <a:gd name="T2" fmla="*/ 68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664" name="Freeform 6364"/>
              <p:cNvSpPr>
                <a:spLocks/>
              </p:cNvSpPr>
              <p:nvPr/>
            </p:nvSpPr>
            <p:spPr bwMode="auto">
              <a:xfrm>
                <a:off x="2157" y="3558"/>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665" name="Freeform 6365"/>
              <p:cNvSpPr>
                <a:spLocks/>
              </p:cNvSpPr>
              <p:nvPr/>
            </p:nvSpPr>
            <p:spPr bwMode="auto">
              <a:xfrm>
                <a:off x="3263" y="3558"/>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666" name="Freeform 6366"/>
              <p:cNvSpPr>
                <a:spLocks/>
              </p:cNvSpPr>
              <p:nvPr/>
            </p:nvSpPr>
            <p:spPr bwMode="auto">
              <a:xfrm>
                <a:off x="3263" y="3558"/>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667" name="Freeform 6367"/>
              <p:cNvSpPr>
                <a:spLocks/>
              </p:cNvSpPr>
              <p:nvPr/>
            </p:nvSpPr>
            <p:spPr bwMode="auto">
              <a:xfrm>
                <a:off x="1984" y="3558"/>
                <a:ext cx="105" cy="68"/>
              </a:xfrm>
              <a:custGeom>
                <a:avLst/>
                <a:gdLst>
                  <a:gd name="T0" fmla="*/ 0 w 105"/>
                  <a:gd name="T1" fmla="*/ 49 h 68"/>
                  <a:gd name="T2" fmla="*/ 68 w 105"/>
                  <a:gd name="T3" fmla="*/ 68 h 68"/>
                  <a:gd name="T4" fmla="*/ 105 w 105"/>
                  <a:gd name="T5" fmla="*/ 25 h 68"/>
                  <a:gd name="T6" fmla="*/ 38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8" y="0"/>
                    </a:lnTo>
                    <a:lnTo>
                      <a:pt x="0" y="49"/>
                    </a:lnTo>
                    <a:close/>
                  </a:path>
                </a:pathLst>
              </a:custGeom>
              <a:solidFill>
                <a:srgbClr val="CFCFCF"/>
              </a:solidFill>
              <a:ln w="9525">
                <a:noFill/>
                <a:round/>
                <a:headEnd/>
                <a:tailEnd/>
              </a:ln>
            </p:spPr>
            <p:txBody>
              <a:bodyPr/>
              <a:lstStyle/>
              <a:p>
                <a:endParaRPr lang="en-US"/>
              </a:p>
            </p:txBody>
          </p:sp>
          <p:sp>
            <p:nvSpPr>
              <p:cNvPr id="5668" name="Freeform 6368"/>
              <p:cNvSpPr>
                <a:spLocks/>
              </p:cNvSpPr>
              <p:nvPr/>
            </p:nvSpPr>
            <p:spPr bwMode="auto">
              <a:xfrm>
                <a:off x="1984" y="3558"/>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669" name="Freeform 6369"/>
              <p:cNvSpPr>
                <a:spLocks/>
              </p:cNvSpPr>
              <p:nvPr/>
            </p:nvSpPr>
            <p:spPr bwMode="auto">
              <a:xfrm>
                <a:off x="3090" y="3564"/>
                <a:ext cx="105" cy="62"/>
              </a:xfrm>
              <a:custGeom>
                <a:avLst/>
                <a:gdLst>
                  <a:gd name="T0" fmla="*/ 0 w 105"/>
                  <a:gd name="T1" fmla="*/ 43 h 62"/>
                  <a:gd name="T2" fmla="*/ 74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670" name="Freeform 6370"/>
              <p:cNvSpPr>
                <a:spLocks/>
              </p:cNvSpPr>
              <p:nvPr/>
            </p:nvSpPr>
            <p:spPr bwMode="auto">
              <a:xfrm>
                <a:off x="3090" y="3564"/>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671" name="Freeform 6371"/>
              <p:cNvSpPr>
                <a:spLocks/>
              </p:cNvSpPr>
              <p:nvPr/>
            </p:nvSpPr>
            <p:spPr bwMode="auto">
              <a:xfrm>
                <a:off x="4201" y="3564"/>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672" name="Freeform 6372"/>
              <p:cNvSpPr>
                <a:spLocks/>
              </p:cNvSpPr>
              <p:nvPr/>
            </p:nvSpPr>
            <p:spPr bwMode="auto">
              <a:xfrm>
                <a:off x="4201" y="3564"/>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73" name="Freeform 6373"/>
              <p:cNvSpPr>
                <a:spLocks/>
              </p:cNvSpPr>
              <p:nvPr/>
            </p:nvSpPr>
            <p:spPr bwMode="auto">
              <a:xfrm>
                <a:off x="2917" y="3564"/>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674" name="Freeform 6374"/>
              <p:cNvSpPr>
                <a:spLocks/>
              </p:cNvSpPr>
              <p:nvPr/>
            </p:nvSpPr>
            <p:spPr bwMode="auto">
              <a:xfrm>
                <a:off x="2917" y="3564"/>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675" name="Freeform 6375"/>
              <p:cNvSpPr>
                <a:spLocks/>
              </p:cNvSpPr>
              <p:nvPr/>
            </p:nvSpPr>
            <p:spPr bwMode="auto">
              <a:xfrm>
                <a:off x="4028" y="3570"/>
                <a:ext cx="99" cy="62"/>
              </a:xfrm>
              <a:custGeom>
                <a:avLst/>
                <a:gdLst>
                  <a:gd name="T0" fmla="*/ 0 w 99"/>
                  <a:gd name="T1" fmla="*/ 44 h 62"/>
                  <a:gd name="T2" fmla="*/ 68 w 99"/>
                  <a:gd name="T3" fmla="*/ 62 h 62"/>
                  <a:gd name="T4" fmla="*/ 99 w 99"/>
                  <a:gd name="T5" fmla="*/ 19 h 62"/>
                  <a:gd name="T6" fmla="*/ 31 w 99"/>
                  <a:gd name="T7" fmla="*/ 0 h 62"/>
                  <a:gd name="T8" fmla="*/ 0 w 99"/>
                  <a:gd name="T9" fmla="*/ 44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4"/>
                    </a:moveTo>
                    <a:lnTo>
                      <a:pt x="68" y="62"/>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5676" name="Freeform 6376"/>
              <p:cNvSpPr>
                <a:spLocks/>
              </p:cNvSpPr>
              <p:nvPr/>
            </p:nvSpPr>
            <p:spPr bwMode="auto">
              <a:xfrm>
                <a:off x="4028" y="3570"/>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77" name="Freeform 6377"/>
              <p:cNvSpPr>
                <a:spLocks/>
              </p:cNvSpPr>
              <p:nvPr/>
            </p:nvSpPr>
            <p:spPr bwMode="auto">
              <a:xfrm>
                <a:off x="2744" y="3570"/>
                <a:ext cx="105" cy="62"/>
              </a:xfrm>
              <a:custGeom>
                <a:avLst/>
                <a:gdLst>
                  <a:gd name="T0" fmla="*/ 0 w 105"/>
                  <a:gd name="T1" fmla="*/ 44 h 62"/>
                  <a:gd name="T2" fmla="*/ 74 w 105"/>
                  <a:gd name="T3" fmla="*/ 62 h 62"/>
                  <a:gd name="T4" fmla="*/ 105 w 105"/>
                  <a:gd name="T5" fmla="*/ 19 h 62"/>
                  <a:gd name="T6" fmla="*/ 37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74" y="62"/>
                    </a:lnTo>
                    <a:lnTo>
                      <a:pt x="105" y="19"/>
                    </a:lnTo>
                    <a:lnTo>
                      <a:pt x="37" y="0"/>
                    </a:lnTo>
                    <a:lnTo>
                      <a:pt x="0" y="44"/>
                    </a:lnTo>
                    <a:close/>
                  </a:path>
                </a:pathLst>
              </a:custGeom>
              <a:solidFill>
                <a:srgbClr val="CFCFCF"/>
              </a:solidFill>
              <a:ln w="9525">
                <a:noFill/>
                <a:round/>
                <a:headEnd/>
                <a:tailEnd/>
              </a:ln>
            </p:spPr>
            <p:txBody>
              <a:bodyPr/>
              <a:lstStyle/>
              <a:p>
                <a:endParaRPr lang="en-US"/>
              </a:p>
            </p:txBody>
          </p:sp>
          <p:sp>
            <p:nvSpPr>
              <p:cNvPr id="5678" name="Freeform 6378"/>
              <p:cNvSpPr>
                <a:spLocks/>
              </p:cNvSpPr>
              <p:nvPr/>
            </p:nvSpPr>
            <p:spPr bwMode="auto">
              <a:xfrm>
                <a:off x="2744" y="3570"/>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679" name="Freeform 6379"/>
              <p:cNvSpPr>
                <a:spLocks/>
              </p:cNvSpPr>
              <p:nvPr/>
            </p:nvSpPr>
            <p:spPr bwMode="auto">
              <a:xfrm>
                <a:off x="3855" y="3570"/>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680" name="Freeform 6380"/>
              <p:cNvSpPr>
                <a:spLocks/>
              </p:cNvSpPr>
              <p:nvPr/>
            </p:nvSpPr>
            <p:spPr bwMode="auto">
              <a:xfrm>
                <a:off x="3855" y="3570"/>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81" name="Freeform 6381"/>
              <p:cNvSpPr>
                <a:spLocks/>
              </p:cNvSpPr>
              <p:nvPr/>
            </p:nvSpPr>
            <p:spPr bwMode="auto">
              <a:xfrm>
                <a:off x="2571" y="3570"/>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682" name="Freeform 6382"/>
              <p:cNvSpPr>
                <a:spLocks/>
              </p:cNvSpPr>
              <p:nvPr/>
            </p:nvSpPr>
            <p:spPr bwMode="auto">
              <a:xfrm>
                <a:off x="2571" y="3570"/>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683" name="Freeform 6383"/>
              <p:cNvSpPr>
                <a:spLocks/>
              </p:cNvSpPr>
              <p:nvPr/>
            </p:nvSpPr>
            <p:spPr bwMode="auto">
              <a:xfrm>
                <a:off x="3683" y="3577"/>
                <a:ext cx="98" cy="61"/>
              </a:xfrm>
              <a:custGeom>
                <a:avLst/>
                <a:gdLst>
                  <a:gd name="T0" fmla="*/ 0 w 98"/>
                  <a:gd name="T1" fmla="*/ 43 h 61"/>
                  <a:gd name="T2" fmla="*/ 67 w 98"/>
                  <a:gd name="T3" fmla="*/ 61 h 61"/>
                  <a:gd name="T4" fmla="*/ 98 w 98"/>
                  <a:gd name="T5" fmla="*/ 18 h 61"/>
                  <a:gd name="T6" fmla="*/ 30 w 98"/>
                  <a:gd name="T7" fmla="*/ 0 h 61"/>
                  <a:gd name="T8" fmla="*/ 0 w 98"/>
                  <a:gd name="T9" fmla="*/ 43 h 61"/>
                  <a:gd name="T10" fmla="*/ 0 60000 65536"/>
                  <a:gd name="T11" fmla="*/ 0 60000 65536"/>
                  <a:gd name="T12" fmla="*/ 0 60000 65536"/>
                  <a:gd name="T13" fmla="*/ 0 60000 65536"/>
                  <a:gd name="T14" fmla="*/ 0 60000 65536"/>
                  <a:gd name="T15" fmla="*/ 0 w 98"/>
                  <a:gd name="T16" fmla="*/ 0 h 61"/>
                  <a:gd name="T17" fmla="*/ 98 w 98"/>
                  <a:gd name="T18" fmla="*/ 61 h 61"/>
                </a:gdLst>
                <a:ahLst/>
                <a:cxnLst>
                  <a:cxn ang="T10">
                    <a:pos x="T0" y="T1"/>
                  </a:cxn>
                  <a:cxn ang="T11">
                    <a:pos x="T2" y="T3"/>
                  </a:cxn>
                  <a:cxn ang="T12">
                    <a:pos x="T4" y="T5"/>
                  </a:cxn>
                  <a:cxn ang="T13">
                    <a:pos x="T6" y="T7"/>
                  </a:cxn>
                  <a:cxn ang="T14">
                    <a:pos x="T8" y="T9"/>
                  </a:cxn>
                </a:cxnLst>
                <a:rect l="T15" t="T16" r="T17" b="T18"/>
                <a:pathLst>
                  <a:path w="98" h="61">
                    <a:moveTo>
                      <a:pt x="0" y="43"/>
                    </a:moveTo>
                    <a:lnTo>
                      <a:pt x="67" y="61"/>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5684" name="Freeform 6384"/>
              <p:cNvSpPr>
                <a:spLocks/>
              </p:cNvSpPr>
              <p:nvPr/>
            </p:nvSpPr>
            <p:spPr bwMode="auto">
              <a:xfrm>
                <a:off x="3683" y="3577"/>
                <a:ext cx="98" cy="61"/>
              </a:xfrm>
              <a:custGeom>
                <a:avLst/>
                <a:gdLst>
                  <a:gd name="T0" fmla="*/ 0 w 16"/>
                  <a:gd name="T1" fmla="*/ 59463 h 10"/>
                  <a:gd name="T2" fmla="*/ 94202 w 16"/>
                  <a:gd name="T3" fmla="*/ 84430 h 10"/>
                  <a:gd name="T4" fmla="*/ 137868 w 16"/>
                  <a:gd name="T5" fmla="*/ 24967 h 10"/>
                  <a:gd name="T6" fmla="*/ 43665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85" name="Freeform 6385"/>
              <p:cNvSpPr>
                <a:spLocks/>
              </p:cNvSpPr>
              <p:nvPr/>
            </p:nvSpPr>
            <p:spPr bwMode="auto">
              <a:xfrm>
                <a:off x="2398" y="3577"/>
                <a:ext cx="105" cy="61"/>
              </a:xfrm>
              <a:custGeom>
                <a:avLst/>
                <a:gdLst>
                  <a:gd name="T0" fmla="*/ 0 w 105"/>
                  <a:gd name="T1" fmla="*/ 43 h 61"/>
                  <a:gd name="T2" fmla="*/ 74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686" name="Freeform 6386"/>
              <p:cNvSpPr>
                <a:spLocks/>
              </p:cNvSpPr>
              <p:nvPr/>
            </p:nvSpPr>
            <p:spPr bwMode="auto">
              <a:xfrm>
                <a:off x="2398" y="3577"/>
                <a:ext cx="105" cy="61"/>
              </a:xfrm>
              <a:custGeom>
                <a:avLst/>
                <a:gdLst>
                  <a:gd name="T0" fmla="*/ 0 w 17"/>
                  <a:gd name="T1" fmla="*/ 59463 h 10"/>
                  <a:gd name="T2" fmla="*/ 107693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687" name="Freeform 6387"/>
              <p:cNvSpPr>
                <a:spLocks/>
              </p:cNvSpPr>
              <p:nvPr/>
            </p:nvSpPr>
            <p:spPr bwMode="auto">
              <a:xfrm>
                <a:off x="3510" y="3577"/>
                <a:ext cx="98" cy="67"/>
              </a:xfrm>
              <a:custGeom>
                <a:avLst/>
                <a:gdLst>
                  <a:gd name="T0" fmla="*/ 0 w 98"/>
                  <a:gd name="T1" fmla="*/ 49 h 67"/>
                  <a:gd name="T2" fmla="*/ 68 w 98"/>
                  <a:gd name="T3" fmla="*/ 67 h 67"/>
                  <a:gd name="T4" fmla="*/ 98 w 98"/>
                  <a:gd name="T5" fmla="*/ 24 h 67"/>
                  <a:gd name="T6" fmla="*/ 31 w 98"/>
                  <a:gd name="T7" fmla="*/ 0 h 67"/>
                  <a:gd name="T8" fmla="*/ 0 w 98"/>
                  <a:gd name="T9" fmla="*/ 49 h 67"/>
                  <a:gd name="T10" fmla="*/ 0 60000 65536"/>
                  <a:gd name="T11" fmla="*/ 0 60000 65536"/>
                  <a:gd name="T12" fmla="*/ 0 60000 65536"/>
                  <a:gd name="T13" fmla="*/ 0 60000 65536"/>
                  <a:gd name="T14" fmla="*/ 0 60000 65536"/>
                  <a:gd name="T15" fmla="*/ 0 w 98"/>
                  <a:gd name="T16" fmla="*/ 0 h 67"/>
                  <a:gd name="T17" fmla="*/ 98 w 98"/>
                  <a:gd name="T18" fmla="*/ 67 h 67"/>
                </a:gdLst>
                <a:ahLst/>
                <a:cxnLst>
                  <a:cxn ang="T10">
                    <a:pos x="T0" y="T1"/>
                  </a:cxn>
                  <a:cxn ang="T11">
                    <a:pos x="T2" y="T3"/>
                  </a:cxn>
                  <a:cxn ang="T12">
                    <a:pos x="T4" y="T5"/>
                  </a:cxn>
                  <a:cxn ang="T13">
                    <a:pos x="T6" y="T7"/>
                  </a:cxn>
                  <a:cxn ang="T14">
                    <a:pos x="T8" y="T9"/>
                  </a:cxn>
                </a:cxnLst>
                <a:rect l="T15" t="T16" r="T17" b="T18"/>
                <a:pathLst>
                  <a:path w="98" h="67">
                    <a:moveTo>
                      <a:pt x="0" y="49"/>
                    </a:moveTo>
                    <a:lnTo>
                      <a:pt x="68" y="67"/>
                    </a:lnTo>
                    <a:lnTo>
                      <a:pt x="98" y="24"/>
                    </a:lnTo>
                    <a:lnTo>
                      <a:pt x="31" y="0"/>
                    </a:lnTo>
                    <a:lnTo>
                      <a:pt x="0" y="49"/>
                    </a:lnTo>
                    <a:close/>
                  </a:path>
                </a:pathLst>
              </a:custGeom>
              <a:solidFill>
                <a:srgbClr val="CFCFCF"/>
              </a:solidFill>
              <a:ln w="9525">
                <a:noFill/>
                <a:round/>
                <a:headEnd/>
                <a:tailEnd/>
              </a:ln>
            </p:spPr>
            <p:txBody>
              <a:bodyPr/>
              <a:lstStyle/>
              <a:p>
                <a:endParaRPr lang="en-US"/>
              </a:p>
            </p:txBody>
          </p:sp>
          <p:sp>
            <p:nvSpPr>
              <p:cNvPr id="5688" name="Freeform 6388"/>
              <p:cNvSpPr>
                <a:spLocks/>
              </p:cNvSpPr>
              <p:nvPr/>
            </p:nvSpPr>
            <p:spPr bwMode="auto">
              <a:xfrm>
                <a:off x="3510" y="3577"/>
                <a:ext cx="98" cy="67"/>
              </a:xfrm>
              <a:custGeom>
                <a:avLst/>
                <a:gdLst>
                  <a:gd name="T0" fmla="*/ 0 w 16"/>
                  <a:gd name="T1" fmla="*/ 67335 h 11"/>
                  <a:gd name="T2" fmla="*/ 94202 w 16"/>
                  <a:gd name="T3" fmla="*/ 92192 h 11"/>
                  <a:gd name="T4" fmla="*/ 137868 w 16"/>
                  <a:gd name="T5" fmla="*/ 32982 h 11"/>
                  <a:gd name="T6" fmla="*/ 43665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89" name="Freeform 6389"/>
              <p:cNvSpPr>
                <a:spLocks/>
              </p:cNvSpPr>
              <p:nvPr/>
            </p:nvSpPr>
            <p:spPr bwMode="auto">
              <a:xfrm>
                <a:off x="2225" y="3577"/>
                <a:ext cx="105" cy="67"/>
              </a:xfrm>
              <a:custGeom>
                <a:avLst/>
                <a:gdLst>
                  <a:gd name="T0" fmla="*/ 0 w 105"/>
                  <a:gd name="T1" fmla="*/ 49 h 67"/>
                  <a:gd name="T2" fmla="*/ 74 w 105"/>
                  <a:gd name="T3" fmla="*/ 67 h 67"/>
                  <a:gd name="T4" fmla="*/ 105 w 105"/>
                  <a:gd name="T5" fmla="*/ 24 h 67"/>
                  <a:gd name="T6" fmla="*/ 37 w 105"/>
                  <a:gd name="T7" fmla="*/ 0 h 67"/>
                  <a:gd name="T8" fmla="*/ 0 w 105"/>
                  <a:gd name="T9" fmla="*/ 49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9"/>
                    </a:moveTo>
                    <a:lnTo>
                      <a:pt x="74" y="67"/>
                    </a:lnTo>
                    <a:lnTo>
                      <a:pt x="105" y="24"/>
                    </a:lnTo>
                    <a:lnTo>
                      <a:pt x="37" y="0"/>
                    </a:lnTo>
                    <a:lnTo>
                      <a:pt x="0" y="49"/>
                    </a:lnTo>
                    <a:close/>
                  </a:path>
                </a:pathLst>
              </a:custGeom>
              <a:solidFill>
                <a:srgbClr val="CFCFCF"/>
              </a:solidFill>
              <a:ln w="9525">
                <a:noFill/>
                <a:round/>
                <a:headEnd/>
                <a:tailEnd/>
              </a:ln>
            </p:spPr>
            <p:txBody>
              <a:bodyPr/>
              <a:lstStyle/>
              <a:p>
                <a:endParaRPr lang="en-US"/>
              </a:p>
            </p:txBody>
          </p:sp>
          <p:sp>
            <p:nvSpPr>
              <p:cNvPr id="5690" name="Freeform 6390"/>
              <p:cNvSpPr>
                <a:spLocks/>
              </p:cNvSpPr>
              <p:nvPr/>
            </p:nvSpPr>
            <p:spPr bwMode="auto">
              <a:xfrm>
                <a:off x="2225" y="3577"/>
                <a:ext cx="105" cy="67"/>
              </a:xfrm>
              <a:custGeom>
                <a:avLst/>
                <a:gdLst>
                  <a:gd name="T0" fmla="*/ 0 w 17"/>
                  <a:gd name="T1" fmla="*/ 67335 h 11"/>
                  <a:gd name="T2" fmla="*/ 107693 w 17"/>
                  <a:gd name="T3" fmla="*/ 92192 h 11"/>
                  <a:gd name="T4" fmla="*/ 152936 w 17"/>
                  <a:gd name="T5" fmla="*/ 32982 h 11"/>
                  <a:gd name="T6" fmla="*/ 53945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691" name="Freeform 6391"/>
              <p:cNvSpPr>
                <a:spLocks/>
              </p:cNvSpPr>
              <p:nvPr/>
            </p:nvSpPr>
            <p:spPr bwMode="auto">
              <a:xfrm>
                <a:off x="3337" y="358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692" name="Freeform 6392"/>
              <p:cNvSpPr>
                <a:spLocks/>
              </p:cNvSpPr>
              <p:nvPr/>
            </p:nvSpPr>
            <p:spPr bwMode="auto">
              <a:xfrm>
                <a:off x="3337" y="358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93" name="Freeform 6393"/>
              <p:cNvSpPr>
                <a:spLocks/>
              </p:cNvSpPr>
              <p:nvPr/>
            </p:nvSpPr>
            <p:spPr bwMode="auto">
              <a:xfrm>
                <a:off x="2052" y="3583"/>
                <a:ext cx="105" cy="61"/>
              </a:xfrm>
              <a:custGeom>
                <a:avLst/>
                <a:gdLst>
                  <a:gd name="T0" fmla="*/ 0 w 105"/>
                  <a:gd name="T1" fmla="*/ 43 h 61"/>
                  <a:gd name="T2" fmla="*/ 75 w 105"/>
                  <a:gd name="T3" fmla="*/ 61 h 61"/>
                  <a:gd name="T4" fmla="*/ 105 w 105"/>
                  <a:gd name="T5" fmla="*/ 18 h 61"/>
                  <a:gd name="T6" fmla="*/ 37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5" y="61"/>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694" name="Freeform 6394"/>
              <p:cNvSpPr>
                <a:spLocks/>
              </p:cNvSpPr>
              <p:nvPr/>
            </p:nvSpPr>
            <p:spPr bwMode="auto">
              <a:xfrm>
                <a:off x="2052" y="3583"/>
                <a:ext cx="105" cy="61"/>
              </a:xfrm>
              <a:custGeom>
                <a:avLst/>
                <a:gdLst>
                  <a:gd name="T0" fmla="*/ 0 w 17"/>
                  <a:gd name="T1" fmla="*/ 59463 h 10"/>
                  <a:gd name="T2" fmla="*/ 107693 w 17"/>
                  <a:gd name="T3" fmla="*/ 84430 h 10"/>
                  <a:gd name="T4" fmla="*/ 152936 w 17"/>
                  <a:gd name="T5" fmla="*/ 24967 h 10"/>
                  <a:gd name="T6" fmla="*/ 53945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695" name="Freeform 6395"/>
              <p:cNvSpPr>
                <a:spLocks/>
              </p:cNvSpPr>
              <p:nvPr/>
            </p:nvSpPr>
            <p:spPr bwMode="auto">
              <a:xfrm>
                <a:off x="3164" y="3583"/>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5696" name="Freeform 6396"/>
              <p:cNvSpPr>
                <a:spLocks/>
              </p:cNvSpPr>
              <p:nvPr/>
            </p:nvSpPr>
            <p:spPr bwMode="auto">
              <a:xfrm>
                <a:off x="3164" y="3583"/>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697" name="Freeform 6397"/>
              <p:cNvSpPr>
                <a:spLocks/>
              </p:cNvSpPr>
              <p:nvPr/>
            </p:nvSpPr>
            <p:spPr bwMode="auto">
              <a:xfrm>
                <a:off x="2991" y="3589"/>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698" name="Freeform 6398"/>
              <p:cNvSpPr>
                <a:spLocks/>
              </p:cNvSpPr>
              <p:nvPr/>
            </p:nvSpPr>
            <p:spPr bwMode="auto">
              <a:xfrm>
                <a:off x="2991" y="3589"/>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699" name="Freeform 6399"/>
              <p:cNvSpPr>
                <a:spLocks/>
              </p:cNvSpPr>
              <p:nvPr/>
            </p:nvSpPr>
            <p:spPr bwMode="auto">
              <a:xfrm>
                <a:off x="4096" y="3589"/>
                <a:ext cx="105" cy="68"/>
              </a:xfrm>
              <a:custGeom>
                <a:avLst/>
                <a:gdLst>
                  <a:gd name="T0" fmla="*/ 0 w 105"/>
                  <a:gd name="T1" fmla="*/ 43 h 68"/>
                  <a:gd name="T2" fmla="*/ 74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1" y="0"/>
                    </a:lnTo>
                    <a:lnTo>
                      <a:pt x="0" y="43"/>
                    </a:lnTo>
                    <a:close/>
                  </a:path>
                </a:pathLst>
              </a:custGeom>
              <a:solidFill>
                <a:srgbClr val="CFCFCF"/>
              </a:solidFill>
              <a:ln w="9525">
                <a:noFill/>
                <a:round/>
                <a:headEnd/>
                <a:tailEnd/>
              </a:ln>
            </p:spPr>
            <p:txBody>
              <a:bodyPr/>
              <a:lstStyle/>
              <a:p>
                <a:endParaRPr lang="en-US"/>
              </a:p>
            </p:txBody>
          </p:sp>
          <p:sp>
            <p:nvSpPr>
              <p:cNvPr id="5700" name="Freeform 6400"/>
              <p:cNvSpPr>
                <a:spLocks/>
              </p:cNvSpPr>
              <p:nvPr/>
            </p:nvSpPr>
            <p:spPr bwMode="auto">
              <a:xfrm>
                <a:off x="4096" y="3589"/>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701" name="Freeform 6401"/>
              <p:cNvSpPr>
                <a:spLocks/>
              </p:cNvSpPr>
              <p:nvPr/>
            </p:nvSpPr>
            <p:spPr bwMode="auto">
              <a:xfrm>
                <a:off x="2818" y="3589"/>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5702" name="Freeform 6402"/>
              <p:cNvSpPr>
                <a:spLocks/>
              </p:cNvSpPr>
              <p:nvPr/>
            </p:nvSpPr>
            <p:spPr bwMode="auto">
              <a:xfrm>
                <a:off x="2818" y="3589"/>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703" name="Freeform 6403"/>
              <p:cNvSpPr>
                <a:spLocks/>
              </p:cNvSpPr>
              <p:nvPr/>
            </p:nvSpPr>
            <p:spPr bwMode="auto">
              <a:xfrm>
                <a:off x="3923" y="3595"/>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704" name="Freeform 6404"/>
              <p:cNvSpPr>
                <a:spLocks/>
              </p:cNvSpPr>
              <p:nvPr/>
            </p:nvSpPr>
            <p:spPr bwMode="auto">
              <a:xfrm>
                <a:off x="3923" y="3595"/>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05" name="Freeform 6405"/>
              <p:cNvSpPr>
                <a:spLocks/>
              </p:cNvSpPr>
              <p:nvPr/>
            </p:nvSpPr>
            <p:spPr bwMode="auto">
              <a:xfrm>
                <a:off x="2645" y="3595"/>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706" name="Freeform 6406"/>
              <p:cNvSpPr>
                <a:spLocks/>
              </p:cNvSpPr>
              <p:nvPr/>
            </p:nvSpPr>
            <p:spPr bwMode="auto">
              <a:xfrm>
                <a:off x="2645" y="3595"/>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07" name="Freeform 6407"/>
              <p:cNvSpPr>
                <a:spLocks/>
              </p:cNvSpPr>
              <p:nvPr/>
            </p:nvSpPr>
            <p:spPr bwMode="auto">
              <a:xfrm>
                <a:off x="3750" y="3595"/>
                <a:ext cx="105" cy="68"/>
              </a:xfrm>
              <a:custGeom>
                <a:avLst/>
                <a:gdLst>
                  <a:gd name="T0" fmla="*/ 0 w 105"/>
                  <a:gd name="T1" fmla="*/ 43 h 68"/>
                  <a:gd name="T2" fmla="*/ 75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5" y="68"/>
                    </a:lnTo>
                    <a:lnTo>
                      <a:pt x="105" y="25"/>
                    </a:lnTo>
                    <a:lnTo>
                      <a:pt x="31" y="0"/>
                    </a:lnTo>
                    <a:lnTo>
                      <a:pt x="0" y="43"/>
                    </a:lnTo>
                    <a:close/>
                  </a:path>
                </a:pathLst>
              </a:custGeom>
              <a:solidFill>
                <a:srgbClr val="CFCFCF"/>
              </a:solidFill>
              <a:ln w="9525">
                <a:noFill/>
                <a:round/>
                <a:headEnd/>
                <a:tailEnd/>
              </a:ln>
            </p:spPr>
            <p:txBody>
              <a:bodyPr/>
              <a:lstStyle/>
              <a:p>
                <a:endParaRPr lang="en-US"/>
              </a:p>
            </p:txBody>
          </p:sp>
          <p:sp>
            <p:nvSpPr>
              <p:cNvPr id="5708" name="Freeform 6408"/>
              <p:cNvSpPr>
                <a:spLocks/>
              </p:cNvSpPr>
              <p:nvPr/>
            </p:nvSpPr>
            <p:spPr bwMode="auto">
              <a:xfrm>
                <a:off x="3750" y="3595"/>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709" name="Freeform 6409"/>
              <p:cNvSpPr>
                <a:spLocks/>
              </p:cNvSpPr>
              <p:nvPr/>
            </p:nvSpPr>
            <p:spPr bwMode="auto">
              <a:xfrm>
                <a:off x="2472" y="3595"/>
                <a:ext cx="99" cy="68"/>
              </a:xfrm>
              <a:custGeom>
                <a:avLst/>
                <a:gdLst>
                  <a:gd name="T0" fmla="*/ 0 w 99"/>
                  <a:gd name="T1" fmla="*/ 43 h 68"/>
                  <a:gd name="T2" fmla="*/ 68 w 99"/>
                  <a:gd name="T3" fmla="*/ 68 h 68"/>
                  <a:gd name="T4" fmla="*/ 99 w 99"/>
                  <a:gd name="T5" fmla="*/ 25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5"/>
                    </a:lnTo>
                    <a:lnTo>
                      <a:pt x="31" y="0"/>
                    </a:lnTo>
                    <a:lnTo>
                      <a:pt x="0" y="43"/>
                    </a:lnTo>
                    <a:close/>
                  </a:path>
                </a:pathLst>
              </a:custGeom>
              <a:solidFill>
                <a:srgbClr val="CFCFCF"/>
              </a:solidFill>
              <a:ln w="9525">
                <a:noFill/>
                <a:round/>
                <a:headEnd/>
                <a:tailEnd/>
              </a:ln>
            </p:spPr>
            <p:txBody>
              <a:bodyPr/>
              <a:lstStyle/>
              <a:p>
                <a:endParaRPr lang="en-US"/>
              </a:p>
            </p:txBody>
          </p:sp>
          <p:sp>
            <p:nvSpPr>
              <p:cNvPr id="5710" name="Freeform 6410"/>
              <p:cNvSpPr>
                <a:spLocks/>
              </p:cNvSpPr>
              <p:nvPr/>
            </p:nvSpPr>
            <p:spPr bwMode="auto">
              <a:xfrm>
                <a:off x="2472" y="3595"/>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711" name="Freeform 6411"/>
              <p:cNvSpPr>
                <a:spLocks/>
              </p:cNvSpPr>
              <p:nvPr/>
            </p:nvSpPr>
            <p:spPr bwMode="auto">
              <a:xfrm>
                <a:off x="3578" y="3601"/>
                <a:ext cx="105" cy="62"/>
              </a:xfrm>
              <a:custGeom>
                <a:avLst/>
                <a:gdLst>
                  <a:gd name="T0" fmla="*/ 0 w 105"/>
                  <a:gd name="T1" fmla="*/ 43 h 62"/>
                  <a:gd name="T2" fmla="*/ 67 w 105"/>
                  <a:gd name="T3" fmla="*/ 62 h 62"/>
                  <a:gd name="T4" fmla="*/ 105 w 105"/>
                  <a:gd name="T5" fmla="*/ 19 h 62"/>
                  <a:gd name="T6" fmla="*/ 30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7" y="62"/>
                    </a:lnTo>
                    <a:lnTo>
                      <a:pt x="105" y="19"/>
                    </a:lnTo>
                    <a:lnTo>
                      <a:pt x="30" y="0"/>
                    </a:lnTo>
                    <a:lnTo>
                      <a:pt x="0" y="43"/>
                    </a:lnTo>
                    <a:close/>
                  </a:path>
                </a:pathLst>
              </a:custGeom>
              <a:solidFill>
                <a:srgbClr val="CFCFCF"/>
              </a:solidFill>
              <a:ln w="9525">
                <a:noFill/>
                <a:round/>
                <a:headEnd/>
                <a:tailEnd/>
              </a:ln>
            </p:spPr>
            <p:txBody>
              <a:bodyPr/>
              <a:lstStyle/>
              <a:p>
                <a:endParaRPr lang="en-US"/>
              </a:p>
            </p:txBody>
          </p:sp>
          <p:sp>
            <p:nvSpPr>
              <p:cNvPr id="5712" name="Freeform 6412"/>
              <p:cNvSpPr>
                <a:spLocks/>
              </p:cNvSpPr>
              <p:nvPr/>
            </p:nvSpPr>
            <p:spPr bwMode="auto">
              <a:xfrm>
                <a:off x="3578" y="3601"/>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13" name="Freeform 6413"/>
              <p:cNvSpPr>
                <a:spLocks/>
              </p:cNvSpPr>
              <p:nvPr/>
            </p:nvSpPr>
            <p:spPr bwMode="auto">
              <a:xfrm>
                <a:off x="2299" y="3601"/>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714" name="Freeform 6414"/>
              <p:cNvSpPr>
                <a:spLocks/>
              </p:cNvSpPr>
              <p:nvPr/>
            </p:nvSpPr>
            <p:spPr bwMode="auto">
              <a:xfrm>
                <a:off x="2299" y="360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15" name="Freeform 6415"/>
              <p:cNvSpPr>
                <a:spLocks/>
              </p:cNvSpPr>
              <p:nvPr/>
            </p:nvSpPr>
            <p:spPr bwMode="auto">
              <a:xfrm>
                <a:off x="3405" y="3601"/>
                <a:ext cx="105" cy="68"/>
              </a:xfrm>
              <a:custGeom>
                <a:avLst/>
                <a:gdLst>
                  <a:gd name="T0" fmla="*/ 0 w 105"/>
                  <a:gd name="T1" fmla="*/ 43 h 68"/>
                  <a:gd name="T2" fmla="*/ 68 w 105"/>
                  <a:gd name="T3" fmla="*/ 68 h 68"/>
                  <a:gd name="T4" fmla="*/ 105 w 105"/>
                  <a:gd name="T5" fmla="*/ 25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5"/>
                    </a:lnTo>
                    <a:lnTo>
                      <a:pt x="31" y="0"/>
                    </a:lnTo>
                    <a:lnTo>
                      <a:pt x="0" y="43"/>
                    </a:lnTo>
                    <a:close/>
                  </a:path>
                </a:pathLst>
              </a:custGeom>
              <a:solidFill>
                <a:srgbClr val="CFCFCF"/>
              </a:solidFill>
              <a:ln w="9525">
                <a:noFill/>
                <a:round/>
                <a:headEnd/>
                <a:tailEnd/>
              </a:ln>
            </p:spPr>
            <p:txBody>
              <a:bodyPr/>
              <a:lstStyle/>
              <a:p>
                <a:endParaRPr lang="en-US"/>
              </a:p>
            </p:txBody>
          </p:sp>
          <p:sp>
            <p:nvSpPr>
              <p:cNvPr id="5716" name="Freeform 6416"/>
              <p:cNvSpPr>
                <a:spLocks/>
              </p:cNvSpPr>
              <p:nvPr/>
            </p:nvSpPr>
            <p:spPr bwMode="auto">
              <a:xfrm>
                <a:off x="3405" y="3601"/>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717" name="Freeform 6417"/>
              <p:cNvSpPr>
                <a:spLocks/>
              </p:cNvSpPr>
              <p:nvPr/>
            </p:nvSpPr>
            <p:spPr bwMode="auto">
              <a:xfrm>
                <a:off x="2127" y="3601"/>
                <a:ext cx="98" cy="68"/>
              </a:xfrm>
              <a:custGeom>
                <a:avLst/>
                <a:gdLst>
                  <a:gd name="T0" fmla="*/ 0 w 98"/>
                  <a:gd name="T1" fmla="*/ 43 h 68"/>
                  <a:gd name="T2" fmla="*/ 67 w 98"/>
                  <a:gd name="T3" fmla="*/ 68 h 68"/>
                  <a:gd name="T4" fmla="*/ 98 w 98"/>
                  <a:gd name="T5" fmla="*/ 25 h 68"/>
                  <a:gd name="T6" fmla="*/ 30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7" y="68"/>
                    </a:lnTo>
                    <a:lnTo>
                      <a:pt x="98" y="25"/>
                    </a:lnTo>
                    <a:lnTo>
                      <a:pt x="30" y="0"/>
                    </a:lnTo>
                    <a:lnTo>
                      <a:pt x="0" y="43"/>
                    </a:lnTo>
                    <a:close/>
                  </a:path>
                </a:pathLst>
              </a:custGeom>
              <a:solidFill>
                <a:srgbClr val="CFCFCF"/>
              </a:solidFill>
              <a:ln w="9525">
                <a:noFill/>
                <a:round/>
                <a:headEnd/>
                <a:tailEnd/>
              </a:ln>
            </p:spPr>
            <p:txBody>
              <a:bodyPr/>
              <a:lstStyle/>
              <a:p>
                <a:endParaRPr lang="en-US"/>
              </a:p>
            </p:txBody>
          </p:sp>
          <p:sp>
            <p:nvSpPr>
              <p:cNvPr id="5718" name="Freeform 6418"/>
              <p:cNvSpPr>
                <a:spLocks/>
              </p:cNvSpPr>
              <p:nvPr/>
            </p:nvSpPr>
            <p:spPr bwMode="auto">
              <a:xfrm>
                <a:off x="2127" y="3601"/>
                <a:ext cx="98" cy="68"/>
              </a:xfrm>
              <a:custGeom>
                <a:avLst/>
                <a:gdLst>
                  <a:gd name="T0" fmla="*/ 0 w 16"/>
                  <a:gd name="T1" fmla="*/ 62826 h 11"/>
                  <a:gd name="T2" fmla="*/ 94202 w 16"/>
                  <a:gd name="T3" fmla="*/ 99206 h 11"/>
                  <a:gd name="T4" fmla="*/ 137868 w 16"/>
                  <a:gd name="T5" fmla="*/ 36609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719" name="Freeform 6419"/>
              <p:cNvSpPr>
                <a:spLocks/>
              </p:cNvSpPr>
              <p:nvPr/>
            </p:nvSpPr>
            <p:spPr bwMode="auto">
              <a:xfrm>
                <a:off x="3232" y="3607"/>
                <a:ext cx="105" cy="62"/>
              </a:xfrm>
              <a:custGeom>
                <a:avLst/>
                <a:gdLst>
                  <a:gd name="T0" fmla="*/ 0 w 105"/>
                  <a:gd name="T1" fmla="*/ 44 h 62"/>
                  <a:gd name="T2" fmla="*/ 68 w 105"/>
                  <a:gd name="T3" fmla="*/ 62 h 62"/>
                  <a:gd name="T4" fmla="*/ 105 w 105"/>
                  <a:gd name="T5" fmla="*/ 19 h 62"/>
                  <a:gd name="T6" fmla="*/ 31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68" y="62"/>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720" name="Freeform 6420"/>
              <p:cNvSpPr>
                <a:spLocks/>
              </p:cNvSpPr>
              <p:nvPr/>
            </p:nvSpPr>
            <p:spPr bwMode="auto">
              <a:xfrm>
                <a:off x="3232" y="3607"/>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21" name="Freeform 6421"/>
              <p:cNvSpPr>
                <a:spLocks/>
              </p:cNvSpPr>
              <p:nvPr/>
            </p:nvSpPr>
            <p:spPr bwMode="auto">
              <a:xfrm>
                <a:off x="3059" y="3607"/>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722" name="Freeform 6422"/>
              <p:cNvSpPr>
                <a:spLocks/>
              </p:cNvSpPr>
              <p:nvPr/>
            </p:nvSpPr>
            <p:spPr bwMode="auto">
              <a:xfrm>
                <a:off x="3059" y="3607"/>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23" name="Freeform 6423"/>
              <p:cNvSpPr>
                <a:spLocks/>
              </p:cNvSpPr>
              <p:nvPr/>
            </p:nvSpPr>
            <p:spPr bwMode="auto">
              <a:xfrm>
                <a:off x="4170" y="3614"/>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724" name="Freeform 6424"/>
              <p:cNvSpPr>
                <a:spLocks/>
              </p:cNvSpPr>
              <p:nvPr/>
            </p:nvSpPr>
            <p:spPr bwMode="auto">
              <a:xfrm>
                <a:off x="4170" y="3614"/>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25" name="Freeform 6425"/>
              <p:cNvSpPr>
                <a:spLocks/>
              </p:cNvSpPr>
              <p:nvPr/>
            </p:nvSpPr>
            <p:spPr bwMode="auto">
              <a:xfrm>
                <a:off x="2886" y="3614"/>
                <a:ext cx="105" cy="61"/>
              </a:xfrm>
              <a:custGeom>
                <a:avLst/>
                <a:gdLst>
                  <a:gd name="T0" fmla="*/ 0 w 105"/>
                  <a:gd name="T1" fmla="*/ 43 h 61"/>
                  <a:gd name="T2" fmla="*/ 68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68"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26" name="Freeform 6426"/>
              <p:cNvSpPr>
                <a:spLocks/>
              </p:cNvSpPr>
              <p:nvPr/>
            </p:nvSpPr>
            <p:spPr bwMode="auto">
              <a:xfrm>
                <a:off x="2886" y="3614"/>
                <a:ext cx="105" cy="61"/>
              </a:xfrm>
              <a:custGeom>
                <a:avLst/>
                <a:gdLst>
                  <a:gd name="T0" fmla="*/ 0 w 17"/>
                  <a:gd name="T1" fmla="*/ 59463 h 10"/>
                  <a:gd name="T2" fmla="*/ 98959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27" name="Freeform 6427"/>
              <p:cNvSpPr>
                <a:spLocks/>
              </p:cNvSpPr>
              <p:nvPr/>
            </p:nvSpPr>
            <p:spPr bwMode="auto">
              <a:xfrm>
                <a:off x="3997" y="3614"/>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728" name="Freeform 6428"/>
              <p:cNvSpPr>
                <a:spLocks/>
              </p:cNvSpPr>
              <p:nvPr/>
            </p:nvSpPr>
            <p:spPr bwMode="auto">
              <a:xfrm>
                <a:off x="3997" y="3614"/>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29" name="Freeform 6429"/>
              <p:cNvSpPr>
                <a:spLocks/>
              </p:cNvSpPr>
              <p:nvPr/>
            </p:nvSpPr>
            <p:spPr bwMode="auto">
              <a:xfrm>
                <a:off x="2713" y="3614"/>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30" name="Freeform 6430"/>
              <p:cNvSpPr>
                <a:spLocks/>
              </p:cNvSpPr>
              <p:nvPr/>
            </p:nvSpPr>
            <p:spPr bwMode="auto">
              <a:xfrm>
                <a:off x="2713" y="3614"/>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31" name="Freeform 6431"/>
              <p:cNvSpPr>
                <a:spLocks/>
              </p:cNvSpPr>
              <p:nvPr/>
            </p:nvSpPr>
            <p:spPr bwMode="auto">
              <a:xfrm>
                <a:off x="3825" y="3620"/>
                <a:ext cx="98" cy="62"/>
              </a:xfrm>
              <a:custGeom>
                <a:avLst/>
                <a:gdLst>
                  <a:gd name="T0" fmla="*/ 0 w 98"/>
                  <a:gd name="T1" fmla="*/ 43 h 62"/>
                  <a:gd name="T2" fmla="*/ 67 w 98"/>
                  <a:gd name="T3" fmla="*/ 62 h 62"/>
                  <a:gd name="T4" fmla="*/ 98 w 98"/>
                  <a:gd name="T5" fmla="*/ 18 h 62"/>
                  <a:gd name="T6" fmla="*/ 30 w 98"/>
                  <a:gd name="T7" fmla="*/ 0 h 62"/>
                  <a:gd name="T8" fmla="*/ 0 w 98"/>
                  <a:gd name="T9" fmla="*/ 43 h 62"/>
                  <a:gd name="T10" fmla="*/ 0 60000 65536"/>
                  <a:gd name="T11" fmla="*/ 0 60000 65536"/>
                  <a:gd name="T12" fmla="*/ 0 60000 65536"/>
                  <a:gd name="T13" fmla="*/ 0 60000 65536"/>
                  <a:gd name="T14" fmla="*/ 0 60000 65536"/>
                  <a:gd name="T15" fmla="*/ 0 w 98"/>
                  <a:gd name="T16" fmla="*/ 0 h 62"/>
                  <a:gd name="T17" fmla="*/ 98 w 98"/>
                  <a:gd name="T18" fmla="*/ 62 h 62"/>
                </a:gdLst>
                <a:ahLst/>
                <a:cxnLst>
                  <a:cxn ang="T10">
                    <a:pos x="T0" y="T1"/>
                  </a:cxn>
                  <a:cxn ang="T11">
                    <a:pos x="T2" y="T3"/>
                  </a:cxn>
                  <a:cxn ang="T12">
                    <a:pos x="T4" y="T5"/>
                  </a:cxn>
                  <a:cxn ang="T13">
                    <a:pos x="T6" y="T7"/>
                  </a:cxn>
                  <a:cxn ang="T14">
                    <a:pos x="T8" y="T9"/>
                  </a:cxn>
                </a:cxnLst>
                <a:rect l="T15" t="T16" r="T17" b="T18"/>
                <a:pathLst>
                  <a:path w="98" h="62">
                    <a:moveTo>
                      <a:pt x="0" y="43"/>
                    </a:moveTo>
                    <a:lnTo>
                      <a:pt x="67" y="62"/>
                    </a:lnTo>
                    <a:lnTo>
                      <a:pt x="98" y="18"/>
                    </a:lnTo>
                    <a:lnTo>
                      <a:pt x="30" y="0"/>
                    </a:lnTo>
                    <a:lnTo>
                      <a:pt x="0" y="43"/>
                    </a:lnTo>
                    <a:close/>
                  </a:path>
                </a:pathLst>
              </a:custGeom>
              <a:solidFill>
                <a:srgbClr val="CFCFCF"/>
              </a:solidFill>
              <a:ln w="9525">
                <a:noFill/>
                <a:round/>
                <a:headEnd/>
                <a:tailEnd/>
              </a:ln>
            </p:spPr>
            <p:txBody>
              <a:bodyPr/>
              <a:lstStyle/>
              <a:p>
                <a:endParaRPr lang="en-US"/>
              </a:p>
            </p:txBody>
          </p:sp>
          <p:sp>
            <p:nvSpPr>
              <p:cNvPr id="5732" name="Freeform 6432"/>
              <p:cNvSpPr>
                <a:spLocks/>
              </p:cNvSpPr>
              <p:nvPr/>
            </p:nvSpPr>
            <p:spPr bwMode="auto">
              <a:xfrm>
                <a:off x="3825" y="3620"/>
                <a:ext cx="98" cy="62"/>
              </a:xfrm>
              <a:custGeom>
                <a:avLst/>
                <a:gdLst>
                  <a:gd name="T0" fmla="*/ 0 w 16"/>
                  <a:gd name="T1" fmla="*/ 63618 h 10"/>
                  <a:gd name="T2" fmla="*/ 94202 w 16"/>
                  <a:gd name="T3" fmla="*/ 91524 h 10"/>
                  <a:gd name="T4" fmla="*/ 137868 w 16"/>
                  <a:gd name="T5" fmla="*/ 28136 h 10"/>
                  <a:gd name="T6" fmla="*/ 43665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33" name="Freeform 6433"/>
              <p:cNvSpPr>
                <a:spLocks/>
              </p:cNvSpPr>
              <p:nvPr/>
            </p:nvSpPr>
            <p:spPr bwMode="auto">
              <a:xfrm>
                <a:off x="2540" y="3620"/>
                <a:ext cx="105" cy="62"/>
              </a:xfrm>
              <a:custGeom>
                <a:avLst/>
                <a:gdLst>
                  <a:gd name="T0" fmla="*/ 0 w 105"/>
                  <a:gd name="T1" fmla="*/ 43 h 62"/>
                  <a:gd name="T2" fmla="*/ 68 w 105"/>
                  <a:gd name="T3" fmla="*/ 62 h 62"/>
                  <a:gd name="T4" fmla="*/ 105 w 105"/>
                  <a:gd name="T5" fmla="*/ 18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34" name="Freeform 6434"/>
              <p:cNvSpPr>
                <a:spLocks/>
              </p:cNvSpPr>
              <p:nvPr/>
            </p:nvSpPr>
            <p:spPr bwMode="auto">
              <a:xfrm>
                <a:off x="2540" y="3620"/>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35" name="Freeform 6435"/>
              <p:cNvSpPr>
                <a:spLocks/>
              </p:cNvSpPr>
              <p:nvPr/>
            </p:nvSpPr>
            <p:spPr bwMode="auto">
              <a:xfrm>
                <a:off x="3645" y="3620"/>
                <a:ext cx="105" cy="68"/>
              </a:xfrm>
              <a:custGeom>
                <a:avLst/>
                <a:gdLst>
                  <a:gd name="T0" fmla="*/ 0 w 105"/>
                  <a:gd name="T1" fmla="*/ 43 h 68"/>
                  <a:gd name="T2" fmla="*/ 75 w 105"/>
                  <a:gd name="T3" fmla="*/ 68 h 68"/>
                  <a:gd name="T4" fmla="*/ 105 w 105"/>
                  <a:gd name="T5" fmla="*/ 18 h 68"/>
                  <a:gd name="T6" fmla="*/ 38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5" y="68"/>
                    </a:lnTo>
                    <a:lnTo>
                      <a:pt x="105" y="18"/>
                    </a:lnTo>
                    <a:lnTo>
                      <a:pt x="38" y="0"/>
                    </a:lnTo>
                    <a:lnTo>
                      <a:pt x="0" y="43"/>
                    </a:lnTo>
                    <a:close/>
                  </a:path>
                </a:pathLst>
              </a:custGeom>
              <a:solidFill>
                <a:srgbClr val="CFCFCF"/>
              </a:solidFill>
              <a:ln w="9525">
                <a:noFill/>
                <a:round/>
                <a:headEnd/>
                <a:tailEnd/>
              </a:ln>
            </p:spPr>
            <p:txBody>
              <a:bodyPr/>
              <a:lstStyle/>
              <a:p>
                <a:endParaRPr lang="en-US"/>
              </a:p>
            </p:txBody>
          </p:sp>
          <p:sp>
            <p:nvSpPr>
              <p:cNvPr id="5736" name="Freeform 6436"/>
              <p:cNvSpPr>
                <a:spLocks/>
              </p:cNvSpPr>
              <p:nvPr/>
            </p:nvSpPr>
            <p:spPr bwMode="auto">
              <a:xfrm>
                <a:off x="3645" y="3620"/>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37" name="Freeform 6437"/>
              <p:cNvSpPr>
                <a:spLocks/>
              </p:cNvSpPr>
              <p:nvPr/>
            </p:nvSpPr>
            <p:spPr bwMode="auto">
              <a:xfrm>
                <a:off x="2367" y="3620"/>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38" name="Freeform 6438"/>
              <p:cNvSpPr>
                <a:spLocks/>
              </p:cNvSpPr>
              <p:nvPr/>
            </p:nvSpPr>
            <p:spPr bwMode="auto">
              <a:xfrm>
                <a:off x="2367" y="3620"/>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39" name="Freeform 6439"/>
              <p:cNvSpPr>
                <a:spLocks/>
              </p:cNvSpPr>
              <p:nvPr/>
            </p:nvSpPr>
            <p:spPr bwMode="auto">
              <a:xfrm>
                <a:off x="3473" y="3626"/>
                <a:ext cx="105" cy="62"/>
              </a:xfrm>
              <a:custGeom>
                <a:avLst/>
                <a:gdLst>
                  <a:gd name="T0" fmla="*/ 0 w 105"/>
                  <a:gd name="T1" fmla="*/ 43 h 62"/>
                  <a:gd name="T2" fmla="*/ 74 w 105"/>
                  <a:gd name="T3" fmla="*/ 62 h 62"/>
                  <a:gd name="T4" fmla="*/ 105 w 105"/>
                  <a:gd name="T5" fmla="*/ 18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740" name="Freeform 6440"/>
              <p:cNvSpPr>
                <a:spLocks/>
              </p:cNvSpPr>
              <p:nvPr/>
            </p:nvSpPr>
            <p:spPr bwMode="auto">
              <a:xfrm>
                <a:off x="3473" y="3626"/>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41" name="Freeform 6441"/>
              <p:cNvSpPr>
                <a:spLocks/>
              </p:cNvSpPr>
              <p:nvPr/>
            </p:nvSpPr>
            <p:spPr bwMode="auto">
              <a:xfrm>
                <a:off x="2194" y="3626"/>
                <a:ext cx="105" cy="62"/>
              </a:xfrm>
              <a:custGeom>
                <a:avLst/>
                <a:gdLst>
                  <a:gd name="T0" fmla="*/ 0 w 105"/>
                  <a:gd name="T1" fmla="*/ 43 h 62"/>
                  <a:gd name="T2" fmla="*/ 68 w 105"/>
                  <a:gd name="T3" fmla="*/ 62 h 62"/>
                  <a:gd name="T4" fmla="*/ 105 w 105"/>
                  <a:gd name="T5" fmla="*/ 18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42" name="Freeform 6442"/>
              <p:cNvSpPr>
                <a:spLocks/>
              </p:cNvSpPr>
              <p:nvPr/>
            </p:nvSpPr>
            <p:spPr bwMode="auto">
              <a:xfrm>
                <a:off x="2194" y="3626"/>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43" name="Freeform 6443"/>
              <p:cNvSpPr>
                <a:spLocks/>
              </p:cNvSpPr>
              <p:nvPr/>
            </p:nvSpPr>
            <p:spPr bwMode="auto">
              <a:xfrm>
                <a:off x="3300" y="3626"/>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744" name="Freeform 6444"/>
              <p:cNvSpPr>
                <a:spLocks/>
              </p:cNvSpPr>
              <p:nvPr/>
            </p:nvSpPr>
            <p:spPr bwMode="auto">
              <a:xfrm>
                <a:off x="3300" y="3626"/>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45" name="Freeform 6445"/>
              <p:cNvSpPr>
                <a:spLocks/>
              </p:cNvSpPr>
              <p:nvPr/>
            </p:nvSpPr>
            <p:spPr bwMode="auto">
              <a:xfrm>
                <a:off x="3127" y="3626"/>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746" name="Freeform 6446"/>
              <p:cNvSpPr>
                <a:spLocks/>
              </p:cNvSpPr>
              <p:nvPr/>
            </p:nvSpPr>
            <p:spPr bwMode="auto">
              <a:xfrm>
                <a:off x="3127" y="3626"/>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747" name="Freeform 6447"/>
              <p:cNvSpPr>
                <a:spLocks/>
              </p:cNvSpPr>
              <p:nvPr/>
            </p:nvSpPr>
            <p:spPr bwMode="auto">
              <a:xfrm>
                <a:off x="2954" y="3632"/>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748" name="Freeform 6448"/>
              <p:cNvSpPr>
                <a:spLocks/>
              </p:cNvSpPr>
              <p:nvPr/>
            </p:nvSpPr>
            <p:spPr bwMode="auto">
              <a:xfrm>
                <a:off x="2954" y="3632"/>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49" name="Freeform 6449"/>
              <p:cNvSpPr>
                <a:spLocks/>
              </p:cNvSpPr>
              <p:nvPr/>
            </p:nvSpPr>
            <p:spPr bwMode="auto">
              <a:xfrm>
                <a:off x="4065" y="3632"/>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750" name="Freeform 6450"/>
              <p:cNvSpPr>
                <a:spLocks/>
              </p:cNvSpPr>
              <p:nvPr/>
            </p:nvSpPr>
            <p:spPr bwMode="auto">
              <a:xfrm>
                <a:off x="4065" y="3632"/>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751" name="Freeform 6451"/>
              <p:cNvSpPr>
                <a:spLocks/>
              </p:cNvSpPr>
              <p:nvPr/>
            </p:nvSpPr>
            <p:spPr bwMode="auto">
              <a:xfrm>
                <a:off x="2781" y="3632"/>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752" name="Freeform 6452"/>
              <p:cNvSpPr>
                <a:spLocks/>
              </p:cNvSpPr>
              <p:nvPr/>
            </p:nvSpPr>
            <p:spPr bwMode="auto">
              <a:xfrm>
                <a:off x="2781" y="3632"/>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753" name="Freeform 6453"/>
              <p:cNvSpPr>
                <a:spLocks/>
              </p:cNvSpPr>
              <p:nvPr/>
            </p:nvSpPr>
            <p:spPr bwMode="auto">
              <a:xfrm>
                <a:off x="3892" y="3638"/>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754" name="Freeform 6454"/>
              <p:cNvSpPr>
                <a:spLocks/>
              </p:cNvSpPr>
              <p:nvPr/>
            </p:nvSpPr>
            <p:spPr bwMode="auto">
              <a:xfrm>
                <a:off x="3892" y="3638"/>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55" name="Freeform 6455"/>
              <p:cNvSpPr>
                <a:spLocks/>
              </p:cNvSpPr>
              <p:nvPr/>
            </p:nvSpPr>
            <p:spPr bwMode="auto">
              <a:xfrm>
                <a:off x="2608" y="3638"/>
                <a:ext cx="105" cy="68"/>
              </a:xfrm>
              <a:custGeom>
                <a:avLst/>
                <a:gdLst>
                  <a:gd name="T0" fmla="*/ 0 w 105"/>
                  <a:gd name="T1" fmla="*/ 44 h 68"/>
                  <a:gd name="T2" fmla="*/ 74 w 105"/>
                  <a:gd name="T3" fmla="*/ 68 h 68"/>
                  <a:gd name="T4" fmla="*/ 105 w 105"/>
                  <a:gd name="T5" fmla="*/ 19 h 68"/>
                  <a:gd name="T6" fmla="*/ 37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7" y="0"/>
                    </a:lnTo>
                    <a:lnTo>
                      <a:pt x="0" y="44"/>
                    </a:lnTo>
                    <a:close/>
                  </a:path>
                </a:pathLst>
              </a:custGeom>
              <a:solidFill>
                <a:srgbClr val="CFCFCF"/>
              </a:solidFill>
              <a:ln w="9525">
                <a:noFill/>
                <a:round/>
                <a:headEnd/>
                <a:tailEnd/>
              </a:ln>
            </p:spPr>
            <p:txBody>
              <a:bodyPr/>
              <a:lstStyle/>
              <a:p>
                <a:endParaRPr lang="en-US"/>
              </a:p>
            </p:txBody>
          </p:sp>
          <p:sp>
            <p:nvSpPr>
              <p:cNvPr id="5756" name="Freeform 6456"/>
              <p:cNvSpPr>
                <a:spLocks/>
              </p:cNvSpPr>
              <p:nvPr/>
            </p:nvSpPr>
            <p:spPr bwMode="auto">
              <a:xfrm>
                <a:off x="2608" y="3638"/>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57" name="Freeform 6457"/>
              <p:cNvSpPr>
                <a:spLocks/>
              </p:cNvSpPr>
              <p:nvPr/>
            </p:nvSpPr>
            <p:spPr bwMode="auto">
              <a:xfrm>
                <a:off x="3720" y="3638"/>
                <a:ext cx="105" cy="68"/>
              </a:xfrm>
              <a:custGeom>
                <a:avLst/>
                <a:gdLst>
                  <a:gd name="T0" fmla="*/ 0 w 105"/>
                  <a:gd name="T1" fmla="*/ 50 h 68"/>
                  <a:gd name="T2" fmla="*/ 67 w 105"/>
                  <a:gd name="T3" fmla="*/ 68 h 68"/>
                  <a:gd name="T4" fmla="*/ 105 w 105"/>
                  <a:gd name="T5" fmla="*/ 25 h 68"/>
                  <a:gd name="T6" fmla="*/ 30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7" y="68"/>
                    </a:lnTo>
                    <a:lnTo>
                      <a:pt x="105" y="25"/>
                    </a:lnTo>
                    <a:lnTo>
                      <a:pt x="30" y="0"/>
                    </a:lnTo>
                    <a:lnTo>
                      <a:pt x="0" y="50"/>
                    </a:lnTo>
                    <a:close/>
                  </a:path>
                </a:pathLst>
              </a:custGeom>
              <a:solidFill>
                <a:srgbClr val="CFCFCF"/>
              </a:solidFill>
              <a:ln w="9525">
                <a:noFill/>
                <a:round/>
                <a:headEnd/>
                <a:tailEnd/>
              </a:ln>
            </p:spPr>
            <p:txBody>
              <a:bodyPr/>
              <a:lstStyle/>
              <a:p>
                <a:endParaRPr lang="en-US"/>
              </a:p>
            </p:txBody>
          </p:sp>
          <p:sp>
            <p:nvSpPr>
              <p:cNvPr id="5758" name="Freeform 6458"/>
              <p:cNvSpPr>
                <a:spLocks/>
              </p:cNvSpPr>
              <p:nvPr/>
            </p:nvSpPr>
            <p:spPr bwMode="auto">
              <a:xfrm>
                <a:off x="3720" y="3638"/>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759" name="Freeform 6459"/>
              <p:cNvSpPr>
                <a:spLocks/>
              </p:cNvSpPr>
              <p:nvPr/>
            </p:nvSpPr>
            <p:spPr bwMode="auto">
              <a:xfrm>
                <a:off x="2435" y="3638"/>
                <a:ext cx="105" cy="68"/>
              </a:xfrm>
              <a:custGeom>
                <a:avLst/>
                <a:gdLst>
                  <a:gd name="T0" fmla="*/ 0 w 105"/>
                  <a:gd name="T1" fmla="*/ 50 h 68"/>
                  <a:gd name="T2" fmla="*/ 68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760" name="Freeform 6460"/>
              <p:cNvSpPr>
                <a:spLocks/>
              </p:cNvSpPr>
              <p:nvPr/>
            </p:nvSpPr>
            <p:spPr bwMode="auto">
              <a:xfrm>
                <a:off x="2435" y="3638"/>
                <a:ext cx="105" cy="68"/>
              </a:xfrm>
              <a:custGeom>
                <a:avLst/>
                <a:gdLst>
                  <a:gd name="T0" fmla="*/ 0 w 17"/>
                  <a:gd name="T1" fmla="*/ 71579 h 11"/>
                  <a:gd name="T2" fmla="*/ 98959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761" name="Freeform 6461"/>
              <p:cNvSpPr>
                <a:spLocks/>
              </p:cNvSpPr>
              <p:nvPr/>
            </p:nvSpPr>
            <p:spPr bwMode="auto">
              <a:xfrm>
                <a:off x="3547" y="3644"/>
                <a:ext cx="98" cy="68"/>
              </a:xfrm>
              <a:custGeom>
                <a:avLst/>
                <a:gdLst>
                  <a:gd name="T0" fmla="*/ 0 w 98"/>
                  <a:gd name="T1" fmla="*/ 44 h 68"/>
                  <a:gd name="T2" fmla="*/ 68 w 98"/>
                  <a:gd name="T3" fmla="*/ 68 h 68"/>
                  <a:gd name="T4" fmla="*/ 98 w 98"/>
                  <a:gd name="T5" fmla="*/ 19 h 68"/>
                  <a:gd name="T6" fmla="*/ 31 w 98"/>
                  <a:gd name="T7" fmla="*/ 0 h 68"/>
                  <a:gd name="T8" fmla="*/ 0 w 98"/>
                  <a:gd name="T9" fmla="*/ 44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4"/>
                    </a:moveTo>
                    <a:lnTo>
                      <a:pt x="68" y="68"/>
                    </a:lnTo>
                    <a:lnTo>
                      <a:pt x="98" y="19"/>
                    </a:lnTo>
                    <a:lnTo>
                      <a:pt x="31" y="0"/>
                    </a:lnTo>
                    <a:lnTo>
                      <a:pt x="0" y="44"/>
                    </a:lnTo>
                    <a:close/>
                  </a:path>
                </a:pathLst>
              </a:custGeom>
              <a:solidFill>
                <a:srgbClr val="CFCFCF"/>
              </a:solidFill>
              <a:ln w="9525">
                <a:noFill/>
                <a:round/>
                <a:headEnd/>
                <a:tailEnd/>
              </a:ln>
            </p:spPr>
            <p:txBody>
              <a:bodyPr/>
              <a:lstStyle/>
              <a:p>
                <a:endParaRPr lang="en-US"/>
              </a:p>
            </p:txBody>
          </p:sp>
          <p:sp>
            <p:nvSpPr>
              <p:cNvPr id="5762" name="Freeform 6462"/>
              <p:cNvSpPr>
                <a:spLocks/>
              </p:cNvSpPr>
              <p:nvPr/>
            </p:nvSpPr>
            <p:spPr bwMode="auto">
              <a:xfrm>
                <a:off x="3547" y="3644"/>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63" name="Freeform 6463"/>
              <p:cNvSpPr>
                <a:spLocks/>
              </p:cNvSpPr>
              <p:nvPr/>
            </p:nvSpPr>
            <p:spPr bwMode="auto">
              <a:xfrm>
                <a:off x="2262" y="3644"/>
                <a:ext cx="105" cy="68"/>
              </a:xfrm>
              <a:custGeom>
                <a:avLst/>
                <a:gdLst>
                  <a:gd name="T0" fmla="*/ 0 w 105"/>
                  <a:gd name="T1" fmla="*/ 44 h 68"/>
                  <a:gd name="T2" fmla="*/ 68 w 105"/>
                  <a:gd name="T3" fmla="*/ 68 h 68"/>
                  <a:gd name="T4" fmla="*/ 105 w 105"/>
                  <a:gd name="T5" fmla="*/ 19 h 68"/>
                  <a:gd name="T6" fmla="*/ 37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7" y="0"/>
                    </a:lnTo>
                    <a:lnTo>
                      <a:pt x="0" y="44"/>
                    </a:lnTo>
                    <a:close/>
                  </a:path>
                </a:pathLst>
              </a:custGeom>
              <a:solidFill>
                <a:srgbClr val="CFCFCF"/>
              </a:solidFill>
              <a:ln w="9525">
                <a:noFill/>
                <a:round/>
                <a:headEnd/>
                <a:tailEnd/>
              </a:ln>
            </p:spPr>
            <p:txBody>
              <a:bodyPr/>
              <a:lstStyle/>
              <a:p>
                <a:endParaRPr lang="en-US"/>
              </a:p>
            </p:txBody>
          </p:sp>
          <p:sp>
            <p:nvSpPr>
              <p:cNvPr id="5764" name="Freeform 6464"/>
              <p:cNvSpPr>
                <a:spLocks/>
              </p:cNvSpPr>
              <p:nvPr/>
            </p:nvSpPr>
            <p:spPr bwMode="auto">
              <a:xfrm>
                <a:off x="2262" y="3644"/>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65" name="Freeform 6465"/>
              <p:cNvSpPr>
                <a:spLocks/>
              </p:cNvSpPr>
              <p:nvPr/>
            </p:nvSpPr>
            <p:spPr bwMode="auto">
              <a:xfrm>
                <a:off x="3374" y="3644"/>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766" name="Freeform 6466"/>
              <p:cNvSpPr>
                <a:spLocks/>
              </p:cNvSpPr>
              <p:nvPr/>
            </p:nvSpPr>
            <p:spPr bwMode="auto">
              <a:xfrm>
                <a:off x="3374" y="3644"/>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767" name="Freeform 6467"/>
              <p:cNvSpPr>
                <a:spLocks/>
              </p:cNvSpPr>
              <p:nvPr/>
            </p:nvSpPr>
            <p:spPr bwMode="auto">
              <a:xfrm>
                <a:off x="3201" y="3651"/>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768" name="Freeform 6468"/>
              <p:cNvSpPr>
                <a:spLocks/>
              </p:cNvSpPr>
              <p:nvPr/>
            </p:nvSpPr>
            <p:spPr bwMode="auto">
              <a:xfrm>
                <a:off x="3201" y="3651"/>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69" name="Freeform 6469"/>
              <p:cNvSpPr>
                <a:spLocks/>
              </p:cNvSpPr>
              <p:nvPr/>
            </p:nvSpPr>
            <p:spPr bwMode="auto">
              <a:xfrm>
                <a:off x="3028" y="3651"/>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5770" name="Freeform 6470"/>
              <p:cNvSpPr>
                <a:spLocks/>
              </p:cNvSpPr>
              <p:nvPr/>
            </p:nvSpPr>
            <p:spPr bwMode="auto">
              <a:xfrm>
                <a:off x="3028" y="365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771" name="Freeform 6471"/>
              <p:cNvSpPr>
                <a:spLocks/>
              </p:cNvSpPr>
              <p:nvPr/>
            </p:nvSpPr>
            <p:spPr bwMode="auto">
              <a:xfrm>
                <a:off x="4139" y="3657"/>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772" name="Freeform 6472"/>
              <p:cNvSpPr>
                <a:spLocks/>
              </p:cNvSpPr>
              <p:nvPr/>
            </p:nvSpPr>
            <p:spPr bwMode="auto">
              <a:xfrm>
                <a:off x="4139" y="3657"/>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73" name="Freeform 6473"/>
              <p:cNvSpPr>
                <a:spLocks/>
              </p:cNvSpPr>
              <p:nvPr/>
            </p:nvSpPr>
            <p:spPr bwMode="auto">
              <a:xfrm>
                <a:off x="2855" y="3657"/>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774" name="Freeform 6474"/>
              <p:cNvSpPr>
                <a:spLocks/>
              </p:cNvSpPr>
              <p:nvPr/>
            </p:nvSpPr>
            <p:spPr bwMode="auto">
              <a:xfrm>
                <a:off x="2855" y="3657"/>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775" name="Freeform 6475"/>
              <p:cNvSpPr>
                <a:spLocks/>
              </p:cNvSpPr>
              <p:nvPr/>
            </p:nvSpPr>
            <p:spPr bwMode="auto">
              <a:xfrm>
                <a:off x="3960" y="3657"/>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776" name="Freeform 6476"/>
              <p:cNvSpPr>
                <a:spLocks/>
              </p:cNvSpPr>
              <p:nvPr/>
            </p:nvSpPr>
            <p:spPr bwMode="auto">
              <a:xfrm>
                <a:off x="3960" y="3657"/>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777" name="Freeform 6477"/>
              <p:cNvSpPr>
                <a:spLocks/>
              </p:cNvSpPr>
              <p:nvPr/>
            </p:nvSpPr>
            <p:spPr bwMode="auto">
              <a:xfrm>
                <a:off x="2682" y="3657"/>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778" name="Freeform 6478"/>
              <p:cNvSpPr>
                <a:spLocks/>
              </p:cNvSpPr>
              <p:nvPr/>
            </p:nvSpPr>
            <p:spPr bwMode="auto">
              <a:xfrm>
                <a:off x="2682" y="3657"/>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779" name="Freeform 6479"/>
              <p:cNvSpPr>
                <a:spLocks/>
              </p:cNvSpPr>
              <p:nvPr/>
            </p:nvSpPr>
            <p:spPr bwMode="auto">
              <a:xfrm>
                <a:off x="3787" y="3663"/>
                <a:ext cx="105" cy="68"/>
              </a:xfrm>
              <a:custGeom>
                <a:avLst/>
                <a:gdLst>
                  <a:gd name="T0" fmla="*/ 0 w 105"/>
                  <a:gd name="T1" fmla="*/ 43 h 68"/>
                  <a:gd name="T2" fmla="*/ 75 w 105"/>
                  <a:gd name="T3" fmla="*/ 68 h 68"/>
                  <a:gd name="T4" fmla="*/ 105 w 105"/>
                  <a:gd name="T5" fmla="*/ 19 h 68"/>
                  <a:gd name="T6" fmla="*/ 38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5" y="68"/>
                    </a:lnTo>
                    <a:lnTo>
                      <a:pt x="105" y="19"/>
                    </a:lnTo>
                    <a:lnTo>
                      <a:pt x="38" y="0"/>
                    </a:lnTo>
                    <a:lnTo>
                      <a:pt x="0" y="43"/>
                    </a:lnTo>
                    <a:close/>
                  </a:path>
                </a:pathLst>
              </a:custGeom>
              <a:solidFill>
                <a:srgbClr val="CFCFCF"/>
              </a:solidFill>
              <a:ln w="9525">
                <a:noFill/>
                <a:round/>
                <a:headEnd/>
                <a:tailEnd/>
              </a:ln>
            </p:spPr>
            <p:txBody>
              <a:bodyPr/>
              <a:lstStyle/>
              <a:p>
                <a:endParaRPr lang="en-US"/>
              </a:p>
            </p:txBody>
          </p:sp>
          <p:sp>
            <p:nvSpPr>
              <p:cNvPr id="5780" name="Freeform 6480"/>
              <p:cNvSpPr>
                <a:spLocks/>
              </p:cNvSpPr>
              <p:nvPr/>
            </p:nvSpPr>
            <p:spPr bwMode="auto">
              <a:xfrm>
                <a:off x="3787" y="3663"/>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81" name="Freeform 6481"/>
              <p:cNvSpPr>
                <a:spLocks/>
              </p:cNvSpPr>
              <p:nvPr/>
            </p:nvSpPr>
            <p:spPr bwMode="auto">
              <a:xfrm>
                <a:off x="2503" y="3663"/>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782" name="Freeform 6482"/>
              <p:cNvSpPr>
                <a:spLocks/>
              </p:cNvSpPr>
              <p:nvPr/>
            </p:nvSpPr>
            <p:spPr bwMode="auto">
              <a:xfrm>
                <a:off x="2503" y="3663"/>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783" name="Freeform 6483"/>
              <p:cNvSpPr>
                <a:spLocks/>
              </p:cNvSpPr>
              <p:nvPr/>
            </p:nvSpPr>
            <p:spPr bwMode="auto">
              <a:xfrm>
                <a:off x="3615" y="3663"/>
                <a:ext cx="105" cy="68"/>
              </a:xfrm>
              <a:custGeom>
                <a:avLst/>
                <a:gdLst>
                  <a:gd name="T0" fmla="*/ 0 w 105"/>
                  <a:gd name="T1" fmla="*/ 49 h 68"/>
                  <a:gd name="T2" fmla="*/ 74 w 105"/>
                  <a:gd name="T3" fmla="*/ 68 h 68"/>
                  <a:gd name="T4" fmla="*/ 105 w 105"/>
                  <a:gd name="T5" fmla="*/ 25 h 68"/>
                  <a:gd name="T6" fmla="*/ 30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0" y="0"/>
                    </a:lnTo>
                    <a:lnTo>
                      <a:pt x="0" y="49"/>
                    </a:lnTo>
                    <a:close/>
                  </a:path>
                </a:pathLst>
              </a:custGeom>
              <a:solidFill>
                <a:srgbClr val="CFCFCF"/>
              </a:solidFill>
              <a:ln w="9525">
                <a:noFill/>
                <a:round/>
                <a:headEnd/>
                <a:tailEnd/>
              </a:ln>
            </p:spPr>
            <p:txBody>
              <a:bodyPr/>
              <a:lstStyle/>
              <a:p>
                <a:endParaRPr lang="en-US"/>
              </a:p>
            </p:txBody>
          </p:sp>
          <p:sp>
            <p:nvSpPr>
              <p:cNvPr id="5784" name="Freeform 6484"/>
              <p:cNvSpPr>
                <a:spLocks/>
              </p:cNvSpPr>
              <p:nvPr/>
            </p:nvSpPr>
            <p:spPr bwMode="auto">
              <a:xfrm>
                <a:off x="3615" y="3663"/>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785" name="Freeform 6485"/>
              <p:cNvSpPr>
                <a:spLocks/>
              </p:cNvSpPr>
              <p:nvPr/>
            </p:nvSpPr>
            <p:spPr bwMode="auto">
              <a:xfrm>
                <a:off x="2330" y="3663"/>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786" name="Freeform 6486"/>
              <p:cNvSpPr>
                <a:spLocks/>
              </p:cNvSpPr>
              <p:nvPr/>
            </p:nvSpPr>
            <p:spPr bwMode="auto">
              <a:xfrm>
                <a:off x="2330" y="3663"/>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787" name="Freeform 6487"/>
              <p:cNvSpPr>
                <a:spLocks/>
              </p:cNvSpPr>
              <p:nvPr/>
            </p:nvSpPr>
            <p:spPr bwMode="auto">
              <a:xfrm>
                <a:off x="3442" y="3669"/>
                <a:ext cx="105" cy="68"/>
              </a:xfrm>
              <a:custGeom>
                <a:avLst/>
                <a:gdLst>
                  <a:gd name="T0" fmla="*/ 0 w 105"/>
                  <a:gd name="T1" fmla="*/ 43 h 68"/>
                  <a:gd name="T2" fmla="*/ 74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788" name="Freeform 6488"/>
              <p:cNvSpPr>
                <a:spLocks/>
              </p:cNvSpPr>
              <p:nvPr/>
            </p:nvSpPr>
            <p:spPr bwMode="auto">
              <a:xfrm>
                <a:off x="3442" y="3669"/>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89" name="Freeform 6489"/>
              <p:cNvSpPr>
                <a:spLocks/>
              </p:cNvSpPr>
              <p:nvPr/>
            </p:nvSpPr>
            <p:spPr bwMode="auto">
              <a:xfrm>
                <a:off x="3269" y="3669"/>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790" name="Freeform 6490"/>
              <p:cNvSpPr>
                <a:spLocks/>
              </p:cNvSpPr>
              <p:nvPr/>
            </p:nvSpPr>
            <p:spPr bwMode="auto">
              <a:xfrm>
                <a:off x="3269" y="3669"/>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791" name="Freeform 6491"/>
              <p:cNvSpPr>
                <a:spLocks/>
              </p:cNvSpPr>
              <p:nvPr/>
            </p:nvSpPr>
            <p:spPr bwMode="auto">
              <a:xfrm>
                <a:off x="3096" y="3675"/>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792" name="Freeform 6492"/>
              <p:cNvSpPr>
                <a:spLocks/>
              </p:cNvSpPr>
              <p:nvPr/>
            </p:nvSpPr>
            <p:spPr bwMode="auto">
              <a:xfrm>
                <a:off x="3096" y="3675"/>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93" name="Freeform 6493"/>
              <p:cNvSpPr>
                <a:spLocks/>
              </p:cNvSpPr>
              <p:nvPr/>
            </p:nvSpPr>
            <p:spPr bwMode="auto">
              <a:xfrm>
                <a:off x="2923" y="3675"/>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794" name="Freeform 6494"/>
              <p:cNvSpPr>
                <a:spLocks/>
              </p:cNvSpPr>
              <p:nvPr/>
            </p:nvSpPr>
            <p:spPr bwMode="auto">
              <a:xfrm>
                <a:off x="2923" y="3675"/>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795" name="Freeform 6495"/>
              <p:cNvSpPr>
                <a:spLocks/>
              </p:cNvSpPr>
              <p:nvPr/>
            </p:nvSpPr>
            <p:spPr bwMode="auto">
              <a:xfrm>
                <a:off x="4034" y="3682"/>
                <a:ext cx="105" cy="67"/>
              </a:xfrm>
              <a:custGeom>
                <a:avLst/>
                <a:gdLst>
                  <a:gd name="T0" fmla="*/ 0 w 105"/>
                  <a:gd name="T1" fmla="*/ 43 h 67"/>
                  <a:gd name="T2" fmla="*/ 68 w 105"/>
                  <a:gd name="T3" fmla="*/ 67 h 67"/>
                  <a:gd name="T4" fmla="*/ 105 w 105"/>
                  <a:gd name="T5" fmla="*/ 18 h 67"/>
                  <a:gd name="T6" fmla="*/ 31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68" y="67"/>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96" name="Freeform 6496"/>
              <p:cNvSpPr>
                <a:spLocks/>
              </p:cNvSpPr>
              <p:nvPr/>
            </p:nvSpPr>
            <p:spPr bwMode="auto">
              <a:xfrm>
                <a:off x="4034" y="3682"/>
                <a:ext cx="105" cy="67"/>
              </a:xfrm>
              <a:custGeom>
                <a:avLst/>
                <a:gdLst>
                  <a:gd name="T0" fmla="*/ 0 w 17"/>
                  <a:gd name="T1" fmla="*/ 59210 h 11"/>
                  <a:gd name="T2" fmla="*/ 98959 w 17"/>
                  <a:gd name="T3" fmla="*/ 92192 h 11"/>
                  <a:gd name="T4" fmla="*/ 152936 w 17"/>
                  <a:gd name="T5" fmla="*/ 24857 h 11"/>
                  <a:gd name="T6" fmla="*/ 45014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97" name="Freeform 6497"/>
              <p:cNvSpPr>
                <a:spLocks/>
              </p:cNvSpPr>
              <p:nvPr/>
            </p:nvSpPr>
            <p:spPr bwMode="auto">
              <a:xfrm>
                <a:off x="2750" y="3682"/>
                <a:ext cx="105" cy="67"/>
              </a:xfrm>
              <a:custGeom>
                <a:avLst/>
                <a:gdLst>
                  <a:gd name="T0" fmla="*/ 0 w 105"/>
                  <a:gd name="T1" fmla="*/ 43 h 67"/>
                  <a:gd name="T2" fmla="*/ 68 w 105"/>
                  <a:gd name="T3" fmla="*/ 67 h 67"/>
                  <a:gd name="T4" fmla="*/ 105 w 105"/>
                  <a:gd name="T5" fmla="*/ 18 h 67"/>
                  <a:gd name="T6" fmla="*/ 31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68" y="67"/>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798" name="Freeform 6498"/>
              <p:cNvSpPr>
                <a:spLocks/>
              </p:cNvSpPr>
              <p:nvPr/>
            </p:nvSpPr>
            <p:spPr bwMode="auto">
              <a:xfrm>
                <a:off x="2750" y="3682"/>
                <a:ext cx="105" cy="67"/>
              </a:xfrm>
              <a:custGeom>
                <a:avLst/>
                <a:gdLst>
                  <a:gd name="T0" fmla="*/ 0 w 17"/>
                  <a:gd name="T1" fmla="*/ 59210 h 11"/>
                  <a:gd name="T2" fmla="*/ 98959 w 17"/>
                  <a:gd name="T3" fmla="*/ 92192 h 11"/>
                  <a:gd name="T4" fmla="*/ 152936 w 17"/>
                  <a:gd name="T5" fmla="*/ 24857 h 11"/>
                  <a:gd name="T6" fmla="*/ 45014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799" name="Freeform 6499"/>
              <p:cNvSpPr>
                <a:spLocks/>
              </p:cNvSpPr>
              <p:nvPr/>
            </p:nvSpPr>
            <p:spPr bwMode="auto">
              <a:xfrm>
                <a:off x="3862" y="3682"/>
                <a:ext cx="98" cy="67"/>
              </a:xfrm>
              <a:custGeom>
                <a:avLst/>
                <a:gdLst>
                  <a:gd name="T0" fmla="*/ 0 w 98"/>
                  <a:gd name="T1" fmla="*/ 49 h 67"/>
                  <a:gd name="T2" fmla="*/ 68 w 98"/>
                  <a:gd name="T3" fmla="*/ 67 h 67"/>
                  <a:gd name="T4" fmla="*/ 98 w 98"/>
                  <a:gd name="T5" fmla="*/ 24 h 67"/>
                  <a:gd name="T6" fmla="*/ 30 w 98"/>
                  <a:gd name="T7" fmla="*/ 0 h 67"/>
                  <a:gd name="T8" fmla="*/ 0 w 98"/>
                  <a:gd name="T9" fmla="*/ 49 h 67"/>
                  <a:gd name="T10" fmla="*/ 0 60000 65536"/>
                  <a:gd name="T11" fmla="*/ 0 60000 65536"/>
                  <a:gd name="T12" fmla="*/ 0 60000 65536"/>
                  <a:gd name="T13" fmla="*/ 0 60000 65536"/>
                  <a:gd name="T14" fmla="*/ 0 60000 65536"/>
                  <a:gd name="T15" fmla="*/ 0 w 98"/>
                  <a:gd name="T16" fmla="*/ 0 h 67"/>
                  <a:gd name="T17" fmla="*/ 98 w 98"/>
                  <a:gd name="T18" fmla="*/ 67 h 67"/>
                </a:gdLst>
                <a:ahLst/>
                <a:cxnLst>
                  <a:cxn ang="T10">
                    <a:pos x="T0" y="T1"/>
                  </a:cxn>
                  <a:cxn ang="T11">
                    <a:pos x="T2" y="T3"/>
                  </a:cxn>
                  <a:cxn ang="T12">
                    <a:pos x="T4" y="T5"/>
                  </a:cxn>
                  <a:cxn ang="T13">
                    <a:pos x="T6" y="T7"/>
                  </a:cxn>
                  <a:cxn ang="T14">
                    <a:pos x="T8" y="T9"/>
                  </a:cxn>
                </a:cxnLst>
                <a:rect l="T15" t="T16" r="T17" b="T18"/>
                <a:pathLst>
                  <a:path w="98" h="67">
                    <a:moveTo>
                      <a:pt x="0" y="49"/>
                    </a:moveTo>
                    <a:lnTo>
                      <a:pt x="68" y="67"/>
                    </a:lnTo>
                    <a:lnTo>
                      <a:pt x="98" y="24"/>
                    </a:lnTo>
                    <a:lnTo>
                      <a:pt x="30" y="0"/>
                    </a:lnTo>
                    <a:lnTo>
                      <a:pt x="0" y="49"/>
                    </a:lnTo>
                    <a:close/>
                  </a:path>
                </a:pathLst>
              </a:custGeom>
              <a:solidFill>
                <a:srgbClr val="CFCFCF"/>
              </a:solidFill>
              <a:ln w="9525">
                <a:noFill/>
                <a:round/>
                <a:headEnd/>
                <a:tailEnd/>
              </a:ln>
            </p:spPr>
            <p:txBody>
              <a:bodyPr/>
              <a:lstStyle/>
              <a:p>
                <a:endParaRPr lang="en-US"/>
              </a:p>
            </p:txBody>
          </p:sp>
          <p:sp>
            <p:nvSpPr>
              <p:cNvPr id="5800" name="Freeform 6500"/>
              <p:cNvSpPr>
                <a:spLocks/>
              </p:cNvSpPr>
              <p:nvPr/>
            </p:nvSpPr>
            <p:spPr bwMode="auto">
              <a:xfrm>
                <a:off x="3862" y="3682"/>
                <a:ext cx="98" cy="67"/>
              </a:xfrm>
              <a:custGeom>
                <a:avLst/>
                <a:gdLst>
                  <a:gd name="T0" fmla="*/ 0 w 16"/>
                  <a:gd name="T1" fmla="*/ 67335 h 11"/>
                  <a:gd name="T2" fmla="*/ 94202 w 16"/>
                  <a:gd name="T3" fmla="*/ 92192 h 11"/>
                  <a:gd name="T4" fmla="*/ 137868 w 16"/>
                  <a:gd name="T5" fmla="*/ 32982 h 11"/>
                  <a:gd name="T6" fmla="*/ 43665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801" name="Freeform 6501"/>
              <p:cNvSpPr>
                <a:spLocks/>
              </p:cNvSpPr>
              <p:nvPr/>
            </p:nvSpPr>
            <p:spPr bwMode="auto">
              <a:xfrm>
                <a:off x="2577" y="3682"/>
                <a:ext cx="105" cy="67"/>
              </a:xfrm>
              <a:custGeom>
                <a:avLst/>
                <a:gdLst>
                  <a:gd name="T0" fmla="*/ 0 w 105"/>
                  <a:gd name="T1" fmla="*/ 49 h 67"/>
                  <a:gd name="T2" fmla="*/ 68 w 105"/>
                  <a:gd name="T3" fmla="*/ 67 h 67"/>
                  <a:gd name="T4" fmla="*/ 105 w 105"/>
                  <a:gd name="T5" fmla="*/ 24 h 67"/>
                  <a:gd name="T6" fmla="*/ 31 w 105"/>
                  <a:gd name="T7" fmla="*/ 0 h 67"/>
                  <a:gd name="T8" fmla="*/ 0 w 105"/>
                  <a:gd name="T9" fmla="*/ 49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9"/>
                    </a:moveTo>
                    <a:lnTo>
                      <a:pt x="68" y="67"/>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802" name="Freeform 6502"/>
              <p:cNvSpPr>
                <a:spLocks/>
              </p:cNvSpPr>
              <p:nvPr/>
            </p:nvSpPr>
            <p:spPr bwMode="auto">
              <a:xfrm>
                <a:off x="2577" y="3682"/>
                <a:ext cx="105" cy="67"/>
              </a:xfrm>
              <a:custGeom>
                <a:avLst/>
                <a:gdLst>
                  <a:gd name="T0" fmla="*/ 0 w 17"/>
                  <a:gd name="T1" fmla="*/ 67335 h 11"/>
                  <a:gd name="T2" fmla="*/ 98959 w 17"/>
                  <a:gd name="T3" fmla="*/ 92192 h 11"/>
                  <a:gd name="T4" fmla="*/ 152936 w 17"/>
                  <a:gd name="T5" fmla="*/ 32982 h 11"/>
                  <a:gd name="T6" fmla="*/ 45014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803" name="Freeform 6503"/>
              <p:cNvSpPr>
                <a:spLocks/>
              </p:cNvSpPr>
              <p:nvPr/>
            </p:nvSpPr>
            <p:spPr bwMode="auto">
              <a:xfrm>
                <a:off x="3689" y="3688"/>
                <a:ext cx="98" cy="68"/>
              </a:xfrm>
              <a:custGeom>
                <a:avLst/>
                <a:gdLst>
                  <a:gd name="T0" fmla="*/ 0 w 98"/>
                  <a:gd name="T1" fmla="*/ 43 h 68"/>
                  <a:gd name="T2" fmla="*/ 68 w 98"/>
                  <a:gd name="T3" fmla="*/ 68 h 68"/>
                  <a:gd name="T4" fmla="*/ 98 w 98"/>
                  <a:gd name="T5" fmla="*/ 18 h 68"/>
                  <a:gd name="T6" fmla="*/ 31 w 98"/>
                  <a:gd name="T7" fmla="*/ 0 h 68"/>
                  <a:gd name="T8" fmla="*/ 0 w 98"/>
                  <a:gd name="T9" fmla="*/ 43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3"/>
                    </a:moveTo>
                    <a:lnTo>
                      <a:pt x="68" y="68"/>
                    </a:lnTo>
                    <a:lnTo>
                      <a:pt x="98" y="18"/>
                    </a:lnTo>
                    <a:lnTo>
                      <a:pt x="31" y="0"/>
                    </a:lnTo>
                    <a:lnTo>
                      <a:pt x="0" y="43"/>
                    </a:lnTo>
                    <a:close/>
                  </a:path>
                </a:pathLst>
              </a:custGeom>
              <a:solidFill>
                <a:srgbClr val="CFCFCF"/>
              </a:solidFill>
              <a:ln w="9525">
                <a:noFill/>
                <a:round/>
                <a:headEnd/>
                <a:tailEnd/>
              </a:ln>
            </p:spPr>
            <p:txBody>
              <a:bodyPr/>
              <a:lstStyle/>
              <a:p>
                <a:endParaRPr lang="en-US"/>
              </a:p>
            </p:txBody>
          </p:sp>
          <p:sp>
            <p:nvSpPr>
              <p:cNvPr id="5804" name="Freeform 6504"/>
              <p:cNvSpPr>
                <a:spLocks/>
              </p:cNvSpPr>
              <p:nvPr/>
            </p:nvSpPr>
            <p:spPr bwMode="auto">
              <a:xfrm>
                <a:off x="3689" y="3688"/>
                <a:ext cx="98" cy="68"/>
              </a:xfrm>
              <a:custGeom>
                <a:avLst/>
                <a:gdLst>
                  <a:gd name="T0" fmla="*/ 0 w 16"/>
                  <a:gd name="T1" fmla="*/ 62826 h 11"/>
                  <a:gd name="T2" fmla="*/ 94202 w 16"/>
                  <a:gd name="T3" fmla="*/ 99206 h 11"/>
                  <a:gd name="T4" fmla="*/ 137868 w 16"/>
                  <a:gd name="T5" fmla="*/ 27627 h 11"/>
                  <a:gd name="T6" fmla="*/ 43665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05" name="Freeform 6505"/>
              <p:cNvSpPr>
                <a:spLocks/>
              </p:cNvSpPr>
              <p:nvPr/>
            </p:nvSpPr>
            <p:spPr bwMode="auto">
              <a:xfrm>
                <a:off x="2404" y="3688"/>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806" name="Freeform 6506"/>
              <p:cNvSpPr>
                <a:spLocks/>
              </p:cNvSpPr>
              <p:nvPr/>
            </p:nvSpPr>
            <p:spPr bwMode="auto">
              <a:xfrm>
                <a:off x="2404" y="3688"/>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807" name="Freeform 6507"/>
              <p:cNvSpPr>
                <a:spLocks/>
              </p:cNvSpPr>
              <p:nvPr/>
            </p:nvSpPr>
            <p:spPr bwMode="auto">
              <a:xfrm>
                <a:off x="3516" y="3688"/>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grpSp>
        <p:grpSp>
          <p:nvGrpSpPr>
            <p:cNvPr id="5166" name="Group 6508"/>
            <p:cNvGrpSpPr>
              <a:grpSpLocks/>
            </p:cNvGrpSpPr>
            <p:nvPr/>
          </p:nvGrpSpPr>
          <p:grpSpPr bwMode="auto">
            <a:xfrm>
              <a:off x="2472" y="3688"/>
              <a:ext cx="1735" cy="407"/>
              <a:chOff x="2472" y="3688"/>
              <a:chExt cx="1735" cy="407"/>
            </a:xfrm>
          </p:grpSpPr>
          <p:sp>
            <p:nvSpPr>
              <p:cNvPr id="5408" name="Freeform 6509"/>
              <p:cNvSpPr>
                <a:spLocks/>
              </p:cNvSpPr>
              <p:nvPr/>
            </p:nvSpPr>
            <p:spPr bwMode="auto">
              <a:xfrm>
                <a:off x="3516" y="3688"/>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409" name="Freeform 6510"/>
              <p:cNvSpPr>
                <a:spLocks/>
              </p:cNvSpPr>
              <p:nvPr/>
            </p:nvSpPr>
            <p:spPr bwMode="auto">
              <a:xfrm>
                <a:off x="3343" y="3694"/>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410" name="Freeform 6511"/>
              <p:cNvSpPr>
                <a:spLocks/>
              </p:cNvSpPr>
              <p:nvPr/>
            </p:nvSpPr>
            <p:spPr bwMode="auto">
              <a:xfrm>
                <a:off x="3343" y="3694"/>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11" name="Freeform 6512"/>
              <p:cNvSpPr>
                <a:spLocks/>
              </p:cNvSpPr>
              <p:nvPr/>
            </p:nvSpPr>
            <p:spPr bwMode="auto">
              <a:xfrm>
                <a:off x="3164" y="3694"/>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412" name="Freeform 6513"/>
              <p:cNvSpPr>
                <a:spLocks/>
              </p:cNvSpPr>
              <p:nvPr/>
            </p:nvSpPr>
            <p:spPr bwMode="auto">
              <a:xfrm>
                <a:off x="3164" y="3694"/>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413" name="Freeform 6514"/>
              <p:cNvSpPr>
                <a:spLocks/>
              </p:cNvSpPr>
              <p:nvPr/>
            </p:nvSpPr>
            <p:spPr bwMode="auto">
              <a:xfrm>
                <a:off x="2991" y="3700"/>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414" name="Freeform 6515"/>
              <p:cNvSpPr>
                <a:spLocks/>
              </p:cNvSpPr>
              <p:nvPr/>
            </p:nvSpPr>
            <p:spPr bwMode="auto">
              <a:xfrm>
                <a:off x="2991" y="3700"/>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15" name="Freeform 6516"/>
              <p:cNvSpPr>
                <a:spLocks/>
              </p:cNvSpPr>
              <p:nvPr/>
            </p:nvSpPr>
            <p:spPr bwMode="auto">
              <a:xfrm>
                <a:off x="4102" y="3700"/>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416" name="Freeform 6517"/>
              <p:cNvSpPr>
                <a:spLocks/>
              </p:cNvSpPr>
              <p:nvPr/>
            </p:nvSpPr>
            <p:spPr bwMode="auto">
              <a:xfrm>
                <a:off x="4102" y="3700"/>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417" name="Freeform 6518"/>
              <p:cNvSpPr>
                <a:spLocks/>
              </p:cNvSpPr>
              <p:nvPr/>
            </p:nvSpPr>
            <p:spPr bwMode="auto">
              <a:xfrm>
                <a:off x="2818" y="3700"/>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418" name="Freeform 6519"/>
              <p:cNvSpPr>
                <a:spLocks/>
              </p:cNvSpPr>
              <p:nvPr/>
            </p:nvSpPr>
            <p:spPr bwMode="auto">
              <a:xfrm>
                <a:off x="2818" y="3700"/>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419" name="Freeform 6520"/>
              <p:cNvSpPr>
                <a:spLocks/>
              </p:cNvSpPr>
              <p:nvPr/>
            </p:nvSpPr>
            <p:spPr bwMode="auto">
              <a:xfrm>
                <a:off x="3930" y="3706"/>
                <a:ext cx="104" cy="68"/>
              </a:xfrm>
              <a:custGeom>
                <a:avLst/>
                <a:gdLst>
                  <a:gd name="T0" fmla="*/ 0 w 104"/>
                  <a:gd name="T1" fmla="*/ 43 h 68"/>
                  <a:gd name="T2" fmla="*/ 74 w 104"/>
                  <a:gd name="T3" fmla="*/ 68 h 68"/>
                  <a:gd name="T4" fmla="*/ 104 w 104"/>
                  <a:gd name="T5" fmla="*/ 19 h 68"/>
                  <a:gd name="T6" fmla="*/ 30 w 104"/>
                  <a:gd name="T7" fmla="*/ 0 h 68"/>
                  <a:gd name="T8" fmla="*/ 0 w 104"/>
                  <a:gd name="T9" fmla="*/ 43 h 68"/>
                  <a:gd name="T10" fmla="*/ 0 60000 65536"/>
                  <a:gd name="T11" fmla="*/ 0 60000 65536"/>
                  <a:gd name="T12" fmla="*/ 0 60000 65536"/>
                  <a:gd name="T13" fmla="*/ 0 60000 65536"/>
                  <a:gd name="T14" fmla="*/ 0 60000 65536"/>
                  <a:gd name="T15" fmla="*/ 0 w 104"/>
                  <a:gd name="T16" fmla="*/ 0 h 68"/>
                  <a:gd name="T17" fmla="*/ 104 w 104"/>
                  <a:gd name="T18" fmla="*/ 68 h 68"/>
                </a:gdLst>
                <a:ahLst/>
                <a:cxnLst>
                  <a:cxn ang="T10">
                    <a:pos x="T0" y="T1"/>
                  </a:cxn>
                  <a:cxn ang="T11">
                    <a:pos x="T2" y="T3"/>
                  </a:cxn>
                  <a:cxn ang="T12">
                    <a:pos x="T4" y="T5"/>
                  </a:cxn>
                  <a:cxn ang="T13">
                    <a:pos x="T6" y="T7"/>
                  </a:cxn>
                  <a:cxn ang="T14">
                    <a:pos x="T8" y="T9"/>
                  </a:cxn>
                </a:cxnLst>
                <a:rect l="T15" t="T16" r="T17" b="T18"/>
                <a:pathLst>
                  <a:path w="104" h="68">
                    <a:moveTo>
                      <a:pt x="0" y="43"/>
                    </a:moveTo>
                    <a:lnTo>
                      <a:pt x="74" y="68"/>
                    </a:lnTo>
                    <a:lnTo>
                      <a:pt x="104" y="19"/>
                    </a:lnTo>
                    <a:lnTo>
                      <a:pt x="30" y="0"/>
                    </a:lnTo>
                    <a:lnTo>
                      <a:pt x="0" y="43"/>
                    </a:lnTo>
                    <a:close/>
                  </a:path>
                </a:pathLst>
              </a:custGeom>
              <a:solidFill>
                <a:srgbClr val="CFCFCF"/>
              </a:solidFill>
              <a:ln w="9525">
                <a:noFill/>
                <a:round/>
                <a:headEnd/>
                <a:tailEnd/>
              </a:ln>
            </p:spPr>
            <p:txBody>
              <a:bodyPr/>
              <a:lstStyle/>
              <a:p>
                <a:endParaRPr lang="en-US"/>
              </a:p>
            </p:txBody>
          </p:sp>
          <p:sp>
            <p:nvSpPr>
              <p:cNvPr id="5420" name="Freeform 6521"/>
              <p:cNvSpPr>
                <a:spLocks/>
              </p:cNvSpPr>
              <p:nvPr/>
            </p:nvSpPr>
            <p:spPr bwMode="auto">
              <a:xfrm>
                <a:off x="3930" y="3706"/>
                <a:ext cx="104" cy="68"/>
              </a:xfrm>
              <a:custGeom>
                <a:avLst/>
                <a:gdLst>
                  <a:gd name="T0" fmla="*/ 0 w 17"/>
                  <a:gd name="T1" fmla="*/ 62826 h 11"/>
                  <a:gd name="T2" fmla="*/ 102360 w 17"/>
                  <a:gd name="T3" fmla="*/ 99206 h 11"/>
                  <a:gd name="T4" fmla="*/ 145624 w 17"/>
                  <a:gd name="T5" fmla="*/ 27627 h 11"/>
                  <a:gd name="T6" fmla="*/ 43490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21" name="Freeform 6522"/>
              <p:cNvSpPr>
                <a:spLocks/>
              </p:cNvSpPr>
              <p:nvPr/>
            </p:nvSpPr>
            <p:spPr bwMode="auto">
              <a:xfrm>
                <a:off x="2645" y="3706"/>
                <a:ext cx="105" cy="68"/>
              </a:xfrm>
              <a:custGeom>
                <a:avLst/>
                <a:gdLst>
                  <a:gd name="T0" fmla="*/ 0 w 105"/>
                  <a:gd name="T1" fmla="*/ 43 h 68"/>
                  <a:gd name="T2" fmla="*/ 68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422" name="Freeform 6523"/>
              <p:cNvSpPr>
                <a:spLocks/>
              </p:cNvSpPr>
              <p:nvPr/>
            </p:nvSpPr>
            <p:spPr bwMode="auto">
              <a:xfrm>
                <a:off x="2645" y="3706"/>
                <a:ext cx="105" cy="68"/>
              </a:xfrm>
              <a:custGeom>
                <a:avLst/>
                <a:gdLst>
                  <a:gd name="T0" fmla="*/ 0 w 17"/>
                  <a:gd name="T1" fmla="*/ 62826 h 11"/>
                  <a:gd name="T2" fmla="*/ 98959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23" name="Freeform 6524"/>
              <p:cNvSpPr>
                <a:spLocks/>
              </p:cNvSpPr>
              <p:nvPr/>
            </p:nvSpPr>
            <p:spPr bwMode="auto">
              <a:xfrm>
                <a:off x="3757" y="3706"/>
                <a:ext cx="105" cy="68"/>
              </a:xfrm>
              <a:custGeom>
                <a:avLst/>
                <a:gdLst>
                  <a:gd name="T0" fmla="*/ 0 w 105"/>
                  <a:gd name="T1" fmla="*/ 50 h 68"/>
                  <a:gd name="T2" fmla="*/ 74 w 105"/>
                  <a:gd name="T3" fmla="*/ 68 h 68"/>
                  <a:gd name="T4" fmla="*/ 105 w 105"/>
                  <a:gd name="T5" fmla="*/ 25 h 68"/>
                  <a:gd name="T6" fmla="*/ 30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0" y="0"/>
                    </a:lnTo>
                    <a:lnTo>
                      <a:pt x="0" y="50"/>
                    </a:lnTo>
                    <a:close/>
                  </a:path>
                </a:pathLst>
              </a:custGeom>
              <a:solidFill>
                <a:srgbClr val="CFCFCF"/>
              </a:solidFill>
              <a:ln w="9525">
                <a:noFill/>
                <a:round/>
                <a:headEnd/>
                <a:tailEnd/>
              </a:ln>
            </p:spPr>
            <p:txBody>
              <a:bodyPr/>
              <a:lstStyle/>
              <a:p>
                <a:endParaRPr lang="en-US"/>
              </a:p>
            </p:txBody>
          </p:sp>
          <p:sp>
            <p:nvSpPr>
              <p:cNvPr id="5424" name="Freeform 6525"/>
              <p:cNvSpPr>
                <a:spLocks/>
              </p:cNvSpPr>
              <p:nvPr/>
            </p:nvSpPr>
            <p:spPr bwMode="auto">
              <a:xfrm>
                <a:off x="3757" y="3706"/>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425" name="Freeform 6526"/>
              <p:cNvSpPr>
                <a:spLocks/>
              </p:cNvSpPr>
              <p:nvPr/>
            </p:nvSpPr>
            <p:spPr bwMode="auto">
              <a:xfrm>
                <a:off x="2472" y="3706"/>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426" name="Freeform 6527"/>
              <p:cNvSpPr>
                <a:spLocks/>
              </p:cNvSpPr>
              <p:nvPr/>
            </p:nvSpPr>
            <p:spPr bwMode="auto">
              <a:xfrm>
                <a:off x="2472" y="3706"/>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427" name="Freeform 6528"/>
              <p:cNvSpPr>
                <a:spLocks/>
              </p:cNvSpPr>
              <p:nvPr/>
            </p:nvSpPr>
            <p:spPr bwMode="auto">
              <a:xfrm>
                <a:off x="3584" y="3712"/>
                <a:ext cx="105" cy="68"/>
              </a:xfrm>
              <a:custGeom>
                <a:avLst/>
                <a:gdLst>
                  <a:gd name="T0" fmla="*/ 0 w 105"/>
                  <a:gd name="T1" fmla="*/ 44 h 68"/>
                  <a:gd name="T2" fmla="*/ 74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428" name="Freeform 6529"/>
              <p:cNvSpPr>
                <a:spLocks/>
              </p:cNvSpPr>
              <p:nvPr/>
            </p:nvSpPr>
            <p:spPr bwMode="auto">
              <a:xfrm>
                <a:off x="3584" y="371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29" name="Freeform 6530"/>
              <p:cNvSpPr>
                <a:spLocks/>
              </p:cNvSpPr>
              <p:nvPr/>
            </p:nvSpPr>
            <p:spPr bwMode="auto">
              <a:xfrm>
                <a:off x="3411" y="3712"/>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430" name="Freeform 6531"/>
              <p:cNvSpPr>
                <a:spLocks/>
              </p:cNvSpPr>
              <p:nvPr/>
            </p:nvSpPr>
            <p:spPr bwMode="auto">
              <a:xfrm>
                <a:off x="3411" y="3712"/>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431" name="Freeform 6532"/>
              <p:cNvSpPr>
                <a:spLocks/>
              </p:cNvSpPr>
              <p:nvPr/>
            </p:nvSpPr>
            <p:spPr bwMode="auto">
              <a:xfrm>
                <a:off x="3238" y="3719"/>
                <a:ext cx="105" cy="67"/>
              </a:xfrm>
              <a:custGeom>
                <a:avLst/>
                <a:gdLst>
                  <a:gd name="T0" fmla="*/ 0 w 105"/>
                  <a:gd name="T1" fmla="*/ 43 h 67"/>
                  <a:gd name="T2" fmla="*/ 68 w 105"/>
                  <a:gd name="T3" fmla="*/ 67 h 67"/>
                  <a:gd name="T4" fmla="*/ 105 w 105"/>
                  <a:gd name="T5" fmla="*/ 18 h 67"/>
                  <a:gd name="T6" fmla="*/ 31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68" y="67"/>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432" name="Freeform 6533"/>
              <p:cNvSpPr>
                <a:spLocks/>
              </p:cNvSpPr>
              <p:nvPr/>
            </p:nvSpPr>
            <p:spPr bwMode="auto">
              <a:xfrm>
                <a:off x="3238" y="3719"/>
                <a:ext cx="105" cy="67"/>
              </a:xfrm>
              <a:custGeom>
                <a:avLst/>
                <a:gdLst>
                  <a:gd name="T0" fmla="*/ 0 w 17"/>
                  <a:gd name="T1" fmla="*/ 59210 h 11"/>
                  <a:gd name="T2" fmla="*/ 98959 w 17"/>
                  <a:gd name="T3" fmla="*/ 92192 h 11"/>
                  <a:gd name="T4" fmla="*/ 152936 w 17"/>
                  <a:gd name="T5" fmla="*/ 24857 h 11"/>
                  <a:gd name="T6" fmla="*/ 45014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33" name="Freeform 6534"/>
              <p:cNvSpPr>
                <a:spLocks/>
              </p:cNvSpPr>
              <p:nvPr/>
            </p:nvSpPr>
            <p:spPr bwMode="auto">
              <a:xfrm>
                <a:off x="3065" y="3719"/>
                <a:ext cx="99" cy="67"/>
              </a:xfrm>
              <a:custGeom>
                <a:avLst/>
                <a:gdLst>
                  <a:gd name="T0" fmla="*/ 0 w 99"/>
                  <a:gd name="T1" fmla="*/ 49 h 67"/>
                  <a:gd name="T2" fmla="*/ 68 w 99"/>
                  <a:gd name="T3" fmla="*/ 67 h 67"/>
                  <a:gd name="T4" fmla="*/ 99 w 99"/>
                  <a:gd name="T5" fmla="*/ 24 h 67"/>
                  <a:gd name="T6" fmla="*/ 31 w 99"/>
                  <a:gd name="T7" fmla="*/ 0 h 67"/>
                  <a:gd name="T8" fmla="*/ 0 w 99"/>
                  <a:gd name="T9" fmla="*/ 49 h 67"/>
                  <a:gd name="T10" fmla="*/ 0 60000 65536"/>
                  <a:gd name="T11" fmla="*/ 0 60000 65536"/>
                  <a:gd name="T12" fmla="*/ 0 60000 65536"/>
                  <a:gd name="T13" fmla="*/ 0 60000 65536"/>
                  <a:gd name="T14" fmla="*/ 0 60000 65536"/>
                  <a:gd name="T15" fmla="*/ 0 w 99"/>
                  <a:gd name="T16" fmla="*/ 0 h 67"/>
                  <a:gd name="T17" fmla="*/ 99 w 99"/>
                  <a:gd name="T18" fmla="*/ 67 h 67"/>
                </a:gdLst>
                <a:ahLst/>
                <a:cxnLst>
                  <a:cxn ang="T10">
                    <a:pos x="T0" y="T1"/>
                  </a:cxn>
                  <a:cxn ang="T11">
                    <a:pos x="T2" y="T3"/>
                  </a:cxn>
                  <a:cxn ang="T12">
                    <a:pos x="T4" y="T5"/>
                  </a:cxn>
                  <a:cxn ang="T13">
                    <a:pos x="T6" y="T7"/>
                  </a:cxn>
                  <a:cxn ang="T14">
                    <a:pos x="T8" y="T9"/>
                  </a:cxn>
                </a:cxnLst>
                <a:rect l="T15" t="T16" r="T17" b="T18"/>
                <a:pathLst>
                  <a:path w="99" h="67">
                    <a:moveTo>
                      <a:pt x="0" y="49"/>
                    </a:moveTo>
                    <a:lnTo>
                      <a:pt x="68" y="67"/>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5434" name="Freeform 6535"/>
              <p:cNvSpPr>
                <a:spLocks/>
              </p:cNvSpPr>
              <p:nvPr/>
            </p:nvSpPr>
            <p:spPr bwMode="auto">
              <a:xfrm>
                <a:off x="3065" y="3719"/>
                <a:ext cx="99" cy="67"/>
              </a:xfrm>
              <a:custGeom>
                <a:avLst/>
                <a:gdLst>
                  <a:gd name="T0" fmla="*/ 0 w 16"/>
                  <a:gd name="T1" fmla="*/ 67335 h 11"/>
                  <a:gd name="T2" fmla="*/ 99730 w 16"/>
                  <a:gd name="T3" fmla="*/ 92192 h 11"/>
                  <a:gd name="T4" fmla="*/ 145214 w 16"/>
                  <a:gd name="T5" fmla="*/ 32982 h 11"/>
                  <a:gd name="T6" fmla="*/ 45484 w 16"/>
                  <a:gd name="T7" fmla="*/ 0 h 11"/>
                  <a:gd name="T8" fmla="*/ 0 w 16"/>
                  <a:gd name="T9" fmla="*/ 67335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435" name="Freeform 6536"/>
              <p:cNvSpPr>
                <a:spLocks/>
              </p:cNvSpPr>
              <p:nvPr/>
            </p:nvSpPr>
            <p:spPr bwMode="auto">
              <a:xfrm>
                <a:off x="2892" y="3725"/>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436" name="Freeform 6537"/>
              <p:cNvSpPr>
                <a:spLocks/>
              </p:cNvSpPr>
              <p:nvPr/>
            </p:nvSpPr>
            <p:spPr bwMode="auto">
              <a:xfrm>
                <a:off x="2892" y="3725"/>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37" name="Freeform 6538"/>
              <p:cNvSpPr>
                <a:spLocks/>
              </p:cNvSpPr>
              <p:nvPr/>
            </p:nvSpPr>
            <p:spPr bwMode="auto">
              <a:xfrm>
                <a:off x="4004" y="3725"/>
                <a:ext cx="98" cy="68"/>
              </a:xfrm>
              <a:custGeom>
                <a:avLst/>
                <a:gdLst>
                  <a:gd name="T0" fmla="*/ 0 w 98"/>
                  <a:gd name="T1" fmla="*/ 49 h 68"/>
                  <a:gd name="T2" fmla="*/ 68 w 98"/>
                  <a:gd name="T3" fmla="*/ 68 h 68"/>
                  <a:gd name="T4" fmla="*/ 98 w 98"/>
                  <a:gd name="T5" fmla="*/ 24 h 68"/>
                  <a:gd name="T6" fmla="*/ 30 w 98"/>
                  <a:gd name="T7" fmla="*/ 0 h 68"/>
                  <a:gd name="T8" fmla="*/ 0 w 98"/>
                  <a:gd name="T9" fmla="*/ 49 h 68"/>
                  <a:gd name="T10" fmla="*/ 0 60000 65536"/>
                  <a:gd name="T11" fmla="*/ 0 60000 65536"/>
                  <a:gd name="T12" fmla="*/ 0 60000 65536"/>
                  <a:gd name="T13" fmla="*/ 0 60000 65536"/>
                  <a:gd name="T14" fmla="*/ 0 60000 65536"/>
                  <a:gd name="T15" fmla="*/ 0 w 98"/>
                  <a:gd name="T16" fmla="*/ 0 h 68"/>
                  <a:gd name="T17" fmla="*/ 98 w 98"/>
                  <a:gd name="T18" fmla="*/ 68 h 68"/>
                </a:gdLst>
                <a:ahLst/>
                <a:cxnLst>
                  <a:cxn ang="T10">
                    <a:pos x="T0" y="T1"/>
                  </a:cxn>
                  <a:cxn ang="T11">
                    <a:pos x="T2" y="T3"/>
                  </a:cxn>
                  <a:cxn ang="T12">
                    <a:pos x="T4" y="T5"/>
                  </a:cxn>
                  <a:cxn ang="T13">
                    <a:pos x="T6" y="T7"/>
                  </a:cxn>
                  <a:cxn ang="T14">
                    <a:pos x="T8" y="T9"/>
                  </a:cxn>
                </a:cxnLst>
                <a:rect l="T15" t="T16" r="T17" b="T18"/>
                <a:pathLst>
                  <a:path w="98" h="68">
                    <a:moveTo>
                      <a:pt x="0" y="49"/>
                    </a:moveTo>
                    <a:lnTo>
                      <a:pt x="68" y="68"/>
                    </a:lnTo>
                    <a:lnTo>
                      <a:pt x="98" y="24"/>
                    </a:lnTo>
                    <a:lnTo>
                      <a:pt x="30" y="0"/>
                    </a:lnTo>
                    <a:lnTo>
                      <a:pt x="0" y="49"/>
                    </a:lnTo>
                    <a:close/>
                  </a:path>
                </a:pathLst>
              </a:custGeom>
              <a:solidFill>
                <a:srgbClr val="CFCFCF"/>
              </a:solidFill>
              <a:ln w="9525">
                <a:noFill/>
                <a:round/>
                <a:headEnd/>
                <a:tailEnd/>
              </a:ln>
            </p:spPr>
            <p:txBody>
              <a:bodyPr/>
              <a:lstStyle/>
              <a:p>
                <a:endParaRPr lang="en-US"/>
              </a:p>
            </p:txBody>
          </p:sp>
          <p:sp>
            <p:nvSpPr>
              <p:cNvPr id="5438" name="Freeform 6539"/>
              <p:cNvSpPr>
                <a:spLocks/>
              </p:cNvSpPr>
              <p:nvPr/>
            </p:nvSpPr>
            <p:spPr bwMode="auto">
              <a:xfrm>
                <a:off x="4004" y="3725"/>
                <a:ext cx="98" cy="68"/>
              </a:xfrm>
              <a:custGeom>
                <a:avLst/>
                <a:gdLst>
                  <a:gd name="T0" fmla="*/ 0 w 16"/>
                  <a:gd name="T1" fmla="*/ 71579 h 11"/>
                  <a:gd name="T2" fmla="*/ 94202 w 16"/>
                  <a:gd name="T3" fmla="*/ 99206 h 11"/>
                  <a:gd name="T4" fmla="*/ 137868 w 16"/>
                  <a:gd name="T5" fmla="*/ 36609 h 11"/>
                  <a:gd name="T6" fmla="*/ 43665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439" name="Freeform 6540"/>
              <p:cNvSpPr>
                <a:spLocks/>
              </p:cNvSpPr>
              <p:nvPr/>
            </p:nvSpPr>
            <p:spPr bwMode="auto">
              <a:xfrm>
                <a:off x="2713" y="3725"/>
                <a:ext cx="105" cy="68"/>
              </a:xfrm>
              <a:custGeom>
                <a:avLst/>
                <a:gdLst>
                  <a:gd name="T0" fmla="*/ 0 w 105"/>
                  <a:gd name="T1" fmla="*/ 49 h 68"/>
                  <a:gd name="T2" fmla="*/ 74 w 105"/>
                  <a:gd name="T3" fmla="*/ 68 h 68"/>
                  <a:gd name="T4" fmla="*/ 105 w 105"/>
                  <a:gd name="T5" fmla="*/ 24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7" y="0"/>
                    </a:lnTo>
                    <a:lnTo>
                      <a:pt x="0" y="49"/>
                    </a:lnTo>
                    <a:close/>
                  </a:path>
                </a:pathLst>
              </a:custGeom>
              <a:solidFill>
                <a:srgbClr val="CFCFCF"/>
              </a:solidFill>
              <a:ln w="9525">
                <a:noFill/>
                <a:round/>
                <a:headEnd/>
                <a:tailEnd/>
              </a:ln>
            </p:spPr>
            <p:txBody>
              <a:bodyPr/>
              <a:lstStyle/>
              <a:p>
                <a:endParaRPr lang="en-US"/>
              </a:p>
            </p:txBody>
          </p:sp>
          <p:sp>
            <p:nvSpPr>
              <p:cNvPr id="5440" name="Freeform 6541"/>
              <p:cNvSpPr>
                <a:spLocks/>
              </p:cNvSpPr>
              <p:nvPr/>
            </p:nvSpPr>
            <p:spPr bwMode="auto">
              <a:xfrm>
                <a:off x="2713" y="3725"/>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441" name="Freeform 6542"/>
              <p:cNvSpPr>
                <a:spLocks/>
              </p:cNvSpPr>
              <p:nvPr/>
            </p:nvSpPr>
            <p:spPr bwMode="auto">
              <a:xfrm>
                <a:off x="3831" y="3731"/>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442" name="Freeform 6543"/>
              <p:cNvSpPr>
                <a:spLocks/>
              </p:cNvSpPr>
              <p:nvPr/>
            </p:nvSpPr>
            <p:spPr bwMode="auto">
              <a:xfrm>
                <a:off x="3831" y="3731"/>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43" name="Freeform 6544"/>
              <p:cNvSpPr>
                <a:spLocks/>
              </p:cNvSpPr>
              <p:nvPr/>
            </p:nvSpPr>
            <p:spPr bwMode="auto">
              <a:xfrm>
                <a:off x="2540" y="3731"/>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444" name="Freeform 6545"/>
              <p:cNvSpPr>
                <a:spLocks/>
              </p:cNvSpPr>
              <p:nvPr/>
            </p:nvSpPr>
            <p:spPr bwMode="auto">
              <a:xfrm>
                <a:off x="2540" y="3731"/>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45" name="Freeform 6546"/>
              <p:cNvSpPr>
                <a:spLocks/>
              </p:cNvSpPr>
              <p:nvPr/>
            </p:nvSpPr>
            <p:spPr bwMode="auto">
              <a:xfrm>
                <a:off x="3658" y="3731"/>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446" name="Freeform 6547"/>
              <p:cNvSpPr>
                <a:spLocks/>
              </p:cNvSpPr>
              <p:nvPr/>
            </p:nvSpPr>
            <p:spPr bwMode="auto">
              <a:xfrm>
                <a:off x="3658" y="373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447" name="Freeform 6548"/>
              <p:cNvSpPr>
                <a:spLocks/>
              </p:cNvSpPr>
              <p:nvPr/>
            </p:nvSpPr>
            <p:spPr bwMode="auto">
              <a:xfrm>
                <a:off x="3479" y="3737"/>
                <a:ext cx="105" cy="62"/>
              </a:xfrm>
              <a:custGeom>
                <a:avLst/>
                <a:gdLst>
                  <a:gd name="T0" fmla="*/ 0 w 105"/>
                  <a:gd name="T1" fmla="*/ 43 h 62"/>
                  <a:gd name="T2" fmla="*/ 74 w 105"/>
                  <a:gd name="T3" fmla="*/ 62 h 62"/>
                  <a:gd name="T4" fmla="*/ 105 w 105"/>
                  <a:gd name="T5" fmla="*/ 19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448" name="Freeform 6549"/>
              <p:cNvSpPr>
                <a:spLocks/>
              </p:cNvSpPr>
              <p:nvPr/>
            </p:nvSpPr>
            <p:spPr bwMode="auto">
              <a:xfrm>
                <a:off x="3479" y="3737"/>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49" name="Freeform 6550"/>
              <p:cNvSpPr>
                <a:spLocks/>
              </p:cNvSpPr>
              <p:nvPr/>
            </p:nvSpPr>
            <p:spPr bwMode="auto">
              <a:xfrm>
                <a:off x="3306" y="3737"/>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450" name="Freeform 6551"/>
              <p:cNvSpPr>
                <a:spLocks/>
              </p:cNvSpPr>
              <p:nvPr/>
            </p:nvSpPr>
            <p:spPr bwMode="auto">
              <a:xfrm>
                <a:off x="3306" y="3737"/>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451" name="Freeform 6552"/>
              <p:cNvSpPr>
                <a:spLocks/>
              </p:cNvSpPr>
              <p:nvPr/>
            </p:nvSpPr>
            <p:spPr bwMode="auto">
              <a:xfrm>
                <a:off x="3133" y="3743"/>
                <a:ext cx="105" cy="62"/>
              </a:xfrm>
              <a:custGeom>
                <a:avLst/>
                <a:gdLst>
                  <a:gd name="T0" fmla="*/ 0 w 105"/>
                  <a:gd name="T1" fmla="*/ 43 h 62"/>
                  <a:gd name="T2" fmla="*/ 74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452" name="Freeform 6553"/>
              <p:cNvSpPr>
                <a:spLocks/>
              </p:cNvSpPr>
              <p:nvPr/>
            </p:nvSpPr>
            <p:spPr bwMode="auto">
              <a:xfrm>
                <a:off x="3133" y="3743"/>
                <a:ext cx="105" cy="62"/>
              </a:xfrm>
              <a:custGeom>
                <a:avLst/>
                <a:gdLst>
                  <a:gd name="T0" fmla="*/ 0 w 17"/>
                  <a:gd name="T1" fmla="*/ 63618 h 10"/>
                  <a:gd name="T2" fmla="*/ 107693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53" name="Freeform 6554"/>
              <p:cNvSpPr>
                <a:spLocks/>
              </p:cNvSpPr>
              <p:nvPr/>
            </p:nvSpPr>
            <p:spPr bwMode="auto">
              <a:xfrm>
                <a:off x="2960" y="3743"/>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454" name="Freeform 6555"/>
              <p:cNvSpPr>
                <a:spLocks/>
              </p:cNvSpPr>
              <p:nvPr/>
            </p:nvSpPr>
            <p:spPr bwMode="auto">
              <a:xfrm>
                <a:off x="2960" y="3743"/>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455" name="Freeform 6556"/>
              <p:cNvSpPr>
                <a:spLocks/>
              </p:cNvSpPr>
              <p:nvPr/>
            </p:nvSpPr>
            <p:spPr bwMode="auto">
              <a:xfrm>
                <a:off x="4072" y="3749"/>
                <a:ext cx="104" cy="62"/>
              </a:xfrm>
              <a:custGeom>
                <a:avLst/>
                <a:gdLst>
                  <a:gd name="T0" fmla="*/ 0 w 104"/>
                  <a:gd name="T1" fmla="*/ 44 h 62"/>
                  <a:gd name="T2" fmla="*/ 74 w 104"/>
                  <a:gd name="T3" fmla="*/ 62 h 62"/>
                  <a:gd name="T4" fmla="*/ 104 w 104"/>
                  <a:gd name="T5" fmla="*/ 19 h 62"/>
                  <a:gd name="T6" fmla="*/ 30 w 104"/>
                  <a:gd name="T7" fmla="*/ 0 h 62"/>
                  <a:gd name="T8" fmla="*/ 0 w 104"/>
                  <a:gd name="T9" fmla="*/ 44 h 62"/>
                  <a:gd name="T10" fmla="*/ 0 60000 65536"/>
                  <a:gd name="T11" fmla="*/ 0 60000 65536"/>
                  <a:gd name="T12" fmla="*/ 0 60000 65536"/>
                  <a:gd name="T13" fmla="*/ 0 60000 65536"/>
                  <a:gd name="T14" fmla="*/ 0 60000 65536"/>
                  <a:gd name="T15" fmla="*/ 0 w 104"/>
                  <a:gd name="T16" fmla="*/ 0 h 62"/>
                  <a:gd name="T17" fmla="*/ 104 w 104"/>
                  <a:gd name="T18" fmla="*/ 62 h 62"/>
                </a:gdLst>
                <a:ahLst/>
                <a:cxnLst>
                  <a:cxn ang="T10">
                    <a:pos x="T0" y="T1"/>
                  </a:cxn>
                  <a:cxn ang="T11">
                    <a:pos x="T2" y="T3"/>
                  </a:cxn>
                  <a:cxn ang="T12">
                    <a:pos x="T4" y="T5"/>
                  </a:cxn>
                  <a:cxn ang="T13">
                    <a:pos x="T6" y="T7"/>
                  </a:cxn>
                  <a:cxn ang="T14">
                    <a:pos x="T8" y="T9"/>
                  </a:cxn>
                </a:cxnLst>
                <a:rect l="T15" t="T16" r="T17" b="T18"/>
                <a:pathLst>
                  <a:path w="104" h="62">
                    <a:moveTo>
                      <a:pt x="0" y="44"/>
                    </a:moveTo>
                    <a:lnTo>
                      <a:pt x="74" y="62"/>
                    </a:lnTo>
                    <a:lnTo>
                      <a:pt x="104" y="19"/>
                    </a:lnTo>
                    <a:lnTo>
                      <a:pt x="30" y="0"/>
                    </a:lnTo>
                    <a:lnTo>
                      <a:pt x="0" y="44"/>
                    </a:lnTo>
                    <a:close/>
                  </a:path>
                </a:pathLst>
              </a:custGeom>
              <a:solidFill>
                <a:srgbClr val="CFCFCF"/>
              </a:solidFill>
              <a:ln w="9525">
                <a:noFill/>
                <a:round/>
                <a:headEnd/>
                <a:tailEnd/>
              </a:ln>
            </p:spPr>
            <p:txBody>
              <a:bodyPr/>
              <a:lstStyle/>
              <a:p>
                <a:endParaRPr lang="en-US"/>
              </a:p>
            </p:txBody>
          </p:sp>
          <p:sp>
            <p:nvSpPr>
              <p:cNvPr id="5456" name="Freeform 6557"/>
              <p:cNvSpPr>
                <a:spLocks/>
              </p:cNvSpPr>
              <p:nvPr/>
            </p:nvSpPr>
            <p:spPr bwMode="auto">
              <a:xfrm>
                <a:off x="4072" y="3749"/>
                <a:ext cx="104" cy="62"/>
              </a:xfrm>
              <a:custGeom>
                <a:avLst/>
                <a:gdLst>
                  <a:gd name="T0" fmla="*/ 0 w 17"/>
                  <a:gd name="T1" fmla="*/ 63618 h 10"/>
                  <a:gd name="T2" fmla="*/ 102360 w 17"/>
                  <a:gd name="T3" fmla="*/ 91524 h 10"/>
                  <a:gd name="T4" fmla="*/ 145624 w 17"/>
                  <a:gd name="T5" fmla="*/ 28136 h 10"/>
                  <a:gd name="T6" fmla="*/ 43490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57" name="Freeform 6558"/>
              <p:cNvSpPr>
                <a:spLocks/>
              </p:cNvSpPr>
              <p:nvPr/>
            </p:nvSpPr>
            <p:spPr bwMode="auto">
              <a:xfrm>
                <a:off x="2787" y="3749"/>
                <a:ext cx="105" cy="62"/>
              </a:xfrm>
              <a:custGeom>
                <a:avLst/>
                <a:gdLst>
                  <a:gd name="T0" fmla="*/ 0 w 105"/>
                  <a:gd name="T1" fmla="*/ 44 h 62"/>
                  <a:gd name="T2" fmla="*/ 68 w 105"/>
                  <a:gd name="T3" fmla="*/ 62 h 62"/>
                  <a:gd name="T4" fmla="*/ 105 w 105"/>
                  <a:gd name="T5" fmla="*/ 19 h 62"/>
                  <a:gd name="T6" fmla="*/ 31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68" y="62"/>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458" name="Freeform 6559"/>
              <p:cNvSpPr>
                <a:spLocks/>
              </p:cNvSpPr>
              <p:nvPr/>
            </p:nvSpPr>
            <p:spPr bwMode="auto">
              <a:xfrm>
                <a:off x="2787" y="3749"/>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59" name="Freeform 6560"/>
              <p:cNvSpPr>
                <a:spLocks/>
              </p:cNvSpPr>
              <p:nvPr/>
            </p:nvSpPr>
            <p:spPr bwMode="auto">
              <a:xfrm>
                <a:off x="3899" y="3749"/>
                <a:ext cx="105" cy="68"/>
              </a:xfrm>
              <a:custGeom>
                <a:avLst/>
                <a:gdLst>
                  <a:gd name="T0" fmla="*/ 0 w 105"/>
                  <a:gd name="T1" fmla="*/ 44 h 68"/>
                  <a:gd name="T2" fmla="*/ 74 w 105"/>
                  <a:gd name="T3" fmla="*/ 68 h 68"/>
                  <a:gd name="T4" fmla="*/ 105 w 105"/>
                  <a:gd name="T5" fmla="*/ 25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25"/>
                    </a:lnTo>
                    <a:lnTo>
                      <a:pt x="31" y="0"/>
                    </a:lnTo>
                    <a:lnTo>
                      <a:pt x="0" y="44"/>
                    </a:lnTo>
                    <a:close/>
                  </a:path>
                </a:pathLst>
              </a:custGeom>
              <a:solidFill>
                <a:srgbClr val="CFCFCF"/>
              </a:solidFill>
              <a:ln w="9525">
                <a:noFill/>
                <a:round/>
                <a:headEnd/>
                <a:tailEnd/>
              </a:ln>
            </p:spPr>
            <p:txBody>
              <a:bodyPr/>
              <a:lstStyle/>
              <a:p>
                <a:endParaRPr lang="en-US"/>
              </a:p>
            </p:txBody>
          </p:sp>
          <p:sp>
            <p:nvSpPr>
              <p:cNvPr id="5460" name="Freeform 6561"/>
              <p:cNvSpPr>
                <a:spLocks/>
              </p:cNvSpPr>
              <p:nvPr/>
            </p:nvSpPr>
            <p:spPr bwMode="auto">
              <a:xfrm>
                <a:off x="3899" y="3749"/>
                <a:ext cx="105" cy="68"/>
              </a:xfrm>
              <a:custGeom>
                <a:avLst/>
                <a:gdLst>
                  <a:gd name="T0" fmla="*/ 0 w 17"/>
                  <a:gd name="T1" fmla="*/ 62826 h 11"/>
                  <a:gd name="T2" fmla="*/ 107693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461" name="Freeform 6562"/>
              <p:cNvSpPr>
                <a:spLocks/>
              </p:cNvSpPr>
              <p:nvPr/>
            </p:nvSpPr>
            <p:spPr bwMode="auto">
              <a:xfrm>
                <a:off x="2614" y="3749"/>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462" name="Freeform 6563"/>
              <p:cNvSpPr>
                <a:spLocks/>
              </p:cNvSpPr>
              <p:nvPr/>
            </p:nvSpPr>
            <p:spPr bwMode="auto">
              <a:xfrm>
                <a:off x="2614" y="3749"/>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463" name="Freeform 6564"/>
              <p:cNvSpPr>
                <a:spLocks/>
              </p:cNvSpPr>
              <p:nvPr/>
            </p:nvSpPr>
            <p:spPr bwMode="auto">
              <a:xfrm>
                <a:off x="3726" y="3756"/>
                <a:ext cx="105" cy="61"/>
              </a:xfrm>
              <a:custGeom>
                <a:avLst/>
                <a:gdLst>
                  <a:gd name="T0" fmla="*/ 0 w 105"/>
                  <a:gd name="T1" fmla="*/ 43 h 61"/>
                  <a:gd name="T2" fmla="*/ 74 w 105"/>
                  <a:gd name="T3" fmla="*/ 61 h 61"/>
                  <a:gd name="T4" fmla="*/ 105 w 105"/>
                  <a:gd name="T5" fmla="*/ 18 h 61"/>
                  <a:gd name="T6" fmla="*/ 31 w 105"/>
                  <a:gd name="T7" fmla="*/ 0 h 61"/>
                  <a:gd name="T8" fmla="*/ 0 w 105"/>
                  <a:gd name="T9" fmla="*/ 43 h 61"/>
                  <a:gd name="T10" fmla="*/ 0 60000 65536"/>
                  <a:gd name="T11" fmla="*/ 0 60000 65536"/>
                  <a:gd name="T12" fmla="*/ 0 60000 65536"/>
                  <a:gd name="T13" fmla="*/ 0 60000 65536"/>
                  <a:gd name="T14" fmla="*/ 0 60000 65536"/>
                  <a:gd name="T15" fmla="*/ 0 w 105"/>
                  <a:gd name="T16" fmla="*/ 0 h 61"/>
                  <a:gd name="T17" fmla="*/ 105 w 105"/>
                  <a:gd name="T18" fmla="*/ 61 h 61"/>
                </a:gdLst>
                <a:ahLst/>
                <a:cxnLst>
                  <a:cxn ang="T10">
                    <a:pos x="T0" y="T1"/>
                  </a:cxn>
                  <a:cxn ang="T11">
                    <a:pos x="T2" y="T3"/>
                  </a:cxn>
                  <a:cxn ang="T12">
                    <a:pos x="T4" y="T5"/>
                  </a:cxn>
                  <a:cxn ang="T13">
                    <a:pos x="T6" y="T7"/>
                  </a:cxn>
                  <a:cxn ang="T14">
                    <a:pos x="T8" y="T9"/>
                  </a:cxn>
                </a:cxnLst>
                <a:rect l="T15" t="T16" r="T17" b="T18"/>
                <a:pathLst>
                  <a:path w="105" h="61">
                    <a:moveTo>
                      <a:pt x="0" y="43"/>
                    </a:moveTo>
                    <a:lnTo>
                      <a:pt x="74" y="61"/>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464" name="Freeform 6565"/>
              <p:cNvSpPr>
                <a:spLocks/>
              </p:cNvSpPr>
              <p:nvPr/>
            </p:nvSpPr>
            <p:spPr bwMode="auto">
              <a:xfrm>
                <a:off x="3726" y="3756"/>
                <a:ext cx="105" cy="61"/>
              </a:xfrm>
              <a:custGeom>
                <a:avLst/>
                <a:gdLst>
                  <a:gd name="T0" fmla="*/ 0 w 17"/>
                  <a:gd name="T1" fmla="*/ 59463 h 10"/>
                  <a:gd name="T2" fmla="*/ 107693 w 17"/>
                  <a:gd name="T3" fmla="*/ 84430 h 10"/>
                  <a:gd name="T4" fmla="*/ 152936 w 17"/>
                  <a:gd name="T5" fmla="*/ 24967 h 10"/>
                  <a:gd name="T6" fmla="*/ 45014 w 17"/>
                  <a:gd name="T7" fmla="*/ 0 h 10"/>
                  <a:gd name="T8" fmla="*/ 0 w 17"/>
                  <a:gd name="T9" fmla="*/ 59463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65" name="Freeform 6566"/>
              <p:cNvSpPr>
                <a:spLocks/>
              </p:cNvSpPr>
              <p:nvPr/>
            </p:nvSpPr>
            <p:spPr bwMode="auto">
              <a:xfrm>
                <a:off x="3553" y="3756"/>
                <a:ext cx="105" cy="68"/>
              </a:xfrm>
              <a:custGeom>
                <a:avLst/>
                <a:gdLst>
                  <a:gd name="T0" fmla="*/ 0 w 105"/>
                  <a:gd name="T1" fmla="*/ 43 h 68"/>
                  <a:gd name="T2" fmla="*/ 68 w 105"/>
                  <a:gd name="T3" fmla="*/ 68 h 68"/>
                  <a:gd name="T4" fmla="*/ 105 w 105"/>
                  <a:gd name="T5" fmla="*/ 24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24"/>
                    </a:lnTo>
                    <a:lnTo>
                      <a:pt x="31" y="0"/>
                    </a:lnTo>
                    <a:lnTo>
                      <a:pt x="0" y="43"/>
                    </a:lnTo>
                    <a:close/>
                  </a:path>
                </a:pathLst>
              </a:custGeom>
              <a:solidFill>
                <a:srgbClr val="CFCFCF"/>
              </a:solidFill>
              <a:ln w="9525">
                <a:noFill/>
                <a:round/>
                <a:headEnd/>
                <a:tailEnd/>
              </a:ln>
            </p:spPr>
            <p:txBody>
              <a:bodyPr/>
              <a:lstStyle/>
              <a:p>
                <a:endParaRPr lang="en-US"/>
              </a:p>
            </p:txBody>
          </p:sp>
          <p:sp>
            <p:nvSpPr>
              <p:cNvPr id="5466" name="Freeform 6567"/>
              <p:cNvSpPr>
                <a:spLocks/>
              </p:cNvSpPr>
              <p:nvPr/>
            </p:nvSpPr>
            <p:spPr bwMode="auto">
              <a:xfrm>
                <a:off x="3553" y="3756"/>
                <a:ext cx="105" cy="68"/>
              </a:xfrm>
              <a:custGeom>
                <a:avLst/>
                <a:gdLst>
                  <a:gd name="T0" fmla="*/ 0 w 17"/>
                  <a:gd name="T1" fmla="*/ 62826 h 11"/>
                  <a:gd name="T2" fmla="*/ 98959 w 17"/>
                  <a:gd name="T3" fmla="*/ 99206 h 11"/>
                  <a:gd name="T4" fmla="*/ 152936 w 17"/>
                  <a:gd name="T5" fmla="*/ 36609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4"/>
                    </a:lnTo>
                    <a:lnTo>
                      <a:pt x="5" y="0"/>
                    </a:lnTo>
                    <a:lnTo>
                      <a:pt x="0" y="7"/>
                    </a:lnTo>
                  </a:path>
                </a:pathLst>
              </a:custGeom>
              <a:noFill/>
              <a:ln w="9525">
                <a:solidFill>
                  <a:srgbClr val="000000"/>
                </a:solidFill>
                <a:round/>
                <a:headEnd/>
                <a:tailEnd/>
              </a:ln>
            </p:spPr>
            <p:txBody>
              <a:bodyPr/>
              <a:lstStyle/>
              <a:p>
                <a:endParaRPr lang="en-US"/>
              </a:p>
            </p:txBody>
          </p:sp>
          <p:sp>
            <p:nvSpPr>
              <p:cNvPr id="5467" name="Freeform 6568"/>
              <p:cNvSpPr>
                <a:spLocks/>
              </p:cNvSpPr>
              <p:nvPr/>
            </p:nvSpPr>
            <p:spPr bwMode="auto">
              <a:xfrm>
                <a:off x="3380" y="3762"/>
                <a:ext cx="99" cy="62"/>
              </a:xfrm>
              <a:custGeom>
                <a:avLst/>
                <a:gdLst>
                  <a:gd name="T0" fmla="*/ 0 w 99"/>
                  <a:gd name="T1" fmla="*/ 43 h 62"/>
                  <a:gd name="T2" fmla="*/ 68 w 99"/>
                  <a:gd name="T3" fmla="*/ 62 h 62"/>
                  <a:gd name="T4" fmla="*/ 99 w 99"/>
                  <a:gd name="T5" fmla="*/ 18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468" name="Freeform 6569"/>
              <p:cNvSpPr>
                <a:spLocks/>
              </p:cNvSpPr>
              <p:nvPr/>
            </p:nvSpPr>
            <p:spPr bwMode="auto">
              <a:xfrm>
                <a:off x="3380" y="3762"/>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69" name="Freeform 6570"/>
              <p:cNvSpPr>
                <a:spLocks/>
              </p:cNvSpPr>
              <p:nvPr/>
            </p:nvSpPr>
            <p:spPr bwMode="auto">
              <a:xfrm>
                <a:off x="3207" y="3762"/>
                <a:ext cx="99" cy="68"/>
              </a:xfrm>
              <a:custGeom>
                <a:avLst/>
                <a:gdLst>
                  <a:gd name="T0" fmla="*/ 0 w 99"/>
                  <a:gd name="T1" fmla="*/ 43 h 68"/>
                  <a:gd name="T2" fmla="*/ 68 w 99"/>
                  <a:gd name="T3" fmla="*/ 68 h 68"/>
                  <a:gd name="T4" fmla="*/ 99 w 99"/>
                  <a:gd name="T5" fmla="*/ 24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24"/>
                    </a:lnTo>
                    <a:lnTo>
                      <a:pt x="31" y="0"/>
                    </a:lnTo>
                    <a:lnTo>
                      <a:pt x="0" y="43"/>
                    </a:lnTo>
                    <a:close/>
                  </a:path>
                </a:pathLst>
              </a:custGeom>
              <a:solidFill>
                <a:srgbClr val="CFCFCF"/>
              </a:solidFill>
              <a:ln w="9525">
                <a:noFill/>
                <a:round/>
                <a:headEnd/>
                <a:tailEnd/>
              </a:ln>
            </p:spPr>
            <p:txBody>
              <a:bodyPr/>
              <a:lstStyle/>
              <a:p>
                <a:endParaRPr lang="en-US"/>
              </a:p>
            </p:txBody>
          </p:sp>
          <p:sp>
            <p:nvSpPr>
              <p:cNvPr id="5470" name="Freeform 6571"/>
              <p:cNvSpPr>
                <a:spLocks/>
              </p:cNvSpPr>
              <p:nvPr/>
            </p:nvSpPr>
            <p:spPr bwMode="auto">
              <a:xfrm>
                <a:off x="3207" y="3762"/>
                <a:ext cx="99" cy="68"/>
              </a:xfrm>
              <a:custGeom>
                <a:avLst/>
                <a:gdLst>
                  <a:gd name="T0" fmla="*/ 0 w 16"/>
                  <a:gd name="T1" fmla="*/ 62826 h 11"/>
                  <a:gd name="T2" fmla="*/ 99730 w 16"/>
                  <a:gd name="T3" fmla="*/ 99206 h 11"/>
                  <a:gd name="T4" fmla="*/ 145214 w 16"/>
                  <a:gd name="T5" fmla="*/ 36609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4"/>
                    </a:lnTo>
                    <a:lnTo>
                      <a:pt x="5" y="0"/>
                    </a:lnTo>
                    <a:lnTo>
                      <a:pt x="0" y="7"/>
                    </a:lnTo>
                  </a:path>
                </a:pathLst>
              </a:custGeom>
              <a:noFill/>
              <a:ln w="9525">
                <a:solidFill>
                  <a:srgbClr val="000000"/>
                </a:solidFill>
                <a:round/>
                <a:headEnd/>
                <a:tailEnd/>
              </a:ln>
            </p:spPr>
            <p:txBody>
              <a:bodyPr/>
              <a:lstStyle/>
              <a:p>
                <a:endParaRPr lang="en-US"/>
              </a:p>
            </p:txBody>
          </p:sp>
          <p:sp>
            <p:nvSpPr>
              <p:cNvPr id="5471" name="Freeform 6572"/>
              <p:cNvSpPr>
                <a:spLocks/>
              </p:cNvSpPr>
              <p:nvPr/>
            </p:nvSpPr>
            <p:spPr bwMode="auto">
              <a:xfrm>
                <a:off x="3028" y="3768"/>
                <a:ext cx="105" cy="62"/>
              </a:xfrm>
              <a:custGeom>
                <a:avLst/>
                <a:gdLst>
                  <a:gd name="T0" fmla="*/ 0 w 105"/>
                  <a:gd name="T1" fmla="*/ 43 h 62"/>
                  <a:gd name="T2" fmla="*/ 74 w 105"/>
                  <a:gd name="T3" fmla="*/ 62 h 62"/>
                  <a:gd name="T4" fmla="*/ 105 w 105"/>
                  <a:gd name="T5" fmla="*/ 18 h 62"/>
                  <a:gd name="T6" fmla="*/ 37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74" y="62"/>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472" name="Freeform 6573"/>
              <p:cNvSpPr>
                <a:spLocks/>
              </p:cNvSpPr>
              <p:nvPr/>
            </p:nvSpPr>
            <p:spPr bwMode="auto">
              <a:xfrm>
                <a:off x="3028" y="3768"/>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73" name="Freeform 6574"/>
              <p:cNvSpPr>
                <a:spLocks/>
              </p:cNvSpPr>
              <p:nvPr/>
            </p:nvSpPr>
            <p:spPr bwMode="auto">
              <a:xfrm>
                <a:off x="2855" y="3768"/>
                <a:ext cx="105" cy="68"/>
              </a:xfrm>
              <a:custGeom>
                <a:avLst/>
                <a:gdLst>
                  <a:gd name="T0" fmla="*/ 0 w 105"/>
                  <a:gd name="T1" fmla="*/ 43 h 68"/>
                  <a:gd name="T2" fmla="*/ 74 w 105"/>
                  <a:gd name="T3" fmla="*/ 68 h 68"/>
                  <a:gd name="T4" fmla="*/ 105 w 105"/>
                  <a:gd name="T5" fmla="*/ 25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25"/>
                    </a:lnTo>
                    <a:lnTo>
                      <a:pt x="37" y="0"/>
                    </a:lnTo>
                    <a:lnTo>
                      <a:pt x="0" y="43"/>
                    </a:lnTo>
                    <a:close/>
                  </a:path>
                </a:pathLst>
              </a:custGeom>
              <a:solidFill>
                <a:srgbClr val="CFCFCF"/>
              </a:solidFill>
              <a:ln w="9525">
                <a:noFill/>
                <a:round/>
                <a:headEnd/>
                <a:tailEnd/>
              </a:ln>
            </p:spPr>
            <p:txBody>
              <a:bodyPr/>
              <a:lstStyle/>
              <a:p>
                <a:endParaRPr lang="en-US"/>
              </a:p>
            </p:txBody>
          </p:sp>
          <p:sp>
            <p:nvSpPr>
              <p:cNvPr id="5474" name="Freeform 6575"/>
              <p:cNvSpPr>
                <a:spLocks/>
              </p:cNvSpPr>
              <p:nvPr/>
            </p:nvSpPr>
            <p:spPr bwMode="auto">
              <a:xfrm>
                <a:off x="2855" y="3768"/>
                <a:ext cx="105" cy="68"/>
              </a:xfrm>
              <a:custGeom>
                <a:avLst/>
                <a:gdLst>
                  <a:gd name="T0" fmla="*/ 0 w 17"/>
                  <a:gd name="T1" fmla="*/ 62826 h 11"/>
                  <a:gd name="T2" fmla="*/ 107693 w 17"/>
                  <a:gd name="T3" fmla="*/ 99206 h 11"/>
                  <a:gd name="T4" fmla="*/ 152936 w 17"/>
                  <a:gd name="T5" fmla="*/ 36609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4"/>
                    </a:lnTo>
                    <a:lnTo>
                      <a:pt x="6" y="0"/>
                    </a:lnTo>
                    <a:lnTo>
                      <a:pt x="0" y="7"/>
                    </a:lnTo>
                  </a:path>
                </a:pathLst>
              </a:custGeom>
              <a:noFill/>
              <a:ln w="9525">
                <a:solidFill>
                  <a:srgbClr val="000000"/>
                </a:solidFill>
                <a:round/>
                <a:headEnd/>
                <a:tailEnd/>
              </a:ln>
            </p:spPr>
            <p:txBody>
              <a:bodyPr/>
              <a:lstStyle/>
              <a:p>
                <a:endParaRPr lang="en-US"/>
              </a:p>
            </p:txBody>
          </p:sp>
          <p:sp>
            <p:nvSpPr>
              <p:cNvPr id="5475" name="Freeform 6576"/>
              <p:cNvSpPr>
                <a:spLocks/>
              </p:cNvSpPr>
              <p:nvPr/>
            </p:nvSpPr>
            <p:spPr bwMode="auto">
              <a:xfrm>
                <a:off x="3973" y="3774"/>
                <a:ext cx="99" cy="62"/>
              </a:xfrm>
              <a:custGeom>
                <a:avLst/>
                <a:gdLst>
                  <a:gd name="T0" fmla="*/ 0 w 99"/>
                  <a:gd name="T1" fmla="*/ 43 h 62"/>
                  <a:gd name="T2" fmla="*/ 68 w 99"/>
                  <a:gd name="T3" fmla="*/ 62 h 62"/>
                  <a:gd name="T4" fmla="*/ 99 w 99"/>
                  <a:gd name="T5" fmla="*/ 19 h 62"/>
                  <a:gd name="T6" fmla="*/ 31 w 99"/>
                  <a:gd name="T7" fmla="*/ 0 h 62"/>
                  <a:gd name="T8" fmla="*/ 0 w 99"/>
                  <a:gd name="T9" fmla="*/ 43 h 62"/>
                  <a:gd name="T10" fmla="*/ 0 60000 65536"/>
                  <a:gd name="T11" fmla="*/ 0 60000 65536"/>
                  <a:gd name="T12" fmla="*/ 0 60000 65536"/>
                  <a:gd name="T13" fmla="*/ 0 60000 65536"/>
                  <a:gd name="T14" fmla="*/ 0 60000 65536"/>
                  <a:gd name="T15" fmla="*/ 0 w 99"/>
                  <a:gd name="T16" fmla="*/ 0 h 62"/>
                  <a:gd name="T17" fmla="*/ 99 w 99"/>
                  <a:gd name="T18" fmla="*/ 62 h 62"/>
                </a:gdLst>
                <a:ahLst/>
                <a:cxnLst>
                  <a:cxn ang="T10">
                    <a:pos x="T0" y="T1"/>
                  </a:cxn>
                  <a:cxn ang="T11">
                    <a:pos x="T2" y="T3"/>
                  </a:cxn>
                  <a:cxn ang="T12">
                    <a:pos x="T4" y="T5"/>
                  </a:cxn>
                  <a:cxn ang="T13">
                    <a:pos x="T6" y="T7"/>
                  </a:cxn>
                  <a:cxn ang="T14">
                    <a:pos x="T8" y="T9"/>
                  </a:cxn>
                </a:cxnLst>
                <a:rect l="T15" t="T16" r="T17" b="T18"/>
                <a:pathLst>
                  <a:path w="99" h="62">
                    <a:moveTo>
                      <a:pt x="0" y="43"/>
                    </a:moveTo>
                    <a:lnTo>
                      <a:pt x="68" y="62"/>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476" name="Freeform 6577"/>
              <p:cNvSpPr>
                <a:spLocks/>
              </p:cNvSpPr>
              <p:nvPr/>
            </p:nvSpPr>
            <p:spPr bwMode="auto">
              <a:xfrm>
                <a:off x="3973" y="3774"/>
                <a:ext cx="99" cy="62"/>
              </a:xfrm>
              <a:custGeom>
                <a:avLst/>
                <a:gdLst>
                  <a:gd name="T0" fmla="*/ 0 w 16"/>
                  <a:gd name="T1" fmla="*/ 63618 h 10"/>
                  <a:gd name="T2" fmla="*/ 99730 w 16"/>
                  <a:gd name="T3" fmla="*/ 91524 h 10"/>
                  <a:gd name="T4" fmla="*/ 145214 w 16"/>
                  <a:gd name="T5" fmla="*/ 28136 h 10"/>
                  <a:gd name="T6" fmla="*/ 45484 w 16"/>
                  <a:gd name="T7" fmla="*/ 0 h 10"/>
                  <a:gd name="T8" fmla="*/ 0 w 16"/>
                  <a:gd name="T9" fmla="*/ 63618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77" name="Freeform 6578"/>
              <p:cNvSpPr>
                <a:spLocks/>
              </p:cNvSpPr>
              <p:nvPr/>
            </p:nvSpPr>
            <p:spPr bwMode="auto">
              <a:xfrm>
                <a:off x="2682" y="3774"/>
                <a:ext cx="105" cy="62"/>
              </a:xfrm>
              <a:custGeom>
                <a:avLst/>
                <a:gdLst>
                  <a:gd name="T0" fmla="*/ 0 w 105"/>
                  <a:gd name="T1" fmla="*/ 43 h 62"/>
                  <a:gd name="T2" fmla="*/ 68 w 105"/>
                  <a:gd name="T3" fmla="*/ 62 h 62"/>
                  <a:gd name="T4" fmla="*/ 105 w 105"/>
                  <a:gd name="T5" fmla="*/ 19 h 62"/>
                  <a:gd name="T6" fmla="*/ 31 w 105"/>
                  <a:gd name="T7" fmla="*/ 0 h 62"/>
                  <a:gd name="T8" fmla="*/ 0 w 105"/>
                  <a:gd name="T9" fmla="*/ 43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3"/>
                    </a:moveTo>
                    <a:lnTo>
                      <a:pt x="68" y="62"/>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478" name="Freeform 6579"/>
              <p:cNvSpPr>
                <a:spLocks/>
              </p:cNvSpPr>
              <p:nvPr/>
            </p:nvSpPr>
            <p:spPr bwMode="auto">
              <a:xfrm>
                <a:off x="2682" y="3774"/>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79" name="Freeform 6580"/>
              <p:cNvSpPr>
                <a:spLocks/>
              </p:cNvSpPr>
              <p:nvPr/>
            </p:nvSpPr>
            <p:spPr bwMode="auto">
              <a:xfrm>
                <a:off x="3800" y="3774"/>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480" name="Freeform 6581"/>
              <p:cNvSpPr>
                <a:spLocks/>
              </p:cNvSpPr>
              <p:nvPr/>
            </p:nvSpPr>
            <p:spPr bwMode="auto">
              <a:xfrm>
                <a:off x="3800" y="3774"/>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81" name="Freeform 6582"/>
              <p:cNvSpPr>
                <a:spLocks/>
              </p:cNvSpPr>
              <p:nvPr/>
            </p:nvSpPr>
            <p:spPr bwMode="auto">
              <a:xfrm>
                <a:off x="3621" y="3780"/>
                <a:ext cx="105" cy="62"/>
              </a:xfrm>
              <a:custGeom>
                <a:avLst/>
                <a:gdLst>
                  <a:gd name="T0" fmla="*/ 0 w 105"/>
                  <a:gd name="T1" fmla="*/ 44 h 62"/>
                  <a:gd name="T2" fmla="*/ 74 w 105"/>
                  <a:gd name="T3" fmla="*/ 62 h 62"/>
                  <a:gd name="T4" fmla="*/ 105 w 105"/>
                  <a:gd name="T5" fmla="*/ 19 h 62"/>
                  <a:gd name="T6" fmla="*/ 37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74" y="62"/>
                    </a:lnTo>
                    <a:lnTo>
                      <a:pt x="105" y="19"/>
                    </a:lnTo>
                    <a:lnTo>
                      <a:pt x="37" y="0"/>
                    </a:lnTo>
                    <a:lnTo>
                      <a:pt x="0" y="44"/>
                    </a:lnTo>
                    <a:close/>
                  </a:path>
                </a:pathLst>
              </a:custGeom>
              <a:solidFill>
                <a:srgbClr val="CFCFCF"/>
              </a:solidFill>
              <a:ln w="9525">
                <a:noFill/>
                <a:round/>
                <a:headEnd/>
                <a:tailEnd/>
              </a:ln>
            </p:spPr>
            <p:txBody>
              <a:bodyPr/>
              <a:lstStyle/>
              <a:p>
                <a:endParaRPr lang="en-US"/>
              </a:p>
            </p:txBody>
          </p:sp>
          <p:sp>
            <p:nvSpPr>
              <p:cNvPr id="5482" name="Freeform 6583"/>
              <p:cNvSpPr>
                <a:spLocks/>
              </p:cNvSpPr>
              <p:nvPr/>
            </p:nvSpPr>
            <p:spPr bwMode="auto">
              <a:xfrm>
                <a:off x="3621" y="3780"/>
                <a:ext cx="105" cy="62"/>
              </a:xfrm>
              <a:custGeom>
                <a:avLst/>
                <a:gdLst>
                  <a:gd name="T0" fmla="*/ 0 w 17"/>
                  <a:gd name="T1" fmla="*/ 63618 h 10"/>
                  <a:gd name="T2" fmla="*/ 107693 w 17"/>
                  <a:gd name="T3" fmla="*/ 91524 h 10"/>
                  <a:gd name="T4" fmla="*/ 152936 w 17"/>
                  <a:gd name="T5" fmla="*/ 28136 h 10"/>
                  <a:gd name="T6" fmla="*/ 53945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2" y="10"/>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83" name="Freeform 6584"/>
              <p:cNvSpPr>
                <a:spLocks/>
              </p:cNvSpPr>
              <p:nvPr/>
            </p:nvSpPr>
            <p:spPr bwMode="auto">
              <a:xfrm>
                <a:off x="3448" y="3780"/>
                <a:ext cx="105" cy="68"/>
              </a:xfrm>
              <a:custGeom>
                <a:avLst/>
                <a:gdLst>
                  <a:gd name="T0" fmla="*/ 0 w 105"/>
                  <a:gd name="T1" fmla="*/ 44 h 68"/>
                  <a:gd name="T2" fmla="*/ 74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484" name="Freeform 6585"/>
              <p:cNvSpPr>
                <a:spLocks/>
              </p:cNvSpPr>
              <p:nvPr/>
            </p:nvSpPr>
            <p:spPr bwMode="auto">
              <a:xfrm>
                <a:off x="3448" y="3780"/>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85" name="Freeform 6586"/>
              <p:cNvSpPr>
                <a:spLocks/>
              </p:cNvSpPr>
              <p:nvPr/>
            </p:nvSpPr>
            <p:spPr bwMode="auto">
              <a:xfrm>
                <a:off x="3275" y="3786"/>
                <a:ext cx="105" cy="62"/>
              </a:xfrm>
              <a:custGeom>
                <a:avLst/>
                <a:gdLst>
                  <a:gd name="T0" fmla="*/ 0 w 105"/>
                  <a:gd name="T1" fmla="*/ 44 h 62"/>
                  <a:gd name="T2" fmla="*/ 68 w 105"/>
                  <a:gd name="T3" fmla="*/ 62 h 62"/>
                  <a:gd name="T4" fmla="*/ 105 w 105"/>
                  <a:gd name="T5" fmla="*/ 19 h 62"/>
                  <a:gd name="T6" fmla="*/ 31 w 105"/>
                  <a:gd name="T7" fmla="*/ 0 h 62"/>
                  <a:gd name="T8" fmla="*/ 0 w 105"/>
                  <a:gd name="T9" fmla="*/ 44 h 62"/>
                  <a:gd name="T10" fmla="*/ 0 60000 65536"/>
                  <a:gd name="T11" fmla="*/ 0 60000 65536"/>
                  <a:gd name="T12" fmla="*/ 0 60000 65536"/>
                  <a:gd name="T13" fmla="*/ 0 60000 65536"/>
                  <a:gd name="T14" fmla="*/ 0 60000 65536"/>
                  <a:gd name="T15" fmla="*/ 0 w 105"/>
                  <a:gd name="T16" fmla="*/ 0 h 62"/>
                  <a:gd name="T17" fmla="*/ 105 w 105"/>
                  <a:gd name="T18" fmla="*/ 62 h 62"/>
                </a:gdLst>
                <a:ahLst/>
                <a:cxnLst>
                  <a:cxn ang="T10">
                    <a:pos x="T0" y="T1"/>
                  </a:cxn>
                  <a:cxn ang="T11">
                    <a:pos x="T2" y="T3"/>
                  </a:cxn>
                  <a:cxn ang="T12">
                    <a:pos x="T4" y="T5"/>
                  </a:cxn>
                  <a:cxn ang="T13">
                    <a:pos x="T6" y="T7"/>
                  </a:cxn>
                  <a:cxn ang="T14">
                    <a:pos x="T8" y="T9"/>
                  </a:cxn>
                </a:cxnLst>
                <a:rect l="T15" t="T16" r="T17" b="T18"/>
                <a:pathLst>
                  <a:path w="105" h="62">
                    <a:moveTo>
                      <a:pt x="0" y="44"/>
                    </a:moveTo>
                    <a:lnTo>
                      <a:pt x="68" y="62"/>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486" name="Freeform 6587"/>
              <p:cNvSpPr>
                <a:spLocks/>
              </p:cNvSpPr>
              <p:nvPr/>
            </p:nvSpPr>
            <p:spPr bwMode="auto">
              <a:xfrm>
                <a:off x="3275" y="3786"/>
                <a:ext cx="105" cy="62"/>
              </a:xfrm>
              <a:custGeom>
                <a:avLst/>
                <a:gdLst>
                  <a:gd name="T0" fmla="*/ 0 w 17"/>
                  <a:gd name="T1" fmla="*/ 63618 h 10"/>
                  <a:gd name="T2" fmla="*/ 98959 w 17"/>
                  <a:gd name="T3" fmla="*/ 91524 h 10"/>
                  <a:gd name="T4" fmla="*/ 152936 w 17"/>
                  <a:gd name="T5" fmla="*/ 28136 h 10"/>
                  <a:gd name="T6" fmla="*/ 45014 w 17"/>
                  <a:gd name="T7" fmla="*/ 0 h 10"/>
                  <a:gd name="T8" fmla="*/ 0 w 17"/>
                  <a:gd name="T9" fmla="*/ 63618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7"/>
                    </a:moveTo>
                    <a:lnTo>
                      <a:pt x="11" y="10"/>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87" name="Freeform 6588"/>
              <p:cNvSpPr>
                <a:spLocks/>
              </p:cNvSpPr>
              <p:nvPr/>
            </p:nvSpPr>
            <p:spPr bwMode="auto">
              <a:xfrm>
                <a:off x="3102" y="3786"/>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488" name="Freeform 6589"/>
              <p:cNvSpPr>
                <a:spLocks/>
              </p:cNvSpPr>
              <p:nvPr/>
            </p:nvSpPr>
            <p:spPr bwMode="auto">
              <a:xfrm>
                <a:off x="3102" y="3786"/>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89" name="Freeform 6590"/>
              <p:cNvSpPr>
                <a:spLocks/>
              </p:cNvSpPr>
              <p:nvPr/>
            </p:nvSpPr>
            <p:spPr bwMode="auto">
              <a:xfrm>
                <a:off x="2929" y="3793"/>
                <a:ext cx="99" cy="61"/>
              </a:xfrm>
              <a:custGeom>
                <a:avLst/>
                <a:gdLst>
                  <a:gd name="T0" fmla="*/ 0 w 99"/>
                  <a:gd name="T1" fmla="*/ 43 h 61"/>
                  <a:gd name="T2" fmla="*/ 68 w 99"/>
                  <a:gd name="T3" fmla="*/ 61 h 61"/>
                  <a:gd name="T4" fmla="*/ 99 w 99"/>
                  <a:gd name="T5" fmla="*/ 18 h 61"/>
                  <a:gd name="T6" fmla="*/ 31 w 99"/>
                  <a:gd name="T7" fmla="*/ 0 h 61"/>
                  <a:gd name="T8" fmla="*/ 0 w 99"/>
                  <a:gd name="T9" fmla="*/ 43 h 61"/>
                  <a:gd name="T10" fmla="*/ 0 60000 65536"/>
                  <a:gd name="T11" fmla="*/ 0 60000 65536"/>
                  <a:gd name="T12" fmla="*/ 0 60000 65536"/>
                  <a:gd name="T13" fmla="*/ 0 60000 65536"/>
                  <a:gd name="T14" fmla="*/ 0 60000 65536"/>
                  <a:gd name="T15" fmla="*/ 0 w 99"/>
                  <a:gd name="T16" fmla="*/ 0 h 61"/>
                  <a:gd name="T17" fmla="*/ 99 w 99"/>
                  <a:gd name="T18" fmla="*/ 61 h 61"/>
                </a:gdLst>
                <a:ahLst/>
                <a:cxnLst>
                  <a:cxn ang="T10">
                    <a:pos x="T0" y="T1"/>
                  </a:cxn>
                  <a:cxn ang="T11">
                    <a:pos x="T2" y="T3"/>
                  </a:cxn>
                  <a:cxn ang="T12">
                    <a:pos x="T4" y="T5"/>
                  </a:cxn>
                  <a:cxn ang="T13">
                    <a:pos x="T6" y="T7"/>
                  </a:cxn>
                  <a:cxn ang="T14">
                    <a:pos x="T8" y="T9"/>
                  </a:cxn>
                </a:cxnLst>
                <a:rect l="T15" t="T16" r="T17" b="T18"/>
                <a:pathLst>
                  <a:path w="99" h="61">
                    <a:moveTo>
                      <a:pt x="0" y="43"/>
                    </a:moveTo>
                    <a:lnTo>
                      <a:pt x="68" y="61"/>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490" name="Freeform 6591"/>
              <p:cNvSpPr>
                <a:spLocks/>
              </p:cNvSpPr>
              <p:nvPr/>
            </p:nvSpPr>
            <p:spPr bwMode="auto">
              <a:xfrm>
                <a:off x="2929" y="3793"/>
                <a:ext cx="99" cy="61"/>
              </a:xfrm>
              <a:custGeom>
                <a:avLst/>
                <a:gdLst>
                  <a:gd name="T0" fmla="*/ 0 w 16"/>
                  <a:gd name="T1" fmla="*/ 59463 h 10"/>
                  <a:gd name="T2" fmla="*/ 99730 w 16"/>
                  <a:gd name="T3" fmla="*/ 84430 h 10"/>
                  <a:gd name="T4" fmla="*/ 145214 w 16"/>
                  <a:gd name="T5" fmla="*/ 24967 h 10"/>
                  <a:gd name="T6" fmla="*/ 45484 w 16"/>
                  <a:gd name="T7" fmla="*/ 0 h 10"/>
                  <a:gd name="T8" fmla="*/ 0 w 16"/>
                  <a:gd name="T9" fmla="*/ 59463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7"/>
                    </a:moveTo>
                    <a:lnTo>
                      <a:pt x="11" y="10"/>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491" name="Freeform 6592"/>
              <p:cNvSpPr>
                <a:spLocks/>
              </p:cNvSpPr>
              <p:nvPr/>
            </p:nvSpPr>
            <p:spPr bwMode="auto">
              <a:xfrm>
                <a:off x="4041" y="3793"/>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492" name="Freeform 6593"/>
              <p:cNvSpPr>
                <a:spLocks/>
              </p:cNvSpPr>
              <p:nvPr/>
            </p:nvSpPr>
            <p:spPr bwMode="auto">
              <a:xfrm>
                <a:off x="4041" y="3793"/>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93" name="Freeform 6594"/>
              <p:cNvSpPr>
                <a:spLocks/>
              </p:cNvSpPr>
              <p:nvPr/>
            </p:nvSpPr>
            <p:spPr bwMode="auto">
              <a:xfrm>
                <a:off x="2750" y="3793"/>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494" name="Freeform 6595"/>
              <p:cNvSpPr>
                <a:spLocks/>
              </p:cNvSpPr>
              <p:nvPr/>
            </p:nvSpPr>
            <p:spPr bwMode="auto">
              <a:xfrm>
                <a:off x="2750" y="3793"/>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495" name="Freeform 6596"/>
              <p:cNvSpPr>
                <a:spLocks/>
              </p:cNvSpPr>
              <p:nvPr/>
            </p:nvSpPr>
            <p:spPr bwMode="auto">
              <a:xfrm>
                <a:off x="3868" y="3793"/>
                <a:ext cx="105" cy="68"/>
              </a:xfrm>
              <a:custGeom>
                <a:avLst/>
                <a:gdLst>
                  <a:gd name="T0" fmla="*/ 0 w 105"/>
                  <a:gd name="T1" fmla="*/ 49 h 68"/>
                  <a:gd name="T2" fmla="*/ 74 w 105"/>
                  <a:gd name="T3" fmla="*/ 68 h 68"/>
                  <a:gd name="T4" fmla="*/ 105 w 105"/>
                  <a:gd name="T5" fmla="*/ 24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496" name="Freeform 6597"/>
              <p:cNvSpPr>
                <a:spLocks/>
              </p:cNvSpPr>
              <p:nvPr/>
            </p:nvSpPr>
            <p:spPr bwMode="auto">
              <a:xfrm>
                <a:off x="3868" y="3793"/>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497" name="Freeform 6598"/>
              <p:cNvSpPr>
                <a:spLocks/>
              </p:cNvSpPr>
              <p:nvPr/>
            </p:nvSpPr>
            <p:spPr bwMode="auto">
              <a:xfrm>
                <a:off x="3695" y="3799"/>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498" name="Freeform 6599"/>
              <p:cNvSpPr>
                <a:spLocks/>
              </p:cNvSpPr>
              <p:nvPr/>
            </p:nvSpPr>
            <p:spPr bwMode="auto">
              <a:xfrm>
                <a:off x="3695" y="3799"/>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499" name="Freeform 6600"/>
              <p:cNvSpPr>
                <a:spLocks/>
              </p:cNvSpPr>
              <p:nvPr/>
            </p:nvSpPr>
            <p:spPr bwMode="auto">
              <a:xfrm>
                <a:off x="3522" y="3799"/>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500" name="Freeform 6601"/>
              <p:cNvSpPr>
                <a:spLocks/>
              </p:cNvSpPr>
              <p:nvPr/>
            </p:nvSpPr>
            <p:spPr bwMode="auto">
              <a:xfrm>
                <a:off x="3522" y="3799"/>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01" name="Freeform 6602"/>
              <p:cNvSpPr>
                <a:spLocks/>
              </p:cNvSpPr>
              <p:nvPr/>
            </p:nvSpPr>
            <p:spPr bwMode="auto">
              <a:xfrm>
                <a:off x="3343" y="3805"/>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502" name="Freeform 6603"/>
              <p:cNvSpPr>
                <a:spLocks/>
              </p:cNvSpPr>
              <p:nvPr/>
            </p:nvSpPr>
            <p:spPr bwMode="auto">
              <a:xfrm>
                <a:off x="3343" y="3805"/>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503" name="Freeform 6604"/>
              <p:cNvSpPr>
                <a:spLocks/>
              </p:cNvSpPr>
              <p:nvPr/>
            </p:nvSpPr>
            <p:spPr bwMode="auto">
              <a:xfrm>
                <a:off x="3170" y="3805"/>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504" name="Freeform 6605"/>
              <p:cNvSpPr>
                <a:spLocks/>
              </p:cNvSpPr>
              <p:nvPr/>
            </p:nvSpPr>
            <p:spPr bwMode="auto">
              <a:xfrm>
                <a:off x="3170" y="3805"/>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05" name="Freeform 6606"/>
              <p:cNvSpPr>
                <a:spLocks/>
              </p:cNvSpPr>
              <p:nvPr/>
            </p:nvSpPr>
            <p:spPr bwMode="auto">
              <a:xfrm>
                <a:off x="2997" y="3811"/>
                <a:ext cx="105" cy="68"/>
              </a:xfrm>
              <a:custGeom>
                <a:avLst/>
                <a:gdLst>
                  <a:gd name="T0" fmla="*/ 0 w 105"/>
                  <a:gd name="T1" fmla="*/ 43 h 68"/>
                  <a:gd name="T2" fmla="*/ 68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506" name="Freeform 6607"/>
              <p:cNvSpPr>
                <a:spLocks/>
              </p:cNvSpPr>
              <p:nvPr/>
            </p:nvSpPr>
            <p:spPr bwMode="auto">
              <a:xfrm>
                <a:off x="2997" y="3811"/>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07" name="Freeform 6608"/>
              <p:cNvSpPr>
                <a:spLocks/>
              </p:cNvSpPr>
              <p:nvPr/>
            </p:nvSpPr>
            <p:spPr bwMode="auto">
              <a:xfrm>
                <a:off x="2824" y="3811"/>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508" name="Freeform 6609"/>
              <p:cNvSpPr>
                <a:spLocks/>
              </p:cNvSpPr>
              <p:nvPr/>
            </p:nvSpPr>
            <p:spPr bwMode="auto">
              <a:xfrm>
                <a:off x="2824" y="3811"/>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09" name="Freeform 6610"/>
              <p:cNvSpPr>
                <a:spLocks/>
              </p:cNvSpPr>
              <p:nvPr/>
            </p:nvSpPr>
            <p:spPr bwMode="auto">
              <a:xfrm>
                <a:off x="3942" y="3817"/>
                <a:ext cx="99" cy="68"/>
              </a:xfrm>
              <a:custGeom>
                <a:avLst/>
                <a:gdLst>
                  <a:gd name="T0" fmla="*/ 0 w 99"/>
                  <a:gd name="T1" fmla="*/ 44 h 68"/>
                  <a:gd name="T2" fmla="*/ 68 w 99"/>
                  <a:gd name="T3" fmla="*/ 68 h 68"/>
                  <a:gd name="T4" fmla="*/ 99 w 99"/>
                  <a:gd name="T5" fmla="*/ 19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5510" name="Freeform 6611"/>
              <p:cNvSpPr>
                <a:spLocks/>
              </p:cNvSpPr>
              <p:nvPr/>
            </p:nvSpPr>
            <p:spPr bwMode="auto">
              <a:xfrm>
                <a:off x="3942" y="3817"/>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511" name="Freeform 6612"/>
              <p:cNvSpPr>
                <a:spLocks/>
              </p:cNvSpPr>
              <p:nvPr/>
            </p:nvSpPr>
            <p:spPr bwMode="auto">
              <a:xfrm>
                <a:off x="3763" y="3817"/>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512" name="Freeform 6613"/>
              <p:cNvSpPr>
                <a:spLocks/>
              </p:cNvSpPr>
              <p:nvPr/>
            </p:nvSpPr>
            <p:spPr bwMode="auto">
              <a:xfrm>
                <a:off x="3763" y="3817"/>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13" name="Freeform 6614"/>
              <p:cNvSpPr>
                <a:spLocks/>
              </p:cNvSpPr>
              <p:nvPr/>
            </p:nvSpPr>
            <p:spPr bwMode="auto">
              <a:xfrm>
                <a:off x="3590" y="3824"/>
                <a:ext cx="105" cy="67"/>
              </a:xfrm>
              <a:custGeom>
                <a:avLst/>
                <a:gdLst>
                  <a:gd name="T0" fmla="*/ 0 w 105"/>
                  <a:gd name="T1" fmla="*/ 43 h 67"/>
                  <a:gd name="T2" fmla="*/ 74 w 105"/>
                  <a:gd name="T3" fmla="*/ 67 h 67"/>
                  <a:gd name="T4" fmla="*/ 105 w 105"/>
                  <a:gd name="T5" fmla="*/ 18 h 67"/>
                  <a:gd name="T6" fmla="*/ 31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74" y="67"/>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14" name="Freeform 6615"/>
              <p:cNvSpPr>
                <a:spLocks/>
              </p:cNvSpPr>
              <p:nvPr/>
            </p:nvSpPr>
            <p:spPr bwMode="auto">
              <a:xfrm>
                <a:off x="3590" y="3824"/>
                <a:ext cx="105" cy="67"/>
              </a:xfrm>
              <a:custGeom>
                <a:avLst/>
                <a:gdLst>
                  <a:gd name="T0" fmla="*/ 0 w 17"/>
                  <a:gd name="T1" fmla="*/ 59210 h 11"/>
                  <a:gd name="T2" fmla="*/ 107693 w 17"/>
                  <a:gd name="T3" fmla="*/ 92192 h 11"/>
                  <a:gd name="T4" fmla="*/ 152936 w 17"/>
                  <a:gd name="T5" fmla="*/ 24857 h 11"/>
                  <a:gd name="T6" fmla="*/ 45014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15" name="Freeform 6616"/>
              <p:cNvSpPr>
                <a:spLocks/>
              </p:cNvSpPr>
              <p:nvPr/>
            </p:nvSpPr>
            <p:spPr bwMode="auto">
              <a:xfrm>
                <a:off x="3417" y="3824"/>
                <a:ext cx="105" cy="67"/>
              </a:xfrm>
              <a:custGeom>
                <a:avLst/>
                <a:gdLst>
                  <a:gd name="T0" fmla="*/ 0 w 105"/>
                  <a:gd name="T1" fmla="*/ 49 h 67"/>
                  <a:gd name="T2" fmla="*/ 68 w 105"/>
                  <a:gd name="T3" fmla="*/ 67 h 67"/>
                  <a:gd name="T4" fmla="*/ 105 w 105"/>
                  <a:gd name="T5" fmla="*/ 24 h 67"/>
                  <a:gd name="T6" fmla="*/ 31 w 105"/>
                  <a:gd name="T7" fmla="*/ 0 h 67"/>
                  <a:gd name="T8" fmla="*/ 0 w 105"/>
                  <a:gd name="T9" fmla="*/ 49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9"/>
                    </a:moveTo>
                    <a:lnTo>
                      <a:pt x="68" y="67"/>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516" name="Freeform 6617"/>
              <p:cNvSpPr>
                <a:spLocks/>
              </p:cNvSpPr>
              <p:nvPr/>
            </p:nvSpPr>
            <p:spPr bwMode="auto">
              <a:xfrm>
                <a:off x="3417" y="3824"/>
                <a:ext cx="105" cy="67"/>
              </a:xfrm>
              <a:custGeom>
                <a:avLst/>
                <a:gdLst>
                  <a:gd name="T0" fmla="*/ 0 w 17"/>
                  <a:gd name="T1" fmla="*/ 67335 h 11"/>
                  <a:gd name="T2" fmla="*/ 98959 w 17"/>
                  <a:gd name="T3" fmla="*/ 92192 h 11"/>
                  <a:gd name="T4" fmla="*/ 152936 w 17"/>
                  <a:gd name="T5" fmla="*/ 32982 h 11"/>
                  <a:gd name="T6" fmla="*/ 45014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17" name="Freeform 6618"/>
              <p:cNvSpPr>
                <a:spLocks/>
              </p:cNvSpPr>
              <p:nvPr/>
            </p:nvSpPr>
            <p:spPr bwMode="auto">
              <a:xfrm>
                <a:off x="3244" y="3830"/>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518" name="Freeform 6619"/>
              <p:cNvSpPr>
                <a:spLocks/>
              </p:cNvSpPr>
              <p:nvPr/>
            </p:nvSpPr>
            <p:spPr bwMode="auto">
              <a:xfrm>
                <a:off x="3244" y="3830"/>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519" name="Freeform 6620"/>
              <p:cNvSpPr>
                <a:spLocks/>
              </p:cNvSpPr>
              <p:nvPr/>
            </p:nvSpPr>
            <p:spPr bwMode="auto">
              <a:xfrm>
                <a:off x="3065" y="3830"/>
                <a:ext cx="105" cy="68"/>
              </a:xfrm>
              <a:custGeom>
                <a:avLst/>
                <a:gdLst>
                  <a:gd name="T0" fmla="*/ 0 w 105"/>
                  <a:gd name="T1" fmla="*/ 49 h 68"/>
                  <a:gd name="T2" fmla="*/ 74 w 105"/>
                  <a:gd name="T3" fmla="*/ 68 h 68"/>
                  <a:gd name="T4" fmla="*/ 105 w 105"/>
                  <a:gd name="T5" fmla="*/ 24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7" y="0"/>
                    </a:lnTo>
                    <a:lnTo>
                      <a:pt x="0" y="49"/>
                    </a:lnTo>
                    <a:close/>
                  </a:path>
                </a:pathLst>
              </a:custGeom>
              <a:solidFill>
                <a:srgbClr val="CFCFCF"/>
              </a:solidFill>
              <a:ln w="9525">
                <a:noFill/>
                <a:round/>
                <a:headEnd/>
                <a:tailEnd/>
              </a:ln>
            </p:spPr>
            <p:txBody>
              <a:bodyPr/>
              <a:lstStyle/>
              <a:p>
                <a:endParaRPr lang="en-US"/>
              </a:p>
            </p:txBody>
          </p:sp>
          <p:sp>
            <p:nvSpPr>
              <p:cNvPr id="5520" name="Freeform 6621"/>
              <p:cNvSpPr>
                <a:spLocks/>
              </p:cNvSpPr>
              <p:nvPr/>
            </p:nvSpPr>
            <p:spPr bwMode="auto">
              <a:xfrm>
                <a:off x="3065" y="3830"/>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21" name="Freeform 6622"/>
              <p:cNvSpPr>
                <a:spLocks/>
              </p:cNvSpPr>
              <p:nvPr/>
            </p:nvSpPr>
            <p:spPr bwMode="auto">
              <a:xfrm>
                <a:off x="2892" y="3836"/>
                <a:ext cx="105" cy="68"/>
              </a:xfrm>
              <a:custGeom>
                <a:avLst/>
                <a:gdLst>
                  <a:gd name="T0" fmla="*/ 0 w 105"/>
                  <a:gd name="T1" fmla="*/ 43 h 68"/>
                  <a:gd name="T2" fmla="*/ 74 w 105"/>
                  <a:gd name="T3" fmla="*/ 68 h 68"/>
                  <a:gd name="T4" fmla="*/ 105 w 105"/>
                  <a:gd name="T5" fmla="*/ 18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522" name="Freeform 6623"/>
              <p:cNvSpPr>
                <a:spLocks/>
              </p:cNvSpPr>
              <p:nvPr/>
            </p:nvSpPr>
            <p:spPr bwMode="auto">
              <a:xfrm>
                <a:off x="2892" y="3836"/>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523" name="Freeform 6624"/>
              <p:cNvSpPr>
                <a:spLocks/>
              </p:cNvSpPr>
              <p:nvPr/>
            </p:nvSpPr>
            <p:spPr bwMode="auto">
              <a:xfrm>
                <a:off x="4010" y="3836"/>
                <a:ext cx="105" cy="68"/>
              </a:xfrm>
              <a:custGeom>
                <a:avLst/>
                <a:gdLst>
                  <a:gd name="T0" fmla="*/ 0 w 105"/>
                  <a:gd name="T1" fmla="*/ 49 h 68"/>
                  <a:gd name="T2" fmla="*/ 74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5524" name="Freeform 6625"/>
              <p:cNvSpPr>
                <a:spLocks/>
              </p:cNvSpPr>
              <p:nvPr/>
            </p:nvSpPr>
            <p:spPr bwMode="auto">
              <a:xfrm>
                <a:off x="4010" y="3836"/>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25" name="Freeform 6626"/>
              <p:cNvSpPr>
                <a:spLocks/>
              </p:cNvSpPr>
              <p:nvPr/>
            </p:nvSpPr>
            <p:spPr bwMode="auto">
              <a:xfrm>
                <a:off x="3837" y="3842"/>
                <a:ext cx="105" cy="68"/>
              </a:xfrm>
              <a:custGeom>
                <a:avLst/>
                <a:gdLst>
                  <a:gd name="T0" fmla="*/ 0 w 105"/>
                  <a:gd name="T1" fmla="*/ 43 h 68"/>
                  <a:gd name="T2" fmla="*/ 74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526" name="Freeform 6627"/>
              <p:cNvSpPr>
                <a:spLocks/>
              </p:cNvSpPr>
              <p:nvPr/>
            </p:nvSpPr>
            <p:spPr bwMode="auto">
              <a:xfrm>
                <a:off x="3837" y="384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27" name="Freeform 6628"/>
              <p:cNvSpPr>
                <a:spLocks/>
              </p:cNvSpPr>
              <p:nvPr/>
            </p:nvSpPr>
            <p:spPr bwMode="auto">
              <a:xfrm>
                <a:off x="3664" y="3842"/>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528" name="Freeform 6629"/>
              <p:cNvSpPr>
                <a:spLocks/>
              </p:cNvSpPr>
              <p:nvPr/>
            </p:nvSpPr>
            <p:spPr bwMode="auto">
              <a:xfrm>
                <a:off x="3664" y="3842"/>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29" name="Freeform 6630"/>
              <p:cNvSpPr>
                <a:spLocks/>
              </p:cNvSpPr>
              <p:nvPr/>
            </p:nvSpPr>
            <p:spPr bwMode="auto">
              <a:xfrm>
                <a:off x="3485" y="3848"/>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530" name="Freeform 6631"/>
              <p:cNvSpPr>
                <a:spLocks/>
              </p:cNvSpPr>
              <p:nvPr/>
            </p:nvSpPr>
            <p:spPr bwMode="auto">
              <a:xfrm>
                <a:off x="3485" y="3848"/>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531" name="Freeform 6632"/>
              <p:cNvSpPr>
                <a:spLocks/>
              </p:cNvSpPr>
              <p:nvPr/>
            </p:nvSpPr>
            <p:spPr bwMode="auto">
              <a:xfrm>
                <a:off x="3312" y="3848"/>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532" name="Freeform 6633"/>
              <p:cNvSpPr>
                <a:spLocks/>
              </p:cNvSpPr>
              <p:nvPr/>
            </p:nvSpPr>
            <p:spPr bwMode="auto">
              <a:xfrm>
                <a:off x="3312" y="3848"/>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33" name="Freeform 6634"/>
              <p:cNvSpPr>
                <a:spLocks/>
              </p:cNvSpPr>
              <p:nvPr/>
            </p:nvSpPr>
            <p:spPr bwMode="auto">
              <a:xfrm>
                <a:off x="3139" y="3854"/>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534" name="Freeform 6635"/>
              <p:cNvSpPr>
                <a:spLocks/>
              </p:cNvSpPr>
              <p:nvPr/>
            </p:nvSpPr>
            <p:spPr bwMode="auto">
              <a:xfrm>
                <a:off x="3139" y="3854"/>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35" name="Freeform 6636"/>
              <p:cNvSpPr>
                <a:spLocks/>
              </p:cNvSpPr>
              <p:nvPr/>
            </p:nvSpPr>
            <p:spPr bwMode="auto">
              <a:xfrm>
                <a:off x="2966" y="3854"/>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536" name="Freeform 6637"/>
              <p:cNvSpPr>
                <a:spLocks/>
              </p:cNvSpPr>
              <p:nvPr/>
            </p:nvSpPr>
            <p:spPr bwMode="auto">
              <a:xfrm>
                <a:off x="2966" y="3854"/>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37" name="Freeform 6638"/>
              <p:cNvSpPr>
                <a:spLocks/>
              </p:cNvSpPr>
              <p:nvPr/>
            </p:nvSpPr>
            <p:spPr bwMode="auto">
              <a:xfrm>
                <a:off x="3911" y="3861"/>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5538" name="Freeform 6639"/>
              <p:cNvSpPr>
                <a:spLocks/>
              </p:cNvSpPr>
              <p:nvPr/>
            </p:nvSpPr>
            <p:spPr bwMode="auto">
              <a:xfrm>
                <a:off x="3911" y="386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39" name="Freeform 6640"/>
              <p:cNvSpPr>
                <a:spLocks/>
              </p:cNvSpPr>
              <p:nvPr/>
            </p:nvSpPr>
            <p:spPr bwMode="auto">
              <a:xfrm>
                <a:off x="3732" y="3867"/>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40" name="Freeform 6641"/>
              <p:cNvSpPr>
                <a:spLocks/>
              </p:cNvSpPr>
              <p:nvPr/>
            </p:nvSpPr>
            <p:spPr bwMode="auto">
              <a:xfrm>
                <a:off x="3732" y="3867"/>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41" name="Freeform 6642"/>
              <p:cNvSpPr>
                <a:spLocks/>
              </p:cNvSpPr>
              <p:nvPr/>
            </p:nvSpPr>
            <p:spPr bwMode="auto">
              <a:xfrm>
                <a:off x="3559" y="3867"/>
                <a:ext cx="105" cy="68"/>
              </a:xfrm>
              <a:custGeom>
                <a:avLst/>
                <a:gdLst>
                  <a:gd name="T0" fmla="*/ 0 w 105"/>
                  <a:gd name="T1" fmla="*/ 49 h 68"/>
                  <a:gd name="T2" fmla="*/ 74 w 105"/>
                  <a:gd name="T3" fmla="*/ 68 h 68"/>
                  <a:gd name="T4" fmla="*/ 105 w 105"/>
                  <a:gd name="T5" fmla="*/ 24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542" name="Freeform 6643"/>
              <p:cNvSpPr>
                <a:spLocks/>
              </p:cNvSpPr>
              <p:nvPr/>
            </p:nvSpPr>
            <p:spPr bwMode="auto">
              <a:xfrm>
                <a:off x="3559" y="3867"/>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43" name="Freeform 6644"/>
              <p:cNvSpPr>
                <a:spLocks/>
              </p:cNvSpPr>
              <p:nvPr/>
            </p:nvSpPr>
            <p:spPr bwMode="auto">
              <a:xfrm>
                <a:off x="3386" y="3873"/>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544" name="Freeform 6645"/>
              <p:cNvSpPr>
                <a:spLocks/>
              </p:cNvSpPr>
              <p:nvPr/>
            </p:nvSpPr>
            <p:spPr bwMode="auto">
              <a:xfrm>
                <a:off x="3386" y="3873"/>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545" name="Freeform 6646"/>
              <p:cNvSpPr>
                <a:spLocks/>
              </p:cNvSpPr>
              <p:nvPr/>
            </p:nvSpPr>
            <p:spPr bwMode="auto">
              <a:xfrm>
                <a:off x="3207" y="3873"/>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546" name="Freeform 6647"/>
              <p:cNvSpPr>
                <a:spLocks/>
              </p:cNvSpPr>
              <p:nvPr/>
            </p:nvSpPr>
            <p:spPr bwMode="auto">
              <a:xfrm>
                <a:off x="3207" y="3873"/>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47" name="Freeform 6648"/>
              <p:cNvSpPr>
                <a:spLocks/>
              </p:cNvSpPr>
              <p:nvPr/>
            </p:nvSpPr>
            <p:spPr bwMode="auto">
              <a:xfrm>
                <a:off x="3034" y="3879"/>
                <a:ext cx="105" cy="68"/>
              </a:xfrm>
              <a:custGeom>
                <a:avLst/>
                <a:gdLst>
                  <a:gd name="T0" fmla="*/ 0 w 105"/>
                  <a:gd name="T1" fmla="*/ 43 h 68"/>
                  <a:gd name="T2" fmla="*/ 74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548" name="Freeform 6649"/>
              <p:cNvSpPr>
                <a:spLocks/>
              </p:cNvSpPr>
              <p:nvPr/>
            </p:nvSpPr>
            <p:spPr bwMode="auto">
              <a:xfrm>
                <a:off x="3034" y="3879"/>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49" name="Freeform 6650"/>
              <p:cNvSpPr>
                <a:spLocks/>
              </p:cNvSpPr>
              <p:nvPr/>
            </p:nvSpPr>
            <p:spPr bwMode="auto">
              <a:xfrm>
                <a:off x="3979" y="3885"/>
                <a:ext cx="105" cy="68"/>
              </a:xfrm>
              <a:custGeom>
                <a:avLst/>
                <a:gdLst>
                  <a:gd name="T0" fmla="*/ 0 w 105"/>
                  <a:gd name="T1" fmla="*/ 44 h 68"/>
                  <a:gd name="T2" fmla="*/ 74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550" name="Freeform 6651"/>
              <p:cNvSpPr>
                <a:spLocks/>
              </p:cNvSpPr>
              <p:nvPr/>
            </p:nvSpPr>
            <p:spPr bwMode="auto">
              <a:xfrm>
                <a:off x="3979" y="3885"/>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51" name="Freeform 6652"/>
              <p:cNvSpPr>
                <a:spLocks/>
              </p:cNvSpPr>
              <p:nvPr/>
            </p:nvSpPr>
            <p:spPr bwMode="auto">
              <a:xfrm>
                <a:off x="3806" y="3885"/>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552" name="Freeform 6653"/>
              <p:cNvSpPr>
                <a:spLocks/>
              </p:cNvSpPr>
              <p:nvPr/>
            </p:nvSpPr>
            <p:spPr bwMode="auto">
              <a:xfrm>
                <a:off x="3806" y="3885"/>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53" name="Freeform 6654"/>
              <p:cNvSpPr>
                <a:spLocks/>
              </p:cNvSpPr>
              <p:nvPr/>
            </p:nvSpPr>
            <p:spPr bwMode="auto">
              <a:xfrm>
                <a:off x="3633" y="3891"/>
                <a:ext cx="99" cy="68"/>
              </a:xfrm>
              <a:custGeom>
                <a:avLst/>
                <a:gdLst>
                  <a:gd name="T0" fmla="*/ 0 w 99"/>
                  <a:gd name="T1" fmla="*/ 44 h 68"/>
                  <a:gd name="T2" fmla="*/ 68 w 99"/>
                  <a:gd name="T3" fmla="*/ 68 h 68"/>
                  <a:gd name="T4" fmla="*/ 99 w 99"/>
                  <a:gd name="T5" fmla="*/ 19 h 68"/>
                  <a:gd name="T6" fmla="*/ 31 w 99"/>
                  <a:gd name="T7" fmla="*/ 0 h 68"/>
                  <a:gd name="T8" fmla="*/ 0 w 99"/>
                  <a:gd name="T9" fmla="*/ 44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4"/>
                    </a:moveTo>
                    <a:lnTo>
                      <a:pt x="68" y="68"/>
                    </a:lnTo>
                    <a:lnTo>
                      <a:pt x="99" y="19"/>
                    </a:lnTo>
                    <a:lnTo>
                      <a:pt x="31" y="0"/>
                    </a:lnTo>
                    <a:lnTo>
                      <a:pt x="0" y="44"/>
                    </a:lnTo>
                    <a:close/>
                  </a:path>
                </a:pathLst>
              </a:custGeom>
              <a:solidFill>
                <a:srgbClr val="CFCFCF"/>
              </a:solidFill>
              <a:ln w="9525">
                <a:noFill/>
                <a:round/>
                <a:headEnd/>
                <a:tailEnd/>
              </a:ln>
            </p:spPr>
            <p:txBody>
              <a:bodyPr/>
              <a:lstStyle/>
              <a:p>
                <a:endParaRPr lang="en-US"/>
              </a:p>
            </p:txBody>
          </p:sp>
          <p:sp>
            <p:nvSpPr>
              <p:cNvPr id="5554" name="Freeform 6655"/>
              <p:cNvSpPr>
                <a:spLocks/>
              </p:cNvSpPr>
              <p:nvPr/>
            </p:nvSpPr>
            <p:spPr bwMode="auto">
              <a:xfrm>
                <a:off x="3633" y="3891"/>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555" name="Freeform 6656"/>
              <p:cNvSpPr>
                <a:spLocks/>
              </p:cNvSpPr>
              <p:nvPr/>
            </p:nvSpPr>
            <p:spPr bwMode="auto">
              <a:xfrm>
                <a:off x="3454" y="3891"/>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556" name="Freeform 6657"/>
              <p:cNvSpPr>
                <a:spLocks/>
              </p:cNvSpPr>
              <p:nvPr/>
            </p:nvSpPr>
            <p:spPr bwMode="auto">
              <a:xfrm>
                <a:off x="3454" y="3891"/>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57" name="Freeform 6658"/>
              <p:cNvSpPr>
                <a:spLocks/>
              </p:cNvSpPr>
              <p:nvPr/>
            </p:nvSpPr>
            <p:spPr bwMode="auto">
              <a:xfrm>
                <a:off x="3281" y="3898"/>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58" name="Freeform 6659"/>
              <p:cNvSpPr>
                <a:spLocks/>
              </p:cNvSpPr>
              <p:nvPr/>
            </p:nvSpPr>
            <p:spPr bwMode="auto">
              <a:xfrm>
                <a:off x="3281" y="3898"/>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59" name="Freeform 6660"/>
              <p:cNvSpPr>
                <a:spLocks/>
              </p:cNvSpPr>
              <p:nvPr/>
            </p:nvSpPr>
            <p:spPr bwMode="auto">
              <a:xfrm>
                <a:off x="3108" y="3898"/>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5560" name="Freeform 6661"/>
              <p:cNvSpPr>
                <a:spLocks/>
              </p:cNvSpPr>
              <p:nvPr/>
            </p:nvSpPr>
            <p:spPr bwMode="auto">
              <a:xfrm>
                <a:off x="3108" y="3898"/>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61" name="Freeform 6662"/>
              <p:cNvSpPr>
                <a:spLocks/>
              </p:cNvSpPr>
              <p:nvPr/>
            </p:nvSpPr>
            <p:spPr bwMode="auto">
              <a:xfrm>
                <a:off x="3874" y="3910"/>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562" name="Freeform 6663"/>
              <p:cNvSpPr>
                <a:spLocks/>
              </p:cNvSpPr>
              <p:nvPr/>
            </p:nvSpPr>
            <p:spPr bwMode="auto">
              <a:xfrm>
                <a:off x="3874" y="3910"/>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563" name="Freeform 6664"/>
              <p:cNvSpPr>
                <a:spLocks/>
              </p:cNvSpPr>
              <p:nvPr/>
            </p:nvSpPr>
            <p:spPr bwMode="auto">
              <a:xfrm>
                <a:off x="3701" y="3910"/>
                <a:ext cx="105" cy="68"/>
              </a:xfrm>
              <a:custGeom>
                <a:avLst/>
                <a:gdLst>
                  <a:gd name="T0" fmla="*/ 0 w 105"/>
                  <a:gd name="T1" fmla="*/ 49 h 68"/>
                  <a:gd name="T2" fmla="*/ 74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5564" name="Freeform 6665"/>
              <p:cNvSpPr>
                <a:spLocks/>
              </p:cNvSpPr>
              <p:nvPr/>
            </p:nvSpPr>
            <p:spPr bwMode="auto">
              <a:xfrm>
                <a:off x="3701" y="3910"/>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65" name="Freeform 6666"/>
              <p:cNvSpPr>
                <a:spLocks/>
              </p:cNvSpPr>
              <p:nvPr/>
            </p:nvSpPr>
            <p:spPr bwMode="auto">
              <a:xfrm>
                <a:off x="3528" y="3916"/>
                <a:ext cx="105" cy="68"/>
              </a:xfrm>
              <a:custGeom>
                <a:avLst/>
                <a:gdLst>
                  <a:gd name="T0" fmla="*/ 0 w 105"/>
                  <a:gd name="T1" fmla="*/ 43 h 68"/>
                  <a:gd name="T2" fmla="*/ 68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566" name="Freeform 6667"/>
              <p:cNvSpPr>
                <a:spLocks/>
              </p:cNvSpPr>
              <p:nvPr/>
            </p:nvSpPr>
            <p:spPr bwMode="auto">
              <a:xfrm>
                <a:off x="3528" y="3916"/>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67" name="Freeform 6668"/>
              <p:cNvSpPr>
                <a:spLocks/>
              </p:cNvSpPr>
              <p:nvPr/>
            </p:nvSpPr>
            <p:spPr bwMode="auto">
              <a:xfrm>
                <a:off x="3349" y="3916"/>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568" name="Freeform 6669"/>
              <p:cNvSpPr>
                <a:spLocks/>
              </p:cNvSpPr>
              <p:nvPr/>
            </p:nvSpPr>
            <p:spPr bwMode="auto">
              <a:xfrm>
                <a:off x="3349" y="3916"/>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69" name="Freeform 6670"/>
              <p:cNvSpPr>
                <a:spLocks/>
              </p:cNvSpPr>
              <p:nvPr/>
            </p:nvSpPr>
            <p:spPr bwMode="auto">
              <a:xfrm>
                <a:off x="3176" y="3922"/>
                <a:ext cx="105" cy="68"/>
              </a:xfrm>
              <a:custGeom>
                <a:avLst/>
                <a:gdLst>
                  <a:gd name="T0" fmla="*/ 0 w 105"/>
                  <a:gd name="T1" fmla="*/ 44 h 68"/>
                  <a:gd name="T2" fmla="*/ 74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570" name="Freeform 6671"/>
              <p:cNvSpPr>
                <a:spLocks/>
              </p:cNvSpPr>
              <p:nvPr/>
            </p:nvSpPr>
            <p:spPr bwMode="auto">
              <a:xfrm>
                <a:off x="3176" y="3922"/>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71" name="Freeform 6672"/>
              <p:cNvSpPr>
                <a:spLocks/>
              </p:cNvSpPr>
              <p:nvPr/>
            </p:nvSpPr>
            <p:spPr bwMode="auto">
              <a:xfrm>
                <a:off x="3948" y="3929"/>
                <a:ext cx="105" cy="67"/>
              </a:xfrm>
              <a:custGeom>
                <a:avLst/>
                <a:gdLst>
                  <a:gd name="T0" fmla="*/ 0 w 105"/>
                  <a:gd name="T1" fmla="*/ 49 h 67"/>
                  <a:gd name="T2" fmla="*/ 74 w 105"/>
                  <a:gd name="T3" fmla="*/ 67 h 67"/>
                  <a:gd name="T4" fmla="*/ 105 w 105"/>
                  <a:gd name="T5" fmla="*/ 24 h 67"/>
                  <a:gd name="T6" fmla="*/ 31 w 105"/>
                  <a:gd name="T7" fmla="*/ 0 h 67"/>
                  <a:gd name="T8" fmla="*/ 0 w 105"/>
                  <a:gd name="T9" fmla="*/ 49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9"/>
                    </a:moveTo>
                    <a:lnTo>
                      <a:pt x="74" y="67"/>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572" name="Freeform 6673"/>
              <p:cNvSpPr>
                <a:spLocks/>
              </p:cNvSpPr>
              <p:nvPr/>
            </p:nvSpPr>
            <p:spPr bwMode="auto">
              <a:xfrm>
                <a:off x="3948" y="3929"/>
                <a:ext cx="105" cy="67"/>
              </a:xfrm>
              <a:custGeom>
                <a:avLst/>
                <a:gdLst>
                  <a:gd name="T0" fmla="*/ 0 w 17"/>
                  <a:gd name="T1" fmla="*/ 67335 h 11"/>
                  <a:gd name="T2" fmla="*/ 107693 w 17"/>
                  <a:gd name="T3" fmla="*/ 92192 h 11"/>
                  <a:gd name="T4" fmla="*/ 152936 w 17"/>
                  <a:gd name="T5" fmla="*/ 32982 h 11"/>
                  <a:gd name="T6" fmla="*/ 45014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73" name="Freeform 6674"/>
              <p:cNvSpPr>
                <a:spLocks/>
              </p:cNvSpPr>
              <p:nvPr/>
            </p:nvSpPr>
            <p:spPr bwMode="auto">
              <a:xfrm>
                <a:off x="3775" y="3935"/>
                <a:ext cx="99" cy="68"/>
              </a:xfrm>
              <a:custGeom>
                <a:avLst/>
                <a:gdLst>
                  <a:gd name="T0" fmla="*/ 0 w 99"/>
                  <a:gd name="T1" fmla="*/ 43 h 68"/>
                  <a:gd name="T2" fmla="*/ 68 w 99"/>
                  <a:gd name="T3" fmla="*/ 68 h 68"/>
                  <a:gd name="T4" fmla="*/ 99 w 99"/>
                  <a:gd name="T5" fmla="*/ 18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8"/>
                    </a:lnTo>
                    <a:lnTo>
                      <a:pt x="31" y="0"/>
                    </a:lnTo>
                    <a:lnTo>
                      <a:pt x="0" y="43"/>
                    </a:lnTo>
                    <a:close/>
                  </a:path>
                </a:pathLst>
              </a:custGeom>
              <a:solidFill>
                <a:srgbClr val="CFCFCF"/>
              </a:solidFill>
              <a:ln w="9525">
                <a:noFill/>
                <a:round/>
                <a:headEnd/>
                <a:tailEnd/>
              </a:ln>
            </p:spPr>
            <p:txBody>
              <a:bodyPr/>
              <a:lstStyle/>
              <a:p>
                <a:endParaRPr lang="en-US"/>
              </a:p>
            </p:txBody>
          </p:sp>
          <p:sp>
            <p:nvSpPr>
              <p:cNvPr id="5574" name="Freeform 6675"/>
              <p:cNvSpPr>
                <a:spLocks/>
              </p:cNvSpPr>
              <p:nvPr/>
            </p:nvSpPr>
            <p:spPr bwMode="auto">
              <a:xfrm>
                <a:off x="3775" y="3935"/>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575" name="Freeform 6676"/>
              <p:cNvSpPr>
                <a:spLocks/>
              </p:cNvSpPr>
              <p:nvPr/>
            </p:nvSpPr>
            <p:spPr bwMode="auto">
              <a:xfrm>
                <a:off x="3596" y="3935"/>
                <a:ext cx="105" cy="68"/>
              </a:xfrm>
              <a:custGeom>
                <a:avLst/>
                <a:gdLst>
                  <a:gd name="T0" fmla="*/ 0 w 105"/>
                  <a:gd name="T1" fmla="*/ 49 h 68"/>
                  <a:gd name="T2" fmla="*/ 74 w 105"/>
                  <a:gd name="T3" fmla="*/ 68 h 68"/>
                  <a:gd name="T4" fmla="*/ 105 w 105"/>
                  <a:gd name="T5" fmla="*/ 24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4"/>
                    </a:lnTo>
                    <a:lnTo>
                      <a:pt x="37" y="0"/>
                    </a:lnTo>
                    <a:lnTo>
                      <a:pt x="0" y="49"/>
                    </a:lnTo>
                    <a:close/>
                  </a:path>
                </a:pathLst>
              </a:custGeom>
              <a:solidFill>
                <a:srgbClr val="CFCFCF"/>
              </a:solidFill>
              <a:ln w="9525">
                <a:noFill/>
                <a:round/>
                <a:headEnd/>
                <a:tailEnd/>
              </a:ln>
            </p:spPr>
            <p:txBody>
              <a:bodyPr/>
              <a:lstStyle/>
              <a:p>
                <a:endParaRPr lang="en-US"/>
              </a:p>
            </p:txBody>
          </p:sp>
          <p:sp>
            <p:nvSpPr>
              <p:cNvPr id="5576" name="Freeform 6677"/>
              <p:cNvSpPr>
                <a:spLocks/>
              </p:cNvSpPr>
              <p:nvPr/>
            </p:nvSpPr>
            <p:spPr bwMode="auto">
              <a:xfrm>
                <a:off x="3596" y="3935"/>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77" name="Freeform 6678"/>
              <p:cNvSpPr>
                <a:spLocks/>
              </p:cNvSpPr>
              <p:nvPr/>
            </p:nvSpPr>
            <p:spPr bwMode="auto">
              <a:xfrm>
                <a:off x="3423" y="3941"/>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78" name="Freeform 6679"/>
              <p:cNvSpPr>
                <a:spLocks/>
              </p:cNvSpPr>
              <p:nvPr/>
            </p:nvSpPr>
            <p:spPr bwMode="auto">
              <a:xfrm>
                <a:off x="3423" y="3941"/>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79" name="Freeform 6680"/>
              <p:cNvSpPr>
                <a:spLocks/>
              </p:cNvSpPr>
              <p:nvPr/>
            </p:nvSpPr>
            <p:spPr bwMode="auto">
              <a:xfrm>
                <a:off x="3250" y="3941"/>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580" name="Freeform 6681"/>
              <p:cNvSpPr>
                <a:spLocks/>
              </p:cNvSpPr>
              <p:nvPr/>
            </p:nvSpPr>
            <p:spPr bwMode="auto">
              <a:xfrm>
                <a:off x="3250" y="394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81" name="Freeform 6682"/>
              <p:cNvSpPr>
                <a:spLocks/>
              </p:cNvSpPr>
              <p:nvPr/>
            </p:nvSpPr>
            <p:spPr bwMode="auto">
              <a:xfrm>
                <a:off x="3843" y="3953"/>
                <a:ext cx="105" cy="68"/>
              </a:xfrm>
              <a:custGeom>
                <a:avLst/>
                <a:gdLst>
                  <a:gd name="T0" fmla="*/ 0 w 105"/>
                  <a:gd name="T1" fmla="*/ 50 h 68"/>
                  <a:gd name="T2" fmla="*/ 74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1" y="0"/>
                    </a:lnTo>
                    <a:lnTo>
                      <a:pt x="0" y="50"/>
                    </a:lnTo>
                    <a:close/>
                  </a:path>
                </a:pathLst>
              </a:custGeom>
              <a:solidFill>
                <a:srgbClr val="CFCFCF"/>
              </a:solidFill>
              <a:ln w="9525">
                <a:noFill/>
                <a:round/>
                <a:headEnd/>
                <a:tailEnd/>
              </a:ln>
            </p:spPr>
            <p:txBody>
              <a:bodyPr/>
              <a:lstStyle/>
              <a:p>
                <a:endParaRPr lang="en-US"/>
              </a:p>
            </p:txBody>
          </p:sp>
          <p:sp>
            <p:nvSpPr>
              <p:cNvPr id="5582" name="Freeform 6683"/>
              <p:cNvSpPr>
                <a:spLocks/>
              </p:cNvSpPr>
              <p:nvPr/>
            </p:nvSpPr>
            <p:spPr bwMode="auto">
              <a:xfrm>
                <a:off x="3843" y="3953"/>
                <a:ext cx="105" cy="68"/>
              </a:xfrm>
              <a:custGeom>
                <a:avLst/>
                <a:gdLst>
                  <a:gd name="T0" fmla="*/ 0 w 17"/>
                  <a:gd name="T1" fmla="*/ 71579 h 11"/>
                  <a:gd name="T2" fmla="*/ 107693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583" name="Freeform 6684"/>
              <p:cNvSpPr>
                <a:spLocks/>
              </p:cNvSpPr>
              <p:nvPr/>
            </p:nvSpPr>
            <p:spPr bwMode="auto">
              <a:xfrm>
                <a:off x="3670" y="3959"/>
                <a:ext cx="105" cy="68"/>
              </a:xfrm>
              <a:custGeom>
                <a:avLst/>
                <a:gdLst>
                  <a:gd name="T0" fmla="*/ 0 w 105"/>
                  <a:gd name="T1" fmla="*/ 44 h 68"/>
                  <a:gd name="T2" fmla="*/ 68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68"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584" name="Freeform 6685"/>
              <p:cNvSpPr>
                <a:spLocks/>
              </p:cNvSpPr>
              <p:nvPr/>
            </p:nvSpPr>
            <p:spPr bwMode="auto">
              <a:xfrm>
                <a:off x="3670" y="3959"/>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85" name="Freeform 6686"/>
              <p:cNvSpPr>
                <a:spLocks/>
              </p:cNvSpPr>
              <p:nvPr/>
            </p:nvSpPr>
            <p:spPr bwMode="auto">
              <a:xfrm>
                <a:off x="3491" y="3959"/>
                <a:ext cx="105" cy="68"/>
              </a:xfrm>
              <a:custGeom>
                <a:avLst/>
                <a:gdLst>
                  <a:gd name="T0" fmla="*/ 0 w 105"/>
                  <a:gd name="T1" fmla="*/ 50 h 68"/>
                  <a:gd name="T2" fmla="*/ 74 w 105"/>
                  <a:gd name="T3" fmla="*/ 68 h 68"/>
                  <a:gd name="T4" fmla="*/ 105 w 105"/>
                  <a:gd name="T5" fmla="*/ 25 h 68"/>
                  <a:gd name="T6" fmla="*/ 37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74" y="68"/>
                    </a:lnTo>
                    <a:lnTo>
                      <a:pt x="105" y="25"/>
                    </a:lnTo>
                    <a:lnTo>
                      <a:pt x="37" y="0"/>
                    </a:lnTo>
                    <a:lnTo>
                      <a:pt x="0" y="50"/>
                    </a:lnTo>
                    <a:close/>
                  </a:path>
                </a:pathLst>
              </a:custGeom>
              <a:solidFill>
                <a:srgbClr val="CFCFCF"/>
              </a:solidFill>
              <a:ln w="9525">
                <a:noFill/>
                <a:round/>
                <a:headEnd/>
                <a:tailEnd/>
              </a:ln>
            </p:spPr>
            <p:txBody>
              <a:bodyPr/>
              <a:lstStyle/>
              <a:p>
                <a:endParaRPr lang="en-US"/>
              </a:p>
            </p:txBody>
          </p:sp>
          <p:sp>
            <p:nvSpPr>
              <p:cNvPr id="5586" name="Freeform 6687"/>
              <p:cNvSpPr>
                <a:spLocks/>
              </p:cNvSpPr>
              <p:nvPr/>
            </p:nvSpPr>
            <p:spPr bwMode="auto">
              <a:xfrm>
                <a:off x="3491" y="3959"/>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87" name="Freeform 6688"/>
              <p:cNvSpPr>
                <a:spLocks/>
              </p:cNvSpPr>
              <p:nvPr/>
            </p:nvSpPr>
            <p:spPr bwMode="auto">
              <a:xfrm>
                <a:off x="3318" y="3966"/>
                <a:ext cx="105" cy="67"/>
              </a:xfrm>
              <a:custGeom>
                <a:avLst/>
                <a:gdLst>
                  <a:gd name="T0" fmla="*/ 0 w 105"/>
                  <a:gd name="T1" fmla="*/ 43 h 67"/>
                  <a:gd name="T2" fmla="*/ 74 w 105"/>
                  <a:gd name="T3" fmla="*/ 67 h 67"/>
                  <a:gd name="T4" fmla="*/ 105 w 105"/>
                  <a:gd name="T5" fmla="*/ 18 h 67"/>
                  <a:gd name="T6" fmla="*/ 31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74" y="67"/>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88" name="Freeform 6689"/>
              <p:cNvSpPr>
                <a:spLocks/>
              </p:cNvSpPr>
              <p:nvPr/>
            </p:nvSpPr>
            <p:spPr bwMode="auto">
              <a:xfrm>
                <a:off x="3318" y="3966"/>
                <a:ext cx="105" cy="67"/>
              </a:xfrm>
              <a:custGeom>
                <a:avLst/>
                <a:gdLst>
                  <a:gd name="T0" fmla="*/ 0 w 17"/>
                  <a:gd name="T1" fmla="*/ 59210 h 11"/>
                  <a:gd name="T2" fmla="*/ 107693 w 17"/>
                  <a:gd name="T3" fmla="*/ 92192 h 11"/>
                  <a:gd name="T4" fmla="*/ 152936 w 17"/>
                  <a:gd name="T5" fmla="*/ 24857 h 11"/>
                  <a:gd name="T6" fmla="*/ 45014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89" name="Freeform 6690"/>
              <p:cNvSpPr>
                <a:spLocks/>
              </p:cNvSpPr>
              <p:nvPr/>
            </p:nvSpPr>
            <p:spPr bwMode="auto">
              <a:xfrm>
                <a:off x="3917" y="3978"/>
                <a:ext cx="105" cy="68"/>
              </a:xfrm>
              <a:custGeom>
                <a:avLst/>
                <a:gdLst>
                  <a:gd name="T0" fmla="*/ 0 w 105"/>
                  <a:gd name="T1" fmla="*/ 43 h 68"/>
                  <a:gd name="T2" fmla="*/ 68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68"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90" name="Freeform 6691"/>
              <p:cNvSpPr>
                <a:spLocks/>
              </p:cNvSpPr>
              <p:nvPr/>
            </p:nvSpPr>
            <p:spPr bwMode="auto">
              <a:xfrm>
                <a:off x="3917" y="3978"/>
                <a:ext cx="105" cy="68"/>
              </a:xfrm>
              <a:custGeom>
                <a:avLst/>
                <a:gdLst>
                  <a:gd name="T0" fmla="*/ 0 w 17"/>
                  <a:gd name="T1" fmla="*/ 62826 h 11"/>
                  <a:gd name="T2" fmla="*/ 98959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1"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91" name="Freeform 6692"/>
              <p:cNvSpPr>
                <a:spLocks/>
              </p:cNvSpPr>
              <p:nvPr/>
            </p:nvSpPr>
            <p:spPr bwMode="auto">
              <a:xfrm>
                <a:off x="3738" y="3978"/>
                <a:ext cx="105" cy="68"/>
              </a:xfrm>
              <a:custGeom>
                <a:avLst/>
                <a:gdLst>
                  <a:gd name="T0" fmla="*/ 0 w 105"/>
                  <a:gd name="T1" fmla="*/ 49 h 68"/>
                  <a:gd name="T2" fmla="*/ 74 w 105"/>
                  <a:gd name="T3" fmla="*/ 68 h 68"/>
                  <a:gd name="T4" fmla="*/ 105 w 105"/>
                  <a:gd name="T5" fmla="*/ 25 h 68"/>
                  <a:gd name="T6" fmla="*/ 37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74" y="68"/>
                    </a:lnTo>
                    <a:lnTo>
                      <a:pt x="105" y="25"/>
                    </a:lnTo>
                    <a:lnTo>
                      <a:pt x="37" y="0"/>
                    </a:lnTo>
                    <a:lnTo>
                      <a:pt x="0" y="49"/>
                    </a:lnTo>
                    <a:close/>
                  </a:path>
                </a:pathLst>
              </a:custGeom>
              <a:solidFill>
                <a:srgbClr val="CFCFCF"/>
              </a:solidFill>
              <a:ln w="9525">
                <a:noFill/>
                <a:round/>
                <a:headEnd/>
                <a:tailEnd/>
              </a:ln>
            </p:spPr>
            <p:txBody>
              <a:bodyPr/>
              <a:lstStyle/>
              <a:p>
                <a:endParaRPr lang="en-US"/>
              </a:p>
            </p:txBody>
          </p:sp>
          <p:sp>
            <p:nvSpPr>
              <p:cNvPr id="5592" name="Freeform 6693"/>
              <p:cNvSpPr>
                <a:spLocks/>
              </p:cNvSpPr>
              <p:nvPr/>
            </p:nvSpPr>
            <p:spPr bwMode="auto">
              <a:xfrm>
                <a:off x="3738" y="3978"/>
                <a:ext cx="105" cy="68"/>
              </a:xfrm>
              <a:custGeom>
                <a:avLst/>
                <a:gdLst>
                  <a:gd name="T0" fmla="*/ 0 w 17"/>
                  <a:gd name="T1" fmla="*/ 71579 h 11"/>
                  <a:gd name="T2" fmla="*/ 107693 w 17"/>
                  <a:gd name="T3" fmla="*/ 99206 h 11"/>
                  <a:gd name="T4" fmla="*/ 152936 w 17"/>
                  <a:gd name="T5" fmla="*/ 36609 h 11"/>
                  <a:gd name="T6" fmla="*/ 53945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6" y="0"/>
                    </a:lnTo>
                    <a:lnTo>
                      <a:pt x="0" y="8"/>
                    </a:lnTo>
                  </a:path>
                </a:pathLst>
              </a:custGeom>
              <a:noFill/>
              <a:ln w="9525">
                <a:solidFill>
                  <a:srgbClr val="000000"/>
                </a:solidFill>
                <a:round/>
                <a:headEnd/>
                <a:tailEnd/>
              </a:ln>
            </p:spPr>
            <p:txBody>
              <a:bodyPr/>
              <a:lstStyle/>
              <a:p>
                <a:endParaRPr lang="en-US"/>
              </a:p>
            </p:txBody>
          </p:sp>
          <p:sp>
            <p:nvSpPr>
              <p:cNvPr id="5593" name="Freeform 6694"/>
              <p:cNvSpPr>
                <a:spLocks/>
              </p:cNvSpPr>
              <p:nvPr/>
            </p:nvSpPr>
            <p:spPr bwMode="auto">
              <a:xfrm>
                <a:off x="3565" y="3984"/>
                <a:ext cx="105" cy="68"/>
              </a:xfrm>
              <a:custGeom>
                <a:avLst/>
                <a:gdLst>
                  <a:gd name="T0" fmla="*/ 0 w 105"/>
                  <a:gd name="T1" fmla="*/ 43 h 68"/>
                  <a:gd name="T2" fmla="*/ 74 w 105"/>
                  <a:gd name="T3" fmla="*/ 68 h 68"/>
                  <a:gd name="T4" fmla="*/ 105 w 105"/>
                  <a:gd name="T5" fmla="*/ 19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1" y="0"/>
                    </a:lnTo>
                    <a:lnTo>
                      <a:pt x="0" y="43"/>
                    </a:lnTo>
                    <a:close/>
                  </a:path>
                </a:pathLst>
              </a:custGeom>
              <a:solidFill>
                <a:srgbClr val="CFCFCF"/>
              </a:solidFill>
              <a:ln w="9525">
                <a:noFill/>
                <a:round/>
                <a:headEnd/>
                <a:tailEnd/>
              </a:ln>
            </p:spPr>
            <p:txBody>
              <a:bodyPr/>
              <a:lstStyle/>
              <a:p>
                <a:endParaRPr lang="en-US"/>
              </a:p>
            </p:txBody>
          </p:sp>
          <p:sp>
            <p:nvSpPr>
              <p:cNvPr id="5594" name="Freeform 6695"/>
              <p:cNvSpPr>
                <a:spLocks/>
              </p:cNvSpPr>
              <p:nvPr/>
            </p:nvSpPr>
            <p:spPr bwMode="auto">
              <a:xfrm>
                <a:off x="3565" y="3984"/>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95" name="Freeform 6696"/>
              <p:cNvSpPr>
                <a:spLocks/>
              </p:cNvSpPr>
              <p:nvPr/>
            </p:nvSpPr>
            <p:spPr bwMode="auto">
              <a:xfrm>
                <a:off x="3392" y="3984"/>
                <a:ext cx="99" cy="68"/>
              </a:xfrm>
              <a:custGeom>
                <a:avLst/>
                <a:gdLst>
                  <a:gd name="T0" fmla="*/ 0 w 99"/>
                  <a:gd name="T1" fmla="*/ 49 h 68"/>
                  <a:gd name="T2" fmla="*/ 68 w 99"/>
                  <a:gd name="T3" fmla="*/ 68 h 68"/>
                  <a:gd name="T4" fmla="*/ 99 w 99"/>
                  <a:gd name="T5" fmla="*/ 25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5"/>
                    </a:lnTo>
                    <a:lnTo>
                      <a:pt x="31" y="0"/>
                    </a:lnTo>
                    <a:lnTo>
                      <a:pt x="0" y="49"/>
                    </a:lnTo>
                    <a:close/>
                  </a:path>
                </a:pathLst>
              </a:custGeom>
              <a:solidFill>
                <a:srgbClr val="CFCFCF"/>
              </a:solidFill>
              <a:ln w="9525">
                <a:noFill/>
                <a:round/>
                <a:headEnd/>
                <a:tailEnd/>
              </a:ln>
            </p:spPr>
            <p:txBody>
              <a:bodyPr/>
              <a:lstStyle/>
              <a:p>
                <a:endParaRPr lang="en-US"/>
              </a:p>
            </p:txBody>
          </p:sp>
          <p:sp>
            <p:nvSpPr>
              <p:cNvPr id="5596" name="Freeform 6697"/>
              <p:cNvSpPr>
                <a:spLocks/>
              </p:cNvSpPr>
              <p:nvPr/>
            </p:nvSpPr>
            <p:spPr bwMode="auto">
              <a:xfrm>
                <a:off x="3392" y="3984"/>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597" name="Freeform 6698"/>
              <p:cNvSpPr>
                <a:spLocks/>
              </p:cNvSpPr>
              <p:nvPr/>
            </p:nvSpPr>
            <p:spPr bwMode="auto">
              <a:xfrm>
                <a:off x="3812" y="4003"/>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598" name="Freeform 6699"/>
              <p:cNvSpPr>
                <a:spLocks/>
              </p:cNvSpPr>
              <p:nvPr/>
            </p:nvSpPr>
            <p:spPr bwMode="auto">
              <a:xfrm>
                <a:off x="3812" y="4003"/>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599" name="Freeform 6700"/>
              <p:cNvSpPr>
                <a:spLocks/>
              </p:cNvSpPr>
              <p:nvPr/>
            </p:nvSpPr>
            <p:spPr bwMode="auto">
              <a:xfrm>
                <a:off x="3639" y="4003"/>
                <a:ext cx="99" cy="68"/>
              </a:xfrm>
              <a:custGeom>
                <a:avLst/>
                <a:gdLst>
                  <a:gd name="T0" fmla="*/ 0 w 99"/>
                  <a:gd name="T1" fmla="*/ 49 h 68"/>
                  <a:gd name="T2" fmla="*/ 68 w 99"/>
                  <a:gd name="T3" fmla="*/ 68 h 68"/>
                  <a:gd name="T4" fmla="*/ 99 w 99"/>
                  <a:gd name="T5" fmla="*/ 24 h 68"/>
                  <a:gd name="T6" fmla="*/ 31 w 99"/>
                  <a:gd name="T7" fmla="*/ 0 h 68"/>
                  <a:gd name="T8" fmla="*/ 0 w 99"/>
                  <a:gd name="T9" fmla="*/ 49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9"/>
                    </a:moveTo>
                    <a:lnTo>
                      <a:pt x="68" y="68"/>
                    </a:lnTo>
                    <a:lnTo>
                      <a:pt x="99" y="24"/>
                    </a:lnTo>
                    <a:lnTo>
                      <a:pt x="31" y="0"/>
                    </a:lnTo>
                    <a:lnTo>
                      <a:pt x="0" y="49"/>
                    </a:lnTo>
                    <a:close/>
                  </a:path>
                </a:pathLst>
              </a:custGeom>
              <a:solidFill>
                <a:srgbClr val="CFCFCF"/>
              </a:solidFill>
              <a:ln w="9525">
                <a:noFill/>
                <a:round/>
                <a:headEnd/>
                <a:tailEnd/>
              </a:ln>
            </p:spPr>
            <p:txBody>
              <a:bodyPr/>
              <a:lstStyle/>
              <a:p>
                <a:endParaRPr lang="en-US"/>
              </a:p>
            </p:txBody>
          </p:sp>
          <p:sp>
            <p:nvSpPr>
              <p:cNvPr id="5600" name="Freeform 6701"/>
              <p:cNvSpPr>
                <a:spLocks/>
              </p:cNvSpPr>
              <p:nvPr/>
            </p:nvSpPr>
            <p:spPr bwMode="auto">
              <a:xfrm>
                <a:off x="3639" y="4003"/>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01" name="Freeform 6702"/>
              <p:cNvSpPr>
                <a:spLocks/>
              </p:cNvSpPr>
              <p:nvPr/>
            </p:nvSpPr>
            <p:spPr bwMode="auto">
              <a:xfrm>
                <a:off x="3460" y="4009"/>
                <a:ext cx="105" cy="68"/>
              </a:xfrm>
              <a:custGeom>
                <a:avLst/>
                <a:gdLst>
                  <a:gd name="T0" fmla="*/ 0 w 105"/>
                  <a:gd name="T1" fmla="*/ 43 h 68"/>
                  <a:gd name="T2" fmla="*/ 74 w 105"/>
                  <a:gd name="T3" fmla="*/ 68 h 68"/>
                  <a:gd name="T4" fmla="*/ 105 w 105"/>
                  <a:gd name="T5" fmla="*/ 18 h 68"/>
                  <a:gd name="T6" fmla="*/ 31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8"/>
                    </a:lnTo>
                    <a:lnTo>
                      <a:pt x="31" y="0"/>
                    </a:lnTo>
                    <a:lnTo>
                      <a:pt x="0" y="43"/>
                    </a:lnTo>
                    <a:close/>
                  </a:path>
                </a:pathLst>
              </a:custGeom>
              <a:solidFill>
                <a:srgbClr val="CFCFCF"/>
              </a:solidFill>
              <a:ln w="9525">
                <a:noFill/>
                <a:round/>
                <a:headEnd/>
                <a:tailEnd/>
              </a:ln>
            </p:spPr>
            <p:txBody>
              <a:bodyPr/>
              <a:lstStyle/>
              <a:p>
                <a:endParaRPr lang="en-US"/>
              </a:p>
            </p:txBody>
          </p:sp>
          <p:sp>
            <p:nvSpPr>
              <p:cNvPr id="5602" name="Freeform 6703"/>
              <p:cNvSpPr>
                <a:spLocks/>
              </p:cNvSpPr>
              <p:nvPr/>
            </p:nvSpPr>
            <p:spPr bwMode="auto">
              <a:xfrm>
                <a:off x="3460" y="4009"/>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03" name="Freeform 6704"/>
              <p:cNvSpPr>
                <a:spLocks/>
              </p:cNvSpPr>
              <p:nvPr/>
            </p:nvSpPr>
            <p:spPr bwMode="auto">
              <a:xfrm>
                <a:off x="3886" y="4021"/>
                <a:ext cx="99" cy="68"/>
              </a:xfrm>
              <a:custGeom>
                <a:avLst/>
                <a:gdLst>
                  <a:gd name="T0" fmla="*/ 0 w 99"/>
                  <a:gd name="T1" fmla="*/ 50 h 68"/>
                  <a:gd name="T2" fmla="*/ 68 w 99"/>
                  <a:gd name="T3" fmla="*/ 68 h 68"/>
                  <a:gd name="T4" fmla="*/ 99 w 99"/>
                  <a:gd name="T5" fmla="*/ 25 h 68"/>
                  <a:gd name="T6" fmla="*/ 31 w 99"/>
                  <a:gd name="T7" fmla="*/ 0 h 68"/>
                  <a:gd name="T8" fmla="*/ 0 w 99"/>
                  <a:gd name="T9" fmla="*/ 50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50"/>
                    </a:moveTo>
                    <a:lnTo>
                      <a:pt x="68" y="68"/>
                    </a:lnTo>
                    <a:lnTo>
                      <a:pt x="99" y="25"/>
                    </a:lnTo>
                    <a:lnTo>
                      <a:pt x="31" y="0"/>
                    </a:lnTo>
                    <a:lnTo>
                      <a:pt x="0" y="50"/>
                    </a:lnTo>
                    <a:close/>
                  </a:path>
                </a:pathLst>
              </a:custGeom>
              <a:solidFill>
                <a:srgbClr val="CFCFCF"/>
              </a:solidFill>
              <a:ln w="9525">
                <a:noFill/>
                <a:round/>
                <a:headEnd/>
                <a:tailEnd/>
              </a:ln>
            </p:spPr>
            <p:txBody>
              <a:bodyPr/>
              <a:lstStyle/>
              <a:p>
                <a:endParaRPr lang="en-US"/>
              </a:p>
            </p:txBody>
          </p:sp>
          <p:sp>
            <p:nvSpPr>
              <p:cNvPr id="5604" name="Freeform 6705"/>
              <p:cNvSpPr>
                <a:spLocks/>
              </p:cNvSpPr>
              <p:nvPr/>
            </p:nvSpPr>
            <p:spPr bwMode="auto">
              <a:xfrm>
                <a:off x="3886" y="4021"/>
                <a:ext cx="99" cy="68"/>
              </a:xfrm>
              <a:custGeom>
                <a:avLst/>
                <a:gdLst>
                  <a:gd name="T0" fmla="*/ 0 w 16"/>
                  <a:gd name="T1" fmla="*/ 71579 h 11"/>
                  <a:gd name="T2" fmla="*/ 99730 w 16"/>
                  <a:gd name="T3" fmla="*/ 99206 h 11"/>
                  <a:gd name="T4" fmla="*/ 145214 w 16"/>
                  <a:gd name="T5" fmla="*/ 36609 h 11"/>
                  <a:gd name="T6" fmla="*/ 45484 w 16"/>
                  <a:gd name="T7" fmla="*/ 0 h 11"/>
                  <a:gd name="T8" fmla="*/ 0 w 16"/>
                  <a:gd name="T9" fmla="*/ 71579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8"/>
                    </a:moveTo>
                    <a:lnTo>
                      <a:pt x="11" y="11"/>
                    </a:lnTo>
                    <a:lnTo>
                      <a:pt x="16" y="4"/>
                    </a:lnTo>
                    <a:lnTo>
                      <a:pt x="5" y="0"/>
                    </a:lnTo>
                    <a:lnTo>
                      <a:pt x="0" y="8"/>
                    </a:lnTo>
                  </a:path>
                </a:pathLst>
              </a:custGeom>
              <a:noFill/>
              <a:ln w="9525">
                <a:solidFill>
                  <a:srgbClr val="000000"/>
                </a:solidFill>
                <a:round/>
                <a:headEnd/>
                <a:tailEnd/>
              </a:ln>
            </p:spPr>
            <p:txBody>
              <a:bodyPr/>
              <a:lstStyle/>
              <a:p>
                <a:endParaRPr lang="en-US"/>
              </a:p>
            </p:txBody>
          </p:sp>
          <p:sp>
            <p:nvSpPr>
              <p:cNvPr id="5605" name="Freeform 6706"/>
              <p:cNvSpPr>
                <a:spLocks/>
              </p:cNvSpPr>
              <p:nvPr/>
            </p:nvSpPr>
            <p:spPr bwMode="auto">
              <a:xfrm>
                <a:off x="3707" y="4027"/>
                <a:ext cx="105" cy="68"/>
              </a:xfrm>
              <a:custGeom>
                <a:avLst/>
                <a:gdLst>
                  <a:gd name="T0" fmla="*/ 0 w 105"/>
                  <a:gd name="T1" fmla="*/ 44 h 68"/>
                  <a:gd name="T2" fmla="*/ 74 w 105"/>
                  <a:gd name="T3" fmla="*/ 68 h 68"/>
                  <a:gd name="T4" fmla="*/ 105 w 105"/>
                  <a:gd name="T5" fmla="*/ 19 h 68"/>
                  <a:gd name="T6" fmla="*/ 31 w 105"/>
                  <a:gd name="T7" fmla="*/ 0 h 68"/>
                  <a:gd name="T8" fmla="*/ 0 w 105"/>
                  <a:gd name="T9" fmla="*/ 44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4"/>
                    </a:moveTo>
                    <a:lnTo>
                      <a:pt x="74" y="68"/>
                    </a:lnTo>
                    <a:lnTo>
                      <a:pt x="105" y="19"/>
                    </a:lnTo>
                    <a:lnTo>
                      <a:pt x="31" y="0"/>
                    </a:lnTo>
                    <a:lnTo>
                      <a:pt x="0" y="44"/>
                    </a:lnTo>
                    <a:close/>
                  </a:path>
                </a:pathLst>
              </a:custGeom>
              <a:solidFill>
                <a:srgbClr val="CFCFCF"/>
              </a:solidFill>
              <a:ln w="9525">
                <a:noFill/>
                <a:round/>
                <a:headEnd/>
                <a:tailEnd/>
              </a:ln>
            </p:spPr>
            <p:txBody>
              <a:bodyPr/>
              <a:lstStyle/>
              <a:p>
                <a:endParaRPr lang="en-US"/>
              </a:p>
            </p:txBody>
          </p:sp>
          <p:sp>
            <p:nvSpPr>
              <p:cNvPr id="5606" name="Freeform 6707"/>
              <p:cNvSpPr>
                <a:spLocks/>
              </p:cNvSpPr>
              <p:nvPr/>
            </p:nvSpPr>
            <p:spPr bwMode="auto">
              <a:xfrm>
                <a:off x="3707" y="4027"/>
                <a:ext cx="105" cy="68"/>
              </a:xfrm>
              <a:custGeom>
                <a:avLst/>
                <a:gdLst>
                  <a:gd name="T0" fmla="*/ 0 w 17"/>
                  <a:gd name="T1" fmla="*/ 62826 h 11"/>
                  <a:gd name="T2" fmla="*/ 107693 w 17"/>
                  <a:gd name="T3" fmla="*/ 99206 h 11"/>
                  <a:gd name="T4" fmla="*/ 152936 w 17"/>
                  <a:gd name="T5" fmla="*/ 27627 h 11"/>
                  <a:gd name="T6" fmla="*/ 45014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5" y="0"/>
                    </a:lnTo>
                    <a:lnTo>
                      <a:pt x="0" y="7"/>
                    </a:lnTo>
                  </a:path>
                </a:pathLst>
              </a:custGeom>
              <a:noFill/>
              <a:ln w="9525">
                <a:solidFill>
                  <a:srgbClr val="000000"/>
                </a:solidFill>
                <a:round/>
                <a:headEnd/>
                <a:tailEnd/>
              </a:ln>
            </p:spPr>
            <p:txBody>
              <a:bodyPr/>
              <a:lstStyle/>
              <a:p>
                <a:endParaRPr lang="en-US"/>
              </a:p>
            </p:txBody>
          </p:sp>
          <p:sp>
            <p:nvSpPr>
              <p:cNvPr id="5607" name="Freeform 6708"/>
              <p:cNvSpPr>
                <a:spLocks/>
              </p:cNvSpPr>
              <p:nvPr/>
            </p:nvSpPr>
            <p:spPr bwMode="auto">
              <a:xfrm>
                <a:off x="3534" y="4027"/>
                <a:ext cx="105" cy="68"/>
              </a:xfrm>
              <a:custGeom>
                <a:avLst/>
                <a:gdLst>
                  <a:gd name="T0" fmla="*/ 0 w 105"/>
                  <a:gd name="T1" fmla="*/ 50 h 68"/>
                  <a:gd name="T2" fmla="*/ 68 w 105"/>
                  <a:gd name="T3" fmla="*/ 68 h 68"/>
                  <a:gd name="T4" fmla="*/ 105 w 105"/>
                  <a:gd name="T5" fmla="*/ 25 h 68"/>
                  <a:gd name="T6" fmla="*/ 31 w 105"/>
                  <a:gd name="T7" fmla="*/ 0 h 68"/>
                  <a:gd name="T8" fmla="*/ 0 w 105"/>
                  <a:gd name="T9" fmla="*/ 50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50"/>
                    </a:moveTo>
                    <a:lnTo>
                      <a:pt x="68" y="68"/>
                    </a:lnTo>
                    <a:lnTo>
                      <a:pt x="105" y="25"/>
                    </a:lnTo>
                    <a:lnTo>
                      <a:pt x="31" y="0"/>
                    </a:lnTo>
                    <a:lnTo>
                      <a:pt x="0" y="50"/>
                    </a:lnTo>
                    <a:close/>
                  </a:path>
                </a:pathLst>
              </a:custGeom>
              <a:solidFill>
                <a:srgbClr val="CFCFCF"/>
              </a:solidFill>
              <a:ln w="9525">
                <a:noFill/>
                <a:round/>
                <a:headEnd/>
                <a:tailEnd/>
              </a:ln>
            </p:spPr>
            <p:txBody>
              <a:bodyPr/>
              <a:lstStyle/>
              <a:p>
                <a:endParaRPr lang="en-US"/>
              </a:p>
            </p:txBody>
          </p:sp>
        </p:grpSp>
        <p:grpSp>
          <p:nvGrpSpPr>
            <p:cNvPr id="5167" name="Group 6709"/>
            <p:cNvGrpSpPr>
              <a:grpSpLocks/>
            </p:cNvGrpSpPr>
            <p:nvPr/>
          </p:nvGrpSpPr>
          <p:grpSpPr bwMode="auto">
            <a:xfrm>
              <a:off x="1046" y="2366"/>
              <a:ext cx="3396" cy="1822"/>
              <a:chOff x="1046" y="2366"/>
              <a:chExt cx="3396" cy="1822"/>
            </a:xfrm>
          </p:grpSpPr>
          <p:sp>
            <p:nvSpPr>
              <p:cNvPr id="5208" name="Freeform 6710"/>
              <p:cNvSpPr>
                <a:spLocks/>
              </p:cNvSpPr>
              <p:nvPr/>
            </p:nvSpPr>
            <p:spPr bwMode="auto">
              <a:xfrm>
                <a:off x="3534" y="4027"/>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209" name="Freeform 6711"/>
              <p:cNvSpPr>
                <a:spLocks/>
              </p:cNvSpPr>
              <p:nvPr/>
            </p:nvSpPr>
            <p:spPr bwMode="auto">
              <a:xfrm>
                <a:off x="3781" y="4046"/>
                <a:ext cx="105" cy="68"/>
              </a:xfrm>
              <a:custGeom>
                <a:avLst/>
                <a:gdLst>
                  <a:gd name="T0" fmla="*/ 0 w 105"/>
                  <a:gd name="T1" fmla="*/ 49 h 68"/>
                  <a:gd name="T2" fmla="*/ 68 w 105"/>
                  <a:gd name="T3" fmla="*/ 68 h 68"/>
                  <a:gd name="T4" fmla="*/ 105 w 105"/>
                  <a:gd name="T5" fmla="*/ 25 h 68"/>
                  <a:gd name="T6" fmla="*/ 31 w 105"/>
                  <a:gd name="T7" fmla="*/ 0 h 68"/>
                  <a:gd name="T8" fmla="*/ 0 w 105"/>
                  <a:gd name="T9" fmla="*/ 49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9"/>
                    </a:moveTo>
                    <a:lnTo>
                      <a:pt x="68" y="68"/>
                    </a:lnTo>
                    <a:lnTo>
                      <a:pt x="105" y="25"/>
                    </a:lnTo>
                    <a:lnTo>
                      <a:pt x="31" y="0"/>
                    </a:lnTo>
                    <a:lnTo>
                      <a:pt x="0" y="49"/>
                    </a:lnTo>
                    <a:close/>
                  </a:path>
                </a:pathLst>
              </a:custGeom>
              <a:solidFill>
                <a:srgbClr val="CFCFCF"/>
              </a:solidFill>
              <a:ln w="9525">
                <a:noFill/>
                <a:round/>
                <a:headEnd/>
                <a:tailEnd/>
              </a:ln>
            </p:spPr>
            <p:txBody>
              <a:bodyPr/>
              <a:lstStyle/>
              <a:p>
                <a:endParaRPr lang="en-US"/>
              </a:p>
            </p:txBody>
          </p:sp>
          <p:sp>
            <p:nvSpPr>
              <p:cNvPr id="5210" name="Freeform 6712"/>
              <p:cNvSpPr>
                <a:spLocks/>
              </p:cNvSpPr>
              <p:nvPr/>
            </p:nvSpPr>
            <p:spPr bwMode="auto">
              <a:xfrm>
                <a:off x="3781" y="4046"/>
                <a:ext cx="105" cy="68"/>
              </a:xfrm>
              <a:custGeom>
                <a:avLst/>
                <a:gdLst>
                  <a:gd name="T0" fmla="*/ 0 w 17"/>
                  <a:gd name="T1" fmla="*/ 71579 h 11"/>
                  <a:gd name="T2" fmla="*/ 98959 w 17"/>
                  <a:gd name="T3" fmla="*/ 99206 h 11"/>
                  <a:gd name="T4" fmla="*/ 152936 w 17"/>
                  <a:gd name="T5" fmla="*/ 36609 h 11"/>
                  <a:gd name="T6" fmla="*/ 45014 w 17"/>
                  <a:gd name="T7" fmla="*/ 0 h 11"/>
                  <a:gd name="T8" fmla="*/ 0 w 17"/>
                  <a:gd name="T9" fmla="*/ 71579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1"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211" name="Freeform 6713"/>
              <p:cNvSpPr>
                <a:spLocks/>
              </p:cNvSpPr>
              <p:nvPr/>
            </p:nvSpPr>
            <p:spPr bwMode="auto">
              <a:xfrm>
                <a:off x="3602" y="4052"/>
                <a:ext cx="105" cy="68"/>
              </a:xfrm>
              <a:custGeom>
                <a:avLst/>
                <a:gdLst>
                  <a:gd name="T0" fmla="*/ 0 w 105"/>
                  <a:gd name="T1" fmla="*/ 43 h 68"/>
                  <a:gd name="T2" fmla="*/ 74 w 105"/>
                  <a:gd name="T3" fmla="*/ 68 h 68"/>
                  <a:gd name="T4" fmla="*/ 105 w 105"/>
                  <a:gd name="T5" fmla="*/ 19 h 68"/>
                  <a:gd name="T6" fmla="*/ 37 w 105"/>
                  <a:gd name="T7" fmla="*/ 0 h 68"/>
                  <a:gd name="T8" fmla="*/ 0 w 105"/>
                  <a:gd name="T9" fmla="*/ 43 h 68"/>
                  <a:gd name="T10" fmla="*/ 0 60000 65536"/>
                  <a:gd name="T11" fmla="*/ 0 60000 65536"/>
                  <a:gd name="T12" fmla="*/ 0 60000 65536"/>
                  <a:gd name="T13" fmla="*/ 0 60000 65536"/>
                  <a:gd name="T14" fmla="*/ 0 60000 65536"/>
                  <a:gd name="T15" fmla="*/ 0 w 105"/>
                  <a:gd name="T16" fmla="*/ 0 h 68"/>
                  <a:gd name="T17" fmla="*/ 105 w 105"/>
                  <a:gd name="T18" fmla="*/ 68 h 68"/>
                </a:gdLst>
                <a:ahLst/>
                <a:cxnLst>
                  <a:cxn ang="T10">
                    <a:pos x="T0" y="T1"/>
                  </a:cxn>
                  <a:cxn ang="T11">
                    <a:pos x="T2" y="T3"/>
                  </a:cxn>
                  <a:cxn ang="T12">
                    <a:pos x="T4" y="T5"/>
                  </a:cxn>
                  <a:cxn ang="T13">
                    <a:pos x="T6" y="T7"/>
                  </a:cxn>
                  <a:cxn ang="T14">
                    <a:pos x="T8" y="T9"/>
                  </a:cxn>
                </a:cxnLst>
                <a:rect l="T15" t="T16" r="T17" b="T18"/>
                <a:pathLst>
                  <a:path w="105" h="68">
                    <a:moveTo>
                      <a:pt x="0" y="43"/>
                    </a:moveTo>
                    <a:lnTo>
                      <a:pt x="74" y="68"/>
                    </a:lnTo>
                    <a:lnTo>
                      <a:pt x="105" y="19"/>
                    </a:lnTo>
                    <a:lnTo>
                      <a:pt x="37" y="0"/>
                    </a:lnTo>
                    <a:lnTo>
                      <a:pt x="0" y="43"/>
                    </a:lnTo>
                    <a:close/>
                  </a:path>
                </a:pathLst>
              </a:custGeom>
              <a:solidFill>
                <a:srgbClr val="CFCFCF"/>
              </a:solidFill>
              <a:ln w="9525">
                <a:noFill/>
                <a:round/>
                <a:headEnd/>
                <a:tailEnd/>
              </a:ln>
            </p:spPr>
            <p:txBody>
              <a:bodyPr/>
              <a:lstStyle/>
              <a:p>
                <a:endParaRPr lang="en-US"/>
              </a:p>
            </p:txBody>
          </p:sp>
          <p:sp>
            <p:nvSpPr>
              <p:cNvPr id="5212" name="Freeform 6714"/>
              <p:cNvSpPr>
                <a:spLocks/>
              </p:cNvSpPr>
              <p:nvPr/>
            </p:nvSpPr>
            <p:spPr bwMode="auto">
              <a:xfrm>
                <a:off x="3602" y="4052"/>
                <a:ext cx="105" cy="68"/>
              </a:xfrm>
              <a:custGeom>
                <a:avLst/>
                <a:gdLst>
                  <a:gd name="T0" fmla="*/ 0 w 17"/>
                  <a:gd name="T1" fmla="*/ 62826 h 11"/>
                  <a:gd name="T2" fmla="*/ 107693 w 17"/>
                  <a:gd name="T3" fmla="*/ 99206 h 11"/>
                  <a:gd name="T4" fmla="*/ 152936 w 17"/>
                  <a:gd name="T5" fmla="*/ 27627 h 11"/>
                  <a:gd name="T6" fmla="*/ 53945 w 17"/>
                  <a:gd name="T7" fmla="*/ 0 h 11"/>
                  <a:gd name="T8" fmla="*/ 0 w 17"/>
                  <a:gd name="T9" fmla="*/ 6282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213" name="Freeform 6715"/>
              <p:cNvSpPr>
                <a:spLocks/>
              </p:cNvSpPr>
              <p:nvPr/>
            </p:nvSpPr>
            <p:spPr bwMode="auto">
              <a:xfrm>
                <a:off x="3849" y="4071"/>
                <a:ext cx="105" cy="67"/>
              </a:xfrm>
              <a:custGeom>
                <a:avLst/>
                <a:gdLst>
                  <a:gd name="T0" fmla="*/ 0 w 105"/>
                  <a:gd name="T1" fmla="*/ 43 h 67"/>
                  <a:gd name="T2" fmla="*/ 74 w 105"/>
                  <a:gd name="T3" fmla="*/ 67 h 67"/>
                  <a:gd name="T4" fmla="*/ 105 w 105"/>
                  <a:gd name="T5" fmla="*/ 18 h 67"/>
                  <a:gd name="T6" fmla="*/ 37 w 105"/>
                  <a:gd name="T7" fmla="*/ 0 h 67"/>
                  <a:gd name="T8" fmla="*/ 0 w 105"/>
                  <a:gd name="T9" fmla="*/ 43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3"/>
                    </a:moveTo>
                    <a:lnTo>
                      <a:pt x="74" y="67"/>
                    </a:lnTo>
                    <a:lnTo>
                      <a:pt x="105" y="18"/>
                    </a:lnTo>
                    <a:lnTo>
                      <a:pt x="37" y="0"/>
                    </a:lnTo>
                    <a:lnTo>
                      <a:pt x="0" y="43"/>
                    </a:lnTo>
                    <a:close/>
                  </a:path>
                </a:pathLst>
              </a:custGeom>
              <a:solidFill>
                <a:srgbClr val="CFCFCF"/>
              </a:solidFill>
              <a:ln w="9525">
                <a:noFill/>
                <a:round/>
                <a:headEnd/>
                <a:tailEnd/>
              </a:ln>
            </p:spPr>
            <p:txBody>
              <a:bodyPr/>
              <a:lstStyle/>
              <a:p>
                <a:endParaRPr lang="en-US"/>
              </a:p>
            </p:txBody>
          </p:sp>
          <p:sp>
            <p:nvSpPr>
              <p:cNvPr id="5214" name="Freeform 6716"/>
              <p:cNvSpPr>
                <a:spLocks/>
              </p:cNvSpPr>
              <p:nvPr/>
            </p:nvSpPr>
            <p:spPr bwMode="auto">
              <a:xfrm>
                <a:off x="3849" y="4071"/>
                <a:ext cx="105" cy="67"/>
              </a:xfrm>
              <a:custGeom>
                <a:avLst/>
                <a:gdLst>
                  <a:gd name="T0" fmla="*/ 0 w 17"/>
                  <a:gd name="T1" fmla="*/ 59210 h 11"/>
                  <a:gd name="T2" fmla="*/ 107693 w 17"/>
                  <a:gd name="T3" fmla="*/ 92192 h 11"/>
                  <a:gd name="T4" fmla="*/ 152936 w 17"/>
                  <a:gd name="T5" fmla="*/ 24857 h 11"/>
                  <a:gd name="T6" fmla="*/ 53945 w 17"/>
                  <a:gd name="T7" fmla="*/ 0 h 11"/>
                  <a:gd name="T8" fmla="*/ 0 w 17"/>
                  <a:gd name="T9" fmla="*/ 5921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7"/>
                    </a:moveTo>
                    <a:lnTo>
                      <a:pt x="12" y="11"/>
                    </a:lnTo>
                    <a:lnTo>
                      <a:pt x="17" y="3"/>
                    </a:lnTo>
                    <a:lnTo>
                      <a:pt x="6" y="0"/>
                    </a:lnTo>
                    <a:lnTo>
                      <a:pt x="0" y="7"/>
                    </a:lnTo>
                  </a:path>
                </a:pathLst>
              </a:custGeom>
              <a:noFill/>
              <a:ln w="9525">
                <a:solidFill>
                  <a:srgbClr val="000000"/>
                </a:solidFill>
                <a:round/>
                <a:headEnd/>
                <a:tailEnd/>
              </a:ln>
            </p:spPr>
            <p:txBody>
              <a:bodyPr/>
              <a:lstStyle/>
              <a:p>
                <a:endParaRPr lang="en-US"/>
              </a:p>
            </p:txBody>
          </p:sp>
          <p:sp>
            <p:nvSpPr>
              <p:cNvPr id="5215" name="Freeform 6717"/>
              <p:cNvSpPr>
                <a:spLocks/>
              </p:cNvSpPr>
              <p:nvPr/>
            </p:nvSpPr>
            <p:spPr bwMode="auto">
              <a:xfrm>
                <a:off x="3676" y="4071"/>
                <a:ext cx="105" cy="67"/>
              </a:xfrm>
              <a:custGeom>
                <a:avLst/>
                <a:gdLst>
                  <a:gd name="T0" fmla="*/ 0 w 105"/>
                  <a:gd name="T1" fmla="*/ 49 h 67"/>
                  <a:gd name="T2" fmla="*/ 74 w 105"/>
                  <a:gd name="T3" fmla="*/ 67 h 67"/>
                  <a:gd name="T4" fmla="*/ 105 w 105"/>
                  <a:gd name="T5" fmla="*/ 24 h 67"/>
                  <a:gd name="T6" fmla="*/ 31 w 105"/>
                  <a:gd name="T7" fmla="*/ 0 h 67"/>
                  <a:gd name="T8" fmla="*/ 0 w 105"/>
                  <a:gd name="T9" fmla="*/ 49 h 67"/>
                  <a:gd name="T10" fmla="*/ 0 60000 65536"/>
                  <a:gd name="T11" fmla="*/ 0 60000 65536"/>
                  <a:gd name="T12" fmla="*/ 0 60000 65536"/>
                  <a:gd name="T13" fmla="*/ 0 60000 65536"/>
                  <a:gd name="T14" fmla="*/ 0 60000 65536"/>
                  <a:gd name="T15" fmla="*/ 0 w 105"/>
                  <a:gd name="T16" fmla="*/ 0 h 67"/>
                  <a:gd name="T17" fmla="*/ 105 w 105"/>
                  <a:gd name="T18" fmla="*/ 67 h 67"/>
                </a:gdLst>
                <a:ahLst/>
                <a:cxnLst>
                  <a:cxn ang="T10">
                    <a:pos x="T0" y="T1"/>
                  </a:cxn>
                  <a:cxn ang="T11">
                    <a:pos x="T2" y="T3"/>
                  </a:cxn>
                  <a:cxn ang="T12">
                    <a:pos x="T4" y="T5"/>
                  </a:cxn>
                  <a:cxn ang="T13">
                    <a:pos x="T6" y="T7"/>
                  </a:cxn>
                  <a:cxn ang="T14">
                    <a:pos x="T8" y="T9"/>
                  </a:cxn>
                </a:cxnLst>
                <a:rect l="T15" t="T16" r="T17" b="T18"/>
                <a:pathLst>
                  <a:path w="105" h="67">
                    <a:moveTo>
                      <a:pt x="0" y="49"/>
                    </a:moveTo>
                    <a:lnTo>
                      <a:pt x="74" y="67"/>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216" name="Freeform 6718"/>
              <p:cNvSpPr>
                <a:spLocks/>
              </p:cNvSpPr>
              <p:nvPr/>
            </p:nvSpPr>
            <p:spPr bwMode="auto">
              <a:xfrm>
                <a:off x="3676" y="4071"/>
                <a:ext cx="105" cy="67"/>
              </a:xfrm>
              <a:custGeom>
                <a:avLst/>
                <a:gdLst>
                  <a:gd name="T0" fmla="*/ 0 w 17"/>
                  <a:gd name="T1" fmla="*/ 67335 h 11"/>
                  <a:gd name="T2" fmla="*/ 107693 w 17"/>
                  <a:gd name="T3" fmla="*/ 92192 h 11"/>
                  <a:gd name="T4" fmla="*/ 152936 w 17"/>
                  <a:gd name="T5" fmla="*/ 32982 h 11"/>
                  <a:gd name="T6" fmla="*/ 45014 w 17"/>
                  <a:gd name="T7" fmla="*/ 0 h 11"/>
                  <a:gd name="T8" fmla="*/ 0 w 17"/>
                  <a:gd name="T9" fmla="*/ 67335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8"/>
                    </a:moveTo>
                    <a:lnTo>
                      <a:pt x="12" y="11"/>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217" name="Freeform 6719"/>
              <p:cNvSpPr>
                <a:spLocks/>
              </p:cNvSpPr>
              <p:nvPr/>
            </p:nvSpPr>
            <p:spPr bwMode="auto">
              <a:xfrm>
                <a:off x="3750" y="4095"/>
                <a:ext cx="99" cy="68"/>
              </a:xfrm>
              <a:custGeom>
                <a:avLst/>
                <a:gdLst>
                  <a:gd name="T0" fmla="*/ 0 w 99"/>
                  <a:gd name="T1" fmla="*/ 43 h 68"/>
                  <a:gd name="T2" fmla="*/ 68 w 99"/>
                  <a:gd name="T3" fmla="*/ 68 h 68"/>
                  <a:gd name="T4" fmla="*/ 99 w 99"/>
                  <a:gd name="T5" fmla="*/ 19 h 68"/>
                  <a:gd name="T6" fmla="*/ 31 w 99"/>
                  <a:gd name="T7" fmla="*/ 0 h 68"/>
                  <a:gd name="T8" fmla="*/ 0 w 99"/>
                  <a:gd name="T9" fmla="*/ 43 h 68"/>
                  <a:gd name="T10" fmla="*/ 0 60000 65536"/>
                  <a:gd name="T11" fmla="*/ 0 60000 65536"/>
                  <a:gd name="T12" fmla="*/ 0 60000 65536"/>
                  <a:gd name="T13" fmla="*/ 0 60000 65536"/>
                  <a:gd name="T14" fmla="*/ 0 60000 65536"/>
                  <a:gd name="T15" fmla="*/ 0 w 99"/>
                  <a:gd name="T16" fmla="*/ 0 h 68"/>
                  <a:gd name="T17" fmla="*/ 99 w 99"/>
                  <a:gd name="T18" fmla="*/ 68 h 68"/>
                </a:gdLst>
                <a:ahLst/>
                <a:cxnLst>
                  <a:cxn ang="T10">
                    <a:pos x="T0" y="T1"/>
                  </a:cxn>
                  <a:cxn ang="T11">
                    <a:pos x="T2" y="T3"/>
                  </a:cxn>
                  <a:cxn ang="T12">
                    <a:pos x="T4" y="T5"/>
                  </a:cxn>
                  <a:cxn ang="T13">
                    <a:pos x="T6" y="T7"/>
                  </a:cxn>
                  <a:cxn ang="T14">
                    <a:pos x="T8" y="T9"/>
                  </a:cxn>
                </a:cxnLst>
                <a:rect l="T15" t="T16" r="T17" b="T18"/>
                <a:pathLst>
                  <a:path w="99" h="68">
                    <a:moveTo>
                      <a:pt x="0" y="43"/>
                    </a:moveTo>
                    <a:lnTo>
                      <a:pt x="68" y="68"/>
                    </a:lnTo>
                    <a:lnTo>
                      <a:pt x="99" y="19"/>
                    </a:lnTo>
                    <a:lnTo>
                      <a:pt x="31" y="0"/>
                    </a:lnTo>
                    <a:lnTo>
                      <a:pt x="0" y="43"/>
                    </a:lnTo>
                    <a:close/>
                  </a:path>
                </a:pathLst>
              </a:custGeom>
              <a:solidFill>
                <a:srgbClr val="CFCFCF"/>
              </a:solidFill>
              <a:ln w="9525">
                <a:noFill/>
                <a:round/>
                <a:headEnd/>
                <a:tailEnd/>
              </a:ln>
            </p:spPr>
            <p:txBody>
              <a:bodyPr/>
              <a:lstStyle/>
              <a:p>
                <a:endParaRPr lang="en-US"/>
              </a:p>
            </p:txBody>
          </p:sp>
          <p:sp>
            <p:nvSpPr>
              <p:cNvPr id="5218" name="Freeform 6720"/>
              <p:cNvSpPr>
                <a:spLocks/>
              </p:cNvSpPr>
              <p:nvPr/>
            </p:nvSpPr>
            <p:spPr bwMode="auto">
              <a:xfrm>
                <a:off x="3750" y="4095"/>
                <a:ext cx="99" cy="68"/>
              </a:xfrm>
              <a:custGeom>
                <a:avLst/>
                <a:gdLst>
                  <a:gd name="T0" fmla="*/ 0 w 16"/>
                  <a:gd name="T1" fmla="*/ 62826 h 11"/>
                  <a:gd name="T2" fmla="*/ 99730 w 16"/>
                  <a:gd name="T3" fmla="*/ 99206 h 11"/>
                  <a:gd name="T4" fmla="*/ 145214 w 16"/>
                  <a:gd name="T5" fmla="*/ 27627 h 11"/>
                  <a:gd name="T6" fmla="*/ 45484 w 16"/>
                  <a:gd name="T7" fmla="*/ 0 h 11"/>
                  <a:gd name="T8" fmla="*/ 0 w 16"/>
                  <a:gd name="T9" fmla="*/ 6282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7"/>
                    </a:moveTo>
                    <a:lnTo>
                      <a:pt x="11" y="11"/>
                    </a:lnTo>
                    <a:lnTo>
                      <a:pt x="16" y="3"/>
                    </a:lnTo>
                    <a:lnTo>
                      <a:pt x="5" y="0"/>
                    </a:lnTo>
                    <a:lnTo>
                      <a:pt x="0" y="7"/>
                    </a:lnTo>
                  </a:path>
                </a:pathLst>
              </a:custGeom>
              <a:noFill/>
              <a:ln w="9525">
                <a:solidFill>
                  <a:srgbClr val="000000"/>
                </a:solidFill>
                <a:round/>
                <a:headEnd/>
                <a:tailEnd/>
              </a:ln>
            </p:spPr>
            <p:txBody>
              <a:bodyPr/>
              <a:lstStyle/>
              <a:p>
                <a:endParaRPr lang="en-US"/>
              </a:p>
            </p:txBody>
          </p:sp>
          <p:sp>
            <p:nvSpPr>
              <p:cNvPr id="5219" name="Freeform 6721"/>
              <p:cNvSpPr>
                <a:spLocks/>
              </p:cNvSpPr>
              <p:nvPr/>
            </p:nvSpPr>
            <p:spPr bwMode="auto">
              <a:xfrm>
                <a:off x="3818" y="4114"/>
                <a:ext cx="105" cy="74"/>
              </a:xfrm>
              <a:custGeom>
                <a:avLst/>
                <a:gdLst>
                  <a:gd name="T0" fmla="*/ 0 w 105"/>
                  <a:gd name="T1" fmla="*/ 49 h 74"/>
                  <a:gd name="T2" fmla="*/ 74 w 105"/>
                  <a:gd name="T3" fmla="*/ 74 h 74"/>
                  <a:gd name="T4" fmla="*/ 105 w 105"/>
                  <a:gd name="T5" fmla="*/ 24 h 74"/>
                  <a:gd name="T6" fmla="*/ 31 w 105"/>
                  <a:gd name="T7" fmla="*/ 0 h 74"/>
                  <a:gd name="T8" fmla="*/ 0 w 105"/>
                  <a:gd name="T9" fmla="*/ 49 h 74"/>
                  <a:gd name="T10" fmla="*/ 0 60000 65536"/>
                  <a:gd name="T11" fmla="*/ 0 60000 65536"/>
                  <a:gd name="T12" fmla="*/ 0 60000 65536"/>
                  <a:gd name="T13" fmla="*/ 0 60000 65536"/>
                  <a:gd name="T14" fmla="*/ 0 60000 65536"/>
                  <a:gd name="T15" fmla="*/ 0 w 105"/>
                  <a:gd name="T16" fmla="*/ 0 h 74"/>
                  <a:gd name="T17" fmla="*/ 105 w 105"/>
                  <a:gd name="T18" fmla="*/ 74 h 74"/>
                </a:gdLst>
                <a:ahLst/>
                <a:cxnLst>
                  <a:cxn ang="T10">
                    <a:pos x="T0" y="T1"/>
                  </a:cxn>
                  <a:cxn ang="T11">
                    <a:pos x="T2" y="T3"/>
                  </a:cxn>
                  <a:cxn ang="T12">
                    <a:pos x="T4" y="T5"/>
                  </a:cxn>
                  <a:cxn ang="T13">
                    <a:pos x="T6" y="T7"/>
                  </a:cxn>
                  <a:cxn ang="T14">
                    <a:pos x="T8" y="T9"/>
                  </a:cxn>
                </a:cxnLst>
                <a:rect l="T15" t="T16" r="T17" b="T18"/>
                <a:pathLst>
                  <a:path w="105" h="74">
                    <a:moveTo>
                      <a:pt x="0" y="49"/>
                    </a:moveTo>
                    <a:lnTo>
                      <a:pt x="74" y="74"/>
                    </a:lnTo>
                    <a:lnTo>
                      <a:pt x="105" y="24"/>
                    </a:lnTo>
                    <a:lnTo>
                      <a:pt x="31" y="0"/>
                    </a:lnTo>
                    <a:lnTo>
                      <a:pt x="0" y="49"/>
                    </a:lnTo>
                    <a:close/>
                  </a:path>
                </a:pathLst>
              </a:custGeom>
              <a:solidFill>
                <a:srgbClr val="CFCFCF"/>
              </a:solidFill>
              <a:ln w="9525">
                <a:noFill/>
                <a:round/>
                <a:headEnd/>
                <a:tailEnd/>
              </a:ln>
            </p:spPr>
            <p:txBody>
              <a:bodyPr/>
              <a:lstStyle/>
              <a:p>
                <a:endParaRPr lang="en-US"/>
              </a:p>
            </p:txBody>
          </p:sp>
          <p:sp>
            <p:nvSpPr>
              <p:cNvPr id="5220" name="Freeform 6722"/>
              <p:cNvSpPr>
                <a:spLocks/>
              </p:cNvSpPr>
              <p:nvPr/>
            </p:nvSpPr>
            <p:spPr bwMode="auto">
              <a:xfrm>
                <a:off x="3818" y="4114"/>
                <a:ext cx="105" cy="74"/>
              </a:xfrm>
              <a:custGeom>
                <a:avLst/>
                <a:gdLst>
                  <a:gd name="T0" fmla="*/ 0 w 17"/>
                  <a:gd name="T1" fmla="*/ 70806 h 12"/>
                  <a:gd name="T2" fmla="*/ 107693 w 17"/>
                  <a:gd name="T3" fmla="*/ 106936 h 12"/>
                  <a:gd name="T4" fmla="*/ 152936 w 17"/>
                  <a:gd name="T5" fmla="*/ 36124 h 12"/>
                  <a:gd name="T6" fmla="*/ 45014 w 17"/>
                  <a:gd name="T7" fmla="*/ 0 h 12"/>
                  <a:gd name="T8" fmla="*/ 0 w 17"/>
                  <a:gd name="T9" fmla="*/ 70806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12" y="12"/>
                    </a:lnTo>
                    <a:lnTo>
                      <a:pt x="17" y="4"/>
                    </a:lnTo>
                    <a:lnTo>
                      <a:pt x="5" y="0"/>
                    </a:lnTo>
                    <a:lnTo>
                      <a:pt x="0" y="8"/>
                    </a:lnTo>
                  </a:path>
                </a:pathLst>
              </a:custGeom>
              <a:noFill/>
              <a:ln w="9525">
                <a:solidFill>
                  <a:srgbClr val="000000"/>
                </a:solidFill>
                <a:round/>
                <a:headEnd/>
                <a:tailEnd/>
              </a:ln>
            </p:spPr>
            <p:txBody>
              <a:bodyPr/>
              <a:lstStyle/>
              <a:p>
                <a:endParaRPr lang="en-US"/>
              </a:p>
            </p:txBody>
          </p:sp>
          <p:sp>
            <p:nvSpPr>
              <p:cNvPr id="5221" name="Line 6723"/>
              <p:cNvSpPr>
                <a:spLocks noChangeShapeType="1"/>
              </p:cNvSpPr>
              <p:nvPr/>
            </p:nvSpPr>
            <p:spPr bwMode="auto">
              <a:xfrm>
                <a:off x="1046" y="2366"/>
                <a:ext cx="6" cy="1"/>
              </a:xfrm>
              <a:prstGeom prst="line">
                <a:avLst/>
              </a:prstGeom>
              <a:noFill/>
              <a:ln w="9525">
                <a:solidFill>
                  <a:srgbClr val="000000"/>
                </a:solidFill>
                <a:round/>
                <a:headEnd/>
                <a:tailEnd/>
              </a:ln>
            </p:spPr>
            <p:txBody>
              <a:bodyPr/>
              <a:lstStyle/>
              <a:p>
                <a:endParaRPr lang="en-US"/>
              </a:p>
            </p:txBody>
          </p:sp>
          <p:sp>
            <p:nvSpPr>
              <p:cNvPr id="5222" name="Line 6724"/>
              <p:cNvSpPr>
                <a:spLocks noChangeShapeType="1"/>
              </p:cNvSpPr>
              <p:nvPr/>
            </p:nvSpPr>
            <p:spPr bwMode="auto">
              <a:xfrm>
                <a:off x="1071" y="2372"/>
                <a:ext cx="6" cy="1"/>
              </a:xfrm>
              <a:prstGeom prst="line">
                <a:avLst/>
              </a:prstGeom>
              <a:noFill/>
              <a:ln w="9525">
                <a:solidFill>
                  <a:srgbClr val="000000"/>
                </a:solidFill>
                <a:round/>
                <a:headEnd/>
                <a:tailEnd/>
              </a:ln>
            </p:spPr>
            <p:txBody>
              <a:bodyPr/>
              <a:lstStyle/>
              <a:p>
                <a:endParaRPr lang="en-US"/>
              </a:p>
            </p:txBody>
          </p:sp>
          <p:sp>
            <p:nvSpPr>
              <p:cNvPr id="5223" name="Line 6725"/>
              <p:cNvSpPr>
                <a:spLocks noChangeShapeType="1"/>
              </p:cNvSpPr>
              <p:nvPr/>
            </p:nvSpPr>
            <p:spPr bwMode="auto">
              <a:xfrm>
                <a:off x="1095" y="2379"/>
                <a:ext cx="7" cy="6"/>
              </a:xfrm>
              <a:prstGeom prst="line">
                <a:avLst/>
              </a:prstGeom>
              <a:noFill/>
              <a:ln w="9525">
                <a:solidFill>
                  <a:srgbClr val="000000"/>
                </a:solidFill>
                <a:round/>
                <a:headEnd/>
                <a:tailEnd/>
              </a:ln>
            </p:spPr>
            <p:txBody>
              <a:bodyPr/>
              <a:lstStyle/>
              <a:p>
                <a:endParaRPr lang="en-US"/>
              </a:p>
            </p:txBody>
          </p:sp>
          <p:sp>
            <p:nvSpPr>
              <p:cNvPr id="5224" name="Line 6726"/>
              <p:cNvSpPr>
                <a:spLocks noChangeShapeType="1"/>
              </p:cNvSpPr>
              <p:nvPr/>
            </p:nvSpPr>
            <p:spPr bwMode="auto">
              <a:xfrm>
                <a:off x="1120" y="2391"/>
                <a:ext cx="6" cy="1"/>
              </a:xfrm>
              <a:prstGeom prst="line">
                <a:avLst/>
              </a:prstGeom>
              <a:noFill/>
              <a:ln w="9525">
                <a:solidFill>
                  <a:srgbClr val="000000"/>
                </a:solidFill>
                <a:round/>
                <a:headEnd/>
                <a:tailEnd/>
              </a:ln>
            </p:spPr>
            <p:txBody>
              <a:bodyPr/>
              <a:lstStyle/>
              <a:p>
                <a:endParaRPr lang="en-US"/>
              </a:p>
            </p:txBody>
          </p:sp>
          <p:sp>
            <p:nvSpPr>
              <p:cNvPr id="5225" name="Line 6727"/>
              <p:cNvSpPr>
                <a:spLocks noChangeShapeType="1"/>
              </p:cNvSpPr>
              <p:nvPr/>
            </p:nvSpPr>
            <p:spPr bwMode="auto">
              <a:xfrm>
                <a:off x="1145" y="2397"/>
                <a:ext cx="6" cy="1"/>
              </a:xfrm>
              <a:prstGeom prst="line">
                <a:avLst/>
              </a:prstGeom>
              <a:noFill/>
              <a:ln w="9525">
                <a:solidFill>
                  <a:srgbClr val="000000"/>
                </a:solidFill>
                <a:round/>
                <a:headEnd/>
                <a:tailEnd/>
              </a:ln>
            </p:spPr>
            <p:txBody>
              <a:bodyPr/>
              <a:lstStyle/>
              <a:p>
                <a:endParaRPr lang="en-US"/>
              </a:p>
            </p:txBody>
          </p:sp>
          <p:sp>
            <p:nvSpPr>
              <p:cNvPr id="5226" name="Line 6728"/>
              <p:cNvSpPr>
                <a:spLocks noChangeShapeType="1"/>
              </p:cNvSpPr>
              <p:nvPr/>
            </p:nvSpPr>
            <p:spPr bwMode="auto">
              <a:xfrm>
                <a:off x="1169" y="2403"/>
                <a:ext cx="7" cy="1"/>
              </a:xfrm>
              <a:prstGeom prst="line">
                <a:avLst/>
              </a:prstGeom>
              <a:noFill/>
              <a:ln w="9525">
                <a:solidFill>
                  <a:srgbClr val="000000"/>
                </a:solidFill>
                <a:round/>
                <a:headEnd/>
                <a:tailEnd/>
              </a:ln>
            </p:spPr>
            <p:txBody>
              <a:bodyPr/>
              <a:lstStyle/>
              <a:p>
                <a:endParaRPr lang="en-US"/>
              </a:p>
            </p:txBody>
          </p:sp>
          <p:sp>
            <p:nvSpPr>
              <p:cNvPr id="5227" name="Line 6729"/>
              <p:cNvSpPr>
                <a:spLocks noChangeShapeType="1"/>
              </p:cNvSpPr>
              <p:nvPr/>
            </p:nvSpPr>
            <p:spPr bwMode="auto">
              <a:xfrm>
                <a:off x="1194" y="2410"/>
                <a:ext cx="6" cy="1"/>
              </a:xfrm>
              <a:prstGeom prst="line">
                <a:avLst/>
              </a:prstGeom>
              <a:noFill/>
              <a:ln w="9525">
                <a:solidFill>
                  <a:srgbClr val="000000"/>
                </a:solidFill>
                <a:round/>
                <a:headEnd/>
                <a:tailEnd/>
              </a:ln>
            </p:spPr>
            <p:txBody>
              <a:bodyPr/>
              <a:lstStyle/>
              <a:p>
                <a:endParaRPr lang="en-US"/>
              </a:p>
            </p:txBody>
          </p:sp>
          <p:sp>
            <p:nvSpPr>
              <p:cNvPr id="5228" name="Line 6730"/>
              <p:cNvSpPr>
                <a:spLocks noChangeShapeType="1"/>
              </p:cNvSpPr>
              <p:nvPr/>
            </p:nvSpPr>
            <p:spPr bwMode="auto">
              <a:xfrm>
                <a:off x="1219" y="2416"/>
                <a:ext cx="6" cy="1"/>
              </a:xfrm>
              <a:prstGeom prst="line">
                <a:avLst/>
              </a:prstGeom>
              <a:noFill/>
              <a:ln w="9525">
                <a:solidFill>
                  <a:srgbClr val="000000"/>
                </a:solidFill>
                <a:round/>
                <a:headEnd/>
                <a:tailEnd/>
              </a:ln>
            </p:spPr>
            <p:txBody>
              <a:bodyPr/>
              <a:lstStyle/>
              <a:p>
                <a:endParaRPr lang="en-US"/>
              </a:p>
            </p:txBody>
          </p:sp>
          <p:sp>
            <p:nvSpPr>
              <p:cNvPr id="5229" name="Line 6731"/>
              <p:cNvSpPr>
                <a:spLocks noChangeShapeType="1"/>
              </p:cNvSpPr>
              <p:nvPr/>
            </p:nvSpPr>
            <p:spPr bwMode="auto">
              <a:xfrm>
                <a:off x="1244" y="2422"/>
                <a:ext cx="6" cy="6"/>
              </a:xfrm>
              <a:prstGeom prst="line">
                <a:avLst/>
              </a:prstGeom>
              <a:noFill/>
              <a:ln w="9525">
                <a:solidFill>
                  <a:srgbClr val="000000"/>
                </a:solidFill>
                <a:round/>
                <a:headEnd/>
                <a:tailEnd/>
              </a:ln>
            </p:spPr>
            <p:txBody>
              <a:bodyPr/>
              <a:lstStyle/>
              <a:p>
                <a:endParaRPr lang="en-US"/>
              </a:p>
            </p:txBody>
          </p:sp>
          <p:sp>
            <p:nvSpPr>
              <p:cNvPr id="5230" name="Line 6732"/>
              <p:cNvSpPr>
                <a:spLocks noChangeShapeType="1"/>
              </p:cNvSpPr>
              <p:nvPr/>
            </p:nvSpPr>
            <p:spPr bwMode="auto">
              <a:xfrm>
                <a:off x="1268" y="2434"/>
                <a:ext cx="6" cy="1"/>
              </a:xfrm>
              <a:prstGeom prst="line">
                <a:avLst/>
              </a:prstGeom>
              <a:noFill/>
              <a:ln w="9525">
                <a:solidFill>
                  <a:srgbClr val="000000"/>
                </a:solidFill>
                <a:round/>
                <a:headEnd/>
                <a:tailEnd/>
              </a:ln>
            </p:spPr>
            <p:txBody>
              <a:bodyPr/>
              <a:lstStyle/>
              <a:p>
                <a:endParaRPr lang="en-US"/>
              </a:p>
            </p:txBody>
          </p:sp>
          <p:sp>
            <p:nvSpPr>
              <p:cNvPr id="5231" name="Line 6733"/>
              <p:cNvSpPr>
                <a:spLocks noChangeShapeType="1"/>
              </p:cNvSpPr>
              <p:nvPr/>
            </p:nvSpPr>
            <p:spPr bwMode="auto">
              <a:xfrm>
                <a:off x="1293" y="2440"/>
                <a:ext cx="6" cy="1"/>
              </a:xfrm>
              <a:prstGeom prst="line">
                <a:avLst/>
              </a:prstGeom>
              <a:noFill/>
              <a:ln w="9525">
                <a:solidFill>
                  <a:srgbClr val="000000"/>
                </a:solidFill>
                <a:round/>
                <a:headEnd/>
                <a:tailEnd/>
              </a:ln>
            </p:spPr>
            <p:txBody>
              <a:bodyPr/>
              <a:lstStyle/>
              <a:p>
                <a:endParaRPr lang="en-US"/>
              </a:p>
            </p:txBody>
          </p:sp>
          <p:sp>
            <p:nvSpPr>
              <p:cNvPr id="5232" name="Line 6734"/>
              <p:cNvSpPr>
                <a:spLocks noChangeShapeType="1"/>
              </p:cNvSpPr>
              <p:nvPr/>
            </p:nvSpPr>
            <p:spPr bwMode="auto">
              <a:xfrm>
                <a:off x="1318" y="2447"/>
                <a:ext cx="6" cy="1"/>
              </a:xfrm>
              <a:prstGeom prst="line">
                <a:avLst/>
              </a:prstGeom>
              <a:noFill/>
              <a:ln w="9525">
                <a:solidFill>
                  <a:srgbClr val="000000"/>
                </a:solidFill>
                <a:round/>
                <a:headEnd/>
                <a:tailEnd/>
              </a:ln>
            </p:spPr>
            <p:txBody>
              <a:bodyPr/>
              <a:lstStyle/>
              <a:p>
                <a:endParaRPr lang="en-US"/>
              </a:p>
            </p:txBody>
          </p:sp>
          <p:sp>
            <p:nvSpPr>
              <p:cNvPr id="5233" name="Line 6735"/>
              <p:cNvSpPr>
                <a:spLocks noChangeShapeType="1"/>
              </p:cNvSpPr>
              <p:nvPr/>
            </p:nvSpPr>
            <p:spPr bwMode="auto">
              <a:xfrm>
                <a:off x="1342" y="2453"/>
                <a:ext cx="7" cy="1"/>
              </a:xfrm>
              <a:prstGeom prst="line">
                <a:avLst/>
              </a:prstGeom>
              <a:noFill/>
              <a:ln w="9525">
                <a:solidFill>
                  <a:srgbClr val="000000"/>
                </a:solidFill>
                <a:round/>
                <a:headEnd/>
                <a:tailEnd/>
              </a:ln>
            </p:spPr>
            <p:txBody>
              <a:bodyPr/>
              <a:lstStyle/>
              <a:p>
                <a:endParaRPr lang="en-US"/>
              </a:p>
            </p:txBody>
          </p:sp>
          <p:sp>
            <p:nvSpPr>
              <p:cNvPr id="5234" name="Line 6736"/>
              <p:cNvSpPr>
                <a:spLocks noChangeShapeType="1"/>
              </p:cNvSpPr>
              <p:nvPr/>
            </p:nvSpPr>
            <p:spPr bwMode="auto">
              <a:xfrm>
                <a:off x="1367" y="2459"/>
                <a:ext cx="6" cy="6"/>
              </a:xfrm>
              <a:prstGeom prst="line">
                <a:avLst/>
              </a:prstGeom>
              <a:noFill/>
              <a:ln w="9525">
                <a:solidFill>
                  <a:srgbClr val="000000"/>
                </a:solidFill>
                <a:round/>
                <a:headEnd/>
                <a:tailEnd/>
              </a:ln>
            </p:spPr>
            <p:txBody>
              <a:bodyPr/>
              <a:lstStyle/>
              <a:p>
                <a:endParaRPr lang="en-US"/>
              </a:p>
            </p:txBody>
          </p:sp>
          <p:sp>
            <p:nvSpPr>
              <p:cNvPr id="5235" name="Line 6737"/>
              <p:cNvSpPr>
                <a:spLocks noChangeShapeType="1"/>
              </p:cNvSpPr>
              <p:nvPr/>
            </p:nvSpPr>
            <p:spPr bwMode="auto">
              <a:xfrm>
                <a:off x="1392" y="2465"/>
                <a:ext cx="6" cy="6"/>
              </a:xfrm>
              <a:prstGeom prst="line">
                <a:avLst/>
              </a:prstGeom>
              <a:noFill/>
              <a:ln w="9525">
                <a:solidFill>
                  <a:srgbClr val="000000"/>
                </a:solidFill>
                <a:round/>
                <a:headEnd/>
                <a:tailEnd/>
              </a:ln>
            </p:spPr>
            <p:txBody>
              <a:bodyPr/>
              <a:lstStyle/>
              <a:p>
                <a:endParaRPr lang="en-US"/>
              </a:p>
            </p:txBody>
          </p:sp>
          <p:sp>
            <p:nvSpPr>
              <p:cNvPr id="5236" name="Line 6738"/>
              <p:cNvSpPr>
                <a:spLocks noChangeShapeType="1"/>
              </p:cNvSpPr>
              <p:nvPr/>
            </p:nvSpPr>
            <p:spPr bwMode="auto">
              <a:xfrm>
                <a:off x="1416" y="2477"/>
                <a:ext cx="7" cy="1"/>
              </a:xfrm>
              <a:prstGeom prst="line">
                <a:avLst/>
              </a:prstGeom>
              <a:noFill/>
              <a:ln w="9525">
                <a:solidFill>
                  <a:srgbClr val="000000"/>
                </a:solidFill>
                <a:round/>
                <a:headEnd/>
                <a:tailEnd/>
              </a:ln>
            </p:spPr>
            <p:txBody>
              <a:bodyPr/>
              <a:lstStyle/>
              <a:p>
                <a:endParaRPr lang="en-US"/>
              </a:p>
            </p:txBody>
          </p:sp>
          <p:sp>
            <p:nvSpPr>
              <p:cNvPr id="5237" name="Line 6739"/>
              <p:cNvSpPr>
                <a:spLocks noChangeShapeType="1"/>
              </p:cNvSpPr>
              <p:nvPr/>
            </p:nvSpPr>
            <p:spPr bwMode="auto">
              <a:xfrm>
                <a:off x="1441" y="2484"/>
                <a:ext cx="6" cy="1"/>
              </a:xfrm>
              <a:prstGeom prst="line">
                <a:avLst/>
              </a:prstGeom>
              <a:noFill/>
              <a:ln w="9525">
                <a:solidFill>
                  <a:srgbClr val="000000"/>
                </a:solidFill>
                <a:round/>
                <a:headEnd/>
                <a:tailEnd/>
              </a:ln>
            </p:spPr>
            <p:txBody>
              <a:bodyPr/>
              <a:lstStyle/>
              <a:p>
                <a:endParaRPr lang="en-US"/>
              </a:p>
            </p:txBody>
          </p:sp>
          <p:sp>
            <p:nvSpPr>
              <p:cNvPr id="5238" name="Line 6740"/>
              <p:cNvSpPr>
                <a:spLocks noChangeShapeType="1"/>
              </p:cNvSpPr>
              <p:nvPr/>
            </p:nvSpPr>
            <p:spPr bwMode="auto">
              <a:xfrm>
                <a:off x="1466" y="2490"/>
                <a:ext cx="6" cy="1"/>
              </a:xfrm>
              <a:prstGeom prst="line">
                <a:avLst/>
              </a:prstGeom>
              <a:noFill/>
              <a:ln w="9525">
                <a:solidFill>
                  <a:srgbClr val="000000"/>
                </a:solidFill>
                <a:round/>
                <a:headEnd/>
                <a:tailEnd/>
              </a:ln>
            </p:spPr>
            <p:txBody>
              <a:bodyPr/>
              <a:lstStyle/>
              <a:p>
                <a:endParaRPr lang="en-US"/>
              </a:p>
            </p:txBody>
          </p:sp>
          <p:sp>
            <p:nvSpPr>
              <p:cNvPr id="5239" name="Line 6741"/>
              <p:cNvSpPr>
                <a:spLocks noChangeShapeType="1"/>
              </p:cNvSpPr>
              <p:nvPr/>
            </p:nvSpPr>
            <p:spPr bwMode="auto">
              <a:xfrm>
                <a:off x="1491" y="2496"/>
                <a:ext cx="6" cy="1"/>
              </a:xfrm>
              <a:prstGeom prst="line">
                <a:avLst/>
              </a:prstGeom>
              <a:noFill/>
              <a:ln w="9525">
                <a:solidFill>
                  <a:srgbClr val="000000"/>
                </a:solidFill>
                <a:round/>
                <a:headEnd/>
                <a:tailEnd/>
              </a:ln>
            </p:spPr>
            <p:txBody>
              <a:bodyPr/>
              <a:lstStyle/>
              <a:p>
                <a:endParaRPr lang="en-US"/>
              </a:p>
            </p:txBody>
          </p:sp>
          <p:sp>
            <p:nvSpPr>
              <p:cNvPr id="5240" name="Line 6742"/>
              <p:cNvSpPr>
                <a:spLocks noChangeShapeType="1"/>
              </p:cNvSpPr>
              <p:nvPr/>
            </p:nvSpPr>
            <p:spPr bwMode="auto">
              <a:xfrm>
                <a:off x="1515" y="2502"/>
                <a:ext cx="6" cy="6"/>
              </a:xfrm>
              <a:prstGeom prst="line">
                <a:avLst/>
              </a:prstGeom>
              <a:noFill/>
              <a:ln w="9525">
                <a:solidFill>
                  <a:srgbClr val="000000"/>
                </a:solidFill>
                <a:round/>
                <a:headEnd/>
                <a:tailEnd/>
              </a:ln>
            </p:spPr>
            <p:txBody>
              <a:bodyPr/>
              <a:lstStyle/>
              <a:p>
                <a:endParaRPr lang="en-US"/>
              </a:p>
            </p:txBody>
          </p:sp>
          <p:sp>
            <p:nvSpPr>
              <p:cNvPr id="5241" name="Line 6743"/>
              <p:cNvSpPr>
                <a:spLocks noChangeShapeType="1"/>
              </p:cNvSpPr>
              <p:nvPr/>
            </p:nvSpPr>
            <p:spPr bwMode="auto">
              <a:xfrm>
                <a:off x="1540" y="2508"/>
                <a:ext cx="6" cy="6"/>
              </a:xfrm>
              <a:prstGeom prst="line">
                <a:avLst/>
              </a:prstGeom>
              <a:noFill/>
              <a:ln w="9525">
                <a:solidFill>
                  <a:srgbClr val="000000"/>
                </a:solidFill>
                <a:round/>
                <a:headEnd/>
                <a:tailEnd/>
              </a:ln>
            </p:spPr>
            <p:txBody>
              <a:bodyPr/>
              <a:lstStyle/>
              <a:p>
                <a:endParaRPr lang="en-US"/>
              </a:p>
            </p:txBody>
          </p:sp>
          <p:sp>
            <p:nvSpPr>
              <p:cNvPr id="5242" name="Line 6744"/>
              <p:cNvSpPr>
                <a:spLocks noChangeShapeType="1"/>
              </p:cNvSpPr>
              <p:nvPr/>
            </p:nvSpPr>
            <p:spPr bwMode="auto">
              <a:xfrm>
                <a:off x="1565" y="2521"/>
                <a:ext cx="6" cy="1"/>
              </a:xfrm>
              <a:prstGeom prst="line">
                <a:avLst/>
              </a:prstGeom>
              <a:noFill/>
              <a:ln w="9525">
                <a:solidFill>
                  <a:srgbClr val="000000"/>
                </a:solidFill>
                <a:round/>
                <a:headEnd/>
                <a:tailEnd/>
              </a:ln>
            </p:spPr>
            <p:txBody>
              <a:bodyPr/>
              <a:lstStyle/>
              <a:p>
                <a:endParaRPr lang="en-US"/>
              </a:p>
            </p:txBody>
          </p:sp>
          <p:sp>
            <p:nvSpPr>
              <p:cNvPr id="5243" name="Line 6745"/>
              <p:cNvSpPr>
                <a:spLocks noChangeShapeType="1"/>
              </p:cNvSpPr>
              <p:nvPr/>
            </p:nvSpPr>
            <p:spPr bwMode="auto">
              <a:xfrm>
                <a:off x="1589" y="2527"/>
                <a:ext cx="6" cy="1"/>
              </a:xfrm>
              <a:prstGeom prst="line">
                <a:avLst/>
              </a:prstGeom>
              <a:noFill/>
              <a:ln w="9525">
                <a:solidFill>
                  <a:srgbClr val="000000"/>
                </a:solidFill>
                <a:round/>
                <a:headEnd/>
                <a:tailEnd/>
              </a:ln>
            </p:spPr>
            <p:txBody>
              <a:bodyPr/>
              <a:lstStyle/>
              <a:p>
                <a:endParaRPr lang="en-US"/>
              </a:p>
            </p:txBody>
          </p:sp>
          <p:sp>
            <p:nvSpPr>
              <p:cNvPr id="5244" name="Line 6746"/>
              <p:cNvSpPr>
                <a:spLocks noChangeShapeType="1"/>
              </p:cNvSpPr>
              <p:nvPr/>
            </p:nvSpPr>
            <p:spPr bwMode="auto">
              <a:xfrm>
                <a:off x="1614" y="2533"/>
                <a:ext cx="6" cy="1"/>
              </a:xfrm>
              <a:prstGeom prst="line">
                <a:avLst/>
              </a:prstGeom>
              <a:noFill/>
              <a:ln w="9525">
                <a:solidFill>
                  <a:srgbClr val="000000"/>
                </a:solidFill>
                <a:round/>
                <a:headEnd/>
                <a:tailEnd/>
              </a:ln>
            </p:spPr>
            <p:txBody>
              <a:bodyPr/>
              <a:lstStyle/>
              <a:p>
                <a:endParaRPr lang="en-US"/>
              </a:p>
            </p:txBody>
          </p:sp>
          <p:sp>
            <p:nvSpPr>
              <p:cNvPr id="5245" name="Line 6747"/>
              <p:cNvSpPr>
                <a:spLocks noChangeShapeType="1"/>
              </p:cNvSpPr>
              <p:nvPr/>
            </p:nvSpPr>
            <p:spPr bwMode="auto">
              <a:xfrm>
                <a:off x="1639" y="2539"/>
                <a:ext cx="6" cy="1"/>
              </a:xfrm>
              <a:prstGeom prst="line">
                <a:avLst/>
              </a:prstGeom>
              <a:noFill/>
              <a:ln w="9525">
                <a:solidFill>
                  <a:srgbClr val="000000"/>
                </a:solidFill>
                <a:round/>
                <a:headEnd/>
                <a:tailEnd/>
              </a:ln>
            </p:spPr>
            <p:txBody>
              <a:bodyPr/>
              <a:lstStyle/>
              <a:p>
                <a:endParaRPr lang="en-US"/>
              </a:p>
            </p:txBody>
          </p:sp>
          <p:sp>
            <p:nvSpPr>
              <p:cNvPr id="5246" name="Line 6748"/>
              <p:cNvSpPr>
                <a:spLocks noChangeShapeType="1"/>
              </p:cNvSpPr>
              <p:nvPr/>
            </p:nvSpPr>
            <p:spPr bwMode="auto">
              <a:xfrm>
                <a:off x="1663" y="2545"/>
                <a:ext cx="7" cy="7"/>
              </a:xfrm>
              <a:prstGeom prst="line">
                <a:avLst/>
              </a:prstGeom>
              <a:noFill/>
              <a:ln w="9525">
                <a:solidFill>
                  <a:srgbClr val="000000"/>
                </a:solidFill>
                <a:round/>
                <a:headEnd/>
                <a:tailEnd/>
              </a:ln>
            </p:spPr>
            <p:txBody>
              <a:bodyPr/>
              <a:lstStyle/>
              <a:p>
                <a:endParaRPr lang="en-US"/>
              </a:p>
            </p:txBody>
          </p:sp>
          <p:sp>
            <p:nvSpPr>
              <p:cNvPr id="5247" name="Line 6749"/>
              <p:cNvSpPr>
                <a:spLocks noChangeShapeType="1"/>
              </p:cNvSpPr>
              <p:nvPr/>
            </p:nvSpPr>
            <p:spPr bwMode="auto">
              <a:xfrm>
                <a:off x="1688" y="2552"/>
                <a:ext cx="6" cy="6"/>
              </a:xfrm>
              <a:prstGeom prst="line">
                <a:avLst/>
              </a:prstGeom>
              <a:noFill/>
              <a:ln w="9525">
                <a:solidFill>
                  <a:srgbClr val="000000"/>
                </a:solidFill>
                <a:round/>
                <a:headEnd/>
                <a:tailEnd/>
              </a:ln>
            </p:spPr>
            <p:txBody>
              <a:bodyPr/>
              <a:lstStyle/>
              <a:p>
                <a:endParaRPr lang="en-US"/>
              </a:p>
            </p:txBody>
          </p:sp>
          <p:sp>
            <p:nvSpPr>
              <p:cNvPr id="5248" name="Line 6750"/>
              <p:cNvSpPr>
                <a:spLocks noChangeShapeType="1"/>
              </p:cNvSpPr>
              <p:nvPr/>
            </p:nvSpPr>
            <p:spPr bwMode="auto">
              <a:xfrm>
                <a:off x="1713" y="2564"/>
                <a:ext cx="6" cy="1"/>
              </a:xfrm>
              <a:prstGeom prst="line">
                <a:avLst/>
              </a:prstGeom>
              <a:noFill/>
              <a:ln w="9525">
                <a:solidFill>
                  <a:srgbClr val="000000"/>
                </a:solidFill>
                <a:round/>
                <a:headEnd/>
                <a:tailEnd/>
              </a:ln>
            </p:spPr>
            <p:txBody>
              <a:bodyPr/>
              <a:lstStyle/>
              <a:p>
                <a:endParaRPr lang="en-US"/>
              </a:p>
            </p:txBody>
          </p:sp>
          <p:sp>
            <p:nvSpPr>
              <p:cNvPr id="5249" name="Line 6751"/>
              <p:cNvSpPr>
                <a:spLocks noChangeShapeType="1"/>
              </p:cNvSpPr>
              <p:nvPr/>
            </p:nvSpPr>
            <p:spPr bwMode="auto">
              <a:xfrm>
                <a:off x="1738" y="2570"/>
                <a:ext cx="6" cy="1"/>
              </a:xfrm>
              <a:prstGeom prst="line">
                <a:avLst/>
              </a:prstGeom>
              <a:noFill/>
              <a:ln w="9525">
                <a:solidFill>
                  <a:srgbClr val="000000"/>
                </a:solidFill>
                <a:round/>
                <a:headEnd/>
                <a:tailEnd/>
              </a:ln>
            </p:spPr>
            <p:txBody>
              <a:bodyPr/>
              <a:lstStyle/>
              <a:p>
                <a:endParaRPr lang="en-US"/>
              </a:p>
            </p:txBody>
          </p:sp>
          <p:sp>
            <p:nvSpPr>
              <p:cNvPr id="5250" name="Line 6752"/>
              <p:cNvSpPr>
                <a:spLocks noChangeShapeType="1"/>
              </p:cNvSpPr>
              <p:nvPr/>
            </p:nvSpPr>
            <p:spPr bwMode="auto">
              <a:xfrm>
                <a:off x="1762" y="2576"/>
                <a:ext cx="6" cy="1"/>
              </a:xfrm>
              <a:prstGeom prst="line">
                <a:avLst/>
              </a:prstGeom>
              <a:noFill/>
              <a:ln w="9525">
                <a:solidFill>
                  <a:srgbClr val="000000"/>
                </a:solidFill>
                <a:round/>
                <a:headEnd/>
                <a:tailEnd/>
              </a:ln>
            </p:spPr>
            <p:txBody>
              <a:bodyPr/>
              <a:lstStyle/>
              <a:p>
                <a:endParaRPr lang="en-US"/>
              </a:p>
            </p:txBody>
          </p:sp>
          <p:sp>
            <p:nvSpPr>
              <p:cNvPr id="5251" name="Line 6753"/>
              <p:cNvSpPr>
                <a:spLocks noChangeShapeType="1"/>
              </p:cNvSpPr>
              <p:nvPr/>
            </p:nvSpPr>
            <p:spPr bwMode="auto">
              <a:xfrm>
                <a:off x="1787" y="2582"/>
                <a:ext cx="6" cy="1"/>
              </a:xfrm>
              <a:prstGeom prst="line">
                <a:avLst/>
              </a:prstGeom>
              <a:noFill/>
              <a:ln w="9525">
                <a:solidFill>
                  <a:srgbClr val="000000"/>
                </a:solidFill>
                <a:round/>
                <a:headEnd/>
                <a:tailEnd/>
              </a:ln>
            </p:spPr>
            <p:txBody>
              <a:bodyPr/>
              <a:lstStyle/>
              <a:p>
                <a:endParaRPr lang="en-US"/>
              </a:p>
            </p:txBody>
          </p:sp>
          <p:sp>
            <p:nvSpPr>
              <p:cNvPr id="5252" name="Line 6754"/>
              <p:cNvSpPr>
                <a:spLocks noChangeShapeType="1"/>
              </p:cNvSpPr>
              <p:nvPr/>
            </p:nvSpPr>
            <p:spPr bwMode="auto">
              <a:xfrm>
                <a:off x="1812" y="2589"/>
                <a:ext cx="6" cy="6"/>
              </a:xfrm>
              <a:prstGeom prst="line">
                <a:avLst/>
              </a:prstGeom>
              <a:noFill/>
              <a:ln w="9525">
                <a:solidFill>
                  <a:srgbClr val="000000"/>
                </a:solidFill>
                <a:round/>
                <a:headEnd/>
                <a:tailEnd/>
              </a:ln>
            </p:spPr>
            <p:txBody>
              <a:bodyPr/>
              <a:lstStyle/>
              <a:p>
                <a:endParaRPr lang="en-US"/>
              </a:p>
            </p:txBody>
          </p:sp>
          <p:sp>
            <p:nvSpPr>
              <p:cNvPr id="5253" name="Line 6755"/>
              <p:cNvSpPr>
                <a:spLocks noChangeShapeType="1"/>
              </p:cNvSpPr>
              <p:nvPr/>
            </p:nvSpPr>
            <p:spPr bwMode="auto">
              <a:xfrm>
                <a:off x="1836" y="2601"/>
                <a:ext cx="6" cy="1"/>
              </a:xfrm>
              <a:prstGeom prst="line">
                <a:avLst/>
              </a:prstGeom>
              <a:noFill/>
              <a:ln w="9525">
                <a:solidFill>
                  <a:srgbClr val="000000"/>
                </a:solidFill>
                <a:round/>
                <a:headEnd/>
                <a:tailEnd/>
              </a:ln>
            </p:spPr>
            <p:txBody>
              <a:bodyPr/>
              <a:lstStyle/>
              <a:p>
                <a:endParaRPr lang="en-US"/>
              </a:p>
            </p:txBody>
          </p:sp>
          <p:sp>
            <p:nvSpPr>
              <p:cNvPr id="5254" name="Line 6756"/>
              <p:cNvSpPr>
                <a:spLocks noChangeShapeType="1"/>
              </p:cNvSpPr>
              <p:nvPr/>
            </p:nvSpPr>
            <p:spPr bwMode="auto">
              <a:xfrm>
                <a:off x="1861" y="2607"/>
                <a:ext cx="6" cy="1"/>
              </a:xfrm>
              <a:prstGeom prst="line">
                <a:avLst/>
              </a:prstGeom>
              <a:noFill/>
              <a:ln w="9525">
                <a:solidFill>
                  <a:srgbClr val="000000"/>
                </a:solidFill>
                <a:round/>
                <a:headEnd/>
                <a:tailEnd/>
              </a:ln>
            </p:spPr>
            <p:txBody>
              <a:bodyPr/>
              <a:lstStyle/>
              <a:p>
                <a:endParaRPr lang="en-US"/>
              </a:p>
            </p:txBody>
          </p:sp>
          <p:sp>
            <p:nvSpPr>
              <p:cNvPr id="5255" name="Line 6757"/>
              <p:cNvSpPr>
                <a:spLocks noChangeShapeType="1"/>
              </p:cNvSpPr>
              <p:nvPr/>
            </p:nvSpPr>
            <p:spPr bwMode="auto">
              <a:xfrm>
                <a:off x="1886" y="2613"/>
                <a:ext cx="6" cy="1"/>
              </a:xfrm>
              <a:prstGeom prst="line">
                <a:avLst/>
              </a:prstGeom>
              <a:noFill/>
              <a:ln w="9525">
                <a:solidFill>
                  <a:srgbClr val="000000"/>
                </a:solidFill>
                <a:round/>
                <a:headEnd/>
                <a:tailEnd/>
              </a:ln>
            </p:spPr>
            <p:txBody>
              <a:bodyPr/>
              <a:lstStyle/>
              <a:p>
                <a:endParaRPr lang="en-US"/>
              </a:p>
            </p:txBody>
          </p:sp>
          <p:sp>
            <p:nvSpPr>
              <p:cNvPr id="5256" name="Line 6758"/>
              <p:cNvSpPr>
                <a:spLocks noChangeShapeType="1"/>
              </p:cNvSpPr>
              <p:nvPr/>
            </p:nvSpPr>
            <p:spPr bwMode="auto">
              <a:xfrm>
                <a:off x="1910" y="2619"/>
                <a:ext cx="7" cy="1"/>
              </a:xfrm>
              <a:prstGeom prst="line">
                <a:avLst/>
              </a:prstGeom>
              <a:noFill/>
              <a:ln w="9525">
                <a:solidFill>
                  <a:srgbClr val="000000"/>
                </a:solidFill>
                <a:round/>
                <a:headEnd/>
                <a:tailEnd/>
              </a:ln>
            </p:spPr>
            <p:txBody>
              <a:bodyPr/>
              <a:lstStyle/>
              <a:p>
                <a:endParaRPr lang="en-US"/>
              </a:p>
            </p:txBody>
          </p:sp>
          <p:sp>
            <p:nvSpPr>
              <p:cNvPr id="5257" name="Line 6759"/>
              <p:cNvSpPr>
                <a:spLocks noChangeShapeType="1"/>
              </p:cNvSpPr>
              <p:nvPr/>
            </p:nvSpPr>
            <p:spPr bwMode="auto">
              <a:xfrm>
                <a:off x="1935" y="2626"/>
                <a:ext cx="6" cy="1"/>
              </a:xfrm>
              <a:prstGeom prst="line">
                <a:avLst/>
              </a:prstGeom>
              <a:noFill/>
              <a:ln w="9525">
                <a:solidFill>
                  <a:srgbClr val="000000"/>
                </a:solidFill>
                <a:round/>
                <a:headEnd/>
                <a:tailEnd/>
              </a:ln>
            </p:spPr>
            <p:txBody>
              <a:bodyPr/>
              <a:lstStyle/>
              <a:p>
                <a:endParaRPr lang="en-US"/>
              </a:p>
            </p:txBody>
          </p:sp>
          <p:sp>
            <p:nvSpPr>
              <p:cNvPr id="5258" name="Line 6760"/>
              <p:cNvSpPr>
                <a:spLocks noChangeShapeType="1"/>
              </p:cNvSpPr>
              <p:nvPr/>
            </p:nvSpPr>
            <p:spPr bwMode="auto">
              <a:xfrm>
                <a:off x="1960" y="2632"/>
                <a:ext cx="6" cy="6"/>
              </a:xfrm>
              <a:prstGeom prst="line">
                <a:avLst/>
              </a:prstGeom>
              <a:noFill/>
              <a:ln w="9525">
                <a:solidFill>
                  <a:srgbClr val="000000"/>
                </a:solidFill>
                <a:round/>
                <a:headEnd/>
                <a:tailEnd/>
              </a:ln>
            </p:spPr>
            <p:txBody>
              <a:bodyPr/>
              <a:lstStyle/>
              <a:p>
                <a:endParaRPr lang="en-US"/>
              </a:p>
            </p:txBody>
          </p:sp>
          <p:sp>
            <p:nvSpPr>
              <p:cNvPr id="5259" name="Line 6761"/>
              <p:cNvSpPr>
                <a:spLocks noChangeShapeType="1"/>
              </p:cNvSpPr>
              <p:nvPr/>
            </p:nvSpPr>
            <p:spPr bwMode="auto">
              <a:xfrm>
                <a:off x="1984" y="2644"/>
                <a:ext cx="7" cy="1"/>
              </a:xfrm>
              <a:prstGeom prst="line">
                <a:avLst/>
              </a:prstGeom>
              <a:noFill/>
              <a:ln w="9525">
                <a:solidFill>
                  <a:srgbClr val="000000"/>
                </a:solidFill>
                <a:round/>
                <a:headEnd/>
                <a:tailEnd/>
              </a:ln>
            </p:spPr>
            <p:txBody>
              <a:bodyPr/>
              <a:lstStyle/>
              <a:p>
                <a:endParaRPr lang="en-US"/>
              </a:p>
            </p:txBody>
          </p:sp>
          <p:sp>
            <p:nvSpPr>
              <p:cNvPr id="5260" name="Line 6762"/>
              <p:cNvSpPr>
                <a:spLocks noChangeShapeType="1"/>
              </p:cNvSpPr>
              <p:nvPr/>
            </p:nvSpPr>
            <p:spPr bwMode="auto">
              <a:xfrm>
                <a:off x="2009" y="2650"/>
                <a:ext cx="6" cy="1"/>
              </a:xfrm>
              <a:prstGeom prst="line">
                <a:avLst/>
              </a:prstGeom>
              <a:noFill/>
              <a:ln w="9525">
                <a:solidFill>
                  <a:srgbClr val="000000"/>
                </a:solidFill>
                <a:round/>
                <a:headEnd/>
                <a:tailEnd/>
              </a:ln>
            </p:spPr>
            <p:txBody>
              <a:bodyPr/>
              <a:lstStyle/>
              <a:p>
                <a:endParaRPr lang="en-US"/>
              </a:p>
            </p:txBody>
          </p:sp>
          <p:sp>
            <p:nvSpPr>
              <p:cNvPr id="5261" name="Line 6763"/>
              <p:cNvSpPr>
                <a:spLocks noChangeShapeType="1"/>
              </p:cNvSpPr>
              <p:nvPr/>
            </p:nvSpPr>
            <p:spPr bwMode="auto">
              <a:xfrm>
                <a:off x="2034" y="2656"/>
                <a:ext cx="6" cy="1"/>
              </a:xfrm>
              <a:prstGeom prst="line">
                <a:avLst/>
              </a:prstGeom>
              <a:noFill/>
              <a:ln w="9525">
                <a:solidFill>
                  <a:srgbClr val="000000"/>
                </a:solidFill>
                <a:round/>
                <a:headEnd/>
                <a:tailEnd/>
              </a:ln>
            </p:spPr>
            <p:txBody>
              <a:bodyPr/>
              <a:lstStyle/>
              <a:p>
                <a:endParaRPr lang="en-US"/>
              </a:p>
            </p:txBody>
          </p:sp>
          <p:sp>
            <p:nvSpPr>
              <p:cNvPr id="5262" name="Line 6764"/>
              <p:cNvSpPr>
                <a:spLocks noChangeShapeType="1"/>
              </p:cNvSpPr>
              <p:nvPr/>
            </p:nvSpPr>
            <p:spPr bwMode="auto">
              <a:xfrm>
                <a:off x="2059" y="2663"/>
                <a:ext cx="6" cy="1"/>
              </a:xfrm>
              <a:prstGeom prst="line">
                <a:avLst/>
              </a:prstGeom>
              <a:noFill/>
              <a:ln w="9525">
                <a:solidFill>
                  <a:srgbClr val="000000"/>
                </a:solidFill>
                <a:round/>
                <a:headEnd/>
                <a:tailEnd/>
              </a:ln>
            </p:spPr>
            <p:txBody>
              <a:bodyPr/>
              <a:lstStyle/>
              <a:p>
                <a:endParaRPr lang="en-US"/>
              </a:p>
            </p:txBody>
          </p:sp>
          <p:sp>
            <p:nvSpPr>
              <p:cNvPr id="5263" name="Line 6765"/>
              <p:cNvSpPr>
                <a:spLocks noChangeShapeType="1"/>
              </p:cNvSpPr>
              <p:nvPr/>
            </p:nvSpPr>
            <p:spPr bwMode="auto">
              <a:xfrm>
                <a:off x="2083" y="2669"/>
                <a:ext cx="6" cy="6"/>
              </a:xfrm>
              <a:prstGeom prst="line">
                <a:avLst/>
              </a:prstGeom>
              <a:noFill/>
              <a:ln w="9525">
                <a:solidFill>
                  <a:srgbClr val="000000"/>
                </a:solidFill>
                <a:round/>
                <a:headEnd/>
                <a:tailEnd/>
              </a:ln>
            </p:spPr>
            <p:txBody>
              <a:bodyPr/>
              <a:lstStyle/>
              <a:p>
                <a:endParaRPr lang="en-US"/>
              </a:p>
            </p:txBody>
          </p:sp>
          <p:sp>
            <p:nvSpPr>
              <p:cNvPr id="5264" name="Line 6766"/>
              <p:cNvSpPr>
                <a:spLocks noChangeShapeType="1"/>
              </p:cNvSpPr>
              <p:nvPr/>
            </p:nvSpPr>
            <p:spPr bwMode="auto">
              <a:xfrm>
                <a:off x="2108" y="2675"/>
                <a:ext cx="6" cy="6"/>
              </a:xfrm>
              <a:prstGeom prst="line">
                <a:avLst/>
              </a:prstGeom>
              <a:noFill/>
              <a:ln w="9525">
                <a:solidFill>
                  <a:srgbClr val="000000"/>
                </a:solidFill>
                <a:round/>
                <a:headEnd/>
                <a:tailEnd/>
              </a:ln>
            </p:spPr>
            <p:txBody>
              <a:bodyPr/>
              <a:lstStyle/>
              <a:p>
                <a:endParaRPr lang="en-US"/>
              </a:p>
            </p:txBody>
          </p:sp>
          <p:sp>
            <p:nvSpPr>
              <p:cNvPr id="5265" name="Line 6767"/>
              <p:cNvSpPr>
                <a:spLocks noChangeShapeType="1"/>
              </p:cNvSpPr>
              <p:nvPr/>
            </p:nvSpPr>
            <p:spPr bwMode="auto">
              <a:xfrm>
                <a:off x="2133" y="2687"/>
                <a:ext cx="6" cy="1"/>
              </a:xfrm>
              <a:prstGeom prst="line">
                <a:avLst/>
              </a:prstGeom>
              <a:noFill/>
              <a:ln w="9525">
                <a:solidFill>
                  <a:srgbClr val="000000"/>
                </a:solidFill>
                <a:round/>
                <a:headEnd/>
                <a:tailEnd/>
              </a:ln>
            </p:spPr>
            <p:txBody>
              <a:bodyPr/>
              <a:lstStyle/>
              <a:p>
                <a:endParaRPr lang="en-US"/>
              </a:p>
            </p:txBody>
          </p:sp>
          <p:sp>
            <p:nvSpPr>
              <p:cNvPr id="5266" name="Line 6768"/>
              <p:cNvSpPr>
                <a:spLocks noChangeShapeType="1"/>
              </p:cNvSpPr>
              <p:nvPr/>
            </p:nvSpPr>
            <p:spPr bwMode="auto">
              <a:xfrm>
                <a:off x="2157" y="2694"/>
                <a:ext cx="7" cy="1"/>
              </a:xfrm>
              <a:prstGeom prst="line">
                <a:avLst/>
              </a:prstGeom>
              <a:noFill/>
              <a:ln w="9525">
                <a:solidFill>
                  <a:srgbClr val="000000"/>
                </a:solidFill>
                <a:round/>
                <a:headEnd/>
                <a:tailEnd/>
              </a:ln>
            </p:spPr>
            <p:txBody>
              <a:bodyPr/>
              <a:lstStyle/>
              <a:p>
                <a:endParaRPr lang="en-US"/>
              </a:p>
            </p:txBody>
          </p:sp>
          <p:sp>
            <p:nvSpPr>
              <p:cNvPr id="5267" name="Line 6769"/>
              <p:cNvSpPr>
                <a:spLocks noChangeShapeType="1"/>
              </p:cNvSpPr>
              <p:nvPr/>
            </p:nvSpPr>
            <p:spPr bwMode="auto">
              <a:xfrm>
                <a:off x="2182" y="2700"/>
                <a:ext cx="6" cy="1"/>
              </a:xfrm>
              <a:prstGeom prst="line">
                <a:avLst/>
              </a:prstGeom>
              <a:noFill/>
              <a:ln w="9525">
                <a:solidFill>
                  <a:srgbClr val="000000"/>
                </a:solidFill>
                <a:round/>
                <a:headEnd/>
                <a:tailEnd/>
              </a:ln>
            </p:spPr>
            <p:txBody>
              <a:bodyPr/>
              <a:lstStyle/>
              <a:p>
                <a:endParaRPr lang="en-US"/>
              </a:p>
            </p:txBody>
          </p:sp>
          <p:sp>
            <p:nvSpPr>
              <p:cNvPr id="5268" name="Line 6770"/>
              <p:cNvSpPr>
                <a:spLocks noChangeShapeType="1"/>
              </p:cNvSpPr>
              <p:nvPr/>
            </p:nvSpPr>
            <p:spPr bwMode="auto">
              <a:xfrm>
                <a:off x="2207" y="2706"/>
                <a:ext cx="6" cy="1"/>
              </a:xfrm>
              <a:prstGeom prst="line">
                <a:avLst/>
              </a:prstGeom>
              <a:noFill/>
              <a:ln w="9525">
                <a:solidFill>
                  <a:srgbClr val="000000"/>
                </a:solidFill>
                <a:round/>
                <a:headEnd/>
                <a:tailEnd/>
              </a:ln>
            </p:spPr>
            <p:txBody>
              <a:bodyPr/>
              <a:lstStyle/>
              <a:p>
                <a:endParaRPr lang="en-US"/>
              </a:p>
            </p:txBody>
          </p:sp>
          <p:sp>
            <p:nvSpPr>
              <p:cNvPr id="5269" name="Line 6771"/>
              <p:cNvSpPr>
                <a:spLocks noChangeShapeType="1"/>
              </p:cNvSpPr>
              <p:nvPr/>
            </p:nvSpPr>
            <p:spPr bwMode="auto">
              <a:xfrm>
                <a:off x="2231" y="2712"/>
                <a:ext cx="7" cy="6"/>
              </a:xfrm>
              <a:prstGeom prst="line">
                <a:avLst/>
              </a:prstGeom>
              <a:noFill/>
              <a:ln w="9525">
                <a:solidFill>
                  <a:srgbClr val="000000"/>
                </a:solidFill>
                <a:round/>
                <a:headEnd/>
                <a:tailEnd/>
              </a:ln>
            </p:spPr>
            <p:txBody>
              <a:bodyPr/>
              <a:lstStyle/>
              <a:p>
                <a:endParaRPr lang="en-US"/>
              </a:p>
            </p:txBody>
          </p:sp>
          <p:sp>
            <p:nvSpPr>
              <p:cNvPr id="5270" name="Line 6772"/>
              <p:cNvSpPr>
                <a:spLocks noChangeShapeType="1"/>
              </p:cNvSpPr>
              <p:nvPr/>
            </p:nvSpPr>
            <p:spPr bwMode="auto">
              <a:xfrm>
                <a:off x="2256" y="2718"/>
                <a:ext cx="6" cy="6"/>
              </a:xfrm>
              <a:prstGeom prst="line">
                <a:avLst/>
              </a:prstGeom>
              <a:noFill/>
              <a:ln w="9525">
                <a:solidFill>
                  <a:srgbClr val="000000"/>
                </a:solidFill>
                <a:round/>
                <a:headEnd/>
                <a:tailEnd/>
              </a:ln>
            </p:spPr>
            <p:txBody>
              <a:bodyPr/>
              <a:lstStyle/>
              <a:p>
                <a:endParaRPr lang="en-US"/>
              </a:p>
            </p:txBody>
          </p:sp>
          <p:sp>
            <p:nvSpPr>
              <p:cNvPr id="5271" name="Line 6773"/>
              <p:cNvSpPr>
                <a:spLocks noChangeShapeType="1"/>
              </p:cNvSpPr>
              <p:nvPr/>
            </p:nvSpPr>
            <p:spPr bwMode="auto">
              <a:xfrm>
                <a:off x="2281" y="2731"/>
                <a:ext cx="6" cy="1"/>
              </a:xfrm>
              <a:prstGeom prst="line">
                <a:avLst/>
              </a:prstGeom>
              <a:noFill/>
              <a:ln w="9525">
                <a:solidFill>
                  <a:srgbClr val="000000"/>
                </a:solidFill>
                <a:round/>
                <a:headEnd/>
                <a:tailEnd/>
              </a:ln>
            </p:spPr>
            <p:txBody>
              <a:bodyPr/>
              <a:lstStyle/>
              <a:p>
                <a:endParaRPr lang="en-US"/>
              </a:p>
            </p:txBody>
          </p:sp>
          <p:sp>
            <p:nvSpPr>
              <p:cNvPr id="5272" name="Line 6774"/>
              <p:cNvSpPr>
                <a:spLocks noChangeShapeType="1"/>
              </p:cNvSpPr>
              <p:nvPr/>
            </p:nvSpPr>
            <p:spPr bwMode="auto">
              <a:xfrm>
                <a:off x="2306" y="2737"/>
                <a:ext cx="6" cy="1"/>
              </a:xfrm>
              <a:prstGeom prst="line">
                <a:avLst/>
              </a:prstGeom>
              <a:noFill/>
              <a:ln w="9525">
                <a:solidFill>
                  <a:srgbClr val="000000"/>
                </a:solidFill>
                <a:round/>
                <a:headEnd/>
                <a:tailEnd/>
              </a:ln>
            </p:spPr>
            <p:txBody>
              <a:bodyPr/>
              <a:lstStyle/>
              <a:p>
                <a:endParaRPr lang="en-US"/>
              </a:p>
            </p:txBody>
          </p:sp>
          <p:sp>
            <p:nvSpPr>
              <p:cNvPr id="5273" name="Line 6775"/>
              <p:cNvSpPr>
                <a:spLocks noChangeShapeType="1"/>
              </p:cNvSpPr>
              <p:nvPr/>
            </p:nvSpPr>
            <p:spPr bwMode="auto">
              <a:xfrm>
                <a:off x="2330" y="2743"/>
                <a:ext cx="6" cy="1"/>
              </a:xfrm>
              <a:prstGeom prst="line">
                <a:avLst/>
              </a:prstGeom>
              <a:noFill/>
              <a:ln w="9525">
                <a:solidFill>
                  <a:srgbClr val="000000"/>
                </a:solidFill>
                <a:round/>
                <a:headEnd/>
                <a:tailEnd/>
              </a:ln>
            </p:spPr>
            <p:txBody>
              <a:bodyPr/>
              <a:lstStyle/>
              <a:p>
                <a:endParaRPr lang="en-US"/>
              </a:p>
            </p:txBody>
          </p:sp>
          <p:sp>
            <p:nvSpPr>
              <p:cNvPr id="5274" name="Line 6776"/>
              <p:cNvSpPr>
                <a:spLocks noChangeShapeType="1"/>
              </p:cNvSpPr>
              <p:nvPr/>
            </p:nvSpPr>
            <p:spPr bwMode="auto">
              <a:xfrm>
                <a:off x="2355" y="2749"/>
                <a:ext cx="6" cy="1"/>
              </a:xfrm>
              <a:prstGeom prst="line">
                <a:avLst/>
              </a:prstGeom>
              <a:noFill/>
              <a:ln w="9525">
                <a:solidFill>
                  <a:srgbClr val="000000"/>
                </a:solidFill>
                <a:round/>
                <a:headEnd/>
                <a:tailEnd/>
              </a:ln>
            </p:spPr>
            <p:txBody>
              <a:bodyPr/>
              <a:lstStyle/>
              <a:p>
                <a:endParaRPr lang="en-US"/>
              </a:p>
            </p:txBody>
          </p:sp>
          <p:sp>
            <p:nvSpPr>
              <p:cNvPr id="5275" name="Line 6777"/>
              <p:cNvSpPr>
                <a:spLocks noChangeShapeType="1"/>
              </p:cNvSpPr>
              <p:nvPr/>
            </p:nvSpPr>
            <p:spPr bwMode="auto">
              <a:xfrm>
                <a:off x="2380" y="2755"/>
                <a:ext cx="6" cy="6"/>
              </a:xfrm>
              <a:prstGeom prst="line">
                <a:avLst/>
              </a:prstGeom>
              <a:noFill/>
              <a:ln w="9525">
                <a:solidFill>
                  <a:srgbClr val="000000"/>
                </a:solidFill>
                <a:round/>
                <a:headEnd/>
                <a:tailEnd/>
              </a:ln>
            </p:spPr>
            <p:txBody>
              <a:bodyPr/>
              <a:lstStyle/>
              <a:p>
                <a:endParaRPr lang="en-US"/>
              </a:p>
            </p:txBody>
          </p:sp>
          <p:sp>
            <p:nvSpPr>
              <p:cNvPr id="5276" name="Line 6778"/>
              <p:cNvSpPr>
                <a:spLocks noChangeShapeType="1"/>
              </p:cNvSpPr>
              <p:nvPr/>
            </p:nvSpPr>
            <p:spPr bwMode="auto">
              <a:xfrm>
                <a:off x="2404" y="2761"/>
                <a:ext cx="7" cy="7"/>
              </a:xfrm>
              <a:prstGeom prst="line">
                <a:avLst/>
              </a:prstGeom>
              <a:noFill/>
              <a:ln w="9525">
                <a:solidFill>
                  <a:srgbClr val="000000"/>
                </a:solidFill>
                <a:round/>
                <a:headEnd/>
                <a:tailEnd/>
              </a:ln>
            </p:spPr>
            <p:txBody>
              <a:bodyPr/>
              <a:lstStyle/>
              <a:p>
                <a:endParaRPr lang="en-US"/>
              </a:p>
            </p:txBody>
          </p:sp>
          <p:sp>
            <p:nvSpPr>
              <p:cNvPr id="5277" name="Line 6779"/>
              <p:cNvSpPr>
                <a:spLocks noChangeShapeType="1"/>
              </p:cNvSpPr>
              <p:nvPr/>
            </p:nvSpPr>
            <p:spPr bwMode="auto">
              <a:xfrm>
                <a:off x="2429" y="2774"/>
                <a:ext cx="6" cy="1"/>
              </a:xfrm>
              <a:prstGeom prst="line">
                <a:avLst/>
              </a:prstGeom>
              <a:noFill/>
              <a:ln w="9525">
                <a:solidFill>
                  <a:srgbClr val="000000"/>
                </a:solidFill>
                <a:round/>
                <a:headEnd/>
                <a:tailEnd/>
              </a:ln>
            </p:spPr>
            <p:txBody>
              <a:bodyPr/>
              <a:lstStyle/>
              <a:p>
                <a:endParaRPr lang="en-US"/>
              </a:p>
            </p:txBody>
          </p:sp>
          <p:sp>
            <p:nvSpPr>
              <p:cNvPr id="5278" name="Line 6780"/>
              <p:cNvSpPr>
                <a:spLocks noChangeShapeType="1"/>
              </p:cNvSpPr>
              <p:nvPr/>
            </p:nvSpPr>
            <p:spPr bwMode="auto">
              <a:xfrm>
                <a:off x="2454" y="2780"/>
                <a:ext cx="6" cy="1"/>
              </a:xfrm>
              <a:prstGeom prst="line">
                <a:avLst/>
              </a:prstGeom>
              <a:noFill/>
              <a:ln w="9525">
                <a:solidFill>
                  <a:srgbClr val="000000"/>
                </a:solidFill>
                <a:round/>
                <a:headEnd/>
                <a:tailEnd/>
              </a:ln>
            </p:spPr>
            <p:txBody>
              <a:bodyPr/>
              <a:lstStyle/>
              <a:p>
                <a:endParaRPr lang="en-US"/>
              </a:p>
            </p:txBody>
          </p:sp>
          <p:sp>
            <p:nvSpPr>
              <p:cNvPr id="5279" name="Line 6781"/>
              <p:cNvSpPr>
                <a:spLocks noChangeShapeType="1"/>
              </p:cNvSpPr>
              <p:nvPr/>
            </p:nvSpPr>
            <p:spPr bwMode="auto">
              <a:xfrm>
                <a:off x="2478" y="2786"/>
                <a:ext cx="7" cy="1"/>
              </a:xfrm>
              <a:prstGeom prst="line">
                <a:avLst/>
              </a:prstGeom>
              <a:noFill/>
              <a:ln w="9525">
                <a:solidFill>
                  <a:srgbClr val="000000"/>
                </a:solidFill>
                <a:round/>
                <a:headEnd/>
                <a:tailEnd/>
              </a:ln>
            </p:spPr>
            <p:txBody>
              <a:bodyPr/>
              <a:lstStyle/>
              <a:p>
                <a:endParaRPr lang="en-US"/>
              </a:p>
            </p:txBody>
          </p:sp>
          <p:sp>
            <p:nvSpPr>
              <p:cNvPr id="5280" name="Line 6782"/>
              <p:cNvSpPr>
                <a:spLocks noChangeShapeType="1"/>
              </p:cNvSpPr>
              <p:nvPr/>
            </p:nvSpPr>
            <p:spPr bwMode="auto">
              <a:xfrm>
                <a:off x="2503" y="2792"/>
                <a:ext cx="6" cy="1"/>
              </a:xfrm>
              <a:prstGeom prst="line">
                <a:avLst/>
              </a:prstGeom>
              <a:noFill/>
              <a:ln w="9525">
                <a:solidFill>
                  <a:srgbClr val="000000"/>
                </a:solidFill>
                <a:round/>
                <a:headEnd/>
                <a:tailEnd/>
              </a:ln>
            </p:spPr>
            <p:txBody>
              <a:bodyPr/>
              <a:lstStyle/>
              <a:p>
                <a:endParaRPr lang="en-US"/>
              </a:p>
            </p:txBody>
          </p:sp>
          <p:sp>
            <p:nvSpPr>
              <p:cNvPr id="5281" name="Line 6783"/>
              <p:cNvSpPr>
                <a:spLocks noChangeShapeType="1"/>
              </p:cNvSpPr>
              <p:nvPr/>
            </p:nvSpPr>
            <p:spPr bwMode="auto">
              <a:xfrm>
                <a:off x="2528" y="2799"/>
                <a:ext cx="6" cy="6"/>
              </a:xfrm>
              <a:prstGeom prst="line">
                <a:avLst/>
              </a:prstGeom>
              <a:noFill/>
              <a:ln w="9525">
                <a:solidFill>
                  <a:srgbClr val="000000"/>
                </a:solidFill>
                <a:round/>
                <a:headEnd/>
                <a:tailEnd/>
              </a:ln>
            </p:spPr>
            <p:txBody>
              <a:bodyPr/>
              <a:lstStyle/>
              <a:p>
                <a:endParaRPr lang="en-US"/>
              </a:p>
            </p:txBody>
          </p:sp>
          <p:sp>
            <p:nvSpPr>
              <p:cNvPr id="5282" name="Line 6784"/>
              <p:cNvSpPr>
                <a:spLocks noChangeShapeType="1"/>
              </p:cNvSpPr>
              <p:nvPr/>
            </p:nvSpPr>
            <p:spPr bwMode="auto">
              <a:xfrm>
                <a:off x="2553" y="2811"/>
                <a:ext cx="6" cy="1"/>
              </a:xfrm>
              <a:prstGeom prst="line">
                <a:avLst/>
              </a:prstGeom>
              <a:noFill/>
              <a:ln w="9525">
                <a:solidFill>
                  <a:srgbClr val="000000"/>
                </a:solidFill>
                <a:round/>
                <a:headEnd/>
                <a:tailEnd/>
              </a:ln>
            </p:spPr>
            <p:txBody>
              <a:bodyPr/>
              <a:lstStyle/>
              <a:p>
                <a:endParaRPr lang="en-US"/>
              </a:p>
            </p:txBody>
          </p:sp>
          <p:sp>
            <p:nvSpPr>
              <p:cNvPr id="5283" name="Line 6785"/>
              <p:cNvSpPr>
                <a:spLocks noChangeShapeType="1"/>
              </p:cNvSpPr>
              <p:nvPr/>
            </p:nvSpPr>
            <p:spPr bwMode="auto">
              <a:xfrm>
                <a:off x="2577" y="2817"/>
                <a:ext cx="6" cy="1"/>
              </a:xfrm>
              <a:prstGeom prst="line">
                <a:avLst/>
              </a:prstGeom>
              <a:noFill/>
              <a:ln w="9525">
                <a:solidFill>
                  <a:srgbClr val="000000"/>
                </a:solidFill>
                <a:round/>
                <a:headEnd/>
                <a:tailEnd/>
              </a:ln>
            </p:spPr>
            <p:txBody>
              <a:bodyPr/>
              <a:lstStyle/>
              <a:p>
                <a:endParaRPr lang="en-US"/>
              </a:p>
            </p:txBody>
          </p:sp>
          <p:sp>
            <p:nvSpPr>
              <p:cNvPr id="5284" name="Line 6786"/>
              <p:cNvSpPr>
                <a:spLocks noChangeShapeType="1"/>
              </p:cNvSpPr>
              <p:nvPr/>
            </p:nvSpPr>
            <p:spPr bwMode="auto">
              <a:xfrm>
                <a:off x="2602" y="2823"/>
                <a:ext cx="6" cy="1"/>
              </a:xfrm>
              <a:prstGeom prst="line">
                <a:avLst/>
              </a:prstGeom>
              <a:noFill/>
              <a:ln w="9525">
                <a:solidFill>
                  <a:srgbClr val="000000"/>
                </a:solidFill>
                <a:round/>
                <a:headEnd/>
                <a:tailEnd/>
              </a:ln>
            </p:spPr>
            <p:txBody>
              <a:bodyPr/>
              <a:lstStyle/>
              <a:p>
                <a:endParaRPr lang="en-US"/>
              </a:p>
            </p:txBody>
          </p:sp>
          <p:sp>
            <p:nvSpPr>
              <p:cNvPr id="5285" name="Line 6787"/>
              <p:cNvSpPr>
                <a:spLocks noChangeShapeType="1"/>
              </p:cNvSpPr>
              <p:nvPr/>
            </p:nvSpPr>
            <p:spPr bwMode="auto">
              <a:xfrm>
                <a:off x="2627" y="2829"/>
                <a:ext cx="6" cy="1"/>
              </a:xfrm>
              <a:prstGeom prst="line">
                <a:avLst/>
              </a:prstGeom>
              <a:noFill/>
              <a:ln w="9525">
                <a:solidFill>
                  <a:srgbClr val="000000"/>
                </a:solidFill>
                <a:round/>
                <a:headEnd/>
                <a:tailEnd/>
              </a:ln>
            </p:spPr>
            <p:txBody>
              <a:bodyPr/>
              <a:lstStyle/>
              <a:p>
                <a:endParaRPr lang="en-US"/>
              </a:p>
            </p:txBody>
          </p:sp>
          <p:sp>
            <p:nvSpPr>
              <p:cNvPr id="5286" name="Line 6788"/>
              <p:cNvSpPr>
                <a:spLocks noChangeShapeType="1"/>
              </p:cNvSpPr>
              <p:nvPr/>
            </p:nvSpPr>
            <p:spPr bwMode="auto">
              <a:xfrm>
                <a:off x="2651" y="2836"/>
                <a:ext cx="7" cy="1"/>
              </a:xfrm>
              <a:prstGeom prst="line">
                <a:avLst/>
              </a:prstGeom>
              <a:noFill/>
              <a:ln w="9525">
                <a:solidFill>
                  <a:srgbClr val="000000"/>
                </a:solidFill>
                <a:round/>
                <a:headEnd/>
                <a:tailEnd/>
              </a:ln>
            </p:spPr>
            <p:txBody>
              <a:bodyPr/>
              <a:lstStyle/>
              <a:p>
                <a:endParaRPr lang="en-US"/>
              </a:p>
            </p:txBody>
          </p:sp>
          <p:sp>
            <p:nvSpPr>
              <p:cNvPr id="5287" name="Line 6789"/>
              <p:cNvSpPr>
                <a:spLocks noChangeShapeType="1"/>
              </p:cNvSpPr>
              <p:nvPr/>
            </p:nvSpPr>
            <p:spPr bwMode="auto">
              <a:xfrm>
                <a:off x="2676" y="2842"/>
                <a:ext cx="6" cy="6"/>
              </a:xfrm>
              <a:prstGeom prst="line">
                <a:avLst/>
              </a:prstGeom>
              <a:noFill/>
              <a:ln w="9525">
                <a:solidFill>
                  <a:srgbClr val="000000"/>
                </a:solidFill>
                <a:round/>
                <a:headEnd/>
                <a:tailEnd/>
              </a:ln>
            </p:spPr>
            <p:txBody>
              <a:bodyPr/>
              <a:lstStyle/>
              <a:p>
                <a:endParaRPr lang="en-US"/>
              </a:p>
            </p:txBody>
          </p:sp>
          <p:sp>
            <p:nvSpPr>
              <p:cNvPr id="5288" name="Line 6790"/>
              <p:cNvSpPr>
                <a:spLocks noChangeShapeType="1"/>
              </p:cNvSpPr>
              <p:nvPr/>
            </p:nvSpPr>
            <p:spPr bwMode="auto">
              <a:xfrm>
                <a:off x="2701" y="2854"/>
                <a:ext cx="6" cy="1"/>
              </a:xfrm>
              <a:prstGeom prst="line">
                <a:avLst/>
              </a:prstGeom>
              <a:noFill/>
              <a:ln w="9525">
                <a:solidFill>
                  <a:srgbClr val="000000"/>
                </a:solidFill>
                <a:round/>
                <a:headEnd/>
                <a:tailEnd/>
              </a:ln>
            </p:spPr>
            <p:txBody>
              <a:bodyPr/>
              <a:lstStyle/>
              <a:p>
                <a:endParaRPr lang="en-US"/>
              </a:p>
            </p:txBody>
          </p:sp>
          <p:sp>
            <p:nvSpPr>
              <p:cNvPr id="5289" name="Line 6791"/>
              <p:cNvSpPr>
                <a:spLocks noChangeShapeType="1"/>
              </p:cNvSpPr>
              <p:nvPr/>
            </p:nvSpPr>
            <p:spPr bwMode="auto">
              <a:xfrm>
                <a:off x="2725" y="2860"/>
                <a:ext cx="7" cy="1"/>
              </a:xfrm>
              <a:prstGeom prst="line">
                <a:avLst/>
              </a:prstGeom>
              <a:noFill/>
              <a:ln w="9525">
                <a:solidFill>
                  <a:srgbClr val="000000"/>
                </a:solidFill>
                <a:round/>
                <a:headEnd/>
                <a:tailEnd/>
              </a:ln>
            </p:spPr>
            <p:txBody>
              <a:bodyPr/>
              <a:lstStyle/>
              <a:p>
                <a:endParaRPr lang="en-US"/>
              </a:p>
            </p:txBody>
          </p:sp>
          <p:sp>
            <p:nvSpPr>
              <p:cNvPr id="5290" name="Line 6792"/>
              <p:cNvSpPr>
                <a:spLocks noChangeShapeType="1"/>
              </p:cNvSpPr>
              <p:nvPr/>
            </p:nvSpPr>
            <p:spPr bwMode="auto">
              <a:xfrm>
                <a:off x="2750" y="2866"/>
                <a:ext cx="6" cy="1"/>
              </a:xfrm>
              <a:prstGeom prst="line">
                <a:avLst/>
              </a:prstGeom>
              <a:noFill/>
              <a:ln w="9525">
                <a:solidFill>
                  <a:srgbClr val="000000"/>
                </a:solidFill>
                <a:round/>
                <a:headEnd/>
                <a:tailEnd/>
              </a:ln>
            </p:spPr>
            <p:txBody>
              <a:bodyPr/>
              <a:lstStyle/>
              <a:p>
                <a:endParaRPr lang="en-US"/>
              </a:p>
            </p:txBody>
          </p:sp>
          <p:sp>
            <p:nvSpPr>
              <p:cNvPr id="5291" name="Line 6793"/>
              <p:cNvSpPr>
                <a:spLocks noChangeShapeType="1"/>
              </p:cNvSpPr>
              <p:nvPr/>
            </p:nvSpPr>
            <p:spPr bwMode="auto">
              <a:xfrm>
                <a:off x="2775" y="2554"/>
                <a:ext cx="6" cy="1"/>
              </a:xfrm>
              <a:prstGeom prst="line">
                <a:avLst/>
              </a:prstGeom>
              <a:noFill/>
              <a:ln w="9525">
                <a:solidFill>
                  <a:srgbClr val="000000"/>
                </a:solidFill>
                <a:round/>
                <a:headEnd/>
                <a:tailEnd/>
              </a:ln>
            </p:spPr>
            <p:txBody>
              <a:bodyPr/>
              <a:lstStyle/>
              <a:p>
                <a:endParaRPr lang="en-US"/>
              </a:p>
            </p:txBody>
          </p:sp>
          <p:sp>
            <p:nvSpPr>
              <p:cNvPr id="5292" name="Line 6794"/>
              <p:cNvSpPr>
                <a:spLocks noChangeShapeType="1"/>
              </p:cNvSpPr>
              <p:nvPr/>
            </p:nvSpPr>
            <p:spPr bwMode="auto">
              <a:xfrm>
                <a:off x="2800" y="2879"/>
                <a:ext cx="6" cy="6"/>
              </a:xfrm>
              <a:prstGeom prst="line">
                <a:avLst/>
              </a:prstGeom>
              <a:noFill/>
              <a:ln w="9525">
                <a:solidFill>
                  <a:srgbClr val="000000"/>
                </a:solidFill>
                <a:round/>
                <a:headEnd/>
                <a:tailEnd/>
              </a:ln>
            </p:spPr>
            <p:txBody>
              <a:bodyPr/>
              <a:lstStyle/>
              <a:p>
                <a:endParaRPr lang="en-US"/>
              </a:p>
            </p:txBody>
          </p:sp>
          <p:sp>
            <p:nvSpPr>
              <p:cNvPr id="5293" name="Line 6795"/>
              <p:cNvSpPr>
                <a:spLocks noChangeShapeType="1"/>
              </p:cNvSpPr>
              <p:nvPr/>
            </p:nvSpPr>
            <p:spPr bwMode="auto">
              <a:xfrm>
                <a:off x="2824" y="2885"/>
                <a:ext cx="6" cy="6"/>
              </a:xfrm>
              <a:prstGeom prst="line">
                <a:avLst/>
              </a:prstGeom>
              <a:noFill/>
              <a:ln w="9525">
                <a:solidFill>
                  <a:srgbClr val="000000"/>
                </a:solidFill>
                <a:round/>
                <a:headEnd/>
                <a:tailEnd/>
              </a:ln>
            </p:spPr>
            <p:txBody>
              <a:bodyPr/>
              <a:lstStyle/>
              <a:p>
                <a:endParaRPr lang="en-US"/>
              </a:p>
            </p:txBody>
          </p:sp>
          <p:sp>
            <p:nvSpPr>
              <p:cNvPr id="5294" name="Line 6796"/>
              <p:cNvSpPr>
                <a:spLocks noChangeShapeType="1"/>
              </p:cNvSpPr>
              <p:nvPr/>
            </p:nvSpPr>
            <p:spPr bwMode="auto">
              <a:xfrm>
                <a:off x="2849" y="2897"/>
                <a:ext cx="6" cy="1"/>
              </a:xfrm>
              <a:prstGeom prst="line">
                <a:avLst/>
              </a:prstGeom>
              <a:noFill/>
              <a:ln w="9525">
                <a:solidFill>
                  <a:srgbClr val="000000"/>
                </a:solidFill>
                <a:round/>
                <a:headEnd/>
                <a:tailEnd/>
              </a:ln>
            </p:spPr>
            <p:txBody>
              <a:bodyPr/>
              <a:lstStyle/>
              <a:p>
                <a:endParaRPr lang="en-US"/>
              </a:p>
            </p:txBody>
          </p:sp>
          <p:sp>
            <p:nvSpPr>
              <p:cNvPr id="5295" name="Line 6797"/>
              <p:cNvSpPr>
                <a:spLocks noChangeShapeType="1"/>
              </p:cNvSpPr>
              <p:nvPr/>
            </p:nvSpPr>
            <p:spPr bwMode="auto">
              <a:xfrm>
                <a:off x="2874" y="2903"/>
                <a:ext cx="6" cy="1"/>
              </a:xfrm>
              <a:prstGeom prst="line">
                <a:avLst/>
              </a:prstGeom>
              <a:noFill/>
              <a:ln w="9525">
                <a:solidFill>
                  <a:srgbClr val="000000"/>
                </a:solidFill>
                <a:round/>
                <a:headEnd/>
                <a:tailEnd/>
              </a:ln>
            </p:spPr>
            <p:txBody>
              <a:bodyPr/>
              <a:lstStyle/>
              <a:p>
                <a:endParaRPr lang="en-US"/>
              </a:p>
            </p:txBody>
          </p:sp>
          <p:sp>
            <p:nvSpPr>
              <p:cNvPr id="5296" name="Line 6798"/>
              <p:cNvSpPr>
                <a:spLocks noChangeShapeType="1"/>
              </p:cNvSpPr>
              <p:nvPr/>
            </p:nvSpPr>
            <p:spPr bwMode="auto">
              <a:xfrm>
                <a:off x="2898" y="2910"/>
                <a:ext cx="7" cy="1"/>
              </a:xfrm>
              <a:prstGeom prst="line">
                <a:avLst/>
              </a:prstGeom>
              <a:noFill/>
              <a:ln w="9525">
                <a:solidFill>
                  <a:srgbClr val="000000"/>
                </a:solidFill>
                <a:round/>
                <a:headEnd/>
                <a:tailEnd/>
              </a:ln>
            </p:spPr>
            <p:txBody>
              <a:bodyPr/>
              <a:lstStyle/>
              <a:p>
                <a:endParaRPr lang="en-US"/>
              </a:p>
            </p:txBody>
          </p:sp>
          <p:sp>
            <p:nvSpPr>
              <p:cNvPr id="5297" name="Line 6799"/>
              <p:cNvSpPr>
                <a:spLocks noChangeShapeType="1"/>
              </p:cNvSpPr>
              <p:nvPr/>
            </p:nvSpPr>
            <p:spPr bwMode="auto">
              <a:xfrm>
                <a:off x="2923" y="2916"/>
                <a:ext cx="6" cy="1"/>
              </a:xfrm>
              <a:prstGeom prst="line">
                <a:avLst/>
              </a:prstGeom>
              <a:noFill/>
              <a:ln w="9525">
                <a:solidFill>
                  <a:srgbClr val="000000"/>
                </a:solidFill>
                <a:round/>
                <a:headEnd/>
                <a:tailEnd/>
              </a:ln>
            </p:spPr>
            <p:txBody>
              <a:bodyPr/>
              <a:lstStyle/>
              <a:p>
                <a:endParaRPr lang="en-US"/>
              </a:p>
            </p:txBody>
          </p:sp>
          <p:sp>
            <p:nvSpPr>
              <p:cNvPr id="5298" name="Line 6800"/>
              <p:cNvSpPr>
                <a:spLocks noChangeShapeType="1"/>
              </p:cNvSpPr>
              <p:nvPr/>
            </p:nvSpPr>
            <p:spPr bwMode="auto">
              <a:xfrm>
                <a:off x="2948" y="2922"/>
                <a:ext cx="6" cy="6"/>
              </a:xfrm>
              <a:prstGeom prst="line">
                <a:avLst/>
              </a:prstGeom>
              <a:noFill/>
              <a:ln w="9525">
                <a:solidFill>
                  <a:srgbClr val="000000"/>
                </a:solidFill>
                <a:round/>
                <a:headEnd/>
                <a:tailEnd/>
              </a:ln>
            </p:spPr>
            <p:txBody>
              <a:bodyPr/>
              <a:lstStyle/>
              <a:p>
                <a:endParaRPr lang="en-US"/>
              </a:p>
            </p:txBody>
          </p:sp>
          <p:sp>
            <p:nvSpPr>
              <p:cNvPr id="5299" name="Line 6801"/>
              <p:cNvSpPr>
                <a:spLocks noChangeShapeType="1"/>
              </p:cNvSpPr>
              <p:nvPr/>
            </p:nvSpPr>
            <p:spPr bwMode="auto">
              <a:xfrm>
                <a:off x="2972" y="2928"/>
                <a:ext cx="7" cy="6"/>
              </a:xfrm>
              <a:prstGeom prst="line">
                <a:avLst/>
              </a:prstGeom>
              <a:noFill/>
              <a:ln w="9525">
                <a:solidFill>
                  <a:srgbClr val="000000"/>
                </a:solidFill>
                <a:round/>
                <a:headEnd/>
                <a:tailEnd/>
              </a:ln>
            </p:spPr>
            <p:txBody>
              <a:bodyPr/>
              <a:lstStyle/>
              <a:p>
                <a:endParaRPr lang="en-US"/>
              </a:p>
            </p:txBody>
          </p:sp>
          <p:sp>
            <p:nvSpPr>
              <p:cNvPr id="5300" name="Line 6802"/>
              <p:cNvSpPr>
                <a:spLocks noChangeShapeType="1"/>
              </p:cNvSpPr>
              <p:nvPr/>
            </p:nvSpPr>
            <p:spPr bwMode="auto">
              <a:xfrm>
                <a:off x="2997" y="2941"/>
                <a:ext cx="6" cy="1"/>
              </a:xfrm>
              <a:prstGeom prst="line">
                <a:avLst/>
              </a:prstGeom>
              <a:noFill/>
              <a:ln w="9525">
                <a:solidFill>
                  <a:srgbClr val="000000"/>
                </a:solidFill>
                <a:round/>
                <a:headEnd/>
                <a:tailEnd/>
              </a:ln>
            </p:spPr>
            <p:txBody>
              <a:bodyPr/>
              <a:lstStyle/>
              <a:p>
                <a:endParaRPr lang="en-US"/>
              </a:p>
            </p:txBody>
          </p:sp>
          <p:sp>
            <p:nvSpPr>
              <p:cNvPr id="5301" name="Line 6803"/>
              <p:cNvSpPr>
                <a:spLocks noChangeShapeType="1"/>
              </p:cNvSpPr>
              <p:nvPr/>
            </p:nvSpPr>
            <p:spPr bwMode="auto">
              <a:xfrm>
                <a:off x="3022" y="2947"/>
                <a:ext cx="6" cy="1"/>
              </a:xfrm>
              <a:prstGeom prst="line">
                <a:avLst/>
              </a:prstGeom>
              <a:noFill/>
              <a:ln w="9525">
                <a:solidFill>
                  <a:srgbClr val="000000"/>
                </a:solidFill>
                <a:round/>
                <a:headEnd/>
                <a:tailEnd/>
              </a:ln>
            </p:spPr>
            <p:txBody>
              <a:bodyPr/>
              <a:lstStyle/>
              <a:p>
                <a:endParaRPr lang="en-US"/>
              </a:p>
            </p:txBody>
          </p:sp>
          <p:sp>
            <p:nvSpPr>
              <p:cNvPr id="5302" name="Line 6804"/>
              <p:cNvSpPr>
                <a:spLocks noChangeShapeType="1"/>
              </p:cNvSpPr>
              <p:nvPr/>
            </p:nvSpPr>
            <p:spPr bwMode="auto">
              <a:xfrm>
                <a:off x="3047" y="2953"/>
                <a:ext cx="6" cy="1"/>
              </a:xfrm>
              <a:prstGeom prst="line">
                <a:avLst/>
              </a:prstGeom>
              <a:noFill/>
              <a:ln w="9525">
                <a:solidFill>
                  <a:srgbClr val="000000"/>
                </a:solidFill>
                <a:round/>
                <a:headEnd/>
                <a:tailEnd/>
              </a:ln>
            </p:spPr>
            <p:txBody>
              <a:bodyPr/>
              <a:lstStyle/>
              <a:p>
                <a:endParaRPr lang="en-US"/>
              </a:p>
            </p:txBody>
          </p:sp>
          <p:sp>
            <p:nvSpPr>
              <p:cNvPr id="5303" name="Line 6805"/>
              <p:cNvSpPr>
                <a:spLocks noChangeShapeType="1"/>
              </p:cNvSpPr>
              <p:nvPr/>
            </p:nvSpPr>
            <p:spPr bwMode="auto">
              <a:xfrm>
                <a:off x="3071" y="2959"/>
                <a:ext cx="6" cy="1"/>
              </a:xfrm>
              <a:prstGeom prst="line">
                <a:avLst/>
              </a:prstGeom>
              <a:noFill/>
              <a:ln w="9525">
                <a:solidFill>
                  <a:srgbClr val="000000"/>
                </a:solidFill>
                <a:round/>
                <a:headEnd/>
                <a:tailEnd/>
              </a:ln>
            </p:spPr>
            <p:txBody>
              <a:bodyPr/>
              <a:lstStyle/>
              <a:p>
                <a:endParaRPr lang="en-US"/>
              </a:p>
            </p:txBody>
          </p:sp>
          <p:sp>
            <p:nvSpPr>
              <p:cNvPr id="5304" name="Line 6806"/>
              <p:cNvSpPr>
                <a:spLocks noChangeShapeType="1"/>
              </p:cNvSpPr>
              <p:nvPr/>
            </p:nvSpPr>
            <p:spPr bwMode="auto">
              <a:xfrm>
                <a:off x="3096" y="2965"/>
                <a:ext cx="6" cy="6"/>
              </a:xfrm>
              <a:prstGeom prst="line">
                <a:avLst/>
              </a:prstGeom>
              <a:noFill/>
              <a:ln w="9525">
                <a:solidFill>
                  <a:srgbClr val="000000"/>
                </a:solidFill>
                <a:round/>
                <a:headEnd/>
                <a:tailEnd/>
              </a:ln>
            </p:spPr>
            <p:txBody>
              <a:bodyPr/>
              <a:lstStyle/>
              <a:p>
                <a:endParaRPr lang="en-US"/>
              </a:p>
            </p:txBody>
          </p:sp>
          <p:sp>
            <p:nvSpPr>
              <p:cNvPr id="5305" name="Line 6807"/>
              <p:cNvSpPr>
                <a:spLocks noChangeShapeType="1"/>
              </p:cNvSpPr>
              <p:nvPr/>
            </p:nvSpPr>
            <p:spPr bwMode="auto">
              <a:xfrm>
                <a:off x="3121" y="2971"/>
                <a:ext cx="6" cy="7"/>
              </a:xfrm>
              <a:prstGeom prst="line">
                <a:avLst/>
              </a:prstGeom>
              <a:noFill/>
              <a:ln w="9525">
                <a:solidFill>
                  <a:srgbClr val="000000"/>
                </a:solidFill>
                <a:round/>
                <a:headEnd/>
                <a:tailEnd/>
              </a:ln>
            </p:spPr>
            <p:txBody>
              <a:bodyPr/>
              <a:lstStyle/>
              <a:p>
                <a:endParaRPr lang="en-US"/>
              </a:p>
            </p:txBody>
          </p:sp>
          <p:sp>
            <p:nvSpPr>
              <p:cNvPr id="5306" name="Line 6808"/>
              <p:cNvSpPr>
                <a:spLocks noChangeShapeType="1"/>
              </p:cNvSpPr>
              <p:nvPr/>
            </p:nvSpPr>
            <p:spPr bwMode="auto">
              <a:xfrm>
                <a:off x="3145" y="2984"/>
                <a:ext cx="7" cy="1"/>
              </a:xfrm>
              <a:prstGeom prst="line">
                <a:avLst/>
              </a:prstGeom>
              <a:noFill/>
              <a:ln w="9525">
                <a:solidFill>
                  <a:srgbClr val="000000"/>
                </a:solidFill>
                <a:round/>
                <a:headEnd/>
                <a:tailEnd/>
              </a:ln>
            </p:spPr>
            <p:txBody>
              <a:bodyPr/>
              <a:lstStyle/>
              <a:p>
                <a:endParaRPr lang="en-US"/>
              </a:p>
            </p:txBody>
          </p:sp>
          <p:sp>
            <p:nvSpPr>
              <p:cNvPr id="5307" name="Line 6809"/>
              <p:cNvSpPr>
                <a:spLocks noChangeShapeType="1"/>
              </p:cNvSpPr>
              <p:nvPr/>
            </p:nvSpPr>
            <p:spPr bwMode="auto">
              <a:xfrm>
                <a:off x="3170" y="2990"/>
                <a:ext cx="6" cy="1"/>
              </a:xfrm>
              <a:prstGeom prst="line">
                <a:avLst/>
              </a:prstGeom>
              <a:noFill/>
              <a:ln w="9525">
                <a:solidFill>
                  <a:srgbClr val="000000"/>
                </a:solidFill>
                <a:round/>
                <a:headEnd/>
                <a:tailEnd/>
              </a:ln>
            </p:spPr>
            <p:txBody>
              <a:bodyPr/>
              <a:lstStyle/>
              <a:p>
                <a:endParaRPr lang="en-US"/>
              </a:p>
            </p:txBody>
          </p:sp>
          <p:sp>
            <p:nvSpPr>
              <p:cNvPr id="5308" name="Line 6810"/>
              <p:cNvSpPr>
                <a:spLocks noChangeShapeType="1"/>
              </p:cNvSpPr>
              <p:nvPr/>
            </p:nvSpPr>
            <p:spPr bwMode="auto">
              <a:xfrm>
                <a:off x="3195" y="2996"/>
                <a:ext cx="6" cy="1"/>
              </a:xfrm>
              <a:prstGeom prst="line">
                <a:avLst/>
              </a:prstGeom>
              <a:noFill/>
              <a:ln w="9525">
                <a:solidFill>
                  <a:srgbClr val="000000"/>
                </a:solidFill>
                <a:round/>
                <a:headEnd/>
                <a:tailEnd/>
              </a:ln>
            </p:spPr>
            <p:txBody>
              <a:bodyPr/>
              <a:lstStyle/>
              <a:p>
                <a:endParaRPr lang="en-US"/>
              </a:p>
            </p:txBody>
          </p:sp>
          <p:sp>
            <p:nvSpPr>
              <p:cNvPr id="5309" name="Line 6811"/>
              <p:cNvSpPr>
                <a:spLocks noChangeShapeType="1"/>
              </p:cNvSpPr>
              <p:nvPr/>
            </p:nvSpPr>
            <p:spPr bwMode="auto">
              <a:xfrm>
                <a:off x="3219" y="3002"/>
                <a:ext cx="7" cy="1"/>
              </a:xfrm>
              <a:prstGeom prst="line">
                <a:avLst/>
              </a:prstGeom>
              <a:noFill/>
              <a:ln w="9525">
                <a:solidFill>
                  <a:srgbClr val="000000"/>
                </a:solidFill>
                <a:round/>
                <a:headEnd/>
                <a:tailEnd/>
              </a:ln>
            </p:spPr>
            <p:txBody>
              <a:bodyPr/>
              <a:lstStyle/>
              <a:p>
                <a:endParaRPr lang="en-US"/>
              </a:p>
            </p:txBody>
          </p:sp>
          <p:sp>
            <p:nvSpPr>
              <p:cNvPr id="5310" name="Line 6812"/>
              <p:cNvSpPr>
                <a:spLocks noChangeShapeType="1"/>
              </p:cNvSpPr>
              <p:nvPr/>
            </p:nvSpPr>
            <p:spPr bwMode="auto">
              <a:xfrm>
                <a:off x="3244" y="3008"/>
                <a:ext cx="6" cy="7"/>
              </a:xfrm>
              <a:prstGeom prst="line">
                <a:avLst/>
              </a:prstGeom>
              <a:noFill/>
              <a:ln w="9525">
                <a:solidFill>
                  <a:srgbClr val="000000"/>
                </a:solidFill>
                <a:round/>
                <a:headEnd/>
                <a:tailEnd/>
              </a:ln>
            </p:spPr>
            <p:txBody>
              <a:bodyPr/>
              <a:lstStyle/>
              <a:p>
                <a:endParaRPr lang="en-US"/>
              </a:p>
            </p:txBody>
          </p:sp>
          <p:sp>
            <p:nvSpPr>
              <p:cNvPr id="5311" name="Line 6813"/>
              <p:cNvSpPr>
                <a:spLocks noChangeShapeType="1"/>
              </p:cNvSpPr>
              <p:nvPr/>
            </p:nvSpPr>
            <p:spPr bwMode="auto">
              <a:xfrm>
                <a:off x="3269" y="3021"/>
                <a:ext cx="6" cy="1"/>
              </a:xfrm>
              <a:prstGeom prst="line">
                <a:avLst/>
              </a:prstGeom>
              <a:noFill/>
              <a:ln w="9525">
                <a:solidFill>
                  <a:srgbClr val="000000"/>
                </a:solidFill>
                <a:round/>
                <a:headEnd/>
                <a:tailEnd/>
              </a:ln>
            </p:spPr>
            <p:txBody>
              <a:bodyPr/>
              <a:lstStyle/>
              <a:p>
                <a:endParaRPr lang="en-US"/>
              </a:p>
            </p:txBody>
          </p:sp>
          <p:sp>
            <p:nvSpPr>
              <p:cNvPr id="5312" name="Line 6814"/>
              <p:cNvSpPr>
                <a:spLocks noChangeShapeType="1"/>
              </p:cNvSpPr>
              <p:nvPr/>
            </p:nvSpPr>
            <p:spPr bwMode="auto">
              <a:xfrm>
                <a:off x="3294" y="3027"/>
                <a:ext cx="6" cy="1"/>
              </a:xfrm>
              <a:prstGeom prst="line">
                <a:avLst/>
              </a:prstGeom>
              <a:noFill/>
              <a:ln w="9525">
                <a:solidFill>
                  <a:srgbClr val="000000"/>
                </a:solidFill>
                <a:round/>
                <a:headEnd/>
                <a:tailEnd/>
              </a:ln>
            </p:spPr>
            <p:txBody>
              <a:bodyPr/>
              <a:lstStyle/>
              <a:p>
                <a:endParaRPr lang="en-US"/>
              </a:p>
            </p:txBody>
          </p:sp>
          <p:sp>
            <p:nvSpPr>
              <p:cNvPr id="5313" name="Line 6815"/>
              <p:cNvSpPr>
                <a:spLocks noChangeShapeType="1"/>
              </p:cNvSpPr>
              <p:nvPr/>
            </p:nvSpPr>
            <p:spPr bwMode="auto">
              <a:xfrm>
                <a:off x="3318" y="3033"/>
                <a:ext cx="6" cy="1"/>
              </a:xfrm>
              <a:prstGeom prst="line">
                <a:avLst/>
              </a:prstGeom>
              <a:noFill/>
              <a:ln w="9525">
                <a:solidFill>
                  <a:srgbClr val="000000"/>
                </a:solidFill>
                <a:round/>
                <a:headEnd/>
                <a:tailEnd/>
              </a:ln>
            </p:spPr>
            <p:txBody>
              <a:bodyPr/>
              <a:lstStyle/>
              <a:p>
                <a:endParaRPr lang="en-US"/>
              </a:p>
            </p:txBody>
          </p:sp>
          <p:sp>
            <p:nvSpPr>
              <p:cNvPr id="5314" name="Line 6816"/>
              <p:cNvSpPr>
                <a:spLocks noChangeShapeType="1"/>
              </p:cNvSpPr>
              <p:nvPr/>
            </p:nvSpPr>
            <p:spPr bwMode="auto">
              <a:xfrm>
                <a:off x="3343" y="3039"/>
                <a:ext cx="6" cy="1"/>
              </a:xfrm>
              <a:prstGeom prst="line">
                <a:avLst/>
              </a:prstGeom>
              <a:noFill/>
              <a:ln w="9525">
                <a:solidFill>
                  <a:srgbClr val="000000"/>
                </a:solidFill>
                <a:round/>
                <a:headEnd/>
                <a:tailEnd/>
              </a:ln>
            </p:spPr>
            <p:txBody>
              <a:bodyPr/>
              <a:lstStyle/>
              <a:p>
                <a:endParaRPr lang="en-US"/>
              </a:p>
            </p:txBody>
          </p:sp>
          <p:sp>
            <p:nvSpPr>
              <p:cNvPr id="5315" name="Line 6817"/>
              <p:cNvSpPr>
                <a:spLocks noChangeShapeType="1"/>
              </p:cNvSpPr>
              <p:nvPr/>
            </p:nvSpPr>
            <p:spPr bwMode="auto">
              <a:xfrm>
                <a:off x="3368" y="3046"/>
                <a:ext cx="6" cy="1"/>
              </a:xfrm>
              <a:prstGeom prst="line">
                <a:avLst/>
              </a:prstGeom>
              <a:noFill/>
              <a:ln w="9525">
                <a:solidFill>
                  <a:srgbClr val="000000"/>
                </a:solidFill>
                <a:round/>
                <a:headEnd/>
                <a:tailEnd/>
              </a:ln>
            </p:spPr>
            <p:txBody>
              <a:bodyPr/>
              <a:lstStyle/>
              <a:p>
                <a:endParaRPr lang="en-US"/>
              </a:p>
            </p:txBody>
          </p:sp>
          <p:sp>
            <p:nvSpPr>
              <p:cNvPr id="5316" name="Line 6818"/>
              <p:cNvSpPr>
                <a:spLocks noChangeShapeType="1"/>
              </p:cNvSpPr>
              <p:nvPr/>
            </p:nvSpPr>
            <p:spPr bwMode="auto">
              <a:xfrm>
                <a:off x="3392" y="3052"/>
                <a:ext cx="6" cy="6"/>
              </a:xfrm>
              <a:prstGeom prst="line">
                <a:avLst/>
              </a:prstGeom>
              <a:noFill/>
              <a:ln w="9525">
                <a:solidFill>
                  <a:srgbClr val="000000"/>
                </a:solidFill>
                <a:round/>
                <a:headEnd/>
                <a:tailEnd/>
              </a:ln>
            </p:spPr>
            <p:txBody>
              <a:bodyPr/>
              <a:lstStyle/>
              <a:p>
                <a:endParaRPr lang="en-US"/>
              </a:p>
            </p:txBody>
          </p:sp>
          <p:sp>
            <p:nvSpPr>
              <p:cNvPr id="5317" name="Line 6819"/>
              <p:cNvSpPr>
                <a:spLocks noChangeShapeType="1"/>
              </p:cNvSpPr>
              <p:nvPr/>
            </p:nvSpPr>
            <p:spPr bwMode="auto">
              <a:xfrm>
                <a:off x="3417" y="3064"/>
                <a:ext cx="6" cy="1"/>
              </a:xfrm>
              <a:prstGeom prst="line">
                <a:avLst/>
              </a:prstGeom>
              <a:noFill/>
              <a:ln w="9525">
                <a:solidFill>
                  <a:srgbClr val="000000"/>
                </a:solidFill>
                <a:round/>
                <a:headEnd/>
                <a:tailEnd/>
              </a:ln>
            </p:spPr>
            <p:txBody>
              <a:bodyPr/>
              <a:lstStyle/>
              <a:p>
                <a:endParaRPr lang="en-US"/>
              </a:p>
            </p:txBody>
          </p:sp>
          <p:sp>
            <p:nvSpPr>
              <p:cNvPr id="5318" name="Line 6820"/>
              <p:cNvSpPr>
                <a:spLocks noChangeShapeType="1"/>
              </p:cNvSpPr>
              <p:nvPr/>
            </p:nvSpPr>
            <p:spPr bwMode="auto">
              <a:xfrm>
                <a:off x="3442" y="3070"/>
                <a:ext cx="6" cy="1"/>
              </a:xfrm>
              <a:prstGeom prst="line">
                <a:avLst/>
              </a:prstGeom>
              <a:noFill/>
              <a:ln w="9525">
                <a:solidFill>
                  <a:srgbClr val="000000"/>
                </a:solidFill>
                <a:round/>
                <a:headEnd/>
                <a:tailEnd/>
              </a:ln>
            </p:spPr>
            <p:txBody>
              <a:bodyPr/>
              <a:lstStyle/>
              <a:p>
                <a:endParaRPr lang="en-US"/>
              </a:p>
            </p:txBody>
          </p:sp>
          <p:sp>
            <p:nvSpPr>
              <p:cNvPr id="5319" name="Line 6821"/>
              <p:cNvSpPr>
                <a:spLocks noChangeShapeType="1"/>
              </p:cNvSpPr>
              <p:nvPr/>
            </p:nvSpPr>
            <p:spPr bwMode="auto">
              <a:xfrm>
                <a:off x="3466" y="3076"/>
                <a:ext cx="7" cy="1"/>
              </a:xfrm>
              <a:prstGeom prst="line">
                <a:avLst/>
              </a:prstGeom>
              <a:noFill/>
              <a:ln w="9525">
                <a:solidFill>
                  <a:srgbClr val="000000"/>
                </a:solidFill>
                <a:round/>
                <a:headEnd/>
                <a:tailEnd/>
              </a:ln>
            </p:spPr>
            <p:txBody>
              <a:bodyPr/>
              <a:lstStyle/>
              <a:p>
                <a:endParaRPr lang="en-US"/>
              </a:p>
            </p:txBody>
          </p:sp>
          <p:sp>
            <p:nvSpPr>
              <p:cNvPr id="5320" name="Line 6822"/>
              <p:cNvSpPr>
                <a:spLocks noChangeShapeType="1"/>
              </p:cNvSpPr>
              <p:nvPr/>
            </p:nvSpPr>
            <p:spPr bwMode="auto">
              <a:xfrm>
                <a:off x="3491" y="3083"/>
                <a:ext cx="6" cy="1"/>
              </a:xfrm>
              <a:prstGeom prst="line">
                <a:avLst/>
              </a:prstGeom>
              <a:noFill/>
              <a:ln w="9525">
                <a:solidFill>
                  <a:srgbClr val="000000"/>
                </a:solidFill>
                <a:round/>
                <a:headEnd/>
                <a:tailEnd/>
              </a:ln>
            </p:spPr>
            <p:txBody>
              <a:bodyPr/>
              <a:lstStyle/>
              <a:p>
                <a:endParaRPr lang="en-US"/>
              </a:p>
            </p:txBody>
          </p:sp>
          <p:sp>
            <p:nvSpPr>
              <p:cNvPr id="5321" name="Line 6823"/>
              <p:cNvSpPr>
                <a:spLocks noChangeShapeType="1"/>
              </p:cNvSpPr>
              <p:nvPr/>
            </p:nvSpPr>
            <p:spPr bwMode="auto">
              <a:xfrm>
                <a:off x="3516" y="3089"/>
                <a:ext cx="6" cy="6"/>
              </a:xfrm>
              <a:prstGeom prst="line">
                <a:avLst/>
              </a:prstGeom>
              <a:noFill/>
              <a:ln w="9525">
                <a:solidFill>
                  <a:srgbClr val="000000"/>
                </a:solidFill>
                <a:round/>
                <a:headEnd/>
                <a:tailEnd/>
              </a:ln>
            </p:spPr>
            <p:txBody>
              <a:bodyPr/>
              <a:lstStyle/>
              <a:p>
                <a:endParaRPr lang="en-US"/>
              </a:p>
            </p:txBody>
          </p:sp>
          <p:sp>
            <p:nvSpPr>
              <p:cNvPr id="5322" name="Line 6824"/>
              <p:cNvSpPr>
                <a:spLocks noChangeShapeType="1"/>
              </p:cNvSpPr>
              <p:nvPr/>
            </p:nvSpPr>
            <p:spPr bwMode="auto">
              <a:xfrm>
                <a:off x="3541" y="3095"/>
                <a:ext cx="6" cy="6"/>
              </a:xfrm>
              <a:prstGeom prst="line">
                <a:avLst/>
              </a:prstGeom>
              <a:noFill/>
              <a:ln w="9525">
                <a:solidFill>
                  <a:srgbClr val="000000"/>
                </a:solidFill>
                <a:round/>
                <a:headEnd/>
                <a:tailEnd/>
              </a:ln>
            </p:spPr>
            <p:txBody>
              <a:bodyPr/>
              <a:lstStyle/>
              <a:p>
                <a:endParaRPr lang="en-US"/>
              </a:p>
            </p:txBody>
          </p:sp>
          <p:sp>
            <p:nvSpPr>
              <p:cNvPr id="5323" name="Line 6825"/>
              <p:cNvSpPr>
                <a:spLocks noChangeShapeType="1"/>
              </p:cNvSpPr>
              <p:nvPr/>
            </p:nvSpPr>
            <p:spPr bwMode="auto">
              <a:xfrm>
                <a:off x="3565" y="3107"/>
                <a:ext cx="6" cy="1"/>
              </a:xfrm>
              <a:prstGeom prst="line">
                <a:avLst/>
              </a:prstGeom>
              <a:noFill/>
              <a:ln w="9525">
                <a:solidFill>
                  <a:srgbClr val="000000"/>
                </a:solidFill>
                <a:round/>
                <a:headEnd/>
                <a:tailEnd/>
              </a:ln>
            </p:spPr>
            <p:txBody>
              <a:bodyPr/>
              <a:lstStyle/>
              <a:p>
                <a:endParaRPr lang="en-US"/>
              </a:p>
            </p:txBody>
          </p:sp>
          <p:sp>
            <p:nvSpPr>
              <p:cNvPr id="5324" name="Line 6826"/>
              <p:cNvSpPr>
                <a:spLocks noChangeShapeType="1"/>
              </p:cNvSpPr>
              <p:nvPr/>
            </p:nvSpPr>
            <p:spPr bwMode="auto">
              <a:xfrm>
                <a:off x="3590" y="3113"/>
                <a:ext cx="6" cy="1"/>
              </a:xfrm>
              <a:prstGeom prst="line">
                <a:avLst/>
              </a:prstGeom>
              <a:noFill/>
              <a:ln w="9525">
                <a:solidFill>
                  <a:srgbClr val="000000"/>
                </a:solidFill>
                <a:round/>
                <a:headEnd/>
                <a:tailEnd/>
              </a:ln>
            </p:spPr>
            <p:txBody>
              <a:bodyPr/>
              <a:lstStyle/>
              <a:p>
                <a:endParaRPr lang="en-US"/>
              </a:p>
            </p:txBody>
          </p:sp>
          <p:sp>
            <p:nvSpPr>
              <p:cNvPr id="5325" name="Line 6827"/>
              <p:cNvSpPr>
                <a:spLocks noChangeShapeType="1"/>
              </p:cNvSpPr>
              <p:nvPr/>
            </p:nvSpPr>
            <p:spPr bwMode="auto">
              <a:xfrm>
                <a:off x="3615" y="3120"/>
                <a:ext cx="6" cy="1"/>
              </a:xfrm>
              <a:prstGeom prst="line">
                <a:avLst/>
              </a:prstGeom>
              <a:noFill/>
              <a:ln w="9525">
                <a:solidFill>
                  <a:srgbClr val="000000"/>
                </a:solidFill>
                <a:round/>
                <a:headEnd/>
                <a:tailEnd/>
              </a:ln>
            </p:spPr>
            <p:txBody>
              <a:bodyPr/>
              <a:lstStyle/>
              <a:p>
                <a:endParaRPr lang="en-US"/>
              </a:p>
            </p:txBody>
          </p:sp>
          <p:sp>
            <p:nvSpPr>
              <p:cNvPr id="5326" name="Line 6828"/>
              <p:cNvSpPr>
                <a:spLocks noChangeShapeType="1"/>
              </p:cNvSpPr>
              <p:nvPr/>
            </p:nvSpPr>
            <p:spPr bwMode="auto">
              <a:xfrm>
                <a:off x="3639" y="3126"/>
                <a:ext cx="6" cy="1"/>
              </a:xfrm>
              <a:prstGeom prst="line">
                <a:avLst/>
              </a:prstGeom>
              <a:noFill/>
              <a:ln w="9525">
                <a:solidFill>
                  <a:srgbClr val="000000"/>
                </a:solidFill>
                <a:round/>
                <a:headEnd/>
                <a:tailEnd/>
              </a:ln>
            </p:spPr>
            <p:txBody>
              <a:bodyPr/>
              <a:lstStyle/>
              <a:p>
                <a:endParaRPr lang="en-US"/>
              </a:p>
            </p:txBody>
          </p:sp>
          <p:sp>
            <p:nvSpPr>
              <p:cNvPr id="5327" name="Line 6829"/>
              <p:cNvSpPr>
                <a:spLocks noChangeShapeType="1"/>
              </p:cNvSpPr>
              <p:nvPr/>
            </p:nvSpPr>
            <p:spPr bwMode="auto">
              <a:xfrm>
                <a:off x="3664" y="3132"/>
                <a:ext cx="6" cy="6"/>
              </a:xfrm>
              <a:prstGeom prst="line">
                <a:avLst/>
              </a:prstGeom>
              <a:noFill/>
              <a:ln w="9525">
                <a:solidFill>
                  <a:srgbClr val="000000"/>
                </a:solidFill>
                <a:round/>
                <a:headEnd/>
                <a:tailEnd/>
              </a:ln>
            </p:spPr>
            <p:txBody>
              <a:bodyPr/>
              <a:lstStyle/>
              <a:p>
                <a:endParaRPr lang="en-US"/>
              </a:p>
            </p:txBody>
          </p:sp>
          <p:sp>
            <p:nvSpPr>
              <p:cNvPr id="5328" name="Line 6830"/>
              <p:cNvSpPr>
                <a:spLocks noChangeShapeType="1"/>
              </p:cNvSpPr>
              <p:nvPr/>
            </p:nvSpPr>
            <p:spPr bwMode="auto">
              <a:xfrm>
                <a:off x="3689" y="3138"/>
                <a:ext cx="6" cy="6"/>
              </a:xfrm>
              <a:prstGeom prst="line">
                <a:avLst/>
              </a:prstGeom>
              <a:noFill/>
              <a:ln w="9525">
                <a:solidFill>
                  <a:srgbClr val="000000"/>
                </a:solidFill>
                <a:round/>
                <a:headEnd/>
                <a:tailEnd/>
              </a:ln>
            </p:spPr>
            <p:txBody>
              <a:bodyPr/>
              <a:lstStyle/>
              <a:p>
                <a:endParaRPr lang="en-US"/>
              </a:p>
            </p:txBody>
          </p:sp>
          <p:sp>
            <p:nvSpPr>
              <p:cNvPr id="5329" name="Line 6831"/>
              <p:cNvSpPr>
                <a:spLocks noChangeShapeType="1"/>
              </p:cNvSpPr>
              <p:nvPr/>
            </p:nvSpPr>
            <p:spPr bwMode="auto">
              <a:xfrm>
                <a:off x="3713" y="3150"/>
                <a:ext cx="7" cy="1"/>
              </a:xfrm>
              <a:prstGeom prst="line">
                <a:avLst/>
              </a:prstGeom>
              <a:noFill/>
              <a:ln w="9525">
                <a:solidFill>
                  <a:srgbClr val="000000"/>
                </a:solidFill>
                <a:round/>
                <a:headEnd/>
                <a:tailEnd/>
              </a:ln>
            </p:spPr>
            <p:txBody>
              <a:bodyPr/>
              <a:lstStyle/>
              <a:p>
                <a:endParaRPr lang="en-US"/>
              </a:p>
            </p:txBody>
          </p:sp>
          <p:sp>
            <p:nvSpPr>
              <p:cNvPr id="5330" name="Line 6832"/>
              <p:cNvSpPr>
                <a:spLocks noChangeShapeType="1"/>
              </p:cNvSpPr>
              <p:nvPr/>
            </p:nvSpPr>
            <p:spPr bwMode="auto">
              <a:xfrm>
                <a:off x="3738" y="3157"/>
                <a:ext cx="6" cy="1"/>
              </a:xfrm>
              <a:prstGeom prst="line">
                <a:avLst/>
              </a:prstGeom>
              <a:noFill/>
              <a:ln w="9525">
                <a:solidFill>
                  <a:srgbClr val="000000"/>
                </a:solidFill>
                <a:round/>
                <a:headEnd/>
                <a:tailEnd/>
              </a:ln>
            </p:spPr>
            <p:txBody>
              <a:bodyPr/>
              <a:lstStyle/>
              <a:p>
                <a:endParaRPr lang="en-US"/>
              </a:p>
            </p:txBody>
          </p:sp>
          <p:sp>
            <p:nvSpPr>
              <p:cNvPr id="5331" name="Line 6833"/>
              <p:cNvSpPr>
                <a:spLocks noChangeShapeType="1"/>
              </p:cNvSpPr>
              <p:nvPr/>
            </p:nvSpPr>
            <p:spPr bwMode="auto">
              <a:xfrm>
                <a:off x="3763" y="3163"/>
                <a:ext cx="6" cy="1"/>
              </a:xfrm>
              <a:prstGeom prst="line">
                <a:avLst/>
              </a:prstGeom>
              <a:noFill/>
              <a:ln w="9525">
                <a:solidFill>
                  <a:srgbClr val="000000"/>
                </a:solidFill>
                <a:round/>
                <a:headEnd/>
                <a:tailEnd/>
              </a:ln>
            </p:spPr>
            <p:txBody>
              <a:bodyPr/>
              <a:lstStyle/>
              <a:p>
                <a:endParaRPr lang="en-US"/>
              </a:p>
            </p:txBody>
          </p:sp>
          <p:sp>
            <p:nvSpPr>
              <p:cNvPr id="5332" name="Line 6834"/>
              <p:cNvSpPr>
                <a:spLocks noChangeShapeType="1"/>
              </p:cNvSpPr>
              <p:nvPr/>
            </p:nvSpPr>
            <p:spPr bwMode="auto">
              <a:xfrm>
                <a:off x="3787" y="3169"/>
                <a:ext cx="7" cy="1"/>
              </a:xfrm>
              <a:prstGeom prst="line">
                <a:avLst/>
              </a:prstGeom>
              <a:noFill/>
              <a:ln w="9525">
                <a:solidFill>
                  <a:srgbClr val="000000"/>
                </a:solidFill>
                <a:round/>
                <a:headEnd/>
                <a:tailEnd/>
              </a:ln>
            </p:spPr>
            <p:txBody>
              <a:bodyPr/>
              <a:lstStyle/>
              <a:p>
                <a:endParaRPr lang="en-US"/>
              </a:p>
            </p:txBody>
          </p:sp>
          <p:sp>
            <p:nvSpPr>
              <p:cNvPr id="5333" name="Line 6835"/>
              <p:cNvSpPr>
                <a:spLocks noChangeShapeType="1"/>
              </p:cNvSpPr>
              <p:nvPr/>
            </p:nvSpPr>
            <p:spPr bwMode="auto">
              <a:xfrm>
                <a:off x="3812" y="3175"/>
                <a:ext cx="6" cy="6"/>
              </a:xfrm>
              <a:prstGeom prst="line">
                <a:avLst/>
              </a:prstGeom>
              <a:noFill/>
              <a:ln w="9525">
                <a:solidFill>
                  <a:srgbClr val="000000"/>
                </a:solidFill>
                <a:round/>
                <a:headEnd/>
                <a:tailEnd/>
              </a:ln>
            </p:spPr>
            <p:txBody>
              <a:bodyPr/>
              <a:lstStyle/>
              <a:p>
                <a:endParaRPr lang="en-US"/>
              </a:p>
            </p:txBody>
          </p:sp>
          <p:sp>
            <p:nvSpPr>
              <p:cNvPr id="5334" name="Line 6836"/>
              <p:cNvSpPr>
                <a:spLocks noChangeShapeType="1"/>
              </p:cNvSpPr>
              <p:nvPr/>
            </p:nvSpPr>
            <p:spPr bwMode="auto">
              <a:xfrm>
                <a:off x="3837" y="3181"/>
                <a:ext cx="6" cy="7"/>
              </a:xfrm>
              <a:prstGeom prst="line">
                <a:avLst/>
              </a:prstGeom>
              <a:noFill/>
              <a:ln w="9525">
                <a:solidFill>
                  <a:srgbClr val="000000"/>
                </a:solidFill>
                <a:round/>
                <a:headEnd/>
                <a:tailEnd/>
              </a:ln>
            </p:spPr>
            <p:txBody>
              <a:bodyPr/>
              <a:lstStyle/>
              <a:p>
                <a:endParaRPr lang="en-US"/>
              </a:p>
            </p:txBody>
          </p:sp>
          <p:sp>
            <p:nvSpPr>
              <p:cNvPr id="5335" name="Line 6837"/>
              <p:cNvSpPr>
                <a:spLocks noChangeShapeType="1"/>
              </p:cNvSpPr>
              <p:nvPr/>
            </p:nvSpPr>
            <p:spPr bwMode="auto">
              <a:xfrm>
                <a:off x="3862" y="3194"/>
                <a:ext cx="6" cy="1"/>
              </a:xfrm>
              <a:prstGeom prst="line">
                <a:avLst/>
              </a:prstGeom>
              <a:noFill/>
              <a:ln w="9525">
                <a:solidFill>
                  <a:srgbClr val="000000"/>
                </a:solidFill>
                <a:round/>
                <a:headEnd/>
                <a:tailEnd/>
              </a:ln>
            </p:spPr>
            <p:txBody>
              <a:bodyPr/>
              <a:lstStyle/>
              <a:p>
                <a:endParaRPr lang="en-US"/>
              </a:p>
            </p:txBody>
          </p:sp>
          <p:sp>
            <p:nvSpPr>
              <p:cNvPr id="5336" name="Line 6838"/>
              <p:cNvSpPr>
                <a:spLocks noChangeShapeType="1"/>
              </p:cNvSpPr>
              <p:nvPr/>
            </p:nvSpPr>
            <p:spPr bwMode="auto">
              <a:xfrm>
                <a:off x="3886" y="3200"/>
                <a:ext cx="6" cy="1"/>
              </a:xfrm>
              <a:prstGeom prst="line">
                <a:avLst/>
              </a:prstGeom>
              <a:noFill/>
              <a:ln w="9525">
                <a:solidFill>
                  <a:srgbClr val="000000"/>
                </a:solidFill>
                <a:round/>
                <a:headEnd/>
                <a:tailEnd/>
              </a:ln>
            </p:spPr>
            <p:txBody>
              <a:bodyPr/>
              <a:lstStyle/>
              <a:p>
                <a:endParaRPr lang="en-US"/>
              </a:p>
            </p:txBody>
          </p:sp>
          <p:sp>
            <p:nvSpPr>
              <p:cNvPr id="5337" name="Line 6839"/>
              <p:cNvSpPr>
                <a:spLocks noChangeShapeType="1"/>
              </p:cNvSpPr>
              <p:nvPr/>
            </p:nvSpPr>
            <p:spPr bwMode="auto">
              <a:xfrm>
                <a:off x="3911" y="3206"/>
                <a:ext cx="1" cy="6"/>
              </a:xfrm>
              <a:prstGeom prst="line">
                <a:avLst/>
              </a:prstGeom>
              <a:noFill/>
              <a:ln w="9525">
                <a:solidFill>
                  <a:srgbClr val="000000"/>
                </a:solidFill>
                <a:round/>
                <a:headEnd/>
                <a:tailEnd/>
              </a:ln>
            </p:spPr>
            <p:txBody>
              <a:bodyPr/>
              <a:lstStyle/>
              <a:p>
                <a:endParaRPr lang="en-US"/>
              </a:p>
            </p:txBody>
          </p:sp>
          <p:sp>
            <p:nvSpPr>
              <p:cNvPr id="5338" name="Line 6840"/>
              <p:cNvSpPr>
                <a:spLocks noChangeShapeType="1"/>
              </p:cNvSpPr>
              <p:nvPr/>
            </p:nvSpPr>
            <p:spPr bwMode="auto">
              <a:xfrm>
                <a:off x="3911" y="3231"/>
                <a:ext cx="1" cy="6"/>
              </a:xfrm>
              <a:prstGeom prst="line">
                <a:avLst/>
              </a:prstGeom>
              <a:noFill/>
              <a:ln w="9525">
                <a:solidFill>
                  <a:srgbClr val="000000"/>
                </a:solidFill>
                <a:round/>
                <a:headEnd/>
                <a:tailEnd/>
              </a:ln>
            </p:spPr>
            <p:txBody>
              <a:bodyPr/>
              <a:lstStyle/>
              <a:p>
                <a:endParaRPr lang="en-US"/>
              </a:p>
            </p:txBody>
          </p:sp>
          <p:sp>
            <p:nvSpPr>
              <p:cNvPr id="5339" name="Line 6841"/>
              <p:cNvSpPr>
                <a:spLocks noChangeShapeType="1"/>
              </p:cNvSpPr>
              <p:nvPr/>
            </p:nvSpPr>
            <p:spPr bwMode="auto">
              <a:xfrm>
                <a:off x="3911" y="3255"/>
                <a:ext cx="1" cy="7"/>
              </a:xfrm>
              <a:prstGeom prst="line">
                <a:avLst/>
              </a:prstGeom>
              <a:noFill/>
              <a:ln w="9525">
                <a:solidFill>
                  <a:srgbClr val="000000"/>
                </a:solidFill>
                <a:round/>
                <a:headEnd/>
                <a:tailEnd/>
              </a:ln>
            </p:spPr>
            <p:txBody>
              <a:bodyPr/>
              <a:lstStyle/>
              <a:p>
                <a:endParaRPr lang="en-US"/>
              </a:p>
            </p:txBody>
          </p:sp>
          <p:sp>
            <p:nvSpPr>
              <p:cNvPr id="5340" name="Line 6842"/>
              <p:cNvSpPr>
                <a:spLocks noChangeShapeType="1"/>
              </p:cNvSpPr>
              <p:nvPr/>
            </p:nvSpPr>
            <p:spPr bwMode="auto">
              <a:xfrm>
                <a:off x="3911" y="3280"/>
                <a:ext cx="1" cy="6"/>
              </a:xfrm>
              <a:prstGeom prst="line">
                <a:avLst/>
              </a:prstGeom>
              <a:noFill/>
              <a:ln w="9525">
                <a:solidFill>
                  <a:srgbClr val="000000"/>
                </a:solidFill>
                <a:round/>
                <a:headEnd/>
                <a:tailEnd/>
              </a:ln>
            </p:spPr>
            <p:txBody>
              <a:bodyPr/>
              <a:lstStyle/>
              <a:p>
                <a:endParaRPr lang="en-US"/>
              </a:p>
            </p:txBody>
          </p:sp>
          <p:sp>
            <p:nvSpPr>
              <p:cNvPr id="5341" name="Line 6843"/>
              <p:cNvSpPr>
                <a:spLocks noChangeShapeType="1"/>
              </p:cNvSpPr>
              <p:nvPr/>
            </p:nvSpPr>
            <p:spPr bwMode="auto">
              <a:xfrm>
                <a:off x="3911" y="3305"/>
                <a:ext cx="1" cy="6"/>
              </a:xfrm>
              <a:prstGeom prst="line">
                <a:avLst/>
              </a:prstGeom>
              <a:noFill/>
              <a:ln w="9525">
                <a:solidFill>
                  <a:srgbClr val="000000"/>
                </a:solidFill>
                <a:round/>
                <a:headEnd/>
                <a:tailEnd/>
              </a:ln>
            </p:spPr>
            <p:txBody>
              <a:bodyPr/>
              <a:lstStyle/>
              <a:p>
                <a:endParaRPr lang="en-US"/>
              </a:p>
            </p:txBody>
          </p:sp>
          <p:sp>
            <p:nvSpPr>
              <p:cNvPr id="5342" name="Line 6844"/>
              <p:cNvSpPr>
                <a:spLocks noChangeShapeType="1"/>
              </p:cNvSpPr>
              <p:nvPr/>
            </p:nvSpPr>
            <p:spPr bwMode="auto">
              <a:xfrm>
                <a:off x="3911" y="3330"/>
                <a:ext cx="1" cy="6"/>
              </a:xfrm>
              <a:prstGeom prst="line">
                <a:avLst/>
              </a:prstGeom>
              <a:noFill/>
              <a:ln w="9525">
                <a:solidFill>
                  <a:srgbClr val="000000"/>
                </a:solidFill>
                <a:round/>
                <a:headEnd/>
                <a:tailEnd/>
              </a:ln>
            </p:spPr>
            <p:txBody>
              <a:bodyPr/>
              <a:lstStyle/>
              <a:p>
                <a:endParaRPr lang="en-US"/>
              </a:p>
            </p:txBody>
          </p:sp>
          <p:sp>
            <p:nvSpPr>
              <p:cNvPr id="5343" name="Line 6845"/>
              <p:cNvSpPr>
                <a:spLocks noChangeShapeType="1"/>
              </p:cNvSpPr>
              <p:nvPr/>
            </p:nvSpPr>
            <p:spPr bwMode="auto">
              <a:xfrm>
                <a:off x="3911" y="3354"/>
                <a:ext cx="1" cy="6"/>
              </a:xfrm>
              <a:prstGeom prst="line">
                <a:avLst/>
              </a:prstGeom>
              <a:noFill/>
              <a:ln w="9525">
                <a:solidFill>
                  <a:srgbClr val="000000"/>
                </a:solidFill>
                <a:round/>
                <a:headEnd/>
                <a:tailEnd/>
              </a:ln>
            </p:spPr>
            <p:txBody>
              <a:bodyPr/>
              <a:lstStyle/>
              <a:p>
                <a:endParaRPr lang="en-US"/>
              </a:p>
            </p:txBody>
          </p:sp>
          <p:sp>
            <p:nvSpPr>
              <p:cNvPr id="5344" name="Line 6846"/>
              <p:cNvSpPr>
                <a:spLocks noChangeShapeType="1"/>
              </p:cNvSpPr>
              <p:nvPr/>
            </p:nvSpPr>
            <p:spPr bwMode="auto">
              <a:xfrm>
                <a:off x="3905" y="3379"/>
                <a:ext cx="1" cy="6"/>
              </a:xfrm>
              <a:prstGeom prst="line">
                <a:avLst/>
              </a:prstGeom>
              <a:noFill/>
              <a:ln w="9525">
                <a:solidFill>
                  <a:srgbClr val="000000"/>
                </a:solidFill>
                <a:round/>
                <a:headEnd/>
                <a:tailEnd/>
              </a:ln>
            </p:spPr>
            <p:txBody>
              <a:bodyPr/>
              <a:lstStyle/>
              <a:p>
                <a:endParaRPr lang="en-US"/>
              </a:p>
            </p:txBody>
          </p:sp>
          <p:sp>
            <p:nvSpPr>
              <p:cNvPr id="5345" name="Line 6847"/>
              <p:cNvSpPr>
                <a:spLocks noChangeShapeType="1"/>
              </p:cNvSpPr>
              <p:nvPr/>
            </p:nvSpPr>
            <p:spPr bwMode="auto">
              <a:xfrm>
                <a:off x="3905" y="3404"/>
                <a:ext cx="1" cy="6"/>
              </a:xfrm>
              <a:prstGeom prst="line">
                <a:avLst/>
              </a:prstGeom>
              <a:noFill/>
              <a:ln w="9525">
                <a:solidFill>
                  <a:srgbClr val="000000"/>
                </a:solidFill>
                <a:round/>
                <a:headEnd/>
                <a:tailEnd/>
              </a:ln>
            </p:spPr>
            <p:txBody>
              <a:bodyPr/>
              <a:lstStyle/>
              <a:p>
                <a:endParaRPr lang="en-US"/>
              </a:p>
            </p:txBody>
          </p:sp>
          <p:sp>
            <p:nvSpPr>
              <p:cNvPr id="5346" name="Line 6848"/>
              <p:cNvSpPr>
                <a:spLocks noChangeShapeType="1"/>
              </p:cNvSpPr>
              <p:nvPr/>
            </p:nvSpPr>
            <p:spPr bwMode="auto">
              <a:xfrm>
                <a:off x="3905" y="3428"/>
                <a:ext cx="1" cy="7"/>
              </a:xfrm>
              <a:prstGeom prst="line">
                <a:avLst/>
              </a:prstGeom>
              <a:noFill/>
              <a:ln w="9525">
                <a:solidFill>
                  <a:srgbClr val="000000"/>
                </a:solidFill>
                <a:round/>
                <a:headEnd/>
                <a:tailEnd/>
              </a:ln>
            </p:spPr>
            <p:txBody>
              <a:bodyPr/>
              <a:lstStyle/>
              <a:p>
                <a:endParaRPr lang="en-US"/>
              </a:p>
            </p:txBody>
          </p:sp>
          <p:sp>
            <p:nvSpPr>
              <p:cNvPr id="5347" name="Line 6849"/>
              <p:cNvSpPr>
                <a:spLocks noChangeShapeType="1"/>
              </p:cNvSpPr>
              <p:nvPr/>
            </p:nvSpPr>
            <p:spPr bwMode="auto">
              <a:xfrm>
                <a:off x="3905" y="3453"/>
                <a:ext cx="1" cy="6"/>
              </a:xfrm>
              <a:prstGeom prst="line">
                <a:avLst/>
              </a:prstGeom>
              <a:noFill/>
              <a:ln w="9525">
                <a:solidFill>
                  <a:srgbClr val="000000"/>
                </a:solidFill>
                <a:round/>
                <a:headEnd/>
                <a:tailEnd/>
              </a:ln>
            </p:spPr>
            <p:txBody>
              <a:bodyPr/>
              <a:lstStyle/>
              <a:p>
                <a:endParaRPr lang="en-US"/>
              </a:p>
            </p:txBody>
          </p:sp>
          <p:sp>
            <p:nvSpPr>
              <p:cNvPr id="5348" name="Line 6850"/>
              <p:cNvSpPr>
                <a:spLocks noChangeShapeType="1"/>
              </p:cNvSpPr>
              <p:nvPr/>
            </p:nvSpPr>
            <p:spPr bwMode="auto">
              <a:xfrm>
                <a:off x="3905" y="3478"/>
                <a:ext cx="1" cy="6"/>
              </a:xfrm>
              <a:prstGeom prst="line">
                <a:avLst/>
              </a:prstGeom>
              <a:noFill/>
              <a:ln w="9525">
                <a:solidFill>
                  <a:srgbClr val="000000"/>
                </a:solidFill>
                <a:round/>
                <a:headEnd/>
                <a:tailEnd/>
              </a:ln>
            </p:spPr>
            <p:txBody>
              <a:bodyPr/>
              <a:lstStyle/>
              <a:p>
                <a:endParaRPr lang="en-US"/>
              </a:p>
            </p:txBody>
          </p:sp>
          <p:sp>
            <p:nvSpPr>
              <p:cNvPr id="5349" name="Line 6851"/>
              <p:cNvSpPr>
                <a:spLocks noChangeShapeType="1"/>
              </p:cNvSpPr>
              <p:nvPr/>
            </p:nvSpPr>
            <p:spPr bwMode="auto">
              <a:xfrm>
                <a:off x="3905" y="3502"/>
                <a:ext cx="1" cy="7"/>
              </a:xfrm>
              <a:prstGeom prst="line">
                <a:avLst/>
              </a:prstGeom>
              <a:noFill/>
              <a:ln w="9525">
                <a:solidFill>
                  <a:srgbClr val="000000"/>
                </a:solidFill>
                <a:round/>
                <a:headEnd/>
                <a:tailEnd/>
              </a:ln>
            </p:spPr>
            <p:txBody>
              <a:bodyPr/>
              <a:lstStyle/>
              <a:p>
                <a:endParaRPr lang="en-US"/>
              </a:p>
            </p:txBody>
          </p:sp>
          <p:sp>
            <p:nvSpPr>
              <p:cNvPr id="5350" name="Line 6852"/>
              <p:cNvSpPr>
                <a:spLocks noChangeShapeType="1"/>
              </p:cNvSpPr>
              <p:nvPr/>
            </p:nvSpPr>
            <p:spPr bwMode="auto">
              <a:xfrm>
                <a:off x="3905" y="3527"/>
                <a:ext cx="1" cy="6"/>
              </a:xfrm>
              <a:prstGeom prst="line">
                <a:avLst/>
              </a:prstGeom>
              <a:noFill/>
              <a:ln w="9525">
                <a:solidFill>
                  <a:srgbClr val="000000"/>
                </a:solidFill>
                <a:round/>
                <a:headEnd/>
                <a:tailEnd/>
              </a:ln>
            </p:spPr>
            <p:txBody>
              <a:bodyPr/>
              <a:lstStyle/>
              <a:p>
                <a:endParaRPr lang="en-US"/>
              </a:p>
            </p:txBody>
          </p:sp>
          <p:sp>
            <p:nvSpPr>
              <p:cNvPr id="5351" name="Line 6853"/>
              <p:cNvSpPr>
                <a:spLocks noChangeShapeType="1"/>
              </p:cNvSpPr>
              <p:nvPr/>
            </p:nvSpPr>
            <p:spPr bwMode="auto">
              <a:xfrm>
                <a:off x="3905" y="3552"/>
                <a:ext cx="1" cy="6"/>
              </a:xfrm>
              <a:prstGeom prst="line">
                <a:avLst/>
              </a:prstGeom>
              <a:noFill/>
              <a:ln w="9525">
                <a:solidFill>
                  <a:srgbClr val="000000"/>
                </a:solidFill>
                <a:round/>
                <a:headEnd/>
                <a:tailEnd/>
              </a:ln>
            </p:spPr>
            <p:txBody>
              <a:bodyPr/>
              <a:lstStyle/>
              <a:p>
                <a:endParaRPr lang="en-US"/>
              </a:p>
            </p:txBody>
          </p:sp>
          <p:sp>
            <p:nvSpPr>
              <p:cNvPr id="5352" name="Line 6854"/>
              <p:cNvSpPr>
                <a:spLocks noChangeShapeType="1"/>
              </p:cNvSpPr>
              <p:nvPr/>
            </p:nvSpPr>
            <p:spPr bwMode="auto">
              <a:xfrm>
                <a:off x="3905" y="3577"/>
                <a:ext cx="1" cy="6"/>
              </a:xfrm>
              <a:prstGeom prst="line">
                <a:avLst/>
              </a:prstGeom>
              <a:noFill/>
              <a:ln w="9525">
                <a:solidFill>
                  <a:srgbClr val="000000"/>
                </a:solidFill>
                <a:round/>
                <a:headEnd/>
                <a:tailEnd/>
              </a:ln>
            </p:spPr>
            <p:txBody>
              <a:bodyPr/>
              <a:lstStyle/>
              <a:p>
                <a:endParaRPr lang="en-US"/>
              </a:p>
            </p:txBody>
          </p:sp>
          <p:sp>
            <p:nvSpPr>
              <p:cNvPr id="5353" name="Line 6855"/>
              <p:cNvSpPr>
                <a:spLocks noChangeShapeType="1"/>
              </p:cNvSpPr>
              <p:nvPr/>
            </p:nvSpPr>
            <p:spPr bwMode="auto">
              <a:xfrm>
                <a:off x="3905" y="3601"/>
                <a:ext cx="1" cy="6"/>
              </a:xfrm>
              <a:prstGeom prst="line">
                <a:avLst/>
              </a:prstGeom>
              <a:noFill/>
              <a:ln w="9525">
                <a:solidFill>
                  <a:srgbClr val="000000"/>
                </a:solidFill>
                <a:round/>
                <a:headEnd/>
                <a:tailEnd/>
              </a:ln>
            </p:spPr>
            <p:txBody>
              <a:bodyPr/>
              <a:lstStyle/>
              <a:p>
                <a:endParaRPr lang="en-US"/>
              </a:p>
            </p:txBody>
          </p:sp>
          <p:sp>
            <p:nvSpPr>
              <p:cNvPr id="5354" name="Line 6856"/>
              <p:cNvSpPr>
                <a:spLocks noChangeShapeType="1"/>
              </p:cNvSpPr>
              <p:nvPr/>
            </p:nvSpPr>
            <p:spPr bwMode="auto">
              <a:xfrm>
                <a:off x="3905" y="3626"/>
                <a:ext cx="1" cy="6"/>
              </a:xfrm>
              <a:prstGeom prst="line">
                <a:avLst/>
              </a:prstGeom>
              <a:noFill/>
              <a:ln w="9525">
                <a:solidFill>
                  <a:srgbClr val="000000"/>
                </a:solidFill>
                <a:round/>
                <a:headEnd/>
                <a:tailEnd/>
              </a:ln>
            </p:spPr>
            <p:txBody>
              <a:bodyPr/>
              <a:lstStyle/>
              <a:p>
                <a:endParaRPr lang="en-US"/>
              </a:p>
            </p:txBody>
          </p:sp>
          <p:sp>
            <p:nvSpPr>
              <p:cNvPr id="5355" name="Line 6857"/>
              <p:cNvSpPr>
                <a:spLocks noChangeShapeType="1"/>
              </p:cNvSpPr>
              <p:nvPr/>
            </p:nvSpPr>
            <p:spPr bwMode="auto">
              <a:xfrm>
                <a:off x="3905" y="3651"/>
                <a:ext cx="1" cy="6"/>
              </a:xfrm>
              <a:prstGeom prst="line">
                <a:avLst/>
              </a:prstGeom>
              <a:noFill/>
              <a:ln w="9525">
                <a:solidFill>
                  <a:srgbClr val="000000"/>
                </a:solidFill>
                <a:round/>
                <a:headEnd/>
                <a:tailEnd/>
              </a:ln>
            </p:spPr>
            <p:txBody>
              <a:bodyPr/>
              <a:lstStyle/>
              <a:p>
                <a:endParaRPr lang="en-US"/>
              </a:p>
            </p:txBody>
          </p:sp>
          <p:sp>
            <p:nvSpPr>
              <p:cNvPr id="5356" name="Line 6858"/>
              <p:cNvSpPr>
                <a:spLocks noChangeShapeType="1"/>
              </p:cNvSpPr>
              <p:nvPr/>
            </p:nvSpPr>
            <p:spPr bwMode="auto">
              <a:xfrm>
                <a:off x="3905" y="3675"/>
                <a:ext cx="1" cy="7"/>
              </a:xfrm>
              <a:prstGeom prst="line">
                <a:avLst/>
              </a:prstGeom>
              <a:noFill/>
              <a:ln w="9525">
                <a:solidFill>
                  <a:srgbClr val="000000"/>
                </a:solidFill>
                <a:round/>
                <a:headEnd/>
                <a:tailEnd/>
              </a:ln>
            </p:spPr>
            <p:txBody>
              <a:bodyPr/>
              <a:lstStyle/>
              <a:p>
                <a:endParaRPr lang="en-US"/>
              </a:p>
            </p:txBody>
          </p:sp>
          <p:sp>
            <p:nvSpPr>
              <p:cNvPr id="5357" name="Line 6859"/>
              <p:cNvSpPr>
                <a:spLocks noChangeShapeType="1"/>
              </p:cNvSpPr>
              <p:nvPr/>
            </p:nvSpPr>
            <p:spPr bwMode="auto">
              <a:xfrm>
                <a:off x="3899" y="3700"/>
                <a:ext cx="1" cy="6"/>
              </a:xfrm>
              <a:prstGeom prst="line">
                <a:avLst/>
              </a:prstGeom>
              <a:noFill/>
              <a:ln w="9525">
                <a:solidFill>
                  <a:srgbClr val="000000"/>
                </a:solidFill>
                <a:round/>
                <a:headEnd/>
                <a:tailEnd/>
              </a:ln>
            </p:spPr>
            <p:txBody>
              <a:bodyPr/>
              <a:lstStyle/>
              <a:p>
                <a:endParaRPr lang="en-US"/>
              </a:p>
            </p:txBody>
          </p:sp>
          <p:sp>
            <p:nvSpPr>
              <p:cNvPr id="5358" name="Line 6860"/>
              <p:cNvSpPr>
                <a:spLocks noChangeShapeType="1"/>
              </p:cNvSpPr>
              <p:nvPr/>
            </p:nvSpPr>
            <p:spPr bwMode="auto">
              <a:xfrm>
                <a:off x="3899" y="3725"/>
                <a:ext cx="1" cy="6"/>
              </a:xfrm>
              <a:prstGeom prst="line">
                <a:avLst/>
              </a:prstGeom>
              <a:noFill/>
              <a:ln w="9525">
                <a:solidFill>
                  <a:srgbClr val="000000"/>
                </a:solidFill>
                <a:round/>
                <a:headEnd/>
                <a:tailEnd/>
              </a:ln>
            </p:spPr>
            <p:txBody>
              <a:bodyPr/>
              <a:lstStyle/>
              <a:p>
                <a:endParaRPr lang="en-US"/>
              </a:p>
            </p:txBody>
          </p:sp>
          <p:sp>
            <p:nvSpPr>
              <p:cNvPr id="5359" name="Line 6861"/>
              <p:cNvSpPr>
                <a:spLocks noChangeShapeType="1"/>
              </p:cNvSpPr>
              <p:nvPr/>
            </p:nvSpPr>
            <p:spPr bwMode="auto">
              <a:xfrm>
                <a:off x="3899" y="3749"/>
                <a:ext cx="1" cy="7"/>
              </a:xfrm>
              <a:prstGeom prst="line">
                <a:avLst/>
              </a:prstGeom>
              <a:noFill/>
              <a:ln w="9525">
                <a:solidFill>
                  <a:srgbClr val="000000"/>
                </a:solidFill>
                <a:round/>
                <a:headEnd/>
                <a:tailEnd/>
              </a:ln>
            </p:spPr>
            <p:txBody>
              <a:bodyPr/>
              <a:lstStyle/>
              <a:p>
                <a:endParaRPr lang="en-US"/>
              </a:p>
            </p:txBody>
          </p:sp>
          <p:sp>
            <p:nvSpPr>
              <p:cNvPr id="5360" name="Line 6862"/>
              <p:cNvSpPr>
                <a:spLocks noChangeShapeType="1"/>
              </p:cNvSpPr>
              <p:nvPr/>
            </p:nvSpPr>
            <p:spPr bwMode="auto">
              <a:xfrm>
                <a:off x="3899" y="3774"/>
                <a:ext cx="1" cy="6"/>
              </a:xfrm>
              <a:prstGeom prst="line">
                <a:avLst/>
              </a:prstGeom>
              <a:noFill/>
              <a:ln w="9525">
                <a:solidFill>
                  <a:srgbClr val="000000"/>
                </a:solidFill>
                <a:round/>
                <a:headEnd/>
                <a:tailEnd/>
              </a:ln>
            </p:spPr>
            <p:txBody>
              <a:bodyPr/>
              <a:lstStyle/>
              <a:p>
                <a:endParaRPr lang="en-US"/>
              </a:p>
            </p:txBody>
          </p:sp>
          <p:sp>
            <p:nvSpPr>
              <p:cNvPr id="5361" name="Line 6863"/>
              <p:cNvSpPr>
                <a:spLocks noChangeShapeType="1"/>
              </p:cNvSpPr>
              <p:nvPr/>
            </p:nvSpPr>
            <p:spPr bwMode="auto">
              <a:xfrm>
                <a:off x="3899" y="3799"/>
                <a:ext cx="1" cy="6"/>
              </a:xfrm>
              <a:prstGeom prst="line">
                <a:avLst/>
              </a:prstGeom>
              <a:noFill/>
              <a:ln w="9525">
                <a:solidFill>
                  <a:srgbClr val="000000"/>
                </a:solidFill>
                <a:round/>
                <a:headEnd/>
                <a:tailEnd/>
              </a:ln>
            </p:spPr>
            <p:txBody>
              <a:bodyPr/>
              <a:lstStyle/>
              <a:p>
                <a:endParaRPr lang="en-US"/>
              </a:p>
            </p:txBody>
          </p:sp>
          <p:sp>
            <p:nvSpPr>
              <p:cNvPr id="5362" name="Line 6864"/>
              <p:cNvSpPr>
                <a:spLocks noChangeShapeType="1"/>
              </p:cNvSpPr>
              <p:nvPr/>
            </p:nvSpPr>
            <p:spPr bwMode="auto">
              <a:xfrm>
                <a:off x="3899" y="3824"/>
                <a:ext cx="1" cy="6"/>
              </a:xfrm>
              <a:prstGeom prst="line">
                <a:avLst/>
              </a:prstGeom>
              <a:noFill/>
              <a:ln w="9525">
                <a:solidFill>
                  <a:srgbClr val="000000"/>
                </a:solidFill>
                <a:round/>
                <a:headEnd/>
                <a:tailEnd/>
              </a:ln>
            </p:spPr>
            <p:txBody>
              <a:bodyPr/>
              <a:lstStyle/>
              <a:p>
                <a:endParaRPr lang="en-US"/>
              </a:p>
            </p:txBody>
          </p:sp>
          <p:sp>
            <p:nvSpPr>
              <p:cNvPr id="5363" name="Line 6865"/>
              <p:cNvSpPr>
                <a:spLocks noChangeShapeType="1"/>
              </p:cNvSpPr>
              <p:nvPr/>
            </p:nvSpPr>
            <p:spPr bwMode="auto">
              <a:xfrm>
                <a:off x="3899" y="3848"/>
                <a:ext cx="1" cy="6"/>
              </a:xfrm>
              <a:prstGeom prst="line">
                <a:avLst/>
              </a:prstGeom>
              <a:noFill/>
              <a:ln w="9525">
                <a:solidFill>
                  <a:srgbClr val="000000"/>
                </a:solidFill>
                <a:round/>
                <a:headEnd/>
                <a:tailEnd/>
              </a:ln>
            </p:spPr>
            <p:txBody>
              <a:bodyPr/>
              <a:lstStyle/>
              <a:p>
                <a:endParaRPr lang="en-US"/>
              </a:p>
            </p:txBody>
          </p:sp>
          <p:sp>
            <p:nvSpPr>
              <p:cNvPr id="5364" name="Line 6866"/>
              <p:cNvSpPr>
                <a:spLocks noChangeShapeType="1"/>
              </p:cNvSpPr>
              <p:nvPr/>
            </p:nvSpPr>
            <p:spPr bwMode="auto">
              <a:xfrm>
                <a:off x="3899" y="3873"/>
                <a:ext cx="1" cy="6"/>
              </a:xfrm>
              <a:prstGeom prst="line">
                <a:avLst/>
              </a:prstGeom>
              <a:noFill/>
              <a:ln w="9525">
                <a:solidFill>
                  <a:srgbClr val="000000"/>
                </a:solidFill>
                <a:round/>
                <a:headEnd/>
                <a:tailEnd/>
              </a:ln>
            </p:spPr>
            <p:txBody>
              <a:bodyPr/>
              <a:lstStyle/>
              <a:p>
                <a:endParaRPr lang="en-US"/>
              </a:p>
            </p:txBody>
          </p:sp>
          <p:sp>
            <p:nvSpPr>
              <p:cNvPr id="5365" name="Line 6867"/>
              <p:cNvSpPr>
                <a:spLocks noChangeShapeType="1"/>
              </p:cNvSpPr>
              <p:nvPr/>
            </p:nvSpPr>
            <p:spPr bwMode="auto">
              <a:xfrm>
                <a:off x="3899" y="3898"/>
                <a:ext cx="1" cy="6"/>
              </a:xfrm>
              <a:prstGeom prst="line">
                <a:avLst/>
              </a:prstGeom>
              <a:noFill/>
              <a:ln w="9525">
                <a:solidFill>
                  <a:srgbClr val="000000"/>
                </a:solidFill>
                <a:round/>
                <a:headEnd/>
                <a:tailEnd/>
              </a:ln>
            </p:spPr>
            <p:txBody>
              <a:bodyPr/>
              <a:lstStyle/>
              <a:p>
                <a:endParaRPr lang="en-US"/>
              </a:p>
            </p:txBody>
          </p:sp>
          <p:sp>
            <p:nvSpPr>
              <p:cNvPr id="5366" name="Line 6868"/>
              <p:cNvSpPr>
                <a:spLocks noChangeShapeType="1"/>
              </p:cNvSpPr>
              <p:nvPr/>
            </p:nvSpPr>
            <p:spPr bwMode="auto">
              <a:xfrm>
                <a:off x="3899" y="3922"/>
                <a:ext cx="1" cy="7"/>
              </a:xfrm>
              <a:prstGeom prst="line">
                <a:avLst/>
              </a:prstGeom>
              <a:noFill/>
              <a:ln w="9525">
                <a:solidFill>
                  <a:srgbClr val="000000"/>
                </a:solidFill>
                <a:round/>
                <a:headEnd/>
                <a:tailEnd/>
              </a:ln>
            </p:spPr>
            <p:txBody>
              <a:bodyPr/>
              <a:lstStyle/>
              <a:p>
                <a:endParaRPr lang="en-US"/>
              </a:p>
            </p:txBody>
          </p:sp>
          <p:sp>
            <p:nvSpPr>
              <p:cNvPr id="5367" name="Line 6869"/>
              <p:cNvSpPr>
                <a:spLocks noChangeShapeType="1"/>
              </p:cNvSpPr>
              <p:nvPr/>
            </p:nvSpPr>
            <p:spPr bwMode="auto">
              <a:xfrm>
                <a:off x="3899" y="3947"/>
                <a:ext cx="1" cy="6"/>
              </a:xfrm>
              <a:prstGeom prst="line">
                <a:avLst/>
              </a:prstGeom>
              <a:noFill/>
              <a:ln w="9525">
                <a:solidFill>
                  <a:srgbClr val="000000"/>
                </a:solidFill>
                <a:round/>
                <a:headEnd/>
                <a:tailEnd/>
              </a:ln>
            </p:spPr>
            <p:txBody>
              <a:bodyPr/>
              <a:lstStyle/>
              <a:p>
                <a:endParaRPr lang="en-US"/>
              </a:p>
            </p:txBody>
          </p:sp>
          <p:sp>
            <p:nvSpPr>
              <p:cNvPr id="5368" name="Line 6870"/>
              <p:cNvSpPr>
                <a:spLocks noChangeShapeType="1"/>
              </p:cNvSpPr>
              <p:nvPr/>
            </p:nvSpPr>
            <p:spPr bwMode="auto">
              <a:xfrm>
                <a:off x="3899" y="3972"/>
                <a:ext cx="1" cy="6"/>
              </a:xfrm>
              <a:prstGeom prst="line">
                <a:avLst/>
              </a:prstGeom>
              <a:noFill/>
              <a:ln w="9525">
                <a:solidFill>
                  <a:srgbClr val="000000"/>
                </a:solidFill>
                <a:round/>
                <a:headEnd/>
                <a:tailEnd/>
              </a:ln>
            </p:spPr>
            <p:txBody>
              <a:bodyPr/>
              <a:lstStyle/>
              <a:p>
                <a:endParaRPr lang="en-US"/>
              </a:p>
            </p:txBody>
          </p:sp>
          <p:sp>
            <p:nvSpPr>
              <p:cNvPr id="5369" name="Line 6871"/>
              <p:cNvSpPr>
                <a:spLocks noChangeShapeType="1"/>
              </p:cNvSpPr>
              <p:nvPr/>
            </p:nvSpPr>
            <p:spPr bwMode="auto">
              <a:xfrm>
                <a:off x="3899" y="3996"/>
                <a:ext cx="1" cy="7"/>
              </a:xfrm>
              <a:prstGeom prst="line">
                <a:avLst/>
              </a:prstGeom>
              <a:noFill/>
              <a:ln w="9525">
                <a:solidFill>
                  <a:srgbClr val="000000"/>
                </a:solidFill>
                <a:round/>
                <a:headEnd/>
                <a:tailEnd/>
              </a:ln>
            </p:spPr>
            <p:txBody>
              <a:bodyPr/>
              <a:lstStyle/>
              <a:p>
                <a:endParaRPr lang="en-US"/>
              </a:p>
            </p:txBody>
          </p:sp>
          <p:sp>
            <p:nvSpPr>
              <p:cNvPr id="5370" name="Line 6872"/>
              <p:cNvSpPr>
                <a:spLocks noChangeShapeType="1"/>
              </p:cNvSpPr>
              <p:nvPr/>
            </p:nvSpPr>
            <p:spPr bwMode="auto">
              <a:xfrm flipH="1">
                <a:off x="3892" y="4021"/>
                <a:ext cx="7" cy="6"/>
              </a:xfrm>
              <a:prstGeom prst="line">
                <a:avLst/>
              </a:prstGeom>
              <a:noFill/>
              <a:ln w="9525">
                <a:solidFill>
                  <a:srgbClr val="000000"/>
                </a:solidFill>
                <a:round/>
                <a:headEnd/>
                <a:tailEnd/>
              </a:ln>
            </p:spPr>
            <p:txBody>
              <a:bodyPr/>
              <a:lstStyle/>
              <a:p>
                <a:endParaRPr lang="en-US"/>
              </a:p>
            </p:txBody>
          </p:sp>
          <p:sp>
            <p:nvSpPr>
              <p:cNvPr id="5371" name="Line 6873"/>
              <p:cNvSpPr>
                <a:spLocks noChangeShapeType="1"/>
              </p:cNvSpPr>
              <p:nvPr/>
            </p:nvSpPr>
            <p:spPr bwMode="auto">
              <a:xfrm>
                <a:off x="3892" y="4046"/>
                <a:ext cx="1" cy="6"/>
              </a:xfrm>
              <a:prstGeom prst="line">
                <a:avLst/>
              </a:prstGeom>
              <a:noFill/>
              <a:ln w="9525">
                <a:solidFill>
                  <a:srgbClr val="000000"/>
                </a:solidFill>
                <a:round/>
                <a:headEnd/>
                <a:tailEnd/>
              </a:ln>
            </p:spPr>
            <p:txBody>
              <a:bodyPr/>
              <a:lstStyle/>
              <a:p>
                <a:endParaRPr lang="en-US"/>
              </a:p>
            </p:txBody>
          </p:sp>
          <p:sp>
            <p:nvSpPr>
              <p:cNvPr id="5372" name="Line 6874"/>
              <p:cNvSpPr>
                <a:spLocks noChangeShapeType="1"/>
              </p:cNvSpPr>
              <p:nvPr/>
            </p:nvSpPr>
            <p:spPr bwMode="auto">
              <a:xfrm>
                <a:off x="3892" y="4071"/>
                <a:ext cx="1" cy="6"/>
              </a:xfrm>
              <a:prstGeom prst="line">
                <a:avLst/>
              </a:prstGeom>
              <a:noFill/>
              <a:ln w="9525">
                <a:solidFill>
                  <a:srgbClr val="000000"/>
                </a:solidFill>
                <a:round/>
                <a:headEnd/>
                <a:tailEnd/>
              </a:ln>
            </p:spPr>
            <p:txBody>
              <a:bodyPr/>
              <a:lstStyle/>
              <a:p>
                <a:endParaRPr lang="en-US"/>
              </a:p>
            </p:txBody>
          </p:sp>
          <p:sp>
            <p:nvSpPr>
              <p:cNvPr id="5373" name="Line 6875"/>
              <p:cNvSpPr>
                <a:spLocks noChangeShapeType="1"/>
              </p:cNvSpPr>
              <p:nvPr/>
            </p:nvSpPr>
            <p:spPr bwMode="auto">
              <a:xfrm>
                <a:off x="3892" y="4095"/>
                <a:ext cx="1" cy="6"/>
              </a:xfrm>
              <a:prstGeom prst="line">
                <a:avLst/>
              </a:prstGeom>
              <a:noFill/>
              <a:ln w="9525">
                <a:solidFill>
                  <a:srgbClr val="000000"/>
                </a:solidFill>
                <a:round/>
                <a:headEnd/>
                <a:tailEnd/>
              </a:ln>
            </p:spPr>
            <p:txBody>
              <a:bodyPr/>
              <a:lstStyle/>
              <a:p>
                <a:endParaRPr lang="en-US"/>
              </a:p>
            </p:txBody>
          </p:sp>
          <p:sp>
            <p:nvSpPr>
              <p:cNvPr id="5374" name="Line 6876"/>
              <p:cNvSpPr>
                <a:spLocks noChangeShapeType="1"/>
              </p:cNvSpPr>
              <p:nvPr/>
            </p:nvSpPr>
            <p:spPr bwMode="auto">
              <a:xfrm>
                <a:off x="3892" y="4120"/>
                <a:ext cx="1" cy="6"/>
              </a:xfrm>
              <a:prstGeom prst="line">
                <a:avLst/>
              </a:prstGeom>
              <a:noFill/>
              <a:ln w="9525">
                <a:solidFill>
                  <a:srgbClr val="000000"/>
                </a:solidFill>
                <a:round/>
                <a:headEnd/>
                <a:tailEnd/>
              </a:ln>
            </p:spPr>
            <p:txBody>
              <a:bodyPr/>
              <a:lstStyle/>
              <a:p>
                <a:endParaRPr lang="en-US"/>
              </a:p>
            </p:txBody>
          </p:sp>
          <p:sp>
            <p:nvSpPr>
              <p:cNvPr id="5375" name="Line 6877"/>
              <p:cNvSpPr>
                <a:spLocks noChangeShapeType="1"/>
              </p:cNvSpPr>
              <p:nvPr/>
            </p:nvSpPr>
            <p:spPr bwMode="auto">
              <a:xfrm>
                <a:off x="3892" y="4145"/>
                <a:ext cx="1" cy="6"/>
              </a:xfrm>
              <a:prstGeom prst="line">
                <a:avLst/>
              </a:prstGeom>
              <a:noFill/>
              <a:ln w="9525">
                <a:solidFill>
                  <a:srgbClr val="000000"/>
                </a:solidFill>
                <a:round/>
                <a:headEnd/>
                <a:tailEnd/>
              </a:ln>
            </p:spPr>
            <p:txBody>
              <a:bodyPr/>
              <a:lstStyle/>
              <a:p>
                <a:endParaRPr lang="en-US"/>
              </a:p>
            </p:txBody>
          </p:sp>
          <p:sp>
            <p:nvSpPr>
              <p:cNvPr id="5376" name="Line 6878"/>
              <p:cNvSpPr>
                <a:spLocks noChangeShapeType="1"/>
              </p:cNvSpPr>
              <p:nvPr/>
            </p:nvSpPr>
            <p:spPr bwMode="auto">
              <a:xfrm>
                <a:off x="3892" y="4169"/>
                <a:ext cx="1" cy="7"/>
              </a:xfrm>
              <a:prstGeom prst="line">
                <a:avLst/>
              </a:prstGeom>
              <a:noFill/>
              <a:ln w="9525">
                <a:solidFill>
                  <a:srgbClr val="000000"/>
                </a:solidFill>
                <a:round/>
                <a:headEnd/>
                <a:tailEnd/>
              </a:ln>
            </p:spPr>
            <p:txBody>
              <a:bodyPr/>
              <a:lstStyle/>
              <a:p>
                <a:endParaRPr lang="en-US"/>
              </a:p>
            </p:txBody>
          </p:sp>
          <p:sp>
            <p:nvSpPr>
              <p:cNvPr id="5377" name="Line 6879"/>
              <p:cNvSpPr>
                <a:spLocks noChangeShapeType="1"/>
              </p:cNvSpPr>
              <p:nvPr/>
            </p:nvSpPr>
            <p:spPr bwMode="auto">
              <a:xfrm flipV="1">
                <a:off x="3911" y="3200"/>
                <a:ext cx="6" cy="6"/>
              </a:xfrm>
              <a:prstGeom prst="line">
                <a:avLst/>
              </a:prstGeom>
              <a:noFill/>
              <a:ln w="9525">
                <a:solidFill>
                  <a:srgbClr val="000000"/>
                </a:solidFill>
                <a:round/>
                <a:headEnd/>
                <a:tailEnd/>
              </a:ln>
            </p:spPr>
            <p:txBody>
              <a:bodyPr/>
              <a:lstStyle/>
              <a:p>
                <a:endParaRPr lang="en-US"/>
              </a:p>
            </p:txBody>
          </p:sp>
          <p:sp>
            <p:nvSpPr>
              <p:cNvPr id="5378" name="Line 6880"/>
              <p:cNvSpPr>
                <a:spLocks noChangeShapeType="1"/>
              </p:cNvSpPr>
              <p:nvPr/>
            </p:nvSpPr>
            <p:spPr bwMode="auto">
              <a:xfrm flipV="1">
                <a:off x="3930" y="3175"/>
                <a:ext cx="6" cy="6"/>
              </a:xfrm>
              <a:prstGeom prst="line">
                <a:avLst/>
              </a:prstGeom>
              <a:noFill/>
              <a:ln w="9525">
                <a:solidFill>
                  <a:srgbClr val="000000"/>
                </a:solidFill>
                <a:round/>
                <a:headEnd/>
                <a:tailEnd/>
              </a:ln>
            </p:spPr>
            <p:txBody>
              <a:bodyPr/>
              <a:lstStyle/>
              <a:p>
                <a:endParaRPr lang="en-US"/>
              </a:p>
            </p:txBody>
          </p:sp>
          <p:sp>
            <p:nvSpPr>
              <p:cNvPr id="5379" name="Line 6881"/>
              <p:cNvSpPr>
                <a:spLocks noChangeShapeType="1"/>
              </p:cNvSpPr>
              <p:nvPr/>
            </p:nvSpPr>
            <p:spPr bwMode="auto">
              <a:xfrm flipV="1">
                <a:off x="3948" y="3150"/>
                <a:ext cx="1" cy="7"/>
              </a:xfrm>
              <a:prstGeom prst="line">
                <a:avLst/>
              </a:prstGeom>
              <a:noFill/>
              <a:ln w="9525">
                <a:solidFill>
                  <a:srgbClr val="000000"/>
                </a:solidFill>
                <a:round/>
                <a:headEnd/>
                <a:tailEnd/>
              </a:ln>
            </p:spPr>
            <p:txBody>
              <a:bodyPr/>
              <a:lstStyle/>
              <a:p>
                <a:endParaRPr lang="en-US"/>
              </a:p>
            </p:txBody>
          </p:sp>
          <p:sp>
            <p:nvSpPr>
              <p:cNvPr id="5380" name="Line 6882"/>
              <p:cNvSpPr>
                <a:spLocks noChangeShapeType="1"/>
              </p:cNvSpPr>
              <p:nvPr/>
            </p:nvSpPr>
            <p:spPr bwMode="auto">
              <a:xfrm flipV="1">
                <a:off x="3960" y="3126"/>
                <a:ext cx="7" cy="6"/>
              </a:xfrm>
              <a:prstGeom prst="line">
                <a:avLst/>
              </a:prstGeom>
              <a:noFill/>
              <a:ln w="9525">
                <a:solidFill>
                  <a:srgbClr val="000000"/>
                </a:solidFill>
                <a:round/>
                <a:headEnd/>
                <a:tailEnd/>
              </a:ln>
            </p:spPr>
            <p:txBody>
              <a:bodyPr/>
              <a:lstStyle/>
              <a:p>
                <a:endParaRPr lang="en-US"/>
              </a:p>
            </p:txBody>
          </p:sp>
          <p:sp>
            <p:nvSpPr>
              <p:cNvPr id="5381" name="Line 6883"/>
              <p:cNvSpPr>
                <a:spLocks noChangeShapeType="1"/>
              </p:cNvSpPr>
              <p:nvPr/>
            </p:nvSpPr>
            <p:spPr bwMode="auto">
              <a:xfrm flipV="1">
                <a:off x="3979" y="3101"/>
                <a:ext cx="6" cy="6"/>
              </a:xfrm>
              <a:prstGeom prst="line">
                <a:avLst/>
              </a:prstGeom>
              <a:noFill/>
              <a:ln w="9525">
                <a:solidFill>
                  <a:srgbClr val="000000"/>
                </a:solidFill>
                <a:round/>
                <a:headEnd/>
                <a:tailEnd/>
              </a:ln>
            </p:spPr>
            <p:txBody>
              <a:bodyPr/>
              <a:lstStyle/>
              <a:p>
                <a:endParaRPr lang="en-US"/>
              </a:p>
            </p:txBody>
          </p:sp>
          <p:sp>
            <p:nvSpPr>
              <p:cNvPr id="5382" name="Line 6884"/>
              <p:cNvSpPr>
                <a:spLocks noChangeShapeType="1"/>
              </p:cNvSpPr>
              <p:nvPr/>
            </p:nvSpPr>
            <p:spPr bwMode="auto">
              <a:xfrm flipV="1">
                <a:off x="3997" y="3076"/>
                <a:ext cx="7" cy="7"/>
              </a:xfrm>
              <a:prstGeom prst="line">
                <a:avLst/>
              </a:prstGeom>
              <a:noFill/>
              <a:ln w="9525">
                <a:solidFill>
                  <a:srgbClr val="000000"/>
                </a:solidFill>
                <a:round/>
                <a:headEnd/>
                <a:tailEnd/>
              </a:ln>
            </p:spPr>
            <p:txBody>
              <a:bodyPr/>
              <a:lstStyle/>
              <a:p>
                <a:endParaRPr lang="en-US"/>
              </a:p>
            </p:txBody>
          </p:sp>
          <p:sp>
            <p:nvSpPr>
              <p:cNvPr id="5383" name="Line 6885"/>
              <p:cNvSpPr>
                <a:spLocks noChangeShapeType="1"/>
              </p:cNvSpPr>
              <p:nvPr/>
            </p:nvSpPr>
            <p:spPr bwMode="auto">
              <a:xfrm flipV="1">
                <a:off x="4016" y="3052"/>
                <a:ext cx="6" cy="6"/>
              </a:xfrm>
              <a:prstGeom prst="line">
                <a:avLst/>
              </a:prstGeom>
              <a:noFill/>
              <a:ln w="9525">
                <a:solidFill>
                  <a:srgbClr val="000000"/>
                </a:solidFill>
                <a:round/>
                <a:headEnd/>
                <a:tailEnd/>
              </a:ln>
            </p:spPr>
            <p:txBody>
              <a:bodyPr/>
              <a:lstStyle/>
              <a:p>
                <a:endParaRPr lang="en-US"/>
              </a:p>
            </p:txBody>
          </p:sp>
          <p:sp>
            <p:nvSpPr>
              <p:cNvPr id="5384" name="Line 6886"/>
              <p:cNvSpPr>
                <a:spLocks noChangeShapeType="1"/>
              </p:cNvSpPr>
              <p:nvPr/>
            </p:nvSpPr>
            <p:spPr bwMode="auto">
              <a:xfrm flipV="1">
                <a:off x="4034" y="3027"/>
                <a:ext cx="7" cy="6"/>
              </a:xfrm>
              <a:prstGeom prst="line">
                <a:avLst/>
              </a:prstGeom>
              <a:noFill/>
              <a:ln w="9525">
                <a:solidFill>
                  <a:srgbClr val="000000"/>
                </a:solidFill>
                <a:round/>
                <a:headEnd/>
                <a:tailEnd/>
              </a:ln>
            </p:spPr>
            <p:txBody>
              <a:bodyPr/>
              <a:lstStyle/>
              <a:p>
                <a:endParaRPr lang="en-US"/>
              </a:p>
            </p:txBody>
          </p:sp>
          <p:sp>
            <p:nvSpPr>
              <p:cNvPr id="5385" name="Line 6887"/>
              <p:cNvSpPr>
                <a:spLocks noChangeShapeType="1"/>
              </p:cNvSpPr>
              <p:nvPr/>
            </p:nvSpPr>
            <p:spPr bwMode="auto">
              <a:xfrm flipV="1">
                <a:off x="4053" y="3002"/>
                <a:ext cx="1" cy="6"/>
              </a:xfrm>
              <a:prstGeom prst="line">
                <a:avLst/>
              </a:prstGeom>
              <a:noFill/>
              <a:ln w="9525">
                <a:solidFill>
                  <a:srgbClr val="000000"/>
                </a:solidFill>
                <a:round/>
                <a:headEnd/>
                <a:tailEnd/>
              </a:ln>
            </p:spPr>
            <p:txBody>
              <a:bodyPr/>
              <a:lstStyle/>
              <a:p>
                <a:endParaRPr lang="en-US"/>
              </a:p>
            </p:txBody>
          </p:sp>
          <p:sp>
            <p:nvSpPr>
              <p:cNvPr id="5386" name="Line 6888"/>
              <p:cNvSpPr>
                <a:spLocks noChangeShapeType="1"/>
              </p:cNvSpPr>
              <p:nvPr/>
            </p:nvSpPr>
            <p:spPr bwMode="auto">
              <a:xfrm flipV="1">
                <a:off x="4065" y="2978"/>
                <a:ext cx="7" cy="6"/>
              </a:xfrm>
              <a:prstGeom prst="line">
                <a:avLst/>
              </a:prstGeom>
              <a:noFill/>
              <a:ln w="9525">
                <a:solidFill>
                  <a:srgbClr val="000000"/>
                </a:solidFill>
                <a:round/>
                <a:headEnd/>
                <a:tailEnd/>
              </a:ln>
            </p:spPr>
            <p:txBody>
              <a:bodyPr/>
              <a:lstStyle/>
              <a:p>
                <a:endParaRPr lang="en-US"/>
              </a:p>
            </p:txBody>
          </p:sp>
          <p:sp>
            <p:nvSpPr>
              <p:cNvPr id="5387" name="Line 6889"/>
              <p:cNvSpPr>
                <a:spLocks noChangeShapeType="1"/>
              </p:cNvSpPr>
              <p:nvPr/>
            </p:nvSpPr>
            <p:spPr bwMode="auto">
              <a:xfrm flipV="1">
                <a:off x="4084" y="2953"/>
                <a:ext cx="6" cy="6"/>
              </a:xfrm>
              <a:prstGeom prst="line">
                <a:avLst/>
              </a:prstGeom>
              <a:noFill/>
              <a:ln w="9525">
                <a:solidFill>
                  <a:srgbClr val="000000"/>
                </a:solidFill>
                <a:round/>
                <a:headEnd/>
                <a:tailEnd/>
              </a:ln>
            </p:spPr>
            <p:txBody>
              <a:bodyPr/>
              <a:lstStyle/>
              <a:p>
                <a:endParaRPr lang="en-US"/>
              </a:p>
            </p:txBody>
          </p:sp>
          <p:sp>
            <p:nvSpPr>
              <p:cNvPr id="5388" name="Line 6890"/>
              <p:cNvSpPr>
                <a:spLocks noChangeShapeType="1"/>
              </p:cNvSpPr>
              <p:nvPr/>
            </p:nvSpPr>
            <p:spPr bwMode="auto">
              <a:xfrm flipV="1">
                <a:off x="4102" y="2928"/>
                <a:ext cx="7" cy="6"/>
              </a:xfrm>
              <a:prstGeom prst="line">
                <a:avLst/>
              </a:prstGeom>
              <a:noFill/>
              <a:ln w="9525">
                <a:solidFill>
                  <a:srgbClr val="000000"/>
                </a:solidFill>
                <a:round/>
                <a:headEnd/>
                <a:tailEnd/>
              </a:ln>
            </p:spPr>
            <p:txBody>
              <a:bodyPr/>
              <a:lstStyle/>
              <a:p>
                <a:endParaRPr lang="en-US"/>
              </a:p>
            </p:txBody>
          </p:sp>
          <p:sp>
            <p:nvSpPr>
              <p:cNvPr id="5389" name="Line 6891"/>
              <p:cNvSpPr>
                <a:spLocks noChangeShapeType="1"/>
              </p:cNvSpPr>
              <p:nvPr/>
            </p:nvSpPr>
            <p:spPr bwMode="auto">
              <a:xfrm flipV="1">
                <a:off x="4121" y="2903"/>
                <a:ext cx="6" cy="7"/>
              </a:xfrm>
              <a:prstGeom prst="line">
                <a:avLst/>
              </a:prstGeom>
              <a:noFill/>
              <a:ln w="9525">
                <a:solidFill>
                  <a:srgbClr val="000000"/>
                </a:solidFill>
                <a:round/>
                <a:headEnd/>
                <a:tailEnd/>
              </a:ln>
            </p:spPr>
            <p:txBody>
              <a:bodyPr/>
              <a:lstStyle/>
              <a:p>
                <a:endParaRPr lang="en-US"/>
              </a:p>
            </p:txBody>
          </p:sp>
          <p:sp>
            <p:nvSpPr>
              <p:cNvPr id="5390" name="Line 6892"/>
              <p:cNvSpPr>
                <a:spLocks noChangeShapeType="1"/>
              </p:cNvSpPr>
              <p:nvPr/>
            </p:nvSpPr>
            <p:spPr bwMode="auto">
              <a:xfrm flipV="1">
                <a:off x="4139" y="2879"/>
                <a:ext cx="7" cy="6"/>
              </a:xfrm>
              <a:prstGeom prst="line">
                <a:avLst/>
              </a:prstGeom>
              <a:noFill/>
              <a:ln w="9525">
                <a:solidFill>
                  <a:srgbClr val="000000"/>
                </a:solidFill>
                <a:round/>
                <a:headEnd/>
                <a:tailEnd/>
              </a:ln>
            </p:spPr>
            <p:txBody>
              <a:bodyPr/>
              <a:lstStyle/>
              <a:p>
                <a:endParaRPr lang="en-US"/>
              </a:p>
            </p:txBody>
          </p:sp>
          <p:sp>
            <p:nvSpPr>
              <p:cNvPr id="5391" name="Line 6893"/>
              <p:cNvSpPr>
                <a:spLocks noChangeShapeType="1"/>
              </p:cNvSpPr>
              <p:nvPr/>
            </p:nvSpPr>
            <p:spPr bwMode="auto">
              <a:xfrm flipV="1">
                <a:off x="4158" y="2854"/>
                <a:ext cx="1" cy="6"/>
              </a:xfrm>
              <a:prstGeom prst="line">
                <a:avLst/>
              </a:prstGeom>
              <a:noFill/>
              <a:ln w="9525">
                <a:solidFill>
                  <a:srgbClr val="000000"/>
                </a:solidFill>
                <a:round/>
                <a:headEnd/>
                <a:tailEnd/>
              </a:ln>
            </p:spPr>
            <p:txBody>
              <a:bodyPr/>
              <a:lstStyle/>
              <a:p>
                <a:endParaRPr lang="en-US"/>
              </a:p>
            </p:txBody>
          </p:sp>
          <p:sp>
            <p:nvSpPr>
              <p:cNvPr id="5392" name="Line 6894"/>
              <p:cNvSpPr>
                <a:spLocks noChangeShapeType="1"/>
              </p:cNvSpPr>
              <p:nvPr/>
            </p:nvSpPr>
            <p:spPr bwMode="auto">
              <a:xfrm flipV="1">
                <a:off x="4170" y="2829"/>
                <a:ext cx="6" cy="7"/>
              </a:xfrm>
              <a:prstGeom prst="line">
                <a:avLst/>
              </a:prstGeom>
              <a:noFill/>
              <a:ln w="9525">
                <a:solidFill>
                  <a:srgbClr val="000000"/>
                </a:solidFill>
                <a:round/>
                <a:headEnd/>
                <a:tailEnd/>
              </a:ln>
            </p:spPr>
            <p:txBody>
              <a:bodyPr/>
              <a:lstStyle/>
              <a:p>
                <a:endParaRPr lang="en-US"/>
              </a:p>
            </p:txBody>
          </p:sp>
          <p:sp>
            <p:nvSpPr>
              <p:cNvPr id="5393" name="Line 6895"/>
              <p:cNvSpPr>
                <a:spLocks noChangeShapeType="1"/>
              </p:cNvSpPr>
              <p:nvPr/>
            </p:nvSpPr>
            <p:spPr bwMode="auto">
              <a:xfrm flipV="1">
                <a:off x="4189" y="2805"/>
                <a:ext cx="6" cy="6"/>
              </a:xfrm>
              <a:prstGeom prst="line">
                <a:avLst/>
              </a:prstGeom>
              <a:noFill/>
              <a:ln w="9525">
                <a:solidFill>
                  <a:srgbClr val="000000"/>
                </a:solidFill>
                <a:round/>
                <a:headEnd/>
                <a:tailEnd/>
              </a:ln>
            </p:spPr>
            <p:txBody>
              <a:bodyPr/>
              <a:lstStyle/>
              <a:p>
                <a:endParaRPr lang="en-US"/>
              </a:p>
            </p:txBody>
          </p:sp>
          <p:sp>
            <p:nvSpPr>
              <p:cNvPr id="5394" name="Line 6896"/>
              <p:cNvSpPr>
                <a:spLocks noChangeShapeType="1"/>
              </p:cNvSpPr>
              <p:nvPr/>
            </p:nvSpPr>
            <p:spPr bwMode="auto">
              <a:xfrm flipV="1">
                <a:off x="4207" y="2780"/>
                <a:ext cx="7" cy="6"/>
              </a:xfrm>
              <a:prstGeom prst="line">
                <a:avLst/>
              </a:prstGeom>
              <a:noFill/>
              <a:ln w="9525">
                <a:solidFill>
                  <a:srgbClr val="000000"/>
                </a:solidFill>
                <a:round/>
                <a:headEnd/>
                <a:tailEnd/>
              </a:ln>
            </p:spPr>
            <p:txBody>
              <a:bodyPr/>
              <a:lstStyle/>
              <a:p>
                <a:endParaRPr lang="en-US"/>
              </a:p>
            </p:txBody>
          </p:sp>
          <p:sp>
            <p:nvSpPr>
              <p:cNvPr id="5395" name="Line 6897"/>
              <p:cNvSpPr>
                <a:spLocks noChangeShapeType="1"/>
              </p:cNvSpPr>
              <p:nvPr/>
            </p:nvSpPr>
            <p:spPr bwMode="auto">
              <a:xfrm flipV="1">
                <a:off x="4226" y="2755"/>
                <a:ext cx="6" cy="6"/>
              </a:xfrm>
              <a:prstGeom prst="line">
                <a:avLst/>
              </a:prstGeom>
              <a:noFill/>
              <a:ln w="9525">
                <a:solidFill>
                  <a:srgbClr val="000000"/>
                </a:solidFill>
                <a:round/>
                <a:headEnd/>
                <a:tailEnd/>
              </a:ln>
            </p:spPr>
            <p:txBody>
              <a:bodyPr/>
              <a:lstStyle/>
              <a:p>
                <a:endParaRPr lang="en-US"/>
              </a:p>
            </p:txBody>
          </p:sp>
          <p:sp>
            <p:nvSpPr>
              <p:cNvPr id="5396" name="Line 6898"/>
              <p:cNvSpPr>
                <a:spLocks noChangeShapeType="1"/>
              </p:cNvSpPr>
              <p:nvPr/>
            </p:nvSpPr>
            <p:spPr bwMode="auto">
              <a:xfrm flipV="1">
                <a:off x="4244" y="2731"/>
                <a:ext cx="7" cy="6"/>
              </a:xfrm>
              <a:prstGeom prst="line">
                <a:avLst/>
              </a:prstGeom>
              <a:noFill/>
              <a:ln w="9525">
                <a:solidFill>
                  <a:srgbClr val="000000"/>
                </a:solidFill>
                <a:round/>
                <a:headEnd/>
                <a:tailEnd/>
              </a:ln>
            </p:spPr>
            <p:txBody>
              <a:bodyPr/>
              <a:lstStyle/>
              <a:p>
                <a:endParaRPr lang="en-US"/>
              </a:p>
            </p:txBody>
          </p:sp>
          <p:sp>
            <p:nvSpPr>
              <p:cNvPr id="5397" name="Line 6899"/>
              <p:cNvSpPr>
                <a:spLocks noChangeShapeType="1"/>
              </p:cNvSpPr>
              <p:nvPr/>
            </p:nvSpPr>
            <p:spPr bwMode="auto">
              <a:xfrm flipV="1">
                <a:off x="4263" y="2706"/>
                <a:ext cx="1" cy="6"/>
              </a:xfrm>
              <a:prstGeom prst="line">
                <a:avLst/>
              </a:prstGeom>
              <a:noFill/>
              <a:ln w="9525">
                <a:solidFill>
                  <a:srgbClr val="000000"/>
                </a:solidFill>
                <a:round/>
                <a:headEnd/>
                <a:tailEnd/>
              </a:ln>
            </p:spPr>
            <p:txBody>
              <a:bodyPr/>
              <a:lstStyle/>
              <a:p>
                <a:endParaRPr lang="en-US"/>
              </a:p>
            </p:txBody>
          </p:sp>
          <p:sp>
            <p:nvSpPr>
              <p:cNvPr id="5398" name="Line 6900"/>
              <p:cNvSpPr>
                <a:spLocks noChangeShapeType="1"/>
              </p:cNvSpPr>
              <p:nvPr/>
            </p:nvSpPr>
            <p:spPr bwMode="auto">
              <a:xfrm flipV="1">
                <a:off x="4275" y="2681"/>
                <a:ext cx="6" cy="6"/>
              </a:xfrm>
              <a:prstGeom prst="line">
                <a:avLst/>
              </a:prstGeom>
              <a:noFill/>
              <a:ln w="9525">
                <a:solidFill>
                  <a:srgbClr val="000000"/>
                </a:solidFill>
                <a:round/>
                <a:headEnd/>
                <a:tailEnd/>
              </a:ln>
            </p:spPr>
            <p:txBody>
              <a:bodyPr/>
              <a:lstStyle/>
              <a:p>
                <a:endParaRPr lang="en-US"/>
              </a:p>
            </p:txBody>
          </p:sp>
          <p:sp>
            <p:nvSpPr>
              <p:cNvPr id="5399" name="Line 6901"/>
              <p:cNvSpPr>
                <a:spLocks noChangeShapeType="1"/>
              </p:cNvSpPr>
              <p:nvPr/>
            </p:nvSpPr>
            <p:spPr bwMode="auto">
              <a:xfrm flipV="1">
                <a:off x="4294" y="2656"/>
                <a:ext cx="6" cy="7"/>
              </a:xfrm>
              <a:prstGeom prst="line">
                <a:avLst/>
              </a:prstGeom>
              <a:noFill/>
              <a:ln w="9525">
                <a:solidFill>
                  <a:srgbClr val="000000"/>
                </a:solidFill>
                <a:round/>
                <a:headEnd/>
                <a:tailEnd/>
              </a:ln>
            </p:spPr>
            <p:txBody>
              <a:bodyPr/>
              <a:lstStyle/>
              <a:p>
                <a:endParaRPr lang="en-US"/>
              </a:p>
            </p:txBody>
          </p:sp>
          <p:sp>
            <p:nvSpPr>
              <p:cNvPr id="5400" name="Line 6902"/>
              <p:cNvSpPr>
                <a:spLocks noChangeShapeType="1"/>
              </p:cNvSpPr>
              <p:nvPr/>
            </p:nvSpPr>
            <p:spPr bwMode="auto">
              <a:xfrm flipV="1">
                <a:off x="4312" y="2632"/>
                <a:ext cx="7" cy="6"/>
              </a:xfrm>
              <a:prstGeom prst="line">
                <a:avLst/>
              </a:prstGeom>
              <a:noFill/>
              <a:ln w="9525">
                <a:solidFill>
                  <a:srgbClr val="000000"/>
                </a:solidFill>
                <a:round/>
                <a:headEnd/>
                <a:tailEnd/>
              </a:ln>
            </p:spPr>
            <p:txBody>
              <a:bodyPr/>
              <a:lstStyle/>
              <a:p>
                <a:endParaRPr lang="en-US"/>
              </a:p>
            </p:txBody>
          </p:sp>
          <p:sp>
            <p:nvSpPr>
              <p:cNvPr id="5401" name="Line 6903"/>
              <p:cNvSpPr>
                <a:spLocks noChangeShapeType="1"/>
              </p:cNvSpPr>
              <p:nvPr/>
            </p:nvSpPr>
            <p:spPr bwMode="auto">
              <a:xfrm flipV="1">
                <a:off x="4331" y="2607"/>
                <a:ext cx="6" cy="6"/>
              </a:xfrm>
              <a:prstGeom prst="line">
                <a:avLst/>
              </a:prstGeom>
              <a:noFill/>
              <a:ln w="9525">
                <a:solidFill>
                  <a:srgbClr val="000000"/>
                </a:solidFill>
                <a:round/>
                <a:headEnd/>
                <a:tailEnd/>
              </a:ln>
            </p:spPr>
            <p:txBody>
              <a:bodyPr/>
              <a:lstStyle/>
              <a:p>
                <a:endParaRPr lang="en-US"/>
              </a:p>
            </p:txBody>
          </p:sp>
          <p:sp>
            <p:nvSpPr>
              <p:cNvPr id="5402" name="Line 6904"/>
              <p:cNvSpPr>
                <a:spLocks noChangeShapeType="1"/>
              </p:cNvSpPr>
              <p:nvPr/>
            </p:nvSpPr>
            <p:spPr bwMode="auto">
              <a:xfrm flipV="1">
                <a:off x="4349" y="2582"/>
                <a:ext cx="7" cy="7"/>
              </a:xfrm>
              <a:prstGeom prst="line">
                <a:avLst/>
              </a:prstGeom>
              <a:noFill/>
              <a:ln w="9525">
                <a:solidFill>
                  <a:srgbClr val="000000"/>
                </a:solidFill>
                <a:round/>
                <a:headEnd/>
                <a:tailEnd/>
              </a:ln>
            </p:spPr>
            <p:txBody>
              <a:bodyPr/>
              <a:lstStyle/>
              <a:p>
                <a:endParaRPr lang="en-US"/>
              </a:p>
            </p:txBody>
          </p:sp>
          <p:sp>
            <p:nvSpPr>
              <p:cNvPr id="5403" name="Line 6905"/>
              <p:cNvSpPr>
                <a:spLocks noChangeShapeType="1"/>
              </p:cNvSpPr>
              <p:nvPr/>
            </p:nvSpPr>
            <p:spPr bwMode="auto">
              <a:xfrm flipV="1">
                <a:off x="4368" y="2558"/>
                <a:ext cx="1" cy="6"/>
              </a:xfrm>
              <a:prstGeom prst="line">
                <a:avLst/>
              </a:prstGeom>
              <a:noFill/>
              <a:ln w="9525">
                <a:solidFill>
                  <a:srgbClr val="000000"/>
                </a:solidFill>
                <a:round/>
                <a:headEnd/>
                <a:tailEnd/>
              </a:ln>
            </p:spPr>
            <p:txBody>
              <a:bodyPr/>
              <a:lstStyle/>
              <a:p>
                <a:endParaRPr lang="en-US"/>
              </a:p>
            </p:txBody>
          </p:sp>
          <p:sp>
            <p:nvSpPr>
              <p:cNvPr id="5404" name="Line 6906"/>
              <p:cNvSpPr>
                <a:spLocks noChangeShapeType="1"/>
              </p:cNvSpPr>
              <p:nvPr/>
            </p:nvSpPr>
            <p:spPr bwMode="auto">
              <a:xfrm flipV="1">
                <a:off x="4380" y="2533"/>
                <a:ext cx="6" cy="6"/>
              </a:xfrm>
              <a:prstGeom prst="line">
                <a:avLst/>
              </a:prstGeom>
              <a:noFill/>
              <a:ln w="9525">
                <a:solidFill>
                  <a:srgbClr val="000000"/>
                </a:solidFill>
                <a:round/>
                <a:headEnd/>
                <a:tailEnd/>
              </a:ln>
            </p:spPr>
            <p:txBody>
              <a:bodyPr/>
              <a:lstStyle/>
              <a:p>
                <a:endParaRPr lang="en-US"/>
              </a:p>
            </p:txBody>
          </p:sp>
          <p:sp>
            <p:nvSpPr>
              <p:cNvPr id="5405" name="Line 6907"/>
              <p:cNvSpPr>
                <a:spLocks noChangeShapeType="1"/>
              </p:cNvSpPr>
              <p:nvPr/>
            </p:nvSpPr>
            <p:spPr bwMode="auto">
              <a:xfrm flipV="1">
                <a:off x="4399" y="2508"/>
                <a:ext cx="6" cy="6"/>
              </a:xfrm>
              <a:prstGeom prst="line">
                <a:avLst/>
              </a:prstGeom>
              <a:noFill/>
              <a:ln w="9525">
                <a:solidFill>
                  <a:srgbClr val="000000"/>
                </a:solidFill>
                <a:round/>
                <a:headEnd/>
                <a:tailEnd/>
              </a:ln>
            </p:spPr>
            <p:txBody>
              <a:bodyPr/>
              <a:lstStyle/>
              <a:p>
                <a:endParaRPr lang="en-US"/>
              </a:p>
            </p:txBody>
          </p:sp>
          <p:sp>
            <p:nvSpPr>
              <p:cNvPr id="5406" name="Line 6908"/>
              <p:cNvSpPr>
                <a:spLocks noChangeShapeType="1"/>
              </p:cNvSpPr>
              <p:nvPr/>
            </p:nvSpPr>
            <p:spPr bwMode="auto">
              <a:xfrm flipV="1">
                <a:off x="4417" y="2484"/>
                <a:ext cx="6" cy="6"/>
              </a:xfrm>
              <a:prstGeom prst="line">
                <a:avLst/>
              </a:prstGeom>
              <a:noFill/>
              <a:ln w="9525">
                <a:solidFill>
                  <a:srgbClr val="000000"/>
                </a:solidFill>
                <a:round/>
                <a:headEnd/>
                <a:tailEnd/>
              </a:ln>
            </p:spPr>
            <p:txBody>
              <a:bodyPr/>
              <a:lstStyle/>
              <a:p>
                <a:endParaRPr lang="en-US"/>
              </a:p>
            </p:txBody>
          </p:sp>
          <p:sp>
            <p:nvSpPr>
              <p:cNvPr id="5407" name="Line 6909"/>
              <p:cNvSpPr>
                <a:spLocks noChangeShapeType="1"/>
              </p:cNvSpPr>
              <p:nvPr/>
            </p:nvSpPr>
            <p:spPr bwMode="auto">
              <a:xfrm flipV="1">
                <a:off x="4436" y="2459"/>
                <a:ext cx="6" cy="6"/>
              </a:xfrm>
              <a:prstGeom prst="line">
                <a:avLst/>
              </a:prstGeom>
              <a:noFill/>
              <a:ln w="9525">
                <a:solidFill>
                  <a:srgbClr val="000000"/>
                </a:solidFill>
                <a:round/>
                <a:headEnd/>
                <a:tailEnd/>
              </a:ln>
            </p:spPr>
            <p:txBody>
              <a:bodyPr/>
              <a:lstStyle/>
              <a:p>
                <a:endParaRPr lang="en-US"/>
              </a:p>
            </p:txBody>
          </p:sp>
        </p:grpSp>
        <p:sp>
          <p:nvSpPr>
            <p:cNvPr id="5168" name="Line 6910"/>
            <p:cNvSpPr>
              <a:spLocks noChangeShapeType="1"/>
            </p:cNvSpPr>
            <p:nvPr/>
          </p:nvSpPr>
          <p:spPr bwMode="auto">
            <a:xfrm flipV="1">
              <a:off x="4454" y="2434"/>
              <a:ext cx="7" cy="6"/>
            </a:xfrm>
            <a:prstGeom prst="line">
              <a:avLst/>
            </a:prstGeom>
            <a:noFill/>
            <a:ln w="9525">
              <a:solidFill>
                <a:srgbClr val="000000"/>
              </a:solidFill>
              <a:round/>
              <a:headEnd/>
              <a:tailEnd/>
            </a:ln>
          </p:spPr>
          <p:txBody>
            <a:bodyPr/>
            <a:lstStyle/>
            <a:p>
              <a:endParaRPr lang="en-US"/>
            </a:p>
          </p:txBody>
        </p:sp>
        <p:sp>
          <p:nvSpPr>
            <p:cNvPr id="5169" name="Line 6911"/>
            <p:cNvSpPr>
              <a:spLocks noChangeShapeType="1"/>
            </p:cNvSpPr>
            <p:nvPr/>
          </p:nvSpPr>
          <p:spPr bwMode="auto">
            <a:xfrm flipV="1">
              <a:off x="4473" y="2410"/>
              <a:ext cx="1" cy="6"/>
            </a:xfrm>
            <a:prstGeom prst="line">
              <a:avLst/>
            </a:prstGeom>
            <a:noFill/>
            <a:ln w="9525">
              <a:solidFill>
                <a:srgbClr val="000000"/>
              </a:solidFill>
              <a:round/>
              <a:headEnd/>
              <a:tailEnd/>
            </a:ln>
          </p:spPr>
          <p:txBody>
            <a:bodyPr/>
            <a:lstStyle/>
            <a:p>
              <a:endParaRPr lang="en-US"/>
            </a:p>
          </p:txBody>
        </p:sp>
        <p:sp>
          <p:nvSpPr>
            <p:cNvPr id="5170" name="Line 6912"/>
            <p:cNvSpPr>
              <a:spLocks noChangeShapeType="1"/>
            </p:cNvSpPr>
            <p:nvPr/>
          </p:nvSpPr>
          <p:spPr bwMode="auto">
            <a:xfrm flipV="1">
              <a:off x="4485" y="2385"/>
              <a:ext cx="6" cy="6"/>
            </a:xfrm>
            <a:prstGeom prst="line">
              <a:avLst/>
            </a:prstGeom>
            <a:noFill/>
            <a:ln w="9525">
              <a:solidFill>
                <a:srgbClr val="000000"/>
              </a:solidFill>
              <a:round/>
              <a:headEnd/>
              <a:tailEnd/>
            </a:ln>
          </p:spPr>
          <p:txBody>
            <a:bodyPr/>
            <a:lstStyle/>
            <a:p>
              <a:endParaRPr lang="en-US"/>
            </a:p>
          </p:txBody>
        </p:sp>
        <p:sp>
          <p:nvSpPr>
            <p:cNvPr id="5171" name="Line 6913"/>
            <p:cNvSpPr>
              <a:spLocks noChangeShapeType="1"/>
            </p:cNvSpPr>
            <p:nvPr/>
          </p:nvSpPr>
          <p:spPr bwMode="auto">
            <a:xfrm flipV="1">
              <a:off x="4504" y="2360"/>
              <a:ext cx="6" cy="6"/>
            </a:xfrm>
            <a:prstGeom prst="line">
              <a:avLst/>
            </a:prstGeom>
            <a:noFill/>
            <a:ln w="9525">
              <a:solidFill>
                <a:srgbClr val="000000"/>
              </a:solidFill>
              <a:round/>
              <a:headEnd/>
              <a:tailEnd/>
            </a:ln>
          </p:spPr>
          <p:txBody>
            <a:bodyPr/>
            <a:lstStyle/>
            <a:p>
              <a:endParaRPr lang="en-US"/>
            </a:p>
          </p:txBody>
        </p:sp>
        <p:sp>
          <p:nvSpPr>
            <p:cNvPr id="5172" name="Line 6914"/>
            <p:cNvSpPr>
              <a:spLocks noChangeShapeType="1"/>
            </p:cNvSpPr>
            <p:nvPr/>
          </p:nvSpPr>
          <p:spPr bwMode="auto">
            <a:xfrm flipV="1">
              <a:off x="4522" y="2335"/>
              <a:ext cx="6" cy="7"/>
            </a:xfrm>
            <a:prstGeom prst="line">
              <a:avLst/>
            </a:prstGeom>
            <a:noFill/>
            <a:ln w="9525">
              <a:solidFill>
                <a:srgbClr val="000000"/>
              </a:solidFill>
              <a:round/>
              <a:headEnd/>
              <a:tailEnd/>
            </a:ln>
          </p:spPr>
          <p:txBody>
            <a:bodyPr/>
            <a:lstStyle/>
            <a:p>
              <a:endParaRPr lang="en-US"/>
            </a:p>
          </p:txBody>
        </p:sp>
        <p:sp>
          <p:nvSpPr>
            <p:cNvPr id="5173" name="Line 6915"/>
            <p:cNvSpPr>
              <a:spLocks noChangeShapeType="1"/>
            </p:cNvSpPr>
            <p:nvPr/>
          </p:nvSpPr>
          <p:spPr bwMode="auto">
            <a:xfrm flipV="1">
              <a:off x="4541" y="2311"/>
              <a:ext cx="6" cy="6"/>
            </a:xfrm>
            <a:prstGeom prst="line">
              <a:avLst/>
            </a:prstGeom>
            <a:noFill/>
            <a:ln w="9525">
              <a:solidFill>
                <a:srgbClr val="000000"/>
              </a:solidFill>
              <a:round/>
              <a:headEnd/>
              <a:tailEnd/>
            </a:ln>
          </p:spPr>
          <p:txBody>
            <a:bodyPr/>
            <a:lstStyle/>
            <a:p>
              <a:endParaRPr lang="en-US"/>
            </a:p>
          </p:txBody>
        </p:sp>
        <p:sp>
          <p:nvSpPr>
            <p:cNvPr id="5174" name="Line 6916"/>
            <p:cNvSpPr>
              <a:spLocks noChangeShapeType="1"/>
            </p:cNvSpPr>
            <p:nvPr/>
          </p:nvSpPr>
          <p:spPr bwMode="auto">
            <a:xfrm flipV="1">
              <a:off x="4559" y="2286"/>
              <a:ext cx="6" cy="6"/>
            </a:xfrm>
            <a:prstGeom prst="line">
              <a:avLst/>
            </a:prstGeom>
            <a:noFill/>
            <a:ln w="9525">
              <a:solidFill>
                <a:srgbClr val="000000"/>
              </a:solidFill>
              <a:round/>
              <a:headEnd/>
              <a:tailEnd/>
            </a:ln>
          </p:spPr>
          <p:txBody>
            <a:bodyPr/>
            <a:lstStyle/>
            <a:p>
              <a:endParaRPr lang="en-US"/>
            </a:p>
          </p:txBody>
        </p:sp>
        <p:sp>
          <p:nvSpPr>
            <p:cNvPr id="5175" name="Line 6917"/>
            <p:cNvSpPr>
              <a:spLocks noChangeShapeType="1"/>
            </p:cNvSpPr>
            <p:nvPr/>
          </p:nvSpPr>
          <p:spPr bwMode="auto">
            <a:xfrm flipV="1">
              <a:off x="4578" y="2261"/>
              <a:ext cx="1" cy="6"/>
            </a:xfrm>
            <a:prstGeom prst="line">
              <a:avLst/>
            </a:prstGeom>
            <a:noFill/>
            <a:ln w="9525">
              <a:solidFill>
                <a:srgbClr val="000000"/>
              </a:solidFill>
              <a:round/>
              <a:headEnd/>
              <a:tailEnd/>
            </a:ln>
          </p:spPr>
          <p:txBody>
            <a:bodyPr/>
            <a:lstStyle/>
            <a:p>
              <a:endParaRPr lang="en-US"/>
            </a:p>
          </p:txBody>
        </p:sp>
        <p:sp>
          <p:nvSpPr>
            <p:cNvPr id="5176" name="Line 6918"/>
            <p:cNvSpPr>
              <a:spLocks noChangeShapeType="1"/>
            </p:cNvSpPr>
            <p:nvPr/>
          </p:nvSpPr>
          <p:spPr bwMode="auto">
            <a:xfrm flipV="1">
              <a:off x="4590" y="2237"/>
              <a:ext cx="6" cy="6"/>
            </a:xfrm>
            <a:prstGeom prst="line">
              <a:avLst/>
            </a:prstGeom>
            <a:noFill/>
            <a:ln w="9525">
              <a:solidFill>
                <a:srgbClr val="000000"/>
              </a:solidFill>
              <a:round/>
              <a:headEnd/>
              <a:tailEnd/>
            </a:ln>
          </p:spPr>
          <p:txBody>
            <a:bodyPr/>
            <a:lstStyle/>
            <a:p>
              <a:endParaRPr lang="en-US"/>
            </a:p>
          </p:txBody>
        </p:sp>
        <p:sp>
          <p:nvSpPr>
            <p:cNvPr id="5177" name="Line 6919"/>
            <p:cNvSpPr>
              <a:spLocks noChangeShapeType="1"/>
            </p:cNvSpPr>
            <p:nvPr/>
          </p:nvSpPr>
          <p:spPr bwMode="auto">
            <a:xfrm flipV="1">
              <a:off x="4609" y="2212"/>
              <a:ext cx="6" cy="6"/>
            </a:xfrm>
            <a:prstGeom prst="line">
              <a:avLst/>
            </a:prstGeom>
            <a:noFill/>
            <a:ln w="9525">
              <a:solidFill>
                <a:srgbClr val="000000"/>
              </a:solidFill>
              <a:round/>
              <a:headEnd/>
              <a:tailEnd/>
            </a:ln>
          </p:spPr>
          <p:txBody>
            <a:bodyPr/>
            <a:lstStyle/>
            <a:p>
              <a:endParaRPr lang="en-US"/>
            </a:p>
          </p:txBody>
        </p:sp>
        <p:sp>
          <p:nvSpPr>
            <p:cNvPr id="5178" name="Line 6920"/>
            <p:cNvSpPr>
              <a:spLocks noChangeShapeType="1"/>
            </p:cNvSpPr>
            <p:nvPr/>
          </p:nvSpPr>
          <p:spPr bwMode="auto">
            <a:xfrm flipV="1">
              <a:off x="4627" y="2187"/>
              <a:ext cx="6" cy="6"/>
            </a:xfrm>
            <a:prstGeom prst="line">
              <a:avLst/>
            </a:prstGeom>
            <a:noFill/>
            <a:ln w="9525">
              <a:solidFill>
                <a:srgbClr val="000000"/>
              </a:solidFill>
              <a:round/>
              <a:headEnd/>
              <a:tailEnd/>
            </a:ln>
          </p:spPr>
          <p:txBody>
            <a:bodyPr/>
            <a:lstStyle/>
            <a:p>
              <a:endParaRPr lang="en-US"/>
            </a:p>
          </p:txBody>
        </p:sp>
        <p:sp>
          <p:nvSpPr>
            <p:cNvPr id="5179" name="Line 6921"/>
            <p:cNvSpPr>
              <a:spLocks noChangeShapeType="1"/>
            </p:cNvSpPr>
            <p:nvPr/>
          </p:nvSpPr>
          <p:spPr bwMode="auto">
            <a:xfrm flipV="1">
              <a:off x="4646" y="2163"/>
              <a:ext cx="6" cy="6"/>
            </a:xfrm>
            <a:prstGeom prst="line">
              <a:avLst/>
            </a:prstGeom>
            <a:noFill/>
            <a:ln w="9525">
              <a:solidFill>
                <a:srgbClr val="000000"/>
              </a:solidFill>
              <a:round/>
              <a:headEnd/>
              <a:tailEnd/>
            </a:ln>
          </p:spPr>
          <p:txBody>
            <a:bodyPr/>
            <a:lstStyle/>
            <a:p>
              <a:endParaRPr lang="en-US"/>
            </a:p>
          </p:txBody>
        </p:sp>
        <p:sp>
          <p:nvSpPr>
            <p:cNvPr id="5180" name="Line 6922"/>
            <p:cNvSpPr>
              <a:spLocks noChangeShapeType="1"/>
            </p:cNvSpPr>
            <p:nvPr/>
          </p:nvSpPr>
          <p:spPr bwMode="auto">
            <a:xfrm flipV="1">
              <a:off x="4664" y="2138"/>
              <a:ext cx="6" cy="6"/>
            </a:xfrm>
            <a:prstGeom prst="line">
              <a:avLst/>
            </a:prstGeom>
            <a:noFill/>
            <a:ln w="9525">
              <a:solidFill>
                <a:srgbClr val="000000"/>
              </a:solidFill>
              <a:round/>
              <a:headEnd/>
              <a:tailEnd/>
            </a:ln>
          </p:spPr>
          <p:txBody>
            <a:bodyPr/>
            <a:lstStyle/>
            <a:p>
              <a:endParaRPr lang="en-US"/>
            </a:p>
          </p:txBody>
        </p:sp>
        <p:sp>
          <p:nvSpPr>
            <p:cNvPr id="5181" name="Line 6923"/>
            <p:cNvSpPr>
              <a:spLocks noChangeShapeType="1"/>
            </p:cNvSpPr>
            <p:nvPr/>
          </p:nvSpPr>
          <p:spPr bwMode="auto">
            <a:xfrm flipV="1">
              <a:off x="4683" y="2113"/>
              <a:ext cx="1" cy="6"/>
            </a:xfrm>
            <a:prstGeom prst="line">
              <a:avLst/>
            </a:prstGeom>
            <a:noFill/>
            <a:ln w="9525">
              <a:solidFill>
                <a:srgbClr val="000000"/>
              </a:solidFill>
              <a:round/>
              <a:headEnd/>
              <a:tailEnd/>
            </a:ln>
          </p:spPr>
          <p:txBody>
            <a:bodyPr/>
            <a:lstStyle/>
            <a:p>
              <a:endParaRPr lang="en-US"/>
            </a:p>
          </p:txBody>
        </p:sp>
        <p:sp>
          <p:nvSpPr>
            <p:cNvPr id="5182" name="Line 6924"/>
            <p:cNvSpPr>
              <a:spLocks noChangeShapeType="1"/>
            </p:cNvSpPr>
            <p:nvPr/>
          </p:nvSpPr>
          <p:spPr bwMode="auto">
            <a:xfrm flipV="1">
              <a:off x="4695" y="2088"/>
              <a:ext cx="6" cy="7"/>
            </a:xfrm>
            <a:prstGeom prst="line">
              <a:avLst/>
            </a:prstGeom>
            <a:noFill/>
            <a:ln w="9525">
              <a:solidFill>
                <a:srgbClr val="000000"/>
              </a:solidFill>
              <a:round/>
              <a:headEnd/>
              <a:tailEnd/>
            </a:ln>
          </p:spPr>
          <p:txBody>
            <a:bodyPr/>
            <a:lstStyle/>
            <a:p>
              <a:endParaRPr lang="en-US"/>
            </a:p>
          </p:txBody>
        </p:sp>
        <p:sp>
          <p:nvSpPr>
            <p:cNvPr id="5183" name="Line 6925"/>
            <p:cNvSpPr>
              <a:spLocks noChangeShapeType="1"/>
            </p:cNvSpPr>
            <p:nvPr/>
          </p:nvSpPr>
          <p:spPr bwMode="auto">
            <a:xfrm flipV="1">
              <a:off x="4714" y="2064"/>
              <a:ext cx="6" cy="6"/>
            </a:xfrm>
            <a:prstGeom prst="line">
              <a:avLst/>
            </a:prstGeom>
            <a:noFill/>
            <a:ln w="9525">
              <a:solidFill>
                <a:srgbClr val="000000"/>
              </a:solidFill>
              <a:round/>
              <a:headEnd/>
              <a:tailEnd/>
            </a:ln>
          </p:spPr>
          <p:txBody>
            <a:bodyPr/>
            <a:lstStyle/>
            <a:p>
              <a:endParaRPr lang="en-US"/>
            </a:p>
          </p:txBody>
        </p:sp>
        <p:sp>
          <p:nvSpPr>
            <p:cNvPr id="5184" name="Line 6926"/>
            <p:cNvSpPr>
              <a:spLocks noChangeShapeType="1"/>
            </p:cNvSpPr>
            <p:nvPr/>
          </p:nvSpPr>
          <p:spPr bwMode="auto">
            <a:xfrm flipV="1">
              <a:off x="4732" y="2039"/>
              <a:ext cx="6" cy="6"/>
            </a:xfrm>
            <a:prstGeom prst="line">
              <a:avLst/>
            </a:prstGeom>
            <a:noFill/>
            <a:ln w="9525">
              <a:solidFill>
                <a:srgbClr val="000000"/>
              </a:solidFill>
              <a:round/>
              <a:headEnd/>
              <a:tailEnd/>
            </a:ln>
          </p:spPr>
          <p:txBody>
            <a:bodyPr/>
            <a:lstStyle/>
            <a:p>
              <a:endParaRPr lang="en-US"/>
            </a:p>
          </p:txBody>
        </p:sp>
        <p:sp>
          <p:nvSpPr>
            <p:cNvPr id="5185" name="Line 6927"/>
            <p:cNvSpPr>
              <a:spLocks noChangeShapeType="1"/>
            </p:cNvSpPr>
            <p:nvPr/>
          </p:nvSpPr>
          <p:spPr bwMode="auto">
            <a:xfrm flipV="1">
              <a:off x="4751" y="2014"/>
              <a:ext cx="6" cy="6"/>
            </a:xfrm>
            <a:prstGeom prst="line">
              <a:avLst/>
            </a:prstGeom>
            <a:noFill/>
            <a:ln w="9525">
              <a:solidFill>
                <a:srgbClr val="000000"/>
              </a:solidFill>
              <a:round/>
              <a:headEnd/>
              <a:tailEnd/>
            </a:ln>
          </p:spPr>
          <p:txBody>
            <a:bodyPr/>
            <a:lstStyle/>
            <a:p>
              <a:endParaRPr lang="en-US"/>
            </a:p>
          </p:txBody>
        </p:sp>
        <p:sp>
          <p:nvSpPr>
            <p:cNvPr id="5186" name="Line 6928"/>
            <p:cNvSpPr>
              <a:spLocks noChangeShapeType="1"/>
            </p:cNvSpPr>
            <p:nvPr/>
          </p:nvSpPr>
          <p:spPr bwMode="auto">
            <a:xfrm flipV="1">
              <a:off x="4769" y="1990"/>
              <a:ext cx="6" cy="6"/>
            </a:xfrm>
            <a:prstGeom prst="line">
              <a:avLst/>
            </a:prstGeom>
            <a:noFill/>
            <a:ln w="9525">
              <a:solidFill>
                <a:srgbClr val="000000"/>
              </a:solidFill>
              <a:round/>
              <a:headEnd/>
              <a:tailEnd/>
            </a:ln>
          </p:spPr>
          <p:txBody>
            <a:bodyPr/>
            <a:lstStyle/>
            <a:p>
              <a:endParaRPr lang="en-US"/>
            </a:p>
          </p:txBody>
        </p:sp>
        <p:sp>
          <p:nvSpPr>
            <p:cNvPr id="5187" name="Line 6929"/>
            <p:cNvSpPr>
              <a:spLocks noChangeShapeType="1"/>
            </p:cNvSpPr>
            <p:nvPr/>
          </p:nvSpPr>
          <p:spPr bwMode="auto">
            <a:xfrm flipV="1">
              <a:off x="4788" y="1965"/>
              <a:ext cx="1" cy="6"/>
            </a:xfrm>
            <a:prstGeom prst="line">
              <a:avLst/>
            </a:prstGeom>
            <a:noFill/>
            <a:ln w="9525">
              <a:solidFill>
                <a:srgbClr val="000000"/>
              </a:solidFill>
              <a:round/>
              <a:headEnd/>
              <a:tailEnd/>
            </a:ln>
          </p:spPr>
          <p:txBody>
            <a:bodyPr/>
            <a:lstStyle/>
            <a:p>
              <a:endParaRPr lang="en-US"/>
            </a:p>
          </p:txBody>
        </p:sp>
        <p:sp>
          <p:nvSpPr>
            <p:cNvPr id="5188" name="Line 6930"/>
            <p:cNvSpPr>
              <a:spLocks noChangeShapeType="1"/>
            </p:cNvSpPr>
            <p:nvPr/>
          </p:nvSpPr>
          <p:spPr bwMode="auto">
            <a:xfrm flipV="1">
              <a:off x="4800" y="1940"/>
              <a:ext cx="6" cy="6"/>
            </a:xfrm>
            <a:prstGeom prst="line">
              <a:avLst/>
            </a:prstGeom>
            <a:noFill/>
            <a:ln w="9525">
              <a:solidFill>
                <a:srgbClr val="000000"/>
              </a:solidFill>
              <a:round/>
              <a:headEnd/>
              <a:tailEnd/>
            </a:ln>
          </p:spPr>
          <p:txBody>
            <a:bodyPr/>
            <a:lstStyle/>
            <a:p>
              <a:endParaRPr lang="en-US"/>
            </a:p>
          </p:txBody>
        </p:sp>
        <p:sp>
          <p:nvSpPr>
            <p:cNvPr id="5189" name="Line 6931"/>
            <p:cNvSpPr>
              <a:spLocks noChangeShapeType="1"/>
            </p:cNvSpPr>
            <p:nvPr/>
          </p:nvSpPr>
          <p:spPr bwMode="auto">
            <a:xfrm flipV="1">
              <a:off x="4819" y="1916"/>
              <a:ext cx="6" cy="6"/>
            </a:xfrm>
            <a:prstGeom prst="line">
              <a:avLst/>
            </a:prstGeom>
            <a:noFill/>
            <a:ln w="9525">
              <a:solidFill>
                <a:srgbClr val="000000"/>
              </a:solidFill>
              <a:round/>
              <a:headEnd/>
              <a:tailEnd/>
            </a:ln>
          </p:spPr>
          <p:txBody>
            <a:bodyPr/>
            <a:lstStyle/>
            <a:p>
              <a:endParaRPr lang="en-US"/>
            </a:p>
          </p:txBody>
        </p:sp>
        <p:sp>
          <p:nvSpPr>
            <p:cNvPr id="5190" name="Line 6932"/>
            <p:cNvSpPr>
              <a:spLocks noChangeShapeType="1"/>
            </p:cNvSpPr>
            <p:nvPr/>
          </p:nvSpPr>
          <p:spPr bwMode="auto">
            <a:xfrm flipV="1">
              <a:off x="4837" y="1891"/>
              <a:ext cx="6" cy="6"/>
            </a:xfrm>
            <a:prstGeom prst="line">
              <a:avLst/>
            </a:prstGeom>
            <a:noFill/>
            <a:ln w="9525">
              <a:solidFill>
                <a:srgbClr val="000000"/>
              </a:solidFill>
              <a:round/>
              <a:headEnd/>
              <a:tailEnd/>
            </a:ln>
          </p:spPr>
          <p:txBody>
            <a:bodyPr/>
            <a:lstStyle/>
            <a:p>
              <a:endParaRPr lang="en-US"/>
            </a:p>
          </p:txBody>
        </p:sp>
        <p:sp>
          <p:nvSpPr>
            <p:cNvPr id="5191" name="Line 6933"/>
            <p:cNvSpPr>
              <a:spLocks noChangeShapeType="1"/>
            </p:cNvSpPr>
            <p:nvPr/>
          </p:nvSpPr>
          <p:spPr bwMode="auto">
            <a:xfrm flipV="1">
              <a:off x="4856" y="1866"/>
              <a:ext cx="6" cy="6"/>
            </a:xfrm>
            <a:prstGeom prst="line">
              <a:avLst/>
            </a:prstGeom>
            <a:noFill/>
            <a:ln w="9525">
              <a:solidFill>
                <a:srgbClr val="000000"/>
              </a:solidFill>
              <a:round/>
              <a:headEnd/>
              <a:tailEnd/>
            </a:ln>
          </p:spPr>
          <p:txBody>
            <a:bodyPr/>
            <a:lstStyle/>
            <a:p>
              <a:endParaRPr lang="en-US"/>
            </a:p>
          </p:txBody>
        </p:sp>
        <p:sp>
          <p:nvSpPr>
            <p:cNvPr id="5192" name="Line 6934"/>
            <p:cNvSpPr>
              <a:spLocks noChangeShapeType="1"/>
            </p:cNvSpPr>
            <p:nvPr/>
          </p:nvSpPr>
          <p:spPr bwMode="auto">
            <a:xfrm flipV="1">
              <a:off x="4874" y="1841"/>
              <a:ext cx="6" cy="7"/>
            </a:xfrm>
            <a:prstGeom prst="line">
              <a:avLst/>
            </a:prstGeom>
            <a:noFill/>
            <a:ln w="9525">
              <a:solidFill>
                <a:srgbClr val="000000"/>
              </a:solidFill>
              <a:round/>
              <a:headEnd/>
              <a:tailEnd/>
            </a:ln>
          </p:spPr>
          <p:txBody>
            <a:bodyPr/>
            <a:lstStyle/>
            <a:p>
              <a:endParaRPr lang="en-US"/>
            </a:p>
          </p:txBody>
        </p:sp>
        <p:sp>
          <p:nvSpPr>
            <p:cNvPr id="5193" name="Line 6935"/>
            <p:cNvSpPr>
              <a:spLocks noChangeShapeType="1"/>
            </p:cNvSpPr>
            <p:nvPr/>
          </p:nvSpPr>
          <p:spPr bwMode="auto">
            <a:xfrm flipV="1">
              <a:off x="4893" y="1817"/>
              <a:ext cx="1" cy="6"/>
            </a:xfrm>
            <a:prstGeom prst="line">
              <a:avLst/>
            </a:prstGeom>
            <a:noFill/>
            <a:ln w="9525">
              <a:solidFill>
                <a:srgbClr val="000000"/>
              </a:solidFill>
              <a:round/>
              <a:headEnd/>
              <a:tailEnd/>
            </a:ln>
          </p:spPr>
          <p:txBody>
            <a:bodyPr/>
            <a:lstStyle/>
            <a:p>
              <a:endParaRPr lang="en-US"/>
            </a:p>
          </p:txBody>
        </p:sp>
        <p:sp>
          <p:nvSpPr>
            <p:cNvPr id="5194" name="Line 6936"/>
            <p:cNvSpPr>
              <a:spLocks noChangeShapeType="1"/>
            </p:cNvSpPr>
            <p:nvPr/>
          </p:nvSpPr>
          <p:spPr bwMode="auto">
            <a:xfrm flipV="1">
              <a:off x="4905" y="1792"/>
              <a:ext cx="6" cy="6"/>
            </a:xfrm>
            <a:prstGeom prst="line">
              <a:avLst/>
            </a:prstGeom>
            <a:noFill/>
            <a:ln w="9525">
              <a:solidFill>
                <a:srgbClr val="000000"/>
              </a:solidFill>
              <a:round/>
              <a:headEnd/>
              <a:tailEnd/>
            </a:ln>
          </p:spPr>
          <p:txBody>
            <a:bodyPr/>
            <a:lstStyle/>
            <a:p>
              <a:endParaRPr lang="en-US"/>
            </a:p>
          </p:txBody>
        </p:sp>
        <p:sp>
          <p:nvSpPr>
            <p:cNvPr id="5195" name="Line 6937"/>
            <p:cNvSpPr>
              <a:spLocks noChangeShapeType="1"/>
            </p:cNvSpPr>
            <p:nvPr/>
          </p:nvSpPr>
          <p:spPr bwMode="auto">
            <a:xfrm flipV="1">
              <a:off x="4924" y="1767"/>
              <a:ext cx="6" cy="6"/>
            </a:xfrm>
            <a:prstGeom prst="line">
              <a:avLst/>
            </a:prstGeom>
            <a:noFill/>
            <a:ln w="9525">
              <a:solidFill>
                <a:srgbClr val="000000"/>
              </a:solidFill>
              <a:round/>
              <a:headEnd/>
              <a:tailEnd/>
            </a:ln>
          </p:spPr>
          <p:txBody>
            <a:bodyPr/>
            <a:lstStyle/>
            <a:p>
              <a:endParaRPr lang="en-US"/>
            </a:p>
          </p:txBody>
        </p:sp>
        <p:sp>
          <p:nvSpPr>
            <p:cNvPr id="5196" name="Line 6938"/>
            <p:cNvSpPr>
              <a:spLocks noChangeShapeType="1"/>
            </p:cNvSpPr>
            <p:nvPr/>
          </p:nvSpPr>
          <p:spPr bwMode="auto">
            <a:xfrm flipV="1">
              <a:off x="4942" y="1743"/>
              <a:ext cx="6" cy="6"/>
            </a:xfrm>
            <a:prstGeom prst="line">
              <a:avLst/>
            </a:prstGeom>
            <a:noFill/>
            <a:ln w="9525">
              <a:solidFill>
                <a:srgbClr val="000000"/>
              </a:solidFill>
              <a:round/>
              <a:headEnd/>
              <a:tailEnd/>
            </a:ln>
          </p:spPr>
          <p:txBody>
            <a:bodyPr/>
            <a:lstStyle/>
            <a:p>
              <a:endParaRPr lang="en-US"/>
            </a:p>
          </p:txBody>
        </p:sp>
        <p:sp>
          <p:nvSpPr>
            <p:cNvPr id="5197" name="Line 6939"/>
            <p:cNvSpPr>
              <a:spLocks noChangeShapeType="1"/>
            </p:cNvSpPr>
            <p:nvPr/>
          </p:nvSpPr>
          <p:spPr bwMode="auto">
            <a:xfrm flipV="1">
              <a:off x="4961" y="1718"/>
              <a:ext cx="6" cy="6"/>
            </a:xfrm>
            <a:prstGeom prst="line">
              <a:avLst/>
            </a:prstGeom>
            <a:noFill/>
            <a:ln w="9525">
              <a:solidFill>
                <a:srgbClr val="000000"/>
              </a:solidFill>
              <a:round/>
              <a:headEnd/>
              <a:tailEnd/>
            </a:ln>
          </p:spPr>
          <p:txBody>
            <a:bodyPr/>
            <a:lstStyle/>
            <a:p>
              <a:endParaRPr lang="en-US"/>
            </a:p>
          </p:txBody>
        </p:sp>
        <p:sp>
          <p:nvSpPr>
            <p:cNvPr id="5198" name="Line 6940"/>
            <p:cNvSpPr>
              <a:spLocks noChangeShapeType="1"/>
            </p:cNvSpPr>
            <p:nvPr/>
          </p:nvSpPr>
          <p:spPr bwMode="auto">
            <a:xfrm flipV="1">
              <a:off x="4979" y="1693"/>
              <a:ext cx="6" cy="6"/>
            </a:xfrm>
            <a:prstGeom prst="line">
              <a:avLst/>
            </a:prstGeom>
            <a:noFill/>
            <a:ln w="9525">
              <a:solidFill>
                <a:srgbClr val="000000"/>
              </a:solidFill>
              <a:round/>
              <a:headEnd/>
              <a:tailEnd/>
            </a:ln>
          </p:spPr>
          <p:txBody>
            <a:bodyPr/>
            <a:lstStyle/>
            <a:p>
              <a:endParaRPr lang="en-US"/>
            </a:p>
          </p:txBody>
        </p:sp>
        <p:sp>
          <p:nvSpPr>
            <p:cNvPr id="5199" name="Line 6941"/>
            <p:cNvSpPr>
              <a:spLocks noChangeShapeType="1"/>
            </p:cNvSpPr>
            <p:nvPr/>
          </p:nvSpPr>
          <p:spPr bwMode="auto">
            <a:xfrm flipV="1">
              <a:off x="4998" y="1669"/>
              <a:ext cx="1" cy="6"/>
            </a:xfrm>
            <a:prstGeom prst="line">
              <a:avLst/>
            </a:prstGeom>
            <a:noFill/>
            <a:ln w="9525">
              <a:solidFill>
                <a:srgbClr val="000000"/>
              </a:solidFill>
              <a:round/>
              <a:headEnd/>
              <a:tailEnd/>
            </a:ln>
          </p:spPr>
          <p:txBody>
            <a:bodyPr/>
            <a:lstStyle/>
            <a:p>
              <a:endParaRPr lang="en-US"/>
            </a:p>
          </p:txBody>
        </p:sp>
        <p:sp>
          <p:nvSpPr>
            <p:cNvPr id="5200" name="Line 6942"/>
            <p:cNvSpPr>
              <a:spLocks noChangeShapeType="1"/>
            </p:cNvSpPr>
            <p:nvPr/>
          </p:nvSpPr>
          <p:spPr bwMode="auto">
            <a:xfrm flipV="1">
              <a:off x="5010" y="1644"/>
              <a:ext cx="6" cy="6"/>
            </a:xfrm>
            <a:prstGeom prst="line">
              <a:avLst/>
            </a:prstGeom>
            <a:noFill/>
            <a:ln w="9525">
              <a:solidFill>
                <a:srgbClr val="000000"/>
              </a:solidFill>
              <a:round/>
              <a:headEnd/>
              <a:tailEnd/>
            </a:ln>
          </p:spPr>
          <p:txBody>
            <a:bodyPr/>
            <a:lstStyle/>
            <a:p>
              <a:endParaRPr lang="en-US"/>
            </a:p>
          </p:txBody>
        </p:sp>
        <p:sp>
          <p:nvSpPr>
            <p:cNvPr id="5201" name="Line 6943"/>
            <p:cNvSpPr>
              <a:spLocks noChangeShapeType="1"/>
            </p:cNvSpPr>
            <p:nvPr/>
          </p:nvSpPr>
          <p:spPr bwMode="auto">
            <a:xfrm flipV="1">
              <a:off x="5029" y="1619"/>
              <a:ext cx="6" cy="6"/>
            </a:xfrm>
            <a:prstGeom prst="line">
              <a:avLst/>
            </a:prstGeom>
            <a:noFill/>
            <a:ln w="9525">
              <a:solidFill>
                <a:srgbClr val="000000"/>
              </a:solidFill>
              <a:round/>
              <a:headEnd/>
              <a:tailEnd/>
            </a:ln>
          </p:spPr>
          <p:txBody>
            <a:bodyPr/>
            <a:lstStyle/>
            <a:p>
              <a:endParaRPr lang="en-US"/>
            </a:p>
          </p:txBody>
        </p:sp>
        <p:sp>
          <p:nvSpPr>
            <p:cNvPr id="5202" name="Line 6944"/>
            <p:cNvSpPr>
              <a:spLocks noChangeShapeType="1"/>
            </p:cNvSpPr>
            <p:nvPr/>
          </p:nvSpPr>
          <p:spPr bwMode="auto">
            <a:xfrm flipV="1">
              <a:off x="5047" y="1594"/>
              <a:ext cx="6" cy="7"/>
            </a:xfrm>
            <a:prstGeom prst="line">
              <a:avLst/>
            </a:prstGeom>
            <a:noFill/>
            <a:ln w="9525">
              <a:solidFill>
                <a:srgbClr val="000000"/>
              </a:solidFill>
              <a:round/>
              <a:headEnd/>
              <a:tailEnd/>
            </a:ln>
          </p:spPr>
          <p:txBody>
            <a:bodyPr/>
            <a:lstStyle/>
            <a:p>
              <a:endParaRPr lang="en-US"/>
            </a:p>
          </p:txBody>
        </p:sp>
        <p:sp>
          <p:nvSpPr>
            <p:cNvPr id="5203" name="Line 6945"/>
            <p:cNvSpPr>
              <a:spLocks noChangeShapeType="1"/>
            </p:cNvSpPr>
            <p:nvPr/>
          </p:nvSpPr>
          <p:spPr bwMode="auto">
            <a:xfrm flipV="1">
              <a:off x="5066" y="1570"/>
              <a:ext cx="6" cy="6"/>
            </a:xfrm>
            <a:prstGeom prst="line">
              <a:avLst/>
            </a:prstGeom>
            <a:noFill/>
            <a:ln w="9525">
              <a:solidFill>
                <a:srgbClr val="000000"/>
              </a:solidFill>
              <a:round/>
              <a:headEnd/>
              <a:tailEnd/>
            </a:ln>
          </p:spPr>
          <p:txBody>
            <a:bodyPr/>
            <a:lstStyle/>
            <a:p>
              <a:endParaRPr lang="en-US"/>
            </a:p>
          </p:txBody>
        </p:sp>
        <p:sp>
          <p:nvSpPr>
            <p:cNvPr id="5204" name="Line 6946"/>
            <p:cNvSpPr>
              <a:spLocks noChangeShapeType="1"/>
            </p:cNvSpPr>
            <p:nvPr/>
          </p:nvSpPr>
          <p:spPr bwMode="auto">
            <a:xfrm flipV="1">
              <a:off x="5084" y="1545"/>
              <a:ext cx="6" cy="6"/>
            </a:xfrm>
            <a:prstGeom prst="line">
              <a:avLst/>
            </a:prstGeom>
            <a:noFill/>
            <a:ln w="9525">
              <a:solidFill>
                <a:srgbClr val="000000"/>
              </a:solidFill>
              <a:round/>
              <a:headEnd/>
              <a:tailEnd/>
            </a:ln>
          </p:spPr>
          <p:txBody>
            <a:bodyPr/>
            <a:lstStyle/>
            <a:p>
              <a:endParaRPr lang="en-US"/>
            </a:p>
          </p:txBody>
        </p:sp>
        <p:sp>
          <p:nvSpPr>
            <p:cNvPr id="5205" name="Line 6947"/>
            <p:cNvSpPr>
              <a:spLocks noChangeShapeType="1"/>
            </p:cNvSpPr>
            <p:nvPr/>
          </p:nvSpPr>
          <p:spPr bwMode="auto">
            <a:xfrm flipV="1">
              <a:off x="5103" y="1520"/>
              <a:ext cx="1" cy="7"/>
            </a:xfrm>
            <a:prstGeom prst="line">
              <a:avLst/>
            </a:prstGeom>
            <a:noFill/>
            <a:ln w="9525">
              <a:solidFill>
                <a:srgbClr val="000000"/>
              </a:solidFill>
              <a:round/>
              <a:headEnd/>
              <a:tailEnd/>
            </a:ln>
          </p:spPr>
          <p:txBody>
            <a:bodyPr/>
            <a:lstStyle/>
            <a:p>
              <a:endParaRPr lang="en-US"/>
            </a:p>
          </p:txBody>
        </p:sp>
        <p:sp>
          <p:nvSpPr>
            <p:cNvPr id="5206" name="Line 6948"/>
            <p:cNvSpPr>
              <a:spLocks noChangeShapeType="1"/>
            </p:cNvSpPr>
            <p:nvPr/>
          </p:nvSpPr>
          <p:spPr bwMode="auto">
            <a:xfrm flipV="1">
              <a:off x="5115" y="1496"/>
              <a:ext cx="6" cy="6"/>
            </a:xfrm>
            <a:prstGeom prst="line">
              <a:avLst/>
            </a:prstGeom>
            <a:noFill/>
            <a:ln w="9525">
              <a:solidFill>
                <a:srgbClr val="000000"/>
              </a:solidFill>
              <a:round/>
              <a:headEnd/>
              <a:tailEnd/>
            </a:ln>
          </p:spPr>
          <p:txBody>
            <a:bodyPr/>
            <a:lstStyle/>
            <a:p>
              <a:endParaRPr lang="en-US"/>
            </a:p>
          </p:txBody>
        </p:sp>
        <p:sp>
          <p:nvSpPr>
            <p:cNvPr id="5207" name="Line 6949"/>
            <p:cNvSpPr>
              <a:spLocks noChangeShapeType="1"/>
            </p:cNvSpPr>
            <p:nvPr/>
          </p:nvSpPr>
          <p:spPr bwMode="auto">
            <a:xfrm flipV="1">
              <a:off x="5134" y="1471"/>
              <a:ext cx="6" cy="6"/>
            </a:xfrm>
            <a:prstGeom prst="line">
              <a:avLst/>
            </a:prstGeom>
            <a:noFill/>
            <a:ln w="9525">
              <a:solidFill>
                <a:srgbClr val="000000"/>
              </a:solidFill>
              <a:round/>
              <a:headEnd/>
              <a:tailEnd/>
            </a:ln>
          </p:spPr>
          <p:txBody>
            <a:bodyPr/>
            <a:lstStyle/>
            <a:p>
              <a:endParaRPr lang="en-US"/>
            </a:p>
          </p:txBody>
        </p:sp>
      </p:grpSp>
      <p:sp>
        <p:nvSpPr>
          <p:cNvPr id="5124" name="Rectangle 6950"/>
          <p:cNvSpPr>
            <a:spLocks noChangeArrowheads="1"/>
          </p:cNvSpPr>
          <p:nvPr/>
        </p:nvSpPr>
        <p:spPr bwMode="auto">
          <a:xfrm>
            <a:off x="152400" y="503238"/>
            <a:ext cx="9144000" cy="1143000"/>
          </a:xfrm>
          <a:prstGeom prst="rect">
            <a:avLst/>
          </a:prstGeom>
          <a:noFill/>
          <a:ln w="9525">
            <a:noFill/>
            <a:miter lim="800000"/>
            <a:headEnd/>
            <a:tailEnd/>
          </a:ln>
        </p:spPr>
        <p:txBody>
          <a:bodyPr lIns="92075" tIns="46038" rIns="92075" bIns="46038" anchor="ctr"/>
          <a:lstStyle/>
          <a:p>
            <a:pPr algn="ctr"/>
            <a:r>
              <a:rPr lang="en-US" sz="3200">
                <a:solidFill>
                  <a:schemeClr val="tx2"/>
                </a:solidFill>
              </a:rPr>
              <a:t>Two fundamental ways of representing geography are </a:t>
            </a:r>
            <a:r>
              <a:rPr lang="en-US" sz="3200" b="1" u="sng">
                <a:solidFill>
                  <a:schemeClr val="accent2"/>
                </a:solidFill>
              </a:rPr>
              <a:t>discrete objects</a:t>
            </a:r>
            <a:r>
              <a:rPr lang="en-US" sz="3200">
                <a:solidFill>
                  <a:schemeClr val="tx2"/>
                </a:solidFill>
              </a:rPr>
              <a:t> and </a:t>
            </a:r>
            <a:r>
              <a:rPr lang="en-US" sz="3200" b="1" u="sng">
                <a:solidFill>
                  <a:srgbClr val="FF3300"/>
                </a:solidFill>
              </a:rPr>
              <a:t>fields</a:t>
            </a:r>
            <a:r>
              <a:rPr lang="en-US" sz="3200">
                <a:solidFill>
                  <a:schemeClr val="tx2"/>
                </a:solidFill>
              </a:rPr>
              <a:t>.</a:t>
            </a:r>
          </a:p>
        </p:txBody>
      </p:sp>
      <p:sp>
        <p:nvSpPr>
          <p:cNvPr id="5125" name="Text Box 6951"/>
          <p:cNvSpPr txBox="1">
            <a:spLocks noChangeArrowheads="1"/>
          </p:cNvSpPr>
          <p:nvPr/>
        </p:nvSpPr>
        <p:spPr bwMode="auto">
          <a:xfrm>
            <a:off x="669925" y="2022475"/>
            <a:ext cx="7559675" cy="822325"/>
          </a:xfrm>
          <a:prstGeom prst="rect">
            <a:avLst/>
          </a:prstGeom>
          <a:noFill/>
          <a:ln w="9525">
            <a:noFill/>
            <a:miter lim="800000"/>
            <a:headEnd/>
            <a:tailEnd/>
          </a:ln>
        </p:spPr>
        <p:txBody>
          <a:bodyPr>
            <a:spAutoFit/>
          </a:bodyPr>
          <a:lstStyle/>
          <a:p>
            <a:r>
              <a:rPr lang="en-US" sz="2400">
                <a:latin typeface="Times New Roman" pitchFamily="18" charset="0"/>
              </a:rPr>
              <a:t>The </a:t>
            </a:r>
            <a:r>
              <a:rPr lang="en-US" sz="2400" b="1">
                <a:solidFill>
                  <a:schemeClr val="accent2"/>
                </a:solidFill>
                <a:latin typeface="Times New Roman" pitchFamily="18" charset="0"/>
              </a:rPr>
              <a:t>discrete object view</a:t>
            </a:r>
            <a:r>
              <a:rPr lang="en-US" sz="2400">
                <a:latin typeface="Times New Roman" pitchFamily="18" charset="0"/>
              </a:rPr>
              <a:t> represents the real world as objects with well defined boundaries in empty space.</a:t>
            </a:r>
          </a:p>
        </p:txBody>
      </p:sp>
      <p:sp>
        <p:nvSpPr>
          <p:cNvPr id="5126" name="Text Box 6952"/>
          <p:cNvSpPr txBox="1">
            <a:spLocks noChangeArrowheads="1"/>
          </p:cNvSpPr>
          <p:nvPr/>
        </p:nvSpPr>
        <p:spPr bwMode="auto">
          <a:xfrm>
            <a:off x="762000" y="4343400"/>
            <a:ext cx="7559675" cy="822325"/>
          </a:xfrm>
          <a:prstGeom prst="rect">
            <a:avLst/>
          </a:prstGeom>
          <a:noFill/>
          <a:ln w="9525">
            <a:noFill/>
            <a:miter lim="800000"/>
            <a:headEnd/>
            <a:tailEnd/>
          </a:ln>
        </p:spPr>
        <p:txBody>
          <a:bodyPr>
            <a:spAutoFit/>
          </a:bodyPr>
          <a:lstStyle/>
          <a:p>
            <a:r>
              <a:rPr lang="en-US" sz="2400">
                <a:latin typeface="Times New Roman" pitchFamily="18" charset="0"/>
              </a:rPr>
              <a:t>The </a:t>
            </a:r>
            <a:r>
              <a:rPr lang="en-US" sz="2400" b="1">
                <a:solidFill>
                  <a:srgbClr val="FF3300"/>
                </a:solidFill>
                <a:latin typeface="Times New Roman" pitchFamily="18" charset="0"/>
              </a:rPr>
              <a:t>field view</a:t>
            </a:r>
            <a:r>
              <a:rPr lang="en-US" sz="2400">
                <a:latin typeface="Times New Roman" pitchFamily="18" charset="0"/>
              </a:rPr>
              <a:t> represents the real world as a finite number of variables, each one defined at each possible position.</a:t>
            </a:r>
          </a:p>
        </p:txBody>
      </p:sp>
      <p:grpSp>
        <p:nvGrpSpPr>
          <p:cNvPr id="5127" name="Group 6953"/>
          <p:cNvGrpSpPr>
            <a:grpSpLocks/>
          </p:cNvGrpSpPr>
          <p:nvPr/>
        </p:nvGrpSpPr>
        <p:grpSpPr bwMode="auto">
          <a:xfrm>
            <a:off x="1192213" y="3048000"/>
            <a:ext cx="998537" cy="490538"/>
            <a:chOff x="655" y="1920"/>
            <a:chExt cx="629" cy="309"/>
          </a:xfrm>
        </p:grpSpPr>
        <p:sp>
          <p:nvSpPr>
            <p:cNvPr id="5148" name="Oval 6954"/>
            <p:cNvSpPr>
              <a:spLocks noChangeArrowheads="1"/>
            </p:cNvSpPr>
            <p:nvPr/>
          </p:nvSpPr>
          <p:spPr bwMode="auto">
            <a:xfrm>
              <a:off x="655" y="2183"/>
              <a:ext cx="46" cy="4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149" name="Rectangle 6955"/>
            <p:cNvSpPr>
              <a:spLocks noChangeArrowheads="1"/>
            </p:cNvSpPr>
            <p:nvPr/>
          </p:nvSpPr>
          <p:spPr bwMode="auto">
            <a:xfrm>
              <a:off x="672" y="1920"/>
              <a:ext cx="612"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Times New Roman" pitchFamily="18" charset="0"/>
                </a:rPr>
                <a:t>(x</a:t>
              </a:r>
              <a:r>
                <a:rPr lang="en-US" sz="2400" baseline="-25000">
                  <a:latin typeface="Times New Roman" pitchFamily="18" charset="0"/>
                </a:rPr>
                <a:t>1</a:t>
              </a:r>
              <a:r>
                <a:rPr lang="en-US" sz="2400">
                  <a:latin typeface="Times New Roman" pitchFamily="18" charset="0"/>
                </a:rPr>
                <a:t>,y</a:t>
              </a:r>
              <a:r>
                <a:rPr lang="en-US" sz="2400" baseline="-25000">
                  <a:latin typeface="Times New Roman" pitchFamily="18" charset="0"/>
                </a:rPr>
                <a:t>1</a:t>
              </a:r>
              <a:r>
                <a:rPr lang="en-US" sz="2400">
                  <a:latin typeface="Times New Roman" pitchFamily="18" charset="0"/>
                </a:rPr>
                <a:t>)</a:t>
              </a:r>
            </a:p>
          </p:txBody>
        </p:sp>
      </p:grpSp>
      <p:grpSp>
        <p:nvGrpSpPr>
          <p:cNvPr id="5128" name="Group 6956"/>
          <p:cNvGrpSpPr>
            <a:grpSpLocks/>
          </p:cNvGrpSpPr>
          <p:nvPr/>
        </p:nvGrpSpPr>
        <p:grpSpPr bwMode="auto">
          <a:xfrm>
            <a:off x="3352800" y="3048000"/>
            <a:ext cx="1898650" cy="481013"/>
            <a:chOff x="1664" y="2026"/>
            <a:chExt cx="1196" cy="303"/>
          </a:xfrm>
        </p:grpSpPr>
        <p:sp>
          <p:nvSpPr>
            <p:cNvPr id="5140" name="Line 6957"/>
            <p:cNvSpPr>
              <a:spLocks noChangeShapeType="1"/>
            </p:cNvSpPr>
            <p:nvPr/>
          </p:nvSpPr>
          <p:spPr bwMode="auto">
            <a:xfrm flipV="1">
              <a:off x="2488" y="2048"/>
              <a:ext cx="351" cy="239"/>
            </a:xfrm>
            <a:prstGeom prst="line">
              <a:avLst/>
            </a:prstGeom>
            <a:noFill/>
            <a:ln w="12700">
              <a:solidFill>
                <a:schemeClr val="tx1"/>
              </a:solidFill>
              <a:round/>
              <a:headEnd type="none" w="sm" len="sm"/>
              <a:tailEnd/>
            </a:ln>
          </p:spPr>
          <p:txBody>
            <a:bodyPr wrap="none" anchor="ctr"/>
            <a:lstStyle/>
            <a:p>
              <a:endParaRPr lang="en-US"/>
            </a:p>
          </p:txBody>
        </p:sp>
        <p:sp>
          <p:nvSpPr>
            <p:cNvPr id="5141" name="Line 6958"/>
            <p:cNvSpPr>
              <a:spLocks noChangeShapeType="1"/>
            </p:cNvSpPr>
            <p:nvPr/>
          </p:nvSpPr>
          <p:spPr bwMode="auto">
            <a:xfrm>
              <a:off x="2160" y="2064"/>
              <a:ext cx="327" cy="22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42" name="Line 6959"/>
            <p:cNvSpPr>
              <a:spLocks noChangeShapeType="1"/>
            </p:cNvSpPr>
            <p:nvPr/>
          </p:nvSpPr>
          <p:spPr bwMode="auto">
            <a:xfrm flipV="1">
              <a:off x="1680" y="2056"/>
              <a:ext cx="487" cy="23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43" name="Oval 6960"/>
            <p:cNvSpPr>
              <a:spLocks noChangeArrowheads="1"/>
            </p:cNvSpPr>
            <p:nvPr/>
          </p:nvSpPr>
          <p:spPr bwMode="auto">
            <a:xfrm>
              <a:off x="2464" y="2266"/>
              <a:ext cx="46" cy="4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144" name="Oval 6961"/>
            <p:cNvSpPr>
              <a:spLocks noChangeArrowheads="1"/>
            </p:cNvSpPr>
            <p:nvPr/>
          </p:nvSpPr>
          <p:spPr bwMode="auto">
            <a:xfrm>
              <a:off x="2144" y="2042"/>
              <a:ext cx="46" cy="4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145" name="Oval 6962"/>
            <p:cNvSpPr>
              <a:spLocks noChangeArrowheads="1"/>
            </p:cNvSpPr>
            <p:nvPr/>
          </p:nvSpPr>
          <p:spPr bwMode="auto">
            <a:xfrm>
              <a:off x="1664" y="2264"/>
              <a:ext cx="46" cy="46"/>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146" name="Oval 6963"/>
            <p:cNvSpPr>
              <a:spLocks noChangeArrowheads="1"/>
            </p:cNvSpPr>
            <p:nvPr/>
          </p:nvSpPr>
          <p:spPr bwMode="auto">
            <a:xfrm>
              <a:off x="2814" y="2026"/>
              <a:ext cx="46" cy="46"/>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147" name="Line 6964"/>
            <p:cNvSpPr>
              <a:spLocks noChangeShapeType="1"/>
            </p:cNvSpPr>
            <p:nvPr/>
          </p:nvSpPr>
          <p:spPr bwMode="auto">
            <a:xfrm>
              <a:off x="1695" y="2329"/>
              <a:ext cx="0" cy="0"/>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5129" name="Group 6965"/>
          <p:cNvGrpSpPr>
            <a:grpSpLocks/>
          </p:cNvGrpSpPr>
          <p:nvPr/>
        </p:nvGrpSpPr>
        <p:grpSpPr bwMode="auto">
          <a:xfrm>
            <a:off x="6324600" y="2968625"/>
            <a:ext cx="1550988" cy="612775"/>
            <a:chOff x="3520" y="3198"/>
            <a:chExt cx="977" cy="530"/>
          </a:xfrm>
        </p:grpSpPr>
        <p:sp>
          <p:nvSpPr>
            <p:cNvPr id="5135" name="Line 6966"/>
            <p:cNvSpPr>
              <a:spLocks noChangeShapeType="1"/>
            </p:cNvSpPr>
            <p:nvPr/>
          </p:nvSpPr>
          <p:spPr bwMode="auto">
            <a:xfrm>
              <a:off x="3520" y="3201"/>
              <a:ext cx="0" cy="527"/>
            </a:xfrm>
            <a:prstGeom prst="line">
              <a:avLst/>
            </a:prstGeom>
            <a:noFill/>
            <a:ln w="12700">
              <a:solidFill>
                <a:schemeClr val="tx2"/>
              </a:solidFill>
              <a:round/>
              <a:headEnd type="none" w="sm" len="sm"/>
              <a:tailEnd type="none" w="sm" len="sm"/>
            </a:ln>
          </p:spPr>
          <p:txBody>
            <a:bodyPr wrap="none" anchor="ctr"/>
            <a:lstStyle/>
            <a:p>
              <a:endParaRPr lang="en-US"/>
            </a:p>
          </p:txBody>
        </p:sp>
        <p:sp>
          <p:nvSpPr>
            <p:cNvPr id="5136" name="Line 6967"/>
            <p:cNvSpPr>
              <a:spLocks noChangeShapeType="1"/>
            </p:cNvSpPr>
            <p:nvPr/>
          </p:nvSpPr>
          <p:spPr bwMode="auto">
            <a:xfrm>
              <a:off x="3521" y="3728"/>
              <a:ext cx="519" cy="0"/>
            </a:xfrm>
            <a:prstGeom prst="line">
              <a:avLst/>
            </a:prstGeom>
            <a:noFill/>
            <a:ln w="12700">
              <a:solidFill>
                <a:schemeClr val="tx2"/>
              </a:solidFill>
              <a:round/>
              <a:headEnd type="none" w="sm" len="sm"/>
              <a:tailEnd/>
            </a:ln>
          </p:spPr>
          <p:txBody>
            <a:bodyPr wrap="none" anchor="ctr"/>
            <a:lstStyle/>
            <a:p>
              <a:endParaRPr lang="en-US"/>
            </a:p>
          </p:txBody>
        </p:sp>
        <p:sp>
          <p:nvSpPr>
            <p:cNvPr id="5137" name="Line 6968"/>
            <p:cNvSpPr>
              <a:spLocks noChangeShapeType="1"/>
            </p:cNvSpPr>
            <p:nvPr/>
          </p:nvSpPr>
          <p:spPr bwMode="auto">
            <a:xfrm>
              <a:off x="3521" y="3200"/>
              <a:ext cx="503" cy="0"/>
            </a:xfrm>
            <a:prstGeom prst="line">
              <a:avLst/>
            </a:prstGeom>
            <a:noFill/>
            <a:ln w="12700">
              <a:solidFill>
                <a:srgbClr val="008000"/>
              </a:solidFill>
              <a:round/>
              <a:headEnd type="none" w="sm" len="sm"/>
              <a:tailEnd type="none" w="sm" len="sm"/>
            </a:ln>
          </p:spPr>
          <p:txBody>
            <a:bodyPr wrap="none" anchor="ctr"/>
            <a:lstStyle/>
            <a:p>
              <a:endParaRPr lang="en-US"/>
            </a:p>
          </p:txBody>
        </p:sp>
        <p:sp>
          <p:nvSpPr>
            <p:cNvPr id="5138" name="Line 6969"/>
            <p:cNvSpPr>
              <a:spLocks noChangeShapeType="1"/>
            </p:cNvSpPr>
            <p:nvPr/>
          </p:nvSpPr>
          <p:spPr bwMode="auto">
            <a:xfrm>
              <a:off x="4026" y="3198"/>
              <a:ext cx="471" cy="247"/>
            </a:xfrm>
            <a:prstGeom prst="line">
              <a:avLst/>
            </a:prstGeom>
            <a:noFill/>
            <a:ln w="12700">
              <a:solidFill>
                <a:srgbClr val="008000"/>
              </a:solidFill>
              <a:round/>
              <a:headEnd type="none" w="sm" len="sm"/>
              <a:tailEnd/>
            </a:ln>
          </p:spPr>
          <p:txBody>
            <a:bodyPr wrap="none" anchor="ctr"/>
            <a:lstStyle/>
            <a:p>
              <a:endParaRPr lang="en-US"/>
            </a:p>
          </p:txBody>
        </p:sp>
        <p:sp>
          <p:nvSpPr>
            <p:cNvPr id="5139" name="Line 6970"/>
            <p:cNvSpPr>
              <a:spLocks noChangeShapeType="1"/>
            </p:cNvSpPr>
            <p:nvPr/>
          </p:nvSpPr>
          <p:spPr bwMode="auto">
            <a:xfrm flipV="1">
              <a:off x="4030" y="3447"/>
              <a:ext cx="455" cy="279"/>
            </a:xfrm>
            <a:prstGeom prst="line">
              <a:avLst/>
            </a:prstGeom>
            <a:noFill/>
            <a:ln w="12700">
              <a:solidFill>
                <a:schemeClr val="accent2"/>
              </a:solidFill>
              <a:round/>
              <a:headEnd/>
              <a:tailEnd type="none" w="sm" len="sm"/>
            </a:ln>
          </p:spPr>
          <p:txBody>
            <a:bodyPr wrap="none" anchor="ctr"/>
            <a:lstStyle/>
            <a:p>
              <a:endParaRPr lang="en-US"/>
            </a:p>
          </p:txBody>
        </p:sp>
      </p:grpSp>
      <p:sp>
        <p:nvSpPr>
          <p:cNvPr id="5130" name="Text Box 6971"/>
          <p:cNvSpPr txBox="1">
            <a:spLocks noChangeArrowheads="1"/>
          </p:cNvSpPr>
          <p:nvPr/>
        </p:nvSpPr>
        <p:spPr bwMode="auto">
          <a:xfrm>
            <a:off x="1050925" y="3657600"/>
            <a:ext cx="946150" cy="457200"/>
          </a:xfrm>
          <a:prstGeom prst="rect">
            <a:avLst/>
          </a:prstGeom>
          <a:noFill/>
          <a:ln w="9525">
            <a:noFill/>
            <a:miter lim="800000"/>
            <a:headEnd/>
            <a:tailEnd/>
          </a:ln>
        </p:spPr>
        <p:txBody>
          <a:bodyPr wrap="none">
            <a:spAutoFit/>
          </a:bodyPr>
          <a:lstStyle/>
          <a:p>
            <a:r>
              <a:rPr lang="en-US" sz="2400">
                <a:latin typeface="Times New Roman" pitchFamily="18" charset="0"/>
              </a:rPr>
              <a:t>Points</a:t>
            </a:r>
          </a:p>
        </p:txBody>
      </p:sp>
      <p:sp>
        <p:nvSpPr>
          <p:cNvPr id="5131" name="Text Box 6972"/>
          <p:cNvSpPr txBox="1">
            <a:spLocks noChangeArrowheads="1"/>
          </p:cNvSpPr>
          <p:nvPr/>
        </p:nvSpPr>
        <p:spPr bwMode="auto">
          <a:xfrm>
            <a:off x="3733800" y="3657600"/>
            <a:ext cx="860425" cy="457200"/>
          </a:xfrm>
          <a:prstGeom prst="rect">
            <a:avLst/>
          </a:prstGeom>
          <a:noFill/>
          <a:ln w="9525">
            <a:noFill/>
            <a:miter lim="800000"/>
            <a:headEnd/>
            <a:tailEnd/>
          </a:ln>
        </p:spPr>
        <p:txBody>
          <a:bodyPr wrap="none">
            <a:spAutoFit/>
          </a:bodyPr>
          <a:lstStyle/>
          <a:p>
            <a:r>
              <a:rPr lang="en-US" sz="2400">
                <a:latin typeface="Times New Roman" pitchFamily="18" charset="0"/>
              </a:rPr>
              <a:t>Lines</a:t>
            </a:r>
          </a:p>
        </p:txBody>
      </p:sp>
      <p:sp>
        <p:nvSpPr>
          <p:cNvPr id="5132" name="Text Box 6973"/>
          <p:cNvSpPr txBox="1">
            <a:spLocks noChangeArrowheads="1"/>
          </p:cNvSpPr>
          <p:nvPr/>
        </p:nvSpPr>
        <p:spPr bwMode="auto">
          <a:xfrm>
            <a:off x="6248400" y="3657600"/>
            <a:ext cx="1319213" cy="457200"/>
          </a:xfrm>
          <a:prstGeom prst="rect">
            <a:avLst/>
          </a:prstGeom>
          <a:noFill/>
          <a:ln w="9525">
            <a:noFill/>
            <a:miter lim="800000"/>
            <a:headEnd/>
            <a:tailEnd/>
          </a:ln>
        </p:spPr>
        <p:txBody>
          <a:bodyPr wrap="none">
            <a:spAutoFit/>
          </a:bodyPr>
          <a:lstStyle/>
          <a:p>
            <a:r>
              <a:rPr lang="en-US" sz="2400">
                <a:latin typeface="Times New Roman" pitchFamily="18" charset="0"/>
              </a:rPr>
              <a:t>Polygons</a:t>
            </a:r>
          </a:p>
        </p:txBody>
      </p:sp>
      <p:sp>
        <p:nvSpPr>
          <p:cNvPr id="5133" name="Text Box 6974"/>
          <p:cNvSpPr txBox="1">
            <a:spLocks noChangeArrowheads="1"/>
          </p:cNvSpPr>
          <p:nvPr/>
        </p:nvSpPr>
        <p:spPr bwMode="auto">
          <a:xfrm>
            <a:off x="5791200" y="5715000"/>
            <a:ext cx="2819400" cy="457200"/>
          </a:xfrm>
          <a:prstGeom prst="rect">
            <a:avLst/>
          </a:prstGeom>
          <a:noFill/>
          <a:ln w="9525">
            <a:noFill/>
            <a:miter lim="800000"/>
            <a:headEnd/>
            <a:tailEnd/>
          </a:ln>
        </p:spPr>
        <p:txBody>
          <a:bodyPr>
            <a:spAutoFit/>
          </a:bodyPr>
          <a:lstStyle/>
          <a:p>
            <a:r>
              <a:rPr lang="en-US" sz="2400">
                <a:latin typeface="Times New Roman" pitchFamily="18" charset="0"/>
              </a:rPr>
              <a:t>Continuous surface</a:t>
            </a:r>
          </a:p>
        </p:txBody>
      </p:sp>
      <p:sp>
        <p:nvSpPr>
          <p:cNvPr id="5134" name="Rectangle 6975"/>
          <p:cNvSpPr>
            <a:spLocks noChangeArrowheads="1"/>
          </p:cNvSpPr>
          <p:nvPr/>
        </p:nvSpPr>
        <p:spPr bwMode="auto">
          <a:xfrm>
            <a:off x="457200" y="228600"/>
            <a:ext cx="3295650" cy="366713"/>
          </a:xfrm>
          <a:prstGeom prst="rect">
            <a:avLst/>
          </a:prstGeom>
          <a:noFill/>
          <a:ln w="9525">
            <a:noFill/>
            <a:miter lim="800000"/>
            <a:headEnd/>
            <a:tailEnd/>
          </a:ln>
        </p:spPr>
        <p:txBody>
          <a:bodyPr wrap="none">
            <a:spAutoFit/>
          </a:bodyPr>
          <a:lstStyle/>
          <a:p>
            <a:r>
              <a:rPr kumimoji="1" lang="en-US" b="1">
                <a:solidFill>
                  <a:schemeClr val="tx2"/>
                </a:solidFill>
              </a:rPr>
              <a:t>Spatial Analysis Using Grids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63575" y="402336"/>
            <a:ext cx="8077200" cy="1143000"/>
          </a:xfrm>
        </p:spPr>
        <p:txBody>
          <a:bodyPr/>
          <a:lstStyle/>
          <a:p>
            <a:r>
              <a:rPr lang="en-US" dirty="0" smtClean="0"/>
              <a:t>Origin of Geographic Coordinates</a:t>
            </a:r>
          </a:p>
        </p:txBody>
      </p:sp>
      <p:pic>
        <p:nvPicPr>
          <p:cNvPr id="41987" name="Picture 6" descr="earth"/>
          <p:cNvPicPr>
            <a:picLocks noChangeAspect="1" noChangeArrowheads="1"/>
          </p:cNvPicPr>
          <p:nvPr/>
        </p:nvPicPr>
        <p:blipFill>
          <a:blip r:embed="rId3" cstate="print"/>
          <a:srcRect/>
          <a:stretch>
            <a:fillRect/>
          </a:stretch>
        </p:blipFill>
        <p:spPr bwMode="auto">
          <a:xfrm>
            <a:off x="2514600" y="1676400"/>
            <a:ext cx="4176713" cy="4443413"/>
          </a:xfrm>
          <a:prstGeom prst="rect">
            <a:avLst/>
          </a:prstGeom>
          <a:noFill/>
          <a:ln w="9525">
            <a:noFill/>
            <a:miter lim="800000"/>
            <a:headEnd/>
            <a:tailEnd/>
          </a:ln>
        </p:spPr>
      </p:pic>
      <p:sp>
        <p:nvSpPr>
          <p:cNvPr id="41988" name="Oval 7"/>
          <p:cNvSpPr>
            <a:spLocks noChangeArrowheads="1"/>
          </p:cNvSpPr>
          <p:nvPr/>
        </p:nvSpPr>
        <p:spPr bwMode="auto">
          <a:xfrm>
            <a:off x="4587875" y="4740275"/>
            <a:ext cx="114300" cy="122238"/>
          </a:xfrm>
          <a:prstGeom prst="ellipse">
            <a:avLst/>
          </a:prstGeom>
          <a:solidFill>
            <a:schemeClr val="tx2"/>
          </a:solidFill>
          <a:ln w="9525">
            <a:solidFill>
              <a:schemeClr val="tx1"/>
            </a:solidFill>
            <a:round/>
            <a:headEnd/>
            <a:tailEnd/>
          </a:ln>
        </p:spPr>
        <p:txBody>
          <a:bodyPr wrap="none" anchor="ctr"/>
          <a:lstStyle/>
          <a:p>
            <a:endParaRPr lang="en-US"/>
          </a:p>
        </p:txBody>
      </p:sp>
      <p:sp>
        <p:nvSpPr>
          <p:cNvPr id="41989" name="Text Box 8"/>
          <p:cNvSpPr txBox="1">
            <a:spLocks noChangeArrowheads="1"/>
          </p:cNvSpPr>
          <p:nvPr/>
        </p:nvSpPr>
        <p:spPr bwMode="auto">
          <a:xfrm>
            <a:off x="3954463" y="4740275"/>
            <a:ext cx="768350" cy="457200"/>
          </a:xfrm>
          <a:prstGeom prst="rect">
            <a:avLst/>
          </a:prstGeom>
          <a:noFill/>
          <a:ln w="9525">
            <a:noFill/>
            <a:miter lim="800000"/>
            <a:headEnd/>
            <a:tailEnd/>
          </a:ln>
        </p:spPr>
        <p:txBody>
          <a:bodyPr wrap="none">
            <a:spAutoFit/>
          </a:bodyPr>
          <a:lstStyle/>
          <a:p>
            <a:r>
              <a:rPr lang="en-US"/>
              <a:t>(0,0)</a:t>
            </a:r>
          </a:p>
        </p:txBody>
      </p:sp>
      <p:sp>
        <p:nvSpPr>
          <p:cNvPr id="41990" name="Text Box 9"/>
          <p:cNvSpPr txBox="1">
            <a:spLocks noChangeArrowheads="1"/>
          </p:cNvSpPr>
          <p:nvPr/>
        </p:nvSpPr>
        <p:spPr bwMode="auto">
          <a:xfrm>
            <a:off x="1508125" y="4460875"/>
            <a:ext cx="1147763" cy="457200"/>
          </a:xfrm>
          <a:prstGeom prst="rect">
            <a:avLst/>
          </a:prstGeom>
          <a:noFill/>
          <a:ln w="9525">
            <a:noFill/>
            <a:miter lim="800000"/>
            <a:headEnd/>
            <a:tailEnd/>
          </a:ln>
        </p:spPr>
        <p:txBody>
          <a:bodyPr wrap="none">
            <a:spAutoFit/>
          </a:bodyPr>
          <a:lstStyle/>
          <a:p>
            <a:r>
              <a:rPr lang="en-US"/>
              <a:t>Equator</a:t>
            </a:r>
          </a:p>
        </p:txBody>
      </p:sp>
      <p:sp>
        <p:nvSpPr>
          <p:cNvPr id="41991" name="Text Box 10"/>
          <p:cNvSpPr txBox="1">
            <a:spLocks noChangeArrowheads="1"/>
          </p:cNvSpPr>
          <p:nvPr/>
        </p:nvSpPr>
        <p:spPr bwMode="auto">
          <a:xfrm>
            <a:off x="5394325" y="5603875"/>
            <a:ext cx="2103438" cy="457200"/>
          </a:xfrm>
          <a:prstGeom prst="rect">
            <a:avLst/>
          </a:prstGeom>
          <a:noFill/>
          <a:ln w="9525">
            <a:noFill/>
            <a:miter lim="800000"/>
            <a:headEnd/>
            <a:tailEnd/>
          </a:ln>
        </p:spPr>
        <p:txBody>
          <a:bodyPr wrap="none">
            <a:spAutoFit/>
          </a:bodyPr>
          <a:lstStyle/>
          <a:p>
            <a:r>
              <a:rPr lang="en-US"/>
              <a:t>Prime Meridian</a:t>
            </a:r>
          </a:p>
        </p:txBody>
      </p:sp>
      <p:sp>
        <p:nvSpPr>
          <p:cNvPr id="41992" name="Line 11"/>
          <p:cNvSpPr>
            <a:spLocks noChangeShapeType="1"/>
          </p:cNvSpPr>
          <p:nvPr/>
        </p:nvSpPr>
        <p:spPr bwMode="auto">
          <a:xfrm flipH="1" flipV="1">
            <a:off x="4648200" y="5181600"/>
            <a:ext cx="762000" cy="609600"/>
          </a:xfrm>
          <a:prstGeom prst="line">
            <a:avLst/>
          </a:prstGeom>
          <a:noFill/>
          <a:ln w="9525">
            <a:solidFill>
              <a:schemeClr val="tx1"/>
            </a:solidFill>
            <a:round/>
            <a:headEnd/>
            <a:tailEnd type="triangle" w="med" len="med"/>
          </a:ln>
        </p:spPr>
        <p:txBody>
          <a:bodyPr wrap="none" anchor="ctr"/>
          <a:lstStyle/>
          <a:p>
            <a:endParaRPr lang="en-US"/>
          </a:p>
        </p:txBody>
      </p:sp>
      <p:sp>
        <p:nvSpPr>
          <p:cNvPr id="41993" name="Line 12"/>
          <p:cNvSpPr>
            <a:spLocks noChangeShapeType="1"/>
          </p:cNvSpPr>
          <p:nvPr/>
        </p:nvSpPr>
        <p:spPr bwMode="auto">
          <a:xfrm flipV="1">
            <a:off x="2667000" y="4648200"/>
            <a:ext cx="838200" cy="76200"/>
          </a:xfrm>
          <a:prstGeom prst="line">
            <a:avLst/>
          </a:prstGeom>
          <a:noFill/>
          <a:ln w="9525">
            <a:solidFill>
              <a:schemeClr val="tx1"/>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1975295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ChangeArrowheads="1"/>
          </p:cNvSpPr>
          <p:nvPr/>
        </p:nvSpPr>
        <p:spPr bwMode="auto">
          <a:xfrm>
            <a:off x="712788" y="166688"/>
            <a:ext cx="7772400" cy="695325"/>
          </a:xfrm>
          <a:prstGeom prst="rect">
            <a:avLst/>
          </a:prstGeom>
          <a:noFill/>
          <a:ln w="9525">
            <a:noFill/>
            <a:miter lim="800000"/>
            <a:headEnd/>
            <a:tailEnd/>
          </a:ln>
        </p:spPr>
        <p:txBody>
          <a:bodyPr anchor="ctr"/>
          <a:lstStyle/>
          <a:p>
            <a:pPr algn="ctr"/>
            <a:r>
              <a:rPr lang="en-US" sz="2800">
                <a:solidFill>
                  <a:schemeClr val="tx2"/>
                </a:solidFill>
              </a:rPr>
              <a:t>Numerical representation of a spatial surface (</a:t>
            </a:r>
            <a:r>
              <a:rPr lang="en-US" sz="2800">
                <a:solidFill>
                  <a:srgbClr val="FF3300"/>
                </a:solidFill>
              </a:rPr>
              <a:t>field</a:t>
            </a:r>
            <a:r>
              <a:rPr lang="en-US" sz="2800">
                <a:solidFill>
                  <a:schemeClr val="tx2"/>
                </a:solidFill>
              </a:rPr>
              <a:t>)</a:t>
            </a:r>
          </a:p>
        </p:txBody>
      </p:sp>
      <p:pic>
        <p:nvPicPr>
          <p:cNvPr id="136195" name="Picture 5" descr="tinstruc"/>
          <p:cNvPicPr>
            <a:picLocks noChangeAspect="1" noChangeArrowheads="1"/>
          </p:cNvPicPr>
          <p:nvPr/>
        </p:nvPicPr>
        <p:blipFill>
          <a:blip r:embed="rId3" cstate="print"/>
          <a:srcRect l="40628" t="9552"/>
          <a:stretch>
            <a:fillRect/>
          </a:stretch>
        </p:blipFill>
        <p:spPr bwMode="auto">
          <a:xfrm>
            <a:off x="906463" y="4194175"/>
            <a:ext cx="2587625" cy="2465388"/>
          </a:xfrm>
          <a:prstGeom prst="rect">
            <a:avLst/>
          </a:prstGeom>
          <a:noFill/>
          <a:ln w="9525">
            <a:noFill/>
            <a:miter lim="800000"/>
            <a:headEnd/>
            <a:tailEnd/>
          </a:ln>
        </p:spPr>
      </p:pic>
      <p:sp>
        <p:nvSpPr>
          <p:cNvPr id="136196" name="Rectangle 6"/>
          <p:cNvSpPr>
            <a:spLocks noChangeArrowheads="1"/>
          </p:cNvSpPr>
          <p:nvPr/>
        </p:nvSpPr>
        <p:spPr bwMode="auto">
          <a:xfrm>
            <a:off x="2438400" y="1747838"/>
            <a:ext cx="9144000" cy="0"/>
          </a:xfrm>
          <a:prstGeom prst="rect">
            <a:avLst/>
          </a:prstGeom>
          <a:noFill/>
          <a:ln w="9525">
            <a:noFill/>
            <a:miter lim="800000"/>
            <a:headEnd/>
            <a:tailEnd/>
          </a:ln>
        </p:spPr>
        <p:txBody>
          <a:bodyPr>
            <a:spAutoFit/>
          </a:bodyPr>
          <a:lstStyle/>
          <a:p>
            <a:endParaRPr lang="en-US"/>
          </a:p>
        </p:txBody>
      </p:sp>
      <p:pic>
        <p:nvPicPr>
          <p:cNvPr id="136197" name="Picture 7"/>
          <p:cNvPicPr>
            <a:picLocks noChangeAspect="1" noChangeArrowheads="1"/>
          </p:cNvPicPr>
          <p:nvPr/>
        </p:nvPicPr>
        <p:blipFill>
          <a:blip r:embed="rId4" cstate="print"/>
          <a:srcRect l="20833" t="14352" r="3870" b="10199"/>
          <a:stretch>
            <a:fillRect/>
          </a:stretch>
        </p:blipFill>
        <p:spPr bwMode="auto">
          <a:xfrm>
            <a:off x="635000" y="1074738"/>
            <a:ext cx="3213100" cy="2536825"/>
          </a:xfrm>
          <a:prstGeom prst="rect">
            <a:avLst/>
          </a:prstGeom>
          <a:noFill/>
          <a:ln w="9525">
            <a:noFill/>
            <a:miter lim="800000"/>
            <a:headEnd/>
            <a:tailEnd/>
          </a:ln>
        </p:spPr>
      </p:pic>
      <p:pic>
        <p:nvPicPr>
          <p:cNvPr id="136198" name="Picture 8" descr="elevpts"/>
          <p:cNvPicPr>
            <a:picLocks noChangeAspect="1" noChangeArrowheads="1"/>
          </p:cNvPicPr>
          <p:nvPr/>
        </p:nvPicPr>
        <p:blipFill>
          <a:blip r:embed="rId5" cstate="print"/>
          <a:srcRect l="47694" t="2954" b="38281"/>
          <a:stretch>
            <a:fillRect/>
          </a:stretch>
        </p:blipFill>
        <p:spPr bwMode="auto">
          <a:xfrm>
            <a:off x="5327650" y="1181100"/>
            <a:ext cx="3048000" cy="2400300"/>
          </a:xfrm>
          <a:prstGeom prst="rect">
            <a:avLst/>
          </a:prstGeom>
          <a:noFill/>
          <a:ln w="9525">
            <a:noFill/>
            <a:miter lim="800000"/>
            <a:headEnd/>
            <a:tailEnd/>
          </a:ln>
        </p:spPr>
      </p:pic>
      <p:pic>
        <p:nvPicPr>
          <p:cNvPr id="136199" name="Picture 9"/>
          <p:cNvPicPr>
            <a:picLocks noChangeArrowheads="1"/>
          </p:cNvPicPr>
          <p:nvPr/>
        </p:nvPicPr>
        <p:blipFill>
          <a:blip r:embed="rId6" cstate="print"/>
          <a:srcRect l="44542" t="26949" r="7033" b="16425"/>
          <a:stretch>
            <a:fillRect/>
          </a:stretch>
        </p:blipFill>
        <p:spPr bwMode="auto">
          <a:xfrm>
            <a:off x="5294313" y="4140200"/>
            <a:ext cx="3246437" cy="2468563"/>
          </a:xfrm>
          <a:prstGeom prst="rect">
            <a:avLst/>
          </a:prstGeom>
          <a:noFill/>
          <a:ln w="12700">
            <a:noFill/>
            <a:miter lim="800000"/>
            <a:headEnd/>
            <a:tailEnd/>
          </a:ln>
        </p:spPr>
      </p:pic>
      <p:sp>
        <p:nvSpPr>
          <p:cNvPr id="136200" name="AutoShape 10"/>
          <p:cNvSpPr>
            <a:spLocks noChangeArrowheads="1"/>
          </p:cNvSpPr>
          <p:nvPr/>
        </p:nvSpPr>
        <p:spPr bwMode="auto">
          <a:xfrm>
            <a:off x="1935163" y="3687763"/>
            <a:ext cx="304800" cy="381000"/>
          </a:xfrm>
          <a:prstGeom prst="down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136201" name="AutoShape 11"/>
          <p:cNvSpPr>
            <a:spLocks noChangeArrowheads="1"/>
          </p:cNvSpPr>
          <p:nvPr/>
        </p:nvSpPr>
        <p:spPr bwMode="auto">
          <a:xfrm>
            <a:off x="4022725" y="2332038"/>
            <a:ext cx="1143000" cy="274637"/>
          </a:xfrm>
          <a:prstGeom prst="rightArrow">
            <a:avLst>
              <a:gd name="adj1" fmla="val 50000"/>
              <a:gd name="adj2" fmla="val 104046"/>
            </a:avLst>
          </a:prstGeom>
          <a:solidFill>
            <a:schemeClr val="accent1"/>
          </a:solidFill>
          <a:ln w="9525">
            <a:solidFill>
              <a:schemeClr val="tx1"/>
            </a:solidFill>
            <a:miter lim="800000"/>
            <a:headEnd/>
            <a:tailEnd/>
          </a:ln>
        </p:spPr>
        <p:txBody>
          <a:bodyPr wrap="none" anchor="ctr"/>
          <a:lstStyle/>
          <a:p>
            <a:endParaRPr lang="en-US"/>
          </a:p>
        </p:txBody>
      </p:sp>
      <p:sp>
        <p:nvSpPr>
          <p:cNvPr id="136202" name="AutoShape 12"/>
          <p:cNvSpPr>
            <a:spLocks noChangeArrowheads="1"/>
          </p:cNvSpPr>
          <p:nvPr/>
        </p:nvSpPr>
        <p:spPr bwMode="auto">
          <a:xfrm rot="1871375">
            <a:off x="3930650" y="3886200"/>
            <a:ext cx="1143000" cy="274638"/>
          </a:xfrm>
          <a:prstGeom prst="rightArrow">
            <a:avLst>
              <a:gd name="adj1" fmla="val 50287"/>
              <a:gd name="adj2" fmla="val 98844"/>
            </a:avLst>
          </a:prstGeom>
          <a:solidFill>
            <a:schemeClr val="accent1"/>
          </a:solidFill>
          <a:ln w="9525">
            <a:solidFill>
              <a:schemeClr val="tx1"/>
            </a:solidFill>
            <a:miter lim="800000"/>
            <a:headEnd/>
            <a:tailEnd/>
          </a:ln>
        </p:spPr>
        <p:txBody>
          <a:bodyPr wrap="none" anchor="ctr"/>
          <a:lstStyle/>
          <a:p>
            <a:endParaRPr lang="en-US"/>
          </a:p>
        </p:txBody>
      </p:sp>
      <p:sp>
        <p:nvSpPr>
          <p:cNvPr id="136203" name="Text Box 13"/>
          <p:cNvSpPr txBox="1">
            <a:spLocks noChangeArrowheads="1"/>
          </p:cNvSpPr>
          <p:nvPr/>
        </p:nvSpPr>
        <p:spPr bwMode="auto">
          <a:xfrm>
            <a:off x="4251325" y="1916113"/>
            <a:ext cx="7429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Grid</a:t>
            </a:r>
          </a:p>
        </p:txBody>
      </p:sp>
      <p:sp>
        <p:nvSpPr>
          <p:cNvPr id="136204" name="Text Box 14"/>
          <p:cNvSpPr txBox="1">
            <a:spLocks noChangeArrowheads="1"/>
          </p:cNvSpPr>
          <p:nvPr/>
        </p:nvSpPr>
        <p:spPr bwMode="auto">
          <a:xfrm>
            <a:off x="2268538" y="3698875"/>
            <a:ext cx="6921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TIN</a:t>
            </a:r>
          </a:p>
        </p:txBody>
      </p:sp>
      <p:sp>
        <p:nvSpPr>
          <p:cNvPr id="136205" name="Text Box 15"/>
          <p:cNvSpPr txBox="1">
            <a:spLocks noChangeArrowheads="1"/>
          </p:cNvSpPr>
          <p:nvPr/>
        </p:nvSpPr>
        <p:spPr bwMode="auto">
          <a:xfrm>
            <a:off x="5302250" y="3744913"/>
            <a:ext cx="278923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Contour and flowline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ChangeArrowheads="1"/>
          </p:cNvSpPr>
          <p:nvPr/>
        </p:nvSpPr>
        <p:spPr bwMode="auto">
          <a:xfrm>
            <a:off x="406400" y="0"/>
            <a:ext cx="7772400" cy="1371600"/>
          </a:xfrm>
          <a:prstGeom prst="rect">
            <a:avLst/>
          </a:prstGeom>
          <a:noFill/>
          <a:ln w="9525">
            <a:noFill/>
            <a:miter lim="800000"/>
            <a:headEnd/>
            <a:tailEnd/>
          </a:ln>
        </p:spPr>
        <p:txBody>
          <a:bodyPr anchor="ctr"/>
          <a:lstStyle/>
          <a:p>
            <a:pPr algn="ctr"/>
            <a:r>
              <a:rPr lang="en-US" sz="4400" b="1">
                <a:solidFill>
                  <a:schemeClr val="tx2"/>
                </a:solidFill>
                <a:latin typeface="Comic Sans MS" pitchFamily="66" charset="0"/>
              </a:rPr>
              <a:t>Grid Datasets</a:t>
            </a:r>
          </a:p>
        </p:txBody>
      </p:sp>
      <p:sp>
        <p:nvSpPr>
          <p:cNvPr id="138243" name="Rectangle 5"/>
          <p:cNvSpPr>
            <a:spLocks noChangeArrowheads="1"/>
          </p:cNvSpPr>
          <p:nvPr/>
        </p:nvSpPr>
        <p:spPr bwMode="auto">
          <a:xfrm>
            <a:off x="1219200" y="1219200"/>
            <a:ext cx="6396038" cy="1841500"/>
          </a:xfrm>
          <a:prstGeom prst="rect">
            <a:avLst/>
          </a:prstGeom>
          <a:noFill/>
          <a:ln w="9525">
            <a:noFill/>
            <a:miter lim="800000"/>
            <a:headEnd/>
            <a:tailEnd/>
          </a:ln>
        </p:spPr>
        <p:txBody>
          <a:bodyPr/>
          <a:lstStyle/>
          <a:p>
            <a:pPr marL="342900" indent="-342900">
              <a:spcBef>
                <a:spcPct val="20000"/>
              </a:spcBef>
              <a:buFontTx/>
              <a:buChar char="•"/>
            </a:pPr>
            <a:r>
              <a:rPr lang="en-US" sz="2400">
                <a:latin typeface="Comic Sans MS" pitchFamily="66" charset="0"/>
              </a:rPr>
              <a:t>Cellular-based data structure composed of </a:t>
            </a:r>
            <a:r>
              <a:rPr lang="en-US" sz="2400" i="1" u="sng">
                <a:latin typeface="Comic Sans MS" pitchFamily="66" charset="0"/>
              </a:rPr>
              <a:t>square cells of equal size</a:t>
            </a:r>
            <a:r>
              <a:rPr lang="en-US" sz="2400">
                <a:latin typeface="Comic Sans MS" pitchFamily="66" charset="0"/>
              </a:rPr>
              <a:t> arranged in rows and columns.</a:t>
            </a:r>
          </a:p>
          <a:p>
            <a:pPr marL="342900" indent="-342900">
              <a:spcBef>
                <a:spcPct val="20000"/>
              </a:spcBef>
              <a:buFontTx/>
              <a:buChar char="•"/>
            </a:pPr>
            <a:r>
              <a:rPr lang="en-US" sz="2400">
                <a:latin typeface="Comic Sans MS" pitchFamily="66" charset="0"/>
              </a:rPr>
              <a:t>The grid cell size and extent (number of rows and columns), as well as the value at each cell have to be stored as part of the grid definition.</a:t>
            </a:r>
          </a:p>
        </p:txBody>
      </p:sp>
      <p:grpSp>
        <p:nvGrpSpPr>
          <p:cNvPr id="138244" name="Group 6"/>
          <p:cNvGrpSpPr>
            <a:grpSpLocks/>
          </p:cNvGrpSpPr>
          <p:nvPr/>
        </p:nvGrpSpPr>
        <p:grpSpPr bwMode="auto">
          <a:xfrm>
            <a:off x="2130425" y="3871913"/>
            <a:ext cx="5470525" cy="2706687"/>
            <a:chOff x="1348" y="2377"/>
            <a:chExt cx="3446" cy="1705"/>
          </a:xfrm>
        </p:grpSpPr>
        <p:pic>
          <p:nvPicPr>
            <p:cNvPr id="138245" name="Picture 7" descr="fishnet"/>
            <p:cNvPicPr>
              <a:picLocks noChangeAspect="1" noChangeArrowheads="1"/>
            </p:cNvPicPr>
            <p:nvPr/>
          </p:nvPicPr>
          <p:blipFill>
            <a:blip r:embed="rId3" cstate="print"/>
            <a:srcRect/>
            <a:stretch>
              <a:fillRect/>
            </a:stretch>
          </p:blipFill>
          <p:spPr bwMode="auto">
            <a:xfrm>
              <a:off x="1547" y="2506"/>
              <a:ext cx="2614" cy="1576"/>
            </a:xfrm>
            <a:prstGeom prst="rect">
              <a:avLst/>
            </a:prstGeom>
            <a:noFill/>
            <a:ln w="9525">
              <a:noFill/>
              <a:miter lim="800000"/>
              <a:headEnd/>
              <a:tailEnd/>
            </a:ln>
          </p:spPr>
        </p:pic>
        <p:sp>
          <p:nvSpPr>
            <p:cNvPr id="138246" name="Text Box 8"/>
            <p:cNvSpPr txBox="1">
              <a:spLocks noChangeArrowheads="1"/>
            </p:cNvSpPr>
            <p:nvPr/>
          </p:nvSpPr>
          <p:spPr bwMode="auto">
            <a:xfrm>
              <a:off x="2264" y="2377"/>
              <a:ext cx="1263" cy="212"/>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Number of columns</a:t>
              </a:r>
            </a:p>
          </p:txBody>
        </p:sp>
        <p:sp>
          <p:nvSpPr>
            <p:cNvPr id="138247" name="Text Box 9"/>
            <p:cNvSpPr txBox="1">
              <a:spLocks noChangeArrowheads="1"/>
            </p:cNvSpPr>
            <p:nvPr/>
          </p:nvSpPr>
          <p:spPr bwMode="auto">
            <a:xfrm rot="-5400000">
              <a:off x="914" y="3225"/>
              <a:ext cx="1079" cy="212"/>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Number of rows</a:t>
              </a:r>
            </a:p>
          </p:txBody>
        </p:sp>
        <p:sp>
          <p:nvSpPr>
            <p:cNvPr id="138248" name="Line 10"/>
            <p:cNvSpPr>
              <a:spLocks noChangeShapeType="1"/>
            </p:cNvSpPr>
            <p:nvPr/>
          </p:nvSpPr>
          <p:spPr bwMode="auto">
            <a:xfrm>
              <a:off x="1709" y="2626"/>
              <a:ext cx="2298" cy="0"/>
            </a:xfrm>
            <a:prstGeom prst="line">
              <a:avLst/>
            </a:prstGeom>
            <a:noFill/>
            <a:ln w="9525">
              <a:solidFill>
                <a:schemeClr val="tx1"/>
              </a:solidFill>
              <a:round/>
              <a:headEnd type="triangle" w="med" len="med"/>
              <a:tailEnd type="triangle" w="med" len="med"/>
            </a:ln>
          </p:spPr>
          <p:txBody>
            <a:bodyPr/>
            <a:lstStyle/>
            <a:p>
              <a:endParaRPr lang="en-US"/>
            </a:p>
          </p:txBody>
        </p:sp>
        <p:sp>
          <p:nvSpPr>
            <p:cNvPr id="138249" name="Line 11"/>
            <p:cNvSpPr>
              <a:spLocks noChangeShapeType="1"/>
            </p:cNvSpPr>
            <p:nvPr/>
          </p:nvSpPr>
          <p:spPr bwMode="auto">
            <a:xfrm flipV="1">
              <a:off x="1709" y="2558"/>
              <a:ext cx="0" cy="124"/>
            </a:xfrm>
            <a:prstGeom prst="line">
              <a:avLst/>
            </a:prstGeom>
            <a:noFill/>
            <a:ln w="9525">
              <a:solidFill>
                <a:schemeClr val="tx1"/>
              </a:solidFill>
              <a:round/>
              <a:headEnd/>
              <a:tailEnd/>
            </a:ln>
          </p:spPr>
          <p:txBody>
            <a:bodyPr/>
            <a:lstStyle/>
            <a:p>
              <a:endParaRPr lang="en-US"/>
            </a:p>
          </p:txBody>
        </p:sp>
        <p:sp>
          <p:nvSpPr>
            <p:cNvPr id="138250" name="Line 12"/>
            <p:cNvSpPr>
              <a:spLocks noChangeShapeType="1"/>
            </p:cNvSpPr>
            <p:nvPr/>
          </p:nvSpPr>
          <p:spPr bwMode="auto">
            <a:xfrm flipV="1">
              <a:off x="4001" y="2577"/>
              <a:ext cx="0" cy="111"/>
            </a:xfrm>
            <a:prstGeom prst="line">
              <a:avLst/>
            </a:prstGeom>
            <a:noFill/>
            <a:ln w="9525">
              <a:solidFill>
                <a:schemeClr val="tx1"/>
              </a:solidFill>
              <a:round/>
              <a:headEnd/>
              <a:tailEnd/>
            </a:ln>
          </p:spPr>
          <p:txBody>
            <a:bodyPr/>
            <a:lstStyle/>
            <a:p>
              <a:endParaRPr lang="en-US"/>
            </a:p>
          </p:txBody>
        </p:sp>
        <p:sp>
          <p:nvSpPr>
            <p:cNvPr id="138251" name="Line 13"/>
            <p:cNvSpPr>
              <a:spLocks noChangeShapeType="1"/>
            </p:cNvSpPr>
            <p:nvPr/>
          </p:nvSpPr>
          <p:spPr bwMode="auto">
            <a:xfrm flipH="1">
              <a:off x="1592" y="2682"/>
              <a:ext cx="111" cy="0"/>
            </a:xfrm>
            <a:prstGeom prst="line">
              <a:avLst/>
            </a:prstGeom>
            <a:noFill/>
            <a:ln w="9525">
              <a:solidFill>
                <a:schemeClr val="tx1"/>
              </a:solidFill>
              <a:round/>
              <a:headEnd/>
              <a:tailEnd/>
            </a:ln>
          </p:spPr>
          <p:txBody>
            <a:bodyPr/>
            <a:lstStyle/>
            <a:p>
              <a:endParaRPr lang="en-US"/>
            </a:p>
          </p:txBody>
        </p:sp>
        <p:sp>
          <p:nvSpPr>
            <p:cNvPr id="138252" name="Line 14"/>
            <p:cNvSpPr>
              <a:spLocks noChangeShapeType="1"/>
            </p:cNvSpPr>
            <p:nvPr/>
          </p:nvSpPr>
          <p:spPr bwMode="auto">
            <a:xfrm flipH="1">
              <a:off x="1592" y="3821"/>
              <a:ext cx="117" cy="0"/>
            </a:xfrm>
            <a:prstGeom prst="line">
              <a:avLst/>
            </a:prstGeom>
            <a:noFill/>
            <a:ln w="9525">
              <a:solidFill>
                <a:schemeClr val="tx1"/>
              </a:solidFill>
              <a:round/>
              <a:headEnd/>
              <a:tailEnd/>
            </a:ln>
          </p:spPr>
          <p:txBody>
            <a:bodyPr/>
            <a:lstStyle/>
            <a:p>
              <a:endParaRPr lang="en-US"/>
            </a:p>
          </p:txBody>
        </p:sp>
        <p:sp>
          <p:nvSpPr>
            <p:cNvPr id="138253" name="Line 15"/>
            <p:cNvSpPr>
              <a:spLocks noChangeShapeType="1"/>
            </p:cNvSpPr>
            <p:nvPr/>
          </p:nvSpPr>
          <p:spPr bwMode="auto">
            <a:xfrm>
              <a:off x="1647" y="2682"/>
              <a:ext cx="0" cy="1139"/>
            </a:xfrm>
            <a:prstGeom prst="line">
              <a:avLst/>
            </a:prstGeom>
            <a:noFill/>
            <a:ln w="9525">
              <a:solidFill>
                <a:schemeClr val="tx1"/>
              </a:solidFill>
              <a:round/>
              <a:headEnd type="triangle" w="med" len="med"/>
              <a:tailEnd type="triangle" w="med" len="med"/>
            </a:ln>
          </p:spPr>
          <p:txBody>
            <a:bodyPr/>
            <a:lstStyle/>
            <a:p>
              <a:endParaRPr lang="en-US"/>
            </a:p>
          </p:txBody>
        </p:sp>
        <p:sp>
          <p:nvSpPr>
            <p:cNvPr id="138254" name="Line 16"/>
            <p:cNvSpPr>
              <a:spLocks noChangeShapeType="1"/>
            </p:cNvSpPr>
            <p:nvPr/>
          </p:nvSpPr>
          <p:spPr bwMode="auto">
            <a:xfrm>
              <a:off x="4007" y="3146"/>
              <a:ext cx="198" cy="0"/>
            </a:xfrm>
            <a:prstGeom prst="line">
              <a:avLst/>
            </a:prstGeom>
            <a:noFill/>
            <a:ln w="9525">
              <a:solidFill>
                <a:schemeClr val="tx1"/>
              </a:solidFill>
              <a:round/>
              <a:headEnd/>
              <a:tailEnd/>
            </a:ln>
          </p:spPr>
          <p:txBody>
            <a:bodyPr/>
            <a:lstStyle/>
            <a:p>
              <a:endParaRPr lang="en-US"/>
            </a:p>
          </p:txBody>
        </p:sp>
        <p:sp>
          <p:nvSpPr>
            <p:cNvPr id="138255" name="Line 17"/>
            <p:cNvSpPr>
              <a:spLocks noChangeShapeType="1"/>
            </p:cNvSpPr>
            <p:nvPr/>
          </p:nvSpPr>
          <p:spPr bwMode="auto">
            <a:xfrm>
              <a:off x="4001" y="3258"/>
              <a:ext cx="204" cy="0"/>
            </a:xfrm>
            <a:prstGeom prst="line">
              <a:avLst/>
            </a:prstGeom>
            <a:noFill/>
            <a:ln w="9525">
              <a:solidFill>
                <a:schemeClr val="tx1"/>
              </a:solidFill>
              <a:round/>
              <a:headEnd/>
              <a:tailEnd/>
            </a:ln>
          </p:spPr>
          <p:txBody>
            <a:bodyPr/>
            <a:lstStyle/>
            <a:p>
              <a:endParaRPr lang="en-US"/>
            </a:p>
          </p:txBody>
        </p:sp>
        <p:sp>
          <p:nvSpPr>
            <p:cNvPr id="138256" name="Line 18"/>
            <p:cNvSpPr>
              <a:spLocks noChangeShapeType="1"/>
            </p:cNvSpPr>
            <p:nvPr/>
          </p:nvSpPr>
          <p:spPr bwMode="auto">
            <a:xfrm>
              <a:off x="4125" y="2985"/>
              <a:ext cx="0" cy="161"/>
            </a:xfrm>
            <a:prstGeom prst="line">
              <a:avLst/>
            </a:prstGeom>
            <a:noFill/>
            <a:ln w="9525">
              <a:solidFill>
                <a:schemeClr val="tx1"/>
              </a:solidFill>
              <a:round/>
              <a:headEnd/>
              <a:tailEnd type="triangle" w="med" len="med"/>
            </a:ln>
          </p:spPr>
          <p:txBody>
            <a:bodyPr/>
            <a:lstStyle/>
            <a:p>
              <a:endParaRPr lang="en-US"/>
            </a:p>
          </p:txBody>
        </p:sp>
        <p:sp>
          <p:nvSpPr>
            <p:cNvPr id="138257" name="Line 19"/>
            <p:cNvSpPr>
              <a:spLocks noChangeShapeType="1"/>
            </p:cNvSpPr>
            <p:nvPr/>
          </p:nvSpPr>
          <p:spPr bwMode="auto">
            <a:xfrm flipV="1">
              <a:off x="4127" y="3258"/>
              <a:ext cx="0" cy="148"/>
            </a:xfrm>
            <a:prstGeom prst="line">
              <a:avLst/>
            </a:prstGeom>
            <a:noFill/>
            <a:ln w="9525">
              <a:solidFill>
                <a:schemeClr val="tx1"/>
              </a:solidFill>
              <a:round/>
              <a:headEnd/>
              <a:tailEnd type="triangle" w="med" len="med"/>
            </a:ln>
          </p:spPr>
          <p:txBody>
            <a:bodyPr/>
            <a:lstStyle/>
            <a:p>
              <a:endParaRPr lang="en-US"/>
            </a:p>
          </p:txBody>
        </p:sp>
        <p:sp>
          <p:nvSpPr>
            <p:cNvPr id="138258" name="Text Box 20"/>
            <p:cNvSpPr txBox="1">
              <a:spLocks noChangeArrowheads="1"/>
            </p:cNvSpPr>
            <p:nvPr/>
          </p:nvSpPr>
          <p:spPr bwMode="auto">
            <a:xfrm>
              <a:off x="4186" y="3098"/>
              <a:ext cx="608" cy="212"/>
            </a:xfrm>
            <a:prstGeom prst="rect">
              <a:avLst/>
            </a:prstGeom>
            <a:noFill/>
            <a:ln w="9525">
              <a:noFill/>
              <a:miter lim="800000"/>
              <a:headEnd/>
              <a:tailEnd/>
            </a:ln>
          </p:spPr>
          <p:txBody>
            <a:bodyPr wrap="none">
              <a:spAutoFit/>
            </a:bodyPr>
            <a:lstStyle/>
            <a:p>
              <a:pPr eaLnBrk="0" hangingPunct="0"/>
              <a:r>
                <a:rPr lang="en-US" sz="1600">
                  <a:latin typeface="Comic Sans MS" pitchFamily="66" charset="0"/>
                </a:rPr>
                <a:t>Cell size</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solidFill>
                  <a:schemeClr val="tx2"/>
                </a:solidFill>
              </a:rPr>
              <a:t>Raster Calculator</a:t>
            </a:r>
          </a:p>
        </p:txBody>
      </p:sp>
      <p:pic>
        <p:nvPicPr>
          <p:cNvPr id="140291" name="Picture 48" descr="mapa"/>
          <p:cNvPicPr>
            <a:picLocks noChangeAspect="1" noChangeArrowheads="1"/>
          </p:cNvPicPr>
          <p:nvPr/>
        </p:nvPicPr>
        <p:blipFill>
          <a:blip r:embed="rId3" cstate="print"/>
          <a:srcRect/>
          <a:stretch>
            <a:fillRect/>
          </a:stretch>
        </p:blipFill>
        <p:spPr bwMode="auto">
          <a:xfrm>
            <a:off x="3886200" y="2057400"/>
            <a:ext cx="4110038" cy="4144963"/>
          </a:xfrm>
          <a:prstGeom prst="rect">
            <a:avLst/>
          </a:prstGeom>
          <a:noFill/>
          <a:ln w="9525">
            <a:noFill/>
            <a:miter lim="800000"/>
            <a:headEnd/>
            <a:tailEnd/>
          </a:ln>
        </p:spPr>
      </p:pic>
      <p:sp>
        <p:nvSpPr>
          <p:cNvPr id="140292" name="Text Box 49"/>
          <p:cNvSpPr txBox="1">
            <a:spLocks noChangeArrowheads="1"/>
          </p:cNvSpPr>
          <p:nvPr/>
        </p:nvSpPr>
        <p:spPr bwMode="auto">
          <a:xfrm>
            <a:off x="990600" y="2438400"/>
            <a:ext cx="2911475" cy="2041525"/>
          </a:xfrm>
          <a:prstGeom prst="rect">
            <a:avLst/>
          </a:prstGeom>
          <a:noFill/>
          <a:ln w="9525">
            <a:noFill/>
            <a:miter lim="800000"/>
            <a:headEnd/>
            <a:tailEnd/>
          </a:ln>
        </p:spPr>
        <p:txBody>
          <a:bodyPr>
            <a:spAutoFit/>
          </a:bodyPr>
          <a:lstStyle/>
          <a:p>
            <a:pPr eaLnBrk="0" hangingPunct="0"/>
            <a:r>
              <a:rPr lang="en-US" sz="3200">
                <a:latin typeface="Times New Roman" pitchFamily="18" charset="0"/>
              </a:rPr>
              <a:t>Cell by cell evaluation of mathematical functions</a:t>
            </a:r>
          </a:p>
        </p:txBody>
      </p:sp>
      <p:sp>
        <p:nvSpPr>
          <p:cNvPr id="140293" name="Line 50"/>
          <p:cNvSpPr>
            <a:spLocks noChangeShapeType="1"/>
          </p:cNvSpPr>
          <p:nvPr/>
        </p:nvSpPr>
        <p:spPr bwMode="auto">
          <a:xfrm>
            <a:off x="7086600" y="3265488"/>
            <a:ext cx="0" cy="228600"/>
          </a:xfrm>
          <a:prstGeom prst="line">
            <a:avLst/>
          </a:prstGeom>
          <a:noFill/>
          <a:ln w="28575">
            <a:solidFill>
              <a:schemeClr val="tx1"/>
            </a:solidFill>
            <a:round/>
            <a:headEnd/>
            <a:tailEnd/>
          </a:ln>
        </p:spPr>
        <p:txBody>
          <a:bodyPr/>
          <a:lstStyle/>
          <a:p>
            <a:endParaRPr lang="en-US"/>
          </a:p>
        </p:txBody>
      </p:sp>
      <p:sp>
        <p:nvSpPr>
          <p:cNvPr id="140294" name="Line 51"/>
          <p:cNvSpPr>
            <a:spLocks noChangeShapeType="1"/>
          </p:cNvSpPr>
          <p:nvPr/>
        </p:nvSpPr>
        <p:spPr bwMode="auto">
          <a:xfrm>
            <a:off x="6980238" y="3362325"/>
            <a:ext cx="228600" cy="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0"/>
          <p:cNvSpPr>
            <a:spLocks noChangeArrowheads="1"/>
          </p:cNvSpPr>
          <p:nvPr/>
        </p:nvSpPr>
        <p:spPr bwMode="auto">
          <a:xfrm>
            <a:off x="304800" y="152400"/>
            <a:ext cx="8382000" cy="990600"/>
          </a:xfrm>
          <a:prstGeom prst="rect">
            <a:avLst/>
          </a:prstGeom>
          <a:noFill/>
          <a:ln w="9525">
            <a:noFill/>
            <a:miter lim="800000"/>
            <a:headEnd/>
            <a:tailEnd/>
          </a:ln>
        </p:spPr>
        <p:txBody>
          <a:bodyPr anchor="ctr"/>
          <a:lstStyle/>
          <a:p>
            <a:pPr algn="ctr"/>
            <a:r>
              <a:rPr lang="en-US" sz="3600">
                <a:solidFill>
                  <a:schemeClr val="tx2"/>
                </a:solidFill>
              </a:rPr>
              <a:t>Nearest Neighbor Resampling with Cellsize Maximum of Inputs</a:t>
            </a:r>
          </a:p>
        </p:txBody>
      </p:sp>
      <p:grpSp>
        <p:nvGrpSpPr>
          <p:cNvPr id="6149" name="Group 21"/>
          <p:cNvGrpSpPr>
            <a:grpSpLocks/>
          </p:cNvGrpSpPr>
          <p:nvPr/>
        </p:nvGrpSpPr>
        <p:grpSpPr bwMode="auto">
          <a:xfrm>
            <a:off x="381000" y="1535113"/>
            <a:ext cx="2881313" cy="2503487"/>
            <a:chOff x="249" y="574"/>
            <a:chExt cx="1815" cy="1577"/>
          </a:xfrm>
        </p:grpSpPr>
        <p:grpSp>
          <p:nvGrpSpPr>
            <p:cNvPr id="6175" name="Group 22"/>
            <p:cNvGrpSpPr>
              <a:grpSpLocks/>
            </p:cNvGrpSpPr>
            <p:nvPr/>
          </p:nvGrpSpPr>
          <p:grpSpPr bwMode="auto">
            <a:xfrm>
              <a:off x="457" y="574"/>
              <a:ext cx="1607" cy="1577"/>
              <a:chOff x="288" y="1185"/>
              <a:chExt cx="2544" cy="2497"/>
            </a:xfrm>
          </p:grpSpPr>
          <p:graphicFrame>
            <p:nvGraphicFramePr>
              <p:cNvPr id="6147" name="Object 23"/>
              <p:cNvGraphicFramePr>
                <a:graphicFrameLocks noChangeAspect="1"/>
              </p:cNvGraphicFramePr>
              <p:nvPr/>
            </p:nvGraphicFramePr>
            <p:xfrm>
              <a:off x="288" y="1185"/>
              <a:ext cx="2544" cy="2497"/>
            </p:xfrm>
            <a:graphic>
              <a:graphicData uri="http://schemas.openxmlformats.org/presentationml/2006/ole">
                <mc:AlternateContent xmlns:mc="http://schemas.openxmlformats.org/markup-compatibility/2006">
                  <mc:Choice xmlns:v="urn:schemas-microsoft-com:vml" Requires="v">
                    <p:oleObj spid="_x0000_s6242" name="Bitmap Image" r:id="rId4" imgW="5619048" imgH="5514286" progId="Paint.Picture">
                      <p:embed/>
                    </p:oleObj>
                  </mc:Choice>
                  <mc:Fallback>
                    <p:oleObj name="Bitmap Image" r:id="rId4" imgW="5619048" imgH="5514286" progId="Paint.Picture">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1185"/>
                            <a:ext cx="2544" cy="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78" name="Text Box 24"/>
              <p:cNvSpPr txBox="1">
                <a:spLocks noChangeArrowheads="1"/>
              </p:cNvSpPr>
              <p:nvPr/>
            </p:nvSpPr>
            <p:spPr bwMode="auto">
              <a:xfrm>
                <a:off x="624" y="1537"/>
                <a:ext cx="437" cy="365"/>
              </a:xfrm>
              <a:prstGeom prst="rect">
                <a:avLst/>
              </a:prstGeom>
              <a:noFill/>
              <a:ln w="9525">
                <a:noFill/>
                <a:miter lim="800000"/>
                <a:headEnd/>
                <a:tailEnd/>
              </a:ln>
            </p:spPr>
            <p:txBody>
              <a:bodyPr wrap="none">
                <a:spAutoFit/>
              </a:bodyPr>
              <a:lstStyle/>
              <a:p>
                <a:r>
                  <a:rPr lang="en-US"/>
                  <a:t>40</a:t>
                </a:r>
              </a:p>
            </p:txBody>
          </p:sp>
          <p:sp>
            <p:nvSpPr>
              <p:cNvPr id="6179" name="Text Box 25"/>
              <p:cNvSpPr txBox="1">
                <a:spLocks noChangeArrowheads="1"/>
              </p:cNvSpPr>
              <p:nvPr/>
            </p:nvSpPr>
            <p:spPr bwMode="auto">
              <a:xfrm>
                <a:off x="1439" y="1537"/>
                <a:ext cx="437" cy="365"/>
              </a:xfrm>
              <a:prstGeom prst="rect">
                <a:avLst/>
              </a:prstGeom>
              <a:noFill/>
              <a:ln w="9525">
                <a:noFill/>
                <a:miter lim="800000"/>
                <a:headEnd/>
                <a:tailEnd/>
              </a:ln>
            </p:spPr>
            <p:txBody>
              <a:bodyPr wrap="none">
                <a:spAutoFit/>
              </a:bodyPr>
              <a:lstStyle/>
              <a:p>
                <a:r>
                  <a:rPr lang="en-US"/>
                  <a:t>50</a:t>
                </a:r>
              </a:p>
            </p:txBody>
          </p:sp>
          <p:sp>
            <p:nvSpPr>
              <p:cNvPr id="6180" name="Text Box 26"/>
              <p:cNvSpPr txBox="1">
                <a:spLocks noChangeArrowheads="1"/>
              </p:cNvSpPr>
              <p:nvPr/>
            </p:nvSpPr>
            <p:spPr bwMode="auto">
              <a:xfrm>
                <a:off x="2256" y="1537"/>
                <a:ext cx="437" cy="365"/>
              </a:xfrm>
              <a:prstGeom prst="rect">
                <a:avLst/>
              </a:prstGeom>
              <a:noFill/>
              <a:ln w="9525">
                <a:noFill/>
                <a:miter lim="800000"/>
                <a:headEnd/>
                <a:tailEnd/>
              </a:ln>
            </p:spPr>
            <p:txBody>
              <a:bodyPr wrap="none">
                <a:spAutoFit/>
              </a:bodyPr>
              <a:lstStyle/>
              <a:p>
                <a:r>
                  <a:rPr lang="en-US"/>
                  <a:t>55</a:t>
                </a:r>
              </a:p>
            </p:txBody>
          </p:sp>
          <p:sp>
            <p:nvSpPr>
              <p:cNvPr id="6181" name="Text Box 27"/>
              <p:cNvSpPr txBox="1">
                <a:spLocks noChangeArrowheads="1"/>
              </p:cNvSpPr>
              <p:nvPr/>
            </p:nvSpPr>
            <p:spPr bwMode="auto">
              <a:xfrm>
                <a:off x="2256" y="2303"/>
                <a:ext cx="437" cy="366"/>
              </a:xfrm>
              <a:prstGeom prst="rect">
                <a:avLst/>
              </a:prstGeom>
              <a:noFill/>
              <a:ln w="9525">
                <a:noFill/>
                <a:miter lim="800000"/>
                <a:headEnd/>
                <a:tailEnd/>
              </a:ln>
            </p:spPr>
            <p:txBody>
              <a:bodyPr wrap="none">
                <a:spAutoFit/>
              </a:bodyPr>
              <a:lstStyle/>
              <a:p>
                <a:r>
                  <a:rPr lang="en-US"/>
                  <a:t>43</a:t>
                </a:r>
              </a:p>
            </p:txBody>
          </p:sp>
          <p:sp>
            <p:nvSpPr>
              <p:cNvPr id="6182" name="Text Box 28"/>
              <p:cNvSpPr txBox="1">
                <a:spLocks noChangeArrowheads="1"/>
              </p:cNvSpPr>
              <p:nvPr/>
            </p:nvSpPr>
            <p:spPr bwMode="auto">
              <a:xfrm>
                <a:off x="1393" y="2303"/>
                <a:ext cx="437" cy="366"/>
              </a:xfrm>
              <a:prstGeom prst="rect">
                <a:avLst/>
              </a:prstGeom>
              <a:noFill/>
              <a:ln w="9525">
                <a:noFill/>
                <a:miter lim="800000"/>
                <a:headEnd/>
                <a:tailEnd/>
              </a:ln>
            </p:spPr>
            <p:txBody>
              <a:bodyPr wrap="none">
                <a:spAutoFit/>
              </a:bodyPr>
              <a:lstStyle/>
              <a:p>
                <a:r>
                  <a:rPr lang="en-US"/>
                  <a:t>47</a:t>
                </a:r>
              </a:p>
            </p:txBody>
          </p:sp>
          <p:sp>
            <p:nvSpPr>
              <p:cNvPr id="6183" name="Text Box 29"/>
              <p:cNvSpPr txBox="1">
                <a:spLocks noChangeArrowheads="1"/>
              </p:cNvSpPr>
              <p:nvPr/>
            </p:nvSpPr>
            <p:spPr bwMode="auto">
              <a:xfrm>
                <a:off x="2256" y="3121"/>
                <a:ext cx="437" cy="366"/>
              </a:xfrm>
              <a:prstGeom prst="rect">
                <a:avLst/>
              </a:prstGeom>
              <a:noFill/>
              <a:ln w="9525">
                <a:noFill/>
                <a:miter lim="800000"/>
                <a:headEnd/>
                <a:tailEnd/>
              </a:ln>
            </p:spPr>
            <p:txBody>
              <a:bodyPr wrap="none">
                <a:spAutoFit/>
              </a:bodyPr>
              <a:lstStyle/>
              <a:p>
                <a:r>
                  <a:rPr lang="en-US"/>
                  <a:t>41</a:t>
                </a:r>
              </a:p>
            </p:txBody>
          </p:sp>
          <p:sp>
            <p:nvSpPr>
              <p:cNvPr id="6184" name="Text Box 30"/>
              <p:cNvSpPr txBox="1">
                <a:spLocks noChangeArrowheads="1"/>
              </p:cNvSpPr>
              <p:nvPr/>
            </p:nvSpPr>
            <p:spPr bwMode="auto">
              <a:xfrm>
                <a:off x="1393" y="3121"/>
                <a:ext cx="437" cy="366"/>
              </a:xfrm>
              <a:prstGeom prst="rect">
                <a:avLst/>
              </a:prstGeom>
              <a:noFill/>
              <a:ln w="9525">
                <a:noFill/>
                <a:miter lim="800000"/>
                <a:headEnd/>
                <a:tailEnd/>
              </a:ln>
            </p:spPr>
            <p:txBody>
              <a:bodyPr wrap="none">
                <a:spAutoFit/>
              </a:bodyPr>
              <a:lstStyle/>
              <a:p>
                <a:r>
                  <a:rPr lang="en-US"/>
                  <a:t>44</a:t>
                </a:r>
              </a:p>
            </p:txBody>
          </p:sp>
          <p:sp>
            <p:nvSpPr>
              <p:cNvPr id="6185" name="Text Box 31"/>
              <p:cNvSpPr txBox="1">
                <a:spLocks noChangeArrowheads="1"/>
              </p:cNvSpPr>
              <p:nvPr/>
            </p:nvSpPr>
            <p:spPr bwMode="auto">
              <a:xfrm>
                <a:off x="624" y="3121"/>
                <a:ext cx="437" cy="366"/>
              </a:xfrm>
              <a:prstGeom prst="rect">
                <a:avLst/>
              </a:prstGeom>
              <a:noFill/>
              <a:ln w="9525">
                <a:noFill/>
                <a:miter lim="800000"/>
                <a:headEnd/>
                <a:tailEnd/>
              </a:ln>
            </p:spPr>
            <p:txBody>
              <a:bodyPr wrap="none">
                <a:spAutoFit/>
              </a:bodyPr>
              <a:lstStyle/>
              <a:p>
                <a:r>
                  <a:rPr lang="en-US"/>
                  <a:t>42</a:t>
                </a:r>
              </a:p>
            </p:txBody>
          </p:sp>
          <p:sp>
            <p:nvSpPr>
              <p:cNvPr id="6186" name="Text Box 32"/>
              <p:cNvSpPr txBox="1">
                <a:spLocks noChangeArrowheads="1"/>
              </p:cNvSpPr>
              <p:nvPr/>
            </p:nvSpPr>
            <p:spPr bwMode="auto">
              <a:xfrm>
                <a:off x="624" y="2303"/>
                <a:ext cx="437" cy="366"/>
              </a:xfrm>
              <a:prstGeom prst="rect">
                <a:avLst/>
              </a:prstGeom>
              <a:noFill/>
              <a:ln w="9525">
                <a:noFill/>
                <a:miter lim="800000"/>
                <a:headEnd/>
                <a:tailEnd/>
              </a:ln>
            </p:spPr>
            <p:txBody>
              <a:bodyPr wrap="none">
                <a:spAutoFit/>
              </a:bodyPr>
              <a:lstStyle/>
              <a:p>
                <a:r>
                  <a:rPr lang="en-US"/>
                  <a:t>42</a:t>
                </a:r>
              </a:p>
            </p:txBody>
          </p:sp>
        </p:grpSp>
        <p:sp>
          <p:nvSpPr>
            <p:cNvPr id="6176" name="Line 33"/>
            <p:cNvSpPr>
              <a:spLocks noChangeShapeType="1"/>
            </p:cNvSpPr>
            <p:nvPr/>
          </p:nvSpPr>
          <p:spPr bwMode="auto">
            <a:xfrm rot="-5400000">
              <a:off x="214" y="857"/>
              <a:ext cx="485" cy="0"/>
            </a:xfrm>
            <a:prstGeom prst="line">
              <a:avLst/>
            </a:prstGeom>
            <a:noFill/>
            <a:ln w="9525">
              <a:solidFill>
                <a:schemeClr val="tx1"/>
              </a:solidFill>
              <a:round/>
              <a:headEnd type="triangle" w="med" len="med"/>
              <a:tailEnd type="triangle" w="med" len="med"/>
            </a:ln>
          </p:spPr>
          <p:txBody>
            <a:bodyPr/>
            <a:lstStyle/>
            <a:p>
              <a:endParaRPr lang="en-US"/>
            </a:p>
          </p:txBody>
        </p:sp>
        <p:sp>
          <p:nvSpPr>
            <p:cNvPr id="6177" name="Text Box 34"/>
            <p:cNvSpPr txBox="1">
              <a:spLocks noChangeArrowheads="1"/>
            </p:cNvSpPr>
            <p:nvPr/>
          </p:nvSpPr>
          <p:spPr bwMode="auto">
            <a:xfrm rot="-5400000">
              <a:off x="107" y="718"/>
              <a:ext cx="516" cy="231"/>
            </a:xfrm>
            <a:prstGeom prst="rect">
              <a:avLst/>
            </a:prstGeom>
            <a:noFill/>
            <a:ln w="9525">
              <a:noFill/>
              <a:miter lim="800000"/>
              <a:headEnd/>
              <a:tailEnd/>
            </a:ln>
          </p:spPr>
          <p:txBody>
            <a:bodyPr wrap="none">
              <a:spAutoFit/>
            </a:bodyPr>
            <a:lstStyle/>
            <a:p>
              <a:r>
                <a:rPr lang="en-US"/>
                <a:t>100 m</a:t>
              </a:r>
            </a:p>
          </p:txBody>
        </p:sp>
      </p:grpSp>
      <p:grpSp>
        <p:nvGrpSpPr>
          <p:cNvPr id="6150" name="Group 36"/>
          <p:cNvGrpSpPr>
            <a:grpSpLocks/>
          </p:cNvGrpSpPr>
          <p:nvPr/>
        </p:nvGrpSpPr>
        <p:grpSpPr bwMode="auto">
          <a:xfrm>
            <a:off x="304800" y="4194175"/>
            <a:ext cx="2971800" cy="2511425"/>
            <a:chOff x="192" y="2402"/>
            <a:chExt cx="1858" cy="1582"/>
          </a:xfrm>
        </p:grpSpPr>
        <p:graphicFrame>
          <p:nvGraphicFramePr>
            <p:cNvPr id="6146" name="Object 37"/>
            <p:cNvGraphicFramePr>
              <a:graphicFrameLocks noChangeAspect="1"/>
            </p:cNvGraphicFramePr>
            <p:nvPr/>
          </p:nvGraphicFramePr>
          <p:xfrm>
            <a:off x="432" y="2402"/>
            <a:ext cx="1618" cy="1582"/>
          </p:xfrm>
          <a:graphic>
            <a:graphicData uri="http://schemas.openxmlformats.org/presentationml/2006/ole">
              <mc:AlternateContent xmlns:mc="http://schemas.openxmlformats.org/markup-compatibility/2006">
                <mc:Choice xmlns:v="urn:schemas-microsoft-com:vml" Requires="v">
                  <p:oleObj spid="_x0000_s6243" name="Bitmap Image" r:id="rId6" imgW="5630061" imgH="5504762" progId="Paint.Picture">
                    <p:embed/>
                  </p:oleObj>
                </mc:Choice>
                <mc:Fallback>
                  <p:oleObj name="Bitmap Image" r:id="rId6" imgW="5630061" imgH="5504762" progId="Paint.Picture">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 y="2402"/>
                          <a:ext cx="1618" cy="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9" name="Text Box 38"/>
            <p:cNvSpPr txBox="1">
              <a:spLocks noChangeArrowheads="1"/>
            </p:cNvSpPr>
            <p:nvPr/>
          </p:nvSpPr>
          <p:spPr bwMode="auto">
            <a:xfrm>
              <a:off x="829" y="2744"/>
              <a:ext cx="223" cy="288"/>
            </a:xfrm>
            <a:prstGeom prst="rect">
              <a:avLst/>
            </a:prstGeom>
            <a:noFill/>
            <a:ln w="9525">
              <a:noFill/>
              <a:miter lim="800000"/>
              <a:headEnd/>
              <a:tailEnd/>
            </a:ln>
          </p:spPr>
          <p:txBody>
            <a:bodyPr wrap="none">
              <a:spAutoFit/>
            </a:bodyPr>
            <a:lstStyle/>
            <a:p>
              <a:r>
                <a:rPr lang="en-US" sz="2400"/>
                <a:t>4</a:t>
              </a:r>
            </a:p>
          </p:txBody>
        </p:sp>
        <p:sp>
          <p:nvSpPr>
            <p:cNvPr id="6170" name="Text Box 39"/>
            <p:cNvSpPr txBox="1">
              <a:spLocks noChangeArrowheads="1"/>
            </p:cNvSpPr>
            <p:nvPr/>
          </p:nvSpPr>
          <p:spPr bwMode="auto">
            <a:xfrm>
              <a:off x="798" y="3448"/>
              <a:ext cx="223" cy="288"/>
            </a:xfrm>
            <a:prstGeom prst="rect">
              <a:avLst/>
            </a:prstGeom>
            <a:noFill/>
            <a:ln w="9525">
              <a:noFill/>
              <a:miter lim="800000"/>
              <a:headEnd/>
              <a:tailEnd/>
            </a:ln>
          </p:spPr>
          <p:txBody>
            <a:bodyPr wrap="none">
              <a:spAutoFit/>
            </a:bodyPr>
            <a:lstStyle/>
            <a:p>
              <a:r>
                <a:rPr lang="en-US" sz="2400"/>
                <a:t>2</a:t>
              </a:r>
            </a:p>
          </p:txBody>
        </p:sp>
        <p:sp>
          <p:nvSpPr>
            <p:cNvPr id="6171" name="Text Box 40"/>
            <p:cNvSpPr txBox="1">
              <a:spLocks noChangeArrowheads="1"/>
            </p:cNvSpPr>
            <p:nvPr/>
          </p:nvSpPr>
          <p:spPr bwMode="auto">
            <a:xfrm>
              <a:off x="1562" y="3448"/>
              <a:ext cx="221" cy="288"/>
            </a:xfrm>
            <a:prstGeom prst="rect">
              <a:avLst/>
            </a:prstGeom>
            <a:noFill/>
            <a:ln w="9525">
              <a:noFill/>
              <a:miter lim="800000"/>
              <a:headEnd/>
              <a:tailEnd/>
            </a:ln>
          </p:spPr>
          <p:txBody>
            <a:bodyPr wrap="none">
              <a:spAutoFit/>
            </a:bodyPr>
            <a:lstStyle/>
            <a:p>
              <a:r>
                <a:rPr lang="en-US" sz="2400"/>
                <a:t>4</a:t>
              </a:r>
            </a:p>
          </p:txBody>
        </p:sp>
        <p:sp>
          <p:nvSpPr>
            <p:cNvPr id="6172" name="Text Box 41"/>
            <p:cNvSpPr txBox="1">
              <a:spLocks noChangeArrowheads="1"/>
            </p:cNvSpPr>
            <p:nvPr/>
          </p:nvSpPr>
          <p:spPr bwMode="auto">
            <a:xfrm>
              <a:off x="1562" y="2715"/>
              <a:ext cx="221" cy="288"/>
            </a:xfrm>
            <a:prstGeom prst="rect">
              <a:avLst/>
            </a:prstGeom>
            <a:noFill/>
            <a:ln w="9525">
              <a:noFill/>
              <a:miter lim="800000"/>
              <a:headEnd/>
              <a:tailEnd/>
            </a:ln>
          </p:spPr>
          <p:txBody>
            <a:bodyPr wrap="none">
              <a:spAutoFit/>
            </a:bodyPr>
            <a:lstStyle/>
            <a:p>
              <a:r>
                <a:rPr lang="en-US" sz="2400"/>
                <a:t>6</a:t>
              </a:r>
            </a:p>
          </p:txBody>
        </p:sp>
        <p:sp>
          <p:nvSpPr>
            <p:cNvPr id="6173" name="Line 42"/>
            <p:cNvSpPr>
              <a:spLocks noChangeShapeType="1"/>
            </p:cNvSpPr>
            <p:nvPr/>
          </p:nvSpPr>
          <p:spPr bwMode="auto">
            <a:xfrm rot="-5400000">
              <a:off x="50" y="2791"/>
              <a:ext cx="763" cy="0"/>
            </a:xfrm>
            <a:prstGeom prst="line">
              <a:avLst/>
            </a:prstGeom>
            <a:noFill/>
            <a:ln w="9525">
              <a:solidFill>
                <a:schemeClr val="tx1"/>
              </a:solidFill>
              <a:round/>
              <a:headEnd type="triangle" w="med" len="med"/>
              <a:tailEnd type="triangle" w="med" len="med"/>
            </a:ln>
          </p:spPr>
          <p:txBody>
            <a:bodyPr/>
            <a:lstStyle/>
            <a:p>
              <a:endParaRPr lang="en-US"/>
            </a:p>
          </p:txBody>
        </p:sp>
        <p:sp>
          <p:nvSpPr>
            <p:cNvPr id="6174" name="Text Box 43"/>
            <p:cNvSpPr txBox="1">
              <a:spLocks noChangeArrowheads="1"/>
            </p:cNvSpPr>
            <p:nvPr/>
          </p:nvSpPr>
          <p:spPr bwMode="auto">
            <a:xfrm rot="-5400000">
              <a:off x="49" y="2687"/>
              <a:ext cx="516" cy="229"/>
            </a:xfrm>
            <a:prstGeom prst="rect">
              <a:avLst/>
            </a:prstGeom>
            <a:noFill/>
            <a:ln w="9525">
              <a:noFill/>
              <a:miter lim="800000"/>
              <a:headEnd/>
              <a:tailEnd/>
            </a:ln>
          </p:spPr>
          <p:txBody>
            <a:bodyPr wrap="none">
              <a:spAutoFit/>
            </a:bodyPr>
            <a:lstStyle/>
            <a:p>
              <a:r>
                <a:rPr lang="en-US"/>
                <a:t>150 m</a:t>
              </a:r>
            </a:p>
          </p:txBody>
        </p:sp>
      </p:grpSp>
      <p:sp>
        <p:nvSpPr>
          <p:cNvPr id="6151" name="Line 44"/>
          <p:cNvSpPr>
            <a:spLocks noChangeShapeType="1"/>
          </p:cNvSpPr>
          <p:nvPr/>
        </p:nvSpPr>
        <p:spPr bwMode="auto">
          <a:xfrm>
            <a:off x="793750" y="2819400"/>
            <a:ext cx="2406650" cy="0"/>
          </a:xfrm>
          <a:prstGeom prst="line">
            <a:avLst/>
          </a:prstGeom>
          <a:noFill/>
          <a:ln w="9525">
            <a:solidFill>
              <a:schemeClr val="tx1"/>
            </a:solidFill>
            <a:prstDash val="dashDot"/>
            <a:round/>
            <a:headEnd/>
            <a:tailEnd/>
          </a:ln>
        </p:spPr>
        <p:txBody>
          <a:bodyPr/>
          <a:lstStyle/>
          <a:p>
            <a:endParaRPr lang="en-US"/>
          </a:p>
        </p:txBody>
      </p:sp>
      <p:sp>
        <p:nvSpPr>
          <p:cNvPr id="6152" name="Line 45"/>
          <p:cNvSpPr>
            <a:spLocks noChangeShapeType="1"/>
          </p:cNvSpPr>
          <p:nvPr/>
        </p:nvSpPr>
        <p:spPr bwMode="auto">
          <a:xfrm>
            <a:off x="2000250" y="1600200"/>
            <a:ext cx="0" cy="2362200"/>
          </a:xfrm>
          <a:prstGeom prst="line">
            <a:avLst/>
          </a:prstGeom>
          <a:noFill/>
          <a:ln w="9525">
            <a:solidFill>
              <a:schemeClr val="tx1"/>
            </a:solidFill>
            <a:prstDash val="dashDot"/>
            <a:round/>
            <a:headEnd/>
            <a:tailEnd/>
          </a:ln>
        </p:spPr>
        <p:txBody>
          <a:bodyPr/>
          <a:lstStyle/>
          <a:p>
            <a:endParaRPr lang="en-US"/>
          </a:p>
        </p:txBody>
      </p:sp>
      <p:sp>
        <p:nvSpPr>
          <p:cNvPr id="6153" name="Oval 46"/>
          <p:cNvSpPr>
            <a:spLocks noChangeArrowheads="1"/>
          </p:cNvSpPr>
          <p:nvPr/>
        </p:nvSpPr>
        <p:spPr bwMode="auto">
          <a:xfrm>
            <a:off x="1327150" y="2117725"/>
            <a:ext cx="130175" cy="139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54" name="Oval 47"/>
          <p:cNvSpPr>
            <a:spLocks noChangeArrowheads="1"/>
          </p:cNvSpPr>
          <p:nvPr/>
        </p:nvSpPr>
        <p:spPr bwMode="auto">
          <a:xfrm>
            <a:off x="2527300" y="2125663"/>
            <a:ext cx="130175" cy="139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55" name="Oval 48"/>
          <p:cNvSpPr>
            <a:spLocks noChangeArrowheads="1"/>
          </p:cNvSpPr>
          <p:nvPr/>
        </p:nvSpPr>
        <p:spPr bwMode="auto">
          <a:xfrm>
            <a:off x="2514600" y="3305175"/>
            <a:ext cx="130175" cy="139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56" name="Oval 49"/>
          <p:cNvSpPr>
            <a:spLocks noChangeArrowheads="1"/>
          </p:cNvSpPr>
          <p:nvPr/>
        </p:nvSpPr>
        <p:spPr bwMode="auto">
          <a:xfrm>
            <a:off x="1320800" y="3344863"/>
            <a:ext cx="130175" cy="139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57" name="Text Box 50"/>
          <p:cNvSpPr txBox="1">
            <a:spLocks noChangeArrowheads="1"/>
          </p:cNvSpPr>
          <p:nvPr/>
        </p:nvSpPr>
        <p:spPr bwMode="auto">
          <a:xfrm>
            <a:off x="3698875" y="2189163"/>
            <a:ext cx="1562100" cy="366712"/>
          </a:xfrm>
          <a:prstGeom prst="rect">
            <a:avLst/>
          </a:prstGeom>
          <a:noFill/>
          <a:ln w="9525">
            <a:noFill/>
            <a:miter lim="800000"/>
            <a:headEnd/>
            <a:tailEnd/>
          </a:ln>
        </p:spPr>
        <p:txBody>
          <a:bodyPr wrap="none">
            <a:spAutoFit/>
          </a:bodyPr>
          <a:lstStyle/>
          <a:p>
            <a:r>
              <a:rPr lang="en-US"/>
              <a:t>40-0.5*4 = 38</a:t>
            </a:r>
          </a:p>
        </p:txBody>
      </p:sp>
      <p:sp>
        <p:nvSpPr>
          <p:cNvPr id="6158" name="Text Box 51"/>
          <p:cNvSpPr txBox="1">
            <a:spLocks noChangeArrowheads="1"/>
          </p:cNvSpPr>
          <p:nvPr/>
        </p:nvSpPr>
        <p:spPr bwMode="auto">
          <a:xfrm>
            <a:off x="3738563" y="2906713"/>
            <a:ext cx="1562100" cy="366712"/>
          </a:xfrm>
          <a:prstGeom prst="rect">
            <a:avLst/>
          </a:prstGeom>
          <a:noFill/>
          <a:ln w="9525">
            <a:noFill/>
            <a:miter lim="800000"/>
            <a:headEnd/>
            <a:tailEnd/>
          </a:ln>
        </p:spPr>
        <p:txBody>
          <a:bodyPr wrap="none">
            <a:spAutoFit/>
          </a:bodyPr>
          <a:lstStyle/>
          <a:p>
            <a:r>
              <a:rPr lang="en-US"/>
              <a:t>55-0.5*6 = 52</a:t>
            </a:r>
          </a:p>
        </p:txBody>
      </p:sp>
      <p:sp>
        <p:nvSpPr>
          <p:cNvPr id="6159" name="Text Box 52"/>
          <p:cNvSpPr txBox="1">
            <a:spLocks noChangeArrowheads="1"/>
          </p:cNvSpPr>
          <p:nvPr/>
        </p:nvSpPr>
        <p:spPr bwMode="auto">
          <a:xfrm>
            <a:off x="5948363" y="3163888"/>
            <a:ext cx="438150" cy="366712"/>
          </a:xfrm>
          <a:prstGeom prst="rect">
            <a:avLst/>
          </a:prstGeom>
          <a:noFill/>
          <a:ln w="9525">
            <a:noFill/>
            <a:miter lim="800000"/>
            <a:headEnd/>
            <a:tailEnd/>
          </a:ln>
        </p:spPr>
        <p:txBody>
          <a:bodyPr wrap="none">
            <a:spAutoFit/>
          </a:bodyPr>
          <a:lstStyle/>
          <a:p>
            <a:r>
              <a:rPr lang="en-US"/>
              <a:t>38</a:t>
            </a:r>
          </a:p>
        </p:txBody>
      </p:sp>
      <p:sp>
        <p:nvSpPr>
          <p:cNvPr id="6160" name="Text Box 53"/>
          <p:cNvSpPr txBox="1">
            <a:spLocks noChangeArrowheads="1"/>
          </p:cNvSpPr>
          <p:nvPr/>
        </p:nvSpPr>
        <p:spPr bwMode="auto">
          <a:xfrm>
            <a:off x="7180263" y="3171825"/>
            <a:ext cx="438150" cy="366713"/>
          </a:xfrm>
          <a:prstGeom prst="rect">
            <a:avLst/>
          </a:prstGeom>
          <a:noFill/>
          <a:ln w="9525">
            <a:noFill/>
            <a:miter lim="800000"/>
            <a:headEnd/>
            <a:tailEnd/>
          </a:ln>
        </p:spPr>
        <p:txBody>
          <a:bodyPr wrap="none">
            <a:spAutoFit/>
          </a:bodyPr>
          <a:lstStyle/>
          <a:p>
            <a:r>
              <a:rPr lang="en-US"/>
              <a:t>52</a:t>
            </a:r>
          </a:p>
        </p:txBody>
      </p:sp>
      <p:sp>
        <p:nvSpPr>
          <p:cNvPr id="6161" name="Text Box 54"/>
          <p:cNvSpPr txBox="1">
            <a:spLocks noChangeArrowheads="1"/>
          </p:cNvSpPr>
          <p:nvPr/>
        </p:nvSpPr>
        <p:spPr bwMode="auto">
          <a:xfrm>
            <a:off x="5995988" y="4392613"/>
            <a:ext cx="438150" cy="366712"/>
          </a:xfrm>
          <a:prstGeom prst="rect">
            <a:avLst/>
          </a:prstGeom>
          <a:noFill/>
          <a:ln w="9525">
            <a:noFill/>
            <a:miter lim="800000"/>
            <a:headEnd/>
            <a:tailEnd/>
          </a:ln>
        </p:spPr>
        <p:txBody>
          <a:bodyPr wrap="none">
            <a:spAutoFit/>
          </a:bodyPr>
          <a:lstStyle/>
          <a:p>
            <a:r>
              <a:rPr lang="en-US"/>
              <a:t>41</a:t>
            </a:r>
          </a:p>
        </p:txBody>
      </p:sp>
      <p:sp>
        <p:nvSpPr>
          <p:cNvPr id="6162" name="Text Box 55"/>
          <p:cNvSpPr txBox="1">
            <a:spLocks noChangeArrowheads="1"/>
          </p:cNvSpPr>
          <p:nvPr/>
        </p:nvSpPr>
        <p:spPr bwMode="auto">
          <a:xfrm>
            <a:off x="7196138" y="4402138"/>
            <a:ext cx="438150" cy="366712"/>
          </a:xfrm>
          <a:prstGeom prst="rect">
            <a:avLst/>
          </a:prstGeom>
          <a:noFill/>
          <a:ln w="9525">
            <a:noFill/>
            <a:miter lim="800000"/>
            <a:headEnd/>
            <a:tailEnd/>
          </a:ln>
        </p:spPr>
        <p:txBody>
          <a:bodyPr wrap="none">
            <a:spAutoFit/>
          </a:bodyPr>
          <a:lstStyle/>
          <a:p>
            <a:r>
              <a:rPr lang="en-US"/>
              <a:t>39</a:t>
            </a:r>
          </a:p>
        </p:txBody>
      </p:sp>
      <p:sp>
        <p:nvSpPr>
          <p:cNvPr id="6163" name="Text Box 56"/>
          <p:cNvSpPr txBox="1">
            <a:spLocks noChangeArrowheads="1"/>
          </p:cNvSpPr>
          <p:nvPr/>
        </p:nvSpPr>
        <p:spPr bwMode="auto">
          <a:xfrm>
            <a:off x="3736975" y="3605213"/>
            <a:ext cx="1562100" cy="366712"/>
          </a:xfrm>
          <a:prstGeom prst="rect">
            <a:avLst/>
          </a:prstGeom>
          <a:noFill/>
          <a:ln w="9525">
            <a:noFill/>
            <a:miter lim="800000"/>
            <a:headEnd/>
            <a:tailEnd/>
          </a:ln>
        </p:spPr>
        <p:txBody>
          <a:bodyPr wrap="none">
            <a:spAutoFit/>
          </a:bodyPr>
          <a:lstStyle/>
          <a:p>
            <a:r>
              <a:rPr lang="en-US"/>
              <a:t>42-0.5*2 = 41</a:t>
            </a:r>
          </a:p>
        </p:txBody>
      </p:sp>
      <p:sp>
        <p:nvSpPr>
          <p:cNvPr id="6164" name="Text Box 57"/>
          <p:cNvSpPr txBox="1">
            <a:spLocks noChangeArrowheads="1"/>
          </p:cNvSpPr>
          <p:nvPr/>
        </p:nvSpPr>
        <p:spPr bwMode="auto">
          <a:xfrm>
            <a:off x="3776663" y="4343400"/>
            <a:ext cx="1562100" cy="366713"/>
          </a:xfrm>
          <a:prstGeom prst="rect">
            <a:avLst/>
          </a:prstGeom>
          <a:noFill/>
          <a:ln w="9525">
            <a:noFill/>
            <a:miter lim="800000"/>
            <a:headEnd/>
            <a:tailEnd/>
          </a:ln>
        </p:spPr>
        <p:txBody>
          <a:bodyPr wrap="none">
            <a:spAutoFit/>
          </a:bodyPr>
          <a:lstStyle/>
          <a:p>
            <a:r>
              <a:rPr lang="en-US"/>
              <a:t>41-0.5*4 = 39</a:t>
            </a:r>
          </a:p>
        </p:txBody>
      </p:sp>
      <p:cxnSp>
        <p:nvCxnSpPr>
          <p:cNvPr id="6165" name="AutoShape 58"/>
          <p:cNvCxnSpPr>
            <a:cxnSpLocks noChangeShapeType="1"/>
            <a:stCxn id="6153" idx="6"/>
            <a:endCxn id="6157" idx="1"/>
          </p:cNvCxnSpPr>
          <p:nvPr/>
        </p:nvCxnSpPr>
        <p:spPr bwMode="auto">
          <a:xfrm>
            <a:off x="1457325" y="2187575"/>
            <a:ext cx="2241550" cy="185738"/>
          </a:xfrm>
          <a:prstGeom prst="bentConnector3">
            <a:avLst>
              <a:gd name="adj1" fmla="val 39449"/>
            </a:avLst>
          </a:prstGeom>
          <a:noFill/>
          <a:ln w="9525">
            <a:solidFill>
              <a:schemeClr val="tx1"/>
            </a:solidFill>
            <a:miter lim="800000"/>
            <a:headEnd/>
            <a:tailEnd type="triangle" w="med" len="med"/>
          </a:ln>
        </p:spPr>
      </p:cxnSp>
      <p:cxnSp>
        <p:nvCxnSpPr>
          <p:cNvPr id="6166" name="AutoShape 59"/>
          <p:cNvCxnSpPr>
            <a:cxnSpLocks noChangeShapeType="1"/>
            <a:stCxn id="6159" idx="1"/>
            <a:endCxn id="6157" idx="3"/>
          </p:cNvCxnSpPr>
          <p:nvPr/>
        </p:nvCxnSpPr>
        <p:spPr bwMode="auto">
          <a:xfrm rot="10800000">
            <a:off x="5260975" y="2373313"/>
            <a:ext cx="687388" cy="974725"/>
          </a:xfrm>
          <a:prstGeom prst="bentConnector3">
            <a:avLst>
              <a:gd name="adj1" fmla="val 49884"/>
            </a:avLst>
          </a:prstGeom>
          <a:noFill/>
          <a:ln w="9525">
            <a:solidFill>
              <a:schemeClr val="tx1"/>
            </a:solidFill>
            <a:miter lim="800000"/>
            <a:headEnd type="triangle" w="med" len="med"/>
            <a:tailEnd/>
          </a:ln>
        </p:spPr>
      </p:cxnSp>
      <p:cxnSp>
        <p:nvCxnSpPr>
          <p:cNvPr id="6167" name="AutoShape 60"/>
          <p:cNvCxnSpPr>
            <a:cxnSpLocks noChangeShapeType="1"/>
            <a:stCxn id="6169" idx="3"/>
            <a:endCxn id="6157" idx="1"/>
          </p:cNvCxnSpPr>
          <p:nvPr/>
        </p:nvCxnSpPr>
        <p:spPr bwMode="auto">
          <a:xfrm flipV="1">
            <a:off x="1679575" y="2373313"/>
            <a:ext cx="2019300" cy="2592387"/>
          </a:xfrm>
          <a:prstGeom prst="bentConnector3">
            <a:avLst>
              <a:gd name="adj1" fmla="val 86634"/>
            </a:avLst>
          </a:prstGeom>
          <a:noFill/>
          <a:ln w="9525">
            <a:solidFill>
              <a:schemeClr val="tx1"/>
            </a:solidFill>
            <a:miter lim="800000"/>
            <a:headEnd/>
            <a:tailEnd type="triangle" w="med" len="med"/>
          </a:ln>
        </p:spPr>
      </p:cxnSp>
      <p:pic>
        <p:nvPicPr>
          <p:cNvPr id="6168" name="Picture 61"/>
          <p:cNvPicPr>
            <a:picLocks noChangeAspect="1" noChangeArrowheads="1"/>
          </p:cNvPicPr>
          <p:nvPr/>
        </p:nvPicPr>
        <p:blipFill>
          <a:blip r:embed="rId8" cstate="print"/>
          <a:srcRect/>
          <a:stretch>
            <a:fillRect/>
          </a:stretch>
        </p:blipFill>
        <p:spPr bwMode="auto">
          <a:xfrm>
            <a:off x="5486400" y="2667000"/>
            <a:ext cx="2590800"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76200"/>
            <a:ext cx="7772400" cy="838200"/>
          </a:xfrm>
        </p:spPr>
        <p:txBody>
          <a:bodyPr/>
          <a:lstStyle/>
          <a:p>
            <a:pPr eaLnBrk="1" hangingPunct="1"/>
            <a:r>
              <a:rPr lang="en-US" smtClean="0"/>
              <a:t>Interpolation</a:t>
            </a:r>
          </a:p>
        </p:txBody>
      </p:sp>
      <p:sp>
        <p:nvSpPr>
          <p:cNvPr id="54275" name="Rectangle 3"/>
          <p:cNvSpPr>
            <a:spLocks noGrp="1" noChangeArrowheads="1"/>
          </p:cNvSpPr>
          <p:nvPr>
            <p:ph type="body" idx="1"/>
          </p:nvPr>
        </p:nvSpPr>
        <p:spPr>
          <a:xfrm>
            <a:off x="381000" y="762000"/>
            <a:ext cx="8763000" cy="1066800"/>
          </a:xfrm>
        </p:spPr>
        <p:txBody>
          <a:bodyPr>
            <a:normAutofit fontScale="85000" lnSpcReduction="20000"/>
          </a:bodyPr>
          <a:lstStyle/>
          <a:p>
            <a:pPr marL="0" indent="0" algn="ctr" eaLnBrk="1" hangingPunct="1">
              <a:lnSpc>
                <a:spcPct val="80000"/>
              </a:lnSpc>
              <a:buFontTx/>
              <a:buNone/>
            </a:pPr>
            <a:r>
              <a:rPr lang="en-US" sz="2800" smtClean="0"/>
              <a:t>Estimate values between known values.</a:t>
            </a:r>
          </a:p>
          <a:p>
            <a:pPr marL="0" indent="0" algn="ctr" eaLnBrk="1" hangingPunct="1">
              <a:lnSpc>
                <a:spcPct val="80000"/>
              </a:lnSpc>
              <a:buFontTx/>
              <a:buNone/>
            </a:pPr>
            <a:r>
              <a:rPr lang="en-US" sz="2800" smtClean="0">
                <a:solidFill>
                  <a:schemeClr val="accent2"/>
                </a:solidFill>
              </a:rPr>
              <a:t>A set of spatial analyst functions that predict values for a surface from a limited number of sample points creating a continuous raster.</a:t>
            </a:r>
          </a:p>
        </p:txBody>
      </p:sp>
      <p:grpSp>
        <p:nvGrpSpPr>
          <p:cNvPr id="54276" name="Group 4"/>
          <p:cNvGrpSpPr>
            <a:grpSpLocks/>
          </p:cNvGrpSpPr>
          <p:nvPr/>
        </p:nvGrpSpPr>
        <p:grpSpPr bwMode="auto">
          <a:xfrm>
            <a:off x="2971800" y="2438400"/>
            <a:ext cx="3276600" cy="3276600"/>
            <a:chOff x="816" y="2112"/>
            <a:chExt cx="1440" cy="1440"/>
          </a:xfrm>
        </p:grpSpPr>
        <p:sp>
          <p:nvSpPr>
            <p:cNvPr id="54320" name="Rectangle 5"/>
            <p:cNvSpPr>
              <a:spLocks noChangeArrowheads="1"/>
            </p:cNvSpPr>
            <p:nvPr/>
          </p:nvSpPr>
          <p:spPr bwMode="auto">
            <a:xfrm>
              <a:off x="816" y="211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21" name="Rectangle 6"/>
            <p:cNvSpPr>
              <a:spLocks noChangeArrowheads="1"/>
            </p:cNvSpPr>
            <p:nvPr/>
          </p:nvSpPr>
          <p:spPr bwMode="auto">
            <a:xfrm>
              <a:off x="1296" y="211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22" name="Rectangle 7"/>
            <p:cNvSpPr>
              <a:spLocks noChangeArrowheads="1"/>
            </p:cNvSpPr>
            <p:nvPr/>
          </p:nvSpPr>
          <p:spPr bwMode="auto">
            <a:xfrm>
              <a:off x="1776" y="211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23" name="Rectangle 8"/>
            <p:cNvSpPr>
              <a:spLocks noChangeArrowheads="1"/>
            </p:cNvSpPr>
            <p:nvPr/>
          </p:nvSpPr>
          <p:spPr bwMode="auto">
            <a:xfrm>
              <a:off x="1776" y="259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24" name="Rectangle 9"/>
            <p:cNvSpPr>
              <a:spLocks noChangeArrowheads="1"/>
            </p:cNvSpPr>
            <p:nvPr/>
          </p:nvSpPr>
          <p:spPr bwMode="auto">
            <a:xfrm>
              <a:off x="1296" y="259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25" name="Rectangle 10"/>
            <p:cNvSpPr>
              <a:spLocks noChangeArrowheads="1"/>
            </p:cNvSpPr>
            <p:nvPr/>
          </p:nvSpPr>
          <p:spPr bwMode="auto">
            <a:xfrm>
              <a:off x="816" y="259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26" name="Rectangle 11"/>
            <p:cNvSpPr>
              <a:spLocks noChangeArrowheads="1"/>
            </p:cNvSpPr>
            <p:nvPr/>
          </p:nvSpPr>
          <p:spPr bwMode="auto">
            <a:xfrm>
              <a:off x="816" y="307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27" name="Rectangle 12"/>
            <p:cNvSpPr>
              <a:spLocks noChangeArrowheads="1"/>
            </p:cNvSpPr>
            <p:nvPr/>
          </p:nvSpPr>
          <p:spPr bwMode="auto">
            <a:xfrm>
              <a:off x="1296" y="307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28" name="Rectangle 13"/>
            <p:cNvSpPr>
              <a:spLocks noChangeArrowheads="1"/>
            </p:cNvSpPr>
            <p:nvPr/>
          </p:nvSpPr>
          <p:spPr bwMode="auto">
            <a:xfrm>
              <a:off x="1776" y="307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4277" name="Group 14"/>
          <p:cNvGrpSpPr>
            <a:grpSpLocks/>
          </p:cNvGrpSpPr>
          <p:nvPr/>
        </p:nvGrpSpPr>
        <p:grpSpPr bwMode="auto">
          <a:xfrm>
            <a:off x="3200400" y="2667000"/>
            <a:ext cx="2895600" cy="2895600"/>
            <a:chOff x="192" y="1824"/>
            <a:chExt cx="2016" cy="2016"/>
          </a:xfrm>
        </p:grpSpPr>
        <p:sp>
          <p:nvSpPr>
            <p:cNvPr id="54279" name="Rectangle 15"/>
            <p:cNvSpPr>
              <a:spLocks noChangeArrowheads="1"/>
            </p:cNvSpPr>
            <p:nvPr/>
          </p:nvSpPr>
          <p:spPr bwMode="auto">
            <a:xfrm>
              <a:off x="240" y="235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0" name="Rectangle 16"/>
            <p:cNvSpPr>
              <a:spLocks noChangeArrowheads="1"/>
            </p:cNvSpPr>
            <p:nvPr/>
          </p:nvSpPr>
          <p:spPr bwMode="auto">
            <a:xfrm>
              <a:off x="720" y="235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1" name="Rectangle 17"/>
            <p:cNvSpPr>
              <a:spLocks noChangeArrowheads="1"/>
            </p:cNvSpPr>
            <p:nvPr/>
          </p:nvSpPr>
          <p:spPr bwMode="auto">
            <a:xfrm>
              <a:off x="1200" y="235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2" name="Rectangle 18"/>
            <p:cNvSpPr>
              <a:spLocks noChangeArrowheads="1"/>
            </p:cNvSpPr>
            <p:nvPr/>
          </p:nvSpPr>
          <p:spPr bwMode="auto">
            <a:xfrm>
              <a:off x="1200" y="283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3" name="Rectangle 19"/>
            <p:cNvSpPr>
              <a:spLocks noChangeArrowheads="1"/>
            </p:cNvSpPr>
            <p:nvPr/>
          </p:nvSpPr>
          <p:spPr bwMode="auto">
            <a:xfrm>
              <a:off x="720" y="283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4" name="Rectangle 20"/>
            <p:cNvSpPr>
              <a:spLocks noChangeArrowheads="1"/>
            </p:cNvSpPr>
            <p:nvPr/>
          </p:nvSpPr>
          <p:spPr bwMode="auto">
            <a:xfrm>
              <a:off x="240" y="283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5" name="Rectangle 21"/>
            <p:cNvSpPr>
              <a:spLocks noChangeArrowheads="1"/>
            </p:cNvSpPr>
            <p:nvPr/>
          </p:nvSpPr>
          <p:spPr bwMode="auto">
            <a:xfrm>
              <a:off x="240" y="331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6" name="Rectangle 22"/>
            <p:cNvSpPr>
              <a:spLocks noChangeArrowheads="1"/>
            </p:cNvSpPr>
            <p:nvPr/>
          </p:nvSpPr>
          <p:spPr bwMode="auto">
            <a:xfrm>
              <a:off x="720" y="331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7" name="Rectangle 23"/>
            <p:cNvSpPr>
              <a:spLocks noChangeArrowheads="1"/>
            </p:cNvSpPr>
            <p:nvPr/>
          </p:nvSpPr>
          <p:spPr bwMode="auto">
            <a:xfrm>
              <a:off x="1200" y="331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8" name="Rectangle 24"/>
            <p:cNvSpPr>
              <a:spLocks noChangeArrowheads="1"/>
            </p:cNvSpPr>
            <p:nvPr/>
          </p:nvSpPr>
          <p:spPr bwMode="auto">
            <a:xfrm>
              <a:off x="1680" y="235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9" name="Rectangle 25"/>
            <p:cNvSpPr>
              <a:spLocks noChangeArrowheads="1"/>
            </p:cNvSpPr>
            <p:nvPr/>
          </p:nvSpPr>
          <p:spPr bwMode="auto">
            <a:xfrm>
              <a:off x="1680" y="283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90" name="Rectangle 26"/>
            <p:cNvSpPr>
              <a:spLocks noChangeArrowheads="1"/>
            </p:cNvSpPr>
            <p:nvPr/>
          </p:nvSpPr>
          <p:spPr bwMode="auto">
            <a:xfrm>
              <a:off x="1680" y="331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91" name="Rectangle 27"/>
            <p:cNvSpPr>
              <a:spLocks noChangeArrowheads="1"/>
            </p:cNvSpPr>
            <p:nvPr/>
          </p:nvSpPr>
          <p:spPr bwMode="auto">
            <a:xfrm>
              <a:off x="240" y="187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92" name="Rectangle 28"/>
            <p:cNvSpPr>
              <a:spLocks noChangeArrowheads="1"/>
            </p:cNvSpPr>
            <p:nvPr/>
          </p:nvSpPr>
          <p:spPr bwMode="auto">
            <a:xfrm>
              <a:off x="720" y="187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93" name="Rectangle 29"/>
            <p:cNvSpPr>
              <a:spLocks noChangeArrowheads="1"/>
            </p:cNvSpPr>
            <p:nvPr/>
          </p:nvSpPr>
          <p:spPr bwMode="auto">
            <a:xfrm>
              <a:off x="1200" y="187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94" name="Rectangle 30"/>
            <p:cNvSpPr>
              <a:spLocks noChangeArrowheads="1"/>
            </p:cNvSpPr>
            <p:nvPr/>
          </p:nvSpPr>
          <p:spPr bwMode="auto">
            <a:xfrm>
              <a:off x="1680" y="1872"/>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95" name="Oval 31"/>
            <p:cNvSpPr>
              <a:spLocks noChangeArrowheads="1"/>
            </p:cNvSpPr>
            <p:nvPr/>
          </p:nvSpPr>
          <p:spPr bwMode="auto">
            <a:xfrm>
              <a:off x="672" y="182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296" name="Oval 32"/>
            <p:cNvSpPr>
              <a:spLocks noChangeArrowheads="1"/>
            </p:cNvSpPr>
            <p:nvPr/>
          </p:nvSpPr>
          <p:spPr bwMode="auto">
            <a:xfrm>
              <a:off x="1152" y="182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297" name="Oval 33"/>
            <p:cNvSpPr>
              <a:spLocks noChangeArrowheads="1"/>
            </p:cNvSpPr>
            <p:nvPr/>
          </p:nvSpPr>
          <p:spPr bwMode="auto">
            <a:xfrm>
              <a:off x="1632" y="182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298" name="Oval 34"/>
            <p:cNvSpPr>
              <a:spLocks noChangeArrowheads="1"/>
            </p:cNvSpPr>
            <p:nvPr/>
          </p:nvSpPr>
          <p:spPr bwMode="auto">
            <a:xfrm>
              <a:off x="2112" y="182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299" name="Oval 35"/>
            <p:cNvSpPr>
              <a:spLocks noChangeArrowheads="1"/>
            </p:cNvSpPr>
            <p:nvPr/>
          </p:nvSpPr>
          <p:spPr bwMode="auto">
            <a:xfrm>
              <a:off x="192" y="182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00" name="Oval 36"/>
            <p:cNvSpPr>
              <a:spLocks noChangeArrowheads="1"/>
            </p:cNvSpPr>
            <p:nvPr/>
          </p:nvSpPr>
          <p:spPr bwMode="auto">
            <a:xfrm>
              <a:off x="672" y="230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01" name="Oval 37"/>
            <p:cNvSpPr>
              <a:spLocks noChangeArrowheads="1"/>
            </p:cNvSpPr>
            <p:nvPr/>
          </p:nvSpPr>
          <p:spPr bwMode="auto">
            <a:xfrm>
              <a:off x="1152" y="230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02" name="Oval 38"/>
            <p:cNvSpPr>
              <a:spLocks noChangeArrowheads="1"/>
            </p:cNvSpPr>
            <p:nvPr/>
          </p:nvSpPr>
          <p:spPr bwMode="auto">
            <a:xfrm>
              <a:off x="1632" y="230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03" name="Oval 39"/>
            <p:cNvSpPr>
              <a:spLocks noChangeArrowheads="1"/>
            </p:cNvSpPr>
            <p:nvPr/>
          </p:nvSpPr>
          <p:spPr bwMode="auto">
            <a:xfrm>
              <a:off x="2112" y="230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04" name="Oval 40"/>
            <p:cNvSpPr>
              <a:spLocks noChangeArrowheads="1"/>
            </p:cNvSpPr>
            <p:nvPr/>
          </p:nvSpPr>
          <p:spPr bwMode="auto">
            <a:xfrm>
              <a:off x="192" y="230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05" name="Oval 41"/>
            <p:cNvSpPr>
              <a:spLocks noChangeArrowheads="1"/>
            </p:cNvSpPr>
            <p:nvPr/>
          </p:nvSpPr>
          <p:spPr bwMode="auto">
            <a:xfrm>
              <a:off x="672" y="278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06" name="Oval 42"/>
            <p:cNvSpPr>
              <a:spLocks noChangeArrowheads="1"/>
            </p:cNvSpPr>
            <p:nvPr/>
          </p:nvSpPr>
          <p:spPr bwMode="auto">
            <a:xfrm>
              <a:off x="1152" y="278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07" name="Oval 43"/>
            <p:cNvSpPr>
              <a:spLocks noChangeArrowheads="1"/>
            </p:cNvSpPr>
            <p:nvPr/>
          </p:nvSpPr>
          <p:spPr bwMode="auto">
            <a:xfrm>
              <a:off x="1632" y="278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08" name="Oval 44"/>
            <p:cNvSpPr>
              <a:spLocks noChangeArrowheads="1"/>
            </p:cNvSpPr>
            <p:nvPr/>
          </p:nvSpPr>
          <p:spPr bwMode="auto">
            <a:xfrm>
              <a:off x="2112" y="278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09" name="Oval 45"/>
            <p:cNvSpPr>
              <a:spLocks noChangeArrowheads="1"/>
            </p:cNvSpPr>
            <p:nvPr/>
          </p:nvSpPr>
          <p:spPr bwMode="auto">
            <a:xfrm>
              <a:off x="192" y="278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10" name="Oval 46"/>
            <p:cNvSpPr>
              <a:spLocks noChangeArrowheads="1"/>
            </p:cNvSpPr>
            <p:nvPr/>
          </p:nvSpPr>
          <p:spPr bwMode="auto">
            <a:xfrm>
              <a:off x="672" y="326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11" name="Oval 47"/>
            <p:cNvSpPr>
              <a:spLocks noChangeArrowheads="1"/>
            </p:cNvSpPr>
            <p:nvPr/>
          </p:nvSpPr>
          <p:spPr bwMode="auto">
            <a:xfrm>
              <a:off x="1152" y="326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12" name="Oval 48"/>
            <p:cNvSpPr>
              <a:spLocks noChangeArrowheads="1"/>
            </p:cNvSpPr>
            <p:nvPr/>
          </p:nvSpPr>
          <p:spPr bwMode="auto">
            <a:xfrm>
              <a:off x="1632" y="326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13" name="Oval 49"/>
            <p:cNvSpPr>
              <a:spLocks noChangeArrowheads="1"/>
            </p:cNvSpPr>
            <p:nvPr/>
          </p:nvSpPr>
          <p:spPr bwMode="auto">
            <a:xfrm>
              <a:off x="2112" y="326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14" name="Oval 50"/>
            <p:cNvSpPr>
              <a:spLocks noChangeArrowheads="1"/>
            </p:cNvSpPr>
            <p:nvPr/>
          </p:nvSpPr>
          <p:spPr bwMode="auto">
            <a:xfrm>
              <a:off x="192" y="326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15" name="Oval 51"/>
            <p:cNvSpPr>
              <a:spLocks noChangeArrowheads="1"/>
            </p:cNvSpPr>
            <p:nvPr/>
          </p:nvSpPr>
          <p:spPr bwMode="auto">
            <a:xfrm>
              <a:off x="672" y="374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16" name="Oval 52"/>
            <p:cNvSpPr>
              <a:spLocks noChangeArrowheads="1"/>
            </p:cNvSpPr>
            <p:nvPr/>
          </p:nvSpPr>
          <p:spPr bwMode="auto">
            <a:xfrm>
              <a:off x="1152" y="374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17" name="Oval 53"/>
            <p:cNvSpPr>
              <a:spLocks noChangeArrowheads="1"/>
            </p:cNvSpPr>
            <p:nvPr/>
          </p:nvSpPr>
          <p:spPr bwMode="auto">
            <a:xfrm>
              <a:off x="1632" y="374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18" name="Oval 54"/>
            <p:cNvSpPr>
              <a:spLocks noChangeArrowheads="1"/>
            </p:cNvSpPr>
            <p:nvPr/>
          </p:nvSpPr>
          <p:spPr bwMode="auto">
            <a:xfrm>
              <a:off x="2112" y="374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4319" name="Oval 55"/>
            <p:cNvSpPr>
              <a:spLocks noChangeArrowheads="1"/>
            </p:cNvSpPr>
            <p:nvPr/>
          </p:nvSpPr>
          <p:spPr bwMode="auto">
            <a:xfrm>
              <a:off x="192" y="3744"/>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54278" name="Rectangle 56"/>
          <p:cNvSpPr>
            <a:spLocks noChangeArrowheads="1"/>
          </p:cNvSpPr>
          <p:nvPr/>
        </p:nvSpPr>
        <p:spPr bwMode="auto">
          <a:xfrm>
            <a:off x="609600" y="57150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200"/>
              <a:t>Apparent improvement in resolution may not be justified</a:t>
            </a:r>
          </a:p>
        </p:txBody>
      </p:sp>
    </p:spTree>
    <p:extLst>
      <p:ext uri="{BB962C8B-B14F-4D97-AF65-F5344CB8AC3E}">
        <p14:creationId xmlns:p14="http://schemas.microsoft.com/office/powerpoint/2010/main" val="11655189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4800" y="381000"/>
            <a:ext cx="3581400" cy="1143000"/>
          </a:xfrm>
        </p:spPr>
        <p:txBody>
          <a:bodyPr>
            <a:normAutofit fontScale="90000"/>
          </a:bodyPr>
          <a:lstStyle/>
          <a:p>
            <a:pPr eaLnBrk="1" hangingPunct="1"/>
            <a:r>
              <a:rPr lang="en-US" sz="4000" smtClean="0"/>
              <a:t>Interpolation methods</a:t>
            </a:r>
          </a:p>
        </p:txBody>
      </p:sp>
      <p:sp>
        <p:nvSpPr>
          <p:cNvPr id="55299" name="Rectangle 3"/>
          <p:cNvSpPr>
            <a:spLocks noGrp="1" noChangeArrowheads="1"/>
          </p:cNvSpPr>
          <p:nvPr>
            <p:ph type="body" idx="1"/>
          </p:nvPr>
        </p:nvSpPr>
        <p:spPr>
          <a:xfrm>
            <a:off x="457200" y="1981200"/>
            <a:ext cx="3962400" cy="4114800"/>
          </a:xfrm>
        </p:spPr>
        <p:txBody>
          <a:bodyPr/>
          <a:lstStyle/>
          <a:p>
            <a:pPr eaLnBrk="1" hangingPunct="1">
              <a:lnSpc>
                <a:spcPct val="90000"/>
              </a:lnSpc>
            </a:pPr>
            <a:r>
              <a:rPr lang="en-US" smtClean="0"/>
              <a:t>Nearest neighbor</a:t>
            </a:r>
          </a:p>
          <a:p>
            <a:pPr eaLnBrk="1" hangingPunct="1">
              <a:lnSpc>
                <a:spcPct val="90000"/>
              </a:lnSpc>
            </a:pPr>
            <a:r>
              <a:rPr lang="en-US" smtClean="0"/>
              <a:t>Inverse distance weight</a:t>
            </a:r>
          </a:p>
          <a:p>
            <a:pPr eaLnBrk="1" hangingPunct="1">
              <a:lnSpc>
                <a:spcPct val="90000"/>
              </a:lnSpc>
            </a:pPr>
            <a:r>
              <a:rPr lang="en-US" smtClean="0"/>
              <a:t>Bilinear interpolation</a:t>
            </a:r>
          </a:p>
          <a:p>
            <a:pPr eaLnBrk="1" hangingPunct="1">
              <a:lnSpc>
                <a:spcPct val="90000"/>
              </a:lnSpc>
            </a:pPr>
            <a:r>
              <a:rPr lang="en-US" smtClean="0"/>
              <a:t>Kriging (best linear unbiased estimator)</a:t>
            </a:r>
          </a:p>
          <a:p>
            <a:pPr eaLnBrk="1" hangingPunct="1">
              <a:lnSpc>
                <a:spcPct val="90000"/>
              </a:lnSpc>
            </a:pPr>
            <a:r>
              <a:rPr lang="en-US" smtClean="0"/>
              <a:t>Spline</a:t>
            </a:r>
          </a:p>
        </p:txBody>
      </p:sp>
      <p:graphicFrame>
        <p:nvGraphicFramePr>
          <p:cNvPr id="55300" name="Object 4"/>
          <p:cNvGraphicFramePr>
            <a:graphicFrameLocks noChangeAspect="1"/>
          </p:cNvGraphicFramePr>
          <p:nvPr/>
        </p:nvGraphicFramePr>
        <p:xfrm>
          <a:off x="4267200" y="2590800"/>
          <a:ext cx="1428750" cy="866775"/>
        </p:xfrm>
        <a:graphic>
          <a:graphicData uri="http://schemas.openxmlformats.org/presentationml/2006/ole">
            <mc:AlternateContent xmlns:mc="http://schemas.openxmlformats.org/markup-compatibility/2006">
              <mc:Choice xmlns:v="urn:schemas-microsoft-com:vml" Requires="v">
                <p:oleObj spid="_x0000_s355362" name="Equation" r:id="rId3" imgW="710891" imgH="431613" progId="Equation.3">
                  <p:embed/>
                </p:oleObj>
              </mc:Choice>
              <mc:Fallback>
                <p:oleObj name="Equation" r:id="rId3" imgW="710891"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590800"/>
                        <a:ext cx="142875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1" name="Object 5"/>
          <p:cNvGraphicFramePr>
            <a:graphicFrameLocks noChangeAspect="1"/>
          </p:cNvGraphicFramePr>
          <p:nvPr/>
        </p:nvGraphicFramePr>
        <p:xfrm>
          <a:off x="4230688" y="3886200"/>
          <a:ext cx="2474912" cy="407988"/>
        </p:xfrm>
        <a:graphic>
          <a:graphicData uri="http://schemas.openxmlformats.org/presentationml/2006/ole">
            <mc:AlternateContent xmlns:mc="http://schemas.openxmlformats.org/markup-compatibility/2006">
              <mc:Choice xmlns:v="urn:schemas-microsoft-com:vml" Requires="v">
                <p:oleObj spid="_x0000_s355363" name="Equation" r:id="rId5" imgW="1231366" imgH="203112" progId="Equation.3">
                  <p:embed/>
                </p:oleObj>
              </mc:Choice>
              <mc:Fallback>
                <p:oleObj name="Equation" r:id="rId5" imgW="1231366"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0688" y="3886200"/>
                        <a:ext cx="2474912"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2" name="Object 6"/>
          <p:cNvGraphicFramePr>
            <a:graphicFrameLocks noChangeAspect="1"/>
          </p:cNvGraphicFramePr>
          <p:nvPr/>
        </p:nvGraphicFramePr>
        <p:xfrm>
          <a:off x="4191000" y="4724400"/>
          <a:ext cx="1479550" cy="509588"/>
        </p:xfrm>
        <a:graphic>
          <a:graphicData uri="http://schemas.openxmlformats.org/presentationml/2006/ole">
            <mc:AlternateContent xmlns:mc="http://schemas.openxmlformats.org/markup-compatibility/2006">
              <mc:Choice xmlns:v="urn:schemas-microsoft-com:vml" Requires="v">
                <p:oleObj spid="_x0000_s355364" name="Equation" r:id="rId7" imgW="736280" imgH="253890" progId="Equation.3">
                  <p:embed/>
                </p:oleObj>
              </mc:Choice>
              <mc:Fallback>
                <p:oleObj name="Equation" r:id="rId7" imgW="736280"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724400"/>
                        <a:ext cx="147955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3" name="Object 7"/>
          <p:cNvGraphicFramePr>
            <a:graphicFrameLocks noChangeAspect="1"/>
          </p:cNvGraphicFramePr>
          <p:nvPr/>
        </p:nvGraphicFramePr>
        <p:xfrm>
          <a:off x="4191000" y="5486400"/>
          <a:ext cx="1912938" cy="585788"/>
        </p:xfrm>
        <a:graphic>
          <a:graphicData uri="http://schemas.openxmlformats.org/presentationml/2006/ole">
            <mc:AlternateContent xmlns:mc="http://schemas.openxmlformats.org/markup-compatibility/2006">
              <mc:Choice xmlns:v="urn:schemas-microsoft-com:vml" Requires="v">
                <p:oleObj spid="_x0000_s355365" name="Equation" r:id="rId9" imgW="952087" imgH="291973" progId="Equation.3">
                  <p:embed/>
                </p:oleObj>
              </mc:Choice>
              <mc:Fallback>
                <p:oleObj name="Equation" r:id="rId9" imgW="952087" imgH="29197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5486400"/>
                        <a:ext cx="1912938"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5304" name="Group 8"/>
          <p:cNvGrpSpPr>
            <a:grpSpLocks/>
          </p:cNvGrpSpPr>
          <p:nvPr/>
        </p:nvGrpSpPr>
        <p:grpSpPr bwMode="auto">
          <a:xfrm>
            <a:off x="6172200" y="457200"/>
            <a:ext cx="2514600" cy="2514600"/>
            <a:chOff x="816" y="2112"/>
            <a:chExt cx="1440" cy="1440"/>
          </a:xfrm>
        </p:grpSpPr>
        <p:sp>
          <p:nvSpPr>
            <p:cNvPr id="55325" name="Rectangle 9"/>
            <p:cNvSpPr>
              <a:spLocks noChangeArrowheads="1"/>
            </p:cNvSpPr>
            <p:nvPr/>
          </p:nvSpPr>
          <p:spPr bwMode="auto">
            <a:xfrm>
              <a:off x="816" y="211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26" name="Rectangle 10"/>
            <p:cNvSpPr>
              <a:spLocks noChangeArrowheads="1"/>
            </p:cNvSpPr>
            <p:nvPr/>
          </p:nvSpPr>
          <p:spPr bwMode="auto">
            <a:xfrm>
              <a:off x="1296" y="211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27" name="Rectangle 11"/>
            <p:cNvSpPr>
              <a:spLocks noChangeArrowheads="1"/>
            </p:cNvSpPr>
            <p:nvPr/>
          </p:nvSpPr>
          <p:spPr bwMode="auto">
            <a:xfrm>
              <a:off x="1776" y="211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28" name="Rectangle 12"/>
            <p:cNvSpPr>
              <a:spLocks noChangeArrowheads="1"/>
            </p:cNvSpPr>
            <p:nvPr/>
          </p:nvSpPr>
          <p:spPr bwMode="auto">
            <a:xfrm>
              <a:off x="1776" y="259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29" name="Rectangle 13"/>
            <p:cNvSpPr>
              <a:spLocks noChangeArrowheads="1"/>
            </p:cNvSpPr>
            <p:nvPr/>
          </p:nvSpPr>
          <p:spPr bwMode="auto">
            <a:xfrm>
              <a:off x="1296" y="259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0" name="Rectangle 14"/>
            <p:cNvSpPr>
              <a:spLocks noChangeArrowheads="1"/>
            </p:cNvSpPr>
            <p:nvPr/>
          </p:nvSpPr>
          <p:spPr bwMode="auto">
            <a:xfrm>
              <a:off x="816" y="259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1" name="Rectangle 15"/>
            <p:cNvSpPr>
              <a:spLocks noChangeArrowheads="1"/>
            </p:cNvSpPr>
            <p:nvPr/>
          </p:nvSpPr>
          <p:spPr bwMode="auto">
            <a:xfrm>
              <a:off x="816" y="307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2" name="Rectangle 16"/>
            <p:cNvSpPr>
              <a:spLocks noChangeArrowheads="1"/>
            </p:cNvSpPr>
            <p:nvPr/>
          </p:nvSpPr>
          <p:spPr bwMode="auto">
            <a:xfrm>
              <a:off x="1296" y="307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3" name="Rectangle 17"/>
            <p:cNvSpPr>
              <a:spLocks noChangeArrowheads="1"/>
            </p:cNvSpPr>
            <p:nvPr/>
          </p:nvSpPr>
          <p:spPr bwMode="auto">
            <a:xfrm>
              <a:off x="1776" y="3072"/>
              <a:ext cx="480" cy="48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5305" name="Rectangle 18"/>
          <p:cNvSpPr>
            <a:spLocks noChangeArrowheads="1"/>
          </p:cNvSpPr>
          <p:nvPr/>
        </p:nvSpPr>
        <p:spPr bwMode="auto">
          <a:xfrm>
            <a:off x="7010400" y="3810000"/>
            <a:ext cx="690563" cy="690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6" name="Oval 19"/>
          <p:cNvSpPr>
            <a:spLocks noChangeArrowheads="1"/>
          </p:cNvSpPr>
          <p:nvPr/>
        </p:nvSpPr>
        <p:spPr bwMode="auto">
          <a:xfrm>
            <a:off x="6629400" y="2438400"/>
            <a:ext cx="138113" cy="1381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07" name="Oval 20"/>
          <p:cNvSpPr>
            <a:spLocks noChangeArrowheads="1"/>
          </p:cNvSpPr>
          <p:nvPr/>
        </p:nvSpPr>
        <p:spPr bwMode="auto">
          <a:xfrm>
            <a:off x="8153400" y="609600"/>
            <a:ext cx="138113" cy="1381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08" name="Oval 21"/>
          <p:cNvSpPr>
            <a:spLocks noChangeArrowheads="1"/>
          </p:cNvSpPr>
          <p:nvPr/>
        </p:nvSpPr>
        <p:spPr bwMode="auto">
          <a:xfrm>
            <a:off x="5791200" y="533400"/>
            <a:ext cx="138113" cy="1381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09" name="Oval 22"/>
          <p:cNvSpPr>
            <a:spLocks noChangeArrowheads="1"/>
          </p:cNvSpPr>
          <p:nvPr/>
        </p:nvSpPr>
        <p:spPr bwMode="auto">
          <a:xfrm>
            <a:off x="7924800" y="2667000"/>
            <a:ext cx="138113" cy="1381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10" name="Oval 23"/>
          <p:cNvSpPr>
            <a:spLocks noChangeArrowheads="1"/>
          </p:cNvSpPr>
          <p:nvPr/>
        </p:nvSpPr>
        <p:spPr bwMode="auto">
          <a:xfrm>
            <a:off x="6781800" y="1066800"/>
            <a:ext cx="138113" cy="1365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11" name="Oval 24"/>
          <p:cNvSpPr>
            <a:spLocks noChangeArrowheads="1"/>
          </p:cNvSpPr>
          <p:nvPr/>
        </p:nvSpPr>
        <p:spPr bwMode="auto">
          <a:xfrm>
            <a:off x="8534400" y="1676400"/>
            <a:ext cx="138113" cy="1365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12" name="Oval 25"/>
          <p:cNvSpPr>
            <a:spLocks noChangeArrowheads="1"/>
          </p:cNvSpPr>
          <p:nvPr/>
        </p:nvSpPr>
        <p:spPr bwMode="auto">
          <a:xfrm>
            <a:off x="6942138" y="3741738"/>
            <a:ext cx="138112" cy="1381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13" name="Oval 26"/>
          <p:cNvSpPr>
            <a:spLocks noChangeArrowheads="1"/>
          </p:cNvSpPr>
          <p:nvPr/>
        </p:nvSpPr>
        <p:spPr bwMode="auto">
          <a:xfrm>
            <a:off x="6942138" y="4430713"/>
            <a:ext cx="138112" cy="1381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14" name="Oval 27"/>
          <p:cNvSpPr>
            <a:spLocks noChangeAspect="1" noChangeArrowheads="1"/>
          </p:cNvSpPr>
          <p:nvPr/>
        </p:nvSpPr>
        <p:spPr bwMode="auto">
          <a:xfrm>
            <a:off x="6573838" y="838200"/>
            <a:ext cx="55562" cy="55563"/>
          </a:xfrm>
          <a:prstGeom prst="ellipse">
            <a:avLst/>
          </a:prstGeom>
          <a:solidFill>
            <a:srgbClr val="FF0000"/>
          </a:solidFill>
          <a:ln w="9525">
            <a:solidFill>
              <a:schemeClr val="tx1"/>
            </a:solidFill>
            <a:round/>
            <a:headEnd/>
            <a:tailEnd/>
          </a:ln>
        </p:spPr>
        <p:txBody>
          <a:bodyPr wrap="none" anchor="ctr"/>
          <a:lstStyle/>
          <a:p>
            <a:endParaRPr lang="en-US"/>
          </a:p>
        </p:txBody>
      </p:sp>
      <p:sp>
        <p:nvSpPr>
          <p:cNvPr id="55315" name="Oval 28"/>
          <p:cNvSpPr>
            <a:spLocks noChangeAspect="1" noChangeArrowheads="1"/>
          </p:cNvSpPr>
          <p:nvPr/>
        </p:nvSpPr>
        <p:spPr bwMode="auto">
          <a:xfrm>
            <a:off x="7412038" y="838200"/>
            <a:ext cx="55562" cy="55563"/>
          </a:xfrm>
          <a:prstGeom prst="ellipse">
            <a:avLst/>
          </a:prstGeom>
          <a:solidFill>
            <a:srgbClr val="FF0000"/>
          </a:solidFill>
          <a:ln w="9525">
            <a:solidFill>
              <a:schemeClr val="tx1"/>
            </a:solidFill>
            <a:round/>
            <a:headEnd/>
            <a:tailEnd/>
          </a:ln>
        </p:spPr>
        <p:txBody>
          <a:bodyPr wrap="none" anchor="ctr"/>
          <a:lstStyle/>
          <a:p>
            <a:endParaRPr lang="en-US"/>
          </a:p>
        </p:txBody>
      </p:sp>
      <p:sp>
        <p:nvSpPr>
          <p:cNvPr id="55316" name="Oval 29"/>
          <p:cNvSpPr>
            <a:spLocks noChangeAspect="1" noChangeArrowheads="1"/>
          </p:cNvSpPr>
          <p:nvPr/>
        </p:nvSpPr>
        <p:spPr bwMode="auto">
          <a:xfrm>
            <a:off x="8250238" y="838200"/>
            <a:ext cx="55562" cy="55563"/>
          </a:xfrm>
          <a:prstGeom prst="ellipse">
            <a:avLst/>
          </a:prstGeom>
          <a:solidFill>
            <a:srgbClr val="FF0000"/>
          </a:solidFill>
          <a:ln w="9525">
            <a:solidFill>
              <a:schemeClr val="tx1"/>
            </a:solidFill>
            <a:round/>
            <a:headEnd/>
            <a:tailEnd/>
          </a:ln>
        </p:spPr>
        <p:txBody>
          <a:bodyPr wrap="none" anchor="ctr"/>
          <a:lstStyle/>
          <a:p>
            <a:endParaRPr lang="en-US"/>
          </a:p>
        </p:txBody>
      </p:sp>
      <p:sp>
        <p:nvSpPr>
          <p:cNvPr id="55317" name="Oval 30"/>
          <p:cNvSpPr>
            <a:spLocks noChangeAspect="1" noChangeArrowheads="1"/>
          </p:cNvSpPr>
          <p:nvPr/>
        </p:nvSpPr>
        <p:spPr bwMode="auto">
          <a:xfrm>
            <a:off x="6553200" y="1697038"/>
            <a:ext cx="55563" cy="55562"/>
          </a:xfrm>
          <a:prstGeom prst="ellipse">
            <a:avLst/>
          </a:prstGeom>
          <a:solidFill>
            <a:srgbClr val="FF0000"/>
          </a:solidFill>
          <a:ln w="9525">
            <a:solidFill>
              <a:schemeClr val="tx1"/>
            </a:solidFill>
            <a:round/>
            <a:headEnd/>
            <a:tailEnd/>
          </a:ln>
        </p:spPr>
        <p:txBody>
          <a:bodyPr wrap="none" anchor="ctr"/>
          <a:lstStyle/>
          <a:p>
            <a:endParaRPr lang="en-US"/>
          </a:p>
        </p:txBody>
      </p:sp>
      <p:sp>
        <p:nvSpPr>
          <p:cNvPr id="55318" name="Oval 31"/>
          <p:cNvSpPr>
            <a:spLocks noChangeAspect="1" noChangeArrowheads="1"/>
          </p:cNvSpPr>
          <p:nvPr/>
        </p:nvSpPr>
        <p:spPr bwMode="auto">
          <a:xfrm>
            <a:off x="7391400" y="1697038"/>
            <a:ext cx="55563" cy="55562"/>
          </a:xfrm>
          <a:prstGeom prst="ellipse">
            <a:avLst/>
          </a:prstGeom>
          <a:solidFill>
            <a:srgbClr val="FF0000"/>
          </a:solidFill>
          <a:ln w="9525">
            <a:solidFill>
              <a:schemeClr val="tx1"/>
            </a:solidFill>
            <a:round/>
            <a:headEnd/>
            <a:tailEnd/>
          </a:ln>
        </p:spPr>
        <p:txBody>
          <a:bodyPr wrap="none" anchor="ctr"/>
          <a:lstStyle/>
          <a:p>
            <a:endParaRPr lang="en-US"/>
          </a:p>
        </p:txBody>
      </p:sp>
      <p:sp>
        <p:nvSpPr>
          <p:cNvPr id="55319" name="Oval 32"/>
          <p:cNvSpPr>
            <a:spLocks noChangeAspect="1" noChangeArrowheads="1"/>
          </p:cNvSpPr>
          <p:nvPr/>
        </p:nvSpPr>
        <p:spPr bwMode="auto">
          <a:xfrm>
            <a:off x="8229600" y="1697038"/>
            <a:ext cx="55563" cy="55562"/>
          </a:xfrm>
          <a:prstGeom prst="ellipse">
            <a:avLst/>
          </a:prstGeom>
          <a:solidFill>
            <a:srgbClr val="FF0000"/>
          </a:solidFill>
          <a:ln w="9525">
            <a:solidFill>
              <a:schemeClr val="tx1"/>
            </a:solidFill>
            <a:round/>
            <a:headEnd/>
            <a:tailEnd/>
          </a:ln>
        </p:spPr>
        <p:txBody>
          <a:bodyPr wrap="none" anchor="ctr"/>
          <a:lstStyle/>
          <a:p>
            <a:endParaRPr lang="en-US"/>
          </a:p>
        </p:txBody>
      </p:sp>
      <p:sp>
        <p:nvSpPr>
          <p:cNvPr id="55320" name="Oval 33"/>
          <p:cNvSpPr>
            <a:spLocks noChangeAspect="1" noChangeArrowheads="1"/>
          </p:cNvSpPr>
          <p:nvPr/>
        </p:nvSpPr>
        <p:spPr bwMode="auto">
          <a:xfrm>
            <a:off x="6553200" y="2535238"/>
            <a:ext cx="55563" cy="55562"/>
          </a:xfrm>
          <a:prstGeom prst="ellipse">
            <a:avLst/>
          </a:prstGeom>
          <a:solidFill>
            <a:srgbClr val="FF0000"/>
          </a:solidFill>
          <a:ln w="9525">
            <a:solidFill>
              <a:schemeClr val="tx1"/>
            </a:solidFill>
            <a:round/>
            <a:headEnd/>
            <a:tailEnd/>
          </a:ln>
        </p:spPr>
        <p:txBody>
          <a:bodyPr wrap="none" anchor="ctr"/>
          <a:lstStyle/>
          <a:p>
            <a:endParaRPr lang="en-US"/>
          </a:p>
        </p:txBody>
      </p:sp>
      <p:sp>
        <p:nvSpPr>
          <p:cNvPr id="55321" name="Oval 34"/>
          <p:cNvSpPr>
            <a:spLocks noChangeAspect="1" noChangeArrowheads="1"/>
          </p:cNvSpPr>
          <p:nvPr/>
        </p:nvSpPr>
        <p:spPr bwMode="auto">
          <a:xfrm>
            <a:off x="7391400" y="2535238"/>
            <a:ext cx="55563" cy="55562"/>
          </a:xfrm>
          <a:prstGeom prst="ellipse">
            <a:avLst/>
          </a:prstGeom>
          <a:solidFill>
            <a:srgbClr val="FF0000"/>
          </a:solidFill>
          <a:ln w="9525">
            <a:solidFill>
              <a:schemeClr val="tx1"/>
            </a:solidFill>
            <a:round/>
            <a:headEnd/>
            <a:tailEnd/>
          </a:ln>
        </p:spPr>
        <p:txBody>
          <a:bodyPr wrap="none" anchor="ctr"/>
          <a:lstStyle/>
          <a:p>
            <a:endParaRPr lang="en-US"/>
          </a:p>
        </p:txBody>
      </p:sp>
      <p:sp>
        <p:nvSpPr>
          <p:cNvPr id="55322" name="Oval 35"/>
          <p:cNvSpPr>
            <a:spLocks noChangeAspect="1" noChangeArrowheads="1"/>
          </p:cNvSpPr>
          <p:nvPr/>
        </p:nvSpPr>
        <p:spPr bwMode="auto">
          <a:xfrm>
            <a:off x="8229600" y="2535238"/>
            <a:ext cx="55563" cy="55562"/>
          </a:xfrm>
          <a:prstGeom prst="ellipse">
            <a:avLst/>
          </a:prstGeom>
          <a:solidFill>
            <a:srgbClr val="FF0000"/>
          </a:solidFill>
          <a:ln w="9525">
            <a:solidFill>
              <a:schemeClr val="tx1"/>
            </a:solidFill>
            <a:round/>
            <a:headEnd/>
            <a:tailEnd/>
          </a:ln>
        </p:spPr>
        <p:txBody>
          <a:bodyPr wrap="none" anchor="ctr"/>
          <a:lstStyle/>
          <a:p>
            <a:endParaRPr lang="en-US"/>
          </a:p>
        </p:txBody>
      </p:sp>
      <p:sp>
        <p:nvSpPr>
          <p:cNvPr id="55323" name="Oval 36"/>
          <p:cNvSpPr>
            <a:spLocks noChangeArrowheads="1"/>
          </p:cNvSpPr>
          <p:nvPr/>
        </p:nvSpPr>
        <p:spPr bwMode="auto">
          <a:xfrm>
            <a:off x="7620000" y="3733800"/>
            <a:ext cx="138113" cy="1381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24" name="Oval 37"/>
          <p:cNvSpPr>
            <a:spLocks noChangeArrowheads="1"/>
          </p:cNvSpPr>
          <p:nvPr/>
        </p:nvSpPr>
        <p:spPr bwMode="auto">
          <a:xfrm>
            <a:off x="7620000" y="4422775"/>
            <a:ext cx="138113" cy="138113"/>
          </a:xfrm>
          <a:prstGeom prst="ellipse">
            <a:avLst/>
          </a:prstGeom>
          <a:solidFill>
            <a:schemeClr val="accent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29284592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93725" y="122238"/>
            <a:ext cx="3810000" cy="909637"/>
          </a:xfrm>
        </p:spPr>
        <p:txBody>
          <a:bodyPr/>
          <a:lstStyle/>
          <a:p>
            <a:pPr eaLnBrk="1" hangingPunct="1"/>
            <a:r>
              <a:rPr lang="en-US" sz="2000" smtClean="0">
                <a:latin typeface="Arial" pitchFamily="34" charset="0"/>
              </a:rPr>
              <a:t>Nearest Neighbor “Thiessen” Polygon Interpolation</a:t>
            </a:r>
          </a:p>
        </p:txBody>
      </p:sp>
      <p:sp>
        <p:nvSpPr>
          <p:cNvPr id="56323" name="Rectangle 3"/>
          <p:cNvSpPr>
            <a:spLocks noChangeArrowheads="1"/>
          </p:cNvSpPr>
          <p:nvPr/>
        </p:nvSpPr>
        <p:spPr bwMode="auto">
          <a:xfrm>
            <a:off x="0"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6324" name="Object 4"/>
          <p:cNvGraphicFramePr>
            <a:graphicFrameLocks noChangeAspect="1"/>
          </p:cNvGraphicFramePr>
          <p:nvPr/>
        </p:nvGraphicFramePr>
        <p:xfrm>
          <a:off x="762000" y="887413"/>
          <a:ext cx="3375025" cy="5627687"/>
        </p:xfrm>
        <a:graphic>
          <a:graphicData uri="http://schemas.openxmlformats.org/presentationml/2006/ole">
            <mc:AlternateContent xmlns:mc="http://schemas.openxmlformats.org/markup-compatibility/2006">
              <mc:Choice xmlns:v="urn:schemas-microsoft-com:vml" Requires="v">
                <p:oleObj spid="_x0000_s356370" name="Bitmap Image" r:id="rId3" imgW="3048264" imgH="5082981" progId="Paint.Picture">
                  <p:embed/>
                </p:oleObj>
              </mc:Choice>
              <mc:Fallback>
                <p:oleObj name="Bitmap Image" r:id="rId3" imgW="3048264" imgH="508298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87413"/>
                        <a:ext cx="3375025" cy="562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5" name="Object 5"/>
          <p:cNvGraphicFramePr>
            <a:graphicFrameLocks noChangeAspect="1"/>
          </p:cNvGraphicFramePr>
          <p:nvPr/>
        </p:nvGraphicFramePr>
        <p:xfrm>
          <a:off x="5043488" y="930275"/>
          <a:ext cx="2979737" cy="5586413"/>
        </p:xfrm>
        <a:graphic>
          <a:graphicData uri="http://schemas.openxmlformats.org/presentationml/2006/ole">
            <mc:AlternateContent xmlns:mc="http://schemas.openxmlformats.org/markup-compatibility/2006">
              <mc:Choice xmlns:v="urn:schemas-microsoft-com:vml" Requires="v">
                <p:oleObj spid="_x0000_s356371" name="Bitmap Image" r:id="rId5" imgW="2979048" imgH="5585944" progId="Paint.Picture">
                  <p:embed/>
                </p:oleObj>
              </mc:Choice>
              <mc:Fallback>
                <p:oleObj name="Bitmap Image" r:id="rId5" imgW="2979048" imgH="558594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3488" y="930275"/>
                        <a:ext cx="2979737" cy="558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6" name="Rectangle 6"/>
          <p:cNvSpPr>
            <a:spLocks noChangeArrowheads="1"/>
          </p:cNvSpPr>
          <p:nvPr/>
        </p:nvSpPr>
        <p:spPr bwMode="auto">
          <a:xfrm>
            <a:off x="4606925" y="25400"/>
            <a:ext cx="381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a:solidFill>
                  <a:schemeClr val="tx2"/>
                </a:solidFill>
                <a:latin typeface="Arial" pitchFamily="34" charset="0"/>
              </a:rPr>
              <a:t>Spline Interpolation</a:t>
            </a:r>
          </a:p>
        </p:txBody>
      </p:sp>
    </p:spTree>
    <p:extLst>
      <p:ext uri="{BB962C8B-B14F-4D97-AF65-F5344CB8AC3E}">
        <p14:creationId xmlns:p14="http://schemas.microsoft.com/office/powerpoint/2010/main" val="10513345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ChangeArrowheads="1"/>
          </p:cNvSpPr>
          <p:nvPr/>
        </p:nvSpPr>
        <p:spPr bwMode="auto">
          <a:xfrm>
            <a:off x="1676400" y="0"/>
            <a:ext cx="5562600" cy="901700"/>
          </a:xfrm>
          <a:prstGeom prst="rect">
            <a:avLst/>
          </a:prstGeom>
          <a:noFill/>
          <a:ln w="9525">
            <a:noFill/>
            <a:miter lim="800000"/>
            <a:headEnd/>
            <a:tailEnd/>
          </a:ln>
        </p:spPr>
        <p:txBody>
          <a:bodyPr anchor="ctr"/>
          <a:lstStyle/>
          <a:p>
            <a:pPr algn="ctr"/>
            <a:r>
              <a:rPr lang="en-CA" sz="2000" b="1">
                <a:solidFill>
                  <a:schemeClr val="bg2"/>
                </a:solidFill>
              </a:rPr>
              <a:t>Topographic Slope</a:t>
            </a:r>
          </a:p>
        </p:txBody>
      </p:sp>
      <p:grpSp>
        <p:nvGrpSpPr>
          <p:cNvPr id="143363" name="Group 5"/>
          <p:cNvGrpSpPr>
            <a:grpSpLocks/>
          </p:cNvGrpSpPr>
          <p:nvPr/>
        </p:nvGrpSpPr>
        <p:grpSpPr bwMode="auto">
          <a:xfrm>
            <a:off x="1485900" y="860425"/>
            <a:ext cx="5803900" cy="3859213"/>
            <a:chOff x="926" y="638"/>
            <a:chExt cx="3656" cy="2431"/>
          </a:xfrm>
        </p:grpSpPr>
        <p:pic>
          <p:nvPicPr>
            <p:cNvPr id="143365" name="Picture 6"/>
            <p:cNvPicPr>
              <a:picLocks noChangeAspect="1" noChangeArrowheads="1"/>
            </p:cNvPicPr>
            <p:nvPr/>
          </p:nvPicPr>
          <p:blipFill>
            <a:blip r:embed="rId3" cstate="print"/>
            <a:srcRect/>
            <a:stretch>
              <a:fillRect/>
            </a:stretch>
          </p:blipFill>
          <p:spPr bwMode="auto">
            <a:xfrm>
              <a:off x="926" y="638"/>
              <a:ext cx="3656" cy="2431"/>
            </a:xfrm>
            <a:prstGeom prst="rect">
              <a:avLst/>
            </a:prstGeom>
            <a:noFill/>
            <a:ln w="9525">
              <a:noFill/>
              <a:miter lim="800000"/>
              <a:headEnd/>
              <a:tailEnd/>
            </a:ln>
          </p:spPr>
        </p:pic>
        <p:sp>
          <p:nvSpPr>
            <p:cNvPr id="143366" name="Line 7"/>
            <p:cNvSpPr>
              <a:spLocks noChangeShapeType="1"/>
            </p:cNvSpPr>
            <p:nvPr/>
          </p:nvSpPr>
          <p:spPr bwMode="auto">
            <a:xfrm flipH="1">
              <a:off x="3072" y="1632"/>
              <a:ext cx="224" cy="432"/>
            </a:xfrm>
            <a:prstGeom prst="line">
              <a:avLst/>
            </a:prstGeom>
            <a:noFill/>
            <a:ln w="57150">
              <a:solidFill>
                <a:srgbClr val="FF0000"/>
              </a:solidFill>
              <a:round/>
              <a:headEnd/>
              <a:tailEnd type="triangle" w="med" len="med"/>
            </a:ln>
          </p:spPr>
          <p:txBody>
            <a:bodyPr wrap="none" anchor="ctr"/>
            <a:lstStyle/>
            <a:p>
              <a:endParaRPr lang="en-US"/>
            </a:p>
          </p:txBody>
        </p:sp>
      </p:grpSp>
      <p:sp>
        <p:nvSpPr>
          <p:cNvPr id="143364" name="Rectangle 8"/>
          <p:cNvSpPr>
            <a:spLocks noChangeArrowheads="1"/>
          </p:cNvSpPr>
          <p:nvPr/>
        </p:nvSpPr>
        <p:spPr bwMode="auto">
          <a:xfrm>
            <a:off x="700088" y="4756150"/>
            <a:ext cx="7543800" cy="1889125"/>
          </a:xfrm>
          <a:prstGeom prst="rect">
            <a:avLst/>
          </a:prstGeom>
          <a:noFill/>
          <a:ln w="9525">
            <a:noFill/>
            <a:miter lim="800000"/>
            <a:headEnd/>
            <a:tailEnd/>
          </a:ln>
        </p:spPr>
        <p:txBody>
          <a:bodyPr/>
          <a:lstStyle/>
          <a:p>
            <a:pPr marL="342900" indent="-342900">
              <a:spcBef>
                <a:spcPct val="20000"/>
              </a:spcBef>
              <a:buFontTx/>
              <a:buChar char="•"/>
            </a:pPr>
            <a:r>
              <a:rPr lang="en-US" sz="2000"/>
              <a:t>Defined or represented by one of the following</a:t>
            </a:r>
          </a:p>
          <a:p>
            <a:pPr marL="742950" lvl="1" indent="-285750">
              <a:spcBef>
                <a:spcPct val="20000"/>
              </a:spcBef>
              <a:buFontTx/>
              <a:buChar char="–"/>
            </a:pPr>
            <a:r>
              <a:rPr lang="en-US" sz="2000"/>
              <a:t>Surface derivative </a:t>
            </a:r>
            <a:r>
              <a:rPr lang="en-US" sz="2000">
                <a:sym typeface="Symbol" pitchFamily="18" charset="2"/>
              </a:rPr>
              <a:t>z</a:t>
            </a:r>
          </a:p>
          <a:p>
            <a:pPr marL="742950" lvl="1" indent="-285750">
              <a:spcBef>
                <a:spcPct val="20000"/>
              </a:spcBef>
              <a:buFontTx/>
              <a:buChar char="–"/>
            </a:pPr>
            <a:r>
              <a:rPr lang="en-US" sz="2000">
                <a:sym typeface="Symbol" pitchFamily="18" charset="2"/>
              </a:rPr>
              <a:t>Vector with x and y components</a:t>
            </a:r>
          </a:p>
          <a:p>
            <a:pPr marL="742950" lvl="1" indent="-285750">
              <a:spcBef>
                <a:spcPct val="20000"/>
              </a:spcBef>
              <a:buFontTx/>
              <a:buChar char="–"/>
            </a:pPr>
            <a:r>
              <a:rPr lang="en-US" sz="2000">
                <a:sym typeface="Symbol" pitchFamily="18" charset="2"/>
              </a:rPr>
              <a:t>Vector with magnitude (</a:t>
            </a:r>
            <a:r>
              <a:rPr lang="en-US" sz="2000">
                <a:solidFill>
                  <a:schemeClr val="accent2"/>
                </a:solidFill>
                <a:sym typeface="Symbol" pitchFamily="18" charset="2"/>
              </a:rPr>
              <a:t>slope</a:t>
            </a:r>
            <a:r>
              <a:rPr lang="en-US" sz="2000">
                <a:sym typeface="Symbol" pitchFamily="18" charset="2"/>
              </a:rPr>
              <a:t>) and direction (</a:t>
            </a:r>
            <a:r>
              <a:rPr lang="en-US" sz="2000">
                <a:solidFill>
                  <a:schemeClr val="accent2"/>
                </a:solidFill>
                <a:sym typeface="Symbol" pitchFamily="18" charset="2"/>
              </a:rPr>
              <a:t>aspect</a:t>
            </a:r>
            <a:r>
              <a:rPr lang="en-US" sz="2000">
                <a:sym typeface="Symbol" pitchFamily="18" charset="2"/>
              </a:rPr>
              <a:t>)</a:t>
            </a:r>
            <a:endParaRPr lang="en-US" sz="20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76400" y="0"/>
            <a:ext cx="5562600" cy="901700"/>
          </a:xfrm>
          <a:noFill/>
        </p:spPr>
        <p:txBody>
          <a:bodyPr/>
          <a:lstStyle/>
          <a:p>
            <a:pPr eaLnBrk="1" hangingPunct="1"/>
            <a:r>
              <a:rPr lang="en-CA" sz="4000" dirty="0" smtClean="0"/>
              <a:t>ArcGIS “Slope” tool</a:t>
            </a:r>
          </a:p>
        </p:txBody>
      </p:sp>
      <p:pic>
        <p:nvPicPr>
          <p:cNvPr id="6246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90600"/>
            <a:ext cx="48879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10"/>
          <p:cNvSpPr>
            <a:spLocks noChangeArrowheads="1"/>
          </p:cNvSpPr>
          <p:nvPr/>
        </p:nvSpPr>
        <p:spPr bwMode="auto">
          <a:xfrm>
            <a:off x="4114800" y="25146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62469" name="Group 20"/>
          <p:cNvGrpSpPr>
            <a:grpSpLocks/>
          </p:cNvGrpSpPr>
          <p:nvPr/>
        </p:nvGrpSpPr>
        <p:grpSpPr bwMode="auto">
          <a:xfrm>
            <a:off x="685800" y="4114800"/>
            <a:ext cx="1371600" cy="1371600"/>
            <a:chOff x="336" y="2592"/>
            <a:chExt cx="864" cy="864"/>
          </a:xfrm>
        </p:grpSpPr>
        <p:sp>
          <p:nvSpPr>
            <p:cNvPr id="62474" name="Rectangle 11"/>
            <p:cNvSpPr>
              <a:spLocks noChangeArrowheads="1"/>
            </p:cNvSpPr>
            <p:nvPr/>
          </p:nvSpPr>
          <p:spPr bwMode="auto">
            <a:xfrm>
              <a:off x="336" y="2592"/>
              <a:ext cx="28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a</a:t>
              </a:r>
            </a:p>
          </p:txBody>
        </p:sp>
        <p:sp>
          <p:nvSpPr>
            <p:cNvPr id="62475" name="Rectangle 12"/>
            <p:cNvSpPr>
              <a:spLocks noChangeArrowheads="1"/>
            </p:cNvSpPr>
            <p:nvPr/>
          </p:nvSpPr>
          <p:spPr bwMode="auto">
            <a:xfrm>
              <a:off x="624" y="2592"/>
              <a:ext cx="28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b</a:t>
              </a:r>
            </a:p>
          </p:txBody>
        </p:sp>
        <p:sp>
          <p:nvSpPr>
            <p:cNvPr id="62476" name="Rectangle 13"/>
            <p:cNvSpPr>
              <a:spLocks noChangeArrowheads="1"/>
            </p:cNvSpPr>
            <p:nvPr/>
          </p:nvSpPr>
          <p:spPr bwMode="auto">
            <a:xfrm>
              <a:off x="912" y="2592"/>
              <a:ext cx="28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c</a:t>
              </a:r>
            </a:p>
          </p:txBody>
        </p:sp>
        <p:sp>
          <p:nvSpPr>
            <p:cNvPr id="62477" name="Rectangle 14"/>
            <p:cNvSpPr>
              <a:spLocks noChangeArrowheads="1"/>
            </p:cNvSpPr>
            <p:nvPr/>
          </p:nvSpPr>
          <p:spPr bwMode="auto">
            <a:xfrm>
              <a:off x="336" y="2880"/>
              <a:ext cx="28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d</a:t>
              </a:r>
            </a:p>
          </p:txBody>
        </p:sp>
        <p:sp>
          <p:nvSpPr>
            <p:cNvPr id="62478" name="Rectangle 15"/>
            <p:cNvSpPr>
              <a:spLocks noChangeArrowheads="1"/>
            </p:cNvSpPr>
            <p:nvPr/>
          </p:nvSpPr>
          <p:spPr bwMode="auto">
            <a:xfrm>
              <a:off x="624" y="2880"/>
              <a:ext cx="28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e</a:t>
              </a:r>
            </a:p>
          </p:txBody>
        </p:sp>
        <p:sp>
          <p:nvSpPr>
            <p:cNvPr id="62479" name="Rectangle 16"/>
            <p:cNvSpPr>
              <a:spLocks noChangeArrowheads="1"/>
            </p:cNvSpPr>
            <p:nvPr/>
          </p:nvSpPr>
          <p:spPr bwMode="auto">
            <a:xfrm>
              <a:off x="912" y="2880"/>
              <a:ext cx="28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f</a:t>
              </a:r>
            </a:p>
          </p:txBody>
        </p:sp>
        <p:sp>
          <p:nvSpPr>
            <p:cNvPr id="62480" name="Rectangle 17"/>
            <p:cNvSpPr>
              <a:spLocks noChangeArrowheads="1"/>
            </p:cNvSpPr>
            <p:nvPr/>
          </p:nvSpPr>
          <p:spPr bwMode="auto">
            <a:xfrm>
              <a:off x="336" y="3168"/>
              <a:ext cx="28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g</a:t>
              </a:r>
            </a:p>
          </p:txBody>
        </p:sp>
        <p:sp>
          <p:nvSpPr>
            <p:cNvPr id="62481" name="Rectangle 18"/>
            <p:cNvSpPr>
              <a:spLocks noChangeArrowheads="1"/>
            </p:cNvSpPr>
            <p:nvPr/>
          </p:nvSpPr>
          <p:spPr bwMode="auto">
            <a:xfrm>
              <a:off x="624" y="3168"/>
              <a:ext cx="28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h</a:t>
              </a:r>
            </a:p>
          </p:txBody>
        </p:sp>
        <p:sp>
          <p:nvSpPr>
            <p:cNvPr id="62482" name="Rectangle 19"/>
            <p:cNvSpPr>
              <a:spLocks noChangeArrowheads="1"/>
            </p:cNvSpPr>
            <p:nvPr/>
          </p:nvSpPr>
          <p:spPr bwMode="auto">
            <a:xfrm>
              <a:off x="912" y="3168"/>
              <a:ext cx="28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i</a:t>
              </a:r>
            </a:p>
          </p:txBody>
        </p:sp>
      </p:grpSp>
      <p:graphicFrame>
        <p:nvGraphicFramePr>
          <p:cNvPr id="62470" name="Object 21"/>
          <p:cNvGraphicFramePr>
            <a:graphicFrameLocks noChangeAspect="1"/>
          </p:cNvGraphicFramePr>
          <p:nvPr/>
        </p:nvGraphicFramePr>
        <p:xfrm>
          <a:off x="2895600" y="3505200"/>
          <a:ext cx="3748088" cy="841375"/>
        </p:xfrm>
        <a:graphic>
          <a:graphicData uri="http://schemas.openxmlformats.org/presentationml/2006/ole">
            <mc:AlternateContent xmlns:mc="http://schemas.openxmlformats.org/markup-compatibility/2006">
              <mc:Choice xmlns:v="urn:schemas-microsoft-com:vml" Requires="v">
                <p:oleObj spid="_x0000_s357406" name="Equation" r:id="rId4" imgW="1866900" imgH="419100" progId="Equation.3">
                  <p:embed/>
                </p:oleObj>
              </mc:Choice>
              <mc:Fallback>
                <p:oleObj name="Equation" r:id="rId4" imgW="18669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505200"/>
                        <a:ext cx="3748088"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71" name="Object 22"/>
          <p:cNvGraphicFramePr>
            <a:graphicFrameLocks noChangeAspect="1"/>
          </p:cNvGraphicFramePr>
          <p:nvPr/>
        </p:nvGraphicFramePr>
        <p:xfrm>
          <a:off x="2857500" y="4495800"/>
          <a:ext cx="3902075" cy="841375"/>
        </p:xfrm>
        <a:graphic>
          <a:graphicData uri="http://schemas.openxmlformats.org/presentationml/2006/ole">
            <mc:AlternateContent xmlns:mc="http://schemas.openxmlformats.org/markup-compatibility/2006">
              <mc:Choice xmlns:v="urn:schemas-microsoft-com:vml" Requires="v">
                <p:oleObj spid="_x0000_s357407" name="Equation" r:id="rId6" imgW="1943100" imgH="419100" progId="Equation.3">
                  <p:embed/>
                </p:oleObj>
              </mc:Choice>
              <mc:Fallback>
                <p:oleObj name="Equation" r:id="rId6" imgW="19431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4495800"/>
                        <a:ext cx="3902075"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72" name="Object 23"/>
          <p:cNvGraphicFramePr>
            <a:graphicFrameLocks noChangeAspect="1"/>
          </p:cNvGraphicFramePr>
          <p:nvPr/>
        </p:nvGraphicFramePr>
        <p:xfrm>
          <a:off x="2895600" y="5334000"/>
          <a:ext cx="3033713" cy="1122363"/>
        </p:xfrm>
        <a:graphic>
          <a:graphicData uri="http://schemas.openxmlformats.org/presentationml/2006/ole">
            <mc:AlternateContent xmlns:mc="http://schemas.openxmlformats.org/markup-compatibility/2006">
              <mc:Choice xmlns:v="urn:schemas-microsoft-com:vml" Requires="v">
                <p:oleObj spid="_x0000_s357408" name="Equation" r:id="rId8" imgW="1511300" imgH="558800" progId="Equation.3">
                  <p:embed/>
                </p:oleObj>
              </mc:Choice>
              <mc:Fallback>
                <p:oleObj name="Equation" r:id="rId8" imgW="1511300" imgH="558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5334000"/>
                        <a:ext cx="303371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73" name="Object 24"/>
          <p:cNvGraphicFramePr>
            <a:graphicFrameLocks noChangeAspect="1"/>
          </p:cNvGraphicFramePr>
          <p:nvPr/>
        </p:nvGraphicFramePr>
        <p:xfrm>
          <a:off x="6400800" y="5486400"/>
          <a:ext cx="2166938" cy="866775"/>
        </p:xfrm>
        <a:graphic>
          <a:graphicData uri="http://schemas.openxmlformats.org/presentationml/2006/ole">
            <mc:AlternateContent xmlns:mc="http://schemas.openxmlformats.org/markup-compatibility/2006">
              <mc:Choice xmlns:v="urn:schemas-microsoft-com:vml" Requires="v">
                <p:oleObj spid="_x0000_s357409" name="Equation" r:id="rId10" imgW="1079032" imgH="431613" progId="Equation.3">
                  <p:embed/>
                </p:oleObj>
              </mc:Choice>
              <mc:Fallback>
                <p:oleObj name="Equation" r:id="rId10" imgW="1079032" imgH="43161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5486400"/>
                        <a:ext cx="2166938"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90823354"/>
      </p:ext>
    </p:extLst>
  </p:cSld>
  <p:clrMapOvr>
    <a:masterClrMapping/>
  </p:clrMapOvr>
  <p:transition>
    <p:check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461963"/>
            <a:ext cx="7772400" cy="1143000"/>
          </a:xfrm>
          <a:prstGeom prst="rect">
            <a:avLst/>
          </a:prstGeom>
          <a:noFill/>
          <a:ln w="9525">
            <a:noFill/>
            <a:miter lim="800000"/>
            <a:headEnd/>
            <a:tailEnd/>
          </a:ln>
        </p:spPr>
        <p:txBody>
          <a:bodyPr anchor="ctr"/>
          <a:lstStyle/>
          <a:p>
            <a:pPr algn="ctr"/>
            <a:r>
              <a:rPr lang="en-US" sz="3200"/>
              <a:t>DEM Based Watershed and Stream Network Delineation Steps</a:t>
            </a:r>
            <a:endParaRPr lang="en-US" sz="4400"/>
          </a:p>
        </p:txBody>
      </p:sp>
      <p:sp>
        <p:nvSpPr>
          <p:cNvPr id="144387" name="Rectangle 3"/>
          <p:cNvSpPr>
            <a:spLocks noChangeArrowheads="1"/>
          </p:cNvSpPr>
          <p:nvPr/>
        </p:nvSpPr>
        <p:spPr bwMode="auto">
          <a:xfrm>
            <a:off x="685800" y="1752600"/>
            <a:ext cx="7772400" cy="4492625"/>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t>DEM </a:t>
            </a:r>
            <a:r>
              <a:rPr lang="en-US" sz="2800">
                <a:solidFill>
                  <a:srgbClr val="FF0000"/>
                </a:solidFill>
              </a:rPr>
              <a:t>Reconditioning</a:t>
            </a:r>
            <a:r>
              <a:rPr lang="en-US" sz="2800"/>
              <a:t>/Burning in Streams</a:t>
            </a:r>
          </a:p>
          <a:p>
            <a:pPr marL="342900" indent="-342900">
              <a:lnSpc>
                <a:spcPct val="80000"/>
              </a:lnSpc>
              <a:spcBef>
                <a:spcPct val="20000"/>
              </a:spcBef>
              <a:buFontTx/>
              <a:buChar char="•"/>
            </a:pPr>
            <a:r>
              <a:rPr lang="en-US" sz="2800">
                <a:solidFill>
                  <a:srgbClr val="FF0000"/>
                </a:solidFill>
              </a:rPr>
              <a:t>Fill</a:t>
            </a:r>
            <a:r>
              <a:rPr lang="en-US" sz="2800"/>
              <a:t> Sinks</a:t>
            </a:r>
          </a:p>
          <a:p>
            <a:pPr marL="342900" indent="-342900">
              <a:lnSpc>
                <a:spcPct val="80000"/>
              </a:lnSpc>
              <a:spcBef>
                <a:spcPct val="20000"/>
              </a:spcBef>
              <a:buFontTx/>
              <a:buChar char="•"/>
            </a:pPr>
            <a:r>
              <a:rPr lang="en-US" sz="2800"/>
              <a:t>Eight direction pour point model to evaluate </a:t>
            </a:r>
            <a:r>
              <a:rPr lang="en-US" sz="2800">
                <a:solidFill>
                  <a:srgbClr val="FF0000"/>
                </a:solidFill>
              </a:rPr>
              <a:t>flow directions</a:t>
            </a:r>
          </a:p>
          <a:p>
            <a:pPr marL="342900" indent="-342900">
              <a:lnSpc>
                <a:spcPct val="80000"/>
              </a:lnSpc>
              <a:spcBef>
                <a:spcPct val="20000"/>
              </a:spcBef>
              <a:buFontTx/>
              <a:buChar char="•"/>
            </a:pPr>
            <a:r>
              <a:rPr lang="en-US" sz="2800"/>
              <a:t>Flow </a:t>
            </a:r>
            <a:r>
              <a:rPr lang="en-US" sz="2800">
                <a:solidFill>
                  <a:srgbClr val="FF0000"/>
                </a:solidFill>
              </a:rPr>
              <a:t>accumulation</a:t>
            </a:r>
          </a:p>
          <a:p>
            <a:pPr marL="342900" indent="-342900">
              <a:lnSpc>
                <a:spcPct val="80000"/>
              </a:lnSpc>
              <a:spcBef>
                <a:spcPct val="20000"/>
              </a:spcBef>
              <a:buFontTx/>
              <a:buChar char="•"/>
            </a:pPr>
            <a:r>
              <a:rPr lang="en-US" sz="2800">
                <a:solidFill>
                  <a:srgbClr val="FF0000"/>
                </a:solidFill>
              </a:rPr>
              <a:t>Threshold</a:t>
            </a:r>
            <a:r>
              <a:rPr lang="en-US" sz="2800"/>
              <a:t> stream network definition</a:t>
            </a:r>
          </a:p>
          <a:p>
            <a:pPr marL="342900" indent="-342900">
              <a:lnSpc>
                <a:spcPct val="80000"/>
              </a:lnSpc>
              <a:spcBef>
                <a:spcPct val="20000"/>
              </a:spcBef>
              <a:buFontTx/>
              <a:buChar char="•"/>
            </a:pPr>
            <a:r>
              <a:rPr lang="en-US" sz="2800"/>
              <a:t>Stream </a:t>
            </a:r>
            <a:r>
              <a:rPr lang="en-US" sz="2800">
                <a:solidFill>
                  <a:srgbClr val="FF0000"/>
                </a:solidFill>
              </a:rPr>
              <a:t>segmentation</a:t>
            </a:r>
          </a:p>
          <a:p>
            <a:pPr marL="342900" indent="-342900">
              <a:lnSpc>
                <a:spcPct val="80000"/>
              </a:lnSpc>
              <a:spcBef>
                <a:spcPct val="20000"/>
              </a:spcBef>
              <a:buFontTx/>
              <a:buChar char="•"/>
            </a:pPr>
            <a:r>
              <a:rPr lang="en-US" sz="2800">
                <a:solidFill>
                  <a:srgbClr val="FF0000"/>
                </a:solidFill>
              </a:rPr>
              <a:t>Watershed</a:t>
            </a:r>
            <a:r>
              <a:rPr lang="en-US" sz="2800"/>
              <a:t> delineation</a:t>
            </a:r>
          </a:p>
          <a:p>
            <a:pPr marL="342900" indent="-342900">
              <a:lnSpc>
                <a:spcPct val="80000"/>
              </a:lnSpc>
              <a:spcBef>
                <a:spcPct val="20000"/>
              </a:spcBef>
              <a:buFontTx/>
              <a:buChar char="•"/>
            </a:pPr>
            <a:r>
              <a:rPr lang="en-US" sz="2800"/>
              <a:t>Raster to </a:t>
            </a:r>
            <a:r>
              <a:rPr lang="en-US" sz="2800">
                <a:solidFill>
                  <a:srgbClr val="FF0000"/>
                </a:solidFill>
              </a:rPr>
              <a:t>vector</a:t>
            </a:r>
            <a:r>
              <a:rPr lang="en-US" sz="2800"/>
              <a:t> conversion of streams and watersheds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solidFill>
                  <a:schemeClr val="tx2"/>
                </a:solidFill>
              </a:rPr>
              <a:t>Length on Meridians and </a:t>
            </a:r>
            <a:r>
              <a:rPr lang="en-US" sz="4000" dirty="0" smtClean="0">
                <a:solidFill>
                  <a:schemeClr val="tx2"/>
                </a:solidFill>
              </a:rPr>
              <a:t>Parallels (Spherical Earth)</a:t>
            </a:r>
            <a:endParaRPr lang="en-US" sz="4400" dirty="0">
              <a:solidFill>
                <a:schemeClr val="tx2"/>
              </a:solidFill>
            </a:endParaRPr>
          </a:p>
        </p:txBody>
      </p:sp>
      <p:pic>
        <p:nvPicPr>
          <p:cNvPr id="120835" name="Picture 5" descr="latlong"/>
          <p:cNvPicPr>
            <a:picLocks noChangeAspect="1" noChangeArrowheads="1"/>
          </p:cNvPicPr>
          <p:nvPr/>
        </p:nvPicPr>
        <p:blipFill>
          <a:blip r:embed="rId3" cstate="print"/>
          <a:srcRect/>
          <a:stretch>
            <a:fillRect/>
          </a:stretch>
        </p:blipFill>
        <p:spPr bwMode="auto">
          <a:xfrm>
            <a:off x="4419600" y="2133600"/>
            <a:ext cx="3986213" cy="4016375"/>
          </a:xfrm>
          <a:prstGeom prst="rect">
            <a:avLst/>
          </a:prstGeom>
          <a:noFill/>
          <a:ln w="9525">
            <a:noFill/>
            <a:miter lim="800000"/>
            <a:headEnd/>
            <a:tailEnd/>
          </a:ln>
        </p:spPr>
      </p:pic>
      <p:sp>
        <p:nvSpPr>
          <p:cNvPr id="120836" name="Line 6"/>
          <p:cNvSpPr>
            <a:spLocks noChangeShapeType="1"/>
          </p:cNvSpPr>
          <p:nvPr/>
        </p:nvSpPr>
        <p:spPr bwMode="auto">
          <a:xfrm>
            <a:off x="6400800" y="4191000"/>
            <a:ext cx="960438" cy="777875"/>
          </a:xfrm>
          <a:prstGeom prst="line">
            <a:avLst/>
          </a:prstGeom>
          <a:noFill/>
          <a:ln w="28575">
            <a:solidFill>
              <a:schemeClr val="accent1"/>
            </a:solidFill>
            <a:round/>
            <a:headEnd/>
            <a:tailEnd/>
          </a:ln>
        </p:spPr>
        <p:txBody>
          <a:bodyPr wrap="none" anchor="ctr"/>
          <a:lstStyle/>
          <a:p>
            <a:endParaRPr lang="en-US"/>
          </a:p>
        </p:txBody>
      </p:sp>
      <p:sp>
        <p:nvSpPr>
          <p:cNvPr id="120837" name="Line 7"/>
          <p:cNvSpPr>
            <a:spLocks noChangeShapeType="1"/>
          </p:cNvSpPr>
          <p:nvPr/>
        </p:nvSpPr>
        <p:spPr bwMode="auto">
          <a:xfrm flipH="1" flipV="1">
            <a:off x="6400800" y="3352800"/>
            <a:ext cx="1409700" cy="350838"/>
          </a:xfrm>
          <a:prstGeom prst="line">
            <a:avLst/>
          </a:prstGeom>
          <a:noFill/>
          <a:ln w="28575">
            <a:solidFill>
              <a:schemeClr val="accent2"/>
            </a:solidFill>
            <a:round/>
            <a:headEnd/>
            <a:tailEnd/>
          </a:ln>
        </p:spPr>
        <p:txBody>
          <a:bodyPr wrap="none" anchor="ctr"/>
          <a:lstStyle/>
          <a:p>
            <a:endParaRPr lang="en-US"/>
          </a:p>
        </p:txBody>
      </p:sp>
      <p:sp>
        <p:nvSpPr>
          <p:cNvPr id="120838" name="Line 8"/>
          <p:cNvSpPr>
            <a:spLocks noChangeShapeType="1"/>
          </p:cNvSpPr>
          <p:nvPr/>
        </p:nvSpPr>
        <p:spPr bwMode="auto">
          <a:xfrm>
            <a:off x="6400800" y="3352800"/>
            <a:ext cx="838200" cy="685800"/>
          </a:xfrm>
          <a:prstGeom prst="line">
            <a:avLst/>
          </a:prstGeom>
          <a:noFill/>
          <a:ln w="28575">
            <a:solidFill>
              <a:schemeClr val="accent2"/>
            </a:solidFill>
            <a:round/>
            <a:headEnd/>
            <a:tailEnd/>
          </a:ln>
        </p:spPr>
        <p:txBody>
          <a:bodyPr wrap="none" anchor="ctr"/>
          <a:lstStyle/>
          <a:p>
            <a:endParaRPr lang="en-US"/>
          </a:p>
        </p:txBody>
      </p:sp>
      <p:sp>
        <p:nvSpPr>
          <p:cNvPr id="120839" name="Freeform 9"/>
          <p:cNvSpPr>
            <a:spLocks/>
          </p:cNvSpPr>
          <p:nvPr/>
        </p:nvSpPr>
        <p:spPr bwMode="auto">
          <a:xfrm>
            <a:off x="6667500" y="4275138"/>
            <a:ext cx="74613" cy="144462"/>
          </a:xfrm>
          <a:custGeom>
            <a:avLst/>
            <a:gdLst>
              <a:gd name="T0" fmla="*/ 2147483647 w 56"/>
              <a:gd name="T1" fmla="*/ 0 h 144"/>
              <a:gd name="T2" fmla="*/ 2147483647 w 56"/>
              <a:gd name="T3" fmla="*/ 2147483647 h 144"/>
              <a:gd name="T4" fmla="*/ 0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48" y="0"/>
                </a:moveTo>
                <a:cubicBezTo>
                  <a:pt x="52" y="36"/>
                  <a:pt x="56" y="72"/>
                  <a:pt x="48" y="96"/>
                </a:cubicBezTo>
                <a:cubicBezTo>
                  <a:pt x="40" y="120"/>
                  <a:pt x="8" y="136"/>
                  <a:pt x="0" y="144"/>
                </a:cubicBezTo>
              </a:path>
            </a:pathLst>
          </a:custGeom>
          <a:noFill/>
          <a:ln w="28575">
            <a:solidFill>
              <a:schemeClr val="accent1"/>
            </a:solidFill>
            <a:round/>
            <a:headEnd/>
            <a:tailEnd/>
          </a:ln>
        </p:spPr>
        <p:txBody>
          <a:bodyPr wrap="none" anchor="ctr"/>
          <a:lstStyle/>
          <a:p>
            <a:endParaRPr lang="en-US"/>
          </a:p>
        </p:txBody>
      </p:sp>
      <p:sp>
        <p:nvSpPr>
          <p:cNvPr id="120840" name="Text Box 10"/>
          <p:cNvSpPr txBox="1">
            <a:spLocks noChangeArrowheads="1"/>
          </p:cNvSpPr>
          <p:nvPr/>
        </p:nvSpPr>
        <p:spPr bwMode="auto">
          <a:xfrm rot="1408488">
            <a:off x="4724400" y="4419600"/>
            <a:ext cx="7620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0 N</a:t>
            </a:r>
          </a:p>
        </p:txBody>
      </p:sp>
      <p:sp>
        <p:nvSpPr>
          <p:cNvPr id="120841" name="Text Box 11"/>
          <p:cNvSpPr txBox="1">
            <a:spLocks noChangeArrowheads="1"/>
          </p:cNvSpPr>
          <p:nvPr/>
        </p:nvSpPr>
        <p:spPr bwMode="auto">
          <a:xfrm rot="1365545">
            <a:off x="4938713" y="3521075"/>
            <a:ext cx="9144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30 N</a:t>
            </a:r>
          </a:p>
        </p:txBody>
      </p:sp>
      <p:sp>
        <p:nvSpPr>
          <p:cNvPr id="120842" name="Text Box 12"/>
          <p:cNvSpPr txBox="1">
            <a:spLocks noChangeArrowheads="1"/>
          </p:cNvSpPr>
          <p:nvPr/>
        </p:nvSpPr>
        <p:spPr bwMode="auto">
          <a:xfrm>
            <a:off x="6667500" y="4167188"/>
            <a:ext cx="528638" cy="457200"/>
          </a:xfrm>
          <a:prstGeom prst="rect">
            <a:avLst/>
          </a:prstGeom>
          <a:noFill/>
          <a:ln w="9525">
            <a:noFill/>
            <a:miter lim="800000"/>
            <a:headEnd/>
            <a:tailEnd/>
          </a:ln>
        </p:spPr>
        <p:txBody>
          <a:bodyPr>
            <a:spAutoFit/>
          </a:bodyPr>
          <a:lstStyle/>
          <a:p>
            <a:pPr eaLnBrk="0" hangingPunct="0"/>
            <a:r>
              <a:rPr lang="en-US" sz="2400">
                <a:latin typeface="Symbol" pitchFamily="18" charset="2"/>
              </a:rPr>
              <a:t>Df</a:t>
            </a:r>
            <a:endParaRPr lang="en-US" sz="2400">
              <a:latin typeface="Times New Roman" pitchFamily="18" charset="0"/>
            </a:endParaRPr>
          </a:p>
        </p:txBody>
      </p:sp>
      <p:sp>
        <p:nvSpPr>
          <p:cNvPr id="120843" name="Line 13"/>
          <p:cNvSpPr>
            <a:spLocks noChangeShapeType="1"/>
          </p:cNvSpPr>
          <p:nvPr/>
        </p:nvSpPr>
        <p:spPr bwMode="auto">
          <a:xfrm flipH="1">
            <a:off x="4495800" y="4191000"/>
            <a:ext cx="1905000" cy="0"/>
          </a:xfrm>
          <a:prstGeom prst="line">
            <a:avLst/>
          </a:prstGeom>
          <a:noFill/>
          <a:ln w="28575">
            <a:solidFill>
              <a:schemeClr val="accent1"/>
            </a:solidFill>
            <a:round/>
            <a:headEnd/>
            <a:tailEnd/>
          </a:ln>
        </p:spPr>
        <p:txBody>
          <a:bodyPr wrap="none" anchor="ctr"/>
          <a:lstStyle/>
          <a:p>
            <a:endParaRPr lang="en-US"/>
          </a:p>
        </p:txBody>
      </p:sp>
      <p:sp>
        <p:nvSpPr>
          <p:cNvPr id="120844" name="Text Box 14"/>
          <p:cNvSpPr txBox="1">
            <a:spLocks noChangeArrowheads="1"/>
          </p:cNvSpPr>
          <p:nvPr/>
        </p:nvSpPr>
        <p:spPr bwMode="auto">
          <a:xfrm>
            <a:off x="6553200" y="4419600"/>
            <a:ext cx="663575"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accent1"/>
                </a:solidFill>
                <a:latin typeface="Times New Roman" pitchFamily="18" charset="0"/>
              </a:rPr>
              <a:t>R</a:t>
            </a:r>
            <a:r>
              <a:rPr lang="en-US" sz="2400" baseline="-25000">
                <a:solidFill>
                  <a:schemeClr val="accent1"/>
                </a:solidFill>
                <a:latin typeface="Times New Roman" pitchFamily="18" charset="0"/>
              </a:rPr>
              <a:t>e</a:t>
            </a:r>
            <a:endParaRPr lang="en-US" sz="2400">
              <a:latin typeface="Times New Roman" pitchFamily="18" charset="0"/>
            </a:endParaRPr>
          </a:p>
        </p:txBody>
      </p:sp>
      <p:sp>
        <p:nvSpPr>
          <p:cNvPr id="120845" name="Text Box 15"/>
          <p:cNvSpPr txBox="1">
            <a:spLocks noChangeArrowheads="1"/>
          </p:cNvSpPr>
          <p:nvPr/>
        </p:nvSpPr>
        <p:spPr bwMode="auto">
          <a:xfrm>
            <a:off x="5562600" y="4114800"/>
            <a:ext cx="663575"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accent1"/>
                </a:solidFill>
                <a:latin typeface="Times New Roman" pitchFamily="18" charset="0"/>
              </a:rPr>
              <a:t>R</a:t>
            </a:r>
            <a:r>
              <a:rPr lang="en-US" sz="2400" baseline="-25000">
                <a:solidFill>
                  <a:schemeClr val="accent1"/>
                </a:solidFill>
                <a:latin typeface="Times New Roman" pitchFamily="18" charset="0"/>
              </a:rPr>
              <a:t>e</a:t>
            </a:r>
            <a:endParaRPr lang="en-US" sz="2400">
              <a:latin typeface="Times New Roman" pitchFamily="18" charset="0"/>
            </a:endParaRPr>
          </a:p>
        </p:txBody>
      </p:sp>
      <p:sp>
        <p:nvSpPr>
          <p:cNvPr id="120846" name="Text Box 16"/>
          <p:cNvSpPr txBox="1">
            <a:spLocks noChangeArrowheads="1"/>
          </p:cNvSpPr>
          <p:nvPr/>
        </p:nvSpPr>
        <p:spPr bwMode="auto">
          <a:xfrm>
            <a:off x="7086600" y="3124200"/>
            <a:ext cx="663575"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accent2"/>
                </a:solidFill>
                <a:latin typeface="Times New Roman" pitchFamily="18" charset="0"/>
              </a:rPr>
              <a:t>R</a:t>
            </a:r>
            <a:endParaRPr lang="en-US" sz="2400">
              <a:latin typeface="Times New Roman" pitchFamily="18" charset="0"/>
            </a:endParaRPr>
          </a:p>
        </p:txBody>
      </p:sp>
      <p:sp>
        <p:nvSpPr>
          <p:cNvPr id="120847" name="Text Box 17"/>
          <p:cNvSpPr txBox="1">
            <a:spLocks noChangeArrowheads="1"/>
          </p:cNvSpPr>
          <p:nvPr/>
        </p:nvSpPr>
        <p:spPr bwMode="auto">
          <a:xfrm>
            <a:off x="6453188" y="3497263"/>
            <a:ext cx="663575"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accent2"/>
                </a:solidFill>
                <a:latin typeface="Times New Roman" pitchFamily="18" charset="0"/>
              </a:rPr>
              <a:t>R</a:t>
            </a:r>
            <a:endParaRPr lang="en-US" sz="2400">
              <a:latin typeface="Times New Roman" pitchFamily="18" charset="0"/>
            </a:endParaRPr>
          </a:p>
        </p:txBody>
      </p:sp>
      <p:sp>
        <p:nvSpPr>
          <p:cNvPr id="120848" name="Oval 18"/>
          <p:cNvSpPr>
            <a:spLocks noChangeArrowheads="1"/>
          </p:cNvSpPr>
          <p:nvPr/>
        </p:nvSpPr>
        <p:spPr bwMode="auto">
          <a:xfrm>
            <a:off x="7315200" y="4930775"/>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20849" name="Oval 19"/>
          <p:cNvSpPr>
            <a:spLocks noChangeArrowheads="1"/>
          </p:cNvSpPr>
          <p:nvPr/>
        </p:nvSpPr>
        <p:spPr bwMode="auto">
          <a:xfrm>
            <a:off x="7162800" y="3963988"/>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20850" name="Oval 20"/>
          <p:cNvSpPr>
            <a:spLocks noChangeArrowheads="1"/>
          </p:cNvSpPr>
          <p:nvPr/>
        </p:nvSpPr>
        <p:spPr bwMode="auto">
          <a:xfrm>
            <a:off x="7780338" y="3665538"/>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20851" name="Text Box 21"/>
          <p:cNvSpPr txBox="1">
            <a:spLocks noChangeArrowheads="1"/>
          </p:cNvSpPr>
          <p:nvPr/>
        </p:nvSpPr>
        <p:spPr bwMode="auto">
          <a:xfrm>
            <a:off x="7291388" y="4727575"/>
            <a:ext cx="404812"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A</a:t>
            </a:r>
          </a:p>
        </p:txBody>
      </p:sp>
      <p:sp>
        <p:nvSpPr>
          <p:cNvPr id="120852" name="Text Box 22"/>
          <p:cNvSpPr txBox="1">
            <a:spLocks noChangeArrowheads="1"/>
          </p:cNvSpPr>
          <p:nvPr/>
        </p:nvSpPr>
        <p:spPr bwMode="auto">
          <a:xfrm>
            <a:off x="7229475" y="4110038"/>
            <a:ext cx="3873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B</a:t>
            </a:r>
          </a:p>
        </p:txBody>
      </p:sp>
      <p:sp>
        <p:nvSpPr>
          <p:cNvPr id="120853" name="Text Box 23"/>
          <p:cNvSpPr txBox="1">
            <a:spLocks noChangeArrowheads="1"/>
          </p:cNvSpPr>
          <p:nvPr/>
        </p:nvSpPr>
        <p:spPr bwMode="auto">
          <a:xfrm>
            <a:off x="7178675" y="3863975"/>
            <a:ext cx="3873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C</a:t>
            </a:r>
          </a:p>
        </p:txBody>
      </p:sp>
      <p:sp>
        <p:nvSpPr>
          <p:cNvPr id="120854" name="Freeform 24"/>
          <p:cNvSpPr>
            <a:spLocks/>
          </p:cNvSpPr>
          <p:nvPr/>
        </p:nvSpPr>
        <p:spPr bwMode="auto">
          <a:xfrm>
            <a:off x="6645275" y="3429000"/>
            <a:ext cx="136525" cy="127000"/>
          </a:xfrm>
          <a:custGeom>
            <a:avLst/>
            <a:gdLst>
              <a:gd name="T0" fmla="*/ 2147483647 w 110"/>
              <a:gd name="T1" fmla="*/ 0 h 80"/>
              <a:gd name="T2" fmla="*/ 2147483647 w 110"/>
              <a:gd name="T3" fmla="*/ 2147483647 h 80"/>
              <a:gd name="T4" fmla="*/ 2147483647 w 110"/>
              <a:gd name="T5" fmla="*/ 2147483647 h 80"/>
              <a:gd name="T6" fmla="*/ 2147483647 w 110"/>
              <a:gd name="T7" fmla="*/ 2147483647 h 80"/>
              <a:gd name="T8" fmla="*/ 0 w 110"/>
              <a:gd name="T9" fmla="*/ 2147483647 h 80"/>
              <a:gd name="T10" fmla="*/ 0 60000 65536"/>
              <a:gd name="T11" fmla="*/ 0 60000 65536"/>
              <a:gd name="T12" fmla="*/ 0 60000 65536"/>
              <a:gd name="T13" fmla="*/ 0 60000 65536"/>
              <a:gd name="T14" fmla="*/ 0 60000 65536"/>
              <a:gd name="T15" fmla="*/ 0 w 110"/>
              <a:gd name="T16" fmla="*/ 0 h 80"/>
              <a:gd name="T17" fmla="*/ 110 w 110"/>
              <a:gd name="T18" fmla="*/ 80 h 80"/>
            </a:gdLst>
            <a:ahLst/>
            <a:cxnLst>
              <a:cxn ang="T10">
                <a:pos x="T0" y="T1"/>
              </a:cxn>
              <a:cxn ang="T11">
                <a:pos x="T2" y="T3"/>
              </a:cxn>
              <a:cxn ang="T12">
                <a:pos x="T4" y="T5"/>
              </a:cxn>
              <a:cxn ang="T13">
                <a:pos x="T6" y="T7"/>
              </a:cxn>
              <a:cxn ang="T14">
                <a:pos x="T8" y="T9"/>
              </a:cxn>
            </a:cxnLst>
            <a:rect l="T15" t="T16" r="T17" b="T18"/>
            <a:pathLst>
              <a:path w="110" h="80">
                <a:moveTo>
                  <a:pt x="86" y="0"/>
                </a:moveTo>
                <a:lnTo>
                  <a:pt x="110" y="19"/>
                </a:lnTo>
                <a:cubicBezTo>
                  <a:pt x="110" y="29"/>
                  <a:pt x="98" y="48"/>
                  <a:pt x="86" y="58"/>
                </a:cubicBezTo>
                <a:cubicBezTo>
                  <a:pt x="74" y="68"/>
                  <a:pt x="52" y="74"/>
                  <a:pt x="38" y="77"/>
                </a:cubicBezTo>
                <a:cubicBezTo>
                  <a:pt x="24" y="80"/>
                  <a:pt x="6" y="77"/>
                  <a:pt x="0" y="77"/>
                </a:cubicBezTo>
              </a:path>
            </a:pathLst>
          </a:custGeom>
          <a:noFill/>
          <a:ln w="28575">
            <a:solidFill>
              <a:schemeClr val="accent2"/>
            </a:solidFill>
            <a:round/>
            <a:headEnd/>
            <a:tailEnd/>
          </a:ln>
        </p:spPr>
        <p:txBody>
          <a:bodyPr wrap="none" anchor="ctr"/>
          <a:lstStyle/>
          <a:p>
            <a:endParaRPr lang="en-US"/>
          </a:p>
        </p:txBody>
      </p:sp>
      <p:sp>
        <p:nvSpPr>
          <p:cNvPr id="120855" name="Text Box 25"/>
          <p:cNvSpPr txBox="1">
            <a:spLocks noChangeArrowheads="1"/>
          </p:cNvSpPr>
          <p:nvPr/>
        </p:nvSpPr>
        <p:spPr bwMode="auto">
          <a:xfrm>
            <a:off x="6689725" y="3360738"/>
            <a:ext cx="536575" cy="457200"/>
          </a:xfrm>
          <a:prstGeom prst="rect">
            <a:avLst/>
          </a:prstGeom>
          <a:noFill/>
          <a:ln w="9525">
            <a:noFill/>
            <a:miter lim="800000"/>
            <a:headEnd/>
            <a:tailEnd/>
          </a:ln>
        </p:spPr>
        <p:txBody>
          <a:bodyPr wrap="none">
            <a:spAutoFit/>
          </a:bodyPr>
          <a:lstStyle/>
          <a:p>
            <a:pPr eaLnBrk="0" hangingPunct="0"/>
            <a:r>
              <a:rPr lang="en-US" sz="2400">
                <a:latin typeface="Symbol" pitchFamily="18" charset="2"/>
              </a:rPr>
              <a:t>Dl</a:t>
            </a:r>
            <a:endParaRPr lang="en-US" sz="2400">
              <a:latin typeface="Times New Roman" pitchFamily="18" charset="0"/>
            </a:endParaRPr>
          </a:p>
        </p:txBody>
      </p:sp>
      <p:sp>
        <p:nvSpPr>
          <p:cNvPr id="120856" name="Text Box 26"/>
          <p:cNvSpPr txBox="1">
            <a:spLocks noChangeArrowheads="1"/>
          </p:cNvSpPr>
          <p:nvPr/>
        </p:nvSpPr>
        <p:spPr bwMode="auto">
          <a:xfrm>
            <a:off x="838200" y="1828800"/>
            <a:ext cx="3429000" cy="457200"/>
          </a:xfrm>
          <a:prstGeom prst="rect">
            <a:avLst/>
          </a:prstGeom>
          <a:noFill/>
          <a:ln w="9525">
            <a:noFill/>
            <a:miter lim="800000"/>
            <a:headEnd/>
            <a:tailEnd/>
          </a:ln>
        </p:spPr>
        <p:txBody>
          <a:bodyPr>
            <a:spAutoFit/>
          </a:bodyPr>
          <a:lstStyle/>
          <a:p>
            <a:pPr eaLnBrk="0" hangingPunct="0"/>
            <a:r>
              <a:rPr lang="en-US" sz="2400">
                <a:latin typeface="Times New Roman" pitchFamily="18" charset="0"/>
              </a:rPr>
              <a:t>(Lat, Long) = (</a:t>
            </a:r>
            <a:r>
              <a:rPr lang="en-US" sz="2400">
                <a:latin typeface="Symbol" pitchFamily="18" charset="2"/>
              </a:rPr>
              <a:t>f</a:t>
            </a:r>
            <a:r>
              <a:rPr lang="en-US" sz="2400">
                <a:latin typeface="Times New Roman" pitchFamily="18" charset="0"/>
              </a:rPr>
              <a:t>, </a:t>
            </a:r>
            <a:r>
              <a:rPr lang="en-US" sz="2400">
                <a:latin typeface="Symbol" pitchFamily="18" charset="2"/>
              </a:rPr>
              <a:t>l</a:t>
            </a:r>
            <a:r>
              <a:rPr lang="en-US" sz="2400">
                <a:latin typeface="Times New Roman" pitchFamily="18" charset="0"/>
              </a:rPr>
              <a:t>)</a:t>
            </a:r>
          </a:p>
        </p:txBody>
      </p:sp>
      <p:sp>
        <p:nvSpPr>
          <p:cNvPr id="120857" name="Text Box 27"/>
          <p:cNvSpPr txBox="1">
            <a:spLocks noChangeArrowheads="1"/>
          </p:cNvSpPr>
          <p:nvPr/>
        </p:nvSpPr>
        <p:spPr bwMode="auto">
          <a:xfrm>
            <a:off x="822325" y="2860675"/>
            <a:ext cx="3140075" cy="1187450"/>
          </a:xfrm>
          <a:prstGeom prst="rect">
            <a:avLst/>
          </a:prstGeom>
          <a:noFill/>
          <a:ln w="9525">
            <a:noFill/>
            <a:miter lim="800000"/>
            <a:headEnd/>
            <a:tailEnd/>
          </a:ln>
        </p:spPr>
        <p:txBody>
          <a:bodyPr>
            <a:spAutoFit/>
          </a:bodyPr>
          <a:lstStyle/>
          <a:p>
            <a:pPr eaLnBrk="0" hangingPunct="0"/>
            <a:r>
              <a:rPr lang="en-US" sz="2400">
                <a:latin typeface="Times New Roman" pitchFamily="18" charset="0"/>
              </a:rPr>
              <a:t>Length on a Meridian:</a:t>
            </a:r>
          </a:p>
          <a:p>
            <a:pPr eaLnBrk="0" hangingPunct="0"/>
            <a:r>
              <a:rPr lang="en-US" sz="2400">
                <a:latin typeface="Times New Roman" pitchFamily="18" charset="0"/>
              </a:rPr>
              <a:t>AB = R</a:t>
            </a:r>
            <a:r>
              <a:rPr lang="en-US" sz="2400" baseline="-25000">
                <a:latin typeface="Times New Roman" pitchFamily="18" charset="0"/>
              </a:rPr>
              <a:t>e</a:t>
            </a:r>
            <a:r>
              <a:rPr lang="en-US" sz="2400">
                <a:latin typeface="Times New Roman" pitchFamily="18" charset="0"/>
              </a:rPr>
              <a:t> </a:t>
            </a:r>
            <a:r>
              <a:rPr lang="en-US" sz="2400">
                <a:latin typeface="Symbol" pitchFamily="18" charset="2"/>
              </a:rPr>
              <a:t>Df</a:t>
            </a:r>
          </a:p>
          <a:p>
            <a:pPr eaLnBrk="0" hangingPunct="0"/>
            <a:r>
              <a:rPr lang="en-US" sz="2400">
                <a:latin typeface="Times New Roman" pitchFamily="18" charset="0"/>
              </a:rPr>
              <a:t>(same for all latitudes)</a:t>
            </a:r>
            <a:endParaRPr lang="en-US" sz="2400">
              <a:latin typeface="Symbol" pitchFamily="18" charset="2"/>
            </a:endParaRPr>
          </a:p>
        </p:txBody>
      </p:sp>
      <p:sp>
        <p:nvSpPr>
          <p:cNvPr id="120858" name="Text Box 28"/>
          <p:cNvSpPr txBox="1">
            <a:spLocks noChangeArrowheads="1"/>
          </p:cNvSpPr>
          <p:nvPr/>
        </p:nvSpPr>
        <p:spPr bwMode="auto">
          <a:xfrm>
            <a:off x="838200" y="4572000"/>
            <a:ext cx="3657600" cy="1187450"/>
          </a:xfrm>
          <a:prstGeom prst="rect">
            <a:avLst/>
          </a:prstGeom>
          <a:noFill/>
          <a:ln w="9525">
            <a:noFill/>
            <a:miter lim="800000"/>
            <a:headEnd/>
            <a:tailEnd/>
          </a:ln>
        </p:spPr>
        <p:txBody>
          <a:bodyPr>
            <a:spAutoFit/>
          </a:bodyPr>
          <a:lstStyle/>
          <a:p>
            <a:pPr eaLnBrk="0" hangingPunct="0"/>
            <a:r>
              <a:rPr lang="en-US" sz="2400">
                <a:latin typeface="Times New Roman" pitchFamily="18" charset="0"/>
              </a:rPr>
              <a:t>Length on a Parallel:</a:t>
            </a:r>
          </a:p>
          <a:p>
            <a:pPr eaLnBrk="0" hangingPunct="0"/>
            <a:r>
              <a:rPr lang="en-US" sz="2400">
                <a:latin typeface="Times New Roman" pitchFamily="18" charset="0"/>
              </a:rPr>
              <a:t>CD = R </a:t>
            </a:r>
            <a:r>
              <a:rPr lang="en-US" sz="2400">
                <a:latin typeface="Symbol" pitchFamily="18" charset="2"/>
              </a:rPr>
              <a:t>Dl =</a:t>
            </a:r>
            <a:r>
              <a:rPr lang="en-US" sz="2400">
                <a:latin typeface="Times New Roman" pitchFamily="18" charset="0"/>
              </a:rPr>
              <a:t> R</a:t>
            </a:r>
            <a:r>
              <a:rPr lang="en-US" sz="2400" baseline="-25000">
                <a:latin typeface="Times New Roman" pitchFamily="18" charset="0"/>
              </a:rPr>
              <a:t>e</a:t>
            </a:r>
            <a:r>
              <a:rPr lang="en-US" sz="2400">
                <a:latin typeface="Times New Roman" pitchFamily="18" charset="0"/>
              </a:rPr>
              <a:t> </a:t>
            </a:r>
            <a:r>
              <a:rPr lang="en-US" sz="2400">
                <a:latin typeface="Symbol" pitchFamily="18" charset="2"/>
              </a:rPr>
              <a:t>Dl </a:t>
            </a:r>
            <a:r>
              <a:rPr lang="en-US" sz="2400">
                <a:latin typeface="Times New Roman" pitchFamily="18" charset="0"/>
              </a:rPr>
              <a:t>Cos</a:t>
            </a:r>
            <a:r>
              <a:rPr lang="en-US" sz="2400">
                <a:latin typeface="Symbol" pitchFamily="18" charset="2"/>
              </a:rPr>
              <a:t> f</a:t>
            </a:r>
          </a:p>
          <a:p>
            <a:pPr eaLnBrk="0" hangingPunct="0"/>
            <a:r>
              <a:rPr lang="en-US" sz="2400">
                <a:latin typeface="Times New Roman" pitchFamily="18" charset="0"/>
              </a:rPr>
              <a:t>(varies with latitude)</a:t>
            </a:r>
          </a:p>
        </p:txBody>
      </p:sp>
      <p:sp>
        <p:nvSpPr>
          <p:cNvPr id="120859" name="Line 29"/>
          <p:cNvSpPr>
            <a:spLocks noChangeShapeType="1"/>
          </p:cNvSpPr>
          <p:nvPr/>
        </p:nvSpPr>
        <p:spPr bwMode="auto">
          <a:xfrm>
            <a:off x="6400800" y="4198938"/>
            <a:ext cx="876300" cy="174625"/>
          </a:xfrm>
          <a:prstGeom prst="line">
            <a:avLst/>
          </a:prstGeom>
          <a:noFill/>
          <a:ln w="28575">
            <a:solidFill>
              <a:schemeClr val="accent1"/>
            </a:solidFill>
            <a:round/>
            <a:headEnd/>
            <a:tailEnd/>
          </a:ln>
        </p:spPr>
        <p:txBody>
          <a:bodyPr wrap="none" anchor="ctr"/>
          <a:lstStyle/>
          <a:p>
            <a:endParaRPr lang="en-US"/>
          </a:p>
        </p:txBody>
      </p:sp>
      <p:sp>
        <p:nvSpPr>
          <p:cNvPr id="120860" name="Oval 30"/>
          <p:cNvSpPr>
            <a:spLocks noChangeArrowheads="1"/>
          </p:cNvSpPr>
          <p:nvPr/>
        </p:nvSpPr>
        <p:spPr bwMode="auto">
          <a:xfrm>
            <a:off x="6310313" y="41148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20861" name="Oval 31"/>
          <p:cNvSpPr>
            <a:spLocks noChangeArrowheads="1"/>
          </p:cNvSpPr>
          <p:nvPr/>
        </p:nvSpPr>
        <p:spPr bwMode="auto">
          <a:xfrm>
            <a:off x="7246938" y="4329113"/>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20862" name="Text Box 32"/>
          <p:cNvSpPr txBox="1">
            <a:spLocks noChangeArrowheads="1"/>
          </p:cNvSpPr>
          <p:nvPr/>
        </p:nvSpPr>
        <p:spPr bwMode="auto">
          <a:xfrm>
            <a:off x="7802563" y="3454400"/>
            <a:ext cx="404812"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D</a:t>
            </a:r>
          </a:p>
        </p:txBody>
      </p:sp>
    </p:spTree>
    <p:extLst>
      <p:ext uri="{BB962C8B-B14F-4D97-AF65-F5344CB8AC3E}">
        <p14:creationId xmlns:p14="http://schemas.microsoft.com/office/powerpoint/2010/main" val="23394893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152400"/>
            <a:ext cx="83058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3600" dirty="0" smtClean="0"/>
              <a:t>Digital Elevation Model (DEM)-30 meter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8200"/>
            <a:ext cx="72517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2298" b="7780"/>
          <a:stretch/>
        </p:blipFill>
        <p:spPr bwMode="auto">
          <a:xfrm>
            <a:off x="76200" y="3424542"/>
            <a:ext cx="2743200" cy="326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12508" y="5152768"/>
            <a:ext cx="2903359" cy="369332"/>
          </a:xfrm>
          <a:prstGeom prst="rect">
            <a:avLst/>
          </a:prstGeom>
          <a:noFill/>
        </p:spPr>
        <p:txBody>
          <a:bodyPr wrap="none" rtlCol="0">
            <a:spAutoFit/>
          </a:bodyPr>
          <a:lstStyle/>
          <a:p>
            <a:r>
              <a:rPr lang="en-US" dirty="0" smtClean="0"/>
              <a:t>National Elevation Dataset</a:t>
            </a:r>
            <a:endParaRPr lang="en-US" dirty="0"/>
          </a:p>
        </p:txBody>
      </p:sp>
    </p:spTree>
    <p:extLst>
      <p:ext uri="{BB962C8B-B14F-4D97-AF65-F5344CB8AC3E}">
        <p14:creationId xmlns:p14="http://schemas.microsoft.com/office/powerpoint/2010/main" val="10644123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762000" y="182563"/>
            <a:ext cx="7772400" cy="1006475"/>
          </a:xfrm>
          <a:prstGeom prst="rect">
            <a:avLst/>
          </a:prstGeom>
          <a:noFill/>
          <a:ln w="9525">
            <a:noFill/>
            <a:miter lim="800000"/>
            <a:headEnd/>
            <a:tailEnd/>
          </a:ln>
        </p:spPr>
        <p:txBody>
          <a:bodyPr anchor="ctr"/>
          <a:lstStyle/>
          <a:p>
            <a:pPr algn="ctr"/>
            <a:r>
              <a:rPr lang="en-US" sz="2800">
                <a:solidFill>
                  <a:schemeClr val="tx2"/>
                </a:solidFill>
              </a:rPr>
              <a:t>Filling in the Pits</a:t>
            </a:r>
          </a:p>
        </p:txBody>
      </p:sp>
      <p:sp>
        <p:nvSpPr>
          <p:cNvPr id="146435" name="Rectangle 3"/>
          <p:cNvSpPr>
            <a:spLocks noChangeArrowheads="1"/>
          </p:cNvSpPr>
          <p:nvPr/>
        </p:nvSpPr>
        <p:spPr bwMode="auto">
          <a:xfrm>
            <a:off x="701675" y="2682875"/>
            <a:ext cx="7772400" cy="3825875"/>
          </a:xfrm>
          <a:prstGeom prst="rect">
            <a:avLst/>
          </a:prstGeom>
          <a:noFill/>
          <a:ln w="9525">
            <a:noFill/>
            <a:miter lim="800000"/>
            <a:headEnd/>
            <a:tailEnd/>
          </a:ln>
        </p:spPr>
        <p:txBody>
          <a:bodyPr/>
          <a:lstStyle/>
          <a:p>
            <a:pPr marL="342900" indent="-342900">
              <a:spcBef>
                <a:spcPct val="20000"/>
              </a:spcBef>
              <a:buFontTx/>
              <a:buChar char="•"/>
            </a:pPr>
            <a:r>
              <a:rPr lang="en-US" sz="2800"/>
              <a:t>DEM creation results in </a:t>
            </a:r>
            <a:r>
              <a:rPr lang="en-US" sz="2800">
                <a:solidFill>
                  <a:srgbClr val="FF3300"/>
                </a:solidFill>
              </a:rPr>
              <a:t>artificial pits</a:t>
            </a:r>
            <a:r>
              <a:rPr lang="en-US" sz="2800"/>
              <a:t> in the landscape</a:t>
            </a:r>
          </a:p>
          <a:p>
            <a:pPr marL="342900" indent="-342900">
              <a:spcBef>
                <a:spcPct val="20000"/>
              </a:spcBef>
              <a:buFontTx/>
              <a:buChar char="•"/>
            </a:pPr>
            <a:r>
              <a:rPr lang="en-US" sz="2800"/>
              <a:t>A pit is a set of one or more cells which has </a:t>
            </a:r>
            <a:r>
              <a:rPr lang="en-US" sz="2800">
                <a:solidFill>
                  <a:srgbClr val="FF3300"/>
                </a:solidFill>
              </a:rPr>
              <a:t>no downstream cells</a:t>
            </a:r>
            <a:r>
              <a:rPr lang="en-US" sz="2800"/>
              <a:t> around it</a:t>
            </a:r>
          </a:p>
          <a:p>
            <a:pPr marL="342900" indent="-342900">
              <a:spcBef>
                <a:spcPct val="20000"/>
              </a:spcBef>
              <a:buFontTx/>
              <a:buChar char="•"/>
            </a:pPr>
            <a:r>
              <a:rPr lang="en-US" sz="2800"/>
              <a:t>Unless these pits are filled they become </a:t>
            </a:r>
            <a:r>
              <a:rPr lang="en-US" sz="2800">
                <a:solidFill>
                  <a:srgbClr val="FF3300"/>
                </a:solidFill>
              </a:rPr>
              <a:t>sinks</a:t>
            </a:r>
            <a:r>
              <a:rPr lang="en-US" sz="2800"/>
              <a:t> and isolate portions of the watershed</a:t>
            </a:r>
          </a:p>
          <a:p>
            <a:pPr marL="342900" indent="-342900">
              <a:spcBef>
                <a:spcPct val="20000"/>
              </a:spcBef>
              <a:buFontTx/>
              <a:buChar char="•"/>
            </a:pPr>
            <a:r>
              <a:rPr lang="en-US" sz="2800">
                <a:solidFill>
                  <a:srgbClr val="FF3300"/>
                </a:solidFill>
              </a:rPr>
              <a:t>Pit filling</a:t>
            </a:r>
            <a:r>
              <a:rPr lang="en-US" sz="2800"/>
              <a:t> is first thing done with a DEM</a:t>
            </a:r>
          </a:p>
        </p:txBody>
      </p:sp>
      <p:pic>
        <p:nvPicPr>
          <p:cNvPr id="146436" name="Picture 4"/>
          <p:cNvPicPr>
            <a:picLocks noChangeAspect="1" noChangeArrowheads="1"/>
          </p:cNvPicPr>
          <p:nvPr/>
        </p:nvPicPr>
        <p:blipFill>
          <a:blip r:embed="rId3" cstate="print"/>
          <a:srcRect/>
          <a:stretch>
            <a:fillRect/>
          </a:stretch>
        </p:blipFill>
        <p:spPr bwMode="auto">
          <a:xfrm>
            <a:off x="1612900" y="1216025"/>
            <a:ext cx="6315075"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90600" y="2057400"/>
          <a:ext cx="2794000" cy="2971800"/>
        </p:xfrm>
        <a:graphic>
          <a:graphicData uri="http://schemas.openxmlformats.org/drawingml/2006/table">
            <a:tbl>
              <a:tblPr/>
              <a:tblGrid>
                <a:gridCol w="279400"/>
                <a:gridCol w="279400"/>
                <a:gridCol w="279400"/>
                <a:gridCol w="279400"/>
                <a:gridCol w="279400"/>
                <a:gridCol w="279400"/>
                <a:gridCol w="279400"/>
                <a:gridCol w="279400"/>
                <a:gridCol w="279400"/>
                <a:gridCol w="279400"/>
              </a:tblGrid>
              <a:tr h="247650">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7603" name="Title 5"/>
          <p:cNvSpPr>
            <a:spLocks noGrp="1"/>
          </p:cNvSpPr>
          <p:nvPr>
            <p:ph type="title"/>
          </p:nvPr>
        </p:nvSpPr>
        <p:spPr>
          <a:xfrm>
            <a:off x="304800" y="274638"/>
            <a:ext cx="8610600" cy="1143000"/>
          </a:xfrm>
        </p:spPr>
        <p:txBody>
          <a:bodyPr/>
          <a:lstStyle/>
          <a:p>
            <a:r>
              <a:rPr lang="en-US" sz="4000" smtClean="0"/>
              <a:t>Identifying and Removing Pits/Sinks in a DEM</a:t>
            </a:r>
          </a:p>
        </p:txBody>
      </p:sp>
      <p:graphicFrame>
        <p:nvGraphicFramePr>
          <p:cNvPr id="7" name="Table 6"/>
          <p:cNvGraphicFramePr>
            <a:graphicFrameLocks noGrp="1"/>
          </p:cNvGraphicFramePr>
          <p:nvPr/>
        </p:nvGraphicFramePr>
        <p:xfrm>
          <a:off x="990600" y="2057400"/>
          <a:ext cx="2794000" cy="2971800"/>
        </p:xfrm>
        <a:graphic>
          <a:graphicData uri="http://schemas.openxmlformats.org/drawingml/2006/table">
            <a:tbl>
              <a:tblPr/>
              <a:tblGrid>
                <a:gridCol w="279400"/>
                <a:gridCol w="279400"/>
                <a:gridCol w="279400"/>
                <a:gridCol w="279400"/>
                <a:gridCol w="279400"/>
                <a:gridCol w="279400"/>
                <a:gridCol w="279400"/>
                <a:gridCol w="279400"/>
                <a:gridCol w="279400"/>
                <a:gridCol w="279400"/>
              </a:tblGrid>
              <a:tr h="247650">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990600" y="2057400"/>
          <a:ext cx="2794000" cy="2971800"/>
        </p:xfrm>
        <a:graphic>
          <a:graphicData uri="http://schemas.openxmlformats.org/drawingml/2006/table">
            <a:tbl>
              <a:tblPr/>
              <a:tblGrid>
                <a:gridCol w="279400"/>
                <a:gridCol w="279400"/>
                <a:gridCol w="279400"/>
                <a:gridCol w="279400"/>
                <a:gridCol w="279400"/>
                <a:gridCol w="279400"/>
                <a:gridCol w="279400"/>
                <a:gridCol w="279400"/>
                <a:gridCol w="279400"/>
                <a:gridCol w="279400"/>
              </a:tblGrid>
              <a:tr h="247650">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nvGraphicFramePr>
        <p:xfrm>
          <a:off x="4953000" y="2057400"/>
          <a:ext cx="2794000" cy="2971800"/>
        </p:xfrm>
        <a:graphic>
          <a:graphicData uri="http://schemas.openxmlformats.org/drawingml/2006/table">
            <a:tbl>
              <a:tblPr/>
              <a:tblGrid>
                <a:gridCol w="279400"/>
                <a:gridCol w="279400"/>
                <a:gridCol w="279400"/>
                <a:gridCol w="279400"/>
                <a:gridCol w="279400"/>
                <a:gridCol w="279400"/>
                <a:gridCol w="279400"/>
                <a:gridCol w="279400"/>
                <a:gridCol w="279400"/>
                <a:gridCol w="279400"/>
              </a:tblGrid>
              <a:tr h="247650">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6</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1000" b="0" i="0" u="none" strike="noStrike">
                          <a:solidFill>
                            <a:srgbClr val="000000"/>
                          </a:solidFill>
                          <a:latin typeface="Arial"/>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6</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12</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dirty="0" smtClean="0">
                          <a:solidFill>
                            <a:srgbClr val="000000"/>
                          </a:solidFill>
                          <a:latin typeface="Arial"/>
                        </a:rPr>
                        <a:t>9</a:t>
                      </a:r>
                      <a:endParaRPr lang="en-US" sz="1000" b="0"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650">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Arial"/>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48039" name="TextBox 9"/>
          <p:cNvSpPr txBox="1">
            <a:spLocks noChangeArrowheads="1"/>
          </p:cNvSpPr>
          <p:nvPr/>
        </p:nvSpPr>
        <p:spPr bwMode="auto">
          <a:xfrm>
            <a:off x="1600200" y="1524000"/>
            <a:ext cx="2209800" cy="369888"/>
          </a:xfrm>
          <a:prstGeom prst="rect">
            <a:avLst/>
          </a:prstGeom>
          <a:noFill/>
          <a:ln w="9525">
            <a:noFill/>
            <a:miter lim="800000"/>
            <a:headEnd/>
            <a:tailEnd/>
          </a:ln>
        </p:spPr>
        <p:txBody>
          <a:bodyPr>
            <a:spAutoFit/>
          </a:bodyPr>
          <a:lstStyle/>
          <a:p>
            <a:r>
              <a:rPr lang="en-US"/>
              <a:t>Contains pits</a:t>
            </a:r>
          </a:p>
        </p:txBody>
      </p:sp>
      <p:sp>
        <p:nvSpPr>
          <p:cNvPr id="11" name="TextBox 10"/>
          <p:cNvSpPr txBox="1">
            <a:spLocks noChangeArrowheads="1"/>
          </p:cNvSpPr>
          <p:nvPr/>
        </p:nvSpPr>
        <p:spPr bwMode="auto">
          <a:xfrm>
            <a:off x="5867400" y="1524000"/>
            <a:ext cx="1143000" cy="369888"/>
          </a:xfrm>
          <a:prstGeom prst="rect">
            <a:avLst/>
          </a:prstGeom>
          <a:noFill/>
          <a:ln w="9525">
            <a:noFill/>
            <a:miter lim="800000"/>
            <a:headEnd/>
            <a:tailEnd/>
          </a:ln>
        </p:spPr>
        <p:txBody>
          <a:bodyPr>
            <a:spAutoFit/>
          </a:bodyPr>
          <a:lstStyle/>
          <a:p>
            <a:r>
              <a:rPr lang="en-US"/>
              <a:t>Filled</a:t>
            </a:r>
          </a:p>
        </p:txBody>
      </p:sp>
      <p:sp>
        <p:nvSpPr>
          <p:cNvPr id="148041" name="Rectangle 15"/>
          <p:cNvSpPr>
            <a:spLocks noChangeArrowheads="1"/>
          </p:cNvSpPr>
          <p:nvPr/>
        </p:nvSpPr>
        <p:spPr bwMode="auto">
          <a:xfrm>
            <a:off x="1143000" y="5257800"/>
            <a:ext cx="6553200" cy="708025"/>
          </a:xfrm>
          <a:prstGeom prst="rect">
            <a:avLst/>
          </a:prstGeom>
          <a:noFill/>
          <a:ln w="9525">
            <a:noFill/>
            <a:miter lim="800000"/>
            <a:headEnd/>
            <a:tailEnd/>
          </a:ln>
        </p:spPr>
        <p:txBody>
          <a:bodyPr>
            <a:spAutoFit/>
          </a:bodyPr>
          <a:lstStyle/>
          <a:p>
            <a:pPr algn="ctr">
              <a:spcBef>
                <a:spcPct val="20000"/>
              </a:spcBef>
            </a:pPr>
            <a:r>
              <a:rPr lang="en-US" sz="2000"/>
              <a:t>A pit is a set of one or more cells which has </a:t>
            </a:r>
            <a:r>
              <a:rPr lang="en-US" sz="2000">
                <a:solidFill>
                  <a:srgbClr val="FF3300"/>
                </a:solidFill>
              </a:rPr>
              <a:t>no downstream cells</a:t>
            </a:r>
            <a:r>
              <a:rPr lang="en-US" sz="2000"/>
              <a:t> around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2438400" y="2292350"/>
            <a:ext cx="2589213" cy="2827338"/>
            <a:chOff x="1877" y="1152"/>
            <a:chExt cx="775" cy="749"/>
          </a:xfrm>
        </p:grpSpPr>
        <p:sp>
          <p:nvSpPr>
            <p:cNvPr id="7198" name="Rectangle 5"/>
            <p:cNvSpPr>
              <a:spLocks noChangeArrowheads="1"/>
            </p:cNvSpPr>
            <p:nvPr/>
          </p:nvSpPr>
          <p:spPr bwMode="auto">
            <a:xfrm>
              <a:off x="1877" y="1152"/>
              <a:ext cx="259" cy="249"/>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67</a:t>
              </a:r>
            </a:p>
          </p:txBody>
        </p:sp>
        <p:sp>
          <p:nvSpPr>
            <p:cNvPr id="7199" name="Rectangle 6"/>
            <p:cNvSpPr>
              <a:spLocks noChangeArrowheads="1"/>
            </p:cNvSpPr>
            <p:nvPr/>
          </p:nvSpPr>
          <p:spPr bwMode="auto">
            <a:xfrm>
              <a:off x="2136" y="1152"/>
              <a:ext cx="258" cy="249"/>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56</a:t>
              </a:r>
            </a:p>
          </p:txBody>
        </p:sp>
        <p:sp>
          <p:nvSpPr>
            <p:cNvPr id="7200" name="Rectangle 7"/>
            <p:cNvSpPr>
              <a:spLocks noChangeArrowheads="1"/>
            </p:cNvSpPr>
            <p:nvPr/>
          </p:nvSpPr>
          <p:spPr bwMode="auto">
            <a:xfrm>
              <a:off x="2394" y="1152"/>
              <a:ext cx="258" cy="249"/>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49</a:t>
              </a:r>
            </a:p>
          </p:txBody>
        </p:sp>
        <p:sp>
          <p:nvSpPr>
            <p:cNvPr id="7201" name="Rectangle 8"/>
            <p:cNvSpPr>
              <a:spLocks noChangeArrowheads="1"/>
            </p:cNvSpPr>
            <p:nvPr/>
          </p:nvSpPr>
          <p:spPr bwMode="auto">
            <a:xfrm>
              <a:off x="1877" y="1401"/>
              <a:ext cx="259" cy="25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52</a:t>
              </a:r>
            </a:p>
          </p:txBody>
        </p:sp>
        <p:sp>
          <p:nvSpPr>
            <p:cNvPr id="7202" name="Rectangle 9"/>
            <p:cNvSpPr>
              <a:spLocks noChangeArrowheads="1"/>
            </p:cNvSpPr>
            <p:nvPr/>
          </p:nvSpPr>
          <p:spPr bwMode="auto">
            <a:xfrm>
              <a:off x="2136" y="1401"/>
              <a:ext cx="258" cy="25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48</a:t>
              </a:r>
            </a:p>
          </p:txBody>
        </p:sp>
        <p:sp>
          <p:nvSpPr>
            <p:cNvPr id="7203" name="Rectangle 10"/>
            <p:cNvSpPr>
              <a:spLocks noChangeArrowheads="1"/>
            </p:cNvSpPr>
            <p:nvPr/>
          </p:nvSpPr>
          <p:spPr bwMode="auto">
            <a:xfrm>
              <a:off x="2394" y="1401"/>
              <a:ext cx="258" cy="25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37</a:t>
              </a:r>
            </a:p>
          </p:txBody>
        </p:sp>
        <p:sp>
          <p:nvSpPr>
            <p:cNvPr id="7204" name="Rectangle 11"/>
            <p:cNvSpPr>
              <a:spLocks noChangeArrowheads="1"/>
            </p:cNvSpPr>
            <p:nvPr/>
          </p:nvSpPr>
          <p:spPr bwMode="auto">
            <a:xfrm>
              <a:off x="1877" y="1651"/>
              <a:ext cx="259" cy="25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58</a:t>
              </a:r>
            </a:p>
          </p:txBody>
        </p:sp>
        <p:sp>
          <p:nvSpPr>
            <p:cNvPr id="7205" name="Rectangle 12"/>
            <p:cNvSpPr>
              <a:spLocks noChangeArrowheads="1"/>
            </p:cNvSpPr>
            <p:nvPr/>
          </p:nvSpPr>
          <p:spPr bwMode="auto">
            <a:xfrm>
              <a:off x="2136" y="1651"/>
              <a:ext cx="258" cy="25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55</a:t>
              </a:r>
            </a:p>
          </p:txBody>
        </p:sp>
        <p:sp>
          <p:nvSpPr>
            <p:cNvPr id="7206" name="Rectangle 13"/>
            <p:cNvSpPr>
              <a:spLocks noChangeArrowheads="1"/>
            </p:cNvSpPr>
            <p:nvPr/>
          </p:nvSpPr>
          <p:spPr bwMode="auto">
            <a:xfrm>
              <a:off x="2394" y="1651"/>
              <a:ext cx="258" cy="25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22</a:t>
              </a:r>
            </a:p>
          </p:txBody>
        </p:sp>
      </p:grpSp>
      <p:sp>
        <p:nvSpPr>
          <p:cNvPr id="7173" name="Line 14"/>
          <p:cNvSpPr>
            <a:spLocks noChangeShapeType="1"/>
          </p:cNvSpPr>
          <p:nvPr/>
        </p:nvSpPr>
        <p:spPr bwMode="auto">
          <a:xfrm>
            <a:off x="2439988" y="2019300"/>
            <a:ext cx="0" cy="188913"/>
          </a:xfrm>
          <a:prstGeom prst="line">
            <a:avLst/>
          </a:prstGeom>
          <a:noFill/>
          <a:ln w="9525">
            <a:solidFill>
              <a:schemeClr val="tx1"/>
            </a:solidFill>
            <a:round/>
            <a:headEnd/>
            <a:tailEnd/>
          </a:ln>
        </p:spPr>
        <p:txBody>
          <a:bodyPr wrap="none" anchor="ctr"/>
          <a:lstStyle/>
          <a:p>
            <a:endParaRPr lang="en-US"/>
          </a:p>
        </p:txBody>
      </p:sp>
      <p:sp>
        <p:nvSpPr>
          <p:cNvPr id="7174" name="Line 15"/>
          <p:cNvSpPr>
            <a:spLocks noChangeShapeType="1"/>
          </p:cNvSpPr>
          <p:nvPr/>
        </p:nvSpPr>
        <p:spPr bwMode="auto">
          <a:xfrm>
            <a:off x="3287713" y="2016125"/>
            <a:ext cx="4762" cy="195263"/>
          </a:xfrm>
          <a:prstGeom prst="line">
            <a:avLst/>
          </a:prstGeom>
          <a:noFill/>
          <a:ln w="9525">
            <a:solidFill>
              <a:schemeClr val="tx1"/>
            </a:solidFill>
            <a:round/>
            <a:headEnd/>
            <a:tailEnd/>
          </a:ln>
        </p:spPr>
        <p:txBody>
          <a:bodyPr wrap="none" anchor="ctr"/>
          <a:lstStyle/>
          <a:p>
            <a:endParaRPr lang="en-US"/>
          </a:p>
        </p:txBody>
      </p:sp>
      <p:sp>
        <p:nvSpPr>
          <p:cNvPr id="7175" name="Line 16"/>
          <p:cNvSpPr>
            <a:spLocks noChangeShapeType="1"/>
          </p:cNvSpPr>
          <p:nvPr/>
        </p:nvSpPr>
        <p:spPr bwMode="auto">
          <a:xfrm>
            <a:off x="3101975" y="2109788"/>
            <a:ext cx="188913" cy="0"/>
          </a:xfrm>
          <a:prstGeom prst="line">
            <a:avLst/>
          </a:prstGeom>
          <a:noFill/>
          <a:ln w="9525">
            <a:solidFill>
              <a:schemeClr val="tx1"/>
            </a:solidFill>
            <a:round/>
            <a:headEnd/>
            <a:tailEnd type="triangle" w="med" len="med"/>
          </a:ln>
        </p:spPr>
        <p:txBody>
          <a:bodyPr wrap="none" anchor="ctr"/>
          <a:lstStyle/>
          <a:p>
            <a:endParaRPr lang="en-US"/>
          </a:p>
        </p:txBody>
      </p:sp>
      <p:sp>
        <p:nvSpPr>
          <p:cNvPr id="7176" name="Text Box 17"/>
          <p:cNvSpPr txBox="1">
            <a:spLocks noChangeArrowheads="1"/>
          </p:cNvSpPr>
          <p:nvPr/>
        </p:nvSpPr>
        <p:spPr bwMode="auto">
          <a:xfrm>
            <a:off x="2695575" y="1625600"/>
            <a:ext cx="539750" cy="519113"/>
          </a:xfrm>
          <a:prstGeom prst="rect">
            <a:avLst/>
          </a:prstGeom>
          <a:noFill/>
          <a:ln w="9525">
            <a:noFill/>
            <a:miter lim="800000"/>
            <a:headEnd/>
            <a:tailEnd/>
          </a:ln>
        </p:spPr>
        <p:txBody>
          <a:bodyPr wrap="none">
            <a:spAutoFit/>
          </a:bodyPr>
          <a:lstStyle/>
          <a:p>
            <a:pPr eaLnBrk="0" hangingPunct="0"/>
            <a:r>
              <a:rPr lang="en-US" sz="2800">
                <a:latin typeface="Times New Roman" pitchFamily="18" charset="0"/>
              </a:rPr>
              <a:t>30</a:t>
            </a:r>
          </a:p>
        </p:txBody>
      </p:sp>
      <p:sp>
        <p:nvSpPr>
          <p:cNvPr id="7177" name="Line 18"/>
          <p:cNvSpPr>
            <a:spLocks noChangeShapeType="1"/>
          </p:cNvSpPr>
          <p:nvPr/>
        </p:nvSpPr>
        <p:spPr bwMode="auto">
          <a:xfrm flipH="1">
            <a:off x="2438400" y="2109788"/>
            <a:ext cx="185738" cy="0"/>
          </a:xfrm>
          <a:prstGeom prst="line">
            <a:avLst/>
          </a:prstGeom>
          <a:noFill/>
          <a:ln w="9525">
            <a:solidFill>
              <a:schemeClr val="tx1"/>
            </a:solidFill>
            <a:round/>
            <a:headEnd/>
            <a:tailEnd type="triangle" w="med" len="med"/>
          </a:ln>
        </p:spPr>
        <p:txBody>
          <a:bodyPr wrap="none" anchor="ctr"/>
          <a:lstStyle/>
          <a:p>
            <a:endParaRPr lang="en-US"/>
          </a:p>
        </p:txBody>
      </p:sp>
      <p:sp>
        <p:nvSpPr>
          <p:cNvPr id="7178" name="Rectangle 19"/>
          <p:cNvSpPr>
            <a:spLocks noChangeArrowheads="1"/>
          </p:cNvSpPr>
          <p:nvPr/>
        </p:nvSpPr>
        <p:spPr bwMode="auto">
          <a:xfrm>
            <a:off x="5270500" y="2300288"/>
            <a:ext cx="865188" cy="93980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67</a:t>
            </a:r>
          </a:p>
        </p:txBody>
      </p:sp>
      <p:sp>
        <p:nvSpPr>
          <p:cNvPr id="7179" name="Rectangle 20"/>
          <p:cNvSpPr>
            <a:spLocks noChangeArrowheads="1"/>
          </p:cNvSpPr>
          <p:nvPr/>
        </p:nvSpPr>
        <p:spPr bwMode="auto">
          <a:xfrm>
            <a:off x="6135688" y="2300288"/>
            <a:ext cx="862012" cy="93980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56</a:t>
            </a:r>
          </a:p>
        </p:txBody>
      </p:sp>
      <p:sp>
        <p:nvSpPr>
          <p:cNvPr id="7180" name="Rectangle 21"/>
          <p:cNvSpPr>
            <a:spLocks noChangeArrowheads="1"/>
          </p:cNvSpPr>
          <p:nvPr/>
        </p:nvSpPr>
        <p:spPr bwMode="auto">
          <a:xfrm>
            <a:off x="6997700" y="2300288"/>
            <a:ext cx="862013" cy="939800"/>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49</a:t>
            </a:r>
          </a:p>
        </p:txBody>
      </p:sp>
      <p:sp>
        <p:nvSpPr>
          <p:cNvPr id="7181" name="Rectangle 22"/>
          <p:cNvSpPr>
            <a:spLocks noChangeArrowheads="1"/>
          </p:cNvSpPr>
          <p:nvPr/>
        </p:nvSpPr>
        <p:spPr bwMode="auto">
          <a:xfrm>
            <a:off x="5270500" y="3240088"/>
            <a:ext cx="865188" cy="944562"/>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52</a:t>
            </a:r>
          </a:p>
        </p:txBody>
      </p:sp>
      <p:sp>
        <p:nvSpPr>
          <p:cNvPr id="7182" name="Rectangle 23"/>
          <p:cNvSpPr>
            <a:spLocks noChangeArrowheads="1"/>
          </p:cNvSpPr>
          <p:nvPr/>
        </p:nvSpPr>
        <p:spPr bwMode="auto">
          <a:xfrm>
            <a:off x="6135688" y="3240088"/>
            <a:ext cx="862012" cy="944562"/>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48</a:t>
            </a:r>
          </a:p>
        </p:txBody>
      </p:sp>
      <p:sp>
        <p:nvSpPr>
          <p:cNvPr id="7183" name="Rectangle 24"/>
          <p:cNvSpPr>
            <a:spLocks noChangeArrowheads="1"/>
          </p:cNvSpPr>
          <p:nvPr/>
        </p:nvSpPr>
        <p:spPr bwMode="auto">
          <a:xfrm>
            <a:off x="6997700" y="3240088"/>
            <a:ext cx="862013" cy="944562"/>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37</a:t>
            </a:r>
          </a:p>
        </p:txBody>
      </p:sp>
      <p:sp>
        <p:nvSpPr>
          <p:cNvPr id="7184" name="Rectangle 25"/>
          <p:cNvSpPr>
            <a:spLocks noChangeArrowheads="1"/>
          </p:cNvSpPr>
          <p:nvPr/>
        </p:nvSpPr>
        <p:spPr bwMode="auto">
          <a:xfrm>
            <a:off x="5270500" y="4184650"/>
            <a:ext cx="865188" cy="942975"/>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58</a:t>
            </a:r>
          </a:p>
        </p:txBody>
      </p:sp>
      <p:sp>
        <p:nvSpPr>
          <p:cNvPr id="7185" name="Rectangle 26"/>
          <p:cNvSpPr>
            <a:spLocks noChangeArrowheads="1"/>
          </p:cNvSpPr>
          <p:nvPr/>
        </p:nvSpPr>
        <p:spPr bwMode="auto">
          <a:xfrm>
            <a:off x="6135688" y="4184650"/>
            <a:ext cx="862012" cy="942975"/>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55</a:t>
            </a:r>
          </a:p>
        </p:txBody>
      </p:sp>
      <p:sp>
        <p:nvSpPr>
          <p:cNvPr id="7186" name="Rectangle 27"/>
          <p:cNvSpPr>
            <a:spLocks noChangeArrowheads="1"/>
          </p:cNvSpPr>
          <p:nvPr/>
        </p:nvSpPr>
        <p:spPr bwMode="auto">
          <a:xfrm>
            <a:off x="6997700" y="4184650"/>
            <a:ext cx="862013" cy="942975"/>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22</a:t>
            </a:r>
          </a:p>
        </p:txBody>
      </p:sp>
      <p:sp>
        <p:nvSpPr>
          <p:cNvPr id="7187" name="Line 28"/>
          <p:cNvSpPr>
            <a:spLocks noChangeShapeType="1"/>
          </p:cNvSpPr>
          <p:nvPr/>
        </p:nvSpPr>
        <p:spPr bwMode="auto">
          <a:xfrm>
            <a:off x="5273675" y="2027238"/>
            <a:ext cx="0" cy="188912"/>
          </a:xfrm>
          <a:prstGeom prst="line">
            <a:avLst/>
          </a:prstGeom>
          <a:noFill/>
          <a:ln w="9525">
            <a:solidFill>
              <a:schemeClr val="tx1"/>
            </a:solidFill>
            <a:round/>
            <a:headEnd/>
            <a:tailEnd/>
          </a:ln>
        </p:spPr>
        <p:txBody>
          <a:bodyPr wrap="none" anchor="ctr"/>
          <a:lstStyle/>
          <a:p>
            <a:endParaRPr lang="en-US"/>
          </a:p>
        </p:txBody>
      </p:sp>
      <p:sp>
        <p:nvSpPr>
          <p:cNvPr id="7188" name="Line 29"/>
          <p:cNvSpPr>
            <a:spLocks noChangeShapeType="1"/>
          </p:cNvSpPr>
          <p:nvPr/>
        </p:nvSpPr>
        <p:spPr bwMode="auto">
          <a:xfrm>
            <a:off x="6121400" y="2024063"/>
            <a:ext cx="3175" cy="195262"/>
          </a:xfrm>
          <a:prstGeom prst="line">
            <a:avLst/>
          </a:prstGeom>
          <a:noFill/>
          <a:ln w="9525">
            <a:solidFill>
              <a:schemeClr val="tx1"/>
            </a:solidFill>
            <a:round/>
            <a:headEnd/>
            <a:tailEnd/>
          </a:ln>
        </p:spPr>
        <p:txBody>
          <a:bodyPr wrap="none" anchor="ctr"/>
          <a:lstStyle/>
          <a:p>
            <a:endParaRPr lang="en-US"/>
          </a:p>
        </p:txBody>
      </p:sp>
      <p:sp>
        <p:nvSpPr>
          <p:cNvPr id="7189" name="Line 30"/>
          <p:cNvSpPr>
            <a:spLocks noChangeShapeType="1"/>
          </p:cNvSpPr>
          <p:nvPr/>
        </p:nvSpPr>
        <p:spPr bwMode="auto">
          <a:xfrm>
            <a:off x="5935663" y="2117725"/>
            <a:ext cx="187325" cy="0"/>
          </a:xfrm>
          <a:prstGeom prst="line">
            <a:avLst/>
          </a:prstGeom>
          <a:noFill/>
          <a:ln w="9525">
            <a:solidFill>
              <a:schemeClr val="tx1"/>
            </a:solidFill>
            <a:round/>
            <a:headEnd/>
            <a:tailEnd type="triangle" w="med" len="med"/>
          </a:ln>
        </p:spPr>
        <p:txBody>
          <a:bodyPr wrap="none" anchor="ctr"/>
          <a:lstStyle/>
          <a:p>
            <a:endParaRPr lang="en-US"/>
          </a:p>
        </p:txBody>
      </p:sp>
      <p:sp>
        <p:nvSpPr>
          <p:cNvPr id="7190" name="Text Box 31"/>
          <p:cNvSpPr txBox="1">
            <a:spLocks noChangeArrowheads="1"/>
          </p:cNvSpPr>
          <p:nvPr/>
        </p:nvSpPr>
        <p:spPr bwMode="auto">
          <a:xfrm>
            <a:off x="5529263" y="1633538"/>
            <a:ext cx="539750" cy="519112"/>
          </a:xfrm>
          <a:prstGeom prst="rect">
            <a:avLst/>
          </a:prstGeom>
          <a:noFill/>
          <a:ln w="9525">
            <a:noFill/>
            <a:miter lim="800000"/>
            <a:headEnd/>
            <a:tailEnd/>
          </a:ln>
        </p:spPr>
        <p:txBody>
          <a:bodyPr wrap="none">
            <a:spAutoFit/>
          </a:bodyPr>
          <a:lstStyle/>
          <a:p>
            <a:pPr eaLnBrk="0" hangingPunct="0"/>
            <a:r>
              <a:rPr lang="en-US" sz="2800">
                <a:latin typeface="Times New Roman" pitchFamily="18" charset="0"/>
              </a:rPr>
              <a:t>30</a:t>
            </a:r>
          </a:p>
        </p:txBody>
      </p:sp>
      <p:sp>
        <p:nvSpPr>
          <p:cNvPr id="7191" name="Line 32"/>
          <p:cNvSpPr>
            <a:spLocks noChangeShapeType="1"/>
          </p:cNvSpPr>
          <p:nvPr/>
        </p:nvSpPr>
        <p:spPr bwMode="auto">
          <a:xfrm flipH="1">
            <a:off x="5270500" y="2117725"/>
            <a:ext cx="185738" cy="0"/>
          </a:xfrm>
          <a:prstGeom prst="line">
            <a:avLst/>
          </a:prstGeom>
          <a:noFill/>
          <a:ln w="9525">
            <a:solidFill>
              <a:schemeClr val="tx1"/>
            </a:solidFill>
            <a:round/>
            <a:headEnd/>
            <a:tailEnd type="triangle" w="med" len="med"/>
          </a:ln>
        </p:spPr>
        <p:txBody>
          <a:bodyPr wrap="none" anchor="ctr"/>
          <a:lstStyle/>
          <a:p>
            <a:endParaRPr lang="en-US"/>
          </a:p>
        </p:txBody>
      </p:sp>
      <p:sp>
        <p:nvSpPr>
          <p:cNvPr id="7192" name="Line 33"/>
          <p:cNvSpPr>
            <a:spLocks noChangeShapeType="1"/>
          </p:cNvSpPr>
          <p:nvPr/>
        </p:nvSpPr>
        <p:spPr bwMode="auto">
          <a:xfrm>
            <a:off x="3081338" y="2973388"/>
            <a:ext cx="446087" cy="541337"/>
          </a:xfrm>
          <a:prstGeom prst="line">
            <a:avLst/>
          </a:prstGeom>
          <a:noFill/>
          <a:ln w="57150">
            <a:solidFill>
              <a:schemeClr val="accent2"/>
            </a:solidFill>
            <a:round/>
            <a:headEnd/>
            <a:tailEnd type="triangle" w="sm" len="med"/>
          </a:ln>
        </p:spPr>
        <p:txBody>
          <a:bodyPr wrap="none" anchor="ctr"/>
          <a:lstStyle/>
          <a:p>
            <a:endParaRPr lang="en-US"/>
          </a:p>
        </p:txBody>
      </p:sp>
      <p:sp>
        <p:nvSpPr>
          <p:cNvPr id="7193" name="Line 34"/>
          <p:cNvSpPr>
            <a:spLocks noChangeShapeType="1"/>
          </p:cNvSpPr>
          <p:nvPr/>
        </p:nvSpPr>
        <p:spPr bwMode="auto">
          <a:xfrm>
            <a:off x="5705475" y="2916238"/>
            <a:ext cx="0" cy="606425"/>
          </a:xfrm>
          <a:prstGeom prst="line">
            <a:avLst/>
          </a:prstGeom>
          <a:noFill/>
          <a:ln w="57150">
            <a:solidFill>
              <a:schemeClr val="accent2"/>
            </a:solidFill>
            <a:round/>
            <a:headEnd/>
            <a:tailEnd type="triangle" w="sm" len="med"/>
          </a:ln>
        </p:spPr>
        <p:txBody>
          <a:bodyPr wrap="none" anchor="ctr"/>
          <a:lstStyle/>
          <a:p>
            <a:endParaRPr lang="en-US"/>
          </a:p>
        </p:txBody>
      </p:sp>
      <p:sp>
        <p:nvSpPr>
          <p:cNvPr id="7194" name="Text Box 35"/>
          <p:cNvSpPr txBox="1">
            <a:spLocks noChangeArrowheads="1"/>
          </p:cNvSpPr>
          <p:nvPr/>
        </p:nvSpPr>
        <p:spPr bwMode="auto">
          <a:xfrm>
            <a:off x="1355725" y="5172075"/>
            <a:ext cx="184150" cy="457200"/>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graphicFrame>
        <p:nvGraphicFramePr>
          <p:cNvPr id="7170" name="Object 36"/>
          <p:cNvGraphicFramePr>
            <a:graphicFrameLocks noChangeAspect="1"/>
          </p:cNvGraphicFramePr>
          <p:nvPr/>
        </p:nvGraphicFramePr>
        <p:xfrm>
          <a:off x="2384425" y="5340350"/>
          <a:ext cx="2468563" cy="1116013"/>
        </p:xfrm>
        <a:graphic>
          <a:graphicData uri="http://schemas.openxmlformats.org/presentationml/2006/ole">
            <mc:AlternateContent xmlns:mc="http://schemas.openxmlformats.org/markup-compatibility/2006">
              <mc:Choice xmlns:v="urn:schemas-microsoft-com:vml" Requires="v">
                <p:oleObj spid="_x0000_s7266" name="Equation" r:id="rId4" imgW="927000" imgH="419040" progId="Equation.3">
                  <p:embed/>
                </p:oleObj>
              </mc:Choice>
              <mc:Fallback>
                <p:oleObj name="Equation" r:id="rId4" imgW="927000" imgH="419040" progId="Equation.3">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4425" y="5340350"/>
                        <a:ext cx="246856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7"/>
          <p:cNvGraphicFramePr>
            <a:graphicFrameLocks noChangeAspect="1"/>
          </p:cNvGraphicFramePr>
          <p:nvPr/>
        </p:nvGraphicFramePr>
        <p:xfrm>
          <a:off x="5224463" y="5359400"/>
          <a:ext cx="2736850" cy="1157288"/>
        </p:xfrm>
        <a:graphic>
          <a:graphicData uri="http://schemas.openxmlformats.org/presentationml/2006/ole">
            <mc:AlternateContent xmlns:mc="http://schemas.openxmlformats.org/markup-compatibility/2006">
              <mc:Choice xmlns:v="urn:schemas-microsoft-com:vml" Requires="v">
                <p:oleObj spid="_x0000_s7267" name="Equation" r:id="rId6" imgW="927000" imgH="393480" progId="Equation.3">
                  <p:embed/>
                </p:oleObj>
              </mc:Choice>
              <mc:Fallback>
                <p:oleObj name="Equation" r:id="rId6" imgW="927000" imgH="393480" progId="Equation.3">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4463" y="5359400"/>
                        <a:ext cx="273685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5" name="Text Box 38"/>
          <p:cNvSpPr txBox="1">
            <a:spLocks noChangeArrowheads="1"/>
          </p:cNvSpPr>
          <p:nvPr/>
        </p:nvSpPr>
        <p:spPr bwMode="auto">
          <a:xfrm>
            <a:off x="990600" y="5514975"/>
            <a:ext cx="1352550" cy="641350"/>
          </a:xfrm>
          <a:prstGeom prst="rect">
            <a:avLst/>
          </a:prstGeom>
          <a:noFill/>
          <a:ln w="9525">
            <a:noFill/>
            <a:miter lim="800000"/>
            <a:headEnd/>
            <a:tailEnd/>
          </a:ln>
        </p:spPr>
        <p:txBody>
          <a:bodyPr wrap="none">
            <a:spAutoFit/>
          </a:bodyPr>
          <a:lstStyle/>
          <a:p>
            <a:pPr eaLnBrk="0" hangingPunct="0"/>
            <a:r>
              <a:rPr lang="en-US" sz="3600">
                <a:latin typeface="Times New Roman" pitchFamily="18" charset="0"/>
              </a:rPr>
              <a:t>Slope:</a:t>
            </a:r>
            <a:endParaRPr lang="en-US" sz="2400">
              <a:latin typeface="Times New Roman" pitchFamily="18" charset="0"/>
            </a:endParaRPr>
          </a:p>
        </p:txBody>
      </p:sp>
      <p:sp>
        <p:nvSpPr>
          <p:cNvPr id="7196" name="Text Box 39"/>
          <p:cNvSpPr txBox="1">
            <a:spLocks noChangeArrowheads="1"/>
          </p:cNvSpPr>
          <p:nvPr/>
        </p:nvSpPr>
        <p:spPr bwMode="auto">
          <a:xfrm>
            <a:off x="457200" y="228600"/>
            <a:ext cx="7450138" cy="1311275"/>
          </a:xfrm>
          <a:prstGeom prst="rect">
            <a:avLst/>
          </a:prstGeom>
          <a:noFill/>
          <a:ln w="9525">
            <a:noFill/>
            <a:miter lim="800000"/>
            <a:headEnd/>
            <a:tailEnd/>
          </a:ln>
        </p:spPr>
        <p:txBody>
          <a:bodyPr wrap="none">
            <a:spAutoFit/>
          </a:bodyPr>
          <a:lstStyle/>
          <a:p>
            <a:pPr eaLnBrk="0" hangingPunct="0"/>
            <a:r>
              <a:rPr lang="en-US" sz="4000">
                <a:latin typeface="Times New Roman" pitchFamily="18" charset="0"/>
              </a:rPr>
              <a:t>Hydrologic Slope </a:t>
            </a:r>
          </a:p>
          <a:p>
            <a:pPr eaLnBrk="0" hangingPunct="0"/>
            <a:r>
              <a:rPr lang="en-US" sz="4000">
                <a:latin typeface="Times New Roman" pitchFamily="18" charset="0"/>
              </a:rPr>
              <a:t>	- Direction of Steepest Descent</a:t>
            </a:r>
            <a:endParaRPr lang="en-US" sz="2400">
              <a:latin typeface="Times New Roman" pitchFamily="18" charset="0"/>
            </a:endParaRPr>
          </a:p>
        </p:txBody>
      </p:sp>
      <p:sp>
        <p:nvSpPr>
          <p:cNvPr id="7197" name="Rectangle 40"/>
          <p:cNvSpPr>
            <a:spLocks noChangeArrowheads="1"/>
          </p:cNvSpPr>
          <p:nvPr/>
        </p:nvSpPr>
        <p:spPr bwMode="auto">
          <a:xfrm>
            <a:off x="5221288" y="5334000"/>
            <a:ext cx="2743200" cy="1295400"/>
          </a:xfrm>
          <a:prstGeom prst="rect">
            <a:avLst/>
          </a:prstGeom>
          <a:noFill/>
          <a:ln w="28575">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0" name="Group 4"/>
          <p:cNvGrpSpPr>
            <a:grpSpLocks/>
          </p:cNvGrpSpPr>
          <p:nvPr/>
        </p:nvGrpSpPr>
        <p:grpSpPr bwMode="auto">
          <a:xfrm>
            <a:off x="2971800" y="1981200"/>
            <a:ext cx="3497263" cy="3382963"/>
            <a:chOff x="2261" y="1517"/>
            <a:chExt cx="1149" cy="1094"/>
          </a:xfrm>
        </p:grpSpPr>
        <p:sp>
          <p:nvSpPr>
            <p:cNvPr id="150533" name="Rectangle 5"/>
            <p:cNvSpPr>
              <a:spLocks noChangeArrowheads="1"/>
            </p:cNvSpPr>
            <p:nvPr/>
          </p:nvSpPr>
          <p:spPr bwMode="auto">
            <a:xfrm>
              <a:off x="2261" y="1517"/>
              <a:ext cx="383" cy="364"/>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32</a:t>
              </a:r>
            </a:p>
          </p:txBody>
        </p:sp>
        <p:sp>
          <p:nvSpPr>
            <p:cNvPr id="150534" name="Rectangle 6"/>
            <p:cNvSpPr>
              <a:spLocks noChangeArrowheads="1"/>
            </p:cNvSpPr>
            <p:nvPr/>
          </p:nvSpPr>
          <p:spPr bwMode="auto">
            <a:xfrm>
              <a:off x="2261" y="1881"/>
              <a:ext cx="383" cy="366"/>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16</a:t>
              </a:r>
            </a:p>
          </p:txBody>
        </p:sp>
        <p:sp>
          <p:nvSpPr>
            <p:cNvPr id="150535" name="Rectangle 7"/>
            <p:cNvSpPr>
              <a:spLocks noChangeArrowheads="1"/>
            </p:cNvSpPr>
            <p:nvPr/>
          </p:nvSpPr>
          <p:spPr bwMode="auto">
            <a:xfrm>
              <a:off x="2261" y="2247"/>
              <a:ext cx="383" cy="364"/>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8</a:t>
              </a:r>
            </a:p>
          </p:txBody>
        </p:sp>
        <p:sp>
          <p:nvSpPr>
            <p:cNvPr id="150536" name="Rectangle 8"/>
            <p:cNvSpPr>
              <a:spLocks noChangeArrowheads="1"/>
            </p:cNvSpPr>
            <p:nvPr/>
          </p:nvSpPr>
          <p:spPr bwMode="auto">
            <a:xfrm>
              <a:off x="2644" y="1517"/>
              <a:ext cx="383" cy="364"/>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64</a:t>
              </a:r>
            </a:p>
          </p:txBody>
        </p:sp>
        <p:sp>
          <p:nvSpPr>
            <p:cNvPr id="150537" name="Rectangle 9"/>
            <p:cNvSpPr>
              <a:spLocks noChangeArrowheads="1"/>
            </p:cNvSpPr>
            <p:nvPr/>
          </p:nvSpPr>
          <p:spPr bwMode="auto">
            <a:xfrm>
              <a:off x="2644" y="1881"/>
              <a:ext cx="383" cy="366"/>
            </a:xfrm>
            <a:prstGeom prst="rect">
              <a:avLst/>
            </a:prstGeom>
            <a:noFill/>
            <a:ln w="38100">
              <a:solidFill>
                <a:srgbClr val="009900"/>
              </a:solidFill>
              <a:miter lim="800000"/>
              <a:headEnd/>
              <a:tailEnd/>
            </a:ln>
          </p:spPr>
          <p:txBody>
            <a:bodyPr wrap="none" anchor="ctr"/>
            <a:lstStyle/>
            <a:p>
              <a:pPr algn="ctr" eaLnBrk="0" hangingPunct="0"/>
              <a:endParaRPr lang="en-US" sz="2800" b="1">
                <a:latin typeface="Times New Roman" pitchFamily="18" charset="0"/>
              </a:endParaRPr>
            </a:p>
          </p:txBody>
        </p:sp>
        <p:sp>
          <p:nvSpPr>
            <p:cNvPr id="150538" name="Rectangle 10"/>
            <p:cNvSpPr>
              <a:spLocks noChangeArrowheads="1"/>
            </p:cNvSpPr>
            <p:nvPr/>
          </p:nvSpPr>
          <p:spPr bwMode="auto">
            <a:xfrm>
              <a:off x="2644" y="2247"/>
              <a:ext cx="383" cy="364"/>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4</a:t>
              </a:r>
            </a:p>
          </p:txBody>
        </p:sp>
        <p:grpSp>
          <p:nvGrpSpPr>
            <p:cNvPr id="150539" name="Group 11"/>
            <p:cNvGrpSpPr>
              <a:grpSpLocks/>
            </p:cNvGrpSpPr>
            <p:nvPr/>
          </p:nvGrpSpPr>
          <p:grpSpPr bwMode="auto">
            <a:xfrm>
              <a:off x="3027" y="1517"/>
              <a:ext cx="383" cy="1094"/>
              <a:chOff x="3027" y="1517"/>
              <a:chExt cx="383" cy="1094"/>
            </a:xfrm>
          </p:grpSpPr>
          <p:sp>
            <p:nvSpPr>
              <p:cNvPr id="150548" name="Rectangle 12"/>
              <p:cNvSpPr>
                <a:spLocks noChangeArrowheads="1"/>
              </p:cNvSpPr>
              <p:nvPr/>
            </p:nvSpPr>
            <p:spPr bwMode="auto">
              <a:xfrm>
                <a:off x="3027" y="1517"/>
                <a:ext cx="383" cy="364"/>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128</a:t>
                </a:r>
              </a:p>
            </p:txBody>
          </p:sp>
          <p:sp>
            <p:nvSpPr>
              <p:cNvPr id="150549" name="Rectangle 13"/>
              <p:cNvSpPr>
                <a:spLocks noChangeArrowheads="1"/>
              </p:cNvSpPr>
              <p:nvPr/>
            </p:nvSpPr>
            <p:spPr bwMode="auto">
              <a:xfrm>
                <a:off x="3027" y="1881"/>
                <a:ext cx="383" cy="366"/>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1</a:t>
                </a:r>
              </a:p>
            </p:txBody>
          </p:sp>
          <p:sp>
            <p:nvSpPr>
              <p:cNvPr id="150550" name="Rectangle 14"/>
              <p:cNvSpPr>
                <a:spLocks noChangeArrowheads="1"/>
              </p:cNvSpPr>
              <p:nvPr/>
            </p:nvSpPr>
            <p:spPr bwMode="auto">
              <a:xfrm>
                <a:off x="3027" y="2247"/>
                <a:ext cx="383" cy="364"/>
              </a:xfrm>
              <a:prstGeom prst="rect">
                <a:avLst/>
              </a:prstGeom>
              <a:noFill/>
              <a:ln w="38100">
                <a:solidFill>
                  <a:srgbClr val="009900"/>
                </a:solidFill>
                <a:miter lim="800000"/>
                <a:headEnd/>
                <a:tailEnd/>
              </a:ln>
            </p:spPr>
            <p:txBody>
              <a:bodyPr wrap="none" anchor="ctr"/>
              <a:lstStyle/>
              <a:p>
                <a:pPr algn="ctr" eaLnBrk="0" hangingPunct="0"/>
                <a:r>
                  <a:rPr lang="en-US" sz="2800" b="1">
                    <a:latin typeface="Times New Roman" pitchFamily="18" charset="0"/>
                  </a:rPr>
                  <a:t>2</a:t>
                </a:r>
              </a:p>
            </p:txBody>
          </p:sp>
        </p:grpSp>
        <p:sp>
          <p:nvSpPr>
            <p:cNvPr id="150540" name="Line 15"/>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150541" name="Line 16"/>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p:spPr>
          <p:txBody>
            <a:bodyPr wrap="none" anchor="ctr"/>
            <a:lstStyle/>
            <a:p>
              <a:endParaRPr lang="en-US"/>
            </a:p>
          </p:txBody>
        </p:sp>
        <p:sp>
          <p:nvSpPr>
            <p:cNvPr id="150542" name="Line 17"/>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p:spPr>
          <p:txBody>
            <a:bodyPr wrap="none" anchor="ctr"/>
            <a:lstStyle/>
            <a:p>
              <a:endParaRPr lang="en-US"/>
            </a:p>
          </p:txBody>
        </p:sp>
        <p:sp>
          <p:nvSpPr>
            <p:cNvPr id="150543" name="Line 18"/>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p:spPr>
          <p:txBody>
            <a:bodyPr wrap="none" anchor="ctr"/>
            <a:lstStyle/>
            <a:p>
              <a:endParaRPr lang="en-US"/>
            </a:p>
          </p:txBody>
        </p:sp>
        <p:sp>
          <p:nvSpPr>
            <p:cNvPr id="150544" name="Line 19"/>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150545" name="Line 20"/>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150546" name="Line 21"/>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150547" name="Line 22"/>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p:spPr>
          <p:txBody>
            <a:bodyPr wrap="none" anchor="ctr"/>
            <a:lstStyle/>
            <a:p>
              <a:endParaRPr lang="en-US"/>
            </a:p>
          </p:txBody>
        </p:sp>
      </p:grpSp>
      <p:sp>
        <p:nvSpPr>
          <p:cNvPr id="150531" name="Text Box 23"/>
          <p:cNvSpPr txBox="1">
            <a:spLocks noChangeArrowheads="1"/>
          </p:cNvSpPr>
          <p:nvPr/>
        </p:nvSpPr>
        <p:spPr bwMode="auto">
          <a:xfrm>
            <a:off x="1447800" y="838200"/>
            <a:ext cx="7072313" cy="701675"/>
          </a:xfrm>
          <a:prstGeom prst="rect">
            <a:avLst/>
          </a:prstGeom>
          <a:noFill/>
          <a:ln w="9525">
            <a:noFill/>
            <a:miter lim="800000"/>
            <a:headEnd/>
            <a:tailEnd/>
          </a:ln>
        </p:spPr>
        <p:txBody>
          <a:bodyPr wrap="none">
            <a:spAutoFit/>
          </a:bodyPr>
          <a:lstStyle/>
          <a:p>
            <a:pPr eaLnBrk="0" hangingPunct="0"/>
            <a:r>
              <a:rPr lang="en-US" sz="4000">
                <a:solidFill>
                  <a:srgbClr val="FF3300"/>
                </a:solidFill>
                <a:latin typeface="Times New Roman" pitchFamily="18" charset="0"/>
              </a:rPr>
              <a:t>Eight Direction</a:t>
            </a:r>
            <a:r>
              <a:rPr lang="en-US" sz="4000">
                <a:latin typeface="Times New Roman" pitchFamily="18" charset="0"/>
              </a:rPr>
              <a:t> Pour Point Model</a:t>
            </a:r>
            <a:endParaRPr lang="en-US" sz="2400">
              <a:latin typeface="Times New Roman" pitchFamily="18" charset="0"/>
            </a:endParaRPr>
          </a:p>
        </p:txBody>
      </p:sp>
      <p:sp>
        <p:nvSpPr>
          <p:cNvPr id="150532" name="Text Box 24"/>
          <p:cNvSpPr txBox="1">
            <a:spLocks noChangeArrowheads="1"/>
          </p:cNvSpPr>
          <p:nvPr/>
        </p:nvSpPr>
        <p:spPr bwMode="auto">
          <a:xfrm>
            <a:off x="838200" y="5638800"/>
            <a:ext cx="7974013" cy="579438"/>
          </a:xfrm>
          <a:prstGeom prst="rect">
            <a:avLst/>
          </a:prstGeom>
          <a:noFill/>
          <a:ln w="9525">
            <a:noFill/>
            <a:miter lim="800000"/>
            <a:headEnd/>
            <a:tailEnd/>
          </a:ln>
        </p:spPr>
        <p:txBody>
          <a:bodyPr wrap="none">
            <a:spAutoFit/>
          </a:bodyPr>
          <a:lstStyle/>
          <a:p>
            <a:pPr eaLnBrk="0" hangingPunct="0"/>
            <a:r>
              <a:rPr lang="en-US" sz="3200">
                <a:latin typeface="Times New Roman" pitchFamily="18" charset="0"/>
              </a:rPr>
              <a:t>Water flows in the direction of </a:t>
            </a:r>
            <a:r>
              <a:rPr lang="en-US" sz="3200">
                <a:solidFill>
                  <a:srgbClr val="FF3300"/>
                </a:solidFill>
                <a:latin typeface="Times New Roman" pitchFamily="18" charset="0"/>
              </a:rPr>
              <a:t>steepest descent</a:t>
            </a:r>
            <a:r>
              <a:rPr lang="en-US" sz="2400">
                <a:latin typeface="Times New Roman" pitchFamily="18" charset="0"/>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128"/>
          <p:cNvSpPr txBox="1">
            <a:spLocks noChangeArrowheads="1"/>
          </p:cNvSpPr>
          <p:nvPr/>
        </p:nvSpPr>
        <p:spPr bwMode="auto">
          <a:xfrm>
            <a:off x="0" y="220663"/>
            <a:ext cx="8947150" cy="1311275"/>
          </a:xfrm>
          <a:prstGeom prst="rect">
            <a:avLst/>
          </a:prstGeom>
          <a:noFill/>
          <a:ln w="9525">
            <a:noFill/>
            <a:miter lim="800000"/>
            <a:headEnd/>
            <a:tailEnd/>
          </a:ln>
        </p:spPr>
        <p:txBody>
          <a:bodyPr>
            <a:spAutoFit/>
          </a:bodyPr>
          <a:lstStyle/>
          <a:p>
            <a:pPr algn="ctr" eaLnBrk="0" hangingPunct="0"/>
            <a:r>
              <a:rPr lang="en-US" sz="4000">
                <a:solidFill>
                  <a:srgbClr val="000000"/>
                </a:solidFill>
                <a:latin typeface="Times New Roman" pitchFamily="18" charset="0"/>
              </a:rPr>
              <a:t>Flow Accumulation Grid. </a:t>
            </a:r>
          </a:p>
          <a:p>
            <a:pPr algn="ctr" eaLnBrk="0" hangingPunct="0"/>
            <a:r>
              <a:rPr lang="en-US" sz="4000">
                <a:solidFill>
                  <a:srgbClr val="000000"/>
                </a:solidFill>
                <a:latin typeface="Times New Roman" pitchFamily="18" charset="0"/>
              </a:rPr>
              <a:t>Area draining </a:t>
            </a:r>
            <a:r>
              <a:rPr lang="en-US" sz="4000" b="1">
                <a:solidFill>
                  <a:srgbClr val="FF0000"/>
                </a:solidFill>
                <a:latin typeface="Times New Roman" pitchFamily="18" charset="0"/>
              </a:rPr>
              <a:t>in</a:t>
            </a:r>
            <a:r>
              <a:rPr lang="en-US" sz="4000">
                <a:solidFill>
                  <a:srgbClr val="000000"/>
                </a:solidFill>
                <a:latin typeface="Times New Roman" pitchFamily="18" charset="0"/>
              </a:rPr>
              <a:t> to a grid cell </a:t>
            </a:r>
            <a:endParaRPr lang="en-US" sz="2400">
              <a:solidFill>
                <a:srgbClr val="000000"/>
              </a:solidFill>
              <a:latin typeface="Times New Roman" pitchFamily="18" charset="0"/>
            </a:endParaRPr>
          </a:p>
        </p:txBody>
      </p:sp>
      <p:sp>
        <p:nvSpPr>
          <p:cNvPr id="151555" name="Text Box 130"/>
          <p:cNvSpPr txBox="1">
            <a:spLocks noChangeArrowheads="1"/>
          </p:cNvSpPr>
          <p:nvPr/>
        </p:nvSpPr>
        <p:spPr bwMode="auto">
          <a:xfrm>
            <a:off x="6281738" y="6400800"/>
            <a:ext cx="2470150" cy="457200"/>
          </a:xfrm>
          <a:prstGeom prst="rect">
            <a:avLst/>
          </a:prstGeom>
          <a:noFill/>
          <a:ln w="9525">
            <a:noFill/>
            <a:miter lim="800000"/>
            <a:headEnd/>
            <a:tailEnd/>
          </a:ln>
        </p:spPr>
        <p:txBody>
          <a:bodyPr wrap="none">
            <a:spAutoFit/>
          </a:bodyPr>
          <a:lstStyle/>
          <a:p>
            <a:r>
              <a:rPr lang="en-US" sz="2400">
                <a:solidFill>
                  <a:srgbClr val="0000CC"/>
                </a:solidFill>
                <a:latin typeface="Times New Roman" pitchFamily="18" charset="0"/>
              </a:rPr>
              <a:t>ArcHydro Page 72</a:t>
            </a:r>
          </a:p>
        </p:txBody>
      </p:sp>
      <p:grpSp>
        <p:nvGrpSpPr>
          <p:cNvPr id="151556" name="Group 130"/>
          <p:cNvGrpSpPr>
            <a:grpSpLocks/>
          </p:cNvGrpSpPr>
          <p:nvPr/>
        </p:nvGrpSpPr>
        <p:grpSpPr bwMode="auto">
          <a:xfrm>
            <a:off x="787400" y="2235200"/>
            <a:ext cx="3116263" cy="3057525"/>
            <a:chOff x="5486400" y="2438400"/>
            <a:chExt cx="3116263" cy="3057525"/>
          </a:xfrm>
        </p:grpSpPr>
        <p:grpSp>
          <p:nvGrpSpPr>
            <p:cNvPr id="151640" name="Group 77"/>
            <p:cNvGrpSpPr>
              <a:grpSpLocks/>
            </p:cNvGrpSpPr>
            <p:nvPr/>
          </p:nvGrpSpPr>
          <p:grpSpPr bwMode="auto">
            <a:xfrm>
              <a:off x="5486398" y="2438401"/>
              <a:ext cx="3116261" cy="3057527"/>
              <a:chOff x="1877" y="1152"/>
              <a:chExt cx="1971" cy="1776"/>
            </a:xfrm>
          </p:grpSpPr>
          <p:sp>
            <p:nvSpPr>
              <p:cNvPr id="151666" name="Rectangle 78"/>
              <p:cNvSpPr>
                <a:spLocks noChangeArrowheads="1"/>
              </p:cNvSpPr>
              <p:nvPr/>
            </p:nvSpPr>
            <p:spPr bwMode="auto">
              <a:xfrm>
                <a:off x="1877" y="1152"/>
                <a:ext cx="395"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67" name="Rectangle 79"/>
              <p:cNvSpPr>
                <a:spLocks noChangeArrowheads="1"/>
              </p:cNvSpPr>
              <p:nvPr/>
            </p:nvSpPr>
            <p:spPr bwMode="auto">
              <a:xfrm>
                <a:off x="2272"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68" name="Rectangle 80"/>
              <p:cNvSpPr>
                <a:spLocks noChangeArrowheads="1"/>
              </p:cNvSpPr>
              <p:nvPr/>
            </p:nvSpPr>
            <p:spPr bwMode="auto">
              <a:xfrm>
                <a:off x="2666"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69" name="Rectangle 81"/>
              <p:cNvSpPr>
                <a:spLocks noChangeArrowheads="1"/>
              </p:cNvSpPr>
              <p:nvPr/>
            </p:nvSpPr>
            <p:spPr bwMode="auto">
              <a:xfrm>
                <a:off x="3060"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0" name="Rectangle 82"/>
              <p:cNvSpPr>
                <a:spLocks noChangeArrowheads="1"/>
              </p:cNvSpPr>
              <p:nvPr/>
            </p:nvSpPr>
            <p:spPr bwMode="auto">
              <a:xfrm>
                <a:off x="3454"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1" name="Rectangle 83"/>
              <p:cNvSpPr>
                <a:spLocks noChangeArrowheads="1"/>
              </p:cNvSpPr>
              <p:nvPr/>
            </p:nvSpPr>
            <p:spPr bwMode="auto">
              <a:xfrm>
                <a:off x="2666"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2" name="Rectangle 84"/>
              <p:cNvSpPr>
                <a:spLocks noChangeArrowheads="1"/>
              </p:cNvSpPr>
              <p:nvPr/>
            </p:nvSpPr>
            <p:spPr bwMode="auto">
              <a:xfrm>
                <a:off x="3060"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3" name="Rectangle 85"/>
              <p:cNvSpPr>
                <a:spLocks noChangeArrowheads="1"/>
              </p:cNvSpPr>
              <p:nvPr/>
            </p:nvSpPr>
            <p:spPr bwMode="auto">
              <a:xfrm>
                <a:off x="3454"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4" name="Rectangle 86"/>
              <p:cNvSpPr>
                <a:spLocks noChangeArrowheads="1"/>
              </p:cNvSpPr>
              <p:nvPr/>
            </p:nvSpPr>
            <p:spPr bwMode="auto">
              <a:xfrm>
                <a:off x="1877" y="1507"/>
                <a:ext cx="395"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5" name="Rectangle 87"/>
              <p:cNvSpPr>
                <a:spLocks noChangeArrowheads="1"/>
              </p:cNvSpPr>
              <p:nvPr/>
            </p:nvSpPr>
            <p:spPr bwMode="auto">
              <a:xfrm>
                <a:off x="2272"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6" name="Rectangle 88"/>
              <p:cNvSpPr>
                <a:spLocks noChangeArrowheads="1"/>
              </p:cNvSpPr>
              <p:nvPr/>
            </p:nvSpPr>
            <p:spPr bwMode="auto">
              <a:xfrm>
                <a:off x="2666"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7" name="Rectangle 89"/>
              <p:cNvSpPr>
                <a:spLocks noChangeArrowheads="1"/>
              </p:cNvSpPr>
              <p:nvPr/>
            </p:nvSpPr>
            <p:spPr bwMode="auto">
              <a:xfrm>
                <a:off x="3060"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8" name="Rectangle 90"/>
              <p:cNvSpPr>
                <a:spLocks noChangeArrowheads="1"/>
              </p:cNvSpPr>
              <p:nvPr/>
            </p:nvSpPr>
            <p:spPr bwMode="auto">
              <a:xfrm>
                <a:off x="3454"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79" name="Rectangle 91"/>
              <p:cNvSpPr>
                <a:spLocks noChangeArrowheads="1"/>
              </p:cNvSpPr>
              <p:nvPr/>
            </p:nvSpPr>
            <p:spPr bwMode="auto">
              <a:xfrm>
                <a:off x="1877" y="1862"/>
                <a:ext cx="395"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0" name="Rectangle 92"/>
              <p:cNvSpPr>
                <a:spLocks noChangeArrowheads="1"/>
              </p:cNvSpPr>
              <p:nvPr/>
            </p:nvSpPr>
            <p:spPr bwMode="auto">
              <a:xfrm>
                <a:off x="2272"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1" name="Rectangle 93"/>
              <p:cNvSpPr>
                <a:spLocks noChangeArrowheads="1"/>
              </p:cNvSpPr>
              <p:nvPr/>
            </p:nvSpPr>
            <p:spPr bwMode="auto">
              <a:xfrm>
                <a:off x="2666"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2" name="Rectangle 94"/>
              <p:cNvSpPr>
                <a:spLocks noChangeArrowheads="1"/>
              </p:cNvSpPr>
              <p:nvPr/>
            </p:nvSpPr>
            <p:spPr bwMode="auto">
              <a:xfrm>
                <a:off x="3060"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3" name="Rectangle 95"/>
              <p:cNvSpPr>
                <a:spLocks noChangeArrowheads="1"/>
              </p:cNvSpPr>
              <p:nvPr/>
            </p:nvSpPr>
            <p:spPr bwMode="auto">
              <a:xfrm>
                <a:off x="3454"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4" name="Rectangle 96"/>
              <p:cNvSpPr>
                <a:spLocks noChangeArrowheads="1"/>
              </p:cNvSpPr>
              <p:nvPr/>
            </p:nvSpPr>
            <p:spPr bwMode="auto">
              <a:xfrm>
                <a:off x="1877" y="2218"/>
                <a:ext cx="395"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5" name="Rectangle 97"/>
              <p:cNvSpPr>
                <a:spLocks noChangeArrowheads="1"/>
              </p:cNvSpPr>
              <p:nvPr/>
            </p:nvSpPr>
            <p:spPr bwMode="auto">
              <a:xfrm>
                <a:off x="2272"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6" name="Rectangle 98"/>
              <p:cNvSpPr>
                <a:spLocks noChangeArrowheads="1"/>
              </p:cNvSpPr>
              <p:nvPr/>
            </p:nvSpPr>
            <p:spPr bwMode="auto">
              <a:xfrm>
                <a:off x="2666"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7" name="Rectangle 99"/>
              <p:cNvSpPr>
                <a:spLocks noChangeArrowheads="1"/>
              </p:cNvSpPr>
              <p:nvPr/>
            </p:nvSpPr>
            <p:spPr bwMode="auto">
              <a:xfrm>
                <a:off x="3060"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8" name="Rectangle 100"/>
              <p:cNvSpPr>
                <a:spLocks noChangeArrowheads="1"/>
              </p:cNvSpPr>
              <p:nvPr/>
            </p:nvSpPr>
            <p:spPr bwMode="auto">
              <a:xfrm>
                <a:off x="3454"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89" name="Rectangle 101"/>
              <p:cNvSpPr>
                <a:spLocks noChangeArrowheads="1"/>
              </p:cNvSpPr>
              <p:nvPr/>
            </p:nvSpPr>
            <p:spPr bwMode="auto">
              <a:xfrm>
                <a:off x="2272"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90" name="Rectangle 102"/>
              <p:cNvSpPr>
                <a:spLocks noChangeArrowheads="1"/>
              </p:cNvSpPr>
              <p:nvPr/>
            </p:nvSpPr>
            <p:spPr bwMode="auto">
              <a:xfrm>
                <a:off x="1878"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grpSp>
        <p:sp>
          <p:nvSpPr>
            <p:cNvPr id="151641" name="Text Box 103"/>
            <p:cNvSpPr txBox="1">
              <a:spLocks noChangeArrowheads="1"/>
            </p:cNvSpPr>
            <p:nvPr/>
          </p:nvSpPr>
          <p:spPr bwMode="auto">
            <a:xfrm>
              <a:off x="5651500" y="24384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2" name="Text Box 104"/>
            <p:cNvSpPr txBox="1">
              <a:spLocks noChangeArrowheads="1"/>
            </p:cNvSpPr>
            <p:nvPr/>
          </p:nvSpPr>
          <p:spPr bwMode="auto">
            <a:xfrm>
              <a:off x="6308725" y="24384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3" name="Text Box 105"/>
            <p:cNvSpPr txBox="1">
              <a:spLocks noChangeArrowheads="1"/>
            </p:cNvSpPr>
            <p:nvPr/>
          </p:nvSpPr>
          <p:spPr bwMode="auto">
            <a:xfrm>
              <a:off x="8123238" y="2459038"/>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4" name="Text Box 106"/>
            <p:cNvSpPr txBox="1">
              <a:spLocks noChangeArrowheads="1"/>
            </p:cNvSpPr>
            <p:nvPr/>
          </p:nvSpPr>
          <p:spPr bwMode="auto">
            <a:xfrm>
              <a:off x="6886575" y="24384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5" name="Text Box 107"/>
            <p:cNvSpPr txBox="1">
              <a:spLocks noChangeArrowheads="1"/>
            </p:cNvSpPr>
            <p:nvPr/>
          </p:nvSpPr>
          <p:spPr bwMode="auto">
            <a:xfrm>
              <a:off x="7505700" y="24384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6" name="Text Box 108"/>
            <p:cNvSpPr txBox="1">
              <a:spLocks noChangeArrowheads="1"/>
            </p:cNvSpPr>
            <p:nvPr/>
          </p:nvSpPr>
          <p:spPr bwMode="auto">
            <a:xfrm>
              <a:off x="5651500" y="302736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7" name="Text Box 109"/>
            <p:cNvSpPr txBox="1">
              <a:spLocks noChangeArrowheads="1"/>
            </p:cNvSpPr>
            <p:nvPr/>
          </p:nvSpPr>
          <p:spPr bwMode="auto">
            <a:xfrm>
              <a:off x="5632450" y="3633788"/>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48" name="Text Box 110"/>
            <p:cNvSpPr txBox="1">
              <a:spLocks noChangeArrowheads="1"/>
            </p:cNvSpPr>
            <p:nvPr/>
          </p:nvSpPr>
          <p:spPr bwMode="auto">
            <a:xfrm>
              <a:off x="5632450" y="42418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a:t>
              </a:r>
              <a:endParaRPr lang="en-US" sz="2400" b="1">
                <a:solidFill>
                  <a:srgbClr val="000000"/>
                </a:solidFill>
                <a:latin typeface="Times New Roman" pitchFamily="18" charset="0"/>
              </a:endParaRPr>
            </a:p>
          </p:txBody>
        </p:sp>
        <p:sp>
          <p:nvSpPr>
            <p:cNvPr id="151649" name="Text Box 111"/>
            <p:cNvSpPr txBox="1">
              <a:spLocks noChangeArrowheads="1"/>
            </p:cNvSpPr>
            <p:nvPr/>
          </p:nvSpPr>
          <p:spPr bwMode="auto">
            <a:xfrm>
              <a:off x="5613400" y="484981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50" name="Text Box 112"/>
            <p:cNvSpPr txBox="1">
              <a:spLocks noChangeArrowheads="1"/>
            </p:cNvSpPr>
            <p:nvPr/>
          </p:nvSpPr>
          <p:spPr bwMode="auto">
            <a:xfrm>
              <a:off x="6269038" y="3633788"/>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51" name="Text Box 113"/>
            <p:cNvSpPr txBox="1">
              <a:spLocks noChangeArrowheads="1"/>
            </p:cNvSpPr>
            <p:nvPr/>
          </p:nvSpPr>
          <p:spPr bwMode="auto">
            <a:xfrm>
              <a:off x="6249988" y="42418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52" name="Text Box 114"/>
            <p:cNvSpPr txBox="1">
              <a:spLocks noChangeArrowheads="1"/>
            </p:cNvSpPr>
            <p:nvPr/>
          </p:nvSpPr>
          <p:spPr bwMode="auto">
            <a:xfrm>
              <a:off x="8123238" y="304641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53" name="Text Box 115"/>
            <p:cNvSpPr txBox="1">
              <a:spLocks noChangeArrowheads="1"/>
            </p:cNvSpPr>
            <p:nvPr/>
          </p:nvSpPr>
          <p:spPr bwMode="auto">
            <a:xfrm>
              <a:off x="8123238" y="424180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54" name="Text Box 116"/>
            <p:cNvSpPr txBox="1">
              <a:spLocks noChangeArrowheads="1"/>
            </p:cNvSpPr>
            <p:nvPr/>
          </p:nvSpPr>
          <p:spPr bwMode="auto">
            <a:xfrm>
              <a:off x="7505700" y="3614738"/>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55" name="Text Box 117"/>
            <p:cNvSpPr txBox="1">
              <a:spLocks noChangeArrowheads="1"/>
            </p:cNvSpPr>
            <p:nvPr/>
          </p:nvSpPr>
          <p:spPr bwMode="auto">
            <a:xfrm>
              <a:off x="6249988" y="302736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2</a:t>
              </a:r>
              <a:endParaRPr lang="en-US" sz="2400" b="1">
                <a:solidFill>
                  <a:srgbClr val="000000"/>
                </a:solidFill>
                <a:latin typeface="Times New Roman" pitchFamily="18" charset="0"/>
              </a:endParaRPr>
            </a:p>
          </p:txBody>
        </p:sp>
        <p:sp>
          <p:nvSpPr>
            <p:cNvPr id="151656" name="Text Box 118"/>
            <p:cNvSpPr txBox="1">
              <a:spLocks noChangeArrowheads="1"/>
            </p:cNvSpPr>
            <p:nvPr/>
          </p:nvSpPr>
          <p:spPr bwMode="auto">
            <a:xfrm>
              <a:off x="6886575" y="302736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2</a:t>
              </a:r>
              <a:endParaRPr lang="en-US" sz="2400" b="1">
                <a:solidFill>
                  <a:srgbClr val="000000"/>
                </a:solidFill>
                <a:latin typeface="Times New Roman" pitchFamily="18" charset="0"/>
              </a:endParaRPr>
            </a:p>
          </p:txBody>
        </p:sp>
        <p:sp>
          <p:nvSpPr>
            <p:cNvPr id="151657" name="Text Box 119"/>
            <p:cNvSpPr txBox="1">
              <a:spLocks noChangeArrowheads="1"/>
            </p:cNvSpPr>
            <p:nvPr/>
          </p:nvSpPr>
          <p:spPr bwMode="auto">
            <a:xfrm>
              <a:off x="7505700" y="302736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2</a:t>
              </a:r>
              <a:endParaRPr lang="en-US" sz="2400" b="1">
                <a:solidFill>
                  <a:srgbClr val="000000"/>
                </a:solidFill>
                <a:latin typeface="Times New Roman" pitchFamily="18" charset="0"/>
              </a:endParaRPr>
            </a:p>
          </p:txBody>
        </p:sp>
        <p:sp>
          <p:nvSpPr>
            <p:cNvPr id="151658" name="Text Box 120"/>
            <p:cNvSpPr txBox="1">
              <a:spLocks noChangeArrowheads="1"/>
            </p:cNvSpPr>
            <p:nvPr/>
          </p:nvSpPr>
          <p:spPr bwMode="auto">
            <a:xfrm>
              <a:off x="6867525" y="3633788"/>
              <a:ext cx="4889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10</a:t>
              </a:r>
              <a:endParaRPr lang="en-US" sz="2400" b="1">
                <a:solidFill>
                  <a:srgbClr val="000000"/>
                </a:solidFill>
                <a:latin typeface="Times New Roman" pitchFamily="18" charset="0"/>
              </a:endParaRPr>
            </a:p>
          </p:txBody>
        </p:sp>
        <p:sp>
          <p:nvSpPr>
            <p:cNvPr id="151659" name="Text Box 121"/>
            <p:cNvSpPr txBox="1">
              <a:spLocks noChangeArrowheads="1"/>
            </p:cNvSpPr>
            <p:nvPr/>
          </p:nvSpPr>
          <p:spPr bwMode="auto">
            <a:xfrm>
              <a:off x="8123238" y="3614738"/>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a:t>
              </a:r>
              <a:endParaRPr lang="en-US" sz="2400" b="1">
                <a:solidFill>
                  <a:srgbClr val="000000"/>
                </a:solidFill>
                <a:latin typeface="Times New Roman" pitchFamily="18" charset="0"/>
              </a:endParaRPr>
            </a:p>
          </p:txBody>
        </p:sp>
        <p:sp>
          <p:nvSpPr>
            <p:cNvPr id="151660" name="Text Box 122"/>
            <p:cNvSpPr txBox="1">
              <a:spLocks noChangeArrowheads="1"/>
            </p:cNvSpPr>
            <p:nvPr/>
          </p:nvSpPr>
          <p:spPr bwMode="auto">
            <a:xfrm>
              <a:off x="6886575" y="4260850"/>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0</a:t>
              </a:r>
              <a:endParaRPr lang="en-US" sz="2400" b="1">
                <a:solidFill>
                  <a:srgbClr val="000000"/>
                </a:solidFill>
                <a:latin typeface="Times New Roman" pitchFamily="18" charset="0"/>
              </a:endParaRPr>
            </a:p>
          </p:txBody>
        </p:sp>
        <p:sp>
          <p:nvSpPr>
            <p:cNvPr id="151661" name="Text Box 123"/>
            <p:cNvSpPr txBox="1">
              <a:spLocks noChangeArrowheads="1"/>
            </p:cNvSpPr>
            <p:nvPr/>
          </p:nvSpPr>
          <p:spPr bwMode="auto">
            <a:xfrm>
              <a:off x="8142288" y="4829175"/>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a:t>
              </a:r>
              <a:endParaRPr lang="en-US" sz="2400" b="1">
                <a:solidFill>
                  <a:srgbClr val="000000"/>
                </a:solidFill>
                <a:latin typeface="Times New Roman" pitchFamily="18" charset="0"/>
              </a:endParaRPr>
            </a:p>
          </p:txBody>
        </p:sp>
        <p:sp>
          <p:nvSpPr>
            <p:cNvPr id="151662" name="Text Box 124"/>
            <p:cNvSpPr txBox="1">
              <a:spLocks noChangeArrowheads="1"/>
            </p:cNvSpPr>
            <p:nvPr/>
          </p:nvSpPr>
          <p:spPr bwMode="auto">
            <a:xfrm>
              <a:off x="6230938" y="484981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4</a:t>
              </a:r>
              <a:endParaRPr lang="en-US" sz="2400" b="1">
                <a:solidFill>
                  <a:srgbClr val="000000"/>
                </a:solidFill>
                <a:latin typeface="Times New Roman" pitchFamily="18" charset="0"/>
              </a:endParaRPr>
            </a:p>
          </p:txBody>
        </p:sp>
        <p:sp>
          <p:nvSpPr>
            <p:cNvPr id="151663" name="Text Box 125"/>
            <p:cNvSpPr txBox="1">
              <a:spLocks noChangeArrowheads="1"/>
            </p:cNvSpPr>
            <p:nvPr/>
          </p:nvSpPr>
          <p:spPr bwMode="auto">
            <a:xfrm>
              <a:off x="7446963" y="4260850"/>
              <a:ext cx="492443" cy="461665"/>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14</a:t>
              </a:r>
              <a:endParaRPr lang="en-US" sz="2400" b="1">
                <a:solidFill>
                  <a:srgbClr val="000000"/>
                </a:solidFill>
                <a:latin typeface="Times New Roman" pitchFamily="18" charset="0"/>
              </a:endParaRPr>
            </a:p>
          </p:txBody>
        </p:sp>
        <p:sp>
          <p:nvSpPr>
            <p:cNvPr id="151664" name="Text Box 126"/>
            <p:cNvSpPr txBox="1">
              <a:spLocks noChangeArrowheads="1"/>
            </p:cNvSpPr>
            <p:nvPr/>
          </p:nvSpPr>
          <p:spPr bwMode="auto">
            <a:xfrm>
              <a:off x="7446963" y="4849813"/>
              <a:ext cx="492443" cy="461665"/>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19</a:t>
              </a:r>
              <a:endParaRPr lang="en-US" sz="2400" b="1">
                <a:solidFill>
                  <a:srgbClr val="000000"/>
                </a:solidFill>
                <a:latin typeface="Times New Roman" pitchFamily="18" charset="0"/>
              </a:endParaRPr>
            </a:p>
          </p:txBody>
        </p:sp>
        <p:sp>
          <p:nvSpPr>
            <p:cNvPr id="151665" name="Text Box 127"/>
            <p:cNvSpPr txBox="1">
              <a:spLocks noChangeArrowheads="1"/>
            </p:cNvSpPr>
            <p:nvPr/>
          </p:nvSpPr>
          <p:spPr bwMode="auto">
            <a:xfrm>
              <a:off x="6886575" y="4849813"/>
              <a:ext cx="336550" cy="457200"/>
            </a:xfrm>
            <a:prstGeom prst="rect">
              <a:avLst/>
            </a:prstGeom>
            <a:noFill/>
            <a:ln w="9525">
              <a:noFill/>
              <a:miter lim="800000"/>
              <a:headEnd/>
              <a:tailEnd/>
            </a:ln>
          </p:spPr>
          <p:txBody>
            <a:bodyPr wrap="none">
              <a:spAutoFit/>
            </a:bodyPr>
            <a:lstStyle/>
            <a:p>
              <a:pPr eaLnBrk="0" hangingPunct="0"/>
              <a:r>
                <a:rPr lang="en-US" sz="2400" b="1">
                  <a:solidFill>
                    <a:srgbClr val="3333CC"/>
                  </a:solidFill>
                  <a:latin typeface="Times New Roman" pitchFamily="18" charset="0"/>
                </a:rPr>
                <a:t>1</a:t>
              </a:r>
              <a:endParaRPr lang="en-US" sz="2400" b="1">
                <a:solidFill>
                  <a:srgbClr val="000000"/>
                </a:solidFill>
                <a:latin typeface="Times New Roman" pitchFamily="18" charset="0"/>
              </a:endParaRPr>
            </a:p>
          </p:txBody>
        </p:sp>
      </p:grpSp>
      <p:grpSp>
        <p:nvGrpSpPr>
          <p:cNvPr id="151557" name="Group 134"/>
          <p:cNvGrpSpPr>
            <a:grpSpLocks/>
          </p:cNvGrpSpPr>
          <p:nvPr/>
        </p:nvGrpSpPr>
        <p:grpSpPr bwMode="auto">
          <a:xfrm>
            <a:off x="2016125" y="3454400"/>
            <a:ext cx="1273175" cy="1843088"/>
            <a:chOff x="4137025" y="3492500"/>
            <a:chExt cx="1538288" cy="2227263"/>
          </a:xfrm>
        </p:grpSpPr>
        <p:sp>
          <p:nvSpPr>
            <p:cNvPr id="151637" name="Rectangle 54"/>
            <p:cNvSpPr>
              <a:spLocks noChangeArrowheads="1"/>
            </p:cNvSpPr>
            <p:nvPr/>
          </p:nvSpPr>
          <p:spPr bwMode="auto">
            <a:xfrm>
              <a:off x="4137025" y="3492500"/>
              <a:ext cx="781050" cy="738188"/>
            </a:xfrm>
            <a:prstGeom prst="rect">
              <a:avLst/>
            </a:prstGeom>
            <a:noFill/>
            <a:ln w="57150">
              <a:solidFill>
                <a:srgbClr val="FF3300"/>
              </a:solidFill>
              <a:miter lim="800000"/>
              <a:headEnd/>
              <a:tailEnd/>
            </a:ln>
          </p:spPr>
          <p:txBody>
            <a:bodyPr wrap="none" anchor="ctr"/>
            <a:lstStyle/>
            <a:p>
              <a:pPr eaLnBrk="0" hangingPunct="0"/>
              <a:endParaRPr lang="en-US" sz="2400">
                <a:solidFill>
                  <a:srgbClr val="000000"/>
                </a:solidFill>
                <a:latin typeface="Times New Roman" pitchFamily="18" charset="0"/>
              </a:endParaRPr>
            </a:p>
          </p:txBody>
        </p:sp>
        <p:sp>
          <p:nvSpPr>
            <p:cNvPr id="151638" name="Rectangle 55"/>
            <p:cNvSpPr>
              <a:spLocks noChangeArrowheads="1"/>
            </p:cNvSpPr>
            <p:nvPr/>
          </p:nvSpPr>
          <p:spPr bwMode="auto">
            <a:xfrm>
              <a:off x="4918075" y="4960938"/>
              <a:ext cx="757238" cy="758825"/>
            </a:xfrm>
            <a:prstGeom prst="rect">
              <a:avLst/>
            </a:prstGeom>
            <a:noFill/>
            <a:ln w="57150">
              <a:solidFill>
                <a:srgbClr val="FF3300"/>
              </a:solidFill>
              <a:miter lim="800000"/>
              <a:headEnd/>
              <a:tailEnd/>
            </a:ln>
          </p:spPr>
          <p:txBody>
            <a:bodyPr wrap="none" anchor="ctr"/>
            <a:lstStyle/>
            <a:p>
              <a:pPr eaLnBrk="0" hangingPunct="0"/>
              <a:endParaRPr lang="en-US" sz="2400">
                <a:solidFill>
                  <a:srgbClr val="000000"/>
                </a:solidFill>
                <a:latin typeface="Times New Roman" pitchFamily="18" charset="0"/>
              </a:endParaRPr>
            </a:p>
          </p:txBody>
        </p:sp>
        <p:sp>
          <p:nvSpPr>
            <p:cNvPr id="151639" name="Rectangle 57"/>
            <p:cNvSpPr>
              <a:spLocks noChangeArrowheads="1"/>
            </p:cNvSpPr>
            <p:nvPr/>
          </p:nvSpPr>
          <p:spPr bwMode="auto">
            <a:xfrm>
              <a:off x="4918075" y="4227513"/>
              <a:ext cx="757238" cy="757237"/>
            </a:xfrm>
            <a:prstGeom prst="rect">
              <a:avLst/>
            </a:prstGeom>
            <a:noFill/>
            <a:ln w="57150">
              <a:solidFill>
                <a:srgbClr val="FF3300"/>
              </a:solidFill>
              <a:miter lim="800000"/>
              <a:headEnd/>
              <a:tailEnd/>
            </a:ln>
          </p:spPr>
          <p:txBody>
            <a:bodyPr wrap="none" anchor="ctr"/>
            <a:lstStyle/>
            <a:p>
              <a:pPr eaLnBrk="0" hangingPunct="0"/>
              <a:endParaRPr lang="en-US" sz="2400">
                <a:solidFill>
                  <a:srgbClr val="000000"/>
                </a:solidFill>
                <a:latin typeface="Times New Roman" pitchFamily="18" charset="0"/>
              </a:endParaRPr>
            </a:p>
          </p:txBody>
        </p:sp>
      </p:grpSp>
      <p:grpSp>
        <p:nvGrpSpPr>
          <p:cNvPr id="151558" name="Group 139"/>
          <p:cNvGrpSpPr>
            <a:grpSpLocks/>
          </p:cNvGrpSpPr>
          <p:nvPr/>
        </p:nvGrpSpPr>
        <p:grpSpPr bwMode="auto">
          <a:xfrm>
            <a:off x="5219700" y="2235200"/>
            <a:ext cx="3119438" cy="3276600"/>
            <a:chOff x="5219700" y="2235200"/>
            <a:chExt cx="3119438" cy="3276600"/>
          </a:xfrm>
        </p:grpSpPr>
        <p:grpSp>
          <p:nvGrpSpPr>
            <p:cNvPr id="151560" name="Group 3"/>
            <p:cNvGrpSpPr>
              <a:grpSpLocks/>
            </p:cNvGrpSpPr>
            <p:nvPr/>
          </p:nvGrpSpPr>
          <p:grpSpPr bwMode="auto">
            <a:xfrm>
              <a:off x="5224463" y="2235201"/>
              <a:ext cx="3114675" cy="3057116"/>
              <a:chOff x="1877" y="1152"/>
              <a:chExt cx="1971" cy="1776"/>
            </a:xfrm>
          </p:grpSpPr>
          <p:sp>
            <p:nvSpPr>
              <p:cNvPr id="151612" name="Rectangle 4"/>
              <p:cNvSpPr>
                <a:spLocks noChangeArrowheads="1"/>
              </p:cNvSpPr>
              <p:nvPr/>
            </p:nvSpPr>
            <p:spPr bwMode="auto">
              <a:xfrm>
                <a:off x="1877" y="1152"/>
                <a:ext cx="395"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3" name="Rectangle 5"/>
              <p:cNvSpPr>
                <a:spLocks noChangeArrowheads="1"/>
              </p:cNvSpPr>
              <p:nvPr/>
            </p:nvSpPr>
            <p:spPr bwMode="auto">
              <a:xfrm>
                <a:off x="2272"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4" name="Rectangle 6"/>
              <p:cNvSpPr>
                <a:spLocks noChangeArrowheads="1"/>
              </p:cNvSpPr>
              <p:nvPr/>
            </p:nvSpPr>
            <p:spPr bwMode="auto">
              <a:xfrm>
                <a:off x="2666"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5" name="Rectangle 7"/>
              <p:cNvSpPr>
                <a:spLocks noChangeArrowheads="1"/>
              </p:cNvSpPr>
              <p:nvPr/>
            </p:nvSpPr>
            <p:spPr bwMode="auto">
              <a:xfrm>
                <a:off x="3060"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6" name="Rectangle 8"/>
              <p:cNvSpPr>
                <a:spLocks noChangeArrowheads="1"/>
              </p:cNvSpPr>
              <p:nvPr/>
            </p:nvSpPr>
            <p:spPr bwMode="auto">
              <a:xfrm>
                <a:off x="3454" y="1152"/>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7" name="Rectangle 9"/>
              <p:cNvSpPr>
                <a:spLocks noChangeArrowheads="1"/>
              </p:cNvSpPr>
              <p:nvPr/>
            </p:nvSpPr>
            <p:spPr bwMode="auto">
              <a:xfrm>
                <a:off x="2666"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8" name="Rectangle 10"/>
              <p:cNvSpPr>
                <a:spLocks noChangeArrowheads="1"/>
              </p:cNvSpPr>
              <p:nvPr/>
            </p:nvSpPr>
            <p:spPr bwMode="auto">
              <a:xfrm>
                <a:off x="3060"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19" name="Rectangle 11"/>
              <p:cNvSpPr>
                <a:spLocks noChangeArrowheads="1"/>
              </p:cNvSpPr>
              <p:nvPr/>
            </p:nvSpPr>
            <p:spPr bwMode="auto">
              <a:xfrm>
                <a:off x="3454"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0" name="Rectangle 12"/>
              <p:cNvSpPr>
                <a:spLocks noChangeArrowheads="1"/>
              </p:cNvSpPr>
              <p:nvPr/>
            </p:nvSpPr>
            <p:spPr bwMode="auto">
              <a:xfrm>
                <a:off x="1877" y="1507"/>
                <a:ext cx="395"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1" name="Rectangle 13"/>
              <p:cNvSpPr>
                <a:spLocks noChangeArrowheads="1"/>
              </p:cNvSpPr>
              <p:nvPr/>
            </p:nvSpPr>
            <p:spPr bwMode="auto">
              <a:xfrm>
                <a:off x="2272"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2" name="Rectangle 14"/>
              <p:cNvSpPr>
                <a:spLocks noChangeArrowheads="1"/>
              </p:cNvSpPr>
              <p:nvPr/>
            </p:nvSpPr>
            <p:spPr bwMode="auto">
              <a:xfrm>
                <a:off x="2666"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3" name="Rectangle 15"/>
              <p:cNvSpPr>
                <a:spLocks noChangeArrowheads="1"/>
              </p:cNvSpPr>
              <p:nvPr/>
            </p:nvSpPr>
            <p:spPr bwMode="auto">
              <a:xfrm>
                <a:off x="3060"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4" name="Rectangle 16"/>
              <p:cNvSpPr>
                <a:spLocks noChangeArrowheads="1"/>
              </p:cNvSpPr>
              <p:nvPr/>
            </p:nvSpPr>
            <p:spPr bwMode="auto">
              <a:xfrm>
                <a:off x="3454" y="1507"/>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5" name="Rectangle 17"/>
              <p:cNvSpPr>
                <a:spLocks noChangeArrowheads="1"/>
              </p:cNvSpPr>
              <p:nvPr/>
            </p:nvSpPr>
            <p:spPr bwMode="auto">
              <a:xfrm>
                <a:off x="1877" y="1862"/>
                <a:ext cx="395"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6" name="Rectangle 18"/>
              <p:cNvSpPr>
                <a:spLocks noChangeArrowheads="1"/>
              </p:cNvSpPr>
              <p:nvPr/>
            </p:nvSpPr>
            <p:spPr bwMode="auto">
              <a:xfrm>
                <a:off x="2272"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7" name="Rectangle 19"/>
              <p:cNvSpPr>
                <a:spLocks noChangeArrowheads="1"/>
              </p:cNvSpPr>
              <p:nvPr/>
            </p:nvSpPr>
            <p:spPr bwMode="auto">
              <a:xfrm>
                <a:off x="2666"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8" name="Rectangle 20"/>
              <p:cNvSpPr>
                <a:spLocks noChangeArrowheads="1"/>
              </p:cNvSpPr>
              <p:nvPr/>
            </p:nvSpPr>
            <p:spPr bwMode="auto">
              <a:xfrm>
                <a:off x="3060"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29" name="Rectangle 21"/>
              <p:cNvSpPr>
                <a:spLocks noChangeArrowheads="1"/>
              </p:cNvSpPr>
              <p:nvPr/>
            </p:nvSpPr>
            <p:spPr bwMode="auto">
              <a:xfrm>
                <a:off x="3454" y="1862"/>
                <a:ext cx="394" cy="356"/>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0" name="Rectangle 22"/>
              <p:cNvSpPr>
                <a:spLocks noChangeArrowheads="1"/>
              </p:cNvSpPr>
              <p:nvPr/>
            </p:nvSpPr>
            <p:spPr bwMode="auto">
              <a:xfrm>
                <a:off x="1877" y="2218"/>
                <a:ext cx="395"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1" name="Rectangle 23"/>
              <p:cNvSpPr>
                <a:spLocks noChangeArrowheads="1"/>
              </p:cNvSpPr>
              <p:nvPr/>
            </p:nvSpPr>
            <p:spPr bwMode="auto">
              <a:xfrm>
                <a:off x="2272"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2" name="Rectangle 24"/>
              <p:cNvSpPr>
                <a:spLocks noChangeArrowheads="1"/>
              </p:cNvSpPr>
              <p:nvPr/>
            </p:nvSpPr>
            <p:spPr bwMode="auto">
              <a:xfrm>
                <a:off x="2666"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3" name="Rectangle 25"/>
              <p:cNvSpPr>
                <a:spLocks noChangeArrowheads="1"/>
              </p:cNvSpPr>
              <p:nvPr/>
            </p:nvSpPr>
            <p:spPr bwMode="auto">
              <a:xfrm>
                <a:off x="3060"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4" name="Rectangle 26"/>
              <p:cNvSpPr>
                <a:spLocks noChangeArrowheads="1"/>
              </p:cNvSpPr>
              <p:nvPr/>
            </p:nvSpPr>
            <p:spPr bwMode="auto">
              <a:xfrm>
                <a:off x="3454" y="2218"/>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5" name="Rectangle 27"/>
              <p:cNvSpPr>
                <a:spLocks noChangeArrowheads="1"/>
              </p:cNvSpPr>
              <p:nvPr/>
            </p:nvSpPr>
            <p:spPr bwMode="auto">
              <a:xfrm>
                <a:off x="2272"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1636" name="Rectangle 28"/>
              <p:cNvSpPr>
                <a:spLocks noChangeArrowheads="1"/>
              </p:cNvSpPr>
              <p:nvPr/>
            </p:nvSpPr>
            <p:spPr bwMode="auto">
              <a:xfrm>
                <a:off x="1878" y="2573"/>
                <a:ext cx="394" cy="355"/>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grpSp>
        <p:sp>
          <p:nvSpPr>
            <p:cNvPr id="151561" name="Line 29"/>
            <p:cNvSpPr>
              <a:spLocks noChangeShapeType="1"/>
            </p:cNvSpPr>
            <p:nvPr/>
          </p:nvSpPr>
          <p:spPr bwMode="auto">
            <a:xfrm rot="-177988">
              <a:off x="5615305" y="2453215"/>
              <a:ext cx="1739489" cy="1959689"/>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2" name="Line 30"/>
            <p:cNvSpPr>
              <a:spLocks noChangeShapeType="1"/>
            </p:cNvSpPr>
            <p:nvPr/>
          </p:nvSpPr>
          <p:spPr bwMode="auto">
            <a:xfrm>
              <a:off x="6177443" y="2551200"/>
              <a:ext cx="610389" cy="627101"/>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3" name="Line 31"/>
            <p:cNvSpPr>
              <a:spLocks noChangeShapeType="1"/>
            </p:cNvSpPr>
            <p:nvPr/>
          </p:nvSpPr>
          <p:spPr bwMode="auto">
            <a:xfrm flipH="1">
              <a:off x="5537201" y="3768656"/>
              <a:ext cx="902" cy="57474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4" name="Line 32"/>
            <p:cNvSpPr>
              <a:spLocks noChangeShapeType="1"/>
            </p:cNvSpPr>
            <p:nvPr/>
          </p:nvSpPr>
          <p:spPr bwMode="auto">
            <a:xfrm>
              <a:off x="7376508" y="4973866"/>
              <a:ext cx="14892" cy="537934"/>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5" name="Line 33"/>
            <p:cNvSpPr>
              <a:spLocks noChangeShapeType="1"/>
            </p:cNvSpPr>
            <p:nvPr/>
          </p:nvSpPr>
          <p:spPr bwMode="auto">
            <a:xfrm>
              <a:off x="5533277" y="4361463"/>
              <a:ext cx="624865" cy="634449"/>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6" name="Line 34"/>
            <p:cNvSpPr>
              <a:spLocks noChangeShapeType="1"/>
            </p:cNvSpPr>
            <p:nvPr/>
          </p:nvSpPr>
          <p:spPr bwMode="auto">
            <a:xfrm rot="2592605" flipV="1">
              <a:off x="5624956" y="4770548"/>
              <a:ext cx="453570" cy="431132"/>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7" name="Line 35"/>
            <p:cNvSpPr>
              <a:spLocks noChangeShapeType="1"/>
            </p:cNvSpPr>
            <p:nvPr/>
          </p:nvSpPr>
          <p:spPr bwMode="auto">
            <a:xfrm rot="2592605" flipV="1">
              <a:off x="6857798" y="4760750"/>
              <a:ext cx="434269" cy="42378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8" name="Line 36"/>
            <p:cNvSpPr>
              <a:spLocks noChangeShapeType="1"/>
            </p:cNvSpPr>
            <p:nvPr/>
          </p:nvSpPr>
          <p:spPr bwMode="auto">
            <a:xfrm rot="2592605">
              <a:off x="6039748" y="5251158"/>
              <a:ext cx="774104" cy="964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69" name="Line 37"/>
            <p:cNvSpPr>
              <a:spLocks noChangeShapeType="1"/>
            </p:cNvSpPr>
            <p:nvPr/>
          </p:nvSpPr>
          <p:spPr bwMode="auto">
            <a:xfrm rot="2592605">
              <a:off x="5942582" y="4462805"/>
              <a:ext cx="421110" cy="429688"/>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0" name="Line 38"/>
            <p:cNvSpPr>
              <a:spLocks noChangeShapeType="1"/>
            </p:cNvSpPr>
            <p:nvPr/>
          </p:nvSpPr>
          <p:spPr bwMode="auto">
            <a:xfrm rot="2592605" flipV="1">
              <a:off x="6223282" y="3528595"/>
              <a:ext cx="470458" cy="448279"/>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1" name="Line 39"/>
            <p:cNvSpPr>
              <a:spLocks noChangeShapeType="1"/>
            </p:cNvSpPr>
            <p:nvPr/>
          </p:nvSpPr>
          <p:spPr bwMode="auto">
            <a:xfrm rot="2592605" flipV="1">
              <a:off x="5639431" y="2940688"/>
              <a:ext cx="458395" cy="431132"/>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2" name="Line 40"/>
            <p:cNvSpPr>
              <a:spLocks noChangeShapeType="1"/>
            </p:cNvSpPr>
            <p:nvPr/>
          </p:nvSpPr>
          <p:spPr bwMode="auto">
            <a:xfrm rot="2807395">
              <a:off x="6552799" y="2662147"/>
              <a:ext cx="453178" cy="412556"/>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3" name="Line 41"/>
            <p:cNvSpPr>
              <a:spLocks noChangeShapeType="1"/>
            </p:cNvSpPr>
            <p:nvPr/>
          </p:nvSpPr>
          <p:spPr bwMode="auto">
            <a:xfrm rot="2807395">
              <a:off x="6569891" y="3262098"/>
              <a:ext cx="426232" cy="386017"/>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4" name="Line 42"/>
            <p:cNvSpPr>
              <a:spLocks noChangeShapeType="1"/>
            </p:cNvSpPr>
            <p:nvPr/>
          </p:nvSpPr>
          <p:spPr bwMode="auto">
            <a:xfrm rot="2807395">
              <a:off x="7783302" y="4450419"/>
              <a:ext cx="443380" cy="419794"/>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5" name="Line 43"/>
            <p:cNvSpPr>
              <a:spLocks noChangeShapeType="1"/>
            </p:cNvSpPr>
            <p:nvPr/>
          </p:nvSpPr>
          <p:spPr bwMode="auto">
            <a:xfrm rot="2807395">
              <a:off x="6550386" y="4469942"/>
              <a:ext cx="453178" cy="41014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6" name="Line 44"/>
            <p:cNvSpPr>
              <a:spLocks noChangeShapeType="1"/>
            </p:cNvSpPr>
            <p:nvPr/>
          </p:nvSpPr>
          <p:spPr bwMode="auto">
            <a:xfrm rot="2807395">
              <a:off x="7192473" y="2656933"/>
              <a:ext cx="409085" cy="371541"/>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7" name="Line 45"/>
            <p:cNvSpPr>
              <a:spLocks noChangeShapeType="1"/>
            </p:cNvSpPr>
            <p:nvPr/>
          </p:nvSpPr>
          <p:spPr bwMode="auto">
            <a:xfrm rot="2807395">
              <a:off x="7180206" y="3857520"/>
              <a:ext cx="436031" cy="40773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8" name="Line 46"/>
            <p:cNvSpPr>
              <a:spLocks noChangeShapeType="1"/>
            </p:cNvSpPr>
            <p:nvPr/>
          </p:nvSpPr>
          <p:spPr bwMode="auto">
            <a:xfrm rot="8207395">
              <a:off x="7477837" y="4763199"/>
              <a:ext cx="443920" cy="428682"/>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79" name="Line 47"/>
            <p:cNvSpPr>
              <a:spLocks noChangeShapeType="1"/>
            </p:cNvSpPr>
            <p:nvPr/>
          </p:nvSpPr>
          <p:spPr bwMode="auto">
            <a:xfrm rot="2807395">
              <a:off x="7807336" y="3245210"/>
              <a:ext cx="455628" cy="419794"/>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80" name="Line 48"/>
            <p:cNvSpPr>
              <a:spLocks noChangeShapeType="1"/>
            </p:cNvSpPr>
            <p:nvPr/>
          </p:nvSpPr>
          <p:spPr bwMode="auto">
            <a:xfrm flipH="1">
              <a:off x="6773356" y="3112161"/>
              <a:ext cx="624865" cy="634449"/>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81" name="Line 49"/>
            <p:cNvSpPr>
              <a:spLocks noChangeShapeType="1"/>
            </p:cNvSpPr>
            <p:nvPr/>
          </p:nvSpPr>
          <p:spPr bwMode="auto">
            <a:xfrm flipH="1">
              <a:off x="7400634" y="2516905"/>
              <a:ext cx="603152" cy="61240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82" name="Line 50"/>
            <p:cNvSpPr>
              <a:spLocks noChangeShapeType="1"/>
            </p:cNvSpPr>
            <p:nvPr/>
          </p:nvSpPr>
          <p:spPr bwMode="auto">
            <a:xfrm flipH="1">
              <a:off x="7417522" y="3749060"/>
              <a:ext cx="617627" cy="619752"/>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83" name="Line 51"/>
            <p:cNvSpPr>
              <a:spLocks noChangeShapeType="1"/>
            </p:cNvSpPr>
            <p:nvPr/>
          </p:nvSpPr>
          <p:spPr bwMode="auto">
            <a:xfrm rot="2807395">
              <a:off x="7180206" y="4460125"/>
              <a:ext cx="436031" cy="40773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1584" name="Text Box 52"/>
            <p:cNvSpPr txBox="1">
              <a:spLocks noChangeArrowheads="1"/>
            </p:cNvSpPr>
            <p:nvPr/>
          </p:nvSpPr>
          <p:spPr bwMode="auto">
            <a:xfrm>
              <a:off x="5824538" y="2260600"/>
              <a:ext cx="336550" cy="457200"/>
            </a:xfrm>
            <a:prstGeom prst="rect">
              <a:avLst/>
            </a:prstGeom>
            <a:noFill/>
            <a:ln w="9525">
              <a:noFill/>
              <a:miter lim="800000"/>
              <a:headEnd/>
              <a:tailEnd/>
            </a:ln>
          </p:spPr>
          <p:txBody>
            <a:bodyPr>
              <a:spAutoFit/>
            </a:bodyPr>
            <a:lstStyle/>
            <a:p>
              <a:pPr eaLnBrk="0" hangingPunct="0"/>
              <a:r>
                <a:rPr lang="en-US" sz="2400">
                  <a:solidFill>
                    <a:srgbClr val="3333CC"/>
                  </a:solidFill>
                  <a:latin typeface="Times New Roman" pitchFamily="18" charset="0"/>
                </a:rPr>
                <a:t>0</a:t>
              </a:r>
            </a:p>
          </p:txBody>
        </p:sp>
        <p:sp>
          <p:nvSpPr>
            <p:cNvPr id="151585" name="Text Box 53"/>
            <p:cNvSpPr txBox="1">
              <a:spLocks noChangeArrowheads="1"/>
            </p:cNvSpPr>
            <p:nvPr/>
          </p:nvSpPr>
          <p:spPr bwMode="auto">
            <a:xfrm>
              <a:off x="7353300" y="22606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86" name="Text Box 54"/>
            <p:cNvSpPr txBox="1">
              <a:spLocks noChangeArrowheads="1"/>
            </p:cNvSpPr>
            <p:nvPr/>
          </p:nvSpPr>
          <p:spPr bwMode="auto">
            <a:xfrm>
              <a:off x="7962900" y="22606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87" name="Text Box 55"/>
            <p:cNvSpPr txBox="1">
              <a:spLocks noChangeArrowheads="1"/>
            </p:cNvSpPr>
            <p:nvPr/>
          </p:nvSpPr>
          <p:spPr bwMode="auto">
            <a:xfrm>
              <a:off x="6438900" y="22606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88" name="Text Box 56"/>
            <p:cNvSpPr txBox="1">
              <a:spLocks noChangeArrowheads="1"/>
            </p:cNvSpPr>
            <p:nvPr/>
          </p:nvSpPr>
          <p:spPr bwMode="auto">
            <a:xfrm>
              <a:off x="5219700" y="22606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89" name="Text Box 57"/>
            <p:cNvSpPr txBox="1">
              <a:spLocks noChangeArrowheads="1"/>
            </p:cNvSpPr>
            <p:nvPr/>
          </p:nvSpPr>
          <p:spPr bwMode="auto">
            <a:xfrm>
              <a:off x="7962900" y="40132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0" name="Text Box 58"/>
            <p:cNvSpPr txBox="1">
              <a:spLocks noChangeArrowheads="1"/>
            </p:cNvSpPr>
            <p:nvPr/>
          </p:nvSpPr>
          <p:spPr bwMode="auto">
            <a:xfrm>
              <a:off x="5219700" y="46990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1" name="Text Box 59"/>
            <p:cNvSpPr txBox="1">
              <a:spLocks noChangeArrowheads="1"/>
            </p:cNvSpPr>
            <p:nvPr/>
          </p:nvSpPr>
          <p:spPr bwMode="auto">
            <a:xfrm>
              <a:off x="5219700" y="40894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1</a:t>
              </a:r>
            </a:p>
          </p:txBody>
        </p:sp>
        <p:sp>
          <p:nvSpPr>
            <p:cNvPr id="151592" name="Text Box 60"/>
            <p:cNvSpPr txBox="1">
              <a:spLocks noChangeArrowheads="1"/>
            </p:cNvSpPr>
            <p:nvPr/>
          </p:nvSpPr>
          <p:spPr bwMode="auto">
            <a:xfrm>
              <a:off x="5219700" y="35560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3" name="Text Box 61"/>
            <p:cNvSpPr txBox="1">
              <a:spLocks noChangeArrowheads="1"/>
            </p:cNvSpPr>
            <p:nvPr/>
          </p:nvSpPr>
          <p:spPr bwMode="auto">
            <a:xfrm>
              <a:off x="5219700" y="28702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4" name="Text Box 62"/>
            <p:cNvSpPr txBox="1">
              <a:spLocks noChangeArrowheads="1"/>
            </p:cNvSpPr>
            <p:nvPr/>
          </p:nvSpPr>
          <p:spPr bwMode="auto">
            <a:xfrm>
              <a:off x="5829300" y="34798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5" name="Text Box 63"/>
            <p:cNvSpPr txBox="1">
              <a:spLocks noChangeArrowheads="1"/>
            </p:cNvSpPr>
            <p:nvPr/>
          </p:nvSpPr>
          <p:spPr bwMode="auto">
            <a:xfrm>
              <a:off x="5829300" y="41656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6" name="Text Box 64"/>
            <p:cNvSpPr txBox="1">
              <a:spLocks noChangeArrowheads="1"/>
            </p:cNvSpPr>
            <p:nvPr/>
          </p:nvSpPr>
          <p:spPr bwMode="auto">
            <a:xfrm>
              <a:off x="7318375" y="342265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7" name="Text Box 65"/>
            <p:cNvSpPr txBox="1">
              <a:spLocks noChangeArrowheads="1"/>
            </p:cNvSpPr>
            <p:nvPr/>
          </p:nvSpPr>
          <p:spPr bwMode="auto">
            <a:xfrm>
              <a:off x="7962900" y="27940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598" name="Text Box 66"/>
            <p:cNvSpPr txBox="1">
              <a:spLocks noChangeArrowheads="1"/>
            </p:cNvSpPr>
            <p:nvPr/>
          </p:nvSpPr>
          <p:spPr bwMode="auto">
            <a:xfrm>
              <a:off x="6057900" y="27940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2</a:t>
              </a:r>
            </a:p>
          </p:txBody>
        </p:sp>
        <p:sp>
          <p:nvSpPr>
            <p:cNvPr id="151599" name="Text Box 67"/>
            <p:cNvSpPr txBox="1">
              <a:spLocks noChangeArrowheads="1"/>
            </p:cNvSpPr>
            <p:nvPr/>
          </p:nvSpPr>
          <p:spPr bwMode="auto">
            <a:xfrm>
              <a:off x="6743700" y="27940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2</a:t>
              </a:r>
            </a:p>
          </p:txBody>
        </p:sp>
        <p:sp>
          <p:nvSpPr>
            <p:cNvPr id="151600" name="Text Box 68"/>
            <p:cNvSpPr txBox="1">
              <a:spLocks noChangeArrowheads="1"/>
            </p:cNvSpPr>
            <p:nvPr/>
          </p:nvSpPr>
          <p:spPr bwMode="auto">
            <a:xfrm>
              <a:off x="7350125" y="2887663"/>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2</a:t>
              </a:r>
            </a:p>
          </p:txBody>
        </p:sp>
        <p:sp>
          <p:nvSpPr>
            <p:cNvPr id="151601" name="Text Box 70"/>
            <p:cNvSpPr txBox="1">
              <a:spLocks noChangeArrowheads="1"/>
            </p:cNvSpPr>
            <p:nvPr/>
          </p:nvSpPr>
          <p:spPr bwMode="auto">
            <a:xfrm>
              <a:off x="7986713" y="3516313"/>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1</a:t>
              </a:r>
            </a:p>
          </p:txBody>
        </p:sp>
        <p:sp>
          <p:nvSpPr>
            <p:cNvPr id="151602" name="Text Box 71"/>
            <p:cNvSpPr txBox="1">
              <a:spLocks noChangeArrowheads="1"/>
            </p:cNvSpPr>
            <p:nvPr/>
          </p:nvSpPr>
          <p:spPr bwMode="auto">
            <a:xfrm>
              <a:off x="6743700" y="40894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0</a:t>
              </a:r>
            </a:p>
          </p:txBody>
        </p:sp>
        <p:sp>
          <p:nvSpPr>
            <p:cNvPr id="151603" name="Text Box 73"/>
            <p:cNvSpPr txBox="1">
              <a:spLocks noChangeArrowheads="1"/>
            </p:cNvSpPr>
            <p:nvPr/>
          </p:nvSpPr>
          <p:spPr bwMode="auto">
            <a:xfrm>
              <a:off x="6134100" y="4622800"/>
              <a:ext cx="336550" cy="457200"/>
            </a:xfrm>
            <a:prstGeom prst="rect">
              <a:avLst/>
            </a:prstGeom>
            <a:noFill/>
            <a:ln w="9525">
              <a:noFill/>
              <a:miter lim="800000"/>
              <a:headEnd/>
              <a:tailEnd/>
            </a:ln>
          </p:spPr>
          <p:txBody>
            <a:bodyPr>
              <a:spAutoFit/>
            </a:bodyPr>
            <a:lstStyle/>
            <a:p>
              <a:pPr eaLnBrk="0" hangingPunct="0"/>
              <a:r>
                <a:rPr lang="en-US" sz="2400">
                  <a:solidFill>
                    <a:srgbClr val="3333CC"/>
                  </a:solidFill>
                  <a:latin typeface="Times New Roman" pitchFamily="18" charset="0"/>
                </a:rPr>
                <a:t>4</a:t>
              </a:r>
            </a:p>
          </p:txBody>
        </p:sp>
        <p:sp>
          <p:nvSpPr>
            <p:cNvPr id="151604" name="Text Box 74"/>
            <p:cNvSpPr txBox="1">
              <a:spLocks noChangeArrowheads="1"/>
            </p:cNvSpPr>
            <p:nvPr/>
          </p:nvSpPr>
          <p:spPr bwMode="auto">
            <a:xfrm>
              <a:off x="6819900" y="4622800"/>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1</a:t>
              </a:r>
            </a:p>
          </p:txBody>
        </p:sp>
        <p:sp>
          <p:nvSpPr>
            <p:cNvPr id="151605" name="Text Box 76"/>
            <p:cNvSpPr txBox="1">
              <a:spLocks noChangeArrowheads="1"/>
            </p:cNvSpPr>
            <p:nvPr/>
          </p:nvSpPr>
          <p:spPr bwMode="auto">
            <a:xfrm>
              <a:off x="7967663" y="4751388"/>
              <a:ext cx="3365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1</a:t>
              </a:r>
            </a:p>
          </p:txBody>
        </p:sp>
        <p:sp>
          <p:nvSpPr>
            <p:cNvPr id="151606" name="Line 77"/>
            <p:cNvSpPr>
              <a:spLocks noChangeShapeType="1"/>
            </p:cNvSpPr>
            <p:nvPr/>
          </p:nvSpPr>
          <p:spPr bwMode="auto">
            <a:xfrm>
              <a:off x="7377290" y="4957851"/>
              <a:ext cx="4022" cy="515849"/>
            </a:xfrm>
            <a:prstGeom prst="line">
              <a:avLst/>
            </a:prstGeom>
            <a:noFill/>
            <a:ln w="57150">
              <a:solidFill>
                <a:srgbClr val="FF0000"/>
              </a:solidFill>
              <a:round/>
              <a:headEnd type="oval" w="sm" len="sm"/>
              <a:tailEnd type="oval" w="sm" len="sm"/>
            </a:ln>
          </p:spPr>
          <p:txBody>
            <a:bodyPr wrap="none" anchor="ctr"/>
            <a:lstStyle/>
            <a:p>
              <a:endParaRPr lang="en-US"/>
            </a:p>
          </p:txBody>
        </p:sp>
        <p:sp>
          <p:nvSpPr>
            <p:cNvPr id="151607" name="Line 79"/>
            <p:cNvSpPr>
              <a:spLocks noChangeShapeType="1"/>
            </p:cNvSpPr>
            <p:nvPr/>
          </p:nvSpPr>
          <p:spPr bwMode="auto">
            <a:xfrm rot="2807395">
              <a:off x="7191175" y="4459644"/>
              <a:ext cx="410714" cy="395974"/>
            </a:xfrm>
            <a:prstGeom prst="line">
              <a:avLst/>
            </a:prstGeom>
            <a:noFill/>
            <a:ln w="57150">
              <a:solidFill>
                <a:srgbClr val="FF0000"/>
              </a:solidFill>
              <a:round/>
              <a:headEnd type="oval" w="sm" len="sm"/>
              <a:tailEnd type="oval" w="sm" len="sm"/>
            </a:ln>
          </p:spPr>
          <p:txBody>
            <a:bodyPr wrap="none" anchor="ctr"/>
            <a:lstStyle/>
            <a:p>
              <a:endParaRPr lang="en-US"/>
            </a:p>
          </p:txBody>
        </p:sp>
        <p:sp>
          <p:nvSpPr>
            <p:cNvPr id="151608" name="Line 79"/>
            <p:cNvSpPr>
              <a:spLocks noChangeShapeType="1"/>
            </p:cNvSpPr>
            <p:nvPr/>
          </p:nvSpPr>
          <p:spPr bwMode="auto">
            <a:xfrm rot="2807395" flipV="1">
              <a:off x="6672044" y="4048009"/>
              <a:ext cx="837351" cy="10798"/>
            </a:xfrm>
            <a:prstGeom prst="line">
              <a:avLst/>
            </a:prstGeom>
            <a:noFill/>
            <a:ln w="57150">
              <a:solidFill>
                <a:srgbClr val="FF0000"/>
              </a:solidFill>
              <a:round/>
              <a:headEnd type="oval" w="sm" len="sm"/>
              <a:tailEnd type="oval" w="sm" len="sm"/>
            </a:ln>
          </p:spPr>
          <p:txBody>
            <a:bodyPr wrap="none" anchor="ctr"/>
            <a:lstStyle/>
            <a:p>
              <a:endParaRPr lang="en-US"/>
            </a:p>
          </p:txBody>
        </p:sp>
        <p:sp>
          <p:nvSpPr>
            <p:cNvPr id="151609" name="Text Box 69"/>
            <p:cNvSpPr txBox="1">
              <a:spLocks noChangeArrowheads="1"/>
            </p:cNvSpPr>
            <p:nvPr/>
          </p:nvSpPr>
          <p:spPr bwMode="auto">
            <a:xfrm>
              <a:off x="6438900" y="3632200"/>
              <a:ext cx="492443" cy="461665"/>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10</a:t>
              </a:r>
            </a:p>
          </p:txBody>
        </p:sp>
        <p:sp>
          <p:nvSpPr>
            <p:cNvPr id="151610" name="Text Box 72"/>
            <p:cNvSpPr txBox="1">
              <a:spLocks noChangeArrowheads="1"/>
            </p:cNvSpPr>
            <p:nvPr/>
          </p:nvSpPr>
          <p:spPr bwMode="auto">
            <a:xfrm>
              <a:off x="7302500" y="4254500"/>
              <a:ext cx="488950" cy="457200"/>
            </a:xfrm>
            <a:prstGeom prst="rect">
              <a:avLst/>
            </a:prstGeom>
            <a:noFill/>
            <a:ln w="9525">
              <a:noFill/>
              <a:miter lim="800000"/>
              <a:headEnd/>
              <a:tailEnd/>
            </a:ln>
          </p:spPr>
          <p:txBody>
            <a:bodyPr wrap="none">
              <a:spAutoFit/>
            </a:bodyPr>
            <a:lstStyle/>
            <a:p>
              <a:pPr eaLnBrk="0" hangingPunct="0"/>
              <a:r>
                <a:rPr lang="en-US" sz="2400">
                  <a:solidFill>
                    <a:srgbClr val="3333CC"/>
                  </a:solidFill>
                  <a:latin typeface="Times New Roman" pitchFamily="18" charset="0"/>
                </a:rPr>
                <a:t>14</a:t>
              </a:r>
            </a:p>
          </p:txBody>
        </p:sp>
        <p:sp>
          <p:nvSpPr>
            <p:cNvPr id="151611" name="Text Box 75"/>
            <p:cNvSpPr txBox="1">
              <a:spLocks noChangeArrowheads="1"/>
            </p:cNvSpPr>
            <p:nvPr/>
          </p:nvSpPr>
          <p:spPr bwMode="auto">
            <a:xfrm>
              <a:off x="6989763" y="4918075"/>
              <a:ext cx="511175" cy="457200"/>
            </a:xfrm>
            <a:prstGeom prst="rect">
              <a:avLst/>
            </a:prstGeom>
            <a:noFill/>
            <a:ln w="9525">
              <a:noFill/>
              <a:miter lim="800000"/>
              <a:headEnd/>
              <a:tailEnd/>
            </a:ln>
          </p:spPr>
          <p:txBody>
            <a:bodyPr>
              <a:spAutoFit/>
            </a:bodyPr>
            <a:lstStyle/>
            <a:p>
              <a:pPr eaLnBrk="0" hangingPunct="0"/>
              <a:r>
                <a:rPr lang="en-US" sz="2400">
                  <a:solidFill>
                    <a:srgbClr val="3333CC"/>
                  </a:solidFill>
                  <a:latin typeface="Times New Roman" pitchFamily="18" charset="0"/>
                </a:rPr>
                <a:t>19</a:t>
              </a:r>
            </a:p>
          </p:txBody>
        </p:sp>
      </p:grpSp>
      <p:sp>
        <p:nvSpPr>
          <p:cNvPr id="151559" name="Text Box 128"/>
          <p:cNvSpPr txBox="1">
            <a:spLocks noChangeArrowheads="1"/>
          </p:cNvSpPr>
          <p:nvPr/>
        </p:nvSpPr>
        <p:spPr bwMode="auto">
          <a:xfrm>
            <a:off x="914400" y="5638800"/>
            <a:ext cx="7086600" cy="584200"/>
          </a:xfrm>
          <a:prstGeom prst="rect">
            <a:avLst/>
          </a:prstGeom>
          <a:noFill/>
          <a:ln w="9525">
            <a:noFill/>
            <a:miter lim="800000"/>
            <a:headEnd/>
            <a:tailEnd/>
          </a:ln>
        </p:spPr>
        <p:txBody>
          <a:bodyPr>
            <a:spAutoFit/>
          </a:bodyPr>
          <a:lstStyle/>
          <a:p>
            <a:pPr algn="ctr" eaLnBrk="0" hangingPunct="0"/>
            <a:r>
              <a:rPr lang="en-US" sz="3200">
                <a:solidFill>
                  <a:srgbClr val="FF3300"/>
                </a:solidFill>
                <a:latin typeface="Times New Roman" pitchFamily="18" charset="0"/>
              </a:rPr>
              <a:t>Flow Accumulation &gt; Threshold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104"/>
          <p:cNvSpPr txBox="1">
            <a:spLocks noChangeArrowheads="1"/>
          </p:cNvSpPr>
          <p:nvPr/>
        </p:nvSpPr>
        <p:spPr bwMode="auto">
          <a:xfrm>
            <a:off x="1408113" y="544513"/>
            <a:ext cx="6210300" cy="701675"/>
          </a:xfrm>
          <a:prstGeom prst="rect">
            <a:avLst/>
          </a:prstGeom>
          <a:noFill/>
          <a:ln w="9525">
            <a:noFill/>
            <a:miter lim="800000"/>
            <a:headEnd/>
            <a:tailEnd/>
          </a:ln>
        </p:spPr>
        <p:txBody>
          <a:bodyPr wrap="none">
            <a:spAutoFit/>
          </a:bodyPr>
          <a:lstStyle/>
          <a:p>
            <a:pPr eaLnBrk="0" hangingPunct="0"/>
            <a:r>
              <a:rPr lang="en-US" sz="4000">
                <a:solidFill>
                  <a:srgbClr val="000000"/>
                </a:solidFill>
                <a:latin typeface="Times New Roman" pitchFamily="18" charset="0"/>
              </a:rPr>
              <a:t>Watershed Draining to Outlet</a:t>
            </a:r>
            <a:endParaRPr lang="en-US" sz="2400">
              <a:solidFill>
                <a:srgbClr val="000000"/>
              </a:solidFill>
              <a:latin typeface="Times New Roman" pitchFamily="18" charset="0"/>
            </a:endParaRPr>
          </a:p>
        </p:txBody>
      </p:sp>
      <p:sp>
        <p:nvSpPr>
          <p:cNvPr id="152579" name="Rectangle 4"/>
          <p:cNvSpPr>
            <a:spLocks noChangeArrowheads="1"/>
          </p:cNvSpPr>
          <p:nvPr/>
        </p:nvSpPr>
        <p:spPr bwMode="auto">
          <a:xfrm>
            <a:off x="2635250" y="1739900"/>
            <a:ext cx="765175"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0" name="Rectangle 5"/>
          <p:cNvSpPr>
            <a:spLocks noChangeArrowheads="1"/>
          </p:cNvSpPr>
          <p:nvPr/>
        </p:nvSpPr>
        <p:spPr bwMode="auto">
          <a:xfrm>
            <a:off x="3400425" y="1739900"/>
            <a:ext cx="762000"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1" name="Rectangle 6"/>
          <p:cNvSpPr>
            <a:spLocks noChangeArrowheads="1"/>
          </p:cNvSpPr>
          <p:nvPr/>
        </p:nvSpPr>
        <p:spPr bwMode="auto">
          <a:xfrm>
            <a:off x="4162425" y="1739900"/>
            <a:ext cx="763588"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2" name="Rectangle 7"/>
          <p:cNvSpPr>
            <a:spLocks noChangeArrowheads="1"/>
          </p:cNvSpPr>
          <p:nvPr/>
        </p:nvSpPr>
        <p:spPr bwMode="auto">
          <a:xfrm>
            <a:off x="4926013" y="1739900"/>
            <a:ext cx="762000"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3" name="Rectangle 8"/>
          <p:cNvSpPr>
            <a:spLocks noChangeArrowheads="1"/>
          </p:cNvSpPr>
          <p:nvPr/>
        </p:nvSpPr>
        <p:spPr bwMode="auto">
          <a:xfrm>
            <a:off x="5688013" y="1739900"/>
            <a:ext cx="763587"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4" name="Rectangle 9"/>
          <p:cNvSpPr>
            <a:spLocks noChangeArrowheads="1"/>
          </p:cNvSpPr>
          <p:nvPr/>
        </p:nvSpPr>
        <p:spPr bwMode="auto">
          <a:xfrm>
            <a:off x="4162425" y="4737100"/>
            <a:ext cx="763588"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5" name="Rectangle 10"/>
          <p:cNvSpPr>
            <a:spLocks noChangeArrowheads="1"/>
          </p:cNvSpPr>
          <p:nvPr/>
        </p:nvSpPr>
        <p:spPr bwMode="auto">
          <a:xfrm>
            <a:off x="4926013" y="4737100"/>
            <a:ext cx="762000" cy="749300"/>
          </a:xfrm>
          <a:prstGeom prst="rect">
            <a:avLst/>
          </a:prstGeom>
          <a:solidFill>
            <a:srgbClr val="FF5050"/>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6" name="Rectangle 11"/>
          <p:cNvSpPr>
            <a:spLocks noChangeArrowheads="1"/>
          </p:cNvSpPr>
          <p:nvPr/>
        </p:nvSpPr>
        <p:spPr bwMode="auto">
          <a:xfrm>
            <a:off x="5688013" y="4737100"/>
            <a:ext cx="763587"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7" name="Rectangle 12"/>
          <p:cNvSpPr>
            <a:spLocks noChangeArrowheads="1"/>
          </p:cNvSpPr>
          <p:nvPr/>
        </p:nvSpPr>
        <p:spPr bwMode="auto">
          <a:xfrm>
            <a:off x="2635250" y="2489200"/>
            <a:ext cx="765175" cy="747713"/>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8" name="Rectangle 13"/>
          <p:cNvSpPr>
            <a:spLocks noChangeArrowheads="1"/>
          </p:cNvSpPr>
          <p:nvPr/>
        </p:nvSpPr>
        <p:spPr bwMode="auto">
          <a:xfrm>
            <a:off x="3400425" y="2489200"/>
            <a:ext cx="762000" cy="747713"/>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89" name="Rectangle 14"/>
          <p:cNvSpPr>
            <a:spLocks noChangeArrowheads="1"/>
          </p:cNvSpPr>
          <p:nvPr/>
        </p:nvSpPr>
        <p:spPr bwMode="auto">
          <a:xfrm>
            <a:off x="4162425" y="2489200"/>
            <a:ext cx="763588" cy="747713"/>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0" name="Rectangle 15"/>
          <p:cNvSpPr>
            <a:spLocks noChangeArrowheads="1"/>
          </p:cNvSpPr>
          <p:nvPr/>
        </p:nvSpPr>
        <p:spPr bwMode="auto">
          <a:xfrm>
            <a:off x="4926013" y="2489200"/>
            <a:ext cx="762000" cy="747713"/>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1" name="Rectangle 16"/>
          <p:cNvSpPr>
            <a:spLocks noChangeArrowheads="1"/>
          </p:cNvSpPr>
          <p:nvPr/>
        </p:nvSpPr>
        <p:spPr bwMode="auto">
          <a:xfrm>
            <a:off x="5688013" y="2489200"/>
            <a:ext cx="763587" cy="747713"/>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2" name="Rectangle 17"/>
          <p:cNvSpPr>
            <a:spLocks noChangeArrowheads="1"/>
          </p:cNvSpPr>
          <p:nvPr/>
        </p:nvSpPr>
        <p:spPr bwMode="auto">
          <a:xfrm>
            <a:off x="2635250" y="3236913"/>
            <a:ext cx="765175" cy="750887"/>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3" name="Rectangle 18"/>
          <p:cNvSpPr>
            <a:spLocks noChangeArrowheads="1"/>
          </p:cNvSpPr>
          <p:nvPr/>
        </p:nvSpPr>
        <p:spPr bwMode="auto">
          <a:xfrm>
            <a:off x="3400425" y="3236913"/>
            <a:ext cx="762000" cy="750887"/>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4" name="Rectangle 19"/>
          <p:cNvSpPr>
            <a:spLocks noChangeArrowheads="1"/>
          </p:cNvSpPr>
          <p:nvPr/>
        </p:nvSpPr>
        <p:spPr bwMode="auto">
          <a:xfrm>
            <a:off x="4162425" y="3236913"/>
            <a:ext cx="763588" cy="750887"/>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5" name="Rectangle 20"/>
          <p:cNvSpPr>
            <a:spLocks noChangeArrowheads="1"/>
          </p:cNvSpPr>
          <p:nvPr/>
        </p:nvSpPr>
        <p:spPr bwMode="auto">
          <a:xfrm>
            <a:off x="4926013" y="3236913"/>
            <a:ext cx="762000" cy="750887"/>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6" name="Rectangle 21"/>
          <p:cNvSpPr>
            <a:spLocks noChangeArrowheads="1"/>
          </p:cNvSpPr>
          <p:nvPr/>
        </p:nvSpPr>
        <p:spPr bwMode="auto">
          <a:xfrm>
            <a:off x="5688013" y="3236913"/>
            <a:ext cx="763587" cy="750887"/>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7" name="Rectangle 22"/>
          <p:cNvSpPr>
            <a:spLocks noChangeArrowheads="1"/>
          </p:cNvSpPr>
          <p:nvPr/>
        </p:nvSpPr>
        <p:spPr bwMode="auto">
          <a:xfrm>
            <a:off x="2635250" y="3987800"/>
            <a:ext cx="765175" cy="749300"/>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8" name="Rectangle 23"/>
          <p:cNvSpPr>
            <a:spLocks noChangeArrowheads="1"/>
          </p:cNvSpPr>
          <p:nvPr/>
        </p:nvSpPr>
        <p:spPr bwMode="auto">
          <a:xfrm>
            <a:off x="3400425" y="3987800"/>
            <a:ext cx="762000" cy="749300"/>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599" name="Rectangle 24"/>
          <p:cNvSpPr>
            <a:spLocks noChangeArrowheads="1"/>
          </p:cNvSpPr>
          <p:nvPr/>
        </p:nvSpPr>
        <p:spPr bwMode="auto">
          <a:xfrm>
            <a:off x="4162425" y="3987800"/>
            <a:ext cx="763588"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600" name="Rectangle 25"/>
          <p:cNvSpPr>
            <a:spLocks noChangeArrowheads="1"/>
          </p:cNvSpPr>
          <p:nvPr/>
        </p:nvSpPr>
        <p:spPr bwMode="auto">
          <a:xfrm>
            <a:off x="4926013" y="3987800"/>
            <a:ext cx="762000"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601" name="Rectangle 26"/>
          <p:cNvSpPr>
            <a:spLocks noChangeArrowheads="1"/>
          </p:cNvSpPr>
          <p:nvPr/>
        </p:nvSpPr>
        <p:spPr bwMode="auto">
          <a:xfrm>
            <a:off x="5688013" y="3987800"/>
            <a:ext cx="763587" cy="749300"/>
          </a:xfrm>
          <a:prstGeom prst="rect">
            <a:avLst/>
          </a:prstGeom>
          <a:solidFill>
            <a:srgbClr val="99CCFF"/>
          </a:solid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602" name="Rectangle 27"/>
          <p:cNvSpPr>
            <a:spLocks noChangeArrowheads="1"/>
          </p:cNvSpPr>
          <p:nvPr/>
        </p:nvSpPr>
        <p:spPr bwMode="auto">
          <a:xfrm>
            <a:off x="3400425" y="4737100"/>
            <a:ext cx="762000" cy="749300"/>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603" name="Rectangle 28"/>
          <p:cNvSpPr>
            <a:spLocks noChangeArrowheads="1"/>
          </p:cNvSpPr>
          <p:nvPr/>
        </p:nvSpPr>
        <p:spPr bwMode="auto">
          <a:xfrm>
            <a:off x="2636838" y="4737100"/>
            <a:ext cx="763587" cy="749300"/>
          </a:xfrm>
          <a:prstGeom prst="rect">
            <a:avLst/>
          </a:prstGeom>
          <a:noFill/>
          <a:ln w="38100">
            <a:solidFill>
              <a:srgbClr val="009900"/>
            </a:solidFill>
            <a:miter lim="800000"/>
            <a:headEnd/>
            <a:tailEnd/>
          </a:ln>
        </p:spPr>
        <p:txBody>
          <a:bodyPr wrap="none" anchor="ctr"/>
          <a:lstStyle/>
          <a:p>
            <a:pPr algn="ctr" eaLnBrk="0" hangingPunct="0"/>
            <a:endParaRPr lang="en-US" sz="2400" b="1">
              <a:solidFill>
                <a:srgbClr val="000000"/>
              </a:solidFill>
              <a:latin typeface="Times New Roman" pitchFamily="18" charset="0"/>
            </a:endParaRPr>
          </a:p>
        </p:txBody>
      </p:sp>
      <p:sp>
        <p:nvSpPr>
          <p:cNvPr id="152604" name="Line 29"/>
          <p:cNvSpPr>
            <a:spLocks noChangeShapeType="1"/>
          </p:cNvSpPr>
          <p:nvPr/>
        </p:nvSpPr>
        <p:spPr bwMode="auto">
          <a:xfrm rot="-177988">
            <a:off x="3113088" y="2006600"/>
            <a:ext cx="2132012" cy="2401888"/>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05" name="Line 30"/>
          <p:cNvSpPr>
            <a:spLocks noChangeShapeType="1"/>
          </p:cNvSpPr>
          <p:nvPr/>
        </p:nvSpPr>
        <p:spPr bwMode="auto">
          <a:xfrm>
            <a:off x="3802063" y="2127250"/>
            <a:ext cx="747712" cy="76835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06" name="Line 31"/>
          <p:cNvSpPr>
            <a:spLocks noChangeShapeType="1"/>
          </p:cNvSpPr>
          <p:nvPr/>
        </p:nvSpPr>
        <p:spPr bwMode="auto">
          <a:xfrm flipH="1">
            <a:off x="3017838" y="3619500"/>
            <a:ext cx="1587" cy="70326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07" name="Line 32"/>
          <p:cNvSpPr>
            <a:spLocks noChangeShapeType="1"/>
          </p:cNvSpPr>
          <p:nvPr/>
        </p:nvSpPr>
        <p:spPr bwMode="auto">
          <a:xfrm>
            <a:off x="5272088" y="5095875"/>
            <a:ext cx="17462" cy="65881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08" name="Line 33"/>
          <p:cNvSpPr>
            <a:spLocks noChangeShapeType="1"/>
          </p:cNvSpPr>
          <p:nvPr/>
        </p:nvSpPr>
        <p:spPr bwMode="auto">
          <a:xfrm>
            <a:off x="3013075" y="4344988"/>
            <a:ext cx="765175" cy="77787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09" name="Line 34"/>
          <p:cNvSpPr>
            <a:spLocks noChangeShapeType="1"/>
          </p:cNvSpPr>
          <p:nvPr/>
        </p:nvSpPr>
        <p:spPr bwMode="auto">
          <a:xfrm rot="2592605" flipV="1">
            <a:off x="3125788" y="4846638"/>
            <a:ext cx="555625" cy="528637"/>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0" name="Line 35"/>
          <p:cNvSpPr>
            <a:spLocks noChangeShapeType="1"/>
          </p:cNvSpPr>
          <p:nvPr/>
        </p:nvSpPr>
        <p:spPr bwMode="auto">
          <a:xfrm rot="2592605" flipV="1">
            <a:off x="4637088" y="4835525"/>
            <a:ext cx="531812" cy="51911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1" name="Line 36"/>
          <p:cNvSpPr>
            <a:spLocks noChangeShapeType="1"/>
          </p:cNvSpPr>
          <p:nvPr/>
        </p:nvSpPr>
        <p:spPr bwMode="auto">
          <a:xfrm rot="2592605">
            <a:off x="3633788" y="5435600"/>
            <a:ext cx="949325" cy="1270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2" name="Line 37"/>
          <p:cNvSpPr>
            <a:spLocks noChangeShapeType="1"/>
          </p:cNvSpPr>
          <p:nvPr/>
        </p:nvSpPr>
        <p:spPr bwMode="auto">
          <a:xfrm rot="2592605">
            <a:off x="3514725" y="4470400"/>
            <a:ext cx="515938" cy="52546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3" name="Line 38"/>
          <p:cNvSpPr>
            <a:spLocks noChangeShapeType="1"/>
          </p:cNvSpPr>
          <p:nvPr/>
        </p:nvSpPr>
        <p:spPr bwMode="auto">
          <a:xfrm rot="2592605" flipV="1">
            <a:off x="3859213" y="3324225"/>
            <a:ext cx="576262" cy="54927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4" name="Line 39"/>
          <p:cNvSpPr>
            <a:spLocks noChangeShapeType="1"/>
          </p:cNvSpPr>
          <p:nvPr/>
        </p:nvSpPr>
        <p:spPr bwMode="auto">
          <a:xfrm rot="2592605" flipV="1">
            <a:off x="3143250" y="2605088"/>
            <a:ext cx="561975" cy="52705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5" name="Line 40"/>
          <p:cNvSpPr>
            <a:spLocks noChangeShapeType="1"/>
          </p:cNvSpPr>
          <p:nvPr/>
        </p:nvSpPr>
        <p:spPr bwMode="auto">
          <a:xfrm rot="2807395">
            <a:off x="4262438" y="2263775"/>
            <a:ext cx="555625" cy="50482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6" name="Line 41"/>
          <p:cNvSpPr>
            <a:spLocks noChangeShapeType="1"/>
          </p:cNvSpPr>
          <p:nvPr/>
        </p:nvSpPr>
        <p:spPr bwMode="auto">
          <a:xfrm rot="2807395">
            <a:off x="4283869" y="2997994"/>
            <a:ext cx="522287" cy="47307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7" name="Line 42"/>
          <p:cNvSpPr>
            <a:spLocks noChangeShapeType="1"/>
          </p:cNvSpPr>
          <p:nvPr/>
        </p:nvSpPr>
        <p:spPr bwMode="auto">
          <a:xfrm rot="2807395">
            <a:off x="5770562" y="4454526"/>
            <a:ext cx="542925" cy="51435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8" name="Line 43"/>
          <p:cNvSpPr>
            <a:spLocks noChangeShapeType="1"/>
          </p:cNvSpPr>
          <p:nvPr/>
        </p:nvSpPr>
        <p:spPr bwMode="auto">
          <a:xfrm rot="2807395">
            <a:off x="4259262" y="4478338"/>
            <a:ext cx="555625" cy="50165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19" name="Line 44"/>
          <p:cNvSpPr>
            <a:spLocks noChangeShapeType="1"/>
          </p:cNvSpPr>
          <p:nvPr/>
        </p:nvSpPr>
        <p:spPr bwMode="auto">
          <a:xfrm rot="2807395">
            <a:off x="5045869" y="2256632"/>
            <a:ext cx="501650" cy="455612"/>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0" name="Line 45"/>
          <p:cNvSpPr>
            <a:spLocks noChangeShapeType="1"/>
          </p:cNvSpPr>
          <p:nvPr/>
        </p:nvSpPr>
        <p:spPr bwMode="auto">
          <a:xfrm rot="2807395">
            <a:off x="5030788" y="3727450"/>
            <a:ext cx="534987" cy="50006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1" name="Line 46"/>
          <p:cNvSpPr>
            <a:spLocks noChangeShapeType="1"/>
          </p:cNvSpPr>
          <p:nvPr/>
        </p:nvSpPr>
        <p:spPr bwMode="auto">
          <a:xfrm rot="8207395">
            <a:off x="5395913" y="4837113"/>
            <a:ext cx="544512" cy="525462"/>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2" name="Line 47"/>
          <p:cNvSpPr>
            <a:spLocks noChangeShapeType="1"/>
          </p:cNvSpPr>
          <p:nvPr/>
        </p:nvSpPr>
        <p:spPr bwMode="auto">
          <a:xfrm rot="2807395">
            <a:off x="5799138" y="2978150"/>
            <a:ext cx="558800" cy="514350"/>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3" name="Line 48"/>
          <p:cNvSpPr>
            <a:spLocks noChangeShapeType="1"/>
          </p:cNvSpPr>
          <p:nvPr/>
        </p:nvSpPr>
        <p:spPr bwMode="auto">
          <a:xfrm flipH="1">
            <a:off x="4532313" y="2814638"/>
            <a:ext cx="766762" cy="77787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4" name="Line 49"/>
          <p:cNvSpPr>
            <a:spLocks noChangeShapeType="1"/>
          </p:cNvSpPr>
          <p:nvPr/>
        </p:nvSpPr>
        <p:spPr bwMode="auto">
          <a:xfrm flipH="1">
            <a:off x="5302250" y="2084388"/>
            <a:ext cx="738188" cy="750887"/>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5" name="Line 50"/>
          <p:cNvSpPr>
            <a:spLocks noChangeShapeType="1"/>
          </p:cNvSpPr>
          <p:nvPr/>
        </p:nvSpPr>
        <p:spPr bwMode="auto">
          <a:xfrm flipH="1">
            <a:off x="5322888" y="3595688"/>
            <a:ext cx="755650" cy="758825"/>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6" name="Line 51"/>
          <p:cNvSpPr>
            <a:spLocks noChangeShapeType="1"/>
          </p:cNvSpPr>
          <p:nvPr/>
        </p:nvSpPr>
        <p:spPr bwMode="auto">
          <a:xfrm rot="2807395">
            <a:off x="5031582" y="4466431"/>
            <a:ext cx="533400" cy="500063"/>
          </a:xfrm>
          <a:prstGeom prst="line">
            <a:avLst/>
          </a:prstGeom>
          <a:noFill/>
          <a:ln w="28575">
            <a:solidFill>
              <a:schemeClr val="tx1"/>
            </a:solidFill>
            <a:round/>
            <a:headEnd type="oval" w="sm" len="sm"/>
            <a:tailEnd type="oval" w="sm" len="sm"/>
          </a:ln>
        </p:spPr>
        <p:txBody>
          <a:bodyPr wrap="none" anchor="ctr"/>
          <a:lstStyle/>
          <a:p>
            <a:endParaRPr lang="en-US"/>
          </a:p>
        </p:txBody>
      </p:sp>
      <p:sp>
        <p:nvSpPr>
          <p:cNvPr id="152627" name="Line 77"/>
          <p:cNvSpPr>
            <a:spLocks noChangeShapeType="1"/>
          </p:cNvSpPr>
          <p:nvPr/>
        </p:nvSpPr>
        <p:spPr bwMode="auto">
          <a:xfrm>
            <a:off x="5273675" y="5076825"/>
            <a:ext cx="4763" cy="631825"/>
          </a:xfrm>
          <a:prstGeom prst="line">
            <a:avLst/>
          </a:prstGeom>
          <a:noFill/>
          <a:ln w="57150">
            <a:solidFill>
              <a:srgbClr val="FF0000"/>
            </a:solidFill>
            <a:round/>
            <a:headEnd type="oval" w="sm" len="sm"/>
            <a:tailEnd type="oval" w="sm" len="sm"/>
          </a:ln>
        </p:spPr>
        <p:txBody>
          <a:bodyPr wrap="none" anchor="ctr"/>
          <a:lstStyle/>
          <a:p>
            <a:endParaRPr lang="en-US"/>
          </a:p>
        </p:txBody>
      </p:sp>
      <p:sp>
        <p:nvSpPr>
          <p:cNvPr id="152628" name="Line 79"/>
          <p:cNvSpPr>
            <a:spLocks noChangeShapeType="1"/>
          </p:cNvSpPr>
          <p:nvPr/>
        </p:nvSpPr>
        <p:spPr bwMode="auto">
          <a:xfrm rot="2807395">
            <a:off x="5045075" y="4465638"/>
            <a:ext cx="503237" cy="484188"/>
          </a:xfrm>
          <a:prstGeom prst="line">
            <a:avLst/>
          </a:prstGeom>
          <a:noFill/>
          <a:ln w="57150">
            <a:solidFill>
              <a:srgbClr val="FF0000"/>
            </a:solidFill>
            <a:round/>
            <a:headEnd type="oval" w="sm" len="sm"/>
            <a:tailEnd type="oval" w="sm" len="sm"/>
          </a:ln>
        </p:spPr>
        <p:txBody>
          <a:bodyPr wrap="none" anchor="ctr"/>
          <a:lstStyle/>
          <a:p>
            <a:endParaRPr lang="en-US"/>
          </a:p>
        </p:txBody>
      </p:sp>
      <p:sp>
        <p:nvSpPr>
          <p:cNvPr id="152629" name="Line 79"/>
          <p:cNvSpPr>
            <a:spLocks noChangeShapeType="1"/>
          </p:cNvSpPr>
          <p:nvPr/>
        </p:nvSpPr>
        <p:spPr bwMode="auto">
          <a:xfrm rot="2807395" flipV="1">
            <a:off x="4407693" y="3961607"/>
            <a:ext cx="1027113" cy="12700"/>
          </a:xfrm>
          <a:prstGeom prst="line">
            <a:avLst/>
          </a:prstGeom>
          <a:noFill/>
          <a:ln w="57150">
            <a:solidFill>
              <a:srgbClr val="FF0000"/>
            </a:solidFill>
            <a:round/>
            <a:headEnd type="oval" w="sm" len="sm"/>
            <a:tailEnd type="oval" w="sm" len="sm"/>
          </a:ln>
        </p:spPr>
        <p:txBody>
          <a:bodyPr wrap="none" anchor="ctr"/>
          <a:lstStyle/>
          <a:p>
            <a:endParaRPr lang="en-US"/>
          </a:p>
        </p:txBody>
      </p:sp>
      <p:sp>
        <p:nvSpPr>
          <p:cNvPr id="152630" name="Freeform 3"/>
          <p:cNvSpPr>
            <a:spLocks/>
          </p:cNvSpPr>
          <p:nvPr/>
        </p:nvSpPr>
        <p:spPr bwMode="auto">
          <a:xfrm>
            <a:off x="2601913" y="1719263"/>
            <a:ext cx="3889375" cy="38385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0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00"/>
              <a:gd name="T58" fmla="*/ 0 h 10000"/>
              <a:gd name="T59" fmla="*/ 10000 w 10000"/>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00" h="10000">
                <a:moveTo>
                  <a:pt x="8193" y="9828"/>
                </a:moveTo>
                <a:lnTo>
                  <a:pt x="5999" y="9805"/>
                </a:lnTo>
                <a:cubicBezTo>
                  <a:pt x="5309" y="9801"/>
                  <a:pt x="4819" y="9963"/>
                  <a:pt x="4055" y="9803"/>
                </a:cubicBezTo>
                <a:cubicBezTo>
                  <a:pt x="3945" y="9146"/>
                  <a:pt x="4038" y="6779"/>
                  <a:pt x="3964" y="6064"/>
                </a:cubicBezTo>
                <a:cubicBezTo>
                  <a:pt x="3433" y="5845"/>
                  <a:pt x="3395" y="5998"/>
                  <a:pt x="2043" y="5906"/>
                </a:cubicBezTo>
                <a:cubicBezTo>
                  <a:pt x="1930" y="5320"/>
                  <a:pt x="2089" y="4449"/>
                  <a:pt x="2064" y="3986"/>
                </a:cubicBezTo>
                <a:cubicBezTo>
                  <a:pt x="1824" y="3722"/>
                  <a:pt x="776" y="4080"/>
                  <a:pt x="110" y="3993"/>
                </a:cubicBezTo>
                <a:cubicBezTo>
                  <a:pt x="161" y="3278"/>
                  <a:pt x="0" y="1179"/>
                  <a:pt x="22" y="88"/>
                </a:cubicBezTo>
                <a:cubicBezTo>
                  <a:pt x="895" y="89"/>
                  <a:pt x="1909" y="49"/>
                  <a:pt x="2792" y="33"/>
                </a:cubicBezTo>
                <a:lnTo>
                  <a:pt x="5321" y="0"/>
                </a:lnTo>
                <a:lnTo>
                  <a:pt x="7980" y="2"/>
                </a:lnTo>
                <a:lnTo>
                  <a:pt x="9991" y="34"/>
                </a:lnTo>
                <a:cubicBezTo>
                  <a:pt x="9992" y="711"/>
                  <a:pt x="9947" y="1101"/>
                  <a:pt x="9943" y="2076"/>
                </a:cubicBezTo>
                <a:cubicBezTo>
                  <a:pt x="9940" y="3051"/>
                  <a:pt x="9980" y="4778"/>
                  <a:pt x="9971" y="5886"/>
                </a:cubicBezTo>
                <a:cubicBezTo>
                  <a:pt x="9962" y="6994"/>
                  <a:pt x="9895" y="8066"/>
                  <a:pt x="9889" y="8723"/>
                </a:cubicBezTo>
                <a:cubicBezTo>
                  <a:pt x="9882" y="9379"/>
                  <a:pt x="10000" y="9655"/>
                  <a:pt x="9935" y="9828"/>
                </a:cubicBezTo>
                <a:cubicBezTo>
                  <a:pt x="9871" y="10000"/>
                  <a:pt x="9753" y="9773"/>
                  <a:pt x="9511" y="9773"/>
                </a:cubicBezTo>
                <a:cubicBezTo>
                  <a:pt x="9271" y="9773"/>
                  <a:pt x="8694" y="9820"/>
                  <a:pt x="8476" y="9828"/>
                </a:cubicBezTo>
                <a:cubicBezTo>
                  <a:pt x="8258" y="9835"/>
                  <a:pt x="8606" y="9832"/>
                  <a:pt x="8193" y="9828"/>
                </a:cubicBezTo>
                <a:close/>
              </a:path>
            </a:pathLst>
          </a:custGeom>
          <a:noFill/>
          <a:ln w="57150">
            <a:solidFill>
              <a:srgbClr val="FF9933"/>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4" descr="sanmarcos31"/>
          <p:cNvPicPr>
            <a:picLocks noChangeAspect="1" noChangeArrowheads="1"/>
          </p:cNvPicPr>
          <p:nvPr/>
        </p:nvPicPr>
        <p:blipFill>
          <a:blip r:embed="rId3" cstate="print"/>
          <a:srcRect/>
          <a:stretch>
            <a:fillRect/>
          </a:stretch>
        </p:blipFill>
        <p:spPr bwMode="auto">
          <a:xfrm>
            <a:off x="509588" y="517525"/>
            <a:ext cx="8634412" cy="5881688"/>
          </a:xfrm>
          <a:prstGeom prst="rect">
            <a:avLst/>
          </a:prstGeom>
          <a:noFill/>
          <a:ln w="9525">
            <a:noFill/>
            <a:miter lim="800000"/>
            <a:headEnd/>
            <a:tailEnd/>
          </a:ln>
        </p:spPr>
      </p:pic>
      <p:sp>
        <p:nvSpPr>
          <p:cNvPr id="153604" name="Text Box 6"/>
          <p:cNvSpPr txBox="1">
            <a:spLocks noChangeArrowheads="1"/>
          </p:cNvSpPr>
          <p:nvPr/>
        </p:nvSpPr>
        <p:spPr bwMode="auto">
          <a:xfrm>
            <a:off x="1684338" y="106363"/>
            <a:ext cx="6421437" cy="457200"/>
          </a:xfrm>
          <a:prstGeom prst="rect">
            <a:avLst/>
          </a:prstGeom>
          <a:noFill/>
          <a:ln w="9525">
            <a:noFill/>
            <a:miter lim="800000"/>
            <a:headEnd/>
            <a:tailEnd/>
          </a:ln>
        </p:spPr>
        <p:txBody>
          <a:bodyPr wrap="none">
            <a:spAutoFit/>
          </a:bodyPr>
          <a:lstStyle/>
          <a:p>
            <a:r>
              <a:rPr lang="en-US" sz="2400"/>
              <a:t>Stream links grid for the San Marcos subbasin</a:t>
            </a:r>
          </a:p>
        </p:txBody>
      </p:sp>
      <p:sp>
        <p:nvSpPr>
          <p:cNvPr id="153605" name="Text Box 7"/>
          <p:cNvSpPr txBox="1">
            <a:spLocks noChangeArrowheads="1"/>
          </p:cNvSpPr>
          <p:nvPr/>
        </p:nvSpPr>
        <p:spPr bwMode="auto">
          <a:xfrm>
            <a:off x="3157538" y="3427413"/>
            <a:ext cx="608012" cy="396875"/>
          </a:xfrm>
          <a:prstGeom prst="rect">
            <a:avLst/>
          </a:prstGeom>
          <a:noFill/>
          <a:ln w="9525">
            <a:noFill/>
            <a:miter lim="800000"/>
            <a:headEnd/>
            <a:tailEnd/>
          </a:ln>
        </p:spPr>
        <p:txBody>
          <a:bodyPr wrap="none">
            <a:spAutoFit/>
          </a:bodyPr>
          <a:lstStyle/>
          <a:p>
            <a:r>
              <a:rPr lang="en-US" sz="2000"/>
              <a:t>172</a:t>
            </a:r>
          </a:p>
        </p:txBody>
      </p:sp>
      <p:sp>
        <p:nvSpPr>
          <p:cNvPr id="153606" name="Text Box 8"/>
          <p:cNvSpPr txBox="1">
            <a:spLocks noChangeArrowheads="1"/>
          </p:cNvSpPr>
          <p:nvPr/>
        </p:nvSpPr>
        <p:spPr bwMode="auto">
          <a:xfrm>
            <a:off x="1968500" y="3117850"/>
            <a:ext cx="608013" cy="396875"/>
          </a:xfrm>
          <a:prstGeom prst="rect">
            <a:avLst/>
          </a:prstGeom>
          <a:noFill/>
          <a:ln w="9525">
            <a:noFill/>
            <a:miter lim="800000"/>
            <a:headEnd/>
            <a:tailEnd/>
          </a:ln>
        </p:spPr>
        <p:txBody>
          <a:bodyPr wrap="none">
            <a:spAutoFit/>
          </a:bodyPr>
          <a:lstStyle/>
          <a:p>
            <a:r>
              <a:rPr lang="en-US" sz="2000"/>
              <a:t>201</a:t>
            </a:r>
          </a:p>
        </p:txBody>
      </p:sp>
      <p:sp>
        <p:nvSpPr>
          <p:cNvPr id="153607" name="Text Box 9"/>
          <p:cNvSpPr txBox="1">
            <a:spLocks noChangeArrowheads="1"/>
          </p:cNvSpPr>
          <p:nvPr/>
        </p:nvSpPr>
        <p:spPr bwMode="auto">
          <a:xfrm>
            <a:off x="976313" y="5559425"/>
            <a:ext cx="608012" cy="396875"/>
          </a:xfrm>
          <a:prstGeom prst="rect">
            <a:avLst/>
          </a:prstGeom>
          <a:noFill/>
          <a:ln w="9525">
            <a:noFill/>
            <a:miter lim="800000"/>
            <a:headEnd/>
            <a:tailEnd/>
          </a:ln>
        </p:spPr>
        <p:txBody>
          <a:bodyPr wrap="none">
            <a:spAutoFit/>
          </a:bodyPr>
          <a:lstStyle/>
          <a:p>
            <a:r>
              <a:rPr lang="en-US" sz="2000"/>
              <a:t>204</a:t>
            </a:r>
          </a:p>
        </p:txBody>
      </p:sp>
      <p:sp>
        <p:nvSpPr>
          <p:cNvPr id="153608" name="Text Box 10"/>
          <p:cNvSpPr txBox="1">
            <a:spLocks noChangeArrowheads="1"/>
          </p:cNvSpPr>
          <p:nvPr/>
        </p:nvSpPr>
        <p:spPr bwMode="auto">
          <a:xfrm>
            <a:off x="603250" y="4157663"/>
            <a:ext cx="608013" cy="396875"/>
          </a:xfrm>
          <a:prstGeom prst="rect">
            <a:avLst/>
          </a:prstGeom>
          <a:noFill/>
          <a:ln w="9525">
            <a:noFill/>
            <a:miter lim="800000"/>
            <a:headEnd/>
            <a:tailEnd/>
          </a:ln>
        </p:spPr>
        <p:txBody>
          <a:bodyPr wrap="none">
            <a:spAutoFit/>
          </a:bodyPr>
          <a:lstStyle/>
          <a:p>
            <a:r>
              <a:rPr lang="en-US" sz="2000"/>
              <a:t>202</a:t>
            </a:r>
          </a:p>
        </p:txBody>
      </p:sp>
      <p:sp>
        <p:nvSpPr>
          <p:cNvPr id="153609" name="Text Box 11"/>
          <p:cNvSpPr txBox="1">
            <a:spLocks noChangeArrowheads="1"/>
          </p:cNvSpPr>
          <p:nvPr/>
        </p:nvSpPr>
        <p:spPr bwMode="auto">
          <a:xfrm>
            <a:off x="2487613" y="5116513"/>
            <a:ext cx="608012" cy="396875"/>
          </a:xfrm>
          <a:prstGeom prst="rect">
            <a:avLst/>
          </a:prstGeom>
          <a:noFill/>
          <a:ln w="9525">
            <a:noFill/>
            <a:miter lim="800000"/>
            <a:headEnd/>
            <a:tailEnd/>
          </a:ln>
        </p:spPr>
        <p:txBody>
          <a:bodyPr wrap="none">
            <a:spAutoFit/>
          </a:bodyPr>
          <a:lstStyle/>
          <a:p>
            <a:r>
              <a:rPr lang="en-US" sz="2000"/>
              <a:t>206</a:t>
            </a:r>
          </a:p>
        </p:txBody>
      </p:sp>
      <p:sp>
        <p:nvSpPr>
          <p:cNvPr id="153610" name="Text Box 12"/>
          <p:cNvSpPr txBox="1">
            <a:spLocks noChangeArrowheads="1"/>
          </p:cNvSpPr>
          <p:nvPr/>
        </p:nvSpPr>
        <p:spPr bwMode="auto">
          <a:xfrm>
            <a:off x="3562350" y="4716463"/>
            <a:ext cx="608013" cy="396875"/>
          </a:xfrm>
          <a:prstGeom prst="rect">
            <a:avLst/>
          </a:prstGeom>
          <a:noFill/>
          <a:ln w="9525">
            <a:noFill/>
            <a:miter lim="800000"/>
            <a:headEnd/>
            <a:tailEnd/>
          </a:ln>
        </p:spPr>
        <p:txBody>
          <a:bodyPr wrap="none">
            <a:spAutoFit/>
          </a:bodyPr>
          <a:lstStyle/>
          <a:p>
            <a:r>
              <a:rPr lang="en-US" sz="2000"/>
              <a:t>203</a:t>
            </a:r>
          </a:p>
        </p:txBody>
      </p:sp>
      <p:sp>
        <p:nvSpPr>
          <p:cNvPr id="153611" name="Text Box 13"/>
          <p:cNvSpPr txBox="1">
            <a:spLocks noChangeArrowheads="1"/>
          </p:cNvSpPr>
          <p:nvPr/>
        </p:nvSpPr>
        <p:spPr bwMode="auto">
          <a:xfrm>
            <a:off x="4191000" y="5649913"/>
            <a:ext cx="608013" cy="396875"/>
          </a:xfrm>
          <a:prstGeom prst="rect">
            <a:avLst/>
          </a:prstGeom>
          <a:noFill/>
          <a:ln w="9525">
            <a:noFill/>
            <a:miter lim="800000"/>
            <a:headEnd/>
            <a:tailEnd/>
          </a:ln>
        </p:spPr>
        <p:txBody>
          <a:bodyPr wrap="none">
            <a:spAutoFit/>
          </a:bodyPr>
          <a:lstStyle/>
          <a:p>
            <a:r>
              <a:rPr lang="en-US" sz="2000"/>
              <a:t>209</a:t>
            </a:r>
          </a:p>
        </p:txBody>
      </p:sp>
      <p:sp>
        <p:nvSpPr>
          <p:cNvPr id="153612" name="Text Box 14"/>
          <p:cNvSpPr txBox="1">
            <a:spLocks noChangeArrowheads="1"/>
          </p:cNvSpPr>
          <p:nvPr/>
        </p:nvSpPr>
        <p:spPr bwMode="auto">
          <a:xfrm>
            <a:off x="5500688" y="5632450"/>
            <a:ext cx="3408362" cy="822325"/>
          </a:xfrm>
          <a:prstGeom prst="rect">
            <a:avLst/>
          </a:prstGeom>
          <a:noFill/>
          <a:ln w="9525">
            <a:noFill/>
            <a:miter lim="800000"/>
            <a:headEnd/>
            <a:tailEnd/>
          </a:ln>
        </p:spPr>
        <p:txBody>
          <a:bodyPr>
            <a:spAutoFit/>
          </a:bodyPr>
          <a:lstStyle/>
          <a:p>
            <a:r>
              <a:rPr lang="en-US" sz="2400"/>
              <a:t>Each link has a unique identifying number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for Midterm Exam</a:t>
            </a:r>
            <a:endParaRPr lang="en-US" dirty="0"/>
          </a:p>
        </p:txBody>
      </p:sp>
      <p:sp>
        <p:nvSpPr>
          <p:cNvPr id="3" name="Content Placeholder 2"/>
          <p:cNvSpPr>
            <a:spLocks noGrp="1"/>
          </p:cNvSpPr>
          <p:nvPr>
            <p:ph idx="1"/>
          </p:nvPr>
        </p:nvSpPr>
        <p:spPr/>
        <p:txBody>
          <a:bodyPr/>
          <a:lstStyle/>
          <a:p>
            <a:r>
              <a:rPr lang="en-US" dirty="0" smtClean="0"/>
              <a:t>Location on the Earth</a:t>
            </a:r>
          </a:p>
          <a:p>
            <a:r>
              <a:rPr lang="en-US" dirty="0" smtClean="0"/>
              <a:t>ArcGIS as a Geographic Information System</a:t>
            </a:r>
          </a:p>
          <a:p>
            <a:r>
              <a:rPr lang="en-US" dirty="0"/>
              <a:t>Working with </a:t>
            </a:r>
            <a:r>
              <a:rPr lang="en-US" dirty="0" smtClean="0"/>
              <a:t>Raster Data</a:t>
            </a:r>
          </a:p>
          <a:p>
            <a:r>
              <a:rPr lang="en-US" i="1" dirty="0" smtClean="0">
                <a:solidFill>
                  <a:srgbClr val="FF0000"/>
                </a:solidFill>
              </a:rPr>
              <a:t>Working with Vector </a:t>
            </a:r>
            <a:r>
              <a:rPr lang="en-US" i="1" dirty="0" smtClean="0">
                <a:solidFill>
                  <a:srgbClr val="FF0000"/>
                </a:solidFill>
              </a:rPr>
              <a:t>Data</a:t>
            </a:r>
            <a:endParaRPr lang="en-US" i="1" dirty="0" smtClean="0">
              <a:solidFill>
                <a:srgbClr val="FF0000"/>
              </a:solidFill>
            </a:endParaRPr>
          </a:p>
        </p:txBody>
      </p:sp>
    </p:spTree>
    <p:extLst>
      <p:ext uri="{BB962C8B-B14F-4D97-AF65-F5344CB8AC3E}">
        <p14:creationId xmlns:p14="http://schemas.microsoft.com/office/powerpoint/2010/main" val="8602303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ChangeArrowheads="1"/>
          </p:cNvSpPr>
          <p:nvPr/>
        </p:nvSpPr>
        <p:spPr bwMode="auto">
          <a:xfrm>
            <a:off x="685800" y="381000"/>
            <a:ext cx="8229600" cy="1143000"/>
          </a:xfrm>
          <a:prstGeom prst="rect">
            <a:avLst/>
          </a:prstGeom>
          <a:noFill/>
          <a:ln w="9525">
            <a:noFill/>
            <a:miter lim="800000"/>
            <a:headEnd/>
            <a:tailEnd/>
          </a:ln>
        </p:spPr>
        <p:txBody>
          <a:bodyPr anchor="ctr"/>
          <a:lstStyle/>
          <a:p>
            <a:pPr algn="ctr"/>
            <a:r>
              <a:rPr lang="en-US" sz="4400">
                <a:solidFill>
                  <a:schemeClr val="accent2"/>
                </a:solidFill>
              </a:rPr>
              <a:t>National Hydro Data Programs</a:t>
            </a:r>
          </a:p>
        </p:txBody>
      </p:sp>
      <p:pic>
        <p:nvPicPr>
          <p:cNvPr id="130051" name="Picture 5" descr="texas"/>
          <p:cNvPicPr>
            <a:picLocks noChangeAspect="1" noChangeArrowheads="1"/>
          </p:cNvPicPr>
          <p:nvPr/>
        </p:nvPicPr>
        <p:blipFill>
          <a:blip r:embed="rId3" cstate="print"/>
          <a:srcRect/>
          <a:stretch>
            <a:fillRect/>
          </a:stretch>
        </p:blipFill>
        <p:spPr bwMode="auto">
          <a:xfrm>
            <a:off x="1219200" y="2286000"/>
            <a:ext cx="1808163" cy="1808163"/>
          </a:xfrm>
          <a:prstGeom prst="rect">
            <a:avLst/>
          </a:prstGeom>
          <a:noFill/>
          <a:ln w="9525">
            <a:noFill/>
            <a:miter lim="800000"/>
            <a:headEnd/>
            <a:tailEnd/>
          </a:ln>
        </p:spPr>
      </p:pic>
      <p:sp>
        <p:nvSpPr>
          <p:cNvPr id="130052" name="Text Box 6"/>
          <p:cNvSpPr txBox="1">
            <a:spLocks noChangeArrowheads="1"/>
          </p:cNvSpPr>
          <p:nvPr/>
        </p:nvSpPr>
        <p:spPr bwMode="auto">
          <a:xfrm>
            <a:off x="381000" y="1447800"/>
            <a:ext cx="3538538" cy="822325"/>
          </a:xfrm>
          <a:prstGeom prst="rect">
            <a:avLst/>
          </a:prstGeom>
          <a:noFill/>
          <a:ln w="9525">
            <a:noFill/>
            <a:miter lim="800000"/>
            <a:headEnd/>
            <a:tailEnd/>
          </a:ln>
        </p:spPr>
        <p:txBody>
          <a:bodyPr wrap="none">
            <a:spAutoFit/>
          </a:bodyPr>
          <a:lstStyle/>
          <a:p>
            <a:pPr algn="ctr"/>
            <a:r>
              <a:rPr lang="en-US" sz="2400">
                <a:latin typeface="Times New Roman" pitchFamily="18" charset="0"/>
              </a:rPr>
              <a:t>National Elevation Dataset </a:t>
            </a:r>
          </a:p>
          <a:p>
            <a:pPr algn="ctr"/>
            <a:r>
              <a:rPr lang="en-US" sz="2400">
                <a:latin typeface="Times New Roman" pitchFamily="18" charset="0"/>
              </a:rPr>
              <a:t>(NED)</a:t>
            </a:r>
          </a:p>
        </p:txBody>
      </p:sp>
      <p:grpSp>
        <p:nvGrpSpPr>
          <p:cNvPr id="130053" name="Group 7"/>
          <p:cNvGrpSpPr>
            <a:grpSpLocks/>
          </p:cNvGrpSpPr>
          <p:nvPr/>
        </p:nvGrpSpPr>
        <p:grpSpPr bwMode="auto">
          <a:xfrm>
            <a:off x="5410200" y="2057400"/>
            <a:ext cx="2667000" cy="2339975"/>
            <a:chOff x="3264" y="2169"/>
            <a:chExt cx="2352" cy="1906"/>
          </a:xfrm>
        </p:grpSpPr>
        <p:pic>
          <p:nvPicPr>
            <p:cNvPr id="130061" name="Picture 8" descr="Image2"/>
            <p:cNvPicPr>
              <a:picLocks noChangeAspect="1" noChangeArrowheads="1"/>
            </p:cNvPicPr>
            <p:nvPr/>
          </p:nvPicPr>
          <p:blipFill>
            <a:blip r:embed="rId4" cstate="print"/>
            <a:srcRect/>
            <a:stretch>
              <a:fillRect/>
            </a:stretch>
          </p:blipFill>
          <p:spPr bwMode="auto">
            <a:xfrm>
              <a:off x="3264" y="2169"/>
              <a:ext cx="2352" cy="1906"/>
            </a:xfrm>
            <a:prstGeom prst="rect">
              <a:avLst/>
            </a:prstGeom>
            <a:noFill/>
            <a:ln w="9525">
              <a:noFill/>
              <a:miter lim="800000"/>
              <a:headEnd/>
              <a:tailEnd/>
            </a:ln>
          </p:spPr>
        </p:pic>
        <p:sp>
          <p:nvSpPr>
            <p:cNvPr id="130062" name="Rectangle 9"/>
            <p:cNvSpPr>
              <a:spLocks noChangeArrowheads="1"/>
            </p:cNvSpPr>
            <p:nvPr/>
          </p:nvSpPr>
          <p:spPr bwMode="auto">
            <a:xfrm>
              <a:off x="4800" y="3264"/>
              <a:ext cx="768" cy="768"/>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130054" name="Text Box 10"/>
          <p:cNvSpPr txBox="1">
            <a:spLocks noChangeArrowheads="1"/>
          </p:cNvSpPr>
          <p:nvPr/>
        </p:nvSpPr>
        <p:spPr bwMode="auto">
          <a:xfrm>
            <a:off x="4572000" y="1447800"/>
            <a:ext cx="3922713" cy="822325"/>
          </a:xfrm>
          <a:prstGeom prst="rect">
            <a:avLst/>
          </a:prstGeom>
          <a:noFill/>
          <a:ln w="9525">
            <a:noFill/>
            <a:miter lim="800000"/>
            <a:headEnd/>
            <a:tailEnd/>
          </a:ln>
        </p:spPr>
        <p:txBody>
          <a:bodyPr wrap="none">
            <a:spAutoFit/>
          </a:bodyPr>
          <a:lstStyle/>
          <a:p>
            <a:pPr algn="ctr"/>
            <a:r>
              <a:rPr lang="en-US" sz="2400">
                <a:latin typeface="Times New Roman" pitchFamily="18" charset="0"/>
              </a:rPr>
              <a:t>National Hydrography Dataset</a:t>
            </a:r>
          </a:p>
          <a:p>
            <a:pPr algn="ctr"/>
            <a:r>
              <a:rPr lang="en-US" sz="2400">
                <a:latin typeface="Times New Roman" pitchFamily="18" charset="0"/>
              </a:rPr>
              <a:t>(NHD)</a:t>
            </a:r>
          </a:p>
        </p:txBody>
      </p:sp>
      <p:pic>
        <p:nvPicPr>
          <p:cNvPr id="130055" name="Picture 11" descr="wash_fig6"/>
          <p:cNvPicPr>
            <a:picLocks noChangeAspect="1" noChangeArrowheads="1"/>
          </p:cNvPicPr>
          <p:nvPr/>
        </p:nvPicPr>
        <p:blipFill>
          <a:blip r:embed="rId5" cstate="print"/>
          <a:srcRect/>
          <a:stretch>
            <a:fillRect/>
          </a:stretch>
        </p:blipFill>
        <p:spPr bwMode="auto">
          <a:xfrm>
            <a:off x="5715000" y="4572000"/>
            <a:ext cx="2362200" cy="2082800"/>
          </a:xfrm>
          <a:prstGeom prst="rect">
            <a:avLst/>
          </a:prstGeom>
          <a:noFill/>
          <a:ln w="9525">
            <a:noFill/>
            <a:miter lim="800000"/>
            <a:headEnd/>
            <a:tailEnd/>
          </a:ln>
        </p:spPr>
      </p:pic>
      <p:sp>
        <p:nvSpPr>
          <p:cNvPr id="130056" name="Text Box 12"/>
          <p:cNvSpPr txBox="1">
            <a:spLocks noChangeArrowheads="1"/>
          </p:cNvSpPr>
          <p:nvPr/>
        </p:nvSpPr>
        <p:spPr bwMode="auto">
          <a:xfrm>
            <a:off x="4648200" y="4191000"/>
            <a:ext cx="37528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Watershed Boundary Dataset</a:t>
            </a:r>
          </a:p>
        </p:txBody>
      </p:sp>
      <p:pic>
        <p:nvPicPr>
          <p:cNvPr id="130057" name="Picture 13" descr="wash_fig2"/>
          <p:cNvPicPr>
            <a:picLocks noChangeAspect="1" noChangeArrowheads="1"/>
          </p:cNvPicPr>
          <p:nvPr/>
        </p:nvPicPr>
        <p:blipFill>
          <a:blip r:embed="rId6" cstate="print"/>
          <a:srcRect/>
          <a:stretch>
            <a:fillRect/>
          </a:stretch>
        </p:blipFill>
        <p:spPr bwMode="auto">
          <a:xfrm>
            <a:off x="1066800" y="4572000"/>
            <a:ext cx="2462213" cy="2119313"/>
          </a:xfrm>
          <a:prstGeom prst="rect">
            <a:avLst/>
          </a:prstGeom>
          <a:noFill/>
          <a:ln w="9525">
            <a:noFill/>
            <a:miter lim="800000"/>
            <a:headEnd/>
            <a:tailEnd/>
          </a:ln>
        </p:spPr>
      </p:pic>
      <p:sp>
        <p:nvSpPr>
          <p:cNvPr id="130058" name="Text Box 14"/>
          <p:cNvSpPr txBox="1">
            <a:spLocks noChangeArrowheads="1"/>
          </p:cNvSpPr>
          <p:nvPr/>
        </p:nvSpPr>
        <p:spPr bwMode="auto">
          <a:xfrm>
            <a:off x="914400" y="4191000"/>
            <a:ext cx="2309813" cy="457200"/>
          </a:xfrm>
          <a:prstGeom prst="rect">
            <a:avLst/>
          </a:prstGeom>
          <a:noFill/>
          <a:ln w="9525">
            <a:noFill/>
            <a:miter lim="800000"/>
            <a:headEnd/>
            <a:tailEnd/>
          </a:ln>
        </p:spPr>
        <p:txBody>
          <a:bodyPr wrap="none">
            <a:spAutoFit/>
          </a:bodyPr>
          <a:lstStyle/>
          <a:p>
            <a:pPr algn="ctr"/>
            <a:r>
              <a:rPr lang="en-US" sz="2400">
                <a:latin typeface="Times New Roman" pitchFamily="18" charset="0"/>
              </a:rPr>
              <a:t>NED-Hydrology </a:t>
            </a:r>
          </a:p>
        </p:txBody>
      </p:sp>
      <p:sp>
        <p:nvSpPr>
          <p:cNvPr id="130059" name="Rectangle 15"/>
          <p:cNvSpPr>
            <a:spLocks noChangeArrowheads="1"/>
          </p:cNvSpPr>
          <p:nvPr/>
        </p:nvSpPr>
        <p:spPr bwMode="auto">
          <a:xfrm>
            <a:off x="152400" y="152400"/>
            <a:ext cx="4425950" cy="366713"/>
          </a:xfrm>
          <a:prstGeom prst="rect">
            <a:avLst/>
          </a:prstGeom>
          <a:noFill/>
          <a:ln w="9525">
            <a:noFill/>
            <a:miter lim="800000"/>
            <a:headEnd/>
            <a:tailEnd/>
          </a:ln>
        </p:spPr>
        <p:txBody>
          <a:bodyPr wrap="none">
            <a:spAutoFit/>
          </a:bodyPr>
          <a:lstStyle/>
          <a:p>
            <a:r>
              <a:rPr lang="en-US">
                <a:solidFill>
                  <a:schemeClr val="accent2"/>
                </a:solidFill>
              </a:rPr>
              <a:t>Data Sources for GIS in Water Resources</a:t>
            </a:r>
          </a:p>
        </p:txBody>
      </p:sp>
      <p:sp>
        <p:nvSpPr>
          <p:cNvPr id="130060" name="Text Box 16"/>
          <p:cNvSpPr txBox="1">
            <a:spLocks noChangeArrowheads="1"/>
          </p:cNvSpPr>
          <p:nvPr/>
        </p:nvSpPr>
        <p:spPr bwMode="auto">
          <a:xfrm>
            <a:off x="3200400" y="2489200"/>
            <a:ext cx="2332038" cy="942975"/>
          </a:xfrm>
          <a:prstGeom prst="rect">
            <a:avLst/>
          </a:prstGeom>
          <a:noFill/>
          <a:ln w="9525">
            <a:noFill/>
            <a:miter lim="800000"/>
            <a:headEnd/>
            <a:tailEnd/>
          </a:ln>
        </p:spPr>
        <p:txBody>
          <a:bodyPr wrap="none">
            <a:spAutoFit/>
          </a:bodyPr>
          <a:lstStyle/>
          <a:p>
            <a:r>
              <a:rPr lang="en-US" sz="1400"/>
              <a:t>What is it?</a:t>
            </a:r>
          </a:p>
          <a:p>
            <a:r>
              <a:rPr lang="en-US" sz="1400"/>
              <a:t>What does it contain?</a:t>
            </a:r>
          </a:p>
          <a:p>
            <a:r>
              <a:rPr lang="en-US" sz="1400"/>
              <a:t>What is the GIS format?</a:t>
            </a:r>
          </a:p>
          <a:p>
            <a:r>
              <a:rPr lang="en-US" sz="1400"/>
              <a:t>Where would it be obtained</a:t>
            </a:r>
          </a:p>
        </p:txBody>
      </p:sp>
    </p:spTree>
    <p:extLst>
      <p:ext uri="{BB962C8B-B14F-4D97-AF65-F5344CB8AC3E}">
        <p14:creationId xmlns:p14="http://schemas.microsoft.com/office/powerpoint/2010/main" val="3574566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685800" y="685800"/>
            <a:ext cx="7859713" cy="5568950"/>
          </a:xfrm>
          <a:prstGeom prst="rect">
            <a:avLst/>
          </a:prstGeom>
          <a:noFill/>
          <a:ln w="9525">
            <a:noFill/>
            <a:miter lim="800000"/>
            <a:headEnd/>
            <a:tailEnd/>
          </a:ln>
        </p:spPr>
        <p:txBody>
          <a:bodyPr>
            <a:spAutoFit/>
          </a:bodyPr>
          <a:lstStyle/>
          <a:p>
            <a:pPr eaLnBrk="0" hangingPunct="0">
              <a:tabLst>
                <a:tab pos="2627313" algn="l"/>
              </a:tabLst>
            </a:pPr>
            <a:r>
              <a:rPr lang="en-US" sz="2400">
                <a:solidFill>
                  <a:srgbClr val="3333CC"/>
                </a:solidFill>
                <a:latin typeface="Times New Roman" pitchFamily="18" charset="0"/>
              </a:rPr>
              <a:t>Example:</a:t>
            </a:r>
            <a:r>
              <a:rPr lang="en-US" sz="2400">
                <a:solidFill>
                  <a:srgbClr val="000000"/>
                </a:solidFill>
                <a:latin typeface="Times New Roman" pitchFamily="18" charset="0"/>
              </a:rPr>
              <a:t> What is the length of a 1º increment along </a:t>
            </a:r>
          </a:p>
          <a:p>
            <a:pPr eaLnBrk="0" hangingPunct="0">
              <a:tabLst>
                <a:tab pos="2627313" algn="l"/>
              </a:tabLst>
            </a:pPr>
            <a:r>
              <a:rPr lang="en-US" sz="2400">
                <a:solidFill>
                  <a:srgbClr val="000000"/>
                </a:solidFill>
                <a:latin typeface="Times New Roman" pitchFamily="18" charset="0"/>
              </a:rPr>
              <a:t>on a meridian and on a parallel at 30N, 90W?</a:t>
            </a:r>
          </a:p>
          <a:p>
            <a:pPr eaLnBrk="0" hangingPunct="0">
              <a:tabLst>
                <a:tab pos="2627313" algn="l"/>
              </a:tabLst>
            </a:pPr>
            <a:r>
              <a:rPr lang="en-US" sz="2400">
                <a:solidFill>
                  <a:srgbClr val="000000"/>
                </a:solidFill>
                <a:latin typeface="Times New Roman" pitchFamily="18" charset="0"/>
              </a:rPr>
              <a:t>Radius of the earth = 6370 km.</a:t>
            </a:r>
          </a:p>
          <a:p>
            <a:pPr eaLnBrk="0" hangingPunct="0">
              <a:tabLst>
                <a:tab pos="2627313" algn="l"/>
              </a:tabLst>
            </a:pPr>
            <a:endParaRPr lang="en-US" sz="2400">
              <a:solidFill>
                <a:srgbClr val="000000"/>
              </a:solidFill>
              <a:latin typeface="Times New Roman" pitchFamily="18" charset="0"/>
            </a:endParaRPr>
          </a:p>
          <a:p>
            <a:pPr eaLnBrk="0" hangingPunct="0">
              <a:tabLst>
                <a:tab pos="2627313" algn="l"/>
              </a:tabLst>
            </a:pPr>
            <a:endParaRPr lang="en-US" sz="2400">
              <a:solidFill>
                <a:srgbClr val="000000"/>
              </a:solidFill>
              <a:latin typeface="Times New Roman" pitchFamily="18" charset="0"/>
            </a:endParaRPr>
          </a:p>
          <a:p>
            <a:pPr eaLnBrk="0" hangingPunct="0">
              <a:tabLst>
                <a:tab pos="2627313" algn="l"/>
              </a:tabLst>
            </a:pPr>
            <a:r>
              <a:rPr lang="en-US" sz="2400">
                <a:solidFill>
                  <a:srgbClr val="3333CC"/>
                </a:solidFill>
                <a:latin typeface="Times New Roman" pitchFamily="18" charset="0"/>
              </a:rPr>
              <a:t>Solution:</a:t>
            </a:r>
            <a:r>
              <a:rPr lang="en-US" sz="2400">
                <a:solidFill>
                  <a:srgbClr val="000000"/>
                </a:solidFill>
                <a:latin typeface="Times New Roman" pitchFamily="18" charset="0"/>
              </a:rPr>
              <a:t>  </a:t>
            </a:r>
          </a:p>
          <a:p>
            <a:pPr eaLnBrk="0" hangingPunct="0">
              <a:buFontTx/>
              <a:buChar char="•"/>
              <a:tabLst>
                <a:tab pos="2627313" algn="l"/>
              </a:tabLst>
            </a:pPr>
            <a:r>
              <a:rPr lang="en-US" sz="2400">
                <a:solidFill>
                  <a:srgbClr val="000000"/>
                </a:solidFill>
                <a:latin typeface="Times New Roman" pitchFamily="18" charset="0"/>
              </a:rPr>
              <a:t> A 1º angle has first to be converted to radians</a:t>
            </a:r>
          </a:p>
          <a:p>
            <a:pPr eaLnBrk="0" hangingPunct="0">
              <a:tabLst>
                <a:tab pos="2627313" algn="l"/>
              </a:tabLst>
            </a:pPr>
            <a:r>
              <a:rPr lang="en-US" sz="2400">
                <a:solidFill>
                  <a:srgbClr val="000000"/>
                </a:solidFill>
                <a:latin typeface="Symbol" pitchFamily="18" charset="2"/>
              </a:rPr>
              <a:t>p</a:t>
            </a:r>
            <a:r>
              <a:rPr lang="en-US" sz="2400">
                <a:solidFill>
                  <a:srgbClr val="000000"/>
                </a:solidFill>
                <a:latin typeface="Times New Roman" pitchFamily="18" charset="0"/>
              </a:rPr>
              <a:t> radians = 180 º, so 1º = </a:t>
            </a:r>
            <a:r>
              <a:rPr lang="en-US" sz="2400">
                <a:solidFill>
                  <a:srgbClr val="000000"/>
                </a:solidFill>
                <a:latin typeface="Symbol" pitchFamily="18" charset="2"/>
              </a:rPr>
              <a:t>p</a:t>
            </a:r>
            <a:r>
              <a:rPr lang="en-US" sz="2400">
                <a:solidFill>
                  <a:srgbClr val="000000"/>
                </a:solidFill>
                <a:latin typeface="Times New Roman" pitchFamily="18" charset="0"/>
              </a:rPr>
              <a:t>/180 = 3.1416/180 = 0.0175 radians</a:t>
            </a:r>
          </a:p>
          <a:p>
            <a:pPr eaLnBrk="0" hangingPunct="0">
              <a:tabLst>
                <a:tab pos="2627313" algn="l"/>
              </a:tabLst>
            </a:pPr>
            <a:endParaRPr lang="en-US" sz="2400">
              <a:solidFill>
                <a:srgbClr val="000000"/>
              </a:solidFill>
              <a:latin typeface="Times New Roman" pitchFamily="18" charset="0"/>
            </a:endParaRPr>
          </a:p>
          <a:p>
            <a:pPr eaLnBrk="0" hangingPunct="0">
              <a:buFontTx/>
              <a:buChar char="•"/>
              <a:tabLst>
                <a:tab pos="2627313" algn="l"/>
              </a:tabLst>
            </a:pPr>
            <a:r>
              <a:rPr lang="en-US" sz="2400">
                <a:solidFill>
                  <a:srgbClr val="000000"/>
                </a:solidFill>
                <a:latin typeface="Times New Roman" pitchFamily="18" charset="0"/>
              </a:rPr>
              <a:t> For the meridian, </a:t>
            </a:r>
            <a:r>
              <a:rPr lang="en-US" sz="2400">
                <a:solidFill>
                  <a:srgbClr val="000000"/>
                </a:solidFill>
                <a:latin typeface="Symbol" pitchFamily="18" charset="2"/>
              </a:rPr>
              <a:t>D</a:t>
            </a:r>
            <a:r>
              <a:rPr lang="en-US" sz="2400">
                <a:solidFill>
                  <a:srgbClr val="000000"/>
                </a:solidFill>
                <a:latin typeface="Times New Roman" pitchFamily="18" charset="0"/>
              </a:rPr>
              <a:t>L = R</a:t>
            </a:r>
            <a:r>
              <a:rPr lang="en-US" sz="2400" baseline="-25000">
                <a:solidFill>
                  <a:srgbClr val="000000"/>
                </a:solidFill>
                <a:latin typeface="Times New Roman" pitchFamily="18" charset="0"/>
              </a:rPr>
              <a:t>e</a:t>
            </a:r>
            <a:r>
              <a:rPr lang="en-US" sz="2400">
                <a:solidFill>
                  <a:srgbClr val="000000"/>
                </a:solidFill>
                <a:latin typeface="Times New Roman" pitchFamily="18" charset="0"/>
              </a:rPr>
              <a:t> </a:t>
            </a:r>
            <a:r>
              <a:rPr lang="en-US" sz="2400">
                <a:solidFill>
                  <a:srgbClr val="000000"/>
                </a:solidFill>
                <a:latin typeface="Symbol" pitchFamily="18" charset="2"/>
              </a:rPr>
              <a:t>Df = 6370 * 0.0175 = </a:t>
            </a:r>
            <a:r>
              <a:rPr lang="en-US" sz="2400" u="sng">
                <a:solidFill>
                  <a:srgbClr val="000000"/>
                </a:solidFill>
                <a:latin typeface="Symbol" pitchFamily="18" charset="2"/>
              </a:rPr>
              <a:t>111 </a:t>
            </a:r>
            <a:r>
              <a:rPr lang="en-US" sz="2400" u="sng">
                <a:solidFill>
                  <a:srgbClr val="000000"/>
                </a:solidFill>
                <a:latin typeface="Times New Roman" pitchFamily="18" charset="0"/>
              </a:rPr>
              <a:t>km</a:t>
            </a:r>
            <a:endParaRPr lang="en-US" sz="2400">
              <a:solidFill>
                <a:srgbClr val="000000"/>
              </a:solidFill>
              <a:latin typeface="Times New Roman" pitchFamily="18" charset="0"/>
            </a:endParaRPr>
          </a:p>
          <a:p>
            <a:pPr eaLnBrk="0" hangingPunct="0">
              <a:buFontTx/>
              <a:buChar char="•"/>
              <a:tabLst>
                <a:tab pos="2627313" algn="l"/>
              </a:tabLst>
            </a:pPr>
            <a:endParaRPr lang="en-US" sz="2400">
              <a:solidFill>
                <a:srgbClr val="000000"/>
              </a:solidFill>
              <a:latin typeface="Times New Roman" pitchFamily="18" charset="0"/>
            </a:endParaRPr>
          </a:p>
          <a:p>
            <a:pPr eaLnBrk="0" hangingPunct="0">
              <a:buFontTx/>
              <a:buChar char="•"/>
              <a:tabLst>
                <a:tab pos="2627313" algn="l"/>
              </a:tabLst>
            </a:pPr>
            <a:r>
              <a:rPr lang="en-US" sz="2400">
                <a:solidFill>
                  <a:srgbClr val="000000"/>
                </a:solidFill>
                <a:latin typeface="Times New Roman" pitchFamily="18" charset="0"/>
              </a:rPr>
              <a:t> For the parallel, </a:t>
            </a:r>
            <a:r>
              <a:rPr lang="en-US" sz="2400">
                <a:solidFill>
                  <a:srgbClr val="000000"/>
                </a:solidFill>
                <a:latin typeface="Symbol" pitchFamily="18" charset="2"/>
              </a:rPr>
              <a:t>D</a:t>
            </a:r>
            <a:r>
              <a:rPr lang="en-US" sz="2400">
                <a:solidFill>
                  <a:srgbClr val="000000"/>
                </a:solidFill>
                <a:latin typeface="Times New Roman" pitchFamily="18" charset="0"/>
              </a:rPr>
              <a:t>L = R</a:t>
            </a:r>
            <a:r>
              <a:rPr lang="en-US" sz="2400" baseline="-25000">
                <a:solidFill>
                  <a:srgbClr val="000000"/>
                </a:solidFill>
                <a:latin typeface="Times New Roman" pitchFamily="18" charset="0"/>
              </a:rPr>
              <a:t>e</a:t>
            </a:r>
            <a:r>
              <a:rPr lang="en-US" sz="2400">
                <a:solidFill>
                  <a:srgbClr val="000000"/>
                </a:solidFill>
                <a:latin typeface="Times New Roman" pitchFamily="18" charset="0"/>
              </a:rPr>
              <a:t> </a:t>
            </a:r>
            <a:r>
              <a:rPr lang="en-US" sz="2400">
                <a:solidFill>
                  <a:srgbClr val="000000"/>
                </a:solidFill>
                <a:latin typeface="Symbol" pitchFamily="18" charset="2"/>
              </a:rPr>
              <a:t>Dl </a:t>
            </a:r>
            <a:r>
              <a:rPr lang="en-US" sz="2400">
                <a:solidFill>
                  <a:srgbClr val="000000"/>
                </a:solidFill>
                <a:latin typeface="Times New Roman" pitchFamily="18" charset="0"/>
              </a:rPr>
              <a:t>Cos</a:t>
            </a:r>
            <a:r>
              <a:rPr lang="en-US" sz="2400">
                <a:solidFill>
                  <a:srgbClr val="000000"/>
                </a:solidFill>
                <a:latin typeface="Symbol" pitchFamily="18" charset="2"/>
              </a:rPr>
              <a:t> f </a:t>
            </a:r>
          </a:p>
          <a:p>
            <a:pPr eaLnBrk="0" hangingPunct="0">
              <a:tabLst>
                <a:tab pos="2627313" algn="l"/>
              </a:tabLst>
            </a:pPr>
            <a:r>
              <a:rPr lang="en-US" sz="2400">
                <a:solidFill>
                  <a:srgbClr val="000000"/>
                </a:solidFill>
                <a:latin typeface="Symbol" pitchFamily="18" charset="2"/>
              </a:rPr>
              <a:t>                                 	= 6370 * 0.0175 * </a:t>
            </a:r>
            <a:r>
              <a:rPr lang="en-US" sz="2400">
                <a:solidFill>
                  <a:srgbClr val="000000"/>
                </a:solidFill>
                <a:latin typeface="Times New Roman" pitchFamily="18" charset="0"/>
              </a:rPr>
              <a:t>Cos</a:t>
            </a:r>
            <a:r>
              <a:rPr lang="en-US" sz="2400">
                <a:solidFill>
                  <a:srgbClr val="000000"/>
                </a:solidFill>
                <a:latin typeface="Symbol" pitchFamily="18" charset="2"/>
              </a:rPr>
              <a:t> 30</a:t>
            </a:r>
          </a:p>
          <a:p>
            <a:pPr eaLnBrk="0" hangingPunct="0">
              <a:tabLst>
                <a:tab pos="2627313" algn="l"/>
              </a:tabLst>
            </a:pPr>
            <a:r>
              <a:rPr lang="en-US" sz="2400">
                <a:solidFill>
                  <a:srgbClr val="000000"/>
                </a:solidFill>
                <a:latin typeface="Symbol" pitchFamily="18" charset="2"/>
              </a:rPr>
              <a:t>                                 	= </a:t>
            </a:r>
            <a:r>
              <a:rPr lang="en-US" sz="2400" u="sng">
                <a:solidFill>
                  <a:srgbClr val="000000"/>
                </a:solidFill>
                <a:latin typeface="Symbol" pitchFamily="18" charset="2"/>
              </a:rPr>
              <a:t>96.5 </a:t>
            </a:r>
            <a:r>
              <a:rPr lang="en-US" sz="2400" u="sng">
                <a:solidFill>
                  <a:srgbClr val="000000"/>
                </a:solidFill>
                <a:latin typeface="Times New Roman" pitchFamily="18" charset="0"/>
              </a:rPr>
              <a:t>km</a:t>
            </a:r>
          </a:p>
          <a:p>
            <a:pPr eaLnBrk="0" hangingPunct="0">
              <a:buFontTx/>
              <a:buChar char="•"/>
              <a:tabLst>
                <a:tab pos="2627313" algn="l"/>
              </a:tabLst>
            </a:pPr>
            <a:r>
              <a:rPr lang="en-US" sz="2400">
                <a:solidFill>
                  <a:srgbClr val="000000"/>
                </a:solidFill>
                <a:latin typeface="Times New Roman" pitchFamily="18" charset="0"/>
              </a:rPr>
              <a:t> Parallels converge as poles are approached</a:t>
            </a:r>
            <a:endParaRPr lang="en-US" sz="2400">
              <a:solidFill>
                <a:srgbClr val="000000"/>
              </a:solidFill>
              <a:latin typeface="Symbol" pitchFamily="18" charset="2"/>
            </a:endParaRPr>
          </a:p>
        </p:txBody>
      </p:sp>
      <p:pic>
        <p:nvPicPr>
          <p:cNvPr id="121859" name="Picture 4" descr="earthus"/>
          <p:cNvPicPr>
            <a:picLocks noChangeAspect="1" noChangeArrowheads="1"/>
          </p:cNvPicPr>
          <p:nvPr/>
        </p:nvPicPr>
        <p:blipFill>
          <a:blip r:embed="rId2" cstate="print"/>
          <a:srcRect/>
          <a:stretch>
            <a:fillRect/>
          </a:stretch>
        </p:blipFill>
        <p:spPr bwMode="auto">
          <a:xfrm>
            <a:off x="6400800" y="762000"/>
            <a:ext cx="2247900" cy="2255838"/>
          </a:xfrm>
          <a:prstGeom prst="rect">
            <a:avLst/>
          </a:prstGeom>
          <a:noFill/>
          <a:ln w="9525">
            <a:noFill/>
            <a:miter lim="800000"/>
            <a:headEnd/>
            <a:tailEnd/>
          </a:ln>
        </p:spPr>
      </p:pic>
      <p:sp>
        <p:nvSpPr>
          <p:cNvPr id="121860" name="Oval 5"/>
          <p:cNvSpPr>
            <a:spLocks noChangeArrowheads="1"/>
          </p:cNvSpPr>
          <p:nvPr/>
        </p:nvSpPr>
        <p:spPr bwMode="auto">
          <a:xfrm>
            <a:off x="7467600" y="1828800"/>
            <a:ext cx="76200" cy="76200"/>
          </a:xfrm>
          <a:prstGeom prst="ellipse">
            <a:avLst/>
          </a:prstGeom>
          <a:solidFill>
            <a:schemeClr val="tx2"/>
          </a:solidFill>
          <a:ln w="9525">
            <a:solidFill>
              <a:schemeClr val="tx1"/>
            </a:solidFill>
            <a:round/>
            <a:headEnd/>
            <a:tailEnd/>
          </a:ln>
        </p:spPr>
        <p:txBody>
          <a:bodyPr wrap="none" anchor="ctr"/>
          <a:lstStyle/>
          <a:p>
            <a:pPr eaLnBrk="0" hangingPunct="0"/>
            <a:endParaRPr lang="en-US" sz="2000" b="1">
              <a:solidFill>
                <a:srgbClr val="000000"/>
              </a:solidFill>
              <a:latin typeface="Times New Roman" pitchFamily="18" charset="0"/>
            </a:endParaRPr>
          </a:p>
        </p:txBody>
      </p:sp>
      <p:sp>
        <p:nvSpPr>
          <p:cNvPr id="121861" name="Line 6"/>
          <p:cNvSpPr>
            <a:spLocks noChangeShapeType="1"/>
          </p:cNvSpPr>
          <p:nvPr/>
        </p:nvSpPr>
        <p:spPr bwMode="auto">
          <a:xfrm>
            <a:off x="5562600" y="1447800"/>
            <a:ext cx="1905000" cy="381000"/>
          </a:xfrm>
          <a:prstGeom prst="line">
            <a:avLst/>
          </a:prstGeom>
          <a:noFill/>
          <a:ln w="9525">
            <a:solidFill>
              <a:schemeClr val="tx1"/>
            </a:solidFill>
            <a:round/>
            <a:headEnd/>
            <a:tailEnd type="triangle" w="med" len="med"/>
          </a:ln>
        </p:spPr>
        <p:txBody>
          <a:bodyPr wrap="none" anchor="ctr"/>
          <a:lstStyle/>
          <a:p>
            <a:endParaRPr lang="en-US"/>
          </a:p>
        </p:txBody>
      </p:sp>
      <p:sp>
        <p:nvSpPr>
          <p:cNvPr id="121862" name="Line 7"/>
          <p:cNvSpPr>
            <a:spLocks noChangeShapeType="1"/>
          </p:cNvSpPr>
          <p:nvPr/>
        </p:nvSpPr>
        <p:spPr bwMode="auto">
          <a:xfrm>
            <a:off x="8077200" y="3886200"/>
            <a:ext cx="0" cy="762000"/>
          </a:xfrm>
          <a:prstGeom prst="line">
            <a:avLst/>
          </a:prstGeom>
          <a:noFill/>
          <a:ln w="9525">
            <a:solidFill>
              <a:srgbClr val="FF3300"/>
            </a:solidFill>
            <a:round/>
            <a:headEnd type="triangle" w="med" len="med"/>
            <a:tailEnd type="triangle" w="med" len="med"/>
          </a:ln>
        </p:spPr>
        <p:txBody>
          <a:bodyPr wrap="none" anchor="ctr"/>
          <a:lstStyle/>
          <a:p>
            <a:endParaRPr lang="en-US"/>
          </a:p>
        </p:txBody>
      </p:sp>
      <p:sp>
        <p:nvSpPr>
          <p:cNvPr id="121863" name="Line 8"/>
          <p:cNvSpPr>
            <a:spLocks noChangeShapeType="1"/>
          </p:cNvSpPr>
          <p:nvPr/>
        </p:nvSpPr>
        <p:spPr bwMode="auto">
          <a:xfrm>
            <a:off x="4724400" y="5715000"/>
            <a:ext cx="533400" cy="0"/>
          </a:xfrm>
          <a:prstGeom prst="line">
            <a:avLst/>
          </a:prstGeom>
          <a:noFill/>
          <a:ln w="9525">
            <a:solidFill>
              <a:srgbClr val="FF3300"/>
            </a:solidFill>
            <a:round/>
            <a:headEnd type="triangle" w="med" len="med"/>
            <a:tailEnd type="triangle" w="med" len="med"/>
          </a:ln>
        </p:spPr>
        <p:txBody>
          <a:bodyPr wrap="none" anchor="ctr"/>
          <a:lstStyle/>
          <a:p>
            <a:endParaRPr lang="en-US"/>
          </a:p>
        </p:txBody>
      </p:sp>
    </p:spTree>
    <p:extLst>
      <p:ext uri="{BB962C8B-B14F-4D97-AF65-F5344CB8AC3E}">
        <p14:creationId xmlns:p14="http://schemas.microsoft.com/office/powerpoint/2010/main" val="6618717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46497"/>
            <a:ext cx="8305800" cy="1143000"/>
          </a:xfrm>
        </p:spPr>
        <p:txBody>
          <a:bodyPr/>
          <a:lstStyle/>
          <a:p>
            <a:r>
              <a:rPr lang="en-US" sz="3200" dirty="0" smtClean="0"/>
              <a:t>Watershed Boundary Dataset for Nebraska</a:t>
            </a:r>
          </a:p>
        </p:txBody>
      </p:sp>
      <p:pic>
        <p:nvPicPr>
          <p:cNvPr id="13315" name="Picture 2"/>
          <p:cNvPicPr>
            <a:picLocks noChangeAspect="1" noChangeArrowheads="1"/>
          </p:cNvPicPr>
          <p:nvPr/>
        </p:nvPicPr>
        <p:blipFill>
          <a:blip r:embed="rId3" cstate="print"/>
          <a:srcRect/>
          <a:stretch>
            <a:fillRect/>
          </a:stretch>
        </p:blipFill>
        <p:spPr bwMode="auto">
          <a:xfrm>
            <a:off x="1219200" y="1828800"/>
            <a:ext cx="6705600" cy="4797425"/>
          </a:xfrm>
          <a:prstGeom prst="rect">
            <a:avLst/>
          </a:prstGeom>
          <a:noFill/>
          <a:ln w="9525">
            <a:noFill/>
            <a:miter lim="800000"/>
            <a:headEnd/>
            <a:tailEnd/>
          </a:ln>
        </p:spPr>
      </p:pic>
      <p:sp>
        <p:nvSpPr>
          <p:cNvPr id="13316" name="TextBox 3"/>
          <p:cNvSpPr txBox="1">
            <a:spLocks noChangeArrowheads="1"/>
          </p:cNvSpPr>
          <p:nvPr/>
        </p:nvSpPr>
        <p:spPr bwMode="auto">
          <a:xfrm>
            <a:off x="609600" y="990600"/>
            <a:ext cx="7472363" cy="461963"/>
          </a:xfrm>
          <a:prstGeom prst="rect">
            <a:avLst/>
          </a:prstGeom>
          <a:noFill/>
          <a:ln w="9525">
            <a:noFill/>
            <a:miter lim="800000"/>
            <a:headEnd/>
            <a:tailEnd/>
          </a:ln>
        </p:spPr>
        <p:txBody>
          <a:bodyPr wrap="none">
            <a:spAutoFit/>
          </a:bodyPr>
          <a:lstStyle/>
          <a:p>
            <a:r>
              <a:rPr lang="en-US" dirty="0"/>
              <a:t>2990 HUC12 watersheds of average area 39.3 square miles</a:t>
            </a:r>
          </a:p>
        </p:txBody>
      </p:sp>
      <p:sp>
        <p:nvSpPr>
          <p:cNvPr id="13317" name="TextBox 4"/>
          <p:cNvSpPr txBox="1">
            <a:spLocks noChangeArrowheads="1"/>
          </p:cNvSpPr>
          <p:nvPr/>
        </p:nvSpPr>
        <p:spPr bwMode="auto">
          <a:xfrm>
            <a:off x="457200" y="1524000"/>
            <a:ext cx="4344459" cy="461665"/>
          </a:xfrm>
          <a:prstGeom prst="rect">
            <a:avLst/>
          </a:prstGeom>
          <a:noFill/>
          <a:ln w="9525">
            <a:noFill/>
            <a:miter lim="800000"/>
            <a:headEnd/>
            <a:tailEnd/>
          </a:ln>
        </p:spPr>
        <p:txBody>
          <a:bodyPr wrap="none">
            <a:spAutoFit/>
          </a:bodyPr>
          <a:lstStyle/>
          <a:p>
            <a:r>
              <a:rPr lang="en-US" dirty="0" smtClean="0"/>
              <a:t>HUC12:HUC8 </a:t>
            </a:r>
            <a:r>
              <a:rPr lang="en-US" dirty="0"/>
              <a:t>~ 40:1 watersheds</a:t>
            </a:r>
          </a:p>
        </p:txBody>
      </p:sp>
    </p:spTree>
    <p:extLst>
      <p:ext uri="{BB962C8B-B14F-4D97-AF65-F5344CB8AC3E}">
        <p14:creationId xmlns:p14="http://schemas.microsoft.com/office/powerpoint/2010/main" val="676761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39" y="381000"/>
            <a:ext cx="7207061" cy="528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5" descr="soils_data2"/>
          <p:cNvPicPr>
            <a:picLocks noChangeAspect="1" noChangeArrowheads="1"/>
          </p:cNvPicPr>
          <p:nvPr/>
        </p:nvPicPr>
        <p:blipFill>
          <a:blip r:embed="rId3" cstate="print"/>
          <a:srcRect/>
          <a:stretch>
            <a:fillRect/>
          </a:stretch>
        </p:blipFill>
        <p:spPr bwMode="auto">
          <a:xfrm>
            <a:off x="0" y="3659188"/>
            <a:ext cx="1304925" cy="3198812"/>
          </a:xfrm>
          <a:prstGeom prst="rect">
            <a:avLst/>
          </a:prstGeom>
          <a:noFill/>
          <a:ln w="9525">
            <a:noFill/>
            <a:miter lim="800000"/>
            <a:headEnd/>
            <a:tailEnd/>
          </a:ln>
        </p:spPr>
      </p:pic>
      <p:sp>
        <p:nvSpPr>
          <p:cNvPr id="33796" name="Rectangle 10"/>
          <p:cNvSpPr>
            <a:spLocks noChangeArrowheads="1"/>
          </p:cNvSpPr>
          <p:nvPr/>
        </p:nvSpPr>
        <p:spPr bwMode="auto">
          <a:xfrm>
            <a:off x="1431623" y="5791200"/>
            <a:ext cx="6721777" cy="461665"/>
          </a:xfrm>
          <a:prstGeom prst="rect">
            <a:avLst/>
          </a:prstGeom>
          <a:solidFill>
            <a:schemeClr val="bg1"/>
          </a:solidFill>
          <a:ln w="9525">
            <a:noFill/>
            <a:miter lim="800000"/>
            <a:headEnd/>
            <a:tailEnd/>
          </a:ln>
        </p:spPr>
        <p:txBody>
          <a:bodyPr wrap="none">
            <a:spAutoFit/>
          </a:bodyPr>
          <a:lstStyle/>
          <a:p>
            <a:r>
              <a:rPr lang="en-US" dirty="0">
                <a:solidFill>
                  <a:srgbClr val="0066FF"/>
                </a:solidFill>
                <a:hlinkClick r:id="rId4"/>
              </a:rPr>
              <a:t>http://www.soils.usda.gov/survey/geography/ssurgo</a:t>
            </a:r>
            <a:r>
              <a:rPr lang="en-US" dirty="0" smtClean="0">
                <a:solidFill>
                  <a:srgbClr val="0066FF"/>
                </a:solidFill>
                <a:hlinkClick r:id="rId4"/>
              </a:rPr>
              <a:t>/</a:t>
            </a:r>
            <a:r>
              <a:rPr lang="en-US" dirty="0" smtClean="0">
                <a:solidFill>
                  <a:srgbClr val="0066FF"/>
                </a:solidFill>
              </a:rPr>
              <a:t> </a:t>
            </a:r>
            <a:endParaRPr lang="en-US" dirty="0">
              <a:solidFill>
                <a:srgbClr val="0066FF"/>
              </a:solidFill>
            </a:endParaRPr>
          </a:p>
        </p:txBody>
      </p:sp>
      <p:sp>
        <p:nvSpPr>
          <p:cNvPr id="33797" name="Text Box 9"/>
          <p:cNvSpPr txBox="1">
            <a:spLocks noChangeArrowheads="1"/>
          </p:cNvSpPr>
          <p:nvPr/>
        </p:nvSpPr>
        <p:spPr bwMode="auto">
          <a:xfrm>
            <a:off x="117193" y="2285999"/>
            <a:ext cx="2136775" cy="822325"/>
          </a:xfrm>
          <a:prstGeom prst="rect">
            <a:avLst/>
          </a:prstGeom>
          <a:solidFill>
            <a:schemeClr val="bg1"/>
          </a:solidFill>
          <a:ln w="9525">
            <a:noFill/>
            <a:miter lim="800000"/>
            <a:headEnd/>
            <a:tailEnd/>
          </a:ln>
        </p:spPr>
        <p:txBody>
          <a:bodyPr wrap="none">
            <a:spAutoFit/>
          </a:bodyPr>
          <a:lstStyle/>
          <a:p>
            <a:r>
              <a:rPr lang="en-US" dirty="0"/>
              <a:t>1:24,000 scale</a:t>
            </a:r>
          </a:p>
          <a:p>
            <a:r>
              <a:rPr lang="en-US" dirty="0"/>
              <a:t>soil information</a:t>
            </a:r>
          </a:p>
        </p:txBody>
      </p:sp>
      <p:sp>
        <p:nvSpPr>
          <p:cNvPr id="33798" name="Text Box 4"/>
          <p:cNvSpPr txBox="1">
            <a:spLocks noChangeArrowheads="1"/>
          </p:cNvSpPr>
          <p:nvPr/>
        </p:nvSpPr>
        <p:spPr bwMode="auto">
          <a:xfrm>
            <a:off x="0" y="762000"/>
            <a:ext cx="2371162" cy="1200329"/>
          </a:xfrm>
          <a:prstGeom prst="rect">
            <a:avLst/>
          </a:prstGeom>
          <a:solidFill>
            <a:schemeClr val="bg1"/>
          </a:solidFill>
          <a:ln w="9525">
            <a:noFill/>
            <a:miter lim="800000"/>
            <a:headEnd/>
            <a:tailEnd/>
          </a:ln>
        </p:spPr>
        <p:txBody>
          <a:bodyPr wrap="none">
            <a:spAutoFit/>
          </a:bodyPr>
          <a:lstStyle/>
          <a:p>
            <a:r>
              <a:rPr lang="en-US" dirty="0"/>
              <a:t>SSURGO:</a:t>
            </a:r>
          </a:p>
          <a:p>
            <a:r>
              <a:rPr lang="en-US" dirty="0"/>
              <a:t>County Level </a:t>
            </a:r>
          </a:p>
          <a:p>
            <a:r>
              <a:rPr lang="en-US" dirty="0"/>
              <a:t>Digital Soil Maps</a:t>
            </a:r>
          </a:p>
        </p:txBody>
      </p:sp>
    </p:spTree>
    <p:extLst>
      <p:ext uri="{BB962C8B-B14F-4D97-AF65-F5344CB8AC3E}">
        <p14:creationId xmlns:p14="http://schemas.microsoft.com/office/powerpoint/2010/main" val="28735260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681536"/>
            <a:ext cx="3895179" cy="183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8" name="Title 1"/>
          <p:cNvSpPr>
            <a:spLocks noGrp="1"/>
          </p:cNvSpPr>
          <p:nvPr>
            <p:ph type="title"/>
          </p:nvPr>
        </p:nvSpPr>
        <p:spPr>
          <a:xfrm>
            <a:off x="647700" y="252951"/>
            <a:ext cx="7772400" cy="1143000"/>
          </a:xfrm>
        </p:spPr>
        <p:txBody>
          <a:bodyPr/>
          <a:lstStyle/>
          <a:p>
            <a:r>
              <a:rPr lang="en-US" dirty="0" err="1" smtClean="0"/>
              <a:t>Ssurgo</a:t>
            </a:r>
            <a:r>
              <a:rPr lang="en-US" dirty="0" smtClean="0"/>
              <a:t> for Lancaster County, NE</a:t>
            </a:r>
          </a:p>
        </p:txBody>
      </p:sp>
      <p:cxnSp>
        <p:nvCxnSpPr>
          <p:cNvPr id="6" name="Straight Connector 5"/>
          <p:cNvCxnSpPr/>
          <p:nvPr/>
        </p:nvCxnSpPr>
        <p:spPr>
          <a:xfrm>
            <a:off x="3581400" y="1447800"/>
            <a:ext cx="4800600"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581400" y="4038600"/>
            <a:ext cx="4572000" cy="1676400"/>
          </a:xfrm>
          <a:prstGeom prst="line">
            <a:avLst/>
          </a:prstGeom>
        </p:spPr>
        <p:style>
          <a:lnRef idx="1">
            <a:schemeClr val="accent1"/>
          </a:lnRef>
          <a:fillRef idx="0">
            <a:schemeClr val="accent1"/>
          </a:fillRef>
          <a:effectRef idx="0">
            <a:schemeClr val="accent1"/>
          </a:effectRef>
          <a:fontRef idx="minor">
            <a:schemeClr val="tx1"/>
          </a:fontRef>
        </p:style>
      </p:cxnSp>
      <p:sp>
        <p:nvSpPr>
          <p:cNvPr id="34823" name="TextBox 8"/>
          <p:cNvSpPr txBox="1">
            <a:spLocks noChangeArrowheads="1"/>
          </p:cNvSpPr>
          <p:nvPr/>
        </p:nvSpPr>
        <p:spPr bwMode="auto">
          <a:xfrm>
            <a:off x="695871" y="6062364"/>
            <a:ext cx="7705179" cy="461665"/>
          </a:xfrm>
          <a:prstGeom prst="rect">
            <a:avLst/>
          </a:prstGeom>
          <a:noFill/>
          <a:ln w="9525">
            <a:noFill/>
            <a:miter lim="800000"/>
            <a:headEnd/>
            <a:tailEnd/>
          </a:ln>
        </p:spPr>
        <p:txBody>
          <a:bodyPr wrap="square">
            <a:spAutoFit/>
          </a:bodyPr>
          <a:lstStyle/>
          <a:p>
            <a:pPr algn="ctr"/>
            <a:r>
              <a:rPr lang="en-US" dirty="0" smtClean="0"/>
              <a:t>96 </a:t>
            </a:r>
            <a:r>
              <a:rPr lang="en-US" dirty="0"/>
              <a:t>soil map units described by </a:t>
            </a:r>
            <a:r>
              <a:rPr lang="en-US" dirty="0" smtClean="0"/>
              <a:t>18,565 polygons</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60360"/>
            <a:ext cx="3200400" cy="472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4071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4" descr="CON14"/>
          <p:cNvPicPr>
            <a:picLocks noChangeAspect="1" noChangeArrowheads="1"/>
          </p:cNvPicPr>
          <p:nvPr/>
        </p:nvPicPr>
        <p:blipFill>
          <a:blip r:embed="rId3" cstate="print"/>
          <a:srcRect/>
          <a:stretch>
            <a:fillRect/>
          </a:stretch>
        </p:blipFill>
        <p:spPr bwMode="auto">
          <a:xfrm>
            <a:off x="1676400" y="1295400"/>
            <a:ext cx="5638800" cy="4221163"/>
          </a:xfrm>
          <a:prstGeom prst="rect">
            <a:avLst/>
          </a:prstGeom>
          <a:noFill/>
          <a:ln w="9525">
            <a:noFill/>
            <a:miter lim="800000"/>
            <a:headEnd/>
            <a:tailEnd/>
          </a:ln>
        </p:spPr>
      </p:pic>
      <p:sp>
        <p:nvSpPr>
          <p:cNvPr id="156675" name="Line 5"/>
          <p:cNvSpPr>
            <a:spLocks noChangeShapeType="1"/>
          </p:cNvSpPr>
          <p:nvPr/>
        </p:nvSpPr>
        <p:spPr bwMode="auto">
          <a:xfrm flipH="1">
            <a:off x="4648200" y="3248025"/>
            <a:ext cx="285750" cy="133350"/>
          </a:xfrm>
          <a:prstGeom prst="line">
            <a:avLst/>
          </a:prstGeom>
          <a:noFill/>
          <a:ln w="9525">
            <a:solidFill>
              <a:schemeClr val="tx1"/>
            </a:solidFill>
            <a:round/>
            <a:headEnd/>
            <a:tailEnd type="triangle" w="med" len="med"/>
          </a:ln>
        </p:spPr>
        <p:txBody>
          <a:bodyPr wrap="none" anchor="ctr"/>
          <a:lstStyle/>
          <a:p>
            <a:endParaRPr lang="en-US"/>
          </a:p>
        </p:txBody>
      </p:sp>
      <p:sp>
        <p:nvSpPr>
          <p:cNvPr id="156676" name="Line 6"/>
          <p:cNvSpPr>
            <a:spLocks noChangeShapeType="1"/>
          </p:cNvSpPr>
          <p:nvPr/>
        </p:nvSpPr>
        <p:spPr bwMode="auto">
          <a:xfrm rot="86766">
            <a:off x="4114800" y="3257550"/>
            <a:ext cx="285750" cy="133350"/>
          </a:xfrm>
          <a:prstGeom prst="line">
            <a:avLst/>
          </a:prstGeom>
          <a:noFill/>
          <a:ln w="9525">
            <a:solidFill>
              <a:schemeClr val="tx1"/>
            </a:solidFill>
            <a:round/>
            <a:headEnd/>
            <a:tailEnd type="triangle" w="med" len="med"/>
          </a:ln>
        </p:spPr>
        <p:txBody>
          <a:bodyPr wrap="none" anchor="ctr"/>
          <a:lstStyle/>
          <a:p>
            <a:endParaRPr lang="en-US"/>
          </a:p>
        </p:txBody>
      </p:sp>
      <p:sp>
        <p:nvSpPr>
          <p:cNvPr id="156677" name="Text Box 7"/>
          <p:cNvSpPr txBox="1">
            <a:spLocks noChangeArrowheads="1"/>
          </p:cNvSpPr>
          <p:nvPr/>
        </p:nvSpPr>
        <p:spPr bwMode="auto">
          <a:xfrm>
            <a:off x="3714750" y="3494088"/>
            <a:ext cx="2246313"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Same Cell Value</a:t>
            </a:r>
            <a:endParaRPr lang="en-US" sz="1400">
              <a:latin typeface="Times New Roman" pitchFamily="18" charset="0"/>
            </a:endParaRPr>
          </a:p>
        </p:txBody>
      </p:sp>
      <p:sp>
        <p:nvSpPr>
          <p:cNvPr id="156678" name="Text Box 9"/>
          <p:cNvSpPr txBox="1">
            <a:spLocks noChangeArrowheads="1"/>
          </p:cNvSpPr>
          <p:nvPr/>
        </p:nvSpPr>
        <p:spPr bwMode="auto">
          <a:xfrm>
            <a:off x="1676400" y="533400"/>
            <a:ext cx="4959350" cy="579438"/>
          </a:xfrm>
          <a:prstGeom prst="rect">
            <a:avLst/>
          </a:prstGeom>
          <a:noFill/>
          <a:ln w="9525">
            <a:noFill/>
            <a:miter lim="800000"/>
            <a:headEnd/>
            <a:tailEnd/>
          </a:ln>
        </p:spPr>
        <p:txBody>
          <a:bodyPr wrap="none">
            <a:spAutoFit/>
          </a:bodyPr>
          <a:lstStyle/>
          <a:p>
            <a:pPr eaLnBrk="0" hangingPunct="0"/>
            <a:r>
              <a:rPr lang="en-US" sz="3200">
                <a:latin typeface="Times New Roman" pitchFamily="18" charset="0"/>
              </a:rPr>
              <a:t>Catchments for Stream Links</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CON15A"/>
          <p:cNvPicPr>
            <a:picLocks noChangeAspect="1" noChangeArrowheads="1"/>
          </p:cNvPicPr>
          <p:nvPr/>
        </p:nvPicPr>
        <p:blipFill>
          <a:blip r:embed="rId3" cstate="print"/>
          <a:srcRect/>
          <a:stretch>
            <a:fillRect/>
          </a:stretch>
        </p:blipFill>
        <p:spPr bwMode="auto">
          <a:xfrm>
            <a:off x="2538413" y="2252663"/>
            <a:ext cx="4086225" cy="2333625"/>
          </a:xfrm>
          <a:prstGeom prst="rect">
            <a:avLst/>
          </a:prstGeom>
          <a:noFill/>
          <a:ln w="9525">
            <a:noFill/>
            <a:miter lim="800000"/>
            <a:headEnd/>
            <a:tailEnd/>
          </a:ln>
        </p:spPr>
      </p:pic>
      <p:pic>
        <p:nvPicPr>
          <p:cNvPr id="154627" name="Picture 3" descr="CON15b"/>
          <p:cNvPicPr>
            <a:picLocks noChangeAspect="1" noChangeArrowheads="1"/>
          </p:cNvPicPr>
          <p:nvPr/>
        </p:nvPicPr>
        <p:blipFill>
          <a:blip r:embed="rId4" cstate="print"/>
          <a:srcRect/>
          <a:stretch>
            <a:fillRect/>
          </a:stretch>
        </p:blipFill>
        <p:spPr bwMode="auto">
          <a:xfrm>
            <a:off x="2462213" y="3648075"/>
            <a:ext cx="2924175" cy="1676400"/>
          </a:xfrm>
          <a:prstGeom prst="rect">
            <a:avLst/>
          </a:prstGeom>
          <a:noFill/>
          <a:ln w="9525">
            <a:noFill/>
            <a:miter lim="800000"/>
            <a:headEnd/>
            <a:tailEnd/>
          </a:ln>
        </p:spPr>
      </p:pic>
      <p:pic>
        <p:nvPicPr>
          <p:cNvPr id="154628" name="Picture 4" descr="CON15c"/>
          <p:cNvPicPr>
            <a:picLocks noChangeAspect="1" noChangeArrowheads="1"/>
          </p:cNvPicPr>
          <p:nvPr/>
        </p:nvPicPr>
        <p:blipFill>
          <a:blip r:embed="rId5" cstate="print"/>
          <a:srcRect/>
          <a:stretch>
            <a:fillRect/>
          </a:stretch>
        </p:blipFill>
        <p:spPr bwMode="auto">
          <a:xfrm>
            <a:off x="4005263" y="4305300"/>
            <a:ext cx="2924175" cy="1676400"/>
          </a:xfrm>
          <a:prstGeom prst="rect">
            <a:avLst/>
          </a:prstGeom>
          <a:noFill/>
          <a:ln w="9525">
            <a:noFill/>
            <a:miter lim="800000"/>
            <a:headEnd/>
            <a:tailEnd/>
          </a:ln>
        </p:spPr>
      </p:pic>
      <p:sp>
        <p:nvSpPr>
          <p:cNvPr id="154629" name="Line 5"/>
          <p:cNvSpPr>
            <a:spLocks noChangeShapeType="1"/>
          </p:cNvSpPr>
          <p:nvPr/>
        </p:nvSpPr>
        <p:spPr bwMode="auto">
          <a:xfrm flipV="1">
            <a:off x="4733925" y="3314700"/>
            <a:ext cx="428625" cy="257175"/>
          </a:xfrm>
          <a:prstGeom prst="line">
            <a:avLst/>
          </a:prstGeom>
          <a:noFill/>
          <a:ln w="38100">
            <a:solidFill>
              <a:schemeClr val="accent2"/>
            </a:solidFill>
            <a:round/>
            <a:headEnd/>
            <a:tailEnd type="triangle" w="sm" len="sm"/>
          </a:ln>
        </p:spPr>
        <p:txBody>
          <a:bodyPr wrap="none" anchor="ctr"/>
          <a:lstStyle/>
          <a:p>
            <a:endParaRPr lang="en-US"/>
          </a:p>
        </p:txBody>
      </p:sp>
      <p:sp>
        <p:nvSpPr>
          <p:cNvPr id="154630" name="Line 6"/>
          <p:cNvSpPr>
            <a:spLocks noChangeShapeType="1"/>
          </p:cNvSpPr>
          <p:nvPr/>
        </p:nvSpPr>
        <p:spPr bwMode="auto">
          <a:xfrm rot="17865190" flipV="1">
            <a:off x="5254625" y="3981450"/>
            <a:ext cx="838200" cy="533400"/>
          </a:xfrm>
          <a:prstGeom prst="line">
            <a:avLst/>
          </a:prstGeom>
          <a:noFill/>
          <a:ln w="38100">
            <a:solidFill>
              <a:srgbClr val="FF3300"/>
            </a:solidFill>
            <a:round/>
            <a:headEnd/>
            <a:tailEnd type="triangle" w="sm" len="sm"/>
          </a:ln>
        </p:spPr>
        <p:txBody>
          <a:bodyPr wrap="none" anchor="ctr"/>
          <a:lstStyle/>
          <a:p>
            <a:endParaRPr lang="en-US"/>
          </a:p>
        </p:txBody>
      </p:sp>
      <p:sp>
        <p:nvSpPr>
          <p:cNvPr id="154631" name="Rectangle 7"/>
          <p:cNvSpPr>
            <a:spLocks noChangeArrowheads="1"/>
          </p:cNvSpPr>
          <p:nvPr/>
        </p:nvSpPr>
        <p:spPr bwMode="auto">
          <a:xfrm>
            <a:off x="5353050" y="4810125"/>
            <a:ext cx="1343025" cy="133350"/>
          </a:xfrm>
          <a:prstGeom prst="rect">
            <a:avLst/>
          </a:prstGeom>
          <a:noFill/>
          <a:ln w="38100">
            <a:solidFill>
              <a:srgbClr val="FF3300"/>
            </a:solidFill>
            <a:miter lim="800000"/>
            <a:headEnd/>
            <a:tailEnd/>
          </a:ln>
        </p:spPr>
        <p:txBody>
          <a:bodyPr wrap="none" anchor="ctr"/>
          <a:lstStyle/>
          <a:p>
            <a:endParaRPr lang="en-US"/>
          </a:p>
        </p:txBody>
      </p:sp>
      <p:sp>
        <p:nvSpPr>
          <p:cNvPr id="154632" name="Rectangle 8"/>
          <p:cNvSpPr>
            <a:spLocks noChangeArrowheads="1"/>
          </p:cNvSpPr>
          <p:nvPr/>
        </p:nvSpPr>
        <p:spPr bwMode="auto">
          <a:xfrm>
            <a:off x="3810000" y="3886200"/>
            <a:ext cx="1343025" cy="133350"/>
          </a:xfrm>
          <a:prstGeom prst="rect">
            <a:avLst/>
          </a:prstGeom>
          <a:noFill/>
          <a:ln w="38100">
            <a:solidFill>
              <a:schemeClr val="accent2"/>
            </a:solidFill>
            <a:miter lim="800000"/>
            <a:headEnd/>
            <a:tailEnd/>
          </a:ln>
        </p:spPr>
        <p:txBody>
          <a:bodyPr wrap="none" anchor="ctr"/>
          <a:lstStyle/>
          <a:p>
            <a:endParaRPr lang="en-US"/>
          </a:p>
        </p:txBody>
      </p:sp>
      <p:sp>
        <p:nvSpPr>
          <p:cNvPr id="154633" name="Text Box 9"/>
          <p:cNvSpPr txBox="1">
            <a:spLocks noChangeArrowheads="1"/>
          </p:cNvSpPr>
          <p:nvPr/>
        </p:nvSpPr>
        <p:spPr bwMode="auto">
          <a:xfrm>
            <a:off x="1143000" y="685800"/>
            <a:ext cx="7239000" cy="1311275"/>
          </a:xfrm>
          <a:prstGeom prst="rect">
            <a:avLst/>
          </a:prstGeom>
          <a:noFill/>
          <a:ln w="9525">
            <a:noFill/>
            <a:miter lim="800000"/>
            <a:headEnd/>
            <a:tailEnd/>
          </a:ln>
        </p:spPr>
        <p:txBody>
          <a:bodyPr>
            <a:spAutoFit/>
          </a:bodyPr>
          <a:lstStyle/>
          <a:p>
            <a:pPr algn="ctr" eaLnBrk="0" hangingPunct="0">
              <a:spcBef>
                <a:spcPct val="50000"/>
              </a:spcBef>
            </a:pPr>
            <a:r>
              <a:rPr lang="en-US" sz="4000">
                <a:latin typeface="Times New Roman" pitchFamily="18" charset="0"/>
              </a:rPr>
              <a:t>Vectorized Streams Linked Using </a:t>
            </a:r>
            <a:r>
              <a:rPr lang="en-US" sz="4000">
                <a:solidFill>
                  <a:srgbClr val="FF3300"/>
                </a:solidFill>
                <a:latin typeface="Times New Roman" pitchFamily="18" charset="0"/>
              </a:rPr>
              <a:t>Grid Code</a:t>
            </a:r>
            <a:r>
              <a:rPr lang="en-US" sz="4000">
                <a:latin typeface="Times New Roman" pitchFamily="18" charset="0"/>
              </a:rPr>
              <a:t> to Cell Equivalents</a:t>
            </a:r>
            <a:endParaRPr lang="en-US" sz="2400">
              <a:latin typeface="Times New Roman" pitchFamily="18" charset="0"/>
            </a:endParaRPr>
          </a:p>
        </p:txBody>
      </p:sp>
      <p:sp>
        <p:nvSpPr>
          <p:cNvPr id="154634" name="Text Box 10"/>
          <p:cNvSpPr txBox="1">
            <a:spLocks noChangeArrowheads="1"/>
          </p:cNvSpPr>
          <p:nvPr/>
        </p:nvSpPr>
        <p:spPr bwMode="auto">
          <a:xfrm>
            <a:off x="1203325" y="3851275"/>
            <a:ext cx="1165225" cy="822325"/>
          </a:xfrm>
          <a:prstGeom prst="rect">
            <a:avLst/>
          </a:prstGeom>
          <a:noFill/>
          <a:ln w="9525">
            <a:noFill/>
            <a:miter lim="800000"/>
            <a:headEnd/>
            <a:tailEnd/>
          </a:ln>
        </p:spPr>
        <p:txBody>
          <a:bodyPr wrap="none">
            <a:spAutoFit/>
          </a:bodyPr>
          <a:lstStyle/>
          <a:p>
            <a:pPr eaLnBrk="0" hangingPunct="0"/>
            <a:r>
              <a:rPr lang="en-US" sz="2400">
                <a:solidFill>
                  <a:schemeClr val="accent2"/>
                </a:solidFill>
                <a:latin typeface="Times New Roman" pitchFamily="18" charset="0"/>
              </a:rPr>
              <a:t>Vector</a:t>
            </a:r>
          </a:p>
          <a:p>
            <a:pPr eaLnBrk="0" hangingPunct="0"/>
            <a:r>
              <a:rPr lang="en-US" sz="2400">
                <a:solidFill>
                  <a:schemeClr val="accent2"/>
                </a:solidFill>
                <a:latin typeface="Times New Roman" pitchFamily="18" charset="0"/>
              </a:rPr>
              <a:t>Streams</a:t>
            </a:r>
            <a:endParaRPr lang="en-US" sz="2400">
              <a:latin typeface="Times New Roman" pitchFamily="18" charset="0"/>
            </a:endParaRPr>
          </a:p>
        </p:txBody>
      </p:sp>
      <p:sp>
        <p:nvSpPr>
          <p:cNvPr id="154635" name="Text Box 11"/>
          <p:cNvSpPr txBox="1">
            <a:spLocks noChangeArrowheads="1"/>
          </p:cNvSpPr>
          <p:nvPr/>
        </p:nvSpPr>
        <p:spPr bwMode="auto">
          <a:xfrm>
            <a:off x="7010400" y="4572000"/>
            <a:ext cx="1165225" cy="822325"/>
          </a:xfrm>
          <a:prstGeom prst="rect">
            <a:avLst/>
          </a:prstGeom>
          <a:noFill/>
          <a:ln w="9525">
            <a:noFill/>
            <a:miter lim="800000"/>
            <a:headEnd/>
            <a:tailEnd/>
          </a:ln>
        </p:spPr>
        <p:txBody>
          <a:bodyPr wrap="none">
            <a:spAutoFit/>
          </a:bodyPr>
          <a:lstStyle/>
          <a:p>
            <a:pPr eaLnBrk="0" hangingPunct="0"/>
            <a:r>
              <a:rPr lang="en-US" sz="2400">
                <a:solidFill>
                  <a:srgbClr val="FF3300"/>
                </a:solidFill>
                <a:latin typeface="Times New Roman" pitchFamily="18" charset="0"/>
              </a:rPr>
              <a:t>Grid</a:t>
            </a:r>
          </a:p>
          <a:p>
            <a:pPr eaLnBrk="0" hangingPunct="0"/>
            <a:r>
              <a:rPr lang="en-US" sz="2400">
                <a:solidFill>
                  <a:srgbClr val="FF3300"/>
                </a:solidFill>
                <a:latin typeface="Times New Roman" pitchFamily="18" charset="0"/>
              </a:rPr>
              <a:t>Streams</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000">
                <a:solidFill>
                  <a:srgbClr val="000000"/>
                </a:solidFill>
              </a:rPr>
              <a:t>Raster</a:t>
            </a:r>
            <a:r>
              <a:rPr lang="en-US" sz="4000">
                <a:solidFill>
                  <a:srgbClr val="FF3300"/>
                </a:solidFill>
              </a:rPr>
              <a:t> Zones</a:t>
            </a:r>
            <a:r>
              <a:rPr lang="en-US" sz="4000">
                <a:solidFill>
                  <a:srgbClr val="000000"/>
                </a:solidFill>
              </a:rPr>
              <a:t> and Vector </a:t>
            </a:r>
            <a:r>
              <a:rPr lang="en-US" sz="4000">
                <a:solidFill>
                  <a:srgbClr val="FF3300"/>
                </a:solidFill>
              </a:rPr>
              <a:t>Polygons</a:t>
            </a:r>
          </a:p>
        </p:txBody>
      </p:sp>
      <p:grpSp>
        <p:nvGrpSpPr>
          <p:cNvPr id="157699" name="Group 3"/>
          <p:cNvGrpSpPr>
            <a:grpSpLocks/>
          </p:cNvGrpSpPr>
          <p:nvPr/>
        </p:nvGrpSpPr>
        <p:grpSpPr bwMode="auto">
          <a:xfrm>
            <a:off x="4724400" y="1828800"/>
            <a:ext cx="4038600" cy="4114800"/>
            <a:chOff x="288" y="1200"/>
            <a:chExt cx="2544" cy="2592"/>
          </a:xfrm>
        </p:grpSpPr>
        <p:pic>
          <p:nvPicPr>
            <p:cNvPr id="157709" name="Picture 4" descr="ex45"/>
            <p:cNvPicPr>
              <a:picLocks noChangeAspect="1" noChangeArrowheads="1"/>
            </p:cNvPicPr>
            <p:nvPr/>
          </p:nvPicPr>
          <p:blipFill>
            <a:blip r:embed="rId3" cstate="print"/>
            <a:srcRect/>
            <a:stretch>
              <a:fillRect/>
            </a:stretch>
          </p:blipFill>
          <p:spPr bwMode="auto">
            <a:xfrm>
              <a:off x="288" y="1574"/>
              <a:ext cx="2544" cy="1719"/>
            </a:xfrm>
            <a:prstGeom prst="rect">
              <a:avLst/>
            </a:prstGeom>
            <a:noFill/>
            <a:ln w="9525">
              <a:noFill/>
              <a:miter lim="800000"/>
              <a:headEnd/>
              <a:tailEnd/>
            </a:ln>
          </p:spPr>
        </p:pic>
        <p:grpSp>
          <p:nvGrpSpPr>
            <p:cNvPr id="157710" name="Group 5"/>
            <p:cNvGrpSpPr>
              <a:grpSpLocks/>
            </p:cNvGrpSpPr>
            <p:nvPr/>
          </p:nvGrpSpPr>
          <p:grpSpPr bwMode="auto">
            <a:xfrm>
              <a:off x="768" y="1200"/>
              <a:ext cx="2052" cy="2592"/>
              <a:chOff x="768" y="1200"/>
              <a:chExt cx="2052" cy="2592"/>
            </a:xfrm>
          </p:grpSpPr>
          <p:sp>
            <p:nvSpPr>
              <p:cNvPr id="157711" name="Text Box 6"/>
              <p:cNvSpPr txBox="1">
                <a:spLocks noChangeArrowheads="1"/>
              </p:cNvSpPr>
              <p:nvPr/>
            </p:nvSpPr>
            <p:spPr bwMode="auto">
              <a:xfrm>
                <a:off x="816" y="1200"/>
                <a:ext cx="2004" cy="291"/>
              </a:xfrm>
              <a:prstGeom prst="rect">
                <a:avLst/>
              </a:prstGeom>
              <a:noFill/>
              <a:ln w="9525">
                <a:noFill/>
                <a:miter lim="800000"/>
                <a:headEnd/>
                <a:tailEnd/>
              </a:ln>
            </p:spPr>
            <p:txBody>
              <a:bodyPr wrap="none">
                <a:spAutoFit/>
              </a:bodyPr>
              <a:lstStyle/>
              <a:p>
                <a:r>
                  <a:rPr lang="en-US" sz="2400" dirty="0">
                    <a:solidFill>
                      <a:srgbClr val="000000"/>
                    </a:solidFill>
                  </a:rPr>
                  <a:t>Catchment </a:t>
                </a:r>
                <a:r>
                  <a:rPr lang="en-US" sz="2400" dirty="0" err="1" smtClean="0">
                    <a:solidFill>
                      <a:srgbClr val="000000"/>
                    </a:solidFill>
                  </a:rPr>
                  <a:t>Grid_code</a:t>
                </a:r>
                <a:endParaRPr lang="en-US" sz="2400" dirty="0">
                  <a:solidFill>
                    <a:srgbClr val="000000"/>
                  </a:solidFill>
                </a:endParaRPr>
              </a:p>
            </p:txBody>
          </p:sp>
          <p:sp>
            <p:nvSpPr>
              <p:cNvPr id="157712" name="Text Box 7"/>
              <p:cNvSpPr txBox="1">
                <a:spLocks noChangeArrowheads="1"/>
              </p:cNvSpPr>
              <p:nvPr/>
            </p:nvSpPr>
            <p:spPr bwMode="auto">
              <a:xfrm>
                <a:off x="768" y="3504"/>
                <a:ext cx="1515" cy="288"/>
              </a:xfrm>
              <a:prstGeom prst="rect">
                <a:avLst/>
              </a:prstGeom>
              <a:noFill/>
              <a:ln w="9525">
                <a:noFill/>
                <a:miter lim="800000"/>
                <a:headEnd/>
                <a:tailEnd/>
              </a:ln>
            </p:spPr>
            <p:txBody>
              <a:bodyPr wrap="none">
                <a:spAutoFit/>
              </a:bodyPr>
              <a:lstStyle/>
              <a:p>
                <a:r>
                  <a:rPr lang="en-US" sz="2400">
                    <a:solidFill>
                      <a:srgbClr val="000000"/>
                    </a:solidFill>
                  </a:rPr>
                  <a:t>Vector Polygons</a:t>
                </a:r>
              </a:p>
            </p:txBody>
          </p:sp>
        </p:grpSp>
      </p:grpSp>
      <p:grpSp>
        <p:nvGrpSpPr>
          <p:cNvPr id="157700" name="Group 8"/>
          <p:cNvGrpSpPr>
            <a:grpSpLocks/>
          </p:cNvGrpSpPr>
          <p:nvPr/>
        </p:nvGrpSpPr>
        <p:grpSpPr bwMode="auto">
          <a:xfrm>
            <a:off x="609600" y="1828800"/>
            <a:ext cx="4038600" cy="4154488"/>
            <a:chOff x="2928" y="1200"/>
            <a:chExt cx="2544" cy="2617"/>
          </a:xfrm>
        </p:grpSpPr>
        <p:pic>
          <p:nvPicPr>
            <p:cNvPr id="157703" name="Picture 9" descr="ex44"/>
            <p:cNvPicPr>
              <a:picLocks noChangeAspect="1" noChangeArrowheads="1"/>
            </p:cNvPicPr>
            <p:nvPr/>
          </p:nvPicPr>
          <p:blipFill>
            <a:blip r:embed="rId4" cstate="print"/>
            <a:srcRect/>
            <a:stretch>
              <a:fillRect/>
            </a:stretch>
          </p:blipFill>
          <p:spPr bwMode="auto">
            <a:xfrm>
              <a:off x="2928" y="1552"/>
              <a:ext cx="2544" cy="1762"/>
            </a:xfrm>
            <a:prstGeom prst="rect">
              <a:avLst/>
            </a:prstGeom>
            <a:noFill/>
            <a:ln w="9525">
              <a:noFill/>
              <a:miter lim="800000"/>
              <a:headEnd/>
              <a:tailEnd/>
            </a:ln>
          </p:spPr>
        </p:pic>
        <p:sp>
          <p:nvSpPr>
            <p:cNvPr id="157704" name="Text Box 10"/>
            <p:cNvSpPr txBox="1">
              <a:spLocks noChangeArrowheads="1"/>
            </p:cNvSpPr>
            <p:nvPr/>
          </p:nvSpPr>
          <p:spPr bwMode="auto">
            <a:xfrm>
              <a:off x="3396" y="1200"/>
              <a:ext cx="1659" cy="291"/>
            </a:xfrm>
            <a:prstGeom prst="rect">
              <a:avLst/>
            </a:prstGeom>
            <a:noFill/>
            <a:ln w="9525">
              <a:noFill/>
              <a:miter lim="800000"/>
              <a:headEnd/>
              <a:tailEnd/>
            </a:ln>
          </p:spPr>
          <p:txBody>
            <a:bodyPr wrap="none">
              <a:spAutoFit/>
            </a:bodyPr>
            <a:lstStyle/>
            <a:p>
              <a:r>
                <a:rPr lang="en-US" sz="2400" dirty="0" smtClean="0">
                  <a:solidFill>
                    <a:srgbClr val="000000"/>
                  </a:solidFill>
                </a:rPr>
                <a:t>Raster pixel value</a:t>
              </a:r>
              <a:endParaRPr lang="en-US" sz="2400" dirty="0">
                <a:solidFill>
                  <a:srgbClr val="000000"/>
                </a:solidFill>
              </a:endParaRPr>
            </a:p>
          </p:txBody>
        </p:sp>
        <p:sp>
          <p:nvSpPr>
            <p:cNvPr id="157705" name="Text Box 11"/>
            <p:cNvSpPr txBox="1">
              <a:spLocks noChangeArrowheads="1"/>
            </p:cNvSpPr>
            <p:nvPr/>
          </p:nvSpPr>
          <p:spPr bwMode="auto">
            <a:xfrm>
              <a:off x="3302" y="3529"/>
              <a:ext cx="1269" cy="288"/>
            </a:xfrm>
            <a:prstGeom prst="rect">
              <a:avLst/>
            </a:prstGeom>
            <a:noFill/>
            <a:ln w="9525">
              <a:noFill/>
              <a:miter lim="800000"/>
              <a:headEnd/>
              <a:tailEnd/>
            </a:ln>
          </p:spPr>
          <p:txBody>
            <a:bodyPr wrap="none">
              <a:spAutoFit/>
            </a:bodyPr>
            <a:lstStyle/>
            <a:p>
              <a:r>
                <a:rPr lang="en-US" sz="2400">
                  <a:solidFill>
                    <a:srgbClr val="000000"/>
                  </a:solidFill>
                </a:rPr>
                <a:t>Raster Zones</a:t>
              </a:r>
            </a:p>
          </p:txBody>
        </p:sp>
        <p:sp>
          <p:nvSpPr>
            <p:cNvPr id="157706" name="Text Box 12"/>
            <p:cNvSpPr txBox="1">
              <a:spLocks noChangeArrowheads="1"/>
            </p:cNvSpPr>
            <p:nvPr/>
          </p:nvSpPr>
          <p:spPr bwMode="auto">
            <a:xfrm>
              <a:off x="3446" y="2087"/>
              <a:ext cx="196" cy="231"/>
            </a:xfrm>
            <a:prstGeom prst="rect">
              <a:avLst/>
            </a:prstGeom>
            <a:noFill/>
            <a:ln w="9525">
              <a:noFill/>
              <a:miter lim="800000"/>
              <a:headEnd/>
              <a:tailEnd/>
            </a:ln>
          </p:spPr>
          <p:txBody>
            <a:bodyPr wrap="none">
              <a:spAutoFit/>
            </a:bodyPr>
            <a:lstStyle/>
            <a:p>
              <a:r>
                <a:rPr lang="en-US">
                  <a:solidFill>
                    <a:srgbClr val="99CC00"/>
                  </a:solidFill>
                </a:rPr>
                <a:t>3</a:t>
              </a:r>
            </a:p>
          </p:txBody>
        </p:sp>
        <p:sp>
          <p:nvSpPr>
            <p:cNvPr id="157707" name="Text Box 13"/>
            <p:cNvSpPr txBox="1">
              <a:spLocks noChangeArrowheads="1"/>
            </p:cNvSpPr>
            <p:nvPr/>
          </p:nvSpPr>
          <p:spPr bwMode="auto">
            <a:xfrm>
              <a:off x="4464" y="1824"/>
              <a:ext cx="196" cy="231"/>
            </a:xfrm>
            <a:prstGeom prst="rect">
              <a:avLst/>
            </a:prstGeom>
            <a:noFill/>
            <a:ln w="9525">
              <a:noFill/>
              <a:miter lim="800000"/>
              <a:headEnd/>
              <a:tailEnd/>
            </a:ln>
          </p:spPr>
          <p:txBody>
            <a:bodyPr wrap="none">
              <a:spAutoFit/>
            </a:bodyPr>
            <a:lstStyle/>
            <a:p>
              <a:r>
                <a:rPr lang="en-US">
                  <a:solidFill>
                    <a:srgbClr val="99CC00"/>
                  </a:solidFill>
                </a:rPr>
                <a:t>4</a:t>
              </a:r>
            </a:p>
          </p:txBody>
        </p:sp>
        <p:sp>
          <p:nvSpPr>
            <p:cNvPr id="157708" name="Text Box 14"/>
            <p:cNvSpPr txBox="1">
              <a:spLocks noChangeArrowheads="1"/>
            </p:cNvSpPr>
            <p:nvPr/>
          </p:nvSpPr>
          <p:spPr bwMode="auto">
            <a:xfrm>
              <a:off x="4512" y="2448"/>
              <a:ext cx="196" cy="231"/>
            </a:xfrm>
            <a:prstGeom prst="rect">
              <a:avLst/>
            </a:prstGeom>
            <a:noFill/>
            <a:ln w="9525">
              <a:noFill/>
              <a:miter lim="800000"/>
              <a:headEnd/>
              <a:tailEnd/>
            </a:ln>
          </p:spPr>
          <p:txBody>
            <a:bodyPr wrap="none">
              <a:spAutoFit/>
            </a:bodyPr>
            <a:lstStyle/>
            <a:p>
              <a:r>
                <a:rPr lang="en-US">
                  <a:solidFill>
                    <a:srgbClr val="000000"/>
                  </a:solidFill>
                </a:rPr>
                <a:t>5</a:t>
              </a:r>
            </a:p>
          </p:txBody>
        </p:sp>
      </p:grpSp>
      <p:sp>
        <p:nvSpPr>
          <p:cNvPr id="157701" name="Line 15"/>
          <p:cNvSpPr>
            <a:spLocks noChangeShapeType="1"/>
          </p:cNvSpPr>
          <p:nvPr/>
        </p:nvSpPr>
        <p:spPr bwMode="auto">
          <a:xfrm>
            <a:off x="3962400" y="2133600"/>
            <a:ext cx="1447800" cy="0"/>
          </a:xfrm>
          <a:prstGeom prst="line">
            <a:avLst/>
          </a:prstGeom>
          <a:noFill/>
          <a:ln w="9525">
            <a:solidFill>
              <a:schemeClr val="tx1"/>
            </a:solidFill>
            <a:round/>
            <a:headEnd type="triangle" w="med" len="med"/>
            <a:tailEnd type="triangle" w="med" len="med"/>
          </a:ln>
        </p:spPr>
        <p:txBody>
          <a:bodyPr/>
          <a:lstStyle/>
          <a:p>
            <a:endParaRPr lang="en-US">
              <a:solidFill>
                <a:srgbClr val="000000"/>
              </a:solidFill>
            </a:endParaRPr>
          </a:p>
        </p:txBody>
      </p:sp>
      <p:sp>
        <p:nvSpPr>
          <p:cNvPr id="157702" name="Text Box 16"/>
          <p:cNvSpPr txBox="1">
            <a:spLocks noChangeArrowheads="1"/>
          </p:cNvSpPr>
          <p:nvPr/>
        </p:nvSpPr>
        <p:spPr bwMode="auto">
          <a:xfrm>
            <a:off x="2667000" y="1295400"/>
            <a:ext cx="3252788" cy="457200"/>
          </a:xfrm>
          <a:prstGeom prst="rect">
            <a:avLst/>
          </a:prstGeom>
          <a:noFill/>
          <a:ln w="9525">
            <a:noFill/>
            <a:miter lim="800000"/>
            <a:headEnd/>
            <a:tailEnd/>
          </a:ln>
        </p:spPr>
        <p:txBody>
          <a:bodyPr wrap="none">
            <a:spAutoFit/>
          </a:bodyPr>
          <a:lstStyle/>
          <a:p>
            <a:r>
              <a:rPr lang="en-US" sz="2400">
                <a:solidFill>
                  <a:srgbClr val="000000"/>
                </a:solidFill>
              </a:rPr>
              <a:t>One to one connection</a:t>
            </a:r>
          </a:p>
        </p:txBody>
      </p:sp>
    </p:spTree>
    <p:extLst>
      <p:ext uri="{BB962C8B-B14F-4D97-AF65-F5344CB8AC3E}">
        <p14:creationId xmlns:p14="http://schemas.microsoft.com/office/powerpoint/2010/main" val="24576024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t>Relationship</a:t>
            </a:r>
          </a:p>
        </p:txBody>
      </p:sp>
      <p:sp>
        <p:nvSpPr>
          <p:cNvPr id="18435" name="Rectangle 3"/>
          <p:cNvSpPr>
            <a:spLocks noGrp="1" noChangeArrowheads="1"/>
          </p:cNvSpPr>
          <p:nvPr>
            <p:ph type="body" idx="1"/>
          </p:nvPr>
        </p:nvSpPr>
        <p:spPr>
          <a:xfrm>
            <a:off x="938213" y="1979613"/>
            <a:ext cx="7400925" cy="3519487"/>
          </a:xfrm>
        </p:spPr>
        <p:txBody>
          <a:bodyPr/>
          <a:lstStyle/>
          <a:p>
            <a:pPr eaLnBrk="1" hangingPunct="1">
              <a:lnSpc>
                <a:spcPct val="90000"/>
              </a:lnSpc>
            </a:pPr>
            <a:r>
              <a:rPr lang="en-US" smtClean="0"/>
              <a:t>A </a:t>
            </a:r>
            <a:r>
              <a:rPr lang="en-US" b="1" smtClean="0">
                <a:solidFill>
                  <a:srgbClr val="FF0000"/>
                </a:solidFill>
              </a:rPr>
              <a:t>relationship</a:t>
            </a:r>
            <a:r>
              <a:rPr lang="en-US" smtClean="0"/>
              <a:t> is a</a:t>
            </a:r>
            <a:r>
              <a:rPr lang="en-US" smtClean="0">
                <a:cs typeface="Times New Roman" pitchFamily="18" charset="0"/>
              </a:rPr>
              <a:t>n association or link between two objects in a database.</a:t>
            </a:r>
          </a:p>
          <a:p>
            <a:pPr eaLnBrk="1" hangingPunct="1">
              <a:lnSpc>
                <a:spcPct val="90000"/>
              </a:lnSpc>
            </a:pPr>
            <a:r>
              <a:rPr lang="en-US" smtClean="0">
                <a:cs typeface="Times New Roman" pitchFamily="18" charset="0"/>
              </a:rPr>
              <a:t>A relationship can exist between spatial objects (features in feature classes), non-spatial objects (objects in object classes), or between spatial and non-spatial objects.</a:t>
            </a:r>
            <a:r>
              <a:rPr lang="en-US" sz="2000" smtClean="0"/>
              <a:t> </a:t>
            </a:r>
          </a:p>
        </p:txBody>
      </p:sp>
    </p:spTree>
    <p:extLst>
      <p:ext uri="{BB962C8B-B14F-4D97-AF65-F5344CB8AC3E}">
        <p14:creationId xmlns:p14="http://schemas.microsoft.com/office/powerpoint/2010/main" val="21616097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457200" y="1400175"/>
            <a:ext cx="4381500" cy="3876675"/>
          </a:xfrm>
          <a:prstGeom prst="rect">
            <a:avLst/>
          </a:prstGeom>
          <a:noFill/>
          <a:ln w="9525">
            <a:noFill/>
            <a:miter lim="800000"/>
            <a:headEnd/>
            <a:tailEnd/>
          </a:ln>
        </p:spPr>
      </p:pic>
      <p:sp>
        <p:nvSpPr>
          <p:cNvPr id="9" name="TextBox 8"/>
          <p:cNvSpPr txBox="1"/>
          <p:nvPr/>
        </p:nvSpPr>
        <p:spPr>
          <a:xfrm>
            <a:off x="200025" y="285750"/>
            <a:ext cx="8743951" cy="523220"/>
          </a:xfrm>
          <a:prstGeom prst="rect">
            <a:avLst/>
          </a:prstGeom>
          <a:noFill/>
        </p:spPr>
        <p:txBody>
          <a:bodyPr wrap="square" rtlCol="0">
            <a:spAutoFit/>
          </a:bodyPr>
          <a:lstStyle/>
          <a:p>
            <a:pPr algn="ctr" eaLnBrk="0" hangingPunct="0"/>
            <a:r>
              <a:rPr lang="en-US" sz="2800" dirty="0" smtClean="0">
                <a:solidFill>
                  <a:srgbClr val="000000"/>
                </a:solidFill>
                <a:latin typeface="Arial"/>
              </a:rPr>
              <a:t>Relationships linking Catchments and Drainage Lines</a:t>
            </a:r>
            <a:endParaRPr lang="en-US" sz="2800" dirty="0">
              <a:solidFill>
                <a:srgbClr val="000000"/>
              </a:solidFill>
              <a:latin typeface="Arial"/>
            </a:endParaRPr>
          </a:p>
        </p:txBody>
      </p:sp>
      <p:pic>
        <p:nvPicPr>
          <p:cNvPr id="1029" name="Picture 5"/>
          <p:cNvPicPr>
            <a:picLocks noChangeAspect="1" noChangeArrowheads="1"/>
          </p:cNvPicPr>
          <p:nvPr/>
        </p:nvPicPr>
        <p:blipFill>
          <a:blip r:embed="rId3" cstate="print"/>
          <a:srcRect/>
          <a:stretch>
            <a:fillRect/>
          </a:stretch>
        </p:blipFill>
        <p:spPr bwMode="auto">
          <a:xfrm>
            <a:off x="5791200" y="998139"/>
            <a:ext cx="3173737" cy="3980491"/>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4143375"/>
            <a:ext cx="4572000" cy="231913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343400" y="4219575"/>
            <a:ext cx="4267200" cy="2164522"/>
          </a:xfrm>
          <a:prstGeom prst="rect">
            <a:avLst/>
          </a:prstGeom>
          <a:noFill/>
          <a:ln w="9525">
            <a:noFill/>
            <a:miter lim="800000"/>
            <a:headEnd/>
            <a:tailEnd/>
          </a:ln>
        </p:spPr>
      </p:pic>
      <p:sp>
        <p:nvSpPr>
          <p:cNvPr id="14" name="Oval 13"/>
          <p:cNvSpPr/>
          <p:nvPr/>
        </p:nvSpPr>
        <p:spPr>
          <a:xfrm>
            <a:off x="6096000" y="1990725"/>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srgbClr val="FFFFFF"/>
              </a:solidFill>
            </a:endParaRPr>
          </a:p>
        </p:txBody>
      </p:sp>
      <p:sp>
        <p:nvSpPr>
          <p:cNvPr id="15" name="Oval 14"/>
          <p:cNvSpPr/>
          <p:nvPr/>
        </p:nvSpPr>
        <p:spPr>
          <a:xfrm>
            <a:off x="6096000" y="2219325"/>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srgbClr val="FFFFFF"/>
              </a:solidFill>
            </a:endParaRPr>
          </a:p>
        </p:txBody>
      </p:sp>
      <p:sp>
        <p:nvSpPr>
          <p:cNvPr id="16" name="Oval 15"/>
          <p:cNvSpPr/>
          <p:nvPr/>
        </p:nvSpPr>
        <p:spPr>
          <a:xfrm>
            <a:off x="6400800" y="5133975"/>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srgbClr val="FFFFFF"/>
              </a:solidFill>
            </a:endParaRPr>
          </a:p>
        </p:txBody>
      </p:sp>
      <p:sp>
        <p:nvSpPr>
          <p:cNvPr id="17" name="Oval 16"/>
          <p:cNvSpPr/>
          <p:nvPr/>
        </p:nvSpPr>
        <p:spPr>
          <a:xfrm>
            <a:off x="2057400" y="5667375"/>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srgbClr val="FFFFFF"/>
              </a:solidFill>
            </a:endParaRPr>
          </a:p>
        </p:txBody>
      </p:sp>
      <p:cxnSp>
        <p:nvCxnSpPr>
          <p:cNvPr id="19" name="Elbow Connector 18"/>
          <p:cNvCxnSpPr>
            <a:stCxn id="14" idx="2"/>
            <a:endCxn id="17" idx="6"/>
          </p:cNvCxnSpPr>
          <p:nvPr/>
        </p:nvCxnSpPr>
        <p:spPr>
          <a:xfrm rot="10800000" flipV="1">
            <a:off x="2286000" y="2105025"/>
            <a:ext cx="3810000" cy="3676650"/>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hape 20"/>
          <p:cNvCxnSpPr>
            <a:stCxn id="15" idx="6"/>
            <a:endCxn id="16" idx="6"/>
          </p:cNvCxnSpPr>
          <p:nvPr/>
        </p:nvCxnSpPr>
        <p:spPr>
          <a:xfrm>
            <a:off x="6324600" y="2333625"/>
            <a:ext cx="304800" cy="2914650"/>
          </a:xfrm>
          <a:prstGeom prst="bentConnector3">
            <a:avLst>
              <a:gd name="adj1" fmla="val 175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2"/>
          </p:cNvCxnSpPr>
          <p:nvPr/>
        </p:nvCxnSpPr>
        <p:spPr>
          <a:xfrm flipH="1">
            <a:off x="3048000" y="2333625"/>
            <a:ext cx="30480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4" idx="2"/>
          </p:cNvCxnSpPr>
          <p:nvPr/>
        </p:nvCxnSpPr>
        <p:spPr>
          <a:xfrm flipH="1" flipV="1">
            <a:off x="3286125" y="1876425"/>
            <a:ext cx="2809875"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0563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z="3200" dirty="0" smtClean="0"/>
              <a:t>Zonal Average of Raster over </a:t>
            </a:r>
            <a:r>
              <a:rPr lang="en-US" sz="3200" dirty="0" err="1" smtClean="0"/>
              <a:t>Subwatershed</a:t>
            </a:r>
            <a:r>
              <a:rPr lang="en-US" sz="3200" dirty="0" smtClean="0"/>
              <a:t> joined to </a:t>
            </a:r>
            <a:r>
              <a:rPr lang="en-US" sz="3200" dirty="0" err="1" smtClean="0"/>
              <a:t>Subwatershed</a:t>
            </a:r>
            <a:r>
              <a:rPr lang="en-US" sz="3200" dirty="0" smtClean="0"/>
              <a:t> table</a:t>
            </a:r>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2" y="2563688"/>
            <a:ext cx="650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055938" y="1460500"/>
            <a:ext cx="60880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Oval 5"/>
          <p:cNvSpPr>
            <a:spLocks noChangeArrowheads="1"/>
          </p:cNvSpPr>
          <p:nvPr/>
        </p:nvSpPr>
        <p:spPr bwMode="auto">
          <a:xfrm>
            <a:off x="1468308" y="3562203"/>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solidFill>
                <a:srgbClr val="000000"/>
              </a:solidFill>
              <a:latin typeface="Times New Roman" pitchFamily="18" charset="0"/>
            </a:endParaRPr>
          </a:p>
        </p:txBody>
      </p:sp>
      <p:sp>
        <p:nvSpPr>
          <p:cNvPr id="57350" name="Oval 6"/>
          <p:cNvSpPr>
            <a:spLocks noChangeArrowheads="1"/>
          </p:cNvSpPr>
          <p:nvPr/>
        </p:nvSpPr>
        <p:spPr bwMode="auto">
          <a:xfrm>
            <a:off x="4914900" y="2070100"/>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solidFill>
                <a:srgbClr val="000000"/>
              </a:solidFill>
              <a:latin typeface="Times New Roman" pitchFamily="18" charset="0"/>
            </a:endParaRPr>
          </a:p>
        </p:txBody>
      </p:sp>
      <p:cxnSp>
        <p:nvCxnSpPr>
          <p:cNvPr id="57351" name="Elbow Connector 8"/>
          <p:cNvCxnSpPr>
            <a:cxnSpLocks noChangeShapeType="1"/>
            <a:stCxn id="57350" idx="4"/>
            <a:endCxn id="57349" idx="0"/>
          </p:cNvCxnSpPr>
          <p:nvPr/>
        </p:nvCxnSpPr>
        <p:spPr bwMode="auto">
          <a:xfrm rot="5400000">
            <a:off x="2775753" y="1194455"/>
            <a:ext cx="1288903" cy="3446592"/>
          </a:xfrm>
          <a:prstGeom prst="bentConnector3">
            <a:avLst>
              <a:gd name="adj1" fmla="val 50000"/>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57352" name="Rectangle 9"/>
          <p:cNvSpPr>
            <a:spLocks noChangeArrowheads="1"/>
          </p:cNvSpPr>
          <p:nvPr/>
        </p:nvSpPr>
        <p:spPr bwMode="auto">
          <a:xfrm>
            <a:off x="1813275" y="3600303"/>
            <a:ext cx="4673600" cy="1651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solidFill>
                <a:srgbClr val="000000"/>
              </a:solidFill>
              <a:latin typeface="Times New Roman" pitchFamily="18" charset="0"/>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3608" y="4304770"/>
            <a:ext cx="6128451" cy="270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5"/>
          <p:cNvSpPr>
            <a:spLocks noChangeArrowheads="1"/>
          </p:cNvSpPr>
          <p:nvPr/>
        </p:nvSpPr>
        <p:spPr bwMode="auto">
          <a:xfrm>
            <a:off x="2909839" y="5201744"/>
            <a:ext cx="457200" cy="203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solidFill>
                <a:srgbClr val="000000"/>
              </a:solidFill>
              <a:latin typeface="Times New Roman" pitchFamily="18" charset="0"/>
            </a:endParaRPr>
          </a:p>
        </p:txBody>
      </p:sp>
      <p:sp>
        <p:nvSpPr>
          <p:cNvPr id="12" name="Rectangle 9"/>
          <p:cNvSpPr>
            <a:spLocks noChangeArrowheads="1"/>
          </p:cNvSpPr>
          <p:nvPr/>
        </p:nvSpPr>
        <p:spPr bwMode="auto">
          <a:xfrm>
            <a:off x="3254806" y="5239844"/>
            <a:ext cx="4049761" cy="1651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solidFill>
                <a:srgbClr val="000000"/>
              </a:solidFill>
              <a:latin typeface="Times New Roman" pitchFamily="18" charset="0"/>
            </a:endParaRPr>
          </a:p>
        </p:txBody>
      </p:sp>
      <p:cxnSp>
        <p:nvCxnSpPr>
          <p:cNvPr id="13" name="Elbow Connector 8"/>
          <p:cNvCxnSpPr>
            <a:cxnSpLocks noChangeShapeType="1"/>
            <a:stCxn id="11" idx="0"/>
            <a:endCxn id="57349" idx="4"/>
          </p:cNvCxnSpPr>
          <p:nvPr/>
        </p:nvCxnSpPr>
        <p:spPr bwMode="auto">
          <a:xfrm rot="16200000" flipV="1">
            <a:off x="1699504" y="3762808"/>
            <a:ext cx="1436341" cy="1441531"/>
          </a:xfrm>
          <a:prstGeom prst="bentConnector3">
            <a:avLst>
              <a:gd name="adj1" fmla="val 50000"/>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3138439" y="4304770"/>
            <a:ext cx="1660094" cy="400110"/>
          </a:xfrm>
          <a:prstGeom prst="rect">
            <a:avLst/>
          </a:prstGeom>
          <a:noFill/>
        </p:spPr>
        <p:txBody>
          <a:bodyPr wrap="square" rtlCol="0">
            <a:spAutoFit/>
          </a:bodyPr>
          <a:lstStyle/>
          <a:p>
            <a:pPr eaLnBrk="0" hangingPunct="0"/>
            <a:r>
              <a:rPr lang="en-US" sz="2000" dirty="0" smtClean="0">
                <a:solidFill>
                  <a:srgbClr val="FF0000"/>
                </a:solidFill>
                <a:latin typeface="Arial"/>
              </a:rPr>
              <a:t>Join</a:t>
            </a:r>
            <a:endParaRPr lang="en-US" sz="2000" dirty="0">
              <a:solidFill>
                <a:srgbClr val="FF0000"/>
              </a:solidFill>
              <a:latin typeface="Arial"/>
            </a:endParaRPr>
          </a:p>
        </p:txBody>
      </p:sp>
    </p:spTree>
    <p:extLst>
      <p:ext uri="{BB962C8B-B14F-4D97-AF65-F5344CB8AC3E}">
        <p14:creationId xmlns:p14="http://schemas.microsoft.com/office/powerpoint/2010/main" val="28480251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4" descr="wtrshedusgs"/>
          <p:cNvPicPr>
            <a:picLocks noChangeAspect="1" noChangeArrowheads="1"/>
          </p:cNvPicPr>
          <p:nvPr/>
        </p:nvPicPr>
        <p:blipFill>
          <a:blip r:embed="rId3" cstate="print"/>
          <a:srcRect/>
          <a:stretch>
            <a:fillRect/>
          </a:stretch>
        </p:blipFill>
        <p:spPr bwMode="auto">
          <a:xfrm>
            <a:off x="1471613" y="614363"/>
            <a:ext cx="6629400" cy="4183062"/>
          </a:xfrm>
          <a:prstGeom prst="rect">
            <a:avLst/>
          </a:prstGeom>
          <a:noFill/>
          <a:ln w="9525">
            <a:noFill/>
            <a:miter lim="800000"/>
            <a:headEnd/>
            <a:tailEnd/>
          </a:ln>
        </p:spPr>
      </p:pic>
      <p:sp>
        <p:nvSpPr>
          <p:cNvPr id="162819" name="Text Box 5"/>
          <p:cNvSpPr txBox="1">
            <a:spLocks noChangeArrowheads="1"/>
          </p:cNvSpPr>
          <p:nvPr/>
        </p:nvSpPr>
        <p:spPr bwMode="auto">
          <a:xfrm>
            <a:off x="396875" y="206375"/>
            <a:ext cx="8018463" cy="457200"/>
          </a:xfrm>
          <a:prstGeom prst="rect">
            <a:avLst/>
          </a:prstGeom>
          <a:noFill/>
          <a:ln w="9525">
            <a:noFill/>
            <a:miter lim="800000"/>
            <a:headEnd/>
            <a:tailEnd/>
          </a:ln>
        </p:spPr>
        <p:txBody>
          <a:bodyPr>
            <a:spAutoFit/>
          </a:bodyPr>
          <a:lstStyle/>
          <a:p>
            <a:pPr algn="ctr"/>
            <a:r>
              <a:rPr lang="en-US" sz="2400"/>
              <a:t>Catchment, Watershed, Subwatershed.</a:t>
            </a:r>
          </a:p>
        </p:txBody>
      </p:sp>
      <p:sp>
        <p:nvSpPr>
          <p:cNvPr id="162821" name="Text Box 7"/>
          <p:cNvSpPr txBox="1">
            <a:spLocks noChangeArrowheads="1"/>
          </p:cNvSpPr>
          <p:nvPr/>
        </p:nvSpPr>
        <p:spPr bwMode="auto">
          <a:xfrm>
            <a:off x="611188" y="5391150"/>
            <a:ext cx="8018462" cy="822325"/>
          </a:xfrm>
          <a:prstGeom prst="rect">
            <a:avLst/>
          </a:prstGeom>
          <a:noFill/>
          <a:ln w="9525">
            <a:noFill/>
            <a:miter lim="800000"/>
            <a:headEnd/>
            <a:tailEnd/>
          </a:ln>
        </p:spPr>
        <p:txBody>
          <a:bodyPr>
            <a:spAutoFit/>
          </a:bodyPr>
          <a:lstStyle/>
          <a:p>
            <a:pPr algn="ctr"/>
            <a:r>
              <a:rPr lang="en-US" sz="2400"/>
              <a:t>Watershed outlet points may lie within the interior of a catchment, e.g. at a USGS stream-gaging site.</a:t>
            </a:r>
          </a:p>
        </p:txBody>
      </p:sp>
      <p:sp>
        <p:nvSpPr>
          <p:cNvPr id="162822" name="Text Box 8"/>
          <p:cNvSpPr txBox="1">
            <a:spLocks noChangeArrowheads="1"/>
          </p:cNvSpPr>
          <p:nvPr/>
        </p:nvSpPr>
        <p:spPr bwMode="auto">
          <a:xfrm>
            <a:off x="176213" y="1485900"/>
            <a:ext cx="1909762" cy="457200"/>
          </a:xfrm>
          <a:prstGeom prst="rect">
            <a:avLst/>
          </a:prstGeom>
          <a:noFill/>
          <a:ln w="9525">
            <a:noFill/>
            <a:miter lim="800000"/>
            <a:headEnd/>
            <a:tailEnd/>
          </a:ln>
        </p:spPr>
        <p:txBody>
          <a:bodyPr>
            <a:spAutoFit/>
          </a:bodyPr>
          <a:lstStyle/>
          <a:p>
            <a:pPr algn="ctr"/>
            <a:r>
              <a:rPr lang="en-US" sz="2400"/>
              <a:t>Catchments</a:t>
            </a:r>
          </a:p>
        </p:txBody>
      </p:sp>
      <p:sp>
        <p:nvSpPr>
          <p:cNvPr id="162823" name="Line 9"/>
          <p:cNvSpPr>
            <a:spLocks noChangeShapeType="1"/>
          </p:cNvSpPr>
          <p:nvPr/>
        </p:nvSpPr>
        <p:spPr bwMode="auto">
          <a:xfrm>
            <a:off x="1344613" y="1892300"/>
            <a:ext cx="657225" cy="1289050"/>
          </a:xfrm>
          <a:prstGeom prst="line">
            <a:avLst/>
          </a:prstGeom>
          <a:noFill/>
          <a:ln w="9525">
            <a:solidFill>
              <a:schemeClr val="tx1"/>
            </a:solidFill>
            <a:round/>
            <a:headEnd/>
            <a:tailEnd type="triangle" w="med" len="med"/>
          </a:ln>
        </p:spPr>
        <p:txBody>
          <a:bodyPr/>
          <a:lstStyle/>
          <a:p>
            <a:endParaRPr lang="en-US"/>
          </a:p>
        </p:txBody>
      </p:sp>
      <p:sp>
        <p:nvSpPr>
          <p:cNvPr id="162824" name="Line 10"/>
          <p:cNvSpPr>
            <a:spLocks noChangeShapeType="1"/>
          </p:cNvSpPr>
          <p:nvPr/>
        </p:nvSpPr>
        <p:spPr bwMode="auto">
          <a:xfrm>
            <a:off x="1136650" y="1935163"/>
            <a:ext cx="612775" cy="1917700"/>
          </a:xfrm>
          <a:prstGeom prst="line">
            <a:avLst/>
          </a:prstGeom>
          <a:noFill/>
          <a:ln w="9525">
            <a:solidFill>
              <a:schemeClr val="tx1"/>
            </a:solidFill>
            <a:round/>
            <a:headEnd/>
            <a:tailEnd type="triangle" w="med" len="med"/>
          </a:ln>
        </p:spPr>
        <p:txBody>
          <a:bodyPr/>
          <a:lstStyle/>
          <a:p>
            <a:endParaRPr lang="en-US"/>
          </a:p>
        </p:txBody>
      </p:sp>
      <p:sp>
        <p:nvSpPr>
          <p:cNvPr id="162825" name="Line 11"/>
          <p:cNvSpPr>
            <a:spLocks noChangeShapeType="1"/>
          </p:cNvSpPr>
          <p:nvPr/>
        </p:nvSpPr>
        <p:spPr bwMode="auto">
          <a:xfrm>
            <a:off x="1633538" y="1900238"/>
            <a:ext cx="1287462" cy="1092200"/>
          </a:xfrm>
          <a:prstGeom prst="line">
            <a:avLst/>
          </a:prstGeom>
          <a:noFill/>
          <a:ln w="9525">
            <a:solidFill>
              <a:schemeClr val="tx1"/>
            </a:solidFill>
            <a:round/>
            <a:headEnd/>
            <a:tailEnd type="triangle" w="med" len="med"/>
          </a:ln>
        </p:spPr>
        <p:txBody>
          <a:bodyPr/>
          <a:lstStyle/>
          <a:p>
            <a:endParaRPr lang="en-US"/>
          </a:p>
        </p:txBody>
      </p:sp>
      <p:sp>
        <p:nvSpPr>
          <p:cNvPr id="162826" name="Text Box 12"/>
          <p:cNvSpPr txBox="1">
            <a:spLocks noChangeArrowheads="1"/>
          </p:cNvSpPr>
          <p:nvPr/>
        </p:nvSpPr>
        <p:spPr bwMode="auto">
          <a:xfrm>
            <a:off x="5237163" y="654050"/>
            <a:ext cx="2486025" cy="457200"/>
          </a:xfrm>
          <a:prstGeom prst="rect">
            <a:avLst/>
          </a:prstGeom>
          <a:noFill/>
          <a:ln w="9525">
            <a:noFill/>
            <a:miter lim="800000"/>
            <a:headEnd/>
            <a:tailEnd/>
          </a:ln>
        </p:spPr>
        <p:txBody>
          <a:bodyPr>
            <a:spAutoFit/>
          </a:bodyPr>
          <a:lstStyle/>
          <a:p>
            <a:pPr algn="ctr"/>
            <a:r>
              <a:rPr lang="en-US" sz="2400"/>
              <a:t>Subwatersheds</a:t>
            </a:r>
          </a:p>
        </p:txBody>
      </p:sp>
      <p:sp>
        <p:nvSpPr>
          <p:cNvPr id="162827" name="Line 13"/>
          <p:cNvSpPr>
            <a:spLocks noChangeShapeType="1"/>
          </p:cNvSpPr>
          <p:nvPr/>
        </p:nvSpPr>
        <p:spPr bwMode="auto">
          <a:xfrm flipH="1">
            <a:off x="4333875" y="969963"/>
            <a:ext cx="1042988" cy="374650"/>
          </a:xfrm>
          <a:prstGeom prst="line">
            <a:avLst/>
          </a:prstGeom>
          <a:noFill/>
          <a:ln w="9525">
            <a:solidFill>
              <a:schemeClr val="tx1"/>
            </a:solidFill>
            <a:round/>
            <a:headEnd/>
            <a:tailEnd type="triangle" w="med" len="med"/>
          </a:ln>
        </p:spPr>
        <p:txBody>
          <a:bodyPr/>
          <a:lstStyle/>
          <a:p>
            <a:endParaRPr lang="en-US"/>
          </a:p>
        </p:txBody>
      </p:sp>
      <p:sp>
        <p:nvSpPr>
          <p:cNvPr id="162828" name="Line 14"/>
          <p:cNvSpPr>
            <a:spLocks noChangeShapeType="1"/>
          </p:cNvSpPr>
          <p:nvPr/>
        </p:nvSpPr>
        <p:spPr bwMode="auto">
          <a:xfrm flipH="1">
            <a:off x="5060950" y="1084263"/>
            <a:ext cx="541338" cy="522287"/>
          </a:xfrm>
          <a:prstGeom prst="line">
            <a:avLst/>
          </a:prstGeom>
          <a:noFill/>
          <a:ln w="9525">
            <a:solidFill>
              <a:schemeClr val="tx1"/>
            </a:solidFill>
            <a:round/>
            <a:headEnd/>
            <a:tailEnd type="triangle" w="med" len="med"/>
          </a:ln>
        </p:spPr>
        <p:txBody>
          <a:bodyPr/>
          <a:lstStyle/>
          <a:p>
            <a:endParaRPr lang="en-US"/>
          </a:p>
        </p:txBody>
      </p:sp>
      <p:sp>
        <p:nvSpPr>
          <p:cNvPr id="162829" name="Line 15"/>
          <p:cNvSpPr>
            <a:spLocks noChangeShapeType="1"/>
          </p:cNvSpPr>
          <p:nvPr/>
        </p:nvSpPr>
        <p:spPr bwMode="auto">
          <a:xfrm>
            <a:off x="5807075" y="1092200"/>
            <a:ext cx="193675" cy="479425"/>
          </a:xfrm>
          <a:prstGeom prst="line">
            <a:avLst/>
          </a:prstGeom>
          <a:noFill/>
          <a:ln w="9525">
            <a:solidFill>
              <a:schemeClr val="tx1"/>
            </a:solidFill>
            <a:round/>
            <a:headEnd/>
            <a:tailEnd type="triangle" w="med" len="med"/>
          </a:ln>
        </p:spPr>
        <p:txBody>
          <a:bodyPr/>
          <a:lstStyle/>
          <a:p>
            <a:endParaRPr lang="en-US"/>
          </a:p>
        </p:txBody>
      </p:sp>
      <p:sp>
        <p:nvSpPr>
          <p:cNvPr id="162830" name="Freeform 16"/>
          <p:cNvSpPr>
            <a:spLocks/>
          </p:cNvSpPr>
          <p:nvPr/>
        </p:nvSpPr>
        <p:spPr bwMode="auto">
          <a:xfrm>
            <a:off x="1749425" y="842963"/>
            <a:ext cx="5113338" cy="3027362"/>
          </a:xfrm>
          <a:custGeom>
            <a:avLst/>
            <a:gdLst>
              <a:gd name="T0" fmla="*/ 2147483647 w 3221"/>
              <a:gd name="T1" fmla="*/ 2147483647 h 1907"/>
              <a:gd name="T2" fmla="*/ 2147483647 w 3221"/>
              <a:gd name="T3" fmla="*/ 2147483647 h 1907"/>
              <a:gd name="T4" fmla="*/ 2147483647 w 3221"/>
              <a:gd name="T5" fmla="*/ 2147483647 h 1907"/>
              <a:gd name="T6" fmla="*/ 2147483647 w 3221"/>
              <a:gd name="T7" fmla="*/ 2147483647 h 1907"/>
              <a:gd name="T8" fmla="*/ 2147483647 w 3221"/>
              <a:gd name="T9" fmla="*/ 2147483647 h 1907"/>
              <a:gd name="T10" fmla="*/ 2147483647 w 3221"/>
              <a:gd name="T11" fmla="*/ 2147483647 h 1907"/>
              <a:gd name="T12" fmla="*/ 2147483647 w 3221"/>
              <a:gd name="T13" fmla="*/ 2147483647 h 1907"/>
              <a:gd name="T14" fmla="*/ 2147483647 w 3221"/>
              <a:gd name="T15" fmla="*/ 2147483647 h 1907"/>
              <a:gd name="T16" fmla="*/ 2147483647 w 3221"/>
              <a:gd name="T17" fmla="*/ 2147483647 h 1907"/>
              <a:gd name="T18" fmla="*/ 2147483647 w 3221"/>
              <a:gd name="T19" fmla="*/ 2147483647 h 1907"/>
              <a:gd name="T20" fmla="*/ 2147483647 w 3221"/>
              <a:gd name="T21" fmla="*/ 2147483647 h 1907"/>
              <a:gd name="T22" fmla="*/ 2147483647 w 3221"/>
              <a:gd name="T23" fmla="*/ 2147483647 h 1907"/>
              <a:gd name="T24" fmla="*/ 2147483647 w 3221"/>
              <a:gd name="T25" fmla="*/ 2147483647 h 1907"/>
              <a:gd name="T26" fmla="*/ 2147483647 w 3221"/>
              <a:gd name="T27" fmla="*/ 2147483647 h 1907"/>
              <a:gd name="T28" fmla="*/ 2147483647 w 3221"/>
              <a:gd name="T29" fmla="*/ 2147483647 h 1907"/>
              <a:gd name="T30" fmla="*/ 2147483647 w 3221"/>
              <a:gd name="T31" fmla="*/ 2147483647 h 1907"/>
              <a:gd name="T32" fmla="*/ 2147483647 w 3221"/>
              <a:gd name="T33" fmla="*/ 2147483647 h 1907"/>
              <a:gd name="T34" fmla="*/ 2147483647 w 3221"/>
              <a:gd name="T35" fmla="*/ 2147483647 h 1907"/>
              <a:gd name="T36" fmla="*/ 2147483647 w 3221"/>
              <a:gd name="T37" fmla="*/ 2147483647 h 1907"/>
              <a:gd name="T38" fmla="*/ 2147483647 w 3221"/>
              <a:gd name="T39" fmla="*/ 2147483647 h 1907"/>
              <a:gd name="T40" fmla="*/ 2147483647 w 3221"/>
              <a:gd name="T41" fmla="*/ 2147483647 h 1907"/>
              <a:gd name="T42" fmla="*/ 2147483647 w 3221"/>
              <a:gd name="T43" fmla="*/ 2147483647 h 1907"/>
              <a:gd name="T44" fmla="*/ 2147483647 w 3221"/>
              <a:gd name="T45" fmla="*/ 2147483647 h 1907"/>
              <a:gd name="T46" fmla="*/ 2147483647 w 3221"/>
              <a:gd name="T47" fmla="*/ 2147483647 h 1907"/>
              <a:gd name="T48" fmla="*/ 2147483647 w 3221"/>
              <a:gd name="T49" fmla="*/ 2147483647 h 1907"/>
              <a:gd name="T50" fmla="*/ 2147483647 w 3221"/>
              <a:gd name="T51" fmla="*/ 2147483647 h 1907"/>
              <a:gd name="T52" fmla="*/ 2147483647 w 3221"/>
              <a:gd name="T53" fmla="*/ 2147483647 h 1907"/>
              <a:gd name="T54" fmla="*/ 2147483647 w 3221"/>
              <a:gd name="T55" fmla="*/ 2147483647 h 1907"/>
              <a:gd name="T56" fmla="*/ 2147483647 w 3221"/>
              <a:gd name="T57" fmla="*/ 2147483647 h 1907"/>
              <a:gd name="T58" fmla="*/ 2147483647 w 3221"/>
              <a:gd name="T59" fmla="*/ 2147483647 h 1907"/>
              <a:gd name="T60" fmla="*/ 2147483647 w 3221"/>
              <a:gd name="T61" fmla="*/ 2147483647 h 1907"/>
              <a:gd name="T62" fmla="*/ 2147483647 w 3221"/>
              <a:gd name="T63" fmla="*/ 2147483647 h 1907"/>
              <a:gd name="T64" fmla="*/ 2147483647 w 3221"/>
              <a:gd name="T65" fmla="*/ 2147483647 h 1907"/>
              <a:gd name="T66" fmla="*/ 2147483647 w 3221"/>
              <a:gd name="T67" fmla="*/ 0 h 1907"/>
              <a:gd name="T68" fmla="*/ 2147483647 w 3221"/>
              <a:gd name="T69" fmla="*/ 2147483647 h 1907"/>
              <a:gd name="T70" fmla="*/ 2147483647 w 3221"/>
              <a:gd name="T71" fmla="*/ 2147483647 h 1907"/>
              <a:gd name="T72" fmla="*/ 2147483647 w 3221"/>
              <a:gd name="T73" fmla="*/ 2147483647 h 1907"/>
              <a:gd name="T74" fmla="*/ 2147483647 w 3221"/>
              <a:gd name="T75" fmla="*/ 2147483647 h 1907"/>
              <a:gd name="T76" fmla="*/ 2147483647 w 3221"/>
              <a:gd name="T77" fmla="*/ 2147483647 h 1907"/>
              <a:gd name="T78" fmla="*/ 2147483647 w 3221"/>
              <a:gd name="T79" fmla="*/ 2147483647 h 1907"/>
              <a:gd name="T80" fmla="*/ 2147483647 w 3221"/>
              <a:gd name="T81" fmla="*/ 2147483647 h 1907"/>
              <a:gd name="T82" fmla="*/ 2147483647 w 3221"/>
              <a:gd name="T83" fmla="*/ 2147483647 h 1907"/>
              <a:gd name="T84" fmla="*/ 2147483647 w 3221"/>
              <a:gd name="T85" fmla="*/ 2147483647 h 1907"/>
              <a:gd name="T86" fmla="*/ 2147483647 w 3221"/>
              <a:gd name="T87" fmla="*/ 2147483647 h 1907"/>
              <a:gd name="T88" fmla="*/ 2147483647 w 3221"/>
              <a:gd name="T89" fmla="*/ 2147483647 h 1907"/>
              <a:gd name="T90" fmla="*/ 2147483647 w 3221"/>
              <a:gd name="T91" fmla="*/ 2147483647 h 1907"/>
              <a:gd name="T92" fmla="*/ 2147483647 w 3221"/>
              <a:gd name="T93" fmla="*/ 2147483647 h 1907"/>
              <a:gd name="T94" fmla="*/ 2147483647 w 3221"/>
              <a:gd name="T95" fmla="*/ 2147483647 h 1907"/>
              <a:gd name="T96" fmla="*/ 2147483647 w 3221"/>
              <a:gd name="T97" fmla="*/ 2147483647 h 1907"/>
              <a:gd name="T98" fmla="*/ 2147483647 w 3221"/>
              <a:gd name="T99" fmla="*/ 2147483647 h 1907"/>
              <a:gd name="T100" fmla="*/ 2147483647 w 3221"/>
              <a:gd name="T101" fmla="*/ 2147483647 h 1907"/>
              <a:gd name="T102" fmla="*/ 2147483647 w 3221"/>
              <a:gd name="T103" fmla="*/ 2147483647 h 1907"/>
              <a:gd name="T104" fmla="*/ 2147483647 w 3221"/>
              <a:gd name="T105" fmla="*/ 2147483647 h 1907"/>
              <a:gd name="T106" fmla="*/ 2147483647 w 3221"/>
              <a:gd name="T107" fmla="*/ 2147483647 h 1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21"/>
              <a:gd name="T163" fmla="*/ 0 h 1907"/>
              <a:gd name="T164" fmla="*/ 3221 w 3221"/>
              <a:gd name="T165" fmla="*/ 1907 h 19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21" h="1907">
                <a:moveTo>
                  <a:pt x="3042" y="1874"/>
                </a:moveTo>
                <a:lnTo>
                  <a:pt x="2924" y="1907"/>
                </a:lnTo>
                <a:lnTo>
                  <a:pt x="2846" y="1862"/>
                </a:lnTo>
                <a:lnTo>
                  <a:pt x="2807" y="1807"/>
                </a:lnTo>
                <a:lnTo>
                  <a:pt x="2790" y="1751"/>
                </a:lnTo>
                <a:lnTo>
                  <a:pt x="2757" y="1723"/>
                </a:lnTo>
                <a:lnTo>
                  <a:pt x="2684" y="1728"/>
                </a:lnTo>
                <a:lnTo>
                  <a:pt x="2628" y="1678"/>
                </a:lnTo>
                <a:lnTo>
                  <a:pt x="2583" y="1644"/>
                </a:lnTo>
                <a:lnTo>
                  <a:pt x="2511" y="1639"/>
                </a:lnTo>
                <a:lnTo>
                  <a:pt x="2449" y="1622"/>
                </a:lnTo>
                <a:lnTo>
                  <a:pt x="2393" y="1639"/>
                </a:lnTo>
                <a:lnTo>
                  <a:pt x="2343" y="1600"/>
                </a:lnTo>
                <a:lnTo>
                  <a:pt x="2315" y="1572"/>
                </a:lnTo>
                <a:lnTo>
                  <a:pt x="2253" y="1538"/>
                </a:lnTo>
                <a:lnTo>
                  <a:pt x="2181" y="1510"/>
                </a:lnTo>
                <a:lnTo>
                  <a:pt x="2114" y="1482"/>
                </a:lnTo>
                <a:lnTo>
                  <a:pt x="2080" y="1471"/>
                </a:lnTo>
                <a:lnTo>
                  <a:pt x="2024" y="1454"/>
                </a:lnTo>
                <a:lnTo>
                  <a:pt x="1979" y="1387"/>
                </a:lnTo>
                <a:lnTo>
                  <a:pt x="1974" y="1354"/>
                </a:lnTo>
                <a:lnTo>
                  <a:pt x="1963" y="1292"/>
                </a:lnTo>
                <a:lnTo>
                  <a:pt x="1963" y="1225"/>
                </a:lnTo>
                <a:lnTo>
                  <a:pt x="1907" y="1214"/>
                </a:lnTo>
                <a:lnTo>
                  <a:pt x="1845" y="1152"/>
                </a:lnTo>
                <a:lnTo>
                  <a:pt x="1795" y="1108"/>
                </a:lnTo>
                <a:lnTo>
                  <a:pt x="1795" y="1029"/>
                </a:lnTo>
                <a:lnTo>
                  <a:pt x="1828" y="990"/>
                </a:lnTo>
                <a:lnTo>
                  <a:pt x="1772" y="912"/>
                </a:lnTo>
                <a:lnTo>
                  <a:pt x="1744" y="867"/>
                </a:lnTo>
                <a:lnTo>
                  <a:pt x="1700" y="800"/>
                </a:lnTo>
                <a:lnTo>
                  <a:pt x="1571" y="789"/>
                </a:lnTo>
                <a:lnTo>
                  <a:pt x="1515" y="789"/>
                </a:lnTo>
                <a:lnTo>
                  <a:pt x="1487" y="744"/>
                </a:lnTo>
                <a:lnTo>
                  <a:pt x="1403" y="705"/>
                </a:lnTo>
                <a:lnTo>
                  <a:pt x="1364" y="677"/>
                </a:lnTo>
                <a:lnTo>
                  <a:pt x="1314" y="671"/>
                </a:lnTo>
                <a:lnTo>
                  <a:pt x="1241" y="666"/>
                </a:lnTo>
                <a:lnTo>
                  <a:pt x="1191" y="632"/>
                </a:lnTo>
                <a:lnTo>
                  <a:pt x="1124" y="621"/>
                </a:lnTo>
                <a:lnTo>
                  <a:pt x="1062" y="632"/>
                </a:lnTo>
                <a:lnTo>
                  <a:pt x="1006" y="671"/>
                </a:lnTo>
                <a:lnTo>
                  <a:pt x="934" y="671"/>
                </a:lnTo>
                <a:lnTo>
                  <a:pt x="878" y="666"/>
                </a:lnTo>
                <a:lnTo>
                  <a:pt x="816" y="615"/>
                </a:lnTo>
                <a:lnTo>
                  <a:pt x="755" y="582"/>
                </a:lnTo>
                <a:lnTo>
                  <a:pt x="693" y="565"/>
                </a:lnTo>
                <a:lnTo>
                  <a:pt x="615" y="565"/>
                </a:lnTo>
                <a:lnTo>
                  <a:pt x="564" y="565"/>
                </a:lnTo>
                <a:lnTo>
                  <a:pt x="475" y="504"/>
                </a:lnTo>
                <a:lnTo>
                  <a:pt x="430" y="453"/>
                </a:lnTo>
                <a:lnTo>
                  <a:pt x="380" y="436"/>
                </a:lnTo>
                <a:lnTo>
                  <a:pt x="318" y="436"/>
                </a:lnTo>
                <a:lnTo>
                  <a:pt x="285" y="425"/>
                </a:lnTo>
                <a:lnTo>
                  <a:pt x="218" y="375"/>
                </a:lnTo>
                <a:lnTo>
                  <a:pt x="162" y="336"/>
                </a:lnTo>
                <a:lnTo>
                  <a:pt x="72" y="291"/>
                </a:lnTo>
                <a:lnTo>
                  <a:pt x="39" y="263"/>
                </a:lnTo>
                <a:lnTo>
                  <a:pt x="0" y="196"/>
                </a:lnTo>
                <a:lnTo>
                  <a:pt x="72" y="162"/>
                </a:lnTo>
                <a:lnTo>
                  <a:pt x="117" y="95"/>
                </a:lnTo>
                <a:lnTo>
                  <a:pt x="207" y="79"/>
                </a:lnTo>
                <a:lnTo>
                  <a:pt x="268" y="84"/>
                </a:lnTo>
                <a:lnTo>
                  <a:pt x="380" y="84"/>
                </a:lnTo>
                <a:lnTo>
                  <a:pt x="413" y="67"/>
                </a:lnTo>
                <a:lnTo>
                  <a:pt x="475" y="17"/>
                </a:lnTo>
                <a:lnTo>
                  <a:pt x="587" y="17"/>
                </a:lnTo>
                <a:lnTo>
                  <a:pt x="699" y="0"/>
                </a:lnTo>
                <a:lnTo>
                  <a:pt x="855" y="51"/>
                </a:lnTo>
                <a:lnTo>
                  <a:pt x="956" y="73"/>
                </a:lnTo>
                <a:lnTo>
                  <a:pt x="1034" y="73"/>
                </a:lnTo>
                <a:lnTo>
                  <a:pt x="1129" y="67"/>
                </a:lnTo>
                <a:lnTo>
                  <a:pt x="1174" y="73"/>
                </a:lnTo>
                <a:lnTo>
                  <a:pt x="1286" y="84"/>
                </a:lnTo>
                <a:lnTo>
                  <a:pt x="1387" y="107"/>
                </a:lnTo>
                <a:lnTo>
                  <a:pt x="1487" y="168"/>
                </a:lnTo>
                <a:lnTo>
                  <a:pt x="1560" y="230"/>
                </a:lnTo>
                <a:lnTo>
                  <a:pt x="1677" y="207"/>
                </a:lnTo>
                <a:lnTo>
                  <a:pt x="1789" y="269"/>
                </a:lnTo>
                <a:lnTo>
                  <a:pt x="1840" y="280"/>
                </a:lnTo>
                <a:lnTo>
                  <a:pt x="1929" y="319"/>
                </a:lnTo>
                <a:lnTo>
                  <a:pt x="2024" y="347"/>
                </a:lnTo>
                <a:lnTo>
                  <a:pt x="2097" y="347"/>
                </a:lnTo>
                <a:lnTo>
                  <a:pt x="2186" y="381"/>
                </a:lnTo>
                <a:lnTo>
                  <a:pt x="2292" y="408"/>
                </a:lnTo>
                <a:lnTo>
                  <a:pt x="2371" y="448"/>
                </a:lnTo>
                <a:lnTo>
                  <a:pt x="2443" y="453"/>
                </a:lnTo>
                <a:lnTo>
                  <a:pt x="2449" y="526"/>
                </a:lnTo>
                <a:lnTo>
                  <a:pt x="2477" y="593"/>
                </a:lnTo>
                <a:lnTo>
                  <a:pt x="2516" y="632"/>
                </a:lnTo>
                <a:lnTo>
                  <a:pt x="2527" y="694"/>
                </a:lnTo>
                <a:lnTo>
                  <a:pt x="2583" y="789"/>
                </a:lnTo>
                <a:lnTo>
                  <a:pt x="2656" y="828"/>
                </a:lnTo>
                <a:lnTo>
                  <a:pt x="2751" y="945"/>
                </a:lnTo>
                <a:lnTo>
                  <a:pt x="2807" y="1024"/>
                </a:lnTo>
                <a:lnTo>
                  <a:pt x="2818" y="1091"/>
                </a:lnTo>
                <a:lnTo>
                  <a:pt x="2896" y="1214"/>
                </a:lnTo>
                <a:lnTo>
                  <a:pt x="2941" y="1197"/>
                </a:lnTo>
                <a:lnTo>
                  <a:pt x="2975" y="1275"/>
                </a:lnTo>
                <a:lnTo>
                  <a:pt x="3008" y="1342"/>
                </a:lnTo>
                <a:lnTo>
                  <a:pt x="3137" y="1421"/>
                </a:lnTo>
                <a:lnTo>
                  <a:pt x="3159" y="1454"/>
                </a:lnTo>
                <a:lnTo>
                  <a:pt x="3170" y="1577"/>
                </a:lnTo>
                <a:lnTo>
                  <a:pt x="3221" y="1667"/>
                </a:lnTo>
                <a:lnTo>
                  <a:pt x="3148" y="1711"/>
                </a:lnTo>
                <a:lnTo>
                  <a:pt x="3115" y="1779"/>
                </a:lnTo>
                <a:lnTo>
                  <a:pt x="3087" y="1846"/>
                </a:lnTo>
                <a:lnTo>
                  <a:pt x="3042" y="1874"/>
                </a:lnTo>
                <a:close/>
              </a:path>
            </a:pathLst>
          </a:custGeom>
          <a:noFill/>
          <a:ln w="76200">
            <a:solidFill>
              <a:srgbClr val="FFFF00">
                <a:alpha val="61176"/>
              </a:srgbClr>
            </a:solidFill>
            <a:round/>
            <a:headEnd/>
            <a:tailEnd/>
          </a:ln>
        </p:spPr>
        <p:txBody>
          <a:bodyPr/>
          <a:lstStyle/>
          <a:p>
            <a:endParaRPr lang="en-US"/>
          </a:p>
        </p:txBody>
      </p:sp>
      <p:sp>
        <p:nvSpPr>
          <p:cNvPr id="162831" name="Rectangle 17"/>
          <p:cNvSpPr>
            <a:spLocks noChangeArrowheads="1"/>
          </p:cNvSpPr>
          <p:nvPr/>
        </p:nvSpPr>
        <p:spPr bwMode="auto">
          <a:xfrm>
            <a:off x="4683125" y="3927475"/>
            <a:ext cx="1658938" cy="457200"/>
          </a:xfrm>
          <a:prstGeom prst="rect">
            <a:avLst/>
          </a:prstGeom>
          <a:noFill/>
          <a:ln w="9525">
            <a:noFill/>
            <a:miter lim="800000"/>
            <a:headEnd/>
            <a:tailEnd/>
          </a:ln>
        </p:spPr>
        <p:txBody>
          <a:bodyPr wrap="none">
            <a:spAutoFit/>
          </a:bodyPr>
          <a:lstStyle/>
          <a:p>
            <a:r>
              <a:rPr lang="en-US" sz="2400"/>
              <a:t>Watershed</a:t>
            </a:r>
          </a:p>
        </p:txBody>
      </p:sp>
      <p:sp>
        <p:nvSpPr>
          <p:cNvPr id="162832" name="Line 18"/>
          <p:cNvSpPr>
            <a:spLocks noChangeShapeType="1"/>
          </p:cNvSpPr>
          <p:nvPr/>
        </p:nvSpPr>
        <p:spPr bwMode="auto">
          <a:xfrm flipV="1">
            <a:off x="5432425" y="3081338"/>
            <a:ext cx="19050" cy="868362"/>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solidFill>
                  <a:srgbClr val="FF3300"/>
                </a:solidFill>
              </a:rPr>
              <a:t>Shape</a:t>
            </a:r>
            <a:r>
              <a:rPr lang="en-US" smtClean="0"/>
              <a:t> of the Earth</a:t>
            </a:r>
          </a:p>
        </p:txBody>
      </p:sp>
      <p:pic>
        <p:nvPicPr>
          <p:cNvPr id="28675" name="Picture 3" descr="earth"/>
          <p:cNvPicPr>
            <a:picLocks noChangeAspect="1" noChangeArrowheads="1"/>
          </p:cNvPicPr>
          <p:nvPr/>
        </p:nvPicPr>
        <p:blipFill>
          <a:blip r:embed="rId2" cstate="print"/>
          <a:srcRect/>
          <a:stretch>
            <a:fillRect/>
          </a:stretch>
        </p:blipFill>
        <p:spPr bwMode="auto">
          <a:xfrm>
            <a:off x="1524000" y="3505200"/>
            <a:ext cx="2260600" cy="2384425"/>
          </a:xfrm>
          <a:prstGeom prst="rect">
            <a:avLst/>
          </a:prstGeom>
          <a:noFill/>
          <a:ln w="9525">
            <a:noFill/>
            <a:miter lim="800000"/>
            <a:headEnd/>
            <a:tailEnd/>
          </a:ln>
        </p:spPr>
      </p:pic>
      <p:sp>
        <p:nvSpPr>
          <p:cNvPr id="28676" name="Text Box 4"/>
          <p:cNvSpPr txBox="1">
            <a:spLocks noChangeArrowheads="1"/>
          </p:cNvSpPr>
          <p:nvPr/>
        </p:nvSpPr>
        <p:spPr bwMode="auto">
          <a:xfrm>
            <a:off x="1025611" y="2286000"/>
            <a:ext cx="2540000" cy="946150"/>
          </a:xfrm>
          <a:prstGeom prst="rect">
            <a:avLst/>
          </a:prstGeom>
          <a:noFill/>
          <a:ln w="9525">
            <a:noFill/>
            <a:miter lim="800000"/>
            <a:headEnd/>
            <a:tailEnd/>
          </a:ln>
        </p:spPr>
        <p:txBody>
          <a:bodyPr wrap="none">
            <a:spAutoFit/>
          </a:bodyPr>
          <a:lstStyle/>
          <a:p>
            <a:pPr algn="ctr"/>
            <a:r>
              <a:rPr lang="en-US" sz="2800" b="0" dirty="0"/>
              <a:t>We think of the </a:t>
            </a:r>
          </a:p>
          <a:p>
            <a:pPr algn="ctr"/>
            <a:r>
              <a:rPr lang="en-US" sz="2800" b="0" dirty="0"/>
              <a:t>earth as a </a:t>
            </a:r>
            <a:r>
              <a:rPr lang="en-US" sz="2800" b="0" dirty="0">
                <a:solidFill>
                  <a:srgbClr val="FF3300"/>
                </a:solidFill>
              </a:rPr>
              <a:t>sphere</a:t>
            </a:r>
            <a:endParaRPr lang="en-US" sz="2400" b="0" dirty="0"/>
          </a:p>
        </p:txBody>
      </p:sp>
      <p:pic>
        <p:nvPicPr>
          <p:cNvPr id="28677" name="Picture 5" descr="earth"/>
          <p:cNvPicPr>
            <a:picLocks noChangeAspect="1" noChangeArrowheads="1"/>
          </p:cNvPicPr>
          <p:nvPr/>
        </p:nvPicPr>
        <p:blipFill>
          <a:blip r:embed="rId2" cstate="print"/>
          <a:srcRect/>
          <a:stretch>
            <a:fillRect/>
          </a:stretch>
        </p:blipFill>
        <p:spPr bwMode="auto">
          <a:xfrm>
            <a:off x="5486400" y="3581400"/>
            <a:ext cx="2590800" cy="2384425"/>
          </a:xfrm>
          <a:prstGeom prst="rect">
            <a:avLst/>
          </a:prstGeom>
          <a:noFill/>
          <a:ln w="9525">
            <a:noFill/>
            <a:miter lim="800000"/>
            <a:headEnd/>
            <a:tailEnd/>
          </a:ln>
        </p:spPr>
      </p:pic>
      <p:sp>
        <p:nvSpPr>
          <p:cNvPr id="28678" name="Text Box 6"/>
          <p:cNvSpPr txBox="1">
            <a:spLocks noChangeArrowheads="1"/>
          </p:cNvSpPr>
          <p:nvPr/>
        </p:nvSpPr>
        <p:spPr bwMode="auto">
          <a:xfrm>
            <a:off x="4238367" y="2133600"/>
            <a:ext cx="4819135" cy="1384995"/>
          </a:xfrm>
          <a:prstGeom prst="rect">
            <a:avLst/>
          </a:prstGeom>
          <a:noFill/>
          <a:ln w="9525">
            <a:noFill/>
            <a:miter lim="800000"/>
            <a:headEnd/>
            <a:tailEnd/>
          </a:ln>
        </p:spPr>
        <p:txBody>
          <a:bodyPr wrap="square">
            <a:spAutoFit/>
          </a:bodyPr>
          <a:lstStyle/>
          <a:p>
            <a:pPr algn="ctr"/>
            <a:r>
              <a:rPr lang="en-US" sz="2800" b="0" dirty="0"/>
              <a:t>It is actually a </a:t>
            </a:r>
            <a:r>
              <a:rPr lang="en-US" sz="2800" b="0" dirty="0">
                <a:solidFill>
                  <a:srgbClr val="FF3300"/>
                </a:solidFill>
              </a:rPr>
              <a:t>spheroid</a:t>
            </a:r>
            <a:r>
              <a:rPr lang="en-US" sz="2800" b="0" dirty="0"/>
              <a:t>, slightly larger in radius at the equator than at the poles</a:t>
            </a:r>
            <a:endParaRPr lang="en-US" sz="2400" b="0" dirty="0"/>
          </a:p>
        </p:txBody>
      </p:sp>
    </p:spTree>
    <p:extLst>
      <p:ext uri="{BB962C8B-B14F-4D97-AF65-F5344CB8AC3E}">
        <p14:creationId xmlns:p14="http://schemas.microsoft.com/office/powerpoint/2010/main" val="41140022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Connecting Land and Water</a:t>
            </a:r>
            <a:endParaRPr lang="en-US" sz="3600" dirty="0"/>
          </a:p>
        </p:txBody>
      </p:sp>
      <p:sp>
        <p:nvSpPr>
          <p:cNvPr id="7" name="Content Placeholder 6"/>
          <p:cNvSpPr>
            <a:spLocks noGrp="1"/>
          </p:cNvSpPr>
          <p:nvPr>
            <p:ph sz="half" idx="1"/>
          </p:nvPr>
        </p:nvSpPr>
        <p:spPr>
          <a:xfrm>
            <a:off x="3048000" y="2061130"/>
            <a:ext cx="3810000" cy="4114800"/>
          </a:xfrm>
        </p:spPr>
        <p:txBody>
          <a:bodyPr>
            <a:normAutofit fontScale="92500" lnSpcReduction="20000"/>
          </a:bodyPr>
          <a:lstStyle/>
          <a:p>
            <a:r>
              <a:rPr lang="en-US" dirty="0" smtClean="0"/>
              <a:t>Four key ideas:</a:t>
            </a:r>
          </a:p>
          <a:p>
            <a:pPr lvl="1"/>
            <a:r>
              <a:rPr lang="en-US" dirty="0" smtClean="0">
                <a:solidFill>
                  <a:srgbClr val="FF0000"/>
                </a:solidFill>
              </a:rPr>
              <a:t>Cell to cell </a:t>
            </a:r>
            <a:r>
              <a:rPr lang="en-US" dirty="0" smtClean="0"/>
              <a:t>water movement on DEMs</a:t>
            </a:r>
          </a:p>
          <a:p>
            <a:pPr lvl="1"/>
            <a:r>
              <a:rPr lang="en-US" dirty="0" smtClean="0">
                <a:solidFill>
                  <a:srgbClr val="FF0000"/>
                </a:solidFill>
              </a:rPr>
              <a:t>Line to Line </a:t>
            </a:r>
            <a:r>
              <a:rPr lang="en-US" dirty="0" smtClean="0"/>
              <a:t>water movement on networks</a:t>
            </a:r>
          </a:p>
          <a:p>
            <a:pPr lvl="1"/>
            <a:r>
              <a:rPr lang="en-US" dirty="0" smtClean="0">
                <a:solidFill>
                  <a:srgbClr val="FF0000"/>
                </a:solidFill>
              </a:rPr>
              <a:t>Area flows to line </a:t>
            </a:r>
            <a:r>
              <a:rPr lang="en-US" dirty="0" smtClean="0"/>
              <a:t>(connect land and water systems – Reach Catchments)</a:t>
            </a:r>
          </a:p>
          <a:p>
            <a:pPr lvl="1"/>
            <a:r>
              <a:rPr lang="en-US" dirty="0" smtClean="0">
                <a:solidFill>
                  <a:srgbClr val="FF0000"/>
                </a:solidFill>
              </a:rPr>
              <a:t>Area flows to point on line </a:t>
            </a:r>
            <a:r>
              <a:rPr lang="en-US" dirty="0" smtClean="0"/>
              <a:t>(Watershed delineation from designated points)</a:t>
            </a:r>
          </a:p>
        </p:txBody>
      </p:sp>
      <p:grpSp>
        <p:nvGrpSpPr>
          <p:cNvPr id="5" name="Group 4"/>
          <p:cNvGrpSpPr/>
          <p:nvPr/>
        </p:nvGrpSpPr>
        <p:grpSpPr>
          <a:xfrm>
            <a:off x="6505575" y="2826566"/>
            <a:ext cx="2543175" cy="1495425"/>
            <a:chOff x="6505575" y="2826566"/>
            <a:chExt cx="2543175" cy="1495425"/>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5575" y="2826566"/>
              <a:ext cx="2543175" cy="1495425"/>
            </a:xfrm>
            <a:prstGeom prst="rect">
              <a:avLst/>
            </a:prstGeom>
            <a:noFill/>
            <a:ln>
              <a:noFill/>
            </a:ln>
            <a:effectLst/>
          </p:spPr>
        </p:pic>
        <p:sp>
          <p:nvSpPr>
            <p:cNvPr id="3" name="Right Arrow 2"/>
            <p:cNvSpPr/>
            <p:nvPr/>
          </p:nvSpPr>
          <p:spPr>
            <a:xfrm>
              <a:off x="6781800" y="3352800"/>
              <a:ext cx="381000" cy="20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505575" y="4990242"/>
            <a:ext cx="2543175" cy="1520096"/>
            <a:chOff x="6505575" y="4990242"/>
            <a:chExt cx="2543175" cy="1520096"/>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5575" y="4990242"/>
              <a:ext cx="2543175" cy="152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6743700" y="5525251"/>
              <a:ext cx="381000" cy="20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19030" y="3574278"/>
            <a:ext cx="3038570" cy="1547855"/>
            <a:chOff x="619030" y="3574278"/>
            <a:chExt cx="3038570" cy="1547855"/>
          </a:xfrm>
        </p:grpSpPr>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030" y="3574278"/>
              <a:ext cx="2462213" cy="154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3276600" y="4246991"/>
              <a:ext cx="381000" cy="202428"/>
            </a:xfrm>
            <a:prstGeom prst="right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33400" y="2004224"/>
            <a:ext cx="3148012" cy="1551004"/>
            <a:chOff x="533400" y="2004224"/>
            <a:chExt cx="3148012" cy="1551004"/>
          </a:xfrm>
        </p:grpSpPr>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2004224"/>
              <a:ext cx="2547843" cy="155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a:off x="3300412" y="2779726"/>
              <a:ext cx="381000" cy="202428"/>
            </a:xfrm>
            <a:prstGeom prst="right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73784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Flows to a Cell</a:t>
            </a:r>
            <a:endParaRPr lang="en-US" dirty="0"/>
          </a:p>
        </p:txBody>
      </p:sp>
      <p:grpSp>
        <p:nvGrpSpPr>
          <p:cNvPr id="3" name="Group 112"/>
          <p:cNvGrpSpPr>
            <a:grpSpLocks/>
          </p:cNvGrpSpPr>
          <p:nvPr/>
        </p:nvGrpSpPr>
        <p:grpSpPr bwMode="auto">
          <a:xfrm>
            <a:off x="4800600" y="2057400"/>
            <a:ext cx="3429000" cy="3505200"/>
            <a:chOff x="4800604" y="2133601"/>
            <a:chExt cx="3429002" cy="3505199"/>
          </a:xfrm>
        </p:grpSpPr>
        <p:grpSp>
          <p:nvGrpSpPr>
            <p:cNvPr id="4" name="Group 3"/>
            <p:cNvGrpSpPr>
              <a:grpSpLocks/>
            </p:cNvGrpSpPr>
            <p:nvPr/>
          </p:nvGrpSpPr>
          <p:grpSpPr bwMode="auto">
            <a:xfrm>
              <a:off x="4800604" y="2133601"/>
              <a:ext cx="3429002" cy="3185086"/>
              <a:chOff x="1877" y="1152"/>
              <a:chExt cx="1971" cy="1776"/>
            </a:xfrm>
          </p:grpSpPr>
          <p:sp>
            <p:nvSpPr>
              <p:cNvPr id="28"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29"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0"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1"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2"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3"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4"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5"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6"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7"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8"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39"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0"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1"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2"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3"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4"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5"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6"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7"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8"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49"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50"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51"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52"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grpSp>
        <p:sp>
          <p:nvSpPr>
            <p:cNvPr id="5" name="Line 29"/>
            <p:cNvSpPr>
              <a:spLocks noChangeShapeType="1"/>
            </p:cNvSpPr>
            <p:nvPr/>
          </p:nvSpPr>
          <p:spPr bwMode="auto">
            <a:xfrm rot="-177988">
              <a:off x="5230885" y="2360742"/>
              <a:ext cx="1915034" cy="20417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 name="Line 30"/>
            <p:cNvSpPr>
              <a:spLocks noChangeShapeType="1"/>
            </p:cNvSpPr>
            <p:nvPr/>
          </p:nvSpPr>
          <p:spPr bwMode="auto">
            <a:xfrm>
              <a:off x="5849752" y="2462828"/>
              <a:ext cx="671988" cy="6533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 name="Line 31"/>
            <p:cNvSpPr>
              <a:spLocks noChangeShapeType="1"/>
            </p:cNvSpPr>
            <p:nvPr/>
          </p:nvSpPr>
          <p:spPr bwMode="auto">
            <a:xfrm flipH="1">
              <a:off x="5143501" y="3731247"/>
              <a:ext cx="2390" cy="6248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8" name="Line 32"/>
            <p:cNvSpPr>
              <a:spLocks noChangeShapeType="1"/>
            </p:cNvSpPr>
            <p:nvPr/>
          </p:nvSpPr>
          <p:spPr bwMode="auto">
            <a:xfrm>
              <a:off x="7169824" y="4986907"/>
              <a:ext cx="18376" cy="65189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9" name="Line 33"/>
            <p:cNvSpPr>
              <a:spLocks noChangeShapeType="1"/>
            </p:cNvSpPr>
            <p:nvPr/>
          </p:nvSpPr>
          <p:spPr bwMode="auto">
            <a:xfrm>
              <a:off x="5140578" y="4348869"/>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0" name="Line 34"/>
            <p:cNvSpPr>
              <a:spLocks noChangeShapeType="1"/>
            </p:cNvSpPr>
            <p:nvPr/>
          </p:nvSpPr>
          <p:spPr bwMode="auto">
            <a:xfrm rot="2592605" flipV="1">
              <a:off x="5241509" y="4775078"/>
              <a:ext cx="499343" cy="4491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1" name="Line 35"/>
            <p:cNvSpPr>
              <a:spLocks noChangeShapeType="1"/>
            </p:cNvSpPr>
            <p:nvPr/>
          </p:nvSpPr>
          <p:spPr bwMode="auto">
            <a:xfrm rot="2592605" flipV="1">
              <a:off x="6598767" y="4764870"/>
              <a:ext cx="478095" cy="4415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Line 36"/>
            <p:cNvSpPr>
              <a:spLocks noChangeShapeType="1"/>
            </p:cNvSpPr>
            <p:nvPr/>
          </p:nvSpPr>
          <p:spPr bwMode="auto">
            <a:xfrm rot="2592605">
              <a:off x="5700667" y="5284215"/>
              <a:ext cx="863571" cy="241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3" name="Line 37"/>
            <p:cNvSpPr>
              <a:spLocks noChangeShapeType="1"/>
            </p:cNvSpPr>
            <p:nvPr/>
          </p:nvSpPr>
          <p:spPr bwMode="auto">
            <a:xfrm rot="2592605">
              <a:off x="5612306" y="4441960"/>
              <a:ext cx="429439" cy="4505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4" name="Line 38"/>
            <p:cNvSpPr>
              <a:spLocks noChangeShapeType="1"/>
            </p:cNvSpPr>
            <p:nvPr/>
          </p:nvSpPr>
          <p:spPr bwMode="auto">
            <a:xfrm rot="2592605" flipV="1">
              <a:off x="5900217" y="3481137"/>
              <a:ext cx="517936" cy="46704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39"/>
            <p:cNvSpPr>
              <a:spLocks noChangeShapeType="1"/>
            </p:cNvSpPr>
            <p:nvPr/>
          </p:nvSpPr>
          <p:spPr bwMode="auto">
            <a:xfrm rot="2592605" flipV="1">
              <a:off x="5270037" y="2836826"/>
              <a:ext cx="499420" cy="4838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Line 40"/>
            <p:cNvSpPr>
              <a:spLocks noChangeShapeType="1"/>
            </p:cNvSpPr>
            <p:nvPr/>
          </p:nvSpPr>
          <p:spPr bwMode="auto">
            <a:xfrm rot="2807395">
              <a:off x="6276370" y="2566237"/>
              <a:ext cx="472148" cy="45419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7" name="Line 41"/>
            <p:cNvSpPr>
              <a:spLocks noChangeShapeType="1"/>
            </p:cNvSpPr>
            <p:nvPr/>
          </p:nvSpPr>
          <p:spPr bwMode="auto">
            <a:xfrm rot="2807395">
              <a:off x="6294391" y="3192086"/>
              <a:ext cx="444075" cy="4249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8" name="Line 42"/>
            <p:cNvSpPr>
              <a:spLocks noChangeShapeType="1"/>
            </p:cNvSpPr>
            <p:nvPr/>
          </p:nvSpPr>
          <p:spPr bwMode="auto">
            <a:xfrm rot="2807395">
              <a:off x="7630763" y="4429153"/>
              <a:ext cx="46194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19" name="Line 43"/>
            <p:cNvSpPr>
              <a:spLocks noChangeShapeType="1"/>
            </p:cNvSpPr>
            <p:nvPr/>
          </p:nvSpPr>
          <p:spPr bwMode="auto">
            <a:xfrm rot="2807395">
              <a:off x="6273714" y="4449778"/>
              <a:ext cx="472148" cy="4515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0" name="Line 44"/>
            <p:cNvSpPr>
              <a:spLocks noChangeShapeType="1"/>
            </p:cNvSpPr>
            <p:nvPr/>
          </p:nvSpPr>
          <p:spPr bwMode="auto">
            <a:xfrm rot="2807395">
              <a:off x="6979296" y="2562016"/>
              <a:ext cx="426210" cy="40903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1" name="Line 45"/>
            <p:cNvSpPr>
              <a:spLocks noChangeShapeType="1"/>
            </p:cNvSpPr>
            <p:nvPr/>
          </p:nvSpPr>
          <p:spPr bwMode="auto">
            <a:xfrm rot="2807395">
              <a:off x="6966587" y="381179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2" name="Line 46"/>
            <p:cNvSpPr>
              <a:spLocks noChangeShapeType="1"/>
            </p:cNvSpPr>
            <p:nvPr/>
          </p:nvSpPr>
          <p:spPr bwMode="auto">
            <a:xfrm rot="8207395">
              <a:off x="7281379" y="4767422"/>
              <a:ext cx="488719" cy="44662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3" name="Line 47"/>
            <p:cNvSpPr>
              <a:spLocks noChangeShapeType="1"/>
            </p:cNvSpPr>
            <p:nvPr/>
          </p:nvSpPr>
          <p:spPr bwMode="auto">
            <a:xfrm rot="2807395">
              <a:off x="7657584" y="3173493"/>
              <a:ext cx="47470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4" name="Line 48"/>
            <p:cNvSpPr>
              <a:spLocks noChangeShapeType="1"/>
            </p:cNvSpPr>
            <p:nvPr/>
          </p:nvSpPr>
          <p:spPr bwMode="auto">
            <a:xfrm flipH="1">
              <a:off x="6505804" y="3047271"/>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5" name="Line 49"/>
            <p:cNvSpPr>
              <a:spLocks noChangeShapeType="1"/>
            </p:cNvSpPr>
            <p:nvPr/>
          </p:nvSpPr>
          <p:spPr bwMode="auto">
            <a:xfrm flipH="1">
              <a:off x="7196385" y="2427098"/>
              <a:ext cx="664020" cy="63803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6" name="Line 50"/>
            <p:cNvSpPr>
              <a:spLocks noChangeShapeType="1"/>
            </p:cNvSpPr>
            <p:nvPr/>
          </p:nvSpPr>
          <p:spPr bwMode="auto">
            <a:xfrm flipH="1">
              <a:off x="7214977" y="3710831"/>
              <a:ext cx="679957" cy="64569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27" name="Line 51"/>
            <p:cNvSpPr>
              <a:spLocks noChangeShapeType="1"/>
            </p:cNvSpPr>
            <p:nvPr/>
          </p:nvSpPr>
          <p:spPr bwMode="auto">
            <a:xfrm rot="2807395">
              <a:off x="6966587" y="443962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 name="Group 111"/>
          <p:cNvGrpSpPr>
            <a:grpSpLocks/>
          </p:cNvGrpSpPr>
          <p:nvPr/>
        </p:nvGrpSpPr>
        <p:grpSpPr bwMode="auto">
          <a:xfrm>
            <a:off x="838200" y="2057400"/>
            <a:ext cx="3352800" cy="3200400"/>
            <a:chOff x="838200" y="2133600"/>
            <a:chExt cx="3352800" cy="3200400"/>
          </a:xfrm>
        </p:grpSpPr>
        <p:grpSp>
          <p:nvGrpSpPr>
            <p:cNvPr id="54" name="Group 54"/>
            <p:cNvGrpSpPr>
              <a:grpSpLocks/>
            </p:cNvGrpSpPr>
            <p:nvPr/>
          </p:nvGrpSpPr>
          <p:grpSpPr bwMode="auto">
            <a:xfrm>
              <a:off x="838200" y="2133600"/>
              <a:ext cx="3352800" cy="3200400"/>
              <a:chOff x="1877" y="1152"/>
              <a:chExt cx="1971" cy="1776"/>
            </a:xfrm>
          </p:grpSpPr>
          <p:sp>
            <p:nvSpPr>
              <p:cNvPr id="80"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1"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2"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3"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4"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5"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6"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7"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8"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89"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0"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1"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2"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3"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4"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5"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6"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7"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8"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99"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100"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101"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102"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103"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104"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55" name="Line 80"/>
            <p:cNvSpPr>
              <a:spLocks noChangeShapeType="1"/>
            </p:cNvSpPr>
            <p:nvPr/>
          </p:nvSpPr>
          <p:spPr bwMode="auto">
            <a:xfrm>
              <a:off x="1012203" y="2277208"/>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81"/>
            <p:cNvSpPr>
              <a:spLocks noChangeShapeType="1"/>
            </p:cNvSpPr>
            <p:nvPr/>
          </p:nvSpPr>
          <p:spPr bwMode="auto">
            <a:xfrm>
              <a:off x="1677049" y="225669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84"/>
            <p:cNvSpPr>
              <a:spLocks noChangeShapeType="1"/>
            </p:cNvSpPr>
            <p:nvPr/>
          </p:nvSpPr>
          <p:spPr bwMode="auto">
            <a:xfrm>
              <a:off x="2341896"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85"/>
            <p:cNvSpPr>
              <a:spLocks noChangeShapeType="1"/>
            </p:cNvSpPr>
            <p:nvPr/>
          </p:nvSpPr>
          <p:spPr bwMode="auto">
            <a:xfrm>
              <a:off x="991426" y="42056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86"/>
            <p:cNvSpPr>
              <a:spLocks noChangeShapeType="1"/>
            </p:cNvSpPr>
            <p:nvPr/>
          </p:nvSpPr>
          <p:spPr bwMode="auto">
            <a:xfrm>
              <a:off x="1697826"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87"/>
            <p:cNvSpPr>
              <a:spLocks noChangeShapeType="1"/>
            </p:cNvSpPr>
            <p:nvPr/>
          </p:nvSpPr>
          <p:spPr bwMode="auto">
            <a:xfrm rot="2592605" flipV="1">
              <a:off x="1022591" y="4854453"/>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88"/>
            <p:cNvSpPr>
              <a:spLocks noChangeShapeType="1"/>
            </p:cNvSpPr>
            <p:nvPr/>
          </p:nvSpPr>
          <p:spPr bwMode="auto">
            <a:xfrm rot="2592605" flipV="1">
              <a:off x="2373060" y="4833938"/>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91"/>
            <p:cNvSpPr>
              <a:spLocks noChangeShapeType="1"/>
            </p:cNvSpPr>
            <p:nvPr/>
          </p:nvSpPr>
          <p:spPr bwMode="auto">
            <a:xfrm rot="2592605" flipV="1">
              <a:off x="1708214" y="3582499"/>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92"/>
            <p:cNvSpPr>
              <a:spLocks noChangeShapeType="1"/>
            </p:cNvSpPr>
            <p:nvPr/>
          </p:nvSpPr>
          <p:spPr bwMode="auto">
            <a:xfrm rot="2592605" flipV="1">
              <a:off x="1022591" y="2926007"/>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93"/>
            <p:cNvSpPr>
              <a:spLocks noChangeShapeType="1"/>
            </p:cNvSpPr>
            <p:nvPr/>
          </p:nvSpPr>
          <p:spPr bwMode="auto">
            <a:xfrm rot="2807395">
              <a:off x="2367129" y="2321507"/>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94"/>
            <p:cNvSpPr>
              <a:spLocks noChangeShapeType="1"/>
            </p:cNvSpPr>
            <p:nvPr/>
          </p:nvSpPr>
          <p:spPr bwMode="auto">
            <a:xfrm rot="2807395">
              <a:off x="2367129" y="2978000"/>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95"/>
            <p:cNvSpPr>
              <a:spLocks noChangeShapeType="1"/>
            </p:cNvSpPr>
            <p:nvPr/>
          </p:nvSpPr>
          <p:spPr bwMode="auto">
            <a:xfrm rot="2807395">
              <a:off x="3696822" y="4229438"/>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96"/>
            <p:cNvSpPr>
              <a:spLocks noChangeShapeType="1"/>
            </p:cNvSpPr>
            <p:nvPr/>
          </p:nvSpPr>
          <p:spPr bwMode="auto">
            <a:xfrm rot="2807395">
              <a:off x="3073529"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97"/>
            <p:cNvSpPr>
              <a:spLocks noChangeShapeType="1"/>
            </p:cNvSpPr>
            <p:nvPr/>
          </p:nvSpPr>
          <p:spPr bwMode="auto">
            <a:xfrm rot="2807395">
              <a:off x="2346353"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98"/>
            <p:cNvSpPr>
              <a:spLocks noChangeShapeType="1"/>
            </p:cNvSpPr>
            <p:nvPr/>
          </p:nvSpPr>
          <p:spPr bwMode="auto">
            <a:xfrm rot="2807395">
              <a:off x="3052752" y="2300992"/>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99"/>
            <p:cNvSpPr>
              <a:spLocks noChangeShapeType="1"/>
            </p:cNvSpPr>
            <p:nvPr/>
          </p:nvSpPr>
          <p:spPr bwMode="auto">
            <a:xfrm rot="2807395">
              <a:off x="3052752" y="3572946"/>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100"/>
            <p:cNvSpPr>
              <a:spLocks noChangeShapeType="1"/>
            </p:cNvSpPr>
            <p:nvPr/>
          </p:nvSpPr>
          <p:spPr bwMode="auto">
            <a:xfrm rot="8207395">
              <a:off x="3715739" y="4887790"/>
              <a:ext cx="296064" cy="29234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101"/>
            <p:cNvSpPr>
              <a:spLocks noChangeShapeType="1"/>
            </p:cNvSpPr>
            <p:nvPr/>
          </p:nvSpPr>
          <p:spPr bwMode="auto">
            <a:xfrm rot="2807395">
              <a:off x="3717599" y="2957484"/>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102"/>
            <p:cNvSpPr>
              <a:spLocks noChangeShapeType="1"/>
            </p:cNvSpPr>
            <p:nvPr/>
          </p:nvSpPr>
          <p:spPr bwMode="auto">
            <a:xfrm flipH="1">
              <a:off x="3027519"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03"/>
            <p:cNvSpPr>
              <a:spLocks noChangeShapeType="1"/>
            </p:cNvSpPr>
            <p:nvPr/>
          </p:nvSpPr>
          <p:spPr bwMode="auto">
            <a:xfrm flipH="1">
              <a:off x="3671589" y="2297723"/>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104"/>
            <p:cNvSpPr>
              <a:spLocks noChangeShapeType="1"/>
            </p:cNvSpPr>
            <p:nvPr/>
          </p:nvSpPr>
          <p:spPr bwMode="auto">
            <a:xfrm flipH="1">
              <a:off x="3713142"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85"/>
            <p:cNvSpPr>
              <a:spLocks noChangeShapeType="1"/>
            </p:cNvSpPr>
            <p:nvPr/>
          </p:nvSpPr>
          <p:spPr bwMode="auto">
            <a:xfrm>
              <a:off x="1677226" y="48533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99"/>
            <p:cNvSpPr>
              <a:spLocks noChangeShapeType="1"/>
            </p:cNvSpPr>
            <p:nvPr/>
          </p:nvSpPr>
          <p:spPr bwMode="auto">
            <a:xfrm rot="2807395">
              <a:off x="1013183" y="36310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99"/>
            <p:cNvSpPr>
              <a:spLocks noChangeShapeType="1"/>
            </p:cNvSpPr>
            <p:nvPr/>
          </p:nvSpPr>
          <p:spPr bwMode="auto">
            <a:xfrm rot="2807395">
              <a:off x="1711684" y="42279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96"/>
            <p:cNvSpPr>
              <a:spLocks noChangeShapeType="1"/>
            </p:cNvSpPr>
            <p:nvPr/>
          </p:nvSpPr>
          <p:spPr bwMode="auto">
            <a:xfrm rot="2807395">
              <a:off x="3048129" y="48820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05" name="TextBox 104"/>
          <p:cNvSpPr txBox="1"/>
          <p:nvPr/>
        </p:nvSpPr>
        <p:spPr>
          <a:xfrm>
            <a:off x="1041177" y="5788967"/>
            <a:ext cx="6202339" cy="461665"/>
          </a:xfrm>
          <a:prstGeom prst="rect">
            <a:avLst/>
          </a:prstGeom>
          <a:noFill/>
        </p:spPr>
        <p:txBody>
          <a:bodyPr wrap="none" rtlCol="0">
            <a:spAutoFit/>
          </a:bodyPr>
          <a:lstStyle/>
          <a:p>
            <a:r>
              <a:rPr lang="en-US" dirty="0" smtClean="0"/>
              <a:t>Core concept of flow on digital elevation models</a:t>
            </a:r>
            <a:endParaRPr lang="en-US" dirty="0"/>
          </a:p>
        </p:txBody>
      </p:sp>
      <p:pic>
        <p:nvPicPr>
          <p:cNvPr id="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6108" y="533400"/>
            <a:ext cx="2047146" cy="124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7646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Flows to a Line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6229350" cy="456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1" y="1719943"/>
            <a:ext cx="278874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3861" y="5867400"/>
            <a:ext cx="4927952" cy="461665"/>
          </a:xfrm>
          <a:prstGeom prst="rect">
            <a:avLst/>
          </a:prstGeom>
          <a:noFill/>
        </p:spPr>
        <p:txBody>
          <a:bodyPr wrap="none" rtlCol="0">
            <a:spAutoFit/>
          </a:bodyPr>
          <a:lstStyle/>
          <a:p>
            <a:r>
              <a:rPr lang="en-US" dirty="0" smtClean="0"/>
              <a:t>Geometric Network of </a:t>
            </a:r>
            <a:r>
              <a:rPr lang="en-US" dirty="0" err="1" smtClean="0"/>
              <a:t>NHDFlowlines</a:t>
            </a:r>
            <a:endParaRPr lang="en-US" dirty="0"/>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9362" y="1665196"/>
            <a:ext cx="2543175" cy="1495425"/>
          </a:xfrm>
          <a:prstGeom prst="rect">
            <a:avLst/>
          </a:prstGeom>
          <a:noFill/>
          <a:ln>
            <a:noFill/>
          </a:ln>
          <a:effectLst/>
        </p:spPr>
      </p:pic>
    </p:spTree>
    <p:extLst>
      <p:ext uri="{BB962C8B-B14F-4D97-AF65-F5344CB8AC3E}">
        <p14:creationId xmlns:p14="http://schemas.microsoft.com/office/powerpoint/2010/main" val="27061668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7226" y="228748"/>
            <a:ext cx="2462213" cy="154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304800"/>
            <a:ext cx="7772400" cy="1143000"/>
          </a:xfrm>
        </p:spPr>
        <p:txBody>
          <a:bodyPr/>
          <a:lstStyle/>
          <a:p>
            <a:r>
              <a:rPr lang="en-US" dirty="0" smtClean="0"/>
              <a:t>Area Flows to a Line</a:t>
            </a:r>
            <a:endParaRPr lang="en-US"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199" y="2058388"/>
            <a:ext cx="5791201" cy="44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1545771"/>
            <a:ext cx="4431021" cy="461665"/>
          </a:xfrm>
          <a:prstGeom prst="rect">
            <a:avLst/>
          </a:prstGeom>
          <a:noFill/>
        </p:spPr>
        <p:txBody>
          <a:bodyPr wrap="none" rtlCol="0">
            <a:spAutoFit/>
          </a:bodyPr>
          <a:lstStyle/>
          <a:p>
            <a:r>
              <a:rPr lang="en-US" dirty="0" smtClean="0"/>
              <a:t>Reach Catchments from </a:t>
            </a:r>
            <a:r>
              <a:rPr lang="en-US" dirty="0" err="1" smtClean="0"/>
              <a:t>NHDPlus</a:t>
            </a:r>
            <a:endParaRPr lang="en-US" dirty="0"/>
          </a:p>
        </p:txBody>
      </p:sp>
      <p:sp>
        <p:nvSpPr>
          <p:cNvPr id="4" name="TextBox 3"/>
          <p:cNvSpPr txBox="1"/>
          <p:nvPr/>
        </p:nvSpPr>
        <p:spPr>
          <a:xfrm>
            <a:off x="457200" y="3571492"/>
            <a:ext cx="6128601" cy="461665"/>
          </a:xfrm>
          <a:prstGeom prst="rect">
            <a:avLst/>
          </a:prstGeom>
          <a:noFill/>
        </p:spPr>
        <p:txBody>
          <a:bodyPr wrap="none" rtlCol="0">
            <a:spAutoFit/>
          </a:bodyPr>
          <a:lstStyle/>
          <a:p>
            <a:r>
              <a:rPr lang="en-US" dirty="0" err="1" smtClean="0"/>
              <a:t>Flowline</a:t>
            </a:r>
            <a:r>
              <a:rPr lang="en-US" dirty="0" smtClean="0"/>
              <a:t> and Catchment have the same COMID</a:t>
            </a:r>
            <a:endParaRPr lang="en-US" dirty="0"/>
          </a:p>
        </p:txBody>
      </p:sp>
    </p:spTree>
    <p:extLst>
      <p:ext uri="{BB962C8B-B14F-4D97-AF65-F5344CB8AC3E}">
        <p14:creationId xmlns:p14="http://schemas.microsoft.com/office/powerpoint/2010/main" val="8777854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lstStyle/>
          <a:p>
            <a:r>
              <a:rPr lang="en-US" dirty="0" smtClean="0"/>
              <a:t>Area Flows to a Point on a Line</a:t>
            </a:r>
            <a:endParaRPr lang="en-US" dirty="0"/>
          </a:p>
        </p:txBody>
      </p:sp>
      <p:sp>
        <p:nvSpPr>
          <p:cNvPr id="3" name="TextBox 2"/>
          <p:cNvSpPr txBox="1"/>
          <p:nvPr/>
        </p:nvSpPr>
        <p:spPr>
          <a:xfrm>
            <a:off x="884815" y="4876800"/>
            <a:ext cx="3742756" cy="461665"/>
          </a:xfrm>
          <a:prstGeom prst="rect">
            <a:avLst/>
          </a:prstGeom>
          <a:noFill/>
        </p:spPr>
        <p:txBody>
          <a:bodyPr wrap="none" rtlCol="0">
            <a:spAutoFit/>
          </a:bodyPr>
          <a:lstStyle/>
          <a:p>
            <a:r>
              <a:rPr lang="en-US" dirty="0" smtClean="0"/>
              <a:t>Watersheds for USGS Gages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009775"/>
            <a:ext cx="803594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547" y="1371600"/>
            <a:ext cx="2860453"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7579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Network Model in GIS</a:t>
            </a:r>
          </a:p>
        </p:txBody>
      </p:sp>
      <p:sp>
        <p:nvSpPr>
          <p:cNvPr id="14339" name="Rectangle 3"/>
          <p:cNvSpPr>
            <a:spLocks noGrp="1" noChangeArrowheads="1"/>
          </p:cNvSpPr>
          <p:nvPr>
            <p:ph type="body" idx="1"/>
          </p:nvPr>
        </p:nvSpPr>
        <p:spPr/>
        <p:txBody>
          <a:bodyPr/>
          <a:lstStyle/>
          <a:p>
            <a:pPr eaLnBrk="1" hangingPunct="1"/>
            <a:r>
              <a:rPr lang="en-US" smtClean="0"/>
              <a:t>Three components</a:t>
            </a:r>
          </a:p>
          <a:p>
            <a:pPr lvl="1" eaLnBrk="1" hangingPunct="1"/>
            <a:r>
              <a:rPr lang="en-US" smtClean="0">
                <a:solidFill>
                  <a:srgbClr val="FF3300"/>
                </a:solidFill>
              </a:rPr>
              <a:t>Geometric model:</a:t>
            </a:r>
            <a:r>
              <a:rPr lang="en-US" smtClean="0"/>
              <a:t> (x,y,z,m) coordinates of edges and junctions</a:t>
            </a:r>
          </a:p>
          <a:p>
            <a:pPr lvl="1" eaLnBrk="1" hangingPunct="1"/>
            <a:r>
              <a:rPr lang="en-US" smtClean="0">
                <a:solidFill>
                  <a:srgbClr val="FF3300"/>
                </a:solidFill>
              </a:rPr>
              <a:t>Logical model:</a:t>
            </a:r>
            <a:r>
              <a:rPr lang="en-US" smtClean="0"/>
              <a:t> which edges are connected to what junctions</a:t>
            </a:r>
          </a:p>
          <a:p>
            <a:pPr lvl="1" eaLnBrk="1" hangingPunct="1"/>
            <a:r>
              <a:rPr lang="en-US" smtClean="0">
                <a:solidFill>
                  <a:srgbClr val="FF3300"/>
                </a:solidFill>
              </a:rPr>
              <a:t>Addressing model:</a:t>
            </a:r>
            <a:r>
              <a:rPr lang="en-US" smtClean="0"/>
              <a:t> location on the network using measure</a:t>
            </a:r>
          </a:p>
        </p:txBody>
      </p:sp>
    </p:spTree>
    <p:extLst>
      <p:ext uri="{BB962C8B-B14F-4D97-AF65-F5344CB8AC3E}">
        <p14:creationId xmlns:p14="http://schemas.microsoft.com/office/powerpoint/2010/main" val="26499876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flipH="1">
            <a:off x="6934200" y="2438400"/>
            <a:ext cx="609600" cy="1219200"/>
          </a:xfrm>
          <a:prstGeom prst="line">
            <a:avLst/>
          </a:prstGeom>
          <a:noFill/>
          <a:ln w="38100">
            <a:solidFill>
              <a:schemeClr val="accent2"/>
            </a:solidFill>
            <a:round/>
            <a:headEnd/>
            <a:tailEnd/>
          </a:ln>
        </p:spPr>
        <p:txBody>
          <a:bodyPr/>
          <a:lstStyle/>
          <a:p>
            <a:endParaRPr lang="en-US"/>
          </a:p>
        </p:txBody>
      </p:sp>
      <p:sp>
        <p:nvSpPr>
          <p:cNvPr id="18435" name="Line 3"/>
          <p:cNvSpPr>
            <a:spLocks noChangeShapeType="1"/>
          </p:cNvSpPr>
          <p:nvPr/>
        </p:nvSpPr>
        <p:spPr bwMode="auto">
          <a:xfrm flipH="1">
            <a:off x="5715000" y="3657600"/>
            <a:ext cx="1219200" cy="990600"/>
          </a:xfrm>
          <a:prstGeom prst="line">
            <a:avLst/>
          </a:prstGeom>
          <a:noFill/>
          <a:ln w="38100">
            <a:solidFill>
              <a:schemeClr val="accent2"/>
            </a:solidFill>
            <a:round/>
            <a:headEnd/>
            <a:tailEnd/>
          </a:ln>
        </p:spPr>
        <p:txBody>
          <a:bodyPr/>
          <a:lstStyle/>
          <a:p>
            <a:endParaRPr lang="en-US"/>
          </a:p>
        </p:txBody>
      </p:sp>
      <p:sp>
        <p:nvSpPr>
          <p:cNvPr id="18436" name="Line 4"/>
          <p:cNvSpPr>
            <a:spLocks noChangeShapeType="1"/>
          </p:cNvSpPr>
          <p:nvPr/>
        </p:nvSpPr>
        <p:spPr bwMode="auto">
          <a:xfrm>
            <a:off x="6934200" y="3657600"/>
            <a:ext cx="1143000" cy="1219200"/>
          </a:xfrm>
          <a:prstGeom prst="line">
            <a:avLst/>
          </a:prstGeom>
          <a:noFill/>
          <a:ln w="38100">
            <a:solidFill>
              <a:schemeClr val="accent2"/>
            </a:solidFill>
            <a:round/>
            <a:headEnd/>
            <a:tailEnd/>
          </a:ln>
        </p:spPr>
        <p:txBody>
          <a:bodyPr/>
          <a:lstStyle/>
          <a:p>
            <a:endParaRPr lang="en-US"/>
          </a:p>
        </p:txBody>
      </p:sp>
      <p:sp>
        <p:nvSpPr>
          <p:cNvPr id="18437" name="Rectangle 5"/>
          <p:cNvSpPr>
            <a:spLocks noGrp="1" noChangeArrowheads="1"/>
          </p:cNvSpPr>
          <p:nvPr>
            <p:ph type="title"/>
          </p:nvPr>
        </p:nvSpPr>
        <p:spPr/>
        <p:txBody>
          <a:bodyPr/>
          <a:lstStyle/>
          <a:p>
            <a:pPr eaLnBrk="1" hangingPunct="1"/>
            <a:r>
              <a:rPr lang="en-US" smtClean="0"/>
              <a:t>Connectivity Table</a:t>
            </a:r>
          </a:p>
        </p:txBody>
      </p:sp>
      <p:sp>
        <p:nvSpPr>
          <p:cNvPr id="18438" name="Oval 6"/>
          <p:cNvSpPr>
            <a:spLocks noChangeArrowheads="1"/>
          </p:cNvSpPr>
          <p:nvPr/>
        </p:nvSpPr>
        <p:spPr bwMode="auto">
          <a:xfrm>
            <a:off x="7391400" y="2286000"/>
            <a:ext cx="304800" cy="3048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8439" name="Oval 7"/>
          <p:cNvSpPr>
            <a:spLocks noChangeArrowheads="1"/>
          </p:cNvSpPr>
          <p:nvPr/>
        </p:nvSpPr>
        <p:spPr bwMode="auto">
          <a:xfrm>
            <a:off x="5562600" y="4495800"/>
            <a:ext cx="304800" cy="3048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8440" name="Oval 8"/>
          <p:cNvSpPr>
            <a:spLocks noChangeArrowheads="1"/>
          </p:cNvSpPr>
          <p:nvPr/>
        </p:nvSpPr>
        <p:spPr bwMode="auto">
          <a:xfrm>
            <a:off x="6781800" y="3505200"/>
            <a:ext cx="304800" cy="3048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8441" name="Oval 9"/>
          <p:cNvSpPr>
            <a:spLocks noChangeArrowheads="1"/>
          </p:cNvSpPr>
          <p:nvPr/>
        </p:nvSpPr>
        <p:spPr bwMode="auto">
          <a:xfrm>
            <a:off x="7924800" y="4724400"/>
            <a:ext cx="304800" cy="3048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8442" name="Text Box 10"/>
          <p:cNvSpPr txBox="1">
            <a:spLocks noChangeArrowheads="1"/>
          </p:cNvSpPr>
          <p:nvPr/>
        </p:nvSpPr>
        <p:spPr bwMode="auto">
          <a:xfrm>
            <a:off x="6019800" y="3124200"/>
            <a:ext cx="760413" cy="457200"/>
          </a:xfrm>
          <a:prstGeom prst="rect">
            <a:avLst/>
          </a:prstGeom>
          <a:noFill/>
          <a:ln w="9525">
            <a:noFill/>
            <a:miter lim="800000"/>
            <a:headEnd/>
            <a:tailEnd/>
          </a:ln>
        </p:spPr>
        <p:txBody>
          <a:bodyPr wrap="none">
            <a:spAutoFit/>
          </a:bodyPr>
          <a:lstStyle/>
          <a:p>
            <a:r>
              <a:rPr lang="en-US">
                <a:solidFill>
                  <a:srgbClr val="FF3300"/>
                </a:solidFill>
              </a:rPr>
              <a:t>J124</a:t>
            </a:r>
          </a:p>
        </p:txBody>
      </p:sp>
      <p:sp>
        <p:nvSpPr>
          <p:cNvPr id="18443" name="Text Box 11"/>
          <p:cNvSpPr txBox="1">
            <a:spLocks noChangeArrowheads="1"/>
          </p:cNvSpPr>
          <p:nvPr/>
        </p:nvSpPr>
        <p:spPr bwMode="auto">
          <a:xfrm>
            <a:off x="7467600" y="1828800"/>
            <a:ext cx="760413" cy="457200"/>
          </a:xfrm>
          <a:prstGeom prst="rect">
            <a:avLst/>
          </a:prstGeom>
          <a:noFill/>
          <a:ln w="9525">
            <a:noFill/>
            <a:miter lim="800000"/>
            <a:headEnd/>
            <a:tailEnd/>
          </a:ln>
        </p:spPr>
        <p:txBody>
          <a:bodyPr wrap="none">
            <a:spAutoFit/>
          </a:bodyPr>
          <a:lstStyle/>
          <a:p>
            <a:r>
              <a:rPr lang="en-US">
                <a:solidFill>
                  <a:srgbClr val="FF3300"/>
                </a:solidFill>
              </a:rPr>
              <a:t>J125</a:t>
            </a:r>
          </a:p>
        </p:txBody>
      </p:sp>
      <p:sp>
        <p:nvSpPr>
          <p:cNvPr id="18444" name="Text Box 12"/>
          <p:cNvSpPr txBox="1">
            <a:spLocks noChangeArrowheads="1"/>
          </p:cNvSpPr>
          <p:nvPr/>
        </p:nvSpPr>
        <p:spPr bwMode="auto">
          <a:xfrm>
            <a:off x="5334000" y="4800600"/>
            <a:ext cx="760413" cy="457200"/>
          </a:xfrm>
          <a:prstGeom prst="rect">
            <a:avLst/>
          </a:prstGeom>
          <a:noFill/>
          <a:ln w="9525">
            <a:noFill/>
            <a:miter lim="800000"/>
            <a:headEnd/>
            <a:tailEnd/>
          </a:ln>
        </p:spPr>
        <p:txBody>
          <a:bodyPr wrap="none">
            <a:spAutoFit/>
          </a:bodyPr>
          <a:lstStyle/>
          <a:p>
            <a:r>
              <a:rPr lang="en-US">
                <a:solidFill>
                  <a:srgbClr val="FF3300"/>
                </a:solidFill>
              </a:rPr>
              <a:t>J123</a:t>
            </a:r>
          </a:p>
        </p:txBody>
      </p:sp>
      <p:sp>
        <p:nvSpPr>
          <p:cNvPr id="18445" name="Text Box 13"/>
          <p:cNvSpPr txBox="1">
            <a:spLocks noChangeArrowheads="1"/>
          </p:cNvSpPr>
          <p:nvPr/>
        </p:nvSpPr>
        <p:spPr bwMode="auto">
          <a:xfrm>
            <a:off x="8153400" y="5105400"/>
            <a:ext cx="760413" cy="457200"/>
          </a:xfrm>
          <a:prstGeom prst="rect">
            <a:avLst/>
          </a:prstGeom>
          <a:noFill/>
          <a:ln w="9525">
            <a:noFill/>
            <a:miter lim="800000"/>
            <a:headEnd/>
            <a:tailEnd/>
          </a:ln>
        </p:spPr>
        <p:txBody>
          <a:bodyPr wrap="none">
            <a:spAutoFit/>
          </a:bodyPr>
          <a:lstStyle/>
          <a:p>
            <a:r>
              <a:rPr lang="en-US">
                <a:solidFill>
                  <a:srgbClr val="FF3300"/>
                </a:solidFill>
              </a:rPr>
              <a:t>J126</a:t>
            </a:r>
          </a:p>
        </p:txBody>
      </p:sp>
      <p:sp>
        <p:nvSpPr>
          <p:cNvPr id="18446" name="Text Box 14"/>
          <p:cNvSpPr txBox="1">
            <a:spLocks noChangeArrowheads="1"/>
          </p:cNvSpPr>
          <p:nvPr/>
        </p:nvSpPr>
        <p:spPr bwMode="auto">
          <a:xfrm>
            <a:off x="6248400" y="4038600"/>
            <a:ext cx="522288" cy="457200"/>
          </a:xfrm>
          <a:prstGeom prst="rect">
            <a:avLst/>
          </a:prstGeom>
          <a:noFill/>
          <a:ln w="9525">
            <a:noFill/>
            <a:miter lim="800000"/>
            <a:headEnd/>
            <a:tailEnd/>
          </a:ln>
        </p:spPr>
        <p:txBody>
          <a:bodyPr wrap="none">
            <a:spAutoFit/>
          </a:bodyPr>
          <a:lstStyle/>
          <a:p>
            <a:r>
              <a:rPr lang="en-US">
                <a:solidFill>
                  <a:schemeClr val="accent2"/>
                </a:solidFill>
              </a:rPr>
              <a:t>E1</a:t>
            </a:r>
          </a:p>
        </p:txBody>
      </p:sp>
      <p:sp>
        <p:nvSpPr>
          <p:cNvPr id="18447" name="Text Box 15"/>
          <p:cNvSpPr txBox="1">
            <a:spLocks noChangeArrowheads="1"/>
          </p:cNvSpPr>
          <p:nvPr/>
        </p:nvSpPr>
        <p:spPr bwMode="auto">
          <a:xfrm>
            <a:off x="7467600" y="3962400"/>
            <a:ext cx="522288" cy="457200"/>
          </a:xfrm>
          <a:prstGeom prst="rect">
            <a:avLst/>
          </a:prstGeom>
          <a:noFill/>
          <a:ln w="9525">
            <a:noFill/>
            <a:miter lim="800000"/>
            <a:headEnd/>
            <a:tailEnd/>
          </a:ln>
        </p:spPr>
        <p:txBody>
          <a:bodyPr wrap="none">
            <a:spAutoFit/>
          </a:bodyPr>
          <a:lstStyle/>
          <a:p>
            <a:r>
              <a:rPr lang="en-US">
                <a:solidFill>
                  <a:schemeClr val="accent2"/>
                </a:solidFill>
              </a:rPr>
              <a:t>E3</a:t>
            </a:r>
          </a:p>
        </p:txBody>
      </p:sp>
      <p:sp>
        <p:nvSpPr>
          <p:cNvPr id="18448" name="Text Box 16"/>
          <p:cNvSpPr txBox="1">
            <a:spLocks noChangeArrowheads="1"/>
          </p:cNvSpPr>
          <p:nvPr/>
        </p:nvSpPr>
        <p:spPr bwMode="auto">
          <a:xfrm>
            <a:off x="7239000" y="2971800"/>
            <a:ext cx="522288" cy="457200"/>
          </a:xfrm>
          <a:prstGeom prst="rect">
            <a:avLst/>
          </a:prstGeom>
          <a:noFill/>
          <a:ln w="9525">
            <a:noFill/>
            <a:miter lim="800000"/>
            <a:headEnd/>
            <a:tailEnd/>
          </a:ln>
        </p:spPr>
        <p:txBody>
          <a:bodyPr wrap="none">
            <a:spAutoFit/>
          </a:bodyPr>
          <a:lstStyle/>
          <a:p>
            <a:r>
              <a:rPr lang="en-US">
                <a:solidFill>
                  <a:schemeClr val="accent2"/>
                </a:solidFill>
              </a:rPr>
              <a:t>E2</a:t>
            </a:r>
          </a:p>
        </p:txBody>
      </p:sp>
      <p:graphicFrame>
        <p:nvGraphicFramePr>
          <p:cNvPr id="136209" name="Group 17"/>
          <p:cNvGraphicFramePr>
            <a:graphicFrameLocks noGrp="1"/>
          </p:cNvGraphicFramePr>
          <p:nvPr/>
        </p:nvGraphicFramePr>
        <p:xfrm>
          <a:off x="533400" y="2819400"/>
          <a:ext cx="4495800" cy="3048000"/>
        </p:xfrm>
        <a:graphic>
          <a:graphicData uri="http://schemas.openxmlformats.org/drawingml/2006/table">
            <a:tbl>
              <a:tblPr/>
              <a:tblGrid>
                <a:gridCol w="1123950"/>
                <a:gridCol w="1123950"/>
                <a:gridCol w="1123950"/>
                <a:gridCol w="112395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Times New Roman" pitchFamily="18" charset="0"/>
                        </a:rPr>
                        <a:t>J123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Times New Roman" pitchFamily="18" charset="0"/>
                        </a:rPr>
                        <a:t>J124</a:t>
                      </a:r>
                      <a:r>
                        <a:rPr kumimoji="0" lang="en-US" sz="2000" b="0" i="0" u="none" strike="noStrike" cap="none" normalizeH="0" baseline="0" smtClean="0">
                          <a:ln>
                            <a:noFill/>
                          </a:ln>
                          <a:solidFill>
                            <a:schemeClr val="tx1"/>
                          </a:solidFill>
                          <a:effectLst/>
                          <a:latin typeface="Times New Roman" pitchFamily="18" charset="0"/>
                        </a:rPr>
                        <a:t>, </a:t>
                      </a:r>
                      <a:r>
                        <a:rPr kumimoji="0" lang="en-US" sz="2000" b="0" i="0" u="none" strike="noStrike" cap="none" normalizeH="0" baseline="0" smtClean="0">
                          <a:ln>
                            <a:noFill/>
                          </a:ln>
                          <a:solidFill>
                            <a:schemeClr val="accent2"/>
                          </a:solidFill>
                          <a:effectLst/>
                          <a:latin typeface="Times New Roman" pitchFamily="18" charset="0"/>
                        </a:rPr>
                        <a:t>E1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Times New Roman" pitchFamily="18" charset="0"/>
                        </a:rPr>
                        <a:t>J124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Times New Roman" pitchFamily="18" charset="0"/>
                        </a:rPr>
                        <a:t>J123</a:t>
                      </a:r>
                      <a:r>
                        <a:rPr kumimoji="0" lang="en-US" sz="2000" b="0" i="0" u="none" strike="noStrike" cap="none" normalizeH="0" baseline="0" smtClean="0">
                          <a:ln>
                            <a:noFill/>
                          </a:ln>
                          <a:solidFill>
                            <a:schemeClr val="tx1"/>
                          </a:solidFill>
                          <a:effectLst/>
                          <a:latin typeface="Times New Roman" pitchFamily="18" charset="0"/>
                        </a:rPr>
                        <a:t>, </a:t>
                      </a:r>
                      <a:r>
                        <a:rPr kumimoji="0" lang="en-US" sz="2000" b="0" i="0" u="none" strike="noStrike" cap="none" normalizeH="0" baseline="0" smtClean="0">
                          <a:ln>
                            <a:noFill/>
                          </a:ln>
                          <a:solidFill>
                            <a:schemeClr val="accent2"/>
                          </a:solidFill>
                          <a:effectLst/>
                          <a:latin typeface="Times New Roman" pitchFamily="18" charset="0"/>
                        </a:rPr>
                        <a:t>E1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Times New Roman" pitchFamily="18" charset="0"/>
                        </a:rPr>
                        <a:t>J125</a:t>
                      </a:r>
                      <a:r>
                        <a:rPr kumimoji="0" lang="en-US" sz="2000" b="0" i="0" u="none" strike="noStrike" cap="none" normalizeH="0" baseline="0" smtClean="0">
                          <a:ln>
                            <a:noFill/>
                          </a:ln>
                          <a:solidFill>
                            <a:schemeClr val="tx1"/>
                          </a:solidFill>
                          <a:effectLst/>
                          <a:latin typeface="Times New Roman" pitchFamily="18" charset="0"/>
                        </a:rPr>
                        <a:t>, </a:t>
                      </a:r>
                      <a:r>
                        <a:rPr kumimoji="0" lang="en-US" sz="2000" b="0" i="0" u="none" strike="noStrike" cap="none" normalizeH="0" baseline="0" smtClean="0">
                          <a:ln>
                            <a:noFill/>
                          </a:ln>
                          <a:solidFill>
                            <a:schemeClr val="accent2"/>
                          </a:solidFill>
                          <a:effectLst/>
                          <a:latin typeface="Times New Roman" pitchFamily="18" charset="0"/>
                        </a:rPr>
                        <a:t>E2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Times New Roman" pitchFamily="18" charset="0"/>
                        </a:rPr>
                        <a:t>J126</a:t>
                      </a:r>
                      <a:r>
                        <a:rPr kumimoji="0" lang="en-US" sz="2000" b="0" i="0" u="none" strike="noStrike" cap="none" normalizeH="0" baseline="0" smtClean="0">
                          <a:ln>
                            <a:noFill/>
                          </a:ln>
                          <a:solidFill>
                            <a:schemeClr val="tx1"/>
                          </a:solidFill>
                          <a:effectLst/>
                          <a:latin typeface="Times New Roman" pitchFamily="18" charset="0"/>
                        </a:rPr>
                        <a:t>, </a:t>
                      </a:r>
                      <a:r>
                        <a:rPr kumimoji="0" lang="en-US" sz="2000" b="0" i="0" u="none" strike="noStrike" cap="none" normalizeH="0" baseline="0" smtClean="0">
                          <a:ln>
                            <a:noFill/>
                          </a:ln>
                          <a:solidFill>
                            <a:schemeClr val="accent2"/>
                          </a:solidFill>
                          <a:effectLst/>
                          <a:latin typeface="Times New Roman" pitchFamily="18" charset="0"/>
                        </a:rPr>
                        <a:t>E3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Times New Roman" pitchFamily="18" charset="0"/>
                        </a:rPr>
                        <a:t>J125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Times New Roman" pitchFamily="18" charset="0"/>
                        </a:rPr>
                        <a:t>J124</a:t>
                      </a:r>
                      <a:r>
                        <a:rPr kumimoji="0" lang="en-US" sz="2000" b="0"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accent2"/>
                          </a:solidFill>
                          <a:effectLst/>
                          <a:latin typeface="Times New Roman" pitchFamily="18" charset="0"/>
                        </a:rPr>
                        <a:t> E2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Times New Roman" pitchFamily="18" charset="0"/>
                        </a:rPr>
                        <a:t>J126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Times New Roman" pitchFamily="18" charset="0"/>
                        </a:rPr>
                        <a:t>J124</a:t>
                      </a:r>
                      <a:r>
                        <a:rPr kumimoji="0" lang="en-US" sz="2000" b="0" i="0" u="none" strike="noStrike" cap="none" normalizeH="0" baseline="0" smtClean="0">
                          <a:ln>
                            <a:noFill/>
                          </a:ln>
                          <a:solidFill>
                            <a:schemeClr val="tx1"/>
                          </a:solidFill>
                          <a:effectLst/>
                          <a:latin typeface="Times New Roman" pitchFamily="18" charset="0"/>
                        </a:rPr>
                        <a:t>, </a:t>
                      </a:r>
                      <a:r>
                        <a:rPr kumimoji="0" lang="en-US" sz="2000" b="0" i="0" u="none" strike="noStrike" cap="none" normalizeH="0" baseline="0" smtClean="0">
                          <a:ln>
                            <a:noFill/>
                          </a:ln>
                          <a:solidFill>
                            <a:schemeClr val="accent2"/>
                          </a:solidFill>
                          <a:effectLst/>
                          <a:latin typeface="Times New Roman" pitchFamily="18" charset="0"/>
                        </a:rPr>
                        <a:t>E3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76" name="Text Box 44"/>
          <p:cNvSpPr txBox="1">
            <a:spLocks noChangeArrowheads="1"/>
          </p:cNvSpPr>
          <p:nvPr/>
        </p:nvSpPr>
        <p:spPr bwMode="auto">
          <a:xfrm>
            <a:off x="457200" y="2286000"/>
            <a:ext cx="1216025" cy="457200"/>
          </a:xfrm>
          <a:prstGeom prst="rect">
            <a:avLst/>
          </a:prstGeom>
          <a:noFill/>
          <a:ln w="9525">
            <a:noFill/>
            <a:miter lim="800000"/>
            <a:headEnd/>
            <a:tailEnd/>
          </a:ln>
        </p:spPr>
        <p:txBody>
          <a:bodyPr wrap="none">
            <a:spAutoFit/>
          </a:bodyPr>
          <a:lstStyle/>
          <a:p>
            <a:r>
              <a:rPr lang="en-US">
                <a:solidFill>
                  <a:srgbClr val="FF3300"/>
                </a:solidFill>
              </a:rPr>
              <a:t>Junction</a:t>
            </a:r>
          </a:p>
        </p:txBody>
      </p:sp>
      <p:sp>
        <p:nvSpPr>
          <p:cNvPr id="18477" name="Text Box 45"/>
          <p:cNvSpPr txBox="1">
            <a:spLocks noChangeArrowheads="1"/>
          </p:cNvSpPr>
          <p:nvPr/>
        </p:nvSpPr>
        <p:spPr bwMode="auto">
          <a:xfrm>
            <a:off x="1752600" y="2286000"/>
            <a:ext cx="3608388" cy="457200"/>
          </a:xfrm>
          <a:prstGeom prst="rect">
            <a:avLst/>
          </a:prstGeom>
          <a:noFill/>
          <a:ln w="9525">
            <a:noFill/>
            <a:miter lim="800000"/>
            <a:headEnd/>
            <a:tailEnd/>
          </a:ln>
        </p:spPr>
        <p:txBody>
          <a:bodyPr wrap="none">
            <a:spAutoFit/>
          </a:bodyPr>
          <a:lstStyle/>
          <a:p>
            <a:r>
              <a:rPr lang="en-US"/>
              <a:t>Adjacent Junction and Edge</a:t>
            </a:r>
          </a:p>
        </p:txBody>
      </p:sp>
      <p:sp>
        <p:nvSpPr>
          <p:cNvPr id="18478" name="Text Box 46"/>
          <p:cNvSpPr txBox="1">
            <a:spLocks noChangeArrowheads="1"/>
          </p:cNvSpPr>
          <p:nvPr/>
        </p:nvSpPr>
        <p:spPr bwMode="auto">
          <a:xfrm>
            <a:off x="2895600" y="6019800"/>
            <a:ext cx="3870325" cy="457200"/>
          </a:xfrm>
          <a:prstGeom prst="rect">
            <a:avLst/>
          </a:prstGeom>
          <a:noFill/>
          <a:ln w="9525">
            <a:noFill/>
            <a:miter lim="800000"/>
            <a:headEnd/>
            <a:tailEnd/>
          </a:ln>
        </p:spPr>
        <p:txBody>
          <a:bodyPr wrap="none">
            <a:spAutoFit/>
          </a:bodyPr>
          <a:lstStyle/>
          <a:p>
            <a:r>
              <a:rPr lang="en-US"/>
              <a:t>This is the “Logical Network”</a:t>
            </a:r>
          </a:p>
        </p:txBody>
      </p:sp>
    </p:spTree>
    <p:extLst>
      <p:ext uri="{BB962C8B-B14F-4D97-AF65-F5344CB8AC3E}">
        <p14:creationId xmlns:p14="http://schemas.microsoft.com/office/powerpoint/2010/main" val="25793490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Upstream Trace Solvers</a:t>
            </a:r>
          </a:p>
        </p:txBody>
      </p:sp>
      <p:sp>
        <p:nvSpPr>
          <p:cNvPr id="26627" name="Rectangle 3"/>
          <p:cNvSpPr>
            <a:spLocks noChangeArrowheads="1"/>
          </p:cNvSpPr>
          <p:nvPr/>
        </p:nvSpPr>
        <p:spPr bwMode="auto">
          <a:xfrm>
            <a:off x="3429000" y="2335213"/>
            <a:ext cx="9144000" cy="0"/>
          </a:xfrm>
          <a:prstGeom prst="rect">
            <a:avLst/>
          </a:prstGeom>
          <a:noFill/>
          <a:ln w="9525">
            <a:noFill/>
            <a:miter lim="800000"/>
            <a:headEnd/>
            <a:tailEnd/>
          </a:ln>
        </p:spPr>
        <p:txBody>
          <a:bodyPr>
            <a:spAutoFit/>
          </a:bodyPr>
          <a:lstStyle/>
          <a:p>
            <a:endParaRPr lang="en-US"/>
          </a:p>
        </p:txBody>
      </p:sp>
      <p:pic>
        <p:nvPicPr>
          <p:cNvPr id="26628" name="Picture 4" descr="selstop"/>
          <p:cNvPicPr>
            <a:picLocks noChangeAspect="1" noChangeArrowheads="1"/>
          </p:cNvPicPr>
          <p:nvPr/>
        </p:nvPicPr>
        <p:blipFill>
          <a:blip r:embed="rId2" cstate="print"/>
          <a:srcRect/>
          <a:stretch>
            <a:fillRect/>
          </a:stretch>
        </p:blipFill>
        <p:spPr bwMode="auto">
          <a:xfrm>
            <a:off x="762000" y="2209800"/>
            <a:ext cx="3962400" cy="3792538"/>
          </a:xfrm>
          <a:prstGeom prst="rect">
            <a:avLst/>
          </a:prstGeom>
          <a:noFill/>
          <a:ln w="9525">
            <a:noFill/>
            <a:miter lim="800000"/>
            <a:headEnd/>
            <a:tailEnd/>
          </a:ln>
        </p:spPr>
      </p:pic>
      <p:sp>
        <p:nvSpPr>
          <p:cNvPr id="26629" name="Rectangle 5"/>
          <p:cNvSpPr>
            <a:spLocks noChangeArrowheads="1"/>
          </p:cNvSpPr>
          <p:nvPr/>
        </p:nvSpPr>
        <p:spPr bwMode="auto">
          <a:xfrm>
            <a:off x="3429000" y="2335213"/>
            <a:ext cx="9144000" cy="0"/>
          </a:xfrm>
          <a:prstGeom prst="rect">
            <a:avLst/>
          </a:prstGeom>
          <a:noFill/>
          <a:ln w="9525">
            <a:noFill/>
            <a:miter lim="800000"/>
            <a:headEnd/>
            <a:tailEnd/>
          </a:ln>
        </p:spPr>
        <p:txBody>
          <a:bodyPr>
            <a:spAutoFit/>
          </a:bodyPr>
          <a:lstStyle/>
          <a:p>
            <a:endParaRPr lang="en-US"/>
          </a:p>
        </p:txBody>
      </p:sp>
      <p:pic>
        <p:nvPicPr>
          <p:cNvPr id="26630" name="Picture 6" descr="grphall"/>
          <p:cNvPicPr>
            <a:picLocks noChangeAspect="1" noChangeArrowheads="1"/>
          </p:cNvPicPr>
          <p:nvPr/>
        </p:nvPicPr>
        <p:blipFill>
          <a:blip r:embed="rId3" cstate="print"/>
          <a:srcRect/>
          <a:stretch>
            <a:fillRect/>
          </a:stretch>
        </p:blipFill>
        <p:spPr bwMode="auto">
          <a:xfrm>
            <a:off x="4800600" y="2209800"/>
            <a:ext cx="3962400" cy="3792538"/>
          </a:xfrm>
          <a:prstGeom prst="rect">
            <a:avLst/>
          </a:prstGeom>
          <a:noFill/>
          <a:ln w="9525">
            <a:noFill/>
            <a:miter lim="800000"/>
            <a:headEnd/>
            <a:tailEnd/>
          </a:ln>
        </p:spPr>
      </p:pic>
    </p:spTree>
    <p:extLst>
      <p:ext uri="{BB962C8B-B14F-4D97-AF65-F5344CB8AC3E}">
        <p14:creationId xmlns:p14="http://schemas.microsoft.com/office/powerpoint/2010/main" val="37087025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1760538" y="1687513"/>
            <a:ext cx="9144000" cy="0"/>
          </a:xfrm>
          <a:prstGeom prst="rect">
            <a:avLst/>
          </a:prstGeom>
          <a:noFill/>
          <a:ln w="9525">
            <a:noFill/>
            <a:miter lim="800000"/>
            <a:headEnd/>
            <a:tailEnd/>
          </a:ln>
        </p:spPr>
        <p:txBody>
          <a:bodyPr>
            <a:spAutoFit/>
          </a:bodyPr>
          <a:lstStyle/>
          <a:p>
            <a:endParaRPr lang="en-US"/>
          </a:p>
        </p:txBody>
      </p:sp>
      <p:pic>
        <p:nvPicPr>
          <p:cNvPr id="171011" name="Picture 3" descr="traces"/>
          <p:cNvPicPr>
            <a:picLocks noChangeAspect="1" noChangeArrowheads="1"/>
          </p:cNvPicPr>
          <p:nvPr/>
        </p:nvPicPr>
        <p:blipFill>
          <a:blip r:embed="rId3" cstate="print"/>
          <a:srcRect/>
          <a:stretch>
            <a:fillRect/>
          </a:stretch>
        </p:blipFill>
        <p:spPr bwMode="auto">
          <a:xfrm>
            <a:off x="1219200" y="1828800"/>
            <a:ext cx="6926263" cy="4291013"/>
          </a:xfrm>
          <a:prstGeom prst="rect">
            <a:avLst/>
          </a:prstGeom>
          <a:noFill/>
          <a:ln w="9525">
            <a:noFill/>
            <a:miter lim="800000"/>
            <a:headEnd/>
            <a:tailEnd/>
          </a:ln>
        </p:spPr>
      </p:pic>
      <p:sp>
        <p:nvSpPr>
          <p:cNvPr id="171012" name="Text Box 4"/>
          <p:cNvSpPr txBox="1">
            <a:spLocks noChangeArrowheads="1"/>
          </p:cNvSpPr>
          <p:nvPr/>
        </p:nvSpPr>
        <p:spPr bwMode="auto">
          <a:xfrm>
            <a:off x="152400" y="609600"/>
            <a:ext cx="8662988" cy="701675"/>
          </a:xfrm>
          <a:prstGeom prst="rect">
            <a:avLst/>
          </a:prstGeom>
          <a:noFill/>
          <a:ln w="9525">
            <a:noFill/>
            <a:miter lim="800000"/>
            <a:headEnd/>
            <a:tailEnd/>
          </a:ln>
        </p:spPr>
        <p:txBody>
          <a:bodyPr wrap="none">
            <a:spAutoFit/>
          </a:bodyPr>
          <a:lstStyle/>
          <a:p>
            <a:r>
              <a:rPr lang="en-US" sz="4000">
                <a:solidFill>
                  <a:schemeClr val="accent2"/>
                </a:solidFill>
                <a:latin typeface="Times New Roman" pitchFamily="18" charset="0"/>
              </a:rPr>
              <a:t>Network Tracing on the Guadalupe Basin</a:t>
            </a:r>
          </a:p>
        </p:txBody>
      </p:sp>
    </p:spTree>
    <p:extLst>
      <p:ext uri="{BB962C8B-B14F-4D97-AF65-F5344CB8AC3E}">
        <p14:creationId xmlns:p14="http://schemas.microsoft.com/office/powerpoint/2010/main" val="40557176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Addressing</a:t>
            </a:r>
          </a:p>
        </p:txBody>
      </p:sp>
      <p:sp>
        <p:nvSpPr>
          <p:cNvPr id="6148" name="Rectangle 4"/>
          <p:cNvSpPr>
            <a:spLocks noChangeArrowheads="1"/>
          </p:cNvSpPr>
          <p:nvPr/>
        </p:nvSpPr>
        <p:spPr bwMode="auto">
          <a:xfrm>
            <a:off x="1516063" y="2751138"/>
            <a:ext cx="9144000" cy="0"/>
          </a:xfrm>
          <a:prstGeom prst="rect">
            <a:avLst/>
          </a:prstGeom>
          <a:noFill/>
          <a:ln w="9525">
            <a:noFill/>
            <a:miter lim="800000"/>
            <a:headEnd/>
            <a:tailEnd/>
          </a:ln>
        </p:spPr>
        <p:txBody>
          <a:bodyPr>
            <a:spAutoFit/>
          </a:bodyPr>
          <a:lstStyle/>
          <a:p>
            <a:endParaRPr lang="en-US"/>
          </a:p>
        </p:txBody>
      </p:sp>
      <p:sp>
        <p:nvSpPr>
          <p:cNvPr id="6149" name="Rectangle 6"/>
          <p:cNvSpPr>
            <a:spLocks noChangeArrowheads="1"/>
          </p:cNvSpPr>
          <p:nvPr/>
        </p:nvSpPr>
        <p:spPr bwMode="auto">
          <a:xfrm>
            <a:off x="2659063" y="2370138"/>
            <a:ext cx="9144000" cy="0"/>
          </a:xfrm>
          <a:prstGeom prst="rect">
            <a:avLst/>
          </a:prstGeom>
          <a:noFill/>
          <a:ln w="9525">
            <a:noFill/>
            <a:miter lim="800000"/>
            <a:headEnd/>
            <a:tailEnd/>
          </a:ln>
        </p:spPr>
        <p:txBody>
          <a:bodyPr>
            <a:spAutoFit/>
          </a:bodyPr>
          <a:lstStyle/>
          <a:p>
            <a:endParaRPr lang="en-US"/>
          </a:p>
        </p:txBody>
      </p:sp>
      <p:graphicFrame>
        <p:nvGraphicFramePr>
          <p:cNvPr id="6146" name="Object 5"/>
          <p:cNvGraphicFramePr>
            <a:graphicFrameLocks noChangeAspect="1"/>
          </p:cNvGraphicFramePr>
          <p:nvPr/>
        </p:nvGraphicFramePr>
        <p:xfrm>
          <a:off x="304800" y="1965325"/>
          <a:ext cx="8839200" cy="4892675"/>
        </p:xfrm>
        <a:graphic>
          <a:graphicData uri="http://schemas.openxmlformats.org/presentationml/2006/ole">
            <mc:AlternateContent xmlns:mc="http://schemas.openxmlformats.org/markup-compatibility/2006">
              <mc:Choice xmlns:v="urn:schemas-microsoft-com:vml" Requires="v">
                <p:oleObj spid="_x0000_s361475" r:id="rId3" imgW="3825240" imgH="2119884" progId="Word.Picture.8">
                  <p:embed/>
                </p:oleObj>
              </mc:Choice>
              <mc:Fallback>
                <p:oleObj r:id="rId3" imgW="3825240" imgH="211988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65325"/>
                        <a:ext cx="8839200"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8715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1"/>
          <p:cNvSpPr>
            <a:spLocks noChangeShapeType="1"/>
          </p:cNvSpPr>
          <p:nvPr/>
        </p:nvSpPr>
        <p:spPr bwMode="auto">
          <a:xfrm>
            <a:off x="5181600" y="3962400"/>
            <a:ext cx="190500" cy="1333500"/>
          </a:xfrm>
          <a:prstGeom prst="line">
            <a:avLst/>
          </a:prstGeom>
          <a:noFill/>
          <a:ln w="9525">
            <a:solidFill>
              <a:schemeClr val="accent2"/>
            </a:solidFill>
            <a:round/>
            <a:headEnd/>
            <a:tailEnd/>
          </a:ln>
        </p:spPr>
        <p:txBody>
          <a:bodyPr wrap="none" anchor="ctr"/>
          <a:lstStyle/>
          <a:p>
            <a:endParaRPr lang="en-US"/>
          </a:p>
        </p:txBody>
      </p:sp>
      <p:sp>
        <p:nvSpPr>
          <p:cNvPr id="29699" name="Line 32"/>
          <p:cNvSpPr>
            <a:spLocks noChangeShapeType="1"/>
          </p:cNvSpPr>
          <p:nvPr/>
        </p:nvSpPr>
        <p:spPr bwMode="auto">
          <a:xfrm flipV="1">
            <a:off x="5372100" y="3981450"/>
            <a:ext cx="1866900" cy="1314450"/>
          </a:xfrm>
          <a:prstGeom prst="line">
            <a:avLst/>
          </a:prstGeom>
          <a:noFill/>
          <a:ln w="9525">
            <a:solidFill>
              <a:schemeClr val="accent2"/>
            </a:solidFill>
            <a:round/>
            <a:headEnd/>
            <a:tailEnd/>
          </a:ln>
        </p:spPr>
        <p:txBody>
          <a:bodyPr wrap="none" anchor="ctr"/>
          <a:lstStyle/>
          <a:p>
            <a:endParaRPr lang="en-US"/>
          </a:p>
        </p:txBody>
      </p:sp>
      <p:sp>
        <p:nvSpPr>
          <p:cNvPr id="29700" name="Rectangle 2"/>
          <p:cNvSpPr>
            <a:spLocks noGrp="1" noChangeArrowheads="1"/>
          </p:cNvSpPr>
          <p:nvPr>
            <p:ph type="title"/>
          </p:nvPr>
        </p:nvSpPr>
        <p:spPr/>
        <p:txBody>
          <a:bodyPr/>
          <a:lstStyle/>
          <a:p>
            <a:r>
              <a:rPr lang="en-US" smtClean="0"/>
              <a:t>Ellipse</a:t>
            </a:r>
          </a:p>
        </p:txBody>
      </p:sp>
      <p:sp>
        <p:nvSpPr>
          <p:cNvPr id="29701" name="Text Box 6"/>
          <p:cNvSpPr txBox="1">
            <a:spLocks noChangeArrowheads="1"/>
          </p:cNvSpPr>
          <p:nvPr/>
        </p:nvSpPr>
        <p:spPr bwMode="auto">
          <a:xfrm>
            <a:off x="5029200" y="5410200"/>
            <a:ext cx="420688" cy="519113"/>
          </a:xfrm>
          <a:prstGeom prst="rect">
            <a:avLst/>
          </a:prstGeom>
          <a:noFill/>
          <a:ln w="9525">
            <a:noFill/>
            <a:miter lim="800000"/>
            <a:headEnd/>
            <a:tailEnd/>
          </a:ln>
        </p:spPr>
        <p:txBody>
          <a:bodyPr wrap="none">
            <a:spAutoFit/>
          </a:bodyPr>
          <a:lstStyle/>
          <a:p>
            <a:r>
              <a:rPr lang="en-US" sz="2800" dirty="0">
                <a:solidFill>
                  <a:schemeClr val="accent2"/>
                </a:solidFill>
              </a:rPr>
              <a:t>P</a:t>
            </a:r>
            <a:endParaRPr lang="en-US" sz="2800" b="0" dirty="0">
              <a:solidFill>
                <a:schemeClr val="accent2"/>
              </a:solidFill>
            </a:endParaRPr>
          </a:p>
        </p:txBody>
      </p:sp>
      <p:sp>
        <p:nvSpPr>
          <p:cNvPr id="29702" name="Oval 7"/>
          <p:cNvSpPr>
            <a:spLocks noChangeArrowheads="1"/>
          </p:cNvSpPr>
          <p:nvPr/>
        </p:nvSpPr>
        <p:spPr bwMode="auto">
          <a:xfrm>
            <a:off x="4495800" y="2482850"/>
            <a:ext cx="3427413" cy="3003550"/>
          </a:xfrm>
          <a:prstGeom prst="ellipse">
            <a:avLst/>
          </a:prstGeom>
          <a:noFill/>
          <a:ln w="12700">
            <a:solidFill>
              <a:schemeClr val="tx1"/>
            </a:solidFill>
            <a:round/>
            <a:headEnd/>
            <a:tailEnd/>
          </a:ln>
        </p:spPr>
        <p:txBody>
          <a:bodyPr wrap="none" anchor="ctr"/>
          <a:lstStyle/>
          <a:p>
            <a:endParaRPr lang="en-US"/>
          </a:p>
        </p:txBody>
      </p:sp>
      <p:sp>
        <p:nvSpPr>
          <p:cNvPr id="29703" name="Line 8"/>
          <p:cNvSpPr>
            <a:spLocks noChangeShapeType="1"/>
          </p:cNvSpPr>
          <p:nvPr/>
        </p:nvSpPr>
        <p:spPr bwMode="auto">
          <a:xfrm>
            <a:off x="4495800" y="3984625"/>
            <a:ext cx="1711325" cy="0"/>
          </a:xfrm>
          <a:prstGeom prst="line">
            <a:avLst/>
          </a:prstGeom>
          <a:noFill/>
          <a:ln w="9525">
            <a:solidFill>
              <a:schemeClr val="tx1"/>
            </a:solidFill>
            <a:prstDash val="dash"/>
            <a:round/>
            <a:headEnd/>
            <a:tailEnd/>
          </a:ln>
        </p:spPr>
        <p:txBody>
          <a:bodyPr wrap="none" anchor="ctr"/>
          <a:lstStyle/>
          <a:p>
            <a:endParaRPr lang="en-US"/>
          </a:p>
        </p:txBody>
      </p:sp>
      <p:sp>
        <p:nvSpPr>
          <p:cNvPr id="29704" name="Text Box 9"/>
          <p:cNvSpPr txBox="1">
            <a:spLocks noChangeArrowheads="1"/>
          </p:cNvSpPr>
          <p:nvPr/>
        </p:nvSpPr>
        <p:spPr bwMode="auto">
          <a:xfrm>
            <a:off x="7162800" y="4038600"/>
            <a:ext cx="536575" cy="519113"/>
          </a:xfrm>
          <a:prstGeom prst="rect">
            <a:avLst/>
          </a:prstGeom>
          <a:noFill/>
          <a:ln w="9525">
            <a:noFill/>
            <a:miter lim="800000"/>
            <a:headEnd/>
            <a:tailEnd/>
          </a:ln>
        </p:spPr>
        <p:txBody>
          <a:bodyPr wrap="none">
            <a:spAutoFit/>
          </a:bodyPr>
          <a:lstStyle/>
          <a:p>
            <a:r>
              <a:rPr lang="en-US" sz="2800" b="0" dirty="0">
                <a:solidFill>
                  <a:schemeClr val="accent2"/>
                </a:solidFill>
                <a:latin typeface="Arial" charset="0"/>
              </a:rPr>
              <a:t>F</a:t>
            </a:r>
            <a:r>
              <a:rPr lang="en-US" sz="2800" b="0" baseline="-25000" dirty="0">
                <a:solidFill>
                  <a:schemeClr val="accent2"/>
                </a:solidFill>
              </a:rPr>
              <a:t>2</a:t>
            </a:r>
            <a:endParaRPr lang="en-US" sz="2800" b="0" dirty="0">
              <a:solidFill>
                <a:schemeClr val="accent2"/>
              </a:solidFill>
            </a:endParaRPr>
          </a:p>
        </p:txBody>
      </p:sp>
      <p:sp>
        <p:nvSpPr>
          <p:cNvPr id="29705" name="Text Box 10"/>
          <p:cNvSpPr txBox="1">
            <a:spLocks noChangeArrowheads="1"/>
          </p:cNvSpPr>
          <p:nvPr/>
        </p:nvSpPr>
        <p:spPr bwMode="auto">
          <a:xfrm>
            <a:off x="5846763" y="3454400"/>
            <a:ext cx="460375" cy="519113"/>
          </a:xfrm>
          <a:prstGeom prst="rect">
            <a:avLst/>
          </a:prstGeom>
          <a:noFill/>
          <a:ln w="9525">
            <a:noFill/>
            <a:miter lim="800000"/>
            <a:headEnd/>
            <a:tailEnd/>
          </a:ln>
        </p:spPr>
        <p:txBody>
          <a:bodyPr wrap="none">
            <a:spAutoFit/>
          </a:bodyPr>
          <a:lstStyle/>
          <a:p>
            <a:r>
              <a:rPr lang="en-US" sz="2800" b="0">
                <a:latin typeface="Arial" charset="0"/>
              </a:rPr>
              <a:t>O</a:t>
            </a:r>
            <a:endParaRPr lang="en-US" sz="2800" b="0"/>
          </a:p>
        </p:txBody>
      </p:sp>
      <p:sp>
        <p:nvSpPr>
          <p:cNvPr id="29706" name="Text Box 11"/>
          <p:cNvSpPr txBox="1">
            <a:spLocks noChangeArrowheads="1"/>
          </p:cNvSpPr>
          <p:nvPr/>
        </p:nvSpPr>
        <p:spPr bwMode="auto">
          <a:xfrm>
            <a:off x="4800600" y="3962400"/>
            <a:ext cx="536575" cy="519113"/>
          </a:xfrm>
          <a:prstGeom prst="rect">
            <a:avLst/>
          </a:prstGeom>
          <a:noFill/>
          <a:ln w="9525">
            <a:noFill/>
            <a:miter lim="800000"/>
            <a:headEnd/>
            <a:tailEnd/>
          </a:ln>
        </p:spPr>
        <p:txBody>
          <a:bodyPr>
            <a:spAutoFit/>
          </a:bodyPr>
          <a:lstStyle/>
          <a:p>
            <a:r>
              <a:rPr lang="en-US" sz="2800" b="0" dirty="0">
                <a:solidFill>
                  <a:schemeClr val="accent2"/>
                </a:solidFill>
                <a:latin typeface="Arial" charset="0"/>
              </a:rPr>
              <a:t>F</a:t>
            </a:r>
            <a:r>
              <a:rPr lang="en-US" sz="2800" b="0" baseline="-25000" dirty="0">
                <a:solidFill>
                  <a:schemeClr val="accent2"/>
                </a:solidFill>
              </a:rPr>
              <a:t>1</a:t>
            </a:r>
            <a:endParaRPr lang="en-US" sz="2800" b="0" dirty="0">
              <a:solidFill>
                <a:schemeClr val="accent2"/>
              </a:solidFill>
            </a:endParaRPr>
          </a:p>
        </p:txBody>
      </p:sp>
      <p:sp>
        <p:nvSpPr>
          <p:cNvPr id="29707" name="Line 12"/>
          <p:cNvSpPr>
            <a:spLocks noChangeShapeType="1"/>
          </p:cNvSpPr>
          <p:nvPr/>
        </p:nvSpPr>
        <p:spPr bwMode="auto">
          <a:xfrm>
            <a:off x="7923213" y="3984625"/>
            <a:ext cx="398462" cy="0"/>
          </a:xfrm>
          <a:prstGeom prst="line">
            <a:avLst/>
          </a:prstGeom>
          <a:noFill/>
          <a:ln w="12700">
            <a:solidFill>
              <a:schemeClr val="tx1"/>
            </a:solidFill>
            <a:round/>
            <a:headEnd/>
            <a:tailEnd type="triangle" w="med" len="med"/>
          </a:ln>
        </p:spPr>
        <p:txBody>
          <a:bodyPr wrap="none" anchor="ctr"/>
          <a:lstStyle/>
          <a:p>
            <a:endParaRPr lang="en-US"/>
          </a:p>
        </p:txBody>
      </p:sp>
      <p:sp>
        <p:nvSpPr>
          <p:cNvPr id="29708" name="Line 13"/>
          <p:cNvSpPr>
            <a:spLocks noChangeShapeType="1"/>
          </p:cNvSpPr>
          <p:nvPr/>
        </p:nvSpPr>
        <p:spPr bwMode="auto">
          <a:xfrm flipV="1">
            <a:off x="6207125" y="2106613"/>
            <a:ext cx="0" cy="1878012"/>
          </a:xfrm>
          <a:prstGeom prst="line">
            <a:avLst/>
          </a:prstGeom>
          <a:noFill/>
          <a:ln w="12700">
            <a:solidFill>
              <a:schemeClr val="tx1"/>
            </a:solidFill>
            <a:round/>
            <a:headEnd/>
            <a:tailEnd type="triangle" w="med" len="med"/>
          </a:ln>
        </p:spPr>
        <p:txBody>
          <a:bodyPr wrap="none" anchor="ctr"/>
          <a:lstStyle/>
          <a:p>
            <a:endParaRPr lang="en-US"/>
          </a:p>
        </p:txBody>
      </p:sp>
      <p:sp>
        <p:nvSpPr>
          <p:cNvPr id="29709" name="Line 14"/>
          <p:cNvSpPr>
            <a:spLocks noChangeShapeType="1"/>
          </p:cNvSpPr>
          <p:nvPr/>
        </p:nvSpPr>
        <p:spPr bwMode="auto">
          <a:xfrm>
            <a:off x="6207125" y="3984625"/>
            <a:ext cx="1716088" cy="0"/>
          </a:xfrm>
          <a:prstGeom prst="line">
            <a:avLst/>
          </a:prstGeom>
          <a:noFill/>
          <a:ln w="12700">
            <a:solidFill>
              <a:srgbClr val="FF3300"/>
            </a:solidFill>
            <a:round/>
            <a:headEnd/>
            <a:tailEnd/>
          </a:ln>
        </p:spPr>
        <p:txBody>
          <a:bodyPr wrap="none" anchor="ctr"/>
          <a:lstStyle/>
          <a:p>
            <a:endParaRPr lang="en-US"/>
          </a:p>
        </p:txBody>
      </p:sp>
      <p:sp>
        <p:nvSpPr>
          <p:cNvPr id="29710" name="Line 15"/>
          <p:cNvSpPr>
            <a:spLocks noChangeShapeType="1"/>
          </p:cNvSpPr>
          <p:nvPr/>
        </p:nvSpPr>
        <p:spPr bwMode="auto">
          <a:xfrm>
            <a:off x="6207125" y="2482850"/>
            <a:ext cx="0" cy="1501775"/>
          </a:xfrm>
          <a:prstGeom prst="line">
            <a:avLst/>
          </a:prstGeom>
          <a:noFill/>
          <a:ln w="12700">
            <a:solidFill>
              <a:srgbClr val="FF3300"/>
            </a:solidFill>
            <a:round/>
            <a:headEnd/>
            <a:tailEnd/>
          </a:ln>
        </p:spPr>
        <p:txBody>
          <a:bodyPr wrap="none" anchor="ctr"/>
          <a:lstStyle/>
          <a:p>
            <a:endParaRPr lang="en-US"/>
          </a:p>
        </p:txBody>
      </p:sp>
      <p:sp>
        <p:nvSpPr>
          <p:cNvPr id="29711" name="Text Box 16"/>
          <p:cNvSpPr txBox="1">
            <a:spLocks noChangeArrowheads="1"/>
          </p:cNvSpPr>
          <p:nvPr/>
        </p:nvSpPr>
        <p:spPr bwMode="auto">
          <a:xfrm>
            <a:off x="6772275" y="3521075"/>
            <a:ext cx="382588" cy="519113"/>
          </a:xfrm>
          <a:prstGeom prst="rect">
            <a:avLst/>
          </a:prstGeom>
          <a:noFill/>
          <a:ln w="9525">
            <a:noFill/>
            <a:miter lim="800000"/>
            <a:headEnd/>
            <a:tailEnd/>
          </a:ln>
        </p:spPr>
        <p:txBody>
          <a:bodyPr wrap="none">
            <a:spAutoFit/>
          </a:bodyPr>
          <a:lstStyle/>
          <a:p>
            <a:r>
              <a:rPr lang="en-US" sz="2800" b="0">
                <a:solidFill>
                  <a:srgbClr val="FF3300"/>
                </a:solidFill>
                <a:latin typeface="Arial" charset="0"/>
              </a:rPr>
              <a:t>a</a:t>
            </a:r>
            <a:endParaRPr lang="en-US" sz="2800" b="0"/>
          </a:p>
        </p:txBody>
      </p:sp>
      <p:sp>
        <p:nvSpPr>
          <p:cNvPr id="29712" name="Text Box 17"/>
          <p:cNvSpPr txBox="1">
            <a:spLocks noChangeArrowheads="1"/>
          </p:cNvSpPr>
          <p:nvPr/>
        </p:nvSpPr>
        <p:spPr bwMode="auto">
          <a:xfrm>
            <a:off x="6234113" y="3017838"/>
            <a:ext cx="382587" cy="519112"/>
          </a:xfrm>
          <a:prstGeom prst="rect">
            <a:avLst/>
          </a:prstGeom>
          <a:noFill/>
          <a:ln w="9525">
            <a:noFill/>
            <a:miter lim="800000"/>
            <a:headEnd/>
            <a:tailEnd/>
          </a:ln>
        </p:spPr>
        <p:txBody>
          <a:bodyPr wrap="none">
            <a:spAutoFit/>
          </a:bodyPr>
          <a:lstStyle/>
          <a:p>
            <a:r>
              <a:rPr lang="en-US" sz="2800" b="0">
                <a:solidFill>
                  <a:srgbClr val="FF3300"/>
                </a:solidFill>
                <a:latin typeface="Arial" charset="0"/>
              </a:rPr>
              <a:t>b</a:t>
            </a:r>
            <a:endParaRPr lang="en-US" sz="2800" b="0"/>
          </a:p>
        </p:txBody>
      </p:sp>
      <p:sp>
        <p:nvSpPr>
          <p:cNvPr id="29713" name="Text Box 18"/>
          <p:cNvSpPr txBox="1">
            <a:spLocks noChangeArrowheads="1"/>
          </p:cNvSpPr>
          <p:nvPr/>
        </p:nvSpPr>
        <p:spPr bwMode="auto">
          <a:xfrm>
            <a:off x="8191500" y="3557588"/>
            <a:ext cx="420688" cy="519112"/>
          </a:xfrm>
          <a:prstGeom prst="rect">
            <a:avLst/>
          </a:prstGeom>
          <a:noFill/>
          <a:ln w="9525">
            <a:noFill/>
            <a:miter lim="800000"/>
            <a:headEnd/>
            <a:tailEnd/>
          </a:ln>
        </p:spPr>
        <p:txBody>
          <a:bodyPr wrap="none">
            <a:spAutoFit/>
          </a:bodyPr>
          <a:lstStyle/>
          <a:p>
            <a:r>
              <a:rPr lang="en-US" sz="2800">
                <a:latin typeface="Arial" charset="0"/>
              </a:rPr>
              <a:t>X</a:t>
            </a:r>
            <a:endParaRPr lang="en-US" sz="2800" b="0"/>
          </a:p>
        </p:txBody>
      </p:sp>
      <p:sp>
        <p:nvSpPr>
          <p:cNvPr id="29714" name="Text Box 19"/>
          <p:cNvSpPr txBox="1">
            <a:spLocks noChangeArrowheads="1"/>
          </p:cNvSpPr>
          <p:nvPr/>
        </p:nvSpPr>
        <p:spPr bwMode="auto">
          <a:xfrm>
            <a:off x="6172200" y="1679575"/>
            <a:ext cx="401638" cy="519113"/>
          </a:xfrm>
          <a:prstGeom prst="rect">
            <a:avLst/>
          </a:prstGeom>
          <a:noFill/>
          <a:ln w="9525">
            <a:noFill/>
            <a:miter lim="800000"/>
            <a:headEnd/>
            <a:tailEnd/>
          </a:ln>
        </p:spPr>
        <p:txBody>
          <a:bodyPr wrap="none">
            <a:spAutoFit/>
          </a:bodyPr>
          <a:lstStyle/>
          <a:p>
            <a:r>
              <a:rPr lang="en-US" sz="2800">
                <a:latin typeface="Arial" charset="0"/>
              </a:rPr>
              <a:t>Z</a:t>
            </a:r>
            <a:endParaRPr lang="en-US" sz="2800" b="0"/>
          </a:p>
        </p:txBody>
      </p:sp>
      <p:sp>
        <p:nvSpPr>
          <p:cNvPr id="29715" name="Text Box 20"/>
          <p:cNvSpPr txBox="1">
            <a:spLocks noChangeArrowheads="1"/>
          </p:cNvSpPr>
          <p:nvPr/>
        </p:nvSpPr>
        <p:spPr bwMode="auto">
          <a:xfrm>
            <a:off x="5499100" y="3911600"/>
            <a:ext cx="339725" cy="519113"/>
          </a:xfrm>
          <a:prstGeom prst="rect">
            <a:avLst/>
          </a:prstGeom>
          <a:noFill/>
          <a:ln w="9525">
            <a:noFill/>
            <a:miter lim="800000"/>
            <a:headEnd/>
            <a:tailEnd/>
          </a:ln>
        </p:spPr>
        <p:txBody>
          <a:bodyPr wrap="none">
            <a:spAutoFit/>
          </a:bodyPr>
          <a:lstStyle/>
          <a:p>
            <a:r>
              <a:rPr lang="en-US" sz="2800" b="0">
                <a:solidFill>
                  <a:schemeClr val="accent2"/>
                </a:solidFill>
                <a:latin typeface="Arial" charset="0"/>
                <a:sym typeface="Symbol" pitchFamily="18" charset="2"/>
              </a:rPr>
              <a:t></a:t>
            </a:r>
            <a:endParaRPr lang="en-US" sz="2800" b="0"/>
          </a:p>
        </p:txBody>
      </p:sp>
      <p:sp>
        <p:nvSpPr>
          <p:cNvPr id="29716" name="AutoShape 21"/>
          <p:cNvSpPr>
            <a:spLocks/>
          </p:cNvSpPr>
          <p:nvPr/>
        </p:nvSpPr>
        <p:spPr bwMode="auto">
          <a:xfrm rot="-5400000">
            <a:off x="5631656" y="3534569"/>
            <a:ext cx="125413" cy="1025525"/>
          </a:xfrm>
          <a:prstGeom prst="leftBrace">
            <a:avLst>
              <a:gd name="adj1" fmla="val 68143"/>
              <a:gd name="adj2" fmla="val 50000"/>
            </a:avLst>
          </a:prstGeom>
          <a:noFill/>
          <a:ln w="12700">
            <a:solidFill>
              <a:schemeClr val="accent2"/>
            </a:solidFill>
            <a:round/>
            <a:headEnd/>
            <a:tailEnd/>
          </a:ln>
        </p:spPr>
        <p:txBody>
          <a:bodyPr wrap="none" anchor="ctr"/>
          <a:lstStyle/>
          <a:p>
            <a:endParaRPr lang="en-US"/>
          </a:p>
        </p:txBody>
      </p:sp>
      <p:sp>
        <p:nvSpPr>
          <p:cNvPr id="29717" name="AutoShape 22"/>
          <p:cNvSpPr>
            <a:spLocks/>
          </p:cNvSpPr>
          <p:nvPr/>
        </p:nvSpPr>
        <p:spPr bwMode="auto">
          <a:xfrm rot="-5400000">
            <a:off x="6659562" y="3532188"/>
            <a:ext cx="125413" cy="1030288"/>
          </a:xfrm>
          <a:prstGeom prst="leftBrace">
            <a:avLst>
              <a:gd name="adj1" fmla="val 68460"/>
              <a:gd name="adj2" fmla="val 50000"/>
            </a:avLst>
          </a:prstGeom>
          <a:noFill/>
          <a:ln w="12700">
            <a:solidFill>
              <a:schemeClr val="accent2"/>
            </a:solidFill>
            <a:round/>
            <a:headEnd/>
            <a:tailEnd/>
          </a:ln>
        </p:spPr>
        <p:txBody>
          <a:bodyPr wrap="none" anchor="ctr"/>
          <a:lstStyle/>
          <a:p>
            <a:endParaRPr lang="en-US"/>
          </a:p>
        </p:txBody>
      </p:sp>
      <p:sp>
        <p:nvSpPr>
          <p:cNvPr id="29718" name="Text Box 25"/>
          <p:cNvSpPr txBox="1">
            <a:spLocks noChangeArrowheads="1"/>
          </p:cNvSpPr>
          <p:nvPr/>
        </p:nvSpPr>
        <p:spPr bwMode="auto">
          <a:xfrm>
            <a:off x="6519863" y="3948113"/>
            <a:ext cx="339725" cy="519112"/>
          </a:xfrm>
          <a:prstGeom prst="rect">
            <a:avLst/>
          </a:prstGeom>
          <a:noFill/>
          <a:ln w="9525">
            <a:noFill/>
            <a:miter lim="800000"/>
            <a:headEnd/>
            <a:tailEnd/>
          </a:ln>
        </p:spPr>
        <p:txBody>
          <a:bodyPr wrap="none">
            <a:spAutoFit/>
          </a:bodyPr>
          <a:lstStyle/>
          <a:p>
            <a:r>
              <a:rPr lang="en-US" sz="2800" b="0">
                <a:solidFill>
                  <a:schemeClr val="accent2"/>
                </a:solidFill>
                <a:latin typeface="Arial" charset="0"/>
                <a:sym typeface="Symbol" pitchFamily="18" charset="2"/>
              </a:rPr>
              <a:t></a:t>
            </a:r>
            <a:endParaRPr lang="en-US" sz="2800" b="0"/>
          </a:p>
        </p:txBody>
      </p:sp>
      <p:sp>
        <p:nvSpPr>
          <p:cNvPr id="29719" name="Line 26"/>
          <p:cNvSpPr>
            <a:spLocks noChangeShapeType="1"/>
          </p:cNvSpPr>
          <p:nvPr/>
        </p:nvSpPr>
        <p:spPr bwMode="auto">
          <a:xfrm>
            <a:off x="5181600" y="3922713"/>
            <a:ext cx="0" cy="123825"/>
          </a:xfrm>
          <a:prstGeom prst="line">
            <a:avLst/>
          </a:prstGeom>
          <a:noFill/>
          <a:ln w="19050">
            <a:solidFill>
              <a:schemeClr val="tx1"/>
            </a:solidFill>
            <a:round/>
            <a:headEnd/>
            <a:tailEnd/>
          </a:ln>
        </p:spPr>
        <p:txBody>
          <a:bodyPr wrap="none" anchor="ctr"/>
          <a:lstStyle/>
          <a:p>
            <a:endParaRPr lang="en-US"/>
          </a:p>
        </p:txBody>
      </p:sp>
      <p:sp>
        <p:nvSpPr>
          <p:cNvPr id="29720" name="Line 27"/>
          <p:cNvSpPr>
            <a:spLocks noChangeShapeType="1"/>
          </p:cNvSpPr>
          <p:nvPr/>
        </p:nvSpPr>
        <p:spPr bwMode="auto">
          <a:xfrm>
            <a:off x="7237413" y="3922713"/>
            <a:ext cx="0" cy="123825"/>
          </a:xfrm>
          <a:prstGeom prst="line">
            <a:avLst/>
          </a:prstGeom>
          <a:noFill/>
          <a:ln w="19050">
            <a:solidFill>
              <a:schemeClr val="tx1"/>
            </a:solidFill>
            <a:round/>
            <a:headEnd/>
            <a:tailEnd/>
          </a:ln>
        </p:spPr>
        <p:txBody>
          <a:bodyPr wrap="none" anchor="ctr"/>
          <a:lstStyle/>
          <a:p>
            <a:endParaRPr lang="en-US"/>
          </a:p>
        </p:txBody>
      </p:sp>
      <p:sp>
        <p:nvSpPr>
          <p:cNvPr id="29721" name="Line 28"/>
          <p:cNvSpPr>
            <a:spLocks noChangeShapeType="1"/>
          </p:cNvSpPr>
          <p:nvPr/>
        </p:nvSpPr>
        <p:spPr bwMode="auto">
          <a:xfrm>
            <a:off x="6207125" y="3960813"/>
            <a:ext cx="0" cy="1525587"/>
          </a:xfrm>
          <a:prstGeom prst="line">
            <a:avLst/>
          </a:prstGeom>
          <a:noFill/>
          <a:ln w="12700">
            <a:solidFill>
              <a:schemeClr val="tx1"/>
            </a:solidFill>
            <a:prstDash val="dash"/>
            <a:round/>
            <a:headEnd/>
            <a:tailEnd/>
          </a:ln>
        </p:spPr>
        <p:txBody>
          <a:bodyPr wrap="none" anchor="ctr"/>
          <a:lstStyle/>
          <a:p>
            <a:endParaRPr lang="en-US"/>
          </a:p>
        </p:txBody>
      </p:sp>
      <p:sp>
        <p:nvSpPr>
          <p:cNvPr id="29722" name="Text Box 29"/>
          <p:cNvSpPr txBox="1">
            <a:spLocks noChangeArrowheads="1"/>
          </p:cNvSpPr>
          <p:nvPr/>
        </p:nvSpPr>
        <p:spPr bwMode="auto">
          <a:xfrm>
            <a:off x="609600" y="1524000"/>
            <a:ext cx="3576638" cy="2406650"/>
          </a:xfrm>
          <a:prstGeom prst="rect">
            <a:avLst/>
          </a:prstGeom>
          <a:noFill/>
          <a:ln w="9525">
            <a:noFill/>
            <a:miter lim="800000"/>
            <a:headEnd/>
            <a:tailEnd/>
          </a:ln>
        </p:spPr>
        <p:txBody>
          <a:bodyPr>
            <a:spAutoFit/>
          </a:bodyPr>
          <a:lstStyle/>
          <a:p>
            <a:r>
              <a:rPr lang="en-US" sz="2400"/>
              <a:t>An ellipse is defined by:</a:t>
            </a:r>
            <a:endParaRPr lang="en-US" sz="2400" b="0"/>
          </a:p>
          <a:p>
            <a:r>
              <a:rPr lang="en-US" sz="2400" b="0">
                <a:solidFill>
                  <a:srgbClr val="FF3300"/>
                </a:solidFill>
              </a:rPr>
              <a:t>Focal length</a:t>
            </a:r>
            <a:r>
              <a:rPr lang="en-US" sz="2400" b="0"/>
              <a:t> = </a:t>
            </a:r>
            <a:r>
              <a:rPr lang="en-US" sz="2800" b="0">
                <a:sym typeface="Symbol" pitchFamily="18" charset="2"/>
              </a:rPr>
              <a:t></a:t>
            </a:r>
            <a:endParaRPr lang="en-US" sz="2800" b="0">
              <a:latin typeface="Arial" charset="0"/>
              <a:sym typeface="Symbol" pitchFamily="18" charset="2"/>
            </a:endParaRPr>
          </a:p>
          <a:p>
            <a:r>
              <a:rPr lang="en-US" sz="2400" b="0">
                <a:sym typeface="Symbol" pitchFamily="18" charset="2"/>
              </a:rPr>
              <a:t>Distance </a:t>
            </a:r>
            <a:r>
              <a:rPr lang="en-US" sz="2400" b="0">
                <a:solidFill>
                  <a:srgbClr val="FF3300"/>
                </a:solidFill>
                <a:sym typeface="Symbol" pitchFamily="18" charset="2"/>
              </a:rPr>
              <a:t>(F1, P, F2)</a:t>
            </a:r>
            <a:r>
              <a:rPr lang="en-US" sz="2400" b="0">
                <a:sym typeface="Symbol" pitchFamily="18" charset="2"/>
              </a:rPr>
              <a:t> is</a:t>
            </a:r>
          </a:p>
          <a:p>
            <a:r>
              <a:rPr lang="en-US" sz="2400" b="0">
                <a:solidFill>
                  <a:srgbClr val="FF3300"/>
                </a:solidFill>
                <a:sym typeface="Symbol" pitchFamily="18" charset="2"/>
              </a:rPr>
              <a:t>constant</a:t>
            </a:r>
            <a:r>
              <a:rPr lang="en-US" sz="2400" b="0">
                <a:sym typeface="Symbol" pitchFamily="18" charset="2"/>
              </a:rPr>
              <a:t> for all points</a:t>
            </a:r>
          </a:p>
          <a:p>
            <a:r>
              <a:rPr lang="en-US" sz="2400" b="0">
                <a:sym typeface="Symbol" pitchFamily="18" charset="2"/>
              </a:rPr>
              <a:t>on ellipse</a:t>
            </a:r>
          </a:p>
          <a:p>
            <a:r>
              <a:rPr lang="en-US" sz="2400" b="0">
                <a:sym typeface="Symbol" pitchFamily="18" charset="2"/>
              </a:rPr>
              <a:t>When </a:t>
            </a:r>
            <a:r>
              <a:rPr lang="en-US" sz="2800" b="0">
                <a:sym typeface="Symbol" pitchFamily="18" charset="2"/>
              </a:rPr>
              <a:t> </a:t>
            </a:r>
            <a:r>
              <a:rPr lang="en-US" sz="2400" b="0"/>
              <a:t>= 0, ellipse = circle</a:t>
            </a:r>
          </a:p>
        </p:txBody>
      </p:sp>
      <p:sp>
        <p:nvSpPr>
          <p:cNvPr id="29723" name="Oval 30"/>
          <p:cNvSpPr>
            <a:spLocks noChangeArrowheads="1"/>
          </p:cNvSpPr>
          <p:nvPr/>
        </p:nvSpPr>
        <p:spPr bwMode="auto">
          <a:xfrm>
            <a:off x="5334000" y="525780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29724" name="Oval 33"/>
          <p:cNvSpPr>
            <a:spLocks noChangeArrowheads="1"/>
          </p:cNvSpPr>
          <p:nvPr/>
        </p:nvSpPr>
        <p:spPr bwMode="auto">
          <a:xfrm>
            <a:off x="7181850" y="392430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29725" name="Oval 34"/>
          <p:cNvSpPr>
            <a:spLocks noChangeArrowheads="1"/>
          </p:cNvSpPr>
          <p:nvPr/>
        </p:nvSpPr>
        <p:spPr bwMode="auto">
          <a:xfrm>
            <a:off x="5143500" y="3924300"/>
            <a:ext cx="76200" cy="76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29726" name="Rectangle 35"/>
          <p:cNvSpPr>
            <a:spLocks noChangeArrowheads="1"/>
          </p:cNvSpPr>
          <p:nvPr/>
        </p:nvSpPr>
        <p:spPr bwMode="auto">
          <a:xfrm>
            <a:off x="609600" y="4419600"/>
            <a:ext cx="3516313" cy="2282825"/>
          </a:xfrm>
          <a:prstGeom prst="rect">
            <a:avLst/>
          </a:prstGeom>
          <a:noFill/>
          <a:ln w="9525">
            <a:noFill/>
            <a:miter lim="800000"/>
            <a:headEnd/>
            <a:tailEnd/>
          </a:ln>
        </p:spPr>
        <p:txBody>
          <a:bodyPr wrap="none">
            <a:spAutoFit/>
          </a:bodyPr>
          <a:lstStyle/>
          <a:p>
            <a:r>
              <a:rPr lang="en-US" sz="2400"/>
              <a:t>For the earth:</a:t>
            </a:r>
            <a:endParaRPr lang="en-US" sz="2400" b="0">
              <a:solidFill>
                <a:srgbClr val="FF3300"/>
              </a:solidFill>
            </a:endParaRPr>
          </a:p>
          <a:p>
            <a:r>
              <a:rPr lang="en-US" sz="2400" b="0">
                <a:solidFill>
                  <a:srgbClr val="FF3300"/>
                </a:solidFill>
              </a:rPr>
              <a:t>Major axis, a</a:t>
            </a:r>
            <a:r>
              <a:rPr lang="en-US" sz="2400" b="0"/>
              <a:t> = 6378 km</a:t>
            </a:r>
          </a:p>
          <a:p>
            <a:r>
              <a:rPr lang="en-US" sz="2400" b="0">
                <a:solidFill>
                  <a:srgbClr val="FF3300"/>
                </a:solidFill>
              </a:rPr>
              <a:t>Minor axis, b</a:t>
            </a:r>
            <a:r>
              <a:rPr lang="en-US" sz="2400" b="0"/>
              <a:t> = 6357 km</a:t>
            </a:r>
          </a:p>
          <a:p>
            <a:r>
              <a:rPr lang="en-US" sz="2400" b="0">
                <a:solidFill>
                  <a:srgbClr val="FF3300"/>
                </a:solidFill>
              </a:rPr>
              <a:t>Flattening ratio, f</a:t>
            </a:r>
            <a:r>
              <a:rPr lang="en-US" sz="2400" b="0"/>
              <a:t> = (a-b)/a </a:t>
            </a:r>
          </a:p>
          <a:p>
            <a:r>
              <a:rPr lang="en-US" sz="2400" b="0"/>
              <a:t>                             ~ 1/300</a:t>
            </a:r>
          </a:p>
          <a:p>
            <a:endParaRPr lang="en-US" sz="2400" b="0"/>
          </a:p>
        </p:txBody>
      </p:sp>
    </p:spTree>
    <p:extLst>
      <p:ext uri="{BB962C8B-B14F-4D97-AF65-F5344CB8AC3E}">
        <p14:creationId xmlns:p14="http://schemas.microsoft.com/office/powerpoint/2010/main" val="1802209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TotalTime>
  <Words>3238</Words>
  <Application>Microsoft Office PowerPoint</Application>
  <PresentationFormat>On-screen Show (4:3)</PresentationFormat>
  <Paragraphs>1126</Paragraphs>
  <Slides>89</Slides>
  <Notes>34</Notes>
  <HiddenSlides>0</HiddenSlides>
  <MMClips>0</MMClips>
  <ScaleCrop>false</ScaleCrop>
  <HeadingPairs>
    <vt:vector size="6" baseType="variant">
      <vt:variant>
        <vt:lpstr>Theme</vt:lpstr>
      </vt:variant>
      <vt:variant>
        <vt:i4>8</vt:i4>
      </vt:variant>
      <vt:variant>
        <vt:lpstr>Embedded OLE Servers</vt:lpstr>
      </vt:variant>
      <vt:variant>
        <vt:i4>4</vt:i4>
      </vt:variant>
      <vt:variant>
        <vt:lpstr>Slide Titles</vt:lpstr>
      </vt:variant>
      <vt:variant>
        <vt:i4>89</vt:i4>
      </vt:variant>
    </vt:vector>
  </HeadingPairs>
  <TitlesOfParts>
    <vt:vector size="101" baseType="lpstr">
      <vt:lpstr>Default Design</vt:lpstr>
      <vt:lpstr>1_Default Design</vt:lpstr>
      <vt:lpstr>2_Default Design</vt:lpstr>
      <vt:lpstr>3_Default Design</vt:lpstr>
      <vt:lpstr>4_Default Design</vt:lpstr>
      <vt:lpstr>5_Default Design</vt:lpstr>
      <vt:lpstr>6_Default Design</vt:lpstr>
      <vt:lpstr>7_Default Design</vt:lpstr>
      <vt:lpstr>Document</vt:lpstr>
      <vt:lpstr>Equation</vt:lpstr>
      <vt:lpstr>Bitmap Image</vt:lpstr>
      <vt:lpstr>Microsoft Word Picture</vt:lpstr>
      <vt:lpstr>GIS in Water Resources Midterm Review 2013</vt:lpstr>
      <vt:lpstr>Review for Midterm Exam</vt:lpstr>
      <vt:lpstr>Review for Midterm Exam</vt:lpstr>
      <vt:lpstr>PowerPoint Presentation</vt:lpstr>
      <vt:lpstr>Origin of Geographic Coordinates</vt:lpstr>
      <vt:lpstr>PowerPoint Presentation</vt:lpstr>
      <vt:lpstr>PowerPoint Presentation</vt:lpstr>
      <vt:lpstr>Shape of the Earth</vt:lpstr>
      <vt:lpstr>Ellipse</vt:lpstr>
      <vt:lpstr>Ellipsoid or Spheroid Rotate an ellipse around an axis</vt:lpstr>
      <vt:lpstr>Horizontal Earth Datums</vt:lpstr>
      <vt:lpstr>Definition of Latitude, f</vt:lpstr>
      <vt:lpstr>Cutting Plane of a Meridian</vt:lpstr>
      <vt:lpstr>Definition of Longitude, l</vt:lpstr>
      <vt:lpstr>PowerPoint Presentation</vt:lpstr>
      <vt:lpstr>Revolution in Earth Measurement</vt:lpstr>
      <vt:lpstr>HORIZONTAL TECTONIC MOTIONS</vt:lpstr>
      <vt:lpstr>Representations of the Earth</vt:lpstr>
      <vt:lpstr>Definition of Elevation</vt:lpstr>
      <vt:lpstr>Vertical Earth Datums</vt:lpstr>
      <vt:lpstr>Geodesy and Map Projections</vt:lpstr>
      <vt:lpstr>Earth to Globe to Map</vt:lpstr>
      <vt:lpstr>Types of Projections</vt:lpstr>
      <vt:lpstr>PowerPoint Presentation</vt:lpstr>
      <vt:lpstr>Web Mercator Projection (used for ESRI Basemaps)</vt:lpstr>
      <vt:lpstr>Coordinate Systems</vt:lpstr>
      <vt:lpstr>State Plane Coordinate System</vt:lpstr>
      <vt:lpstr>Review for Midterm Exam</vt:lpstr>
      <vt:lpstr>What is GIS</vt:lpstr>
      <vt:lpstr>Geography is visualized in maps</vt:lpstr>
      <vt:lpstr>Maps are built from data </vt:lpstr>
      <vt:lpstr>Vector data represent discrete features</vt:lpstr>
      <vt:lpstr>Raster data form a grid of cells or pixels</vt:lpstr>
      <vt:lpstr>PowerPoint Presentation</vt:lpstr>
      <vt:lpstr>Linking Geography and Attributes</vt:lpstr>
      <vt:lpstr>PowerPoint Presentation</vt:lpstr>
      <vt:lpstr>PowerPoint Presentation</vt:lpstr>
      <vt:lpstr>PowerPoint Presentation</vt:lpstr>
      <vt:lpstr>Geodatabase – a store for all types of geospatial information</vt:lpstr>
      <vt:lpstr>PowerPoint Presentation</vt:lpstr>
      <vt:lpstr>ArcGIS Spatial Reference Frames</vt:lpstr>
      <vt:lpstr>Horizontal Coordinate Systems</vt:lpstr>
      <vt:lpstr>Key ArcGIS Software Components</vt:lpstr>
      <vt:lpstr>Arc Toolbox</vt:lpstr>
      <vt:lpstr>Spatial Analyst</vt:lpstr>
      <vt:lpstr>Geo-Processing</vt:lpstr>
      <vt:lpstr>Web-centered GIS</vt:lpstr>
      <vt:lpstr>Review for Midterm Exam</vt:lpstr>
      <vt:lpstr>PowerPoint Presentation</vt:lpstr>
      <vt:lpstr>PowerPoint Presentation</vt:lpstr>
      <vt:lpstr>PowerPoint Presentation</vt:lpstr>
      <vt:lpstr>PowerPoint Presentation</vt:lpstr>
      <vt:lpstr>PowerPoint Presentation</vt:lpstr>
      <vt:lpstr>Interpolation</vt:lpstr>
      <vt:lpstr>Interpolation methods</vt:lpstr>
      <vt:lpstr>Nearest Neighbor “Thiessen” Polygon Interpolation</vt:lpstr>
      <vt:lpstr>PowerPoint Presentation</vt:lpstr>
      <vt:lpstr>ArcGIS “Slope” tool</vt:lpstr>
      <vt:lpstr>PowerPoint Presentation</vt:lpstr>
      <vt:lpstr>PowerPoint Presentation</vt:lpstr>
      <vt:lpstr>PowerPoint Presentation</vt:lpstr>
      <vt:lpstr>Identifying and Removing Pits/Sinks in a DEM</vt:lpstr>
      <vt:lpstr>PowerPoint Presentation</vt:lpstr>
      <vt:lpstr>PowerPoint Presentation</vt:lpstr>
      <vt:lpstr>PowerPoint Presentation</vt:lpstr>
      <vt:lpstr>PowerPoint Presentation</vt:lpstr>
      <vt:lpstr>PowerPoint Presentation</vt:lpstr>
      <vt:lpstr>Review for Midterm Exam</vt:lpstr>
      <vt:lpstr>PowerPoint Presentation</vt:lpstr>
      <vt:lpstr>Watershed Boundary Dataset for Nebraska</vt:lpstr>
      <vt:lpstr>PowerPoint Presentation</vt:lpstr>
      <vt:lpstr>Ssurgo for Lancaster County, NE</vt:lpstr>
      <vt:lpstr>PowerPoint Presentation</vt:lpstr>
      <vt:lpstr>PowerPoint Presentation</vt:lpstr>
      <vt:lpstr>PowerPoint Presentation</vt:lpstr>
      <vt:lpstr>Relationship</vt:lpstr>
      <vt:lpstr>PowerPoint Presentation</vt:lpstr>
      <vt:lpstr>Zonal Average of Raster over Subwatershed joined to Subwatershed table</vt:lpstr>
      <vt:lpstr>PowerPoint Presentation</vt:lpstr>
      <vt:lpstr>Connecting Land and Water</vt:lpstr>
      <vt:lpstr>Cell Flows to a Cell</vt:lpstr>
      <vt:lpstr>Line Flows to a Line</vt:lpstr>
      <vt:lpstr>Area Flows to a Line</vt:lpstr>
      <vt:lpstr>Area Flows to a Point on a Line</vt:lpstr>
      <vt:lpstr>Network Model in GIS</vt:lpstr>
      <vt:lpstr>Connectivity Table</vt:lpstr>
      <vt:lpstr>Upstream Trace Solvers</vt:lpstr>
      <vt:lpstr>PowerPoint Presentation</vt:lpstr>
      <vt:lpstr>Addressing</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bse</dc:creator>
  <cp:lastModifiedBy>Maidment</cp:lastModifiedBy>
  <cp:revision>93</cp:revision>
  <cp:lastPrinted>2011-10-06T14:10:39Z</cp:lastPrinted>
  <dcterms:created xsi:type="dcterms:W3CDTF">2006-10-18T01:59:01Z</dcterms:created>
  <dcterms:modified xsi:type="dcterms:W3CDTF">2013-10-10T03:06:10Z</dcterms:modified>
</cp:coreProperties>
</file>