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7"/>
  </p:notesMasterIdLst>
  <p:sldIdLst>
    <p:sldId id="256" r:id="rId2"/>
    <p:sldId id="257" r:id="rId3"/>
    <p:sldId id="261" r:id="rId4"/>
    <p:sldId id="259" r:id="rId5"/>
    <p:sldId id="262" r:id="rId6"/>
    <p:sldId id="263" r:id="rId7"/>
    <p:sldId id="264" r:id="rId8"/>
    <p:sldId id="265" r:id="rId9"/>
    <p:sldId id="272" r:id="rId10"/>
    <p:sldId id="274" r:id="rId11"/>
    <p:sldId id="270" r:id="rId12"/>
    <p:sldId id="273" r:id="rId13"/>
    <p:sldId id="266" r:id="rId14"/>
    <p:sldId id="267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434" autoAdjust="0"/>
  </p:normalViewPr>
  <p:slideViewPr>
    <p:cSldViewPr snapToGrid="0">
      <p:cViewPr varScale="1">
        <p:scale>
          <a:sx n="96" d="100"/>
          <a:sy n="96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1B1736-419C-400B-A100-52FED5153C0E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7C8134-CF00-46DE-B5F6-CDB224C353E2}">
      <dgm:prSet phldrT="[Text]"/>
      <dgm:spPr>
        <a:solidFill>
          <a:srgbClr val="92D05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Water Quality Parameters</a:t>
          </a:r>
          <a:endParaRPr lang="en-US" dirty="0"/>
        </a:p>
      </dgm:t>
    </dgm:pt>
    <dgm:pt modelId="{5E5A486D-9800-43D3-9389-5C3D9E2CC24B}" type="parTrans" cxnId="{D8FEE47D-E313-41BF-8128-6F6A9A9F4A99}">
      <dgm:prSet/>
      <dgm:spPr/>
      <dgm:t>
        <a:bodyPr/>
        <a:lstStyle/>
        <a:p>
          <a:endParaRPr lang="en-US"/>
        </a:p>
      </dgm:t>
    </dgm:pt>
    <dgm:pt modelId="{561E05A1-7006-45B1-8F1E-BB2D47EEC152}" type="sibTrans" cxnId="{D8FEE47D-E313-41BF-8128-6F6A9A9F4A99}">
      <dgm:prSet/>
      <dgm:spPr>
        <a:solidFill>
          <a:srgbClr val="00B050"/>
        </a:solidFill>
        <a:ln>
          <a:solidFill>
            <a:srgbClr val="92D050"/>
          </a:solidFill>
        </a:ln>
      </dgm:spPr>
      <dgm:t>
        <a:bodyPr/>
        <a:lstStyle/>
        <a:p>
          <a:endParaRPr lang="en-US"/>
        </a:p>
      </dgm:t>
    </dgm:pt>
    <dgm:pt modelId="{10BA59AD-5FD2-4364-8F8C-1B8EFCE80CEF}">
      <dgm:prSet phldrT="[Text]"/>
      <dgm:spPr>
        <a:ln>
          <a:solidFill>
            <a:srgbClr val="00B050"/>
          </a:solidFill>
        </a:ln>
      </dgm:spPr>
      <dgm:t>
        <a:bodyPr/>
        <a:lstStyle/>
        <a:p>
          <a:pPr marL="285750" indent="0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 smtClean="0"/>
            <a:t> Dissolved Oxygen (%)</a:t>
          </a:r>
          <a:endParaRPr lang="en-US" dirty="0"/>
        </a:p>
      </dgm:t>
    </dgm:pt>
    <dgm:pt modelId="{D878CE8A-FADB-436E-B1DA-1FD00D6FF75D}" type="parTrans" cxnId="{676DE881-1F4A-4F24-AE8C-6A5482E611D2}">
      <dgm:prSet/>
      <dgm:spPr/>
      <dgm:t>
        <a:bodyPr/>
        <a:lstStyle/>
        <a:p>
          <a:endParaRPr lang="en-US"/>
        </a:p>
      </dgm:t>
    </dgm:pt>
    <dgm:pt modelId="{759E8EB0-1F33-49DD-81CD-4BAEBA08BB14}" type="sibTrans" cxnId="{676DE881-1F4A-4F24-AE8C-6A5482E611D2}">
      <dgm:prSet/>
      <dgm:spPr/>
      <dgm:t>
        <a:bodyPr/>
        <a:lstStyle/>
        <a:p>
          <a:endParaRPr lang="en-US"/>
        </a:p>
      </dgm:t>
    </dgm:pt>
    <dgm:pt modelId="{1E794EC8-CEF2-493B-9492-D99732C63AD1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Seagrass Characteristics</a:t>
          </a:r>
          <a:endParaRPr lang="en-US" dirty="0"/>
        </a:p>
      </dgm:t>
    </dgm:pt>
    <dgm:pt modelId="{25A9E57C-46DE-4F28-930A-756C3503B04C}" type="parTrans" cxnId="{7398B5C3-ED8C-4021-839D-73B95B033FF0}">
      <dgm:prSet/>
      <dgm:spPr/>
      <dgm:t>
        <a:bodyPr/>
        <a:lstStyle/>
        <a:p>
          <a:endParaRPr lang="en-US"/>
        </a:p>
      </dgm:t>
    </dgm:pt>
    <dgm:pt modelId="{43A04C7A-9CA2-401B-BF7A-847A0D7C6853}" type="sibTrans" cxnId="{7398B5C3-ED8C-4021-839D-73B95B033FF0}">
      <dgm:prSet/>
      <dgm:spPr/>
      <dgm:t>
        <a:bodyPr/>
        <a:lstStyle/>
        <a:p>
          <a:endParaRPr lang="en-US"/>
        </a:p>
      </dgm:t>
    </dgm:pt>
    <dgm:pt modelId="{BD0A9995-894E-46DB-9F4A-5E51F4BD7B1B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Percent Cover</a:t>
          </a:r>
          <a:endParaRPr lang="en-US" dirty="0"/>
        </a:p>
      </dgm:t>
    </dgm:pt>
    <dgm:pt modelId="{87072FBE-564C-48DC-81A8-64356EE88392}" type="parTrans" cxnId="{79D97EC0-FF63-436A-AECF-AC826C791002}">
      <dgm:prSet/>
      <dgm:spPr/>
      <dgm:t>
        <a:bodyPr/>
        <a:lstStyle/>
        <a:p>
          <a:endParaRPr lang="en-US"/>
        </a:p>
      </dgm:t>
    </dgm:pt>
    <dgm:pt modelId="{985C2C38-C2F1-436B-9CAC-A7E02C242C92}" type="sibTrans" cxnId="{79D97EC0-FF63-436A-AECF-AC826C791002}">
      <dgm:prSet/>
      <dgm:spPr/>
      <dgm:t>
        <a:bodyPr/>
        <a:lstStyle/>
        <a:p>
          <a:endParaRPr lang="en-US"/>
        </a:p>
      </dgm:t>
    </dgm:pt>
    <dgm:pt modelId="{BCDC3195-E00E-4337-824F-3710BFCC3975}">
      <dgm:prSet phldrT="[Text]"/>
      <dgm:spPr>
        <a:ln>
          <a:solidFill>
            <a:srgbClr val="00B050"/>
          </a:solidFill>
        </a:ln>
      </dgm:spPr>
      <dgm:t>
        <a:bodyPr/>
        <a:lstStyle/>
        <a:p>
          <a:pPr marL="285750" indent="0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dirty="0"/>
        </a:p>
      </dgm:t>
    </dgm:pt>
    <dgm:pt modelId="{B093006C-4DAB-4FBA-80EE-C19389D25727}" type="parTrans" cxnId="{ED0A0E63-483F-47F3-9441-11153154E047}">
      <dgm:prSet/>
      <dgm:spPr/>
      <dgm:t>
        <a:bodyPr/>
        <a:lstStyle/>
        <a:p>
          <a:endParaRPr lang="en-US"/>
        </a:p>
      </dgm:t>
    </dgm:pt>
    <dgm:pt modelId="{E0F0DFE5-B8F2-4E2A-BD2D-B58E3AB4331E}" type="sibTrans" cxnId="{ED0A0E63-483F-47F3-9441-11153154E047}">
      <dgm:prSet/>
      <dgm:spPr/>
      <dgm:t>
        <a:bodyPr/>
        <a:lstStyle/>
        <a:p>
          <a:endParaRPr lang="en-US"/>
        </a:p>
      </dgm:t>
    </dgm:pt>
    <dgm:pt modelId="{CB960F39-2407-486A-9128-A7C2BA51EE52}">
      <dgm:prSet phldrT="[Text]"/>
      <dgm:spPr>
        <a:ln>
          <a:solidFill>
            <a:srgbClr val="00B050"/>
          </a:solidFill>
        </a:ln>
      </dgm:spPr>
      <dgm:t>
        <a:bodyPr/>
        <a:lstStyle/>
        <a:p>
          <a:r>
            <a:rPr lang="en-US" dirty="0" smtClean="0"/>
            <a:t>Species Distribution</a:t>
          </a:r>
          <a:endParaRPr lang="en-US" dirty="0"/>
        </a:p>
      </dgm:t>
    </dgm:pt>
    <dgm:pt modelId="{FC4DB76F-0AD1-4757-99D5-3002FE8877CD}" type="parTrans" cxnId="{956B4BC9-8FB8-4E34-900D-5FAA8FA62DA6}">
      <dgm:prSet/>
      <dgm:spPr/>
      <dgm:t>
        <a:bodyPr/>
        <a:lstStyle/>
        <a:p>
          <a:endParaRPr lang="en-US"/>
        </a:p>
      </dgm:t>
    </dgm:pt>
    <dgm:pt modelId="{D8F45C50-5852-477B-9E9B-25D600D26765}" type="sibTrans" cxnId="{956B4BC9-8FB8-4E34-900D-5FAA8FA62DA6}">
      <dgm:prSet/>
      <dgm:spPr/>
      <dgm:t>
        <a:bodyPr/>
        <a:lstStyle/>
        <a:p>
          <a:endParaRPr lang="en-US"/>
        </a:p>
      </dgm:t>
    </dgm:pt>
    <dgm:pt modelId="{DB10B37A-A69C-467E-A750-8CDB89F2E102}">
      <dgm:prSet phldrT="[Text]"/>
      <dgm:spPr>
        <a:ln>
          <a:solidFill>
            <a:srgbClr val="00B050"/>
          </a:solidFill>
        </a:ln>
      </dgm:spPr>
      <dgm:t>
        <a:bodyPr/>
        <a:lstStyle/>
        <a:p>
          <a:pPr marL="285750" indent="0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 smtClean="0"/>
            <a:t> pH</a:t>
          </a:r>
          <a:endParaRPr lang="en-US" dirty="0"/>
        </a:p>
      </dgm:t>
    </dgm:pt>
    <dgm:pt modelId="{BC5E84FD-B547-4933-B6B5-52B454F2C77F}" type="parTrans" cxnId="{8B78771A-376F-46F2-B91C-3C571F18C20F}">
      <dgm:prSet/>
      <dgm:spPr/>
      <dgm:t>
        <a:bodyPr/>
        <a:lstStyle/>
        <a:p>
          <a:endParaRPr lang="en-US"/>
        </a:p>
      </dgm:t>
    </dgm:pt>
    <dgm:pt modelId="{261A2E61-993B-4EC7-AA2D-90269245AD9E}" type="sibTrans" cxnId="{8B78771A-376F-46F2-B91C-3C571F18C20F}">
      <dgm:prSet/>
      <dgm:spPr/>
      <dgm:t>
        <a:bodyPr/>
        <a:lstStyle/>
        <a:p>
          <a:endParaRPr lang="en-US"/>
        </a:p>
      </dgm:t>
    </dgm:pt>
    <dgm:pt modelId="{BC208752-2267-4D07-B234-9630FA028DB1}">
      <dgm:prSet phldrT="[Text]"/>
      <dgm:spPr>
        <a:ln>
          <a:solidFill>
            <a:srgbClr val="00B050"/>
          </a:solidFill>
        </a:ln>
      </dgm:spPr>
      <dgm:t>
        <a:bodyPr/>
        <a:lstStyle/>
        <a:p>
          <a:pPr marL="285750" indent="0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dirty="0" smtClean="0"/>
            <a:t> Light attenuation</a:t>
          </a:r>
          <a:endParaRPr lang="en-US" dirty="0"/>
        </a:p>
      </dgm:t>
    </dgm:pt>
    <dgm:pt modelId="{9131443A-81E4-4AF5-8B2D-480055283199}" type="parTrans" cxnId="{1D15E313-9803-4F04-8F03-C534CC0F8E0F}">
      <dgm:prSet/>
      <dgm:spPr/>
      <dgm:t>
        <a:bodyPr/>
        <a:lstStyle/>
        <a:p>
          <a:endParaRPr lang="en-US"/>
        </a:p>
      </dgm:t>
    </dgm:pt>
    <dgm:pt modelId="{612A3542-2CEF-40A4-8645-D130644FF47B}" type="sibTrans" cxnId="{1D15E313-9803-4F04-8F03-C534CC0F8E0F}">
      <dgm:prSet/>
      <dgm:spPr/>
      <dgm:t>
        <a:bodyPr/>
        <a:lstStyle/>
        <a:p>
          <a:endParaRPr lang="en-US"/>
        </a:p>
      </dgm:t>
    </dgm:pt>
    <dgm:pt modelId="{195DC3D9-B2B1-429E-95BD-243F7A610BDD}" type="pres">
      <dgm:prSet presAssocID="{E11B1736-419C-400B-A100-52FED5153C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8F7D89-BCB2-4160-97D7-A151E85AC598}" type="pres">
      <dgm:prSet presAssocID="{397C8134-CF00-46DE-B5F6-CDB224C353E2}" presName="composite" presStyleCnt="0"/>
      <dgm:spPr/>
    </dgm:pt>
    <dgm:pt modelId="{DFAC8B29-9D03-4BD5-B1BD-18D5771FF8C5}" type="pres">
      <dgm:prSet presAssocID="{397C8134-CF00-46DE-B5F6-CDB224C353E2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60FC89-5AAA-4717-9B67-D187BA6B1B7A}" type="pres">
      <dgm:prSet presAssocID="{397C8134-CF00-46DE-B5F6-CDB224C353E2}" presName="parSh" presStyleLbl="node1" presStyleIdx="0" presStyleCnt="2"/>
      <dgm:spPr/>
      <dgm:t>
        <a:bodyPr/>
        <a:lstStyle/>
        <a:p>
          <a:endParaRPr lang="en-US"/>
        </a:p>
      </dgm:t>
    </dgm:pt>
    <dgm:pt modelId="{E89F402D-553A-468B-B3BB-D3F7DEA08BA3}" type="pres">
      <dgm:prSet presAssocID="{397C8134-CF00-46DE-B5F6-CDB224C353E2}" presName="desTx" presStyleLbl="fgAcc1" presStyleIdx="0" presStyleCnt="2" custScaleX="1143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3617C-C414-4C18-B74C-94D812E3D0C7}" type="pres">
      <dgm:prSet presAssocID="{561E05A1-7006-45B1-8F1E-BB2D47EEC152}" presName="sibTrans" presStyleLbl="sibTrans2D1" presStyleIdx="0" presStyleCnt="1"/>
      <dgm:spPr/>
      <dgm:t>
        <a:bodyPr/>
        <a:lstStyle/>
        <a:p>
          <a:endParaRPr lang="en-US"/>
        </a:p>
      </dgm:t>
    </dgm:pt>
    <dgm:pt modelId="{34F4E465-18BB-4249-A811-6FFE616F2DC6}" type="pres">
      <dgm:prSet presAssocID="{561E05A1-7006-45B1-8F1E-BB2D47EEC152}" presName="connTx" presStyleLbl="sibTrans2D1" presStyleIdx="0" presStyleCnt="1"/>
      <dgm:spPr/>
      <dgm:t>
        <a:bodyPr/>
        <a:lstStyle/>
        <a:p>
          <a:endParaRPr lang="en-US"/>
        </a:p>
      </dgm:t>
    </dgm:pt>
    <dgm:pt modelId="{A62C7543-CE8C-4B20-8B0A-59D677F3C460}" type="pres">
      <dgm:prSet presAssocID="{1E794EC8-CEF2-493B-9492-D99732C63AD1}" presName="composite" presStyleCnt="0"/>
      <dgm:spPr/>
    </dgm:pt>
    <dgm:pt modelId="{53522D5D-803B-4FF9-B138-DA67CC572C03}" type="pres">
      <dgm:prSet presAssocID="{1E794EC8-CEF2-493B-9492-D99732C63AD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695E1C-41E0-4810-8A6A-F81408C79A84}" type="pres">
      <dgm:prSet presAssocID="{1E794EC8-CEF2-493B-9492-D99732C63AD1}" presName="parSh" presStyleLbl="node1" presStyleIdx="1" presStyleCnt="2"/>
      <dgm:spPr/>
      <dgm:t>
        <a:bodyPr/>
        <a:lstStyle/>
        <a:p>
          <a:endParaRPr lang="en-US"/>
        </a:p>
      </dgm:t>
    </dgm:pt>
    <dgm:pt modelId="{D255A461-978B-429A-8CEE-0E54235838D6}" type="pres">
      <dgm:prSet presAssocID="{1E794EC8-CEF2-493B-9492-D99732C63AD1}" presName="desTx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6601A83-4EA3-42F0-A85B-885FDC314124}" type="presOf" srcId="{1E794EC8-CEF2-493B-9492-D99732C63AD1}" destId="{53522D5D-803B-4FF9-B138-DA67CC572C03}" srcOrd="0" destOrd="0" presId="urn:microsoft.com/office/officeart/2005/8/layout/process3"/>
    <dgm:cxn modelId="{676DE881-1F4A-4F24-AE8C-6A5482E611D2}" srcId="{397C8134-CF00-46DE-B5F6-CDB224C353E2}" destId="{10BA59AD-5FD2-4364-8F8C-1B8EFCE80CEF}" srcOrd="0" destOrd="0" parTransId="{D878CE8A-FADB-436E-B1DA-1FD00D6FF75D}" sibTransId="{759E8EB0-1F33-49DD-81CD-4BAEBA08BB14}"/>
    <dgm:cxn modelId="{BF5F3591-23BA-4297-809D-48FCB6A8444B}" type="presOf" srcId="{BCDC3195-E00E-4337-824F-3710BFCC3975}" destId="{E89F402D-553A-468B-B3BB-D3F7DEA08BA3}" srcOrd="0" destOrd="3" presId="urn:microsoft.com/office/officeart/2005/8/layout/process3"/>
    <dgm:cxn modelId="{79D97EC0-FF63-436A-AECF-AC826C791002}" srcId="{1E794EC8-CEF2-493B-9492-D99732C63AD1}" destId="{BD0A9995-894E-46DB-9F4A-5E51F4BD7B1B}" srcOrd="0" destOrd="0" parTransId="{87072FBE-564C-48DC-81A8-64356EE88392}" sibTransId="{985C2C38-C2F1-436B-9CAC-A7E02C242C92}"/>
    <dgm:cxn modelId="{F61E7C58-96E1-44FF-A890-205D38CF7E5E}" type="presOf" srcId="{561E05A1-7006-45B1-8F1E-BB2D47EEC152}" destId="{1D13617C-C414-4C18-B74C-94D812E3D0C7}" srcOrd="0" destOrd="0" presId="urn:microsoft.com/office/officeart/2005/8/layout/process3"/>
    <dgm:cxn modelId="{8B78771A-376F-46F2-B91C-3C571F18C20F}" srcId="{397C8134-CF00-46DE-B5F6-CDB224C353E2}" destId="{DB10B37A-A69C-467E-A750-8CDB89F2E102}" srcOrd="1" destOrd="0" parTransId="{BC5E84FD-B547-4933-B6B5-52B454F2C77F}" sibTransId="{261A2E61-993B-4EC7-AA2D-90269245AD9E}"/>
    <dgm:cxn modelId="{48FE2220-3B02-4770-9C35-1F4446511422}" type="presOf" srcId="{BC208752-2267-4D07-B234-9630FA028DB1}" destId="{E89F402D-553A-468B-B3BB-D3F7DEA08BA3}" srcOrd="0" destOrd="2" presId="urn:microsoft.com/office/officeart/2005/8/layout/process3"/>
    <dgm:cxn modelId="{956B4BC9-8FB8-4E34-900D-5FAA8FA62DA6}" srcId="{1E794EC8-CEF2-493B-9492-D99732C63AD1}" destId="{CB960F39-2407-486A-9128-A7C2BA51EE52}" srcOrd="1" destOrd="0" parTransId="{FC4DB76F-0AD1-4757-99D5-3002FE8877CD}" sibTransId="{D8F45C50-5852-477B-9E9B-25D600D26765}"/>
    <dgm:cxn modelId="{1E7AAAC5-050E-4E20-BEA5-685803FC1E23}" type="presOf" srcId="{BD0A9995-894E-46DB-9F4A-5E51F4BD7B1B}" destId="{D255A461-978B-429A-8CEE-0E54235838D6}" srcOrd="0" destOrd="0" presId="urn:microsoft.com/office/officeart/2005/8/layout/process3"/>
    <dgm:cxn modelId="{1D15E313-9803-4F04-8F03-C534CC0F8E0F}" srcId="{397C8134-CF00-46DE-B5F6-CDB224C353E2}" destId="{BC208752-2267-4D07-B234-9630FA028DB1}" srcOrd="2" destOrd="0" parTransId="{9131443A-81E4-4AF5-8B2D-480055283199}" sibTransId="{612A3542-2CEF-40A4-8645-D130644FF47B}"/>
    <dgm:cxn modelId="{64C0DD95-1D1F-47BB-A4BD-ACDAEE7AC779}" type="presOf" srcId="{397C8134-CF00-46DE-B5F6-CDB224C353E2}" destId="{DFAC8B29-9D03-4BD5-B1BD-18D5771FF8C5}" srcOrd="0" destOrd="0" presId="urn:microsoft.com/office/officeart/2005/8/layout/process3"/>
    <dgm:cxn modelId="{ED0A0E63-483F-47F3-9441-11153154E047}" srcId="{397C8134-CF00-46DE-B5F6-CDB224C353E2}" destId="{BCDC3195-E00E-4337-824F-3710BFCC3975}" srcOrd="3" destOrd="0" parTransId="{B093006C-4DAB-4FBA-80EE-C19389D25727}" sibTransId="{E0F0DFE5-B8F2-4E2A-BD2D-B58E3AB4331E}"/>
    <dgm:cxn modelId="{68DC367C-A2BB-4E02-B0C3-9DCF67DE26D3}" type="presOf" srcId="{397C8134-CF00-46DE-B5F6-CDB224C353E2}" destId="{A360FC89-5AAA-4717-9B67-D187BA6B1B7A}" srcOrd="1" destOrd="0" presId="urn:microsoft.com/office/officeart/2005/8/layout/process3"/>
    <dgm:cxn modelId="{96A22837-4012-4746-A319-CDCA29CC1759}" type="presOf" srcId="{CB960F39-2407-486A-9128-A7C2BA51EE52}" destId="{D255A461-978B-429A-8CEE-0E54235838D6}" srcOrd="0" destOrd="1" presId="urn:microsoft.com/office/officeart/2005/8/layout/process3"/>
    <dgm:cxn modelId="{87FA81ED-CD34-4BD1-AE63-356BD1403D0B}" type="presOf" srcId="{E11B1736-419C-400B-A100-52FED5153C0E}" destId="{195DC3D9-B2B1-429E-95BD-243F7A610BDD}" srcOrd="0" destOrd="0" presId="urn:microsoft.com/office/officeart/2005/8/layout/process3"/>
    <dgm:cxn modelId="{D8FEE47D-E313-41BF-8128-6F6A9A9F4A99}" srcId="{E11B1736-419C-400B-A100-52FED5153C0E}" destId="{397C8134-CF00-46DE-B5F6-CDB224C353E2}" srcOrd="0" destOrd="0" parTransId="{5E5A486D-9800-43D3-9389-5C3D9E2CC24B}" sibTransId="{561E05A1-7006-45B1-8F1E-BB2D47EEC152}"/>
    <dgm:cxn modelId="{974824A6-2DED-4CA4-9432-2437D294CD0B}" type="presOf" srcId="{561E05A1-7006-45B1-8F1E-BB2D47EEC152}" destId="{34F4E465-18BB-4249-A811-6FFE616F2DC6}" srcOrd="1" destOrd="0" presId="urn:microsoft.com/office/officeart/2005/8/layout/process3"/>
    <dgm:cxn modelId="{7398B5C3-ED8C-4021-839D-73B95B033FF0}" srcId="{E11B1736-419C-400B-A100-52FED5153C0E}" destId="{1E794EC8-CEF2-493B-9492-D99732C63AD1}" srcOrd="1" destOrd="0" parTransId="{25A9E57C-46DE-4F28-930A-756C3503B04C}" sibTransId="{43A04C7A-9CA2-401B-BF7A-847A0D7C6853}"/>
    <dgm:cxn modelId="{5584AB67-0086-4039-A095-E136D4FF813A}" type="presOf" srcId="{10BA59AD-5FD2-4364-8F8C-1B8EFCE80CEF}" destId="{E89F402D-553A-468B-B3BB-D3F7DEA08BA3}" srcOrd="0" destOrd="0" presId="urn:microsoft.com/office/officeart/2005/8/layout/process3"/>
    <dgm:cxn modelId="{5503D006-06C8-4162-989D-41C948BCB089}" type="presOf" srcId="{DB10B37A-A69C-467E-A750-8CDB89F2E102}" destId="{E89F402D-553A-468B-B3BB-D3F7DEA08BA3}" srcOrd="0" destOrd="1" presId="urn:microsoft.com/office/officeart/2005/8/layout/process3"/>
    <dgm:cxn modelId="{00DA6943-A88F-4EC9-A7E1-E5AC5FBD3302}" type="presOf" srcId="{1E794EC8-CEF2-493B-9492-D99732C63AD1}" destId="{64695E1C-41E0-4810-8A6A-F81408C79A84}" srcOrd="1" destOrd="0" presId="urn:microsoft.com/office/officeart/2005/8/layout/process3"/>
    <dgm:cxn modelId="{510656AC-F819-42C5-BE5A-610744A27F01}" type="presParOf" srcId="{195DC3D9-B2B1-429E-95BD-243F7A610BDD}" destId="{3C8F7D89-BCB2-4160-97D7-A151E85AC598}" srcOrd="0" destOrd="0" presId="urn:microsoft.com/office/officeart/2005/8/layout/process3"/>
    <dgm:cxn modelId="{9F8943BF-AD3F-46A9-A43A-D2B144E2A044}" type="presParOf" srcId="{3C8F7D89-BCB2-4160-97D7-A151E85AC598}" destId="{DFAC8B29-9D03-4BD5-B1BD-18D5771FF8C5}" srcOrd="0" destOrd="0" presId="urn:microsoft.com/office/officeart/2005/8/layout/process3"/>
    <dgm:cxn modelId="{E8A11F3D-15E4-40EA-809D-AA8678BE9F06}" type="presParOf" srcId="{3C8F7D89-BCB2-4160-97D7-A151E85AC598}" destId="{A360FC89-5AAA-4717-9B67-D187BA6B1B7A}" srcOrd="1" destOrd="0" presId="urn:microsoft.com/office/officeart/2005/8/layout/process3"/>
    <dgm:cxn modelId="{D2133BD6-6E78-45AB-A4A0-51E05888585B}" type="presParOf" srcId="{3C8F7D89-BCB2-4160-97D7-A151E85AC598}" destId="{E89F402D-553A-468B-B3BB-D3F7DEA08BA3}" srcOrd="2" destOrd="0" presId="urn:microsoft.com/office/officeart/2005/8/layout/process3"/>
    <dgm:cxn modelId="{6ACEA504-8479-47ED-8A82-2D40B2D47DC5}" type="presParOf" srcId="{195DC3D9-B2B1-429E-95BD-243F7A610BDD}" destId="{1D13617C-C414-4C18-B74C-94D812E3D0C7}" srcOrd="1" destOrd="0" presId="urn:microsoft.com/office/officeart/2005/8/layout/process3"/>
    <dgm:cxn modelId="{89B223F3-10B4-4DA7-B33E-5BC5A0E6B5F1}" type="presParOf" srcId="{1D13617C-C414-4C18-B74C-94D812E3D0C7}" destId="{34F4E465-18BB-4249-A811-6FFE616F2DC6}" srcOrd="0" destOrd="0" presId="urn:microsoft.com/office/officeart/2005/8/layout/process3"/>
    <dgm:cxn modelId="{AE18FE48-B07F-43A4-BBB0-43B9255815C4}" type="presParOf" srcId="{195DC3D9-B2B1-429E-95BD-243F7A610BDD}" destId="{A62C7543-CE8C-4B20-8B0A-59D677F3C460}" srcOrd="2" destOrd="0" presId="urn:microsoft.com/office/officeart/2005/8/layout/process3"/>
    <dgm:cxn modelId="{1EB5ABA1-5D3B-4100-BDF3-62093B2DE24A}" type="presParOf" srcId="{A62C7543-CE8C-4B20-8B0A-59D677F3C460}" destId="{53522D5D-803B-4FF9-B138-DA67CC572C03}" srcOrd="0" destOrd="0" presId="urn:microsoft.com/office/officeart/2005/8/layout/process3"/>
    <dgm:cxn modelId="{5AE7BBB0-2953-4269-9214-A52D91C9AFB0}" type="presParOf" srcId="{A62C7543-CE8C-4B20-8B0A-59D677F3C460}" destId="{64695E1C-41E0-4810-8A6A-F81408C79A84}" srcOrd="1" destOrd="0" presId="urn:microsoft.com/office/officeart/2005/8/layout/process3"/>
    <dgm:cxn modelId="{FABE1EAE-6A9A-4BB0-B219-43EBB832BF54}" type="presParOf" srcId="{A62C7543-CE8C-4B20-8B0A-59D677F3C460}" destId="{D255A461-978B-429A-8CEE-0E54235838D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0BE82-0333-4D59-A656-6C1E985D51AA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19157-461D-418C-8DB3-A910A900B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99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Seagrass distribution in TX – 230,000 acres</a:t>
            </a:r>
          </a:p>
          <a:p>
            <a:r>
              <a:rPr lang="en-US" dirty="0" smtClean="0"/>
              <a:t>Importance</a:t>
            </a:r>
            <a:r>
              <a:rPr lang="en-US" baseline="0" dirty="0" smtClean="0"/>
              <a:t> of seagrasses as ecosystem engineers, habitat for juvenile fish, invertebrates</a:t>
            </a:r>
          </a:p>
          <a:p>
            <a:r>
              <a:rPr lang="en-US" dirty="0" smtClean="0"/>
              <a:t>Food source</a:t>
            </a:r>
            <a:r>
              <a:rPr lang="en-US" baseline="0" dirty="0" smtClean="0"/>
              <a:t> for marine mammals like manatees, sea turtles, a variety of fish</a:t>
            </a:r>
          </a:p>
          <a:p>
            <a:r>
              <a:rPr lang="en-US" baseline="0" dirty="0" smtClean="0"/>
              <a:t>Water filtration, wave attenuation, sediment stabilization</a:t>
            </a:r>
          </a:p>
          <a:p>
            <a:r>
              <a:rPr lang="en-US" baseline="0" dirty="0" smtClean="0"/>
              <a:t>Incredibly productive and valuable, but threatened by pollution, nutrient loading, and physical disturbance (prop scars, dredging)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3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Five species in</a:t>
            </a:r>
            <a:r>
              <a:rPr lang="en-US" baseline="0" dirty="0" smtClean="0"/>
              <a:t> TX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86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part of the Texas Seagrass</a:t>
            </a:r>
            <a:r>
              <a:rPr lang="en-US" baseline="0" dirty="0" smtClean="0"/>
              <a:t> monitoring program </a:t>
            </a:r>
          </a:p>
          <a:p>
            <a:r>
              <a:rPr lang="en-US" dirty="0" smtClean="0"/>
              <a:t>Comparison – MANERR</a:t>
            </a:r>
            <a:r>
              <a:rPr lang="en-US" baseline="0" dirty="0" smtClean="0"/>
              <a:t> (protected area with reduced human influence) vs. Corpus Christi Bay (heavily populated coast, significant amount of traffic, industry, </a:t>
            </a:r>
            <a:r>
              <a:rPr lang="en-US" baseline="0" dirty="0" err="1" smtClean="0"/>
              <a:t>etc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NERR = shallower, more turbid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80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Imported XY data to lay out sites of interest – color coded for two different regions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P-value = 0.013</a:t>
            </a:r>
          </a:p>
          <a:p>
            <a:r>
              <a:rPr lang="en-US" dirty="0" smtClean="0"/>
              <a:t>F stat = 6.401</a:t>
            </a:r>
          </a:p>
          <a:p>
            <a:r>
              <a:rPr lang="en-US" dirty="0" smtClean="0"/>
              <a:t>Significant</a:t>
            </a:r>
            <a:r>
              <a:rPr lang="en-US" baseline="0" dirty="0" smtClean="0"/>
              <a:t> difference between DO in CCB and NERR – lower in CCB </a:t>
            </a:r>
          </a:p>
          <a:p>
            <a:r>
              <a:rPr lang="en-US" baseline="0" dirty="0" smtClean="0"/>
              <a:t>Clustering of low DO values around roadways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3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</a:t>
            </a:r>
            <a:r>
              <a:rPr lang="en-US" baseline="0" dirty="0" smtClean="0"/>
              <a:t> regular across areas – p value = 0.535, f stat = 0.387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25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 cover fairly consistent across</a:t>
            </a:r>
            <a:r>
              <a:rPr lang="en-US" baseline="0" dirty="0" smtClean="0"/>
              <a:t> CCB and NERR – some isolated areas of low cover more inland (in NERR: </a:t>
            </a:r>
            <a:r>
              <a:rPr lang="en-US" baseline="0" dirty="0" err="1" smtClean="0"/>
              <a:t>Copano</a:t>
            </a:r>
            <a:r>
              <a:rPr lang="en-US" baseline="0" dirty="0" smtClean="0"/>
              <a:t> Bay, in CCB: beyond the bay bridge towards ULM)</a:t>
            </a:r>
          </a:p>
          <a:p>
            <a:r>
              <a:rPr lang="en-US" baseline="0" dirty="0" smtClean="0"/>
              <a:t>ANOVA p-value = 0.059, F stat = 3.614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97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Haldoule</a:t>
            </a:r>
            <a:r>
              <a:rPr lang="en-US" dirty="0" smtClean="0"/>
              <a:t> </a:t>
            </a:r>
            <a:r>
              <a:rPr lang="en-US" baseline="0" dirty="0" smtClean="0"/>
              <a:t>dominates east side of bay closer to the Gulf – the most salt-tolerant out of the top three </a:t>
            </a:r>
          </a:p>
          <a:p>
            <a:r>
              <a:rPr lang="en-US" baseline="0" dirty="0" err="1" smtClean="0"/>
              <a:t>Thalassia</a:t>
            </a:r>
            <a:r>
              <a:rPr lang="en-US" baseline="0" dirty="0" smtClean="0"/>
              <a:t> and a </a:t>
            </a:r>
            <a:r>
              <a:rPr lang="en-US" baseline="0" dirty="0" err="1" smtClean="0"/>
              <a:t>Hw</a:t>
            </a:r>
            <a:r>
              <a:rPr lang="en-US" baseline="0" dirty="0" smtClean="0"/>
              <a:t>/Tt mix more common in the NERR – </a:t>
            </a:r>
            <a:r>
              <a:rPr lang="en-US" baseline="0" dirty="0" err="1" smtClean="0"/>
              <a:t>thalassia</a:t>
            </a:r>
            <a:r>
              <a:rPr lang="en-US" baseline="0" dirty="0" smtClean="0"/>
              <a:t> able to handle a more impacted area (large leaves, longer)</a:t>
            </a:r>
          </a:p>
          <a:p>
            <a:r>
              <a:rPr lang="en-US" baseline="0" dirty="0" err="1" smtClean="0"/>
              <a:t>Syringdoium</a:t>
            </a:r>
            <a:r>
              <a:rPr lang="en-US" baseline="0" dirty="0" smtClean="0"/>
              <a:t> prominent in the southernmost area of CCB  - salinity or temperature data? Hasn’t been mapped yet but NERR is shallow/turbid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19157-461D-418C-8DB3-A910A900B4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0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21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56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39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3401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91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7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3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05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42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62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66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8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1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7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2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1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24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6B8BF97-EACB-4A53-ABC7-E70F7C3DB11E}" type="datetimeFigureOut">
              <a:rPr lang="en-US" smtClean="0"/>
              <a:t>11/10/2015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0D3F27-6AB0-474E-AEF0-7D82A9E1B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460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3073" y="2771259"/>
            <a:ext cx="7821369" cy="1371601"/>
          </a:xfrm>
        </p:spPr>
        <p:txBody>
          <a:bodyPr>
            <a:noAutofit/>
          </a:bodyPr>
          <a:lstStyle/>
          <a:p>
            <a:r>
              <a:rPr lang="en-US" sz="4400" dirty="0" smtClean="0"/>
              <a:t>The effects of dissolved oxygen, pH, and light attenuation  on seagrass </a:t>
            </a:r>
            <a:r>
              <a:rPr lang="en-US" sz="4400" dirty="0"/>
              <a:t>d</a:t>
            </a:r>
            <a:r>
              <a:rPr lang="en-US" sz="4400" dirty="0" smtClean="0"/>
              <a:t>istributions along the Texas Coastal Bend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3597" y="4465166"/>
            <a:ext cx="7080026" cy="114559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Meaghan Cuddy</a:t>
            </a:r>
          </a:p>
          <a:p>
            <a:r>
              <a:rPr lang="en-US" dirty="0" smtClean="0"/>
              <a:t>GIS in Water Resources</a:t>
            </a:r>
          </a:p>
          <a:p>
            <a:r>
              <a:rPr lang="en-US" dirty="0" smtClean="0"/>
              <a:t>Fall 2015</a:t>
            </a:r>
          </a:p>
          <a:p>
            <a:r>
              <a:rPr lang="en-US" dirty="0" smtClean="0"/>
              <a:t>10 Nov. 2015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08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9812" y="150125"/>
            <a:ext cx="3543537" cy="97045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Corpus Christi </a:t>
            </a:r>
            <a:br>
              <a:rPr lang="en-US" sz="3200" dirty="0" smtClean="0"/>
            </a:br>
            <a:r>
              <a:rPr lang="en-US" sz="3200" dirty="0" smtClean="0"/>
              <a:t>Bay</a:t>
            </a:r>
            <a:endParaRPr lang="en-US" sz="3200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5109495" y="150125"/>
            <a:ext cx="354353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Mission Aransas NERR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186645" y="6209973"/>
            <a:ext cx="253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8.13, SD = 0.19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0260" y="6209973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8.15, SD = 0.18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2" y="723308"/>
            <a:ext cx="4555569" cy="589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405" y="759355"/>
            <a:ext cx="4527715" cy="58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521" y="490455"/>
            <a:ext cx="4920202" cy="63675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208" y="490455"/>
            <a:ext cx="4904110" cy="634672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9812" y="150125"/>
            <a:ext cx="3543537" cy="97045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Corpus Christi </a:t>
            </a:r>
            <a:br>
              <a:rPr lang="en-US" sz="3200" dirty="0" smtClean="0"/>
            </a:br>
            <a:r>
              <a:rPr lang="en-US" sz="3200" dirty="0" smtClean="0"/>
              <a:t>Bay</a:t>
            </a:r>
            <a:endParaRPr lang="en-US" sz="3200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5109495" y="150125"/>
            <a:ext cx="354353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Mission Aransas NERR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362579" y="6394639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68.19, SD = 30.03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80260" y="6394639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76.55, SD = 17.14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4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47" y="493315"/>
            <a:ext cx="8656233" cy="668896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959327">
            <a:off x="4166994" y="392570"/>
            <a:ext cx="712700" cy="66431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18102" y="8090"/>
            <a:ext cx="7765322" cy="970450"/>
          </a:xfrm>
        </p:spPr>
        <p:txBody>
          <a:bodyPr/>
          <a:lstStyle/>
          <a:p>
            <a:r>
              <a:rPr lang="en-US" dirty="0" smtClean="0"/>
              <a:t>Species Distribution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2431045" y="5459104"/>
            <a:ext cx="653349" cy="723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869718">
            <a:off x="3453321" y="2579427"/>
            <a:ext cx="914400" cy="15421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9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Addition of light attenuation and salinity  data</a:t>
            </a:r>
          </a:p>
          <a:p>
            <a:r>
              <a:rPr lang="en-US" sz="2400" dirty="0" smtClean="0"/>
              <a:t>Interaction between DO, light attenuation, and pH data</a:t>
            </a:r>
          </a:p>
          <a:p>
            <a:pPr lvl="1"/>
            <a:r>
              <a:rPr lang="en-US" sz="2400" dirty="0" smtClean="0"/>
              <a:t>Synergistic, antagonistic, additive effects?</a:t>
            </a:r>
          </a:p>
          <a:p>
            <a:r>
              <a:rPr lang="en-US" sz="2400" dirty="0" smtClean="0"/>
              <a:t>Interpolation </a:t>
            </a:r>
          </a:p>
          <a:p>
            <a:r>
              <a:rPr lang="en-US" sz="2400" dirty="0" smtClean="0"/>
              <a:t>Questions/Adjustments:</a:t>
            </a:r>
          </a:p>
          <a:p>
            <a:pPr lvl="1"/>
            <a:r>
              <a:rPr lang="en-US" sz="2400" dirty="0" smtClean="0"/>
              <a:t>Temporal in addition to spatial analysis</a:t>
            </a:r>
          </a:p>
          <a:p>
            <a:pPr lvl="1"/>
            <a:r>
              <a:rPr lang="en-US" sz="2400" dirty="0" smtClean="0"/>
              <a:t>Interpolation method</a:t>
            </a:r>
          </a:p>
          <a:p>
            <a:pPr lvl="1"/>
            <a:r>
              <a:rPr lang="en-US" sz="2400" dirty="0" smtClean="0"/>
              <a:t>Time series to account for variation in DO data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8720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Provisional conclusions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7911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 Percent cover appears consistent throughout study area and relatively unaffected by DO and pH</a:t>
            </a:r>
          </a:p>
          <a:p>
            <a:r>
              <a:rPr lang="en-US" sz="2400" dirty="0" smtClean="0"/>
              <a:t>Species varies spatially along the coast and within the two sampling zones </a:t>
            </a:r>
          </a:p>
          <a:p>
            <a:r>
              <a:rPr lang="en-US" sz="2400" dirty="0"/>
              <a:t>P</a:t>
            </a:r>
            <a:r>
              <a:rPr lang="en-US" sz="2400" dirty="0" smtClean="0"/>
              <a:t>roximity to roadways and shorelines may have a negative effect on water quality parameters</a:t>
            </a:r>
          </a:p>
          <a:p>
            <a:r>
              <a:rPr lang="en-US" sz="2400" i="1" dirty="0" err="1" smtClean="0"/>
              <a:t>Thalassia</a:t>
            </a:r>
            <a:r>
              <a:rPr lang="en-US" sz="2400" dirty="0" smtClean="0"/>
              <a:t> dominates in areas of low oxygen</a:t>
            </a:r>
          </a:p>
          <a:p>
            <a:r>
              <a:rPr lang="en-US" sz="2400" i="1" dirty="0" err="1" smtClean="0"/>
              <a:t>Halodule</a:t>
            </a:r>
            <a:r>
              <a:rPr lang="en-US" sz="2400" dirty="0" smtClean="0"/>
              <a:t> dominant overall, and preferentially settles the eastern edge of the bays –related to its high salt tolerance? 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534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0606" y="0"/>
            <a:ext cx="7192913" cy="1828813"/>
          </a:xfrm>
        </p:spPr>
        <p:txBody>
          <a:bodyPr/>
          <a:lstStyle/>
          <a:p>
            <a:r>
              <a:rPr lang="en-US" dirty="0" smtClean="0"/>
              <a:t>Questions? </a:t>
            </a:r>
            <a:endParaRPr lang="en-US" dirty="0"/>
          </a:p>
        </p:txBody>
      </p:sp>
      <p:pic>
        <p:nvPicPr>
          <p:cNvPr id="5122" name="Picture 2" descr="http://blogs.scientificamerican.com/artful-amoeba/files/2012/02/seagrass_posidonia_PLOS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63" y="1952150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2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agrass mea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0" y="282053"/>
            <a:ext cx="7915700" cy="593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1153" y="6318913"/>
            <a:ext cx="4709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Seagrass meadows, East Flats, Mustang Island TX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440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ringodium filiforme (manatee grass) (southeastern Graham's Harbour, San Salvador Island, Bahamas) 2 (1542804949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09" y="2477578"/>
            <a:ext cx="2681930" cy="20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alassia testudinum (turtle grass) (South Pigeon Creek estuary, San Salvador Island, Bahamas) 2 (1604382034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935" y="258164"/>
            <a:ext cx="2713873" cy="2035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e/ea/Halodule_wrightii.jpg/800px-Halodule_wrighti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3" y="282190"/>
            <a:ext cx="2681838" cy="20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reefkeeping.com/issues/2006-04/sl/images/femaleflow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83" y="4590478"/>
            <a:ext cx="2716111" cy="203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ian.umces.edu/imagelibrary/albums/userpics/10010/normal_ill-ian-tc-01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953" y="4601877"/>
            <a:ext cx="2684036" cy="201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7789" y="2419788"/>
            <a:ext cx="17196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 smtClean="0"/>
              <a:t>Haldule</a:t>
            </a:r>
            <a:r>
              <a:rPr lang="en-US" sz="1350" i="1" dirty="0" smtClean="0"/>
              <a:t> </a:t>
            </a:r>
            <a:r>
              <a:rPr lang="en-US" sz="1350" i="1" dirty="0" err="1"/>
              <a:t>wrightii</a:t>
            </a:r>
            <a:r>
              <a:rPr lang="en-US" sz="1350" i="1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4667" y="4221006"/>
            <a:ext cx="19458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 smtClean="0"/>
              <a:t>Halophila</a:t>
            </a:r>
            <a:r>
              <a:rPr lang="en-US" sz="1350" i="1" dirty="0" smtClean="0"/>
              <a:t> </a:t>
            </a:r>
            <a:r>
              <a:rPr lang="en-US" sz="1350" i="1" dirty="0" err="1"/>
              <a:t>engelmannii</a:t>
            </a:r>
            <a:endParaRPr lang="en-US" sz="135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04408" y="4600561"/>
            <a:ext cx="188613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 smtClean="0"/>
              <a:t>Syringodium</a:t>
            </a:r>
            <a:r>
              <a:rPr lang="en-US" sz="1350" i="1" dirty="0" smtClean="0"/>
              <a:t> </a:t>
            </a:r>
            <a:r>
              <a:rPr lang="en-US" sz="1350" i="1" dirty="0" err="1"/>
              <a:t>filiforme</a:t>
            </a:r>
            <a:endParaRPr lang="en-US" sz="135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7161" y="2419788"/>
            <a:ext cx="185542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 smtClean="0"/>
              <a:t>Thalassia</a:t>
            </a:r>
            <a:r>
              <a:rPr lang="en-US" sz="1350" i="1" dirty="0" smtClean="0"/>
              <a:t> </a:t>
            </a:r>
            <a:r>
              <a:rPr lang="en-US" sz="1350" i="1" dirty="0" err="1"/>
              <a:t>testudinum</a:t>
            </a:r>
            <a:endParaRPr lang="en-US" sz="135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5062" y="4221838"/>
            <a:ext cx="17196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i="1" dirty="0" err="1" smtClean="0"/>
              <a:t>Ruppia</a:t>
            </a:r>
            <a:r>
              <a:rPr lang="en-US" sz="1350" i="1" dirty="0" smtClean="0"/>
              <a:t> </a:t>
            </a:r>
            <a:r>
              <a:rPr lang="en-US" sz="1350" i="1" dirty="0" err="1"/>
              <a:t>maritima</a:t>
            </a:r>
            <a:endParaRPr lang="en-US" sz="135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6152480" y="6627561"/>
            <a:ext cx="30123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Photos: Wiki Commons, ian.iamces.edu, reefkeeping.com 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206909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354451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endParaRPr lang="en-US" sz="2400" dirty="0" smtClean="0"/>
          </a:p>
          <a:p>
            <a:pPr marL="36900" indent="0" algn="ctr">
              <a:buNone/>
            </a:pPr>
            <a:r>
              <a:rPr lang="en-US" sz="2400" dirty="0" smtClean="0"/>
              <a:t>How do water quality parameters affect seagrass species distributions? </a:t>
            </a:r>
          </a:p>
          <a:p>
            <a:pPr marL="36900" indent="0" algn="ctr">
              <a:buNone/>
            </a:pPr>
            <a:endParaRPr lang="en-US" sz="2400" dirty="0" smtClean="0"/>
          </a:p>
          <a:p>
            <a:pPr marL="36900" indent="0" algn="ctr">
              <a:buNone/>
            </a:pPr>
            <a:r>
              <a:rPr lang="en-US" sz="2400" dirty="0" smtClean="0"/>
              <a:t>Does human proximity have an effect on pH, dissolved oxygen levels, and other water quality parameters, and thus an indirect effect on seagrasses beds?</a:t>
            </a:r>
            <a:r>
              <a:rPr lang="en-US" sz="2400" dirty="0"/>
              <a:t> </a:t>
            </a:r>
            <a:endParaRPr lang="en-US" sz="2400" dirty="0" smtClean="0"/>
          </a:p>
          <a:p>
            <a:pPr marL="36900" indent="0" algn="ctr">
              <a:buNone/>
            </a:pPr>
            <a:endParaRPr lang="en-US" sz="2400" dirty="0"/>
          </a:p>
          <a:p>
            <a:pPr marL="36900" indent="0" algn="ctr">
              <a:buNone/>
            </a:pPr>
            <a:r>
              <a:rPr lang="en-US" sz="2400" dirty="0" smtClean="0"/>
              <a:t>How </a:t>
            </a:r>
            <a:r>
              <a:rPr lang="en-US" sz="2400" dirty="0"/>
              <a:t>do seagrass species distributions change over time?</a:t>
            </a:r>
          </a:p>
          <a:p>
            <a:pPr marL="36900" indent="0" algn="ctr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3422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www.utexas.edu/features/2006/estuarine/graphics/estuarine_sli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28" y="271794"/>
            <a:ext cx="3639782" cy="2416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56369" y="2688610"/>
            <a:ext cx="3798499" cy="4058751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3200" dirty="0" smtClean="0"/>
              <a:t>Mission Aransas NERR</a:t>
            </a:r>
          </a:p>
          <a:p>
            <a:pPr marL="36900" indent="0" algn="ctr">
              <a:buNone/>
            </a:pPr>
            <a:endParaRPr lang="en-US" sz="100" dirty="0" smtClean="0"/>
          </a:p>
          <a:p>
            <a:pPr algn="ctr"/>
            <a:r>
              <a:rPr lang="en-US" sz="2400" dirty="0" smtClean="0"/>
              <a:t>Protected area designated for research and education</a:t>
            </a:r>
          </a:p>
          <a:p>
            <a:pPr algn="ctr"/>
            <a:r>
              <a:rPr lang="en-US" sz="2400" dirty="0" smtClean="0"/>
              <a:t>Significantly reduced public impact</a:t>
            </a:r>
          </a:p>
          <a:p>
            <a:pPr marL="36900" indent="0" algn="ctr">
              <a:buNone/>
            </a:pPr>
            <a:r>
              <a:rPr lang="en-US" sz="2400" dirty="0" smtClean="0"/>
              <a:t>N=57</a:t>
            </a:r>
            <a:endParaRPr lang="en-US" sz="2400" dirty="0"/>
          </a:p>
        </p:txBody>
      </p:sp>
      <p:sp>
        <p:nvSpPr>
          <p:cNvPr id="11" name="Content Placeholder 5"/>
          <p:cNvSpPr>
            <a:spLocks noGrp="1"/>
          </p:cNvSpPr>
          <p:nvPr>
            <p:ph sz="half" idx="1"/>
          </p:nvPr>
        </p:nvSpPr>
        <p:spPr>
          <a:xfrm>
            <a:off x="685346" y="2688611"/>
            <a:ext cx="3795373" cy="4058750"/>
          </a:xfrm>
        </p:spPr>
        <p:txBody>
          <a:bodyPr>
            <a:normAutofit/>
          </a:bodyPr>
          <a:lstStyle/>
          <a:p>
            <a:pPr marL="36900" indent="0" algn="ctr">
              <a:buNone/>
            </a:pPr>
            <a:r>
              <a:rPr lang="en-US" sz="3200" dirty="0" smtClean="0"/>
              <a:t>Corpus Christi Bay</a:t>
            </a:r>
          </a:p>
          <a:p>
            <a:pPr marL="36900" indent="0" algn="ctr">
              <a:buNone/>
            </a:pPr>
            <a:endParaRPr lang="en-US" sz="1400" dirty="0" smtClean="0"/>
          </a:p>
          <a:p>
            <a:pPr algn="ctr"/>
            <a:r>
              <a:rPr lang="en-US" sz="2400" dirty="0" smtClean="0"/>
              <a:t>Heavily populated coastline</a:t>
            </a:r>
          </a:p>
          <a:p>
            <a:pPr algn="ctr"/>
            <a:r>
              <a:rPr lang="en-US" sz="2400" dirty="0" smtClean="0"/>
              <a:t>Significant boat and automobile traffic</a:t>
            </a:r>
          </a:p>
          <a:p>
            <a:pPr marL="36900" indent="0" algn="ctr">
              <a:buNone/>
            </a:pPr>
            <a:r>
              <a:rPr lang="en-US" sz="2400" dirty="0" smtClean="0"/>
              <a:t>N=81</a:t>
            </a:r>
            <a:endParaRPr lang="en-US" dirty="0"/>
          </a:p>
        </p:txBody>
      </p:sp>
      <p:pic>
        <p:nvPicPr>
          <p:cNvPr id="3080" name="Picture 8" descr="http://the600building.com/wp-content/uploads/2012/01/View-of-Bay-over-Aquar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46" y="254210"/>
            <a:ext cx="3639782" cy="24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489380" y="6624250"/>
            <a:ext cx="16546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Photos: utexas.edu, pbase.com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9110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Interest</a:t>
            </a:r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19140340"/>
              </p:ext>
            </p:extLst>
          </p:nvPr>
        </p:nvGraphicFramePr>
        <p:xfrm>
          <a:off x="532263" y="1580050"/>
          <a:ext cx="8175009" cy="4957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031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346" y="1732450"/>
            <a:ext cx="7765322" cy="4750237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Rapid assessment sampling 2011-2015</a:t>
            </a:r>
          </a:p>
          <a:p>
            <a:r>
              <a:rPr lang="en-US" sz="2400" dirty="0" smtClean="0"/>
              <a:t>Add XY data for sampling sites (established using tessellated hexagons, general coverage determined by NOAA field surveys) </a:t>
            </a:r>
          </a:p>
          <a:p>
            <a:r>
              <a:rPr lang="en-US" sz="2400" dirty="0" smtClean="0"/>
              <a:t>Average field measurements of dissolved oxygen (%), pH, salinity, and light attenuation from 2011-2014</a:t>
            </a:r>
          </a:p>
          <a:p>
            <a:r>
              <a:rPr lang="en-US" sz="2400" dirty="0" smtClean="0"/>
              <a:t>Summarize % cover and species distributions from 2011-2014</a:t>
            </a:r>
          </a:p>
          <a:p>
            <a:r>
              <a:rPr lang="en-US" sz="2400" dirty="0" smtClean="0"/>
              <a:t>Add table to ArcMap, join with sampling site layer </a:t>
            </a:r>
          </a:p>
          <a:p>
            <a:r>
              <a:rPr lang="en-US" sz="2400" dirty="0" smtClean="0"/>
              <a:t>TO DO: Interpolation  (Thiessen polygons, Bayesian  Kriging)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73882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807" y="-805241"/>
            <a:ext cx="6499099" cy="841089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373" y="109182"/>
            <a:ext cx="2685508" cy="24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7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9812" y="150125"/>
            <a:ext cx="3543537" cy="97045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Corpus Christi </a:t>
            </a:r>
            <a:br>
              <a:rPr lang="en-US" sz="3200" dirty="0" smtClean="0"/>
            </a:br>
            <a:r>
              <a:rPr lang="en-US" sz="3200" dirty="0" smtClean="0"/>
              <a:t>Bay</a:t>
            </a:r>
            <a:endParaRPr lang="en-US" sz="3200" dirty="0"/>
          </a:p>
        </p:txBody>
      </p:sp>
      <p:sp>
        <p:nvSpPr>
          <p:cNvPr id="7" name="Title 5"/>
          <p:cNvSpPr txBox="1">
            <a:spLocks/>
          </p:cNvSpPr>
          <p:nvPr/>
        </p:nvSpPr>
        <p:spPr>
          <a:xfrm>
            <a:off x="5109495" y="150125"/>
            <a:ext cx="354353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smtClean="0"/>
              <a:t>Mission Aransas NERR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5" y="928049"/>
            <a:ext cx="4332487" cy="56069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22" y="900678"/>
            <a:ext cx="4353636" cy="56343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6645" y="6209973"/>
            <a:ext cx="2537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108.27, SD = 22.85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80260" y="6209973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µ = 118.9, SD = 26.24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098042" y="2101755"/>
            <a:ext cx="900752" cy="968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519134" y="4123899"/>
            <a:ext cx="625668" cy="8029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31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15795</TotalTime>
  <Words>693</Words>
  <Application>Microsoft Office PowerPoint</Application>
  <PresentationFormat>On-screen Show (4:3)</PresentationFormat>
  <Paragraphs>102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Calisto MT</vt:lpstr>
      <vt:lpstr>Trebuchet MS</vt:lpstr>
      <vt:lpstr>Wingdings 2</vt:lpstr>
      <vt:lpstr>Slate</vt:lpstr>
      <vt:lpstr>The effects of dissolved oxygen, pH, and light attenuation  on seagrass distributions along the Texas Coastal Bend</vt:lpstr>
      <vt:lpstr>PowerPoint Presentation</vt:lpstr>
      <vt:lpstr>PowerPoint Presentation</vt:lpstr>
      <vt:lpstr>Questions</vt:lpstr>
      <vt:lpstr>PowerPoint Presentation</vt:lpstr>
      <vt:lpstr>Parameters of Interest</vt:lpstr>
      <vt:lpstr>Methods</vt:lpstr>
      <vt:lpstr>PowerPoint Presentation</vt:lpstr>
      <vt:lpstr>Corpus Christi  Bay</vt:lpstr>
      <vt:lpstr>Corpus Christi  Bay</vt:lpstr>
      <vt:lpstr>Corpus Christi  Bay</vt:lpstr>
      <vt:lpstr>Species Distribution</vt:lpstr>
      <vt:lpstr>Next steps </vt:lpstr>
      <vt:lpstr>Provisional conclusions </vt:lpstr>
      <vt:lpstr>Questions?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anthropogenic parameters on seagrass distributions along the Texas Coastal Bend</dc:title>
  <dc:creator>Meaghan Cuddy</dc:creator>
  <cp:lastModifiedBy>Maidment, David R</cp:lastModifiedBy>
  <cp:revision>47</cp:revision>
  <dcterms:created xsi:type="dcterms:W3CDTF">2015-10-30T14:40:10Z</dcterms:created>
  <dcterms:modified xsi:type="dcterms:W3CDTF">2015-11-10T16:28:18Z</dcterms:modified>
</cp:coreProperties>
</file>