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5E057-96A3-45A0-94F3-9345D085F9A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97952-6832-4892-A840-DFE3E21832A9}">
      <dgm:prSet phldrT="[Text]"/>
      <dgm:spPr/>
      <dgm:t>
        <a:bodyPr/>
        <a:lstStyle/>
        <a:p>
          <a:r>
            <a:rPr lang="en-US" dirty="0" smtClean="0"/>
            <a:t>USBR</a:t>
          </a:r>
          <a:endParaRPr lang="en-US" dirty="0"/>
        </a:p>
      </dgm:t>
    </dgm:pt>
    <dgm:pt modelId="{61684B57-AC0E-4A28-8D2E-D8A37BA38CA1}" type="parTrans" cxnId="{23A1E579-4961-479B-B447-A52FC86BDAE6}">
      <dgm:prSet/>
      <dgm:spPr/>
      <dgm:t>
        <a:bodyPr/>
        <a:lstStyle/>
        <a:p>
          <a:endParaRPr lang="en-US"/>
        </a:p>
      </dgm:t>
    </dgm:pt>
    <dgm:pt modelId="{188FA76F-1C0C-40E6-A1CD-689706D011D7}" type="sibTrans" cxnId="{23A1E579-4961-479B-B447-A52FC86BDAE6}">
      <dgm:prSet/>
      <dgm:spPr/>
      <dgm:t>
        <a:bodyPr/>
        <a:lstStyle/>
        <a:p>
          <a:r>
            <a:rPr lang="en-US" dirty="0" smtClean="0"/>
            <a:t>IBWC</a:t>
          </a:r>
          <a:endParaRPr lang="en-US" dirty="0"/>
        </a:p>
      </dgm:t>
    </dgm:pt>
    <dgm:pt modelId="{A49C8A5D-0B86-47ED-8677-5837E538716B}">
      <dgm:prSet phldrT="[Text]"/>
      <dgm:spPr/>
      <dgm:t>
        <a:bodyPr/>
        <a:lstStyle/>
        <a:p>
          <a:r>
            <a:rPr lang="en-US" dirty="0" smtClean="0"/>
            <a:t>EBID</a:t>
          </a:r>
          <a:endParaRPr lang="en-US" dirty="0"/>
        </a:p>
      </dgm:t>
    </dgm:pt>
    <dgm:pt modelId="{35BABC1B-FAF1-41BC-8ED8-58D1F3EC1CAA}" type="parTrans" cxnId="{FDABBEBC-4C58-41CE-9F17-EE62091BAD62}">
      <dgm:prSet/>
      <dgm:spPr/>
      <dgm:t>
        <a:bodyPr/>
        <a:lstStyle/>
        <a:p>
          <a:endParaRPr lang="en-US"/>
        </a:p>
      </dgm:t>
    </dgm:pt>
    <dgm:pt modelId="{92FB1265-60E0-40A6-8ED7-137EBD22E858}" type="sibTrans" cxnId="{FDABBEBC-4C58-41CE-9F17-EE62091BAD62}">
      <dgm:prSet/>
      <dgm:spPr/>
      <dgm:t>
        <a:bodyPr/>
        <a:lstStyle/>
        <a:p>
          <a:r>
            <a:rPr lang="en-US" dirty="0" smtClean="0"/>
            <a:t>OSE</a:t>
          </a:r>
          <a:endParaRPr lang="en-US" dirty="0"/>
        </a:p>
      </dgm:t>
    </dgm:pt>
    <dgm:pt modelId="{CF7331F2-B171-4851-B226-87216BD98EEA}">
      <dgm:prSet phldrT="[Text]"/>
      <dgm:spPr/>
      <dgm:t>
        <a:bodyPr/>
        <a:lstStyle/>
        <a:p>
          <a:r>
            <a:rPr lang="en-US" dirty="0" smtClean="0"/>
            <a:t>EPCWID</a:t>
          </a:r>
          <a:endParaRPr lang="en-US" dirty="0"/>
        </a:p>
      </dgm:t>
    </dgm:pt>
    <dgm:pt modelId="{089D7218-37F5-4326-B8BF-EF8952AB3E76}" type="parTrans" cxnId="{86D0FF47-4DA6-4BA1-AA59-397FE9CF9C0E}">
      <dgm:prSet/>
      <dgm:spPr/>
      <dgm:t>
        <a:bodyPr/>
        <a:lstStyle/>
        <a:p>
          <a:endParaRPr lang="en-US"/>
        </a:p>
      </dgm:t>
    </dgm:pt>
    <dgm:pt modelId="{B4878202-6E25-4C5F-A85D-9FBF4B741CE1}" type="sibTrans" cxnId="{86D0FF47-4DA6-4BA1-AA59-397FE9CF9C0E}">
      <dgm:prSet/>
      <dgm:spPr/>
      <dgm:t>
        <a:bodyPr/>
        <a:lstStyle/>
        <a:p>
          <a:r>
            <a:rPr lang="en-US" dirty="0" smtClean="0"/>
            <a:t>TCEQ</a:t>
          </a:r>
          <a:endParaRPr lang="en-US" dirty="0"/>
        </a:p>
      </dgm:t>
    </dgm:pt>
    <dgm:pt modelId="{3D74F7CB-B552-41E0-9B87-3FA758ED3076}">
      <dgm:prSet/>
      <dgm:spPr/>
      <dgm:t>
        <a:bodyPr/>
        <a:lstStyle/>
        <a:p>
          <a:r>
            <a:rPr lang="en-US" dirty="0" smtClean="0"/>
            <a:t>MUD’S</a:t>
          </a:r>
          <a:endParaRPr lang="en-US" dirty="0"/>
        </a:p>
      </dgm:t>
    </dgm:pt>
    <dgm:pt modelId="{7AA45805-7F54-44DF-A2A7-A673A92BB20B}" type="parTrans" cxnId="{988E48D7-1DBA-4874-BD23-E76B31EB8153}">
      <dgm:prSet/>
      <dgm:spPr/>
      <dgm:t>
        <a:bodyPr/>
        <a:lstStyle/>
        <a:p>
          <a:endParaRPr lang="en-US"/>
        </a:p>
      </dgm:t>
    </dgm:pt>
    <dgm:pt modelId="{9F466F61-E08B-41A6-836C-8EB763676733}" type="sibTrans" cxnId="{988E48D7-1DBA-4874-BD23-E76B31EB8153}">
      <dgm:prSet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72EABD6E-DE58-4412-BD2D-C44A3A5B9E30}" type="pres">
      <dgm:prSet presAssocID="{DC75E057-96A3-45A0-94F3-9345D085F9A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9A0018-E07D-463A-877B-8FE551CE6BA7}" type="pres">
      <dgm:prSet presAssocID="{8AD97952-6832-4892-A840-DFE3E21832A9}" presName="composite" presStyleCnt="0"/>
      <dgm:spPr/>
    </dgm:pt>
    <dgm:pt modelId="{6574BD45-2AC1-4C6D-BDB6-DBA513067454}" type="pres">
      <dgm:prSet presAssocID="{8AD97952-6832-4892-A840-DFE3E21832A9}" presName="Parent1" presStyleLbl="node1" presStyleIdx="0" presStyleCnt="8" custLinFactX="-100000" custLinFactY="100000" custLinFactNeighborX="-173303" custLinFactNeighborY="1379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D0074-3DD7-4044-A59D-A40AB1A829C9}" type="pres">
      <dgm:prSet presAssocID="{8AD97952-6832-4892-A840-DFE3E21832A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1AEEC-911E-431A-B3E5-384876E77288}" type="pres">
      <dgm:prSet presAssocID="{8AD97952-6832-4892-A840-DFE3E21832A9}" presName="BalanceSpacing" presStyleCnt="0"/>
      <dgm:spPr/>
    </dgm:pt>
    <dgm:pt modelId="{915FDDB7-E8FF-458A-96B6-482E9D657D57}" type="pres">
      <dgm:prSet presAssocID="{8AD97952-6832-4892-A840-DFE3E21832A9}" presName="BalanceSpacing1" presStyleCnt="0"/>
      <dgm:spPr/>
    </dgm:pt>
    <dgm:pt modelId="{6B61CA0D-B076-44A4-BED4-BC0A806E85C7}" type="pres">
      <dgm:prSet presAssocID="{188FA76F-1C0C-40E6-A1CD-689706D011D7}" presName="Accent1Text" presStyleLbl="node1" presStyleIdx="1" presStyleCnt="8" custLinFactX="-156517" custLinFactY="31065" custLinFactNeighborX="-200000" custLinFactNeighborY="100000"/>
      <dgm:spPr/>
      <dgm:t>
        <a:bodyPr/>
        <a:lstStyle/>
        <a:p>
          <a:endParaRPr lang="en-US"/>
        </a:p>
      </dgm:t>
    </dgm:pt>
    <dgm:pt modelId="{6817FCA0-FBE8-4402-B2D8-53DD2211B21B}" type="pres">
      <dgm:prSet presAssocID="{188FA76F-1C0C-40E6-A1CD-689706D011D7}" presName="spaceBetweenRectangles" presStyleCnt="0"/>
      <dgm:spPr/>
    </dgm:pt>
    <dgm:pt modelId="{6B281C01-CAB2-4678-86EA-991000BAA6E7}" type="pres">
      <dgm:prSet presAssocID="{3D74F7CB-B552-41E0-9B87-3FA758ED3076}" presName="composite" presStyleCnt="0"/>
      <dgm:spPr/>
    </dgm:pt>
    <dgm:pt modelId="{1654E57E-5DB0-4781-85A0-295092205A8B}" type="pres">
      <dgm:prSet presAssocID="{3D74F7CB-B552-41E0-9B87-3FA758ED3076}" presName="Parent1" presStyleLbl="node1" presStyleIdx="2" presStyleCnt="8" custLinFactX="33235" custLinFactY="100000" custLinFactNeighborX="100000" custLinFactNeighborY="1071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3B904-3288-401F-9005-1285975226A3}" type="pres">
      <dgm:prSet presAssocID="{3D74F7CB-B552-41E0-9B87-3FA758ED307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FA8C1B0-CB35-48B5-9156-514D235942DE}" type="pres">
      <dgm:prSet presAssocID="{3D74F7CB-B552-41E0-9B87-3FA758ED3076}" presName="BalanceSpacing" presStyleCnt="0"/>
      <dgm:spPr/>
    </dgm:pt>
    <dgm:pt modelId="{0C27153E-EE4D-4ED0-BDED-29F7B1A83462}" type="pres">
      <dgm:prSet presAssocID="{3D74F7CB-B552-41E0-9B87-3FA758ED3076}" presName="BalanceSpacing1" presStyleCnt="0"/>
      <dgm:spPr/>
    </dgm:pt>
    <dgm:pt modelId="{E537012F-26F9-4F20-9445-163D3CD42F9D}" type="pres">
      <dgm:prSet presAssocID="{9F466F61-E08B-41A6-836C-8EB763676733}" presName="Accent1Text" presStyleLbl="node1" presStyleIdx="3" presStyleCnt="8" custScaleX="237173" custScaleY="194220" custLinFactX="8070" custLinFactNeighborX="100000" custLinFactNeighborY="-27747"/>
      <dgm:spPr/>
      <dgm:t>
        <a:bodyPr/>
        <a:lstStyle/>
        <a:p>
          <a:endParaRPr lang="en-US"/>
        </a:p>
      </dgm:t>
    </dgm:pt>
    <dgm:pt modelId="{84E89C3B-3663-4BC4-8DC8-E64DE3C6B14E}" type="pres">
      <dgm:prSet presAssocID="{9F466F61-E08B-41A6-836C-8EB763676733}" presName="spaceBetweenRectangles" presStyleCnt="0"/>
      <dgm:spPr/>
    </dgm:pt>
    <dgm:pt modelId="{97CE5CA9-8E9E-40C3-A37A-42E252978A88}" type="pres">
      <dgm:prSet presAssocID="{A49C8A5D-0B86-47ED-8677-5837E538716B}" presName="composite" presStyleCnt="0"/>
      <dgm:spPr/>
    </dgm:pt>
    <dgm:pt modelId="{96B10FBC-CCDF-4B93-880E-A606F2745F13}" type="pres">
      <dgm:prSet presAssocID="{A49C8A5D-0B86-47ED-8677-5837E538716B}" presName="Parent1" presStyleLbl="node1" presStyleIdx="4" presStyleCnt="8" custLinFactX="-40390" custLinFactNeighborX="-100000" custLinFactNeighborY="660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A9C89-F2C1-49A6-942B-23461E909A9F}" type="pres">
      <dgm:prSet presAssocID="{A49C8A5D-0B86-47ED-8677-5837E538716B}" presName="Childtext1" presStyleLbl="revTx" presStyleIdx="2" presStyleCnt="4" custLinFactY="49830" custLinFactNeighborX="-155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2A5E5-9067-4179-BC45-1FFB921C0E74}" type="pres">
      <dgm:prSet presAssocID="{A49C8A5D-0B86-47ED-8677-5837E538716B}" presName="BalanceSpacing" presStyleCnt="0"/>
      <dgm:spPr/>
    </dgm:pt>
    <dgm:pt modelId="{FDBE4316-D1EE-44F0-BA5D-5427B38529A5}" type="pres">
      <dgm:prSet presAssocID="{A49C8A5D-0B86-47ED-8677-5837E538716B}" presName="BalanceSpacing1" presStyleCnt="0"/>
      <dgm:spPr/>
    </dgm:pt>
    <dgm:pt modelId="{9E99251E-04D1-443B-93EE-A7EA4840ABD2}" type="pres">
      <dgm:prSet presAssocID="{92FB1265-60E0-40A6-8ED7-137EBD22E858}" presName="Accent1Text" presStyleLbl="node1" presStyleIdx="5" presStyleCnt="8" custScaleX="124398" custScaleY="113954" custLinFactX="-34602" custLinFactY="-83636" custLinFactNeighborX="-100000" custLinFactNeighborY="-100000"/>
      <dgm:spPr/>
      <dgm:t>
        <a:bodyPr/>
        <a:lstStyle/>
        <a:p>
          <a:endParaRPr lang="en-US"/>
        </a:p>
      </dgm:t>
    </dgm:pt>
    <dgm:pt modelId="{2EB93CA4-6CC9-4AFB-AA37-454F1B83F7E7}" type="pres">
      <dgm:prSet presAssocID="{92FB1265-60E0-40A6-8ED7-137EBD22E858}" presName="spaceBetweenRectangles" presStyleCnt="0"/>
      <dgm:spPr/>
    </dgm:pt>
    <dgm:pt modelId="{D3B7183F-87A7-4692-8CBF-2A55F679C4AA}" type="pres">
      <dgm:prSet presAssocID="{CF7331F2-B171-4851-B226-87216BD98EEA}" presName="composite" presStyleCnt="0"/>
      <dgm:spPr/>
    </dgm:pt>
    <dgm:pt modelId="{1C561C27-FE4F-4808-8B64-F548947A24AB}" type="pres">
      <dgm:prSet presAssocID="{CF7331F2-B171-4851-B226-87216BD98EEA}" presName="Parent1" presStyleLbl="node1" presStyleIdx="6" presStyleCnt="8" custLinFactNeighborX="24680" custLinFactNeighborY="-355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07D78-A308-4B5F-8A64-5591D7DBF593}" type="pres">
      <dgm:prSet presAssocID="{CF7331F2-B171-4851-B226-87216BD98EE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A2F9F-3B35-4E9C-8C11-898C1FC6FD48}" type="pres">
      <dgm:prSet presAssocID="{CF7331F2-B171-4851-B226-87216BD98EEA}" presName="BalanceSpacing" presStyleCnt="0"/>
      <dgm:spPr/>
    </dgm:pt>
    <dgm:pt modelId="{EB3850B5-5B5E-44B1-917D-7B1AE5687BBB}" type="pres">
      <dgm:prSet presAssocID="{CF7331F2-B171-4851-B226-87216BD98EEA}" presName="BalanceSpacing1" presStyleCnt="0"/>
      <dgm:spPr/>
    </dgm:pt>
    <dgm:pt modelId="{AF85F0BD-4B31-4176-8364-09653B0686F3}" type="pres">
      <dgm:prSet presAssocID="{B4878202-6E25-4C5F-A85D-9FBF4B741CE1}" presName="Accent1Text" presStyleLbl="node1" presStyleIdx="7" presStyleCnt="8" custScaleX="131869" custScaleY="119287" custLinFactX="-67031" custLinFactY="-100000" custLinFactNeighborX="-100000" custLinFactNeighborY="-185125"/>
      <dgm:spPr/>
      <dgm:t>
        <a:bodyPr/>
        <a:lstStyle/>
        <a:p>
          <a:endParaRPr lang="en-US"/>
        </a:p>
      </dgm:t>
    </dgm:pt>
  </dgm:ptLst>
  <dgm:cxnLst>
    <dgm:cxn modelId="{096C095D-72C0-41E5-ABC2-EBCAD9E4078D}" type="presOf" srcId="{B4878202-6E25-4C5F-A85D-9FBF4B741CE1}" destId="{AF85F0BD-4B31-4176-8364-09653B0686F3}" srcOrd="0" destOrd="0" presId="urn:microsoft.com/office/officeart/2008/layout/AlternatingHexagons"/>
    <dgm:cxn modelId="{3E984980-73E0-4162-B8D4-AA2F065C7506}" type="presOf" srcId="{8AD97952-6832-4892-A840-DFE3E21832A9}" destId="{6574BD45-2AC1-4C6D-BDB6-DBA513067454}" srcOrd="0" destOrd="0" presId="urn:microsoft.com/office/officeart/2008/layout/AlternatingHexagons"/>
    <dgm:cxn modelId="{86D0FF47-4DA6-4BA1-AA59-397FE9CF9C0E}" srcId="{DC75E057-96A3-45A0-94F3-9345D085F9A8}" destId="{CF7331F2-B171-4851-B226-87216BD98EEA}" srcOrd="3" destOrd="0" parTransId="{089D7218-37F5-4326-B8BF-EF8952AB3E76}" sibTransId="{B4878202-6E25-4C5F-A85D-9FBF4B741CE1}"/>
    <dgm:cxn modelId="{7467E7AD-9765-4407-8A96-517AF3D717FF}" type="presOf" srcId="{CF7331F2-B171-4851-B226-87216BD98EEA}" destId="{1C561C27-FE4F-4808-8B64-F548947A24AB}" srcOrd="0" destOrd="0" presId="urn:microsoft.com/office/officeart/2008/layout/AlternatingHexagons"/>
    <dgm:cxn modelId="{FDABBEBC-4C58-41CE-9F17-EE62091BAD62}" srcId="{DC75E057-96A3-45A0-94F3-9345D085F9A8}" destId="{A49C8A5D-0B86-47ED-8677-5837E538716B}" srcOrd="2" destOrd="0" parTransId="{35BABC1B-FAF1-41BC-8ED8-58D1F3EC1CAA}" sibTransId="{92FB1265-60E0-40A6-8ED7-137EBD22E858}"/>
    <dgm:cxn modelId="{0BD1093E-E589-428D-8FBA-ECBFD3D09881}" type="presOf" srcId="{188FA76F-1C0C-40E6-A1CD-689706D011D7}" destId="{6B61CA0D-B076-44A4-BED4-BC0A806E85C7}" srcOrd="0" destOrd="0" presId="urn:microsoft.com/office/officeart/2008/layout/AlternatingHexagons"/>
    <dgm:cxn modelId="{47B78175-56F2-42D4-B990-A411CA32C387}" type="presOf" srcId="{3D74F7CB-B552-41E0-9B87-3FA758ED3076}" destId="{1654E57E-5DB0-4781-85A0-295092205A8B}" srcOrd="0" destOrd="0" presId="urn:microsoft.com/office/officeart/2008/layout/AlternatingHexagons"/>
    <dgm:cxn modelId="{988E48D7-1DBA-4874-BD23-E76B31EB8153}" srcId="{DC75E057-96A3-45A0-94F3-9345D085F9A8}" destId="{3D74F7CB-B552-41E0-9B87-3FA758ED3076}" srcOrd="1" destOrd="0" parTransId="{7AA45805-7F54-44DF-A2A7-A673A92BB20B}" sibTransId="{9F466F61-E08B-41A6-836C-8EB763676733}"/>
    <dgm:cxn modelId="{23A1E579-4961-479B-B447-A52FC86BDAE6}" srcId="{DC75E057-96A3-45A0-94F3-9345D085F9A8}" destId="{8AD97952-6832-4892-A840-DFE3E21832A9}" srcOrd="0" destOrd="0" parTransId="{61684B57-AC0E-4A28-8D2E-D8A37BA38CA1}" sibTransId="{188FA76F-1C0C-40E6-A1CD-689706D011D7}"/>
    <dgm:cxn modelId="{88AEA05F-9B26-45E7-9BA5-9EAFF75E8941}" type="presOf" srcId="{92FB1265-60E0-40A6-8ED7-137EBD22E858}" destId="{9E99251E-04D1-443B-93EE-A7EA4840ABD2}" srcOrd="0" destOrd="0" presId="urn:microsoft.com/office/officeart/2008/layout/AlternatingHexagons"/>
    <dgm:cxn modelId="{1A14A20E-BE70-4560-B75A-66F09D26FF87}" type="presOf" srcId="{9F466F61-E08B-41A6-836C-8EB763676733}" destId="{E537012F-26F9-4F20-9445-163D3CD42F9D}" srcOrd="0" destOrd="0" presId="urn:microsoft.com/office/officeart/2008/layout/AlternatingHexagons"/>
    <dgm:cxn modelId="{A19259BB-A118-462D-8C2A-D5E61C020867}" type="presOf" srcId="{A49C8A5D-0B86-47ED-8677-5837E538716B}" destId="{96B10FBC-CCDF-4B93-880E-A606F2745F13}" srcOrd="0" destOrd="0" presId="urn:microsoft.com/office/officeart/2008/layout/AlternatingHexagons"/>
    <dgm:cxn modelId="{B4BD1CDA-D573-45BF-8730-0E71C095D499}" type="presOf" srcId="{DC75E057-96A3-45A0-94F3-9345D085F9A8}" destId="{72EABD6E-DE58-4412-BD2D-C44A3A5B9E30}" srcOrd="0" destOrd="0" presId="urn:microsoft.com/office/officeart/2008/layout/AlternatingHexagons"/>
    <dgm:cxn modelId="{DDC23C18-69C7-4030-BE8E-118543228953}" type="presParOf" srcId="{72EABD6E-DE58-4412-BD2D-C44A3A5B9E30}" destId="{DE9A0018-E07D-463A-877B-8FE551CE6BA7}" srcOrd="0" destOrd="0" presId="urn:microsoft.com/office/officeart/2008/layout/AlternatingHexagons"/>
    <dgm:cxn modelId="{C32EF09A-BB1F-4699-AE73-C75B8F29B6DA}" type="presParOf" srcId="{DE9A0018-E07D-463A-877B-8FE551CE6BA7}" destId="{6574BD45-2AC1-4C6D-BDB6-DBA513067454}" srcOrd="0" destOrd="0" presId="urn:microsoft.com/office/officeart/2008/layout/AlternatingHexagons"/>
    <dgm:cxn modelId="{53000C13-3B06-4ED1-B8DD-C91F37488664}" type="presParOf" srcId="{DE9A0018-E07D-463A-877B-8FE551CE6BA7}" destId="{B6DD0074-3DD7-4044-A59D-A40AB1A829C9}" srcOrd="1" destOrd="0" presId="urn:microsoft.com/office/officeart/2008/layout/AlternatingHexagons"/>
    <dgm:cxn modelId="{0BFD0CCA-ADF9-4216-8AC9-A3453935F340}" type="presParOf" srcId="{DE9A0018-E07D-463A-877B-8FE551CE6BA7}" destId="{E081AEEC-911E-431A-B3E5-384876E77288}" srcOrd="2" destOrd="0" presId="urn:microsoft.com/office/officeart/2008/layout/AlternatingHexagons"/>
    <dgm:cxn modelId="{89C0126B-A7B6-457C-90FD-9A04F5F9853E}" type="presParOf" srcId="{DE9A0018-E07D-463A-877B-8FE551CE6BA7}" destId="{915FDDB7-E8FF-458A-96B6-482E9D657D57}" srcOrd="3" destOrd="0" presId="urn:microsoft.com/office/officeart/2008/layout/AlternatingHexagons"/>
    <dgm:cxn modelId="{E2C8306F-078B-4F9E-BA85-0BF3A45F7519}" type="presParOf" srcId="{DE9A0018-E07D-463A-877B-8FE551CE6BA7}" destId="{6B61CA0D-B076-44A4-BED4-BC0A806E85C7}" srcOrd="4" destOrd="0" presId="urn:microsoft.com/office/officeart/2008/layout/AlternatingHexagons"/>
    <dgm:cxn modelId="{90F1AEDA-17D7-4959-A44F-A1DB2492F471}" type="presParOf" srcId="{72EABD6E-DE58-4412-BD2D-C44A3A5B9E30}" destId="{6817FCA0-FBE8-4402-B2D8-53DD2211B21B}" srcOrd="1" destOrd="0" presId="urn:microsoft.com/office/officeart/2008/layout/AlternatingHexagons"/>
    <dgm:cxn modelId="{A6D91522-20BF-463A-8DE1-5CAF8BC4A81F}" type="presParOf" srcId="{72EABD6E-DE58-4412-BD2D-C44A3A5B9E30}" destId="{6B281C01-CAB2-4678-86EA-991000BAA6E7}" srcOrd="2" destOrd="0" presId="urn:microsoft.com/office/officeart/2008/layout/AlternatingHexagons"/>
    <dgm:cxn modelId="{E87EDB2B-BCC4-4392-B621-9C7F3509D41D}" type="presParOf" srcId="{6B281C01-CAB2-4678-86EA-991000BAA6E7}" destId="{1654E57E-5DB0-4781-85A0-295092205A8B}" srcOrd="0" destOrd="0" presId="urn:microsoft.com/office/officeart/2008/layout/AlternatingHexagons"/>
    <dgm:cxn modelId="{27F2A336-8328-46E5-AF36-F89B44058F1A}" type="presParOf" srcId="{6B281C01-CAB2-4678-86EA-991000BAA6E7}" destId="{D873B904-3288-401F-9005-1285975226A3}" srcOrd="1" destOrd="0" presId="urn:microsoft.com/office/officeart/2008/layout/AlternatingHexagons"/>
    <dgm:cxn modelId="{E9CFEC9A-2639-4D5D-B811-13F52120EF62}" type="presParOf" srcId="{6B281C01-CAB2-4678-86EA-991000BAA6E7}" destId="{0FA8C1B0-CB35-48B5-9156-514D235942DE}" srcOrd="2" destOrd="0" presId="urn:microsoft.com/office/officeart/2008/layout/AlternatingHexagons"/>
    <dgm:cxn modelId="{0F99A694-E698-48CF-A731-B78C05C3C80B}" type="presParOf" srcId="{6B281C01-CAB2-4678-86EA-991000BAA6E7}" destId="{0C27153E-EE4D-4ED0-BDED-29F7B1A83462}" srcOrd="3" destOrd="0" presId="urn:microsoft.com/office/officeart/2008/layout/AlternatingHexagons"/>
    <dgm:cxn modelId="{A10BE5E4-048E-44F1-8E21-C7E1368B64A2}" type="presParOf" srcId="{6B281C01-CAB2-4678-86EA-991000BAA6E7}" destId="{E537012F-26F9-4F20-9445-163D3CD42F9D}" srcOrd="4" destOrd="0" presId="urn:microsoft.com/office/officeart/2008/layout/AlternatingHexagons"/>
    <dgm:cxn modelId="{3FA4732E-9F93-4A30-9B8A-183094A854C7}" type="presParOf" srcId="{72EABD6E-DE58-4412-BD2D-C44A3A5B9E30}" destId="{84E89C3B-3663-4BC4-8DC8-E64DE3C6B14E}" srcOrd="3" destOrd="0" presId="urn:microsoft.com/office/officeart/2008/layout/AlternatingHexagons"/>
    <dgm:cxn modelId="{0E49B92B-E633-440B-8C61-2C9914980F71}" type="presParOf" srcId="{72EABD6E-DE58-4412-BD2D-C44A3A5B9E30}" destId="{97CE5CA9-8E9E-40C3-A37A-42E252978A88}" srcOrd="4" destOrd="0" presId="urn:microsoft.com/office/officeart/2008/layout/AlternatingHexagons"/>
    <dgm:cxn modelId="{FE1CFBED-5D6E-47C8-BC5A-82C6A739543C}" type="presParOf" srcId="{97CE5CA9-8E9E-40C3-A37A-42E252978A88}" destId="{96B10FBC-CCDF-4B93-880E-A606F2745F13}" srcOrd="0" destOrd="0" presId="urn:microsoft.com/office/officeart/2008/layout/AlternatingHexagons"/>
    <dgm:cxn modelId="{C21723D5-D4FD-4A68-B0EE-736952D84BE7}" type="presParOf" srcId="{97CE5CA9-8E9E-40C3-A37A-42E252978A88}" destId="{6BFA9C89-F2C1-49A6-942B-23461E909A9F}" srcOrd="1" destOrd="0" presId="urn:microsoft.com/office/officeart/2008/layout/AlternatingHexagons"/>
    <dgm:cxn modelId="{9BBEE8EB-E81C-4B56-A030-FF5F1F5C68DD}" type="presParOf" srcId="{97CE5CA9-8E9E-40C3-A37A-42E252978A88}" destId="{FA82A5E5-9067-4179-BC45-1FFB921C0E74}" srcOrd="2" destOrd="0" presId="urn:microsoft.com/office/officeart/2008/layout/AlternatingHexagons"/>
    <dgm:cxn modelId="{D83BAD81-E1BB-465C-B852-7029A3A8CF44}" type="presParOf" srcId="{97CE5CA9-8E9E-40C3-A37A-42E252978A88}" destId="{FDBE4316-D1EE-44F0-BA5D-5427B38529A5}" srcOrd="3" destOrd="0" presId="urn:microsoft.com/office/officeart/2008/layout/AlternatingHexagons"/>
    <dgm:cxn modelId="{C2DED0A7-32C7-4036-B1F8-1F6D23045AC4}" type="presParOf" srcId="{97CE5CA9-8E9E-40C3-A37A-42E252978A88}" destId="{9E99251E-04D1-443B-93EE-A7EA4840ABD2}" srcOrd="4" destOrd="0" presId="urn:microsoft.com/office/officeart/2008/layout/AlternatingHexagons"/>
    <dgm:cxn modelId="{B34D3AD6-9EEC-46D9-85DF-4325D92B5DA8}" type="presParOf" srcId="{72EABD6E-DE58-4412-BD2D-C44A3A5B9E30}" destId="{2EB93CA4-6CC9-4AFB-AA37-454F1B83F7E7}" srcOrd="5" destOrd="0" presId="urn:microsoft.com/office/officeart/2008/layout/AlternatingHexagons"/>
    <dgm:cxn modelId="{2714624B-CD49-4B5C-A71A-F177044D92A0}" type="presParOf" srcId="{72EABD6E-DE58-4412-BD2D-C44A3A5B9E30}" destId="{D3B7183F-87A7-4692-8CBF-2A55F679C4AA}" srcOrd="6" destOrd="0" presId="urn:microsoft.com/office/officeart/2008/layout/AlternatingHexagons"/>
    <dgm:cxn modelId="{83EAC2FB-BDF6-4DCD-AFB5-751905E8D60C}" type="presParOf" srcId="{D3B7183F-87A7-4692-8CBF-2A55F679C4AA}" destId="{1C561C27-FE4F-4808-8B64-F548947A24AB}" srcOrd="0" destOrd="0" presId="urn:microsoft.com/office/officeart/2008/layout/AlternatingHexagons"/>
    <dgm:cxn modelId="{E1078755-0B71-478F-9D9F-94756F704398}" type="presParOf" srcId="{D3B7183F-87A7-4692-8CBF-2A55F679C4AA}" destId="{3F007D78-A308-4B5F-8A64-5591D7DBF593}" srcOrd="1" destOrd="0" presId="urn:microsoft.com/office/officeart/2008/layout/AlternatingHexagons"/>
    <dgm:cxn modelId="{F2FDB231-0F87-4124-9A62-9EDEC7858E3E}" type="presParOf" srcId="{D3B7183F-87A7-4692-8CBF-2A55F679C4AA}" destId="{7D3A2F9F-3B35-4E9C-8C11-898C1FC6FD48}" srcOrd="2" destOrd="0" presId="urn:microsoft.com/office/officeart/2008/layout/AlternatingHexagons"/>
    <dgm:cxn modelId="{1BCF8BD2-7362-4E9E-B730-FAA9975EE341}" type="presParOf" srcId="{D3B7183F-87A7-4692-8CBF-2A55F679C4AA}" destId="{EB3850B5-5B5E-44B1-917D-7B1AE5687BBB}" srcOrd="3" destOrd="0" presId="urn:microsoft.com/office/officeart/2008/layout/AlternatingHexagons"/>
    <dgm:cxn modelId="{4EE45FE5-CB6E-450E-8FB8-3B4B9C50A1F9}" type="presParOf" srcId="{D3B7183F-87A7-4692-8CBF-2A55F679C4AA}" destId="{AF85F0BD-4B31-4176-8364-09653B0686F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1CCA6-F468-4E4A-95A3-FE2E7F8FC9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B97DD-00B3-4F0D-9B58-F777747FCDDF}">
      <dgm:prSet phldrT="[Text]"/>
      <dgm:spPr/>
      <dgm:t>
        <a:bodyPr/>
        <a:lstStyle/>
        <a:p>
          <a:r>
            <a:rPr lang="en-US" b="1" dirty="0" smtClean="0"/>
            <a:t>NM</a:t>
          </a:r>
        </a:p>
        <a:p>
          <a:r>
            <a:rPr lang="en-US" dirty="0" smtClean="0"/>
            <a:t>Owned by State</a:t>
          </a:r>
        </a:p>
        <a:p>
          <a:r>
            <a:rPr lang="en-US" dirty="0" smtClean="0"/>
            <a:t>Permits to drill well issued by </a:t>
          </a:r>
          <a:r>
            <a:rPr lang="en-US" b="1" dirty="0" smtClean="0"/>
            <a:t>OSE</a:t>
          </a:r>
        </a:p>
        <a:p>
          <a:r>
            <a:rPr lang="en-US" dirty="0" smtClean="0"/>
            <a:t>+</a:t>
          </a:r>
        </a:p>
        <a:p>
          <a:r>
            <a:rPr lang="en-US" dirty="0" smtClean="0"/>
            <a:t>Limitation: 1 </a:t>
          </a:r>
          <a:r>
            <a:rPr lang="en-US" dirty="0" err="1" smtClean="0"/>
            <a:t>acr.ft</a:t>
          </a:r>
          <a:r>
            <a:rPr lang="en-US" dirty="0" smtClean="0"/>
            <a:t> / year/ household</a:t>
          </a:r>
          <a:endParaRPr lang="en-US" dirty="0"/>
        </a:p>
      </dgm:t>
    </dgm:pt>
    <dgm:pt modelId="{30F4E857-6469-41AC-91DA-2D32122DAA6B}" type="parTrans" cxnId="{BB2F12B2-1765-4FB3-8888-C9A9E4DF8465}">
      <dgm:prSet/>
      <dgm:spPr/>
      <dgm:t>
        <a:bodyPr/>
        <a:lstStyle/>
        <a:p>
          <a:endParaRPr lang="en-US"/>
        </a:p>
      </dgm:t>
    </dgm:pt>
    <dgm:pt modelId="{27D5590A-FD6B-4AA2-9C4A-CA0440C780C8}" type="sibTrans" cxnId="{BB2F12B2-1765-4FB3-8888-C9A9E4DF8465}">
      <dgm:prSet/>
      <dgm:spPr/>
      <dgm:t>
        <a:bodyPr/>
        <a:lstStyle/>
        <a:p>
          <a:endParaRPr lang="en-US"/>
        </a:p>
      </dgm:t>
    </dgm:pt>
    <dgm:pt modelId="{E15022AE-035D-45EC-8925-8017010D863A}">
      <dgm:prSet phldrT="[Text]"/>
      <dgm:spPr/>
      <dgm:t>
        <a:bodyPr/>
        <a:lstStyle/>
        <a:p>
          <a:r>
            <a:rPr lang="en-US" b="1" dirty="0" smtClean="0"/>
            <a:t>TX</a:t>
          </a:r>
        </a:p>
        <a:p>
          <a:r>
            <a:rPr lang="en-US" dirty="0" smtClean="0"/>
            <a:t>Private: Land Owner</a:t>
          </a:r>
        </a:p>
        <a:p>
          <a:r>
            <a:rPr lang="en-US" dirty="0" smtClean="0"/>
            <a:t>Report to TCEQ </a:t>
          </a:r>
        </a:p>
        <a:p>
          <a:r>
            <a:rPr lang="en-US" dirty="0" smtClean="0"/>
            <a:t>No limit: Rule of capture</a:t>
          </a:r>
          <a:endParaRPr lang="en-US" dirty="0"/>
        </a:p>
      </dgm:t>
    </dgm:pt>
    <dgm:pt modelId="{C5D8D26C-5DBA-4444-825D-3D323FD62927}" type="parTrans" cxnId="{07AFCF93-1C50-424E-9236-E1F8181EA0D4}">
      <dgm:prSet/>
      <dgm:spPr/>
      <dgm:t>
        <a:bodyPr/>
        <a:lstStyle/>
        <a:p>
          <a:endParaRPr lang="en-US"/>
        </a:p>
      </dgm:t>
    </dgm:pt>
    <dgm:pt modelId="{4D72F02A-4AA7-43FA-A7DE-819C267D77AB}" type="sibTrans" cxnId="{07AFCF93-1C50-424E-9236-E1F8181EA0D4}">
      <dgm:prSet/>
      <dgm:spPr/>
      <dgm:t>
        <a:bodyPr/>
        <a:lstStyle/>
        <a:p>
          <a:endParaRPr lang="en-US"/>
        </a:p>
      </dgm:t>
    </dgm:pt>
    <dgm:pt modelId="{611A33D6-C252-4A16-B6BA-DEB2800447AE}" type="pres">
      <dgm:prSet presAssocID="{16F1CCA6-F468-4E4A-95A3-FE2E7F8FC9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D716E-5EE7-4910-BF02-516B63FE9C28}" type="pres">
      <dgm:prSet presAssocID="{A56B97DD-00B3-4F0D-9B58-F777747FCDD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7F2C8-C86E-4CE0-96CE-6457830EFAC4}" type="pres">
      <dgm:prSet presAssocID="{27D5590A-FD6B-4AA2-9C4A-CA0440C780C8}" presName="sibTrans" presStyleCnt="0"/>
      <dgm:spPr/>
    </dgm:pt>
    <dgm:pt modelId="{6E9287E8-0843-4562-8052-E99E5D5F59C4}" type="pres">
      <dgm:prSet presAssocID="{E15022AE-035D-45EC-8925-8017010D86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316E6-CE2F-4292-A86E-8A39A7F22E99}" type="presOf" srcId="{E15022AE-035D-45EC-8925-8017010D863A}" destId="{6E9287E8-0843-4562-8052-E99E5D5F59C4}" srcOrd="0" destOrd="0" presId="urn:microsoft.com/office/officeart/2005/8/layout/default"/>
    <dgm:cxn modelId="{07AFCF93-1C50-424E-9236-E1F8181EA0D4}" srcId="{16F1CCA6-F468-4E4A-95A3-FE2E7F8FC959}" destId="{E15022AE-035D-45EC-8925-8017010D863A}" srcOrd="1" destOrd="0" parTransId="{C5D8D26C-5DBA-4444-825D-3D323FD62927}" sibTransId="{4D72F02A-4AA7-43FA-A7DE-819C267D77AB}"/>
    <dgm:cxn modelId="{0A470D7F-9194-45FF-9060-FE5575F20F1C}" type="presOf" srcId="{A56B97DD-00B3-4F0D-9B58-F777747FCDDF}" destId="{26AD716E-5EE7-4910-BF02-516B63FE9C28}" srcOrd="0" destOrd="0" presId="urn:microsoft.com/office/officeart/2005/8/layout/default"/>
    <dgm:cxn modelId="{98AE8B9F-D3D2-407C-9ECA-5485AE3E1108}" type="presOf" srcId="{16F1CCA6-F468-4E4A-95A3-FE2E7F8FC959}" destId="{611A33D6-C252-4A16-B6BA-DEB2800447AE}" srcOrd="0" destOrd="0" presId="urn:microsoft.com/office/officeart/2005/8/layout/default"/>
    <dgm:cxn modelId="{BB2F12B2-1765-4FB3-8888-C9A9E4DF8465}" srcId="{16F1CCA6-F468-4E4A-95A3-FE2E7F8FC959}" destId="{A56B97DD-00B3-4F0D-9B58-F777747FCDDF}" srcOrd="0" destOrd="0" parTransId="{30F4E857-6469-41AC-91DA-2D32122DAA6B}" sibTransId="{27D5590A-FD6B-4AA2-9C4A-CA0440C780C8}"/>
    <dgm:cxn modelId="{2DB222DC-C124-4F9A-856B-D512D1767EDE}" type="presParOf" srcId="{611A33D6-C252-4A16-B6BA-DEB2800447AE}" destId="{26AD716E-5EE7-4910-BF02-516B63FE9C28}" srcOrd="0" destOrd="0" presId="urn:microsoft.com/office/officeart/2005/8/layout/default"/>
    <dgm:cxn modelId="{CE7E6E29-2A6E-4424-B954-EE758779BA66}" type="presParOf" srcId="{611A33D6-C252-4A16-B6BA-DEB2800447AE}" destId="{E9F7F2C8-C86E-4CE0-96CE-6457830EFAC4}" srcOrd="1" destOrd="0" presId="urn:microsoft.com/office/officeart/2005/8/layout/default"/>
    <dgm:cxn modelId="{C9417A53-2C6D-47F4-B40E-E6EDDF7A193A}" type="presParOf" srcId="{611A33D6-C252-4A16-B6BA-DEB2800447AE}" destId="{6E9287E8-0843-4562-8052-E99E5D5F59C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60F96-E35A-4DA7-BF63-CFAFC46CFC2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C4AE-D01D-46FE-80A8-A2F2E224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67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4AED3-659E-48E4-9EC3-6DBA31FB1C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9FF1-11C0-4458-83FC-667D4B5C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9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9FF1-11C0-4458-83FC-667D4B5C818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B0F3-ED1A-4301-90C2-B2D464F7B8E4}" type="datetime1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2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689E-7AD1-4843-A9B9-099A8EB35D2B}" type="datetime1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1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F71E-81DC-48AC-9C17-BC5E478F10CB}" type="datetime1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B78D-82A7-45DE-9F5B-4D2D4E64C1E4}" type="datetime1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7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F0DD-9557-4C03-8A48-0ABB6DC19BC5}" type="datetime1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9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A8A2-90F2-4476-BA7F-0E6FBDF2CCBF}" type="datetime1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A115-C407-43DA-B822-91481C79E0F9}" type="datetime1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40EE-59A6-49EA-B540-F43F0E2C0725}" type="datetime1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93B7-0974-41CF-85EF-7C0A2682E94C}" type="datetime1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07CA78-4038-48DB-B0F1-A5BF674F05E9}" type="datetime1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DAA-D2E5-4E4E-BF52-C60920528E58}" type="datetime1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B0F11E-1D99-459B-B39F-72FFB1FA4C3F}" type="datetime1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Haytham Oueidat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63F2E8-D791-4E46-80F4-D5D6419BE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9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carcity on the Upper </a:t>
            </a:r>
            <a:r>
              <a:rPr lang="en-US" dirty="0"/>
              <a:t>R</a:t>
            </a:r>
            <a:r>
              <a:rPr lang="en-US" dirty="0" smtClean="0"/>
              <a:t>io Grande Valley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2155492"/>
          </a:xfrm>
        </p:spPr>
        <p:txBody>
          <a:bodyPr>
            <a:normAutofit/>
          </a:bodyPr>
          <a:lstStyle/>
          <a:p>
            <a:r>
              <a:rPr lang="en-US" dirty="0" smtClean="0"/>
              <a:t>(Work in progress)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For Water Resources, FALL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2E8-D791-4E46-80F4-D5D6419BE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79" y="62316"/>
            <a:ext cx="11290215" cy="61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0" y="254157"/>
            <a:ext cx="4488076" cy="594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2259" y="2113005"/>
            <a:ext cx="559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Track flows to integrate in Geometric Model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65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74377"/>
              </p:ext>
            </p:extLst>
          </p:nvPr>
        </p:nvGraphicFramePr>
        <p:xfrm>
          <a:off x="518985" y="876536"/>
          <a:ext cx="10429101" cy="341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7045"/>
                <a:gridCol w="1170166"/>
                <a:gridCol w="950759"/>
                <a:gridCol w="702099"/>
                <a:gridCol w="2647499"/>
                <a:gridCol w="2881533"/>
              </a:tblGrid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OwnerName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OwnerTypeCode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DivAmtValue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UseCode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ResName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SiteName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UNITED STATES OF AMERICA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376000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UNITED STATES OF AMERICA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UNITED STATES OF AMERICA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UNITED STATES OF AMERICA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UNITED STATES OF AMERICA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 PASO CO WID 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 PASO CO WID 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 PASO CO WID 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 PASO CO WID 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 PASO CO WID 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ELEPHANT BUTTE RES &amp; CABALLO 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MESILLA, AMERICAN, RIVERSIDE DIV DAMS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CEMEX EL PASO INC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CEMENT LAKE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CITY OF EL PASO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INDIAN CLIFFS RANCH INC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UNITED STATES OF AMERICA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26600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HUDSPETH COUNTY CRD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HUDSPETH COUNTY CRD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HUDSPETH COUNTY CRD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HUDSPETH COUNTY CRD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9622" y="305231"/>
            <a:ext cx="462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El Paso / </a:t>
            </a:r>
            <a:r>
              <a:rPr lang="en-US" b="1" u="sng" dirty="0" err="1" smtClean="0"/>
              <a:t>Hydspeth</a:t>
            </a:r>
            <a:r>
              <a:rPr lang="en-US" b="1" u="sng" dirty="0" smtClean="0"/>
              <a:t> Surface Water Rights table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6515787" y="3773319"/>
            <a:ext cx="1817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413778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acr.ft</a:t>
            </a:r>
            <a:r>
              <a:rPr lang="en-US" b="1" dirty="0" smtClean="0">
                <a:solidFill>
                  <a:srgbClr val="FF0000"/>
                </a:solidFill>
              </a:rPr>
              <a:t> / </a:t>
            </a:r>
            <a:r>
              <a:rPr lang="en-US" b="1" dirty="0" err="1" smtClean="0">
                <a:solidFill>
                  <a:srgbClr val="FF0000"/>
                </a:solidFill>
              </a:rPr>
              <a:t>yr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38" y="4308136"/>
            <a:ext cx="462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New Mexico Water rights in Dona </a:t>
            </a:r>
            <a:r>
              <a:rPr lang="en-US" b="1" u="sng" dirty="0" err="1" smtClean="0"/>
              <a:t>ana</a:t>
            </a:r>
            <a:endParaRPr lang="en-US" b="1" u="sng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6905"/>
              </p:ext>
            </p:extLst>
          </p:nvPr>
        </p:nvGraphicFramePr>
        <p:xfrm>
          <a:off x="679622" y="4697808"/>
          <a:ext cx="8470900" cy="760095"/>
        </p:xfrm>
        <a:graphic>
          <a:graphicData uri="http://schemas.openxmlformats.org/drawingml/2006/table">
            <a:tbl>
              <a:tblPr/>
              <a:tblGrid>
                <a:gridCol w="863600"/>
                <a:gridCol w="520700"/>
                <a:gridCol w="254000"/>
                <a:gridCol w="495300"/>
                <a:gridCol w="1778000"/>
                <a:gridCol w="393700"/>
                <a:gridCol w="1104900"/>
                <a:gridCol w="342900"/>
                <a:gridCol w="825500"/>
                <a:gridCol w="406400"/>
                <a:gridCol w="228600"/>
                <a:gridCol w="228600"/>
                <a:gridCol w="177800"/>
                <a:gridCol w="266700"/>
                <a:gridCol w="292100"/>
                <a:gridCol w="292100"/>
              </a:tblGrid>
              <a:tr h="25336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WR File Nbr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Subbasin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Use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Diversion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Owner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County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POD Number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Code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Grant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Source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q64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q16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q4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Sec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Tws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Rng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RG 69740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DOM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64.52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PAULINE, ESTATE OF HANOSH MICHAEL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DA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RG 69740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11N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05W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RG 69741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DOM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150.55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PAULINE, ESTATE OF HANOSH MICHAEL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DA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RG 69741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11N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05W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6885" y="5696464"/>
            <a:ext cx="607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a few are accredited from Elephant Butte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1532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85" y="197708"/>
            <a:ext cx="4691440" cy="608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0540" y="1816442"/>
            <a:ext cx="542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Hueco</a:t>
            </a:r>
            <a:r>
              <a:rPr lang="en-US" sz="2400" b="1" u="sng" dirty="0" smtClean="0"/>
              <a:t> – Tularosa: </a:t>
            </a:r>
          </a:p>
          <a:p>
            <a:r>
              <a:rPr lang="en-US" sz="2400" dirty="0" smtClean="0"/>
              <a:t>Considered as one, thick sediment pocket from nearby mountains</a:t>
            </a:r>
          </a:p>
          <a:p>
            <a:endParaRPr lang="en-US" sz="2400" dirty="0"/>
          </a:p>
          <a:p>
            <a:r>
              <a:rPr lang="en-US" sz="2400" dirty="0" smtClean="0"/>
              <a:t>Recharged with treated water in El Paso</a:t>
            </a:r>
          </a:p>
          <a:p>
            <a:endParaRPr lang="en-US" sz="2400" dirty="0"/>
          </a:p>
          <a:p>
            <a:r>
              <a:rPr lang="en-US" sz="2400" b="1" dirty="0" smtClean="0"/>
              <a:t>Current trend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Predictions of drying out in 25 years</a:t>
            </a:r>
          </a:p>
          <a:p>
            <a:endParaRPr lang="en-US" sz="2400" b="1" dirty="0"/>
          </a:p>
          <a:p>
            <a:r>
              <a:rPr lang="en-US" sz="2400" b="1" dirty="0" smtClean="0"/>
              <a:t>OSE data available for monitoring wells: </a:t>
            </a:r>
            <a:r>
              <a:rPr lang="en-US" sz="2400" dirty="0" smtClean="0"/>
              <a:t>Water depth below surface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61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94504" cy="4419142"/>
          </a:xfrm>
        </p:spPr>
        <p:txBody>
          <a:bodyPr>
            <a:normAutofit lnSpcReduction="10000"/>
          </a:bodyPr>
          <a:lstStyle/>
          <a:p>
            <a:pPr marL="201168" lvl="1" indent="0">
              <a:buNone/>
            </a:pPr>
            <a:r>
              <a:rPr lang="en-US" sz="2800" b="1" dirty="0" smtClean="0"/>
              <a:t>TOTALS</a:t>
            </a:r>
          </a:p>
          <a:p>
            <a:pPr marL="201168" lvl="1" indent="0">
              <a:buNone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Municipal</a:t>
            </a:r>
            <a:r>
              <a:rPr lang="en-US" sz="2800" dirty="0" smtClean="0"/>
              <a:t>: </a:t>
            </a:r>
          </a:p>
          <a:p>
            <a:pPr lvl="1"/>
            <a:r>
              <a:rPr lang="en-US" sz="2800" dirty="0" smtClean="0"/>
              <a:t>From Water utilities</a:t>
            </a:r>
          </a:p>
          <a:p>
            <a:pPr lvl="1"/>
            <a:r>
              <a:rPr lang="en-US" sz="2800" dirty="0" smtClean="0"/>
              <a:t>Demand estimated from population count</a:t>
            </a:r>
          </a:p>
          <a:p>
            <a:pPr lvl="1"/>
            <a:r>
              <a:rPr lang="en-US" sz="2800" dirty="0" smtClean="0"/>
              <a:t>Relying mainly on Groundwater</a:t>
            </a:r>
          </a:p>
          <a:p>
            <a:pPr lvl="1"/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Agriculture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Water rights directly from river (POD’s) or Irrigation districts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Groundwater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 vs NM &amp; Co litigation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718" y="2146387"/>
            <a:ext cx="4123553" cy="392908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Dependent on:</a:t>
            </a:r>
          </a:p>
          <a:p>
            <a:pPr marL="0" indent="0">
              <a:buNone/>
            </a:pPr>
            <a:endParaRPr lang="en-US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Pumping Patterns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Well locations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Geological features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514"/>
            <a:ext cx="76771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(Cont’d):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</a:t>
            </a:r>
            <a:r>
              <a:rPr lang="en-US" sz="2800" dirty="0" smtClean="0"/>
              <a:t>urrent population demands are known (Estimated)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balance is maintained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Groundwater basins likely to dry in near future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Current supply is known: Volumes, Inflows from Cochiti + other gauges on the water system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IMPLICATIONS ON SURFACE WATER USES: </a:t>
            </a:r>
          </a:p>
          <a:p>
            <a:pPr marL="0" indent="0">
              <a:buNone/>
            </a:pPr>
            <a:r>
              <a:rPr lang="en-US" sz="2800" b="1" dirty="0" smtClean="0"/>
              <a:t>Calculation of Additional volumes needed.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2" y="441652"/>
            <a:ext cx="9359856" cy="1327190"/>
          </a:xfrm>
        </p:spPr>
        <p:txBody>
          <a:bodyPr/>
          <a:lstStyle/>
          <a:p>
            <a:r>
              <a:rPr lang="en-US" b="1" dirty="0" smtClean="0"/>
              <a:t>Water Budget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85" y="95663"/>
            <a:ext cx="8137311" cy="6018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059" y="2298357"/>
            <a:ext cx="281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 with Annual supplies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6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PRP: Sustainable River Governance</a:t>
            </a:r>
          </a:p>
          <a:p>
            <a:r>
              <a:rPr lang="en-US" sz="2800" dirty="0" smtClean="0"/>
              <a:t>Features: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Prolonged drought patterns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Increasing population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Agricultural and Urban area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Complex region</a:t>
            </a:r>
          </a:p>
          <a:p>
            <a:pPr marL="384048" lvl="2" indent="0">
              <a:buNone/>
            </a:pPr>
            <a:endParaRPr lang="en-US" sz="1800" dirty="0" smtClean="0"/>
          </a:p>
          <a:p>
            <a:pPr marL="384048" lvl="2" indent="0">
              <a:buNone/>
            </a:pPr>
            <a:r>
              <a:rPr lang="en-US" sz="2400" dirty="0" smtClean="0"/>
              <a:t>Area </a:t>
            </a:r>
            <a:r>
              <a:rPr lang="en-US" sz="2400" dirty="0"/>
              <a:t>of interest: Paso del Norte</a:t>
            </a:r>
          </a:p>
          <a:p>
            <a:pPr marL="384048" lvl="2" indent="0"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01" y="646692"/>
            <a:ext cx="4214112" cy="49768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19656" y="2770632"/>
            <a:ext cx="347472" cy="364493"/>
          </a:xfrm>
          <a:prstGeom prst="ellipse">
            <a:avLst/>
          </a:prstGeom>
          <a:solidFill>
            <a:srgbClr val="BD582C">
              <a:alpha val="3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601" y="110434"/>
            <a:ext cx="5366738" cy="60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52643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025896" y="3008376"/>
            <a:ext cx="594360" cy="164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3566161" y="2148840"/>
            <a:ext cx="45719" cy="3429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36592" y="4306824"/>
            <a:ext cx="338328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36592" y="4215384"/>
            <a:ext cx="1115568" cy="49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36592" y="4133088"/>
            <a:ext cx="1975104" cy="576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050024" y="3922776"/>
            <a:ext cx="219456" cy="72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dn02.androidauthority.net/wp-content/uploads/2014/12/Confus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55" y="411016"/>
            <a:ext cx="3973606" cy="17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" y="1845734"/>
            <a:ext cx="12016299" cy="26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909742"/>
            <a:ext cx="5184648" cy="4023360"/>
          </a:xfrm>
        </p:spPr>
        <p:txBody>
          <a:bodyPr/>
          <a:lstStyle/>
          <a:p>
            <a:r>
              <a:rPr lang="en-US" b="1" dirty="0" smtClean="0"/>
              <a:t>Supply and demand: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Delimit Storage locations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Delimit Consumer locations: Agricultural, Industrial, Municipal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Trace streamlines, connections and key junctions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Account for consumptive and non-consumptive uses + Losses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CONCLUSIONS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40680" y="1909742"/>
            <a:ext cx="6464808" cy="38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-481410"/>
            <a:ext cx="5751576" cy="74434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165" y="193476"/>
            <a:ext cx="2738174" cy="6093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2755" y="2688336"/>
            <a:ext cx="20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Elephant Butte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7016" y="4954811"/>
            <a:ext cx="129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Caballo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125" y="1974914"/>
            <a:ext cx="20135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Reservoir capacity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Integrated measurements of precipitation over time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Integral Inflow from snowmelt and upstream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23" y="902208"/>
            <a:ext cx="11734528" cy="48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Haytham Oueidat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98" y="367083"/>
            <a:ext cx="6659816" cy="501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37412" y="1375588"/>
            <a:ext cx="2297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FLOOD CONTROL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37412" y="1987315"/>
            <a:ext cx="266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CONSERVATION</a:t>
            </a:r>
            <a:endParaRPr lang="en-US" alt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4" y="4556455"/>
            <a:ext cx="11410229" cy="1255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54018" y="4556455"/>
            <a:ext cx="4620382" cy="976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545</TotalTime>
  <Words>670</Words>
  <Application>Microsoft Office PowerPoint</Application>
  <PresentationFormat>Widescreen</PresentationFormat>
  <Paragraphs>233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sansserif</vt:lpstr>
      <vt:lpstr>Verdana</vt:lpstr>
      <vt:lpstr>Wingdings</vt:lpstr>
      <vt:lpstr>Retrospect</vt:lpstr>
      <vt:lpstr>Scarcity on the Upper Rio Grande Valley</vt:lpstr>
      <vt:lpstr>Intro</vt:lpstr>
      <vt:lpstr>PowerPoint Presentation</vt:lpstr>
      <vt:lpstr>Administrative Framework</vt:lpstr>
      <vt:lpstr>PowerPoint Presentation</vt:lpstr>
      <vt:lpstr>SCARCITY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Groundwater</vt:lpstr>
      <vt:lpstr>PowerPoint Presentation</vt:lpstr>
      <vt:lpstr>Summary </vt:lpstr>
      <vt:lpstr>TX vs NM &amp; Co litigation</vt:lpstr>
      <vt:lpstr>Summary (Cont’d):</vt:lpstr>
      <vt:lpstr>Water Budget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Scarcity on the lower Rio Grande Valley</dc:title>
  <dc:creator>Hayssam Oueidat</dc:creator>
  <cp:lastModifiedBy>Maidment, David R</cp:lastModifiedBy>
  <cp:revision>33</cp:revision>
  <dcterms:created xsi:type="dcterms:W3CDTF">2015-11-10T06:23:10Z</dcterms:created>
  <dcterms:modified xsi:type="dcterms:W3CDTF">2015-11-10T17:28:24Z</dcterms:modified>
</cp:coreProperties>
</file>