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theme/themeOverride1.xml" ContentType="application/vnd.openxmlformats-officedocument.themeOverride+xml"/>
  <Override PartName="/ppt/notesSlides/notesSlide5.xml" ContentType="application/vnd.openxmlformats-officedocument.presentationml.notesSlide+xml"/>
  <Override PartName="/ppt/charts/chart3.xml" ContentType="application/vnd.openxmlformats-officedocument.drawingml.chart+xml"/>
  <Override PartName="/ppt/charts/chart4.xml" ContentType="application/vnd.openxmlformats-officedocument.drawingml.chart+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0"/>
  </p:notesMasterIdLst>
  <p:sldIdLst>
    <p:sldId id="256" r:id="rId2"/>
    <p:sldId id="257" r:id="rId3"/>
    <p:sldId id="258" r:id="rId4"/>
    <p:sldId id="259" r:id="rId5"/>
    <p:sldId id="261" r:id="rId6"/>
    <p:sldId id="264" r:id="rId7"/>
    <p:sldId id="260" r:id="rId8"/>
    <p:sldId id="263" r:id="rId9"/>
  </p:sldIdLst>
  <p:sldSz cx="9144000" cy="6858000" type="screen4x3"/>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9329" autoAdjust="0"/>
  </p:normalViewPr>
  <p:slideViewPr>
    <p:cSldViewPr>
      <p:cViewPr>
        <p:scale>
          <a:sx n="75" d="100"/>
          <a:sy n="75" d="100"/>
        </p:scale>
        <p:origin x="-756" y="-186"/>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1" Type="http://schemas.openxmlformats.org/officeDocument/2006/relationships/oleObject" Target="file:///C:\Users\Hengchen\Google%20Drive\UT%20Fall%202015\GEOG%20INFO%20SYS%20IN%20WATER%20RES\Term%20Project\Map\LandCover_Summary.xlsx" TargetMode="External"/></Relationships>
</file>

<file path=ppt/charts/_rels/chart2.xml.rels><?xml version="1.0" encoding="UTF-8" standalone="yes"?>
<Relationships xmlns="http://schemas.openxmlformats.org/package/2006/relationships"><Relationship Id="rId2" Type="http://schemas.openxmlformats.org/officeDocument/2006/relationships/oleObject" Target="file:///C:\Users\Hengchen\Google%20Drive\UT%20Fall%202015\GEOG%20INFO%20SYS%20IN%20WATER%20RES\Term%20Project\Map\LandCover_Summary.xlsx" TargetMode="External"/><Relationship Id="rId1" Type="http://schemas.openxmlformats.org/officeDocument/2006/relationships/themeOverride" Target="../theme/themeOverride1.xml"/></Relationships>
</file>

<file path=ppt/charts/_rels/chart3.xml.rels><?xml version="1.0" encoding="UTF-8" standalone="yes"?>
<Relationships xmlns="http://schemas.openxmlformats.org/package/2006/relationships"><Relationship Id="rId1" Type="http://schemas.openxmlformats.org/officeDocument/2006/relationships/oleObject" Target="file:///C:\Users\Hengchen\Google%20Drive\UT%20Fall%202015\GEOG%20INFO%20SYS%20IN%20WATER%20RES\Term%20Project\Map\LandCover_Summary.xlsx" TargetMode="External"/></Relationships>
</file>

<file path=ppt/charts/_rels/chart4.xml.rels><?xml version="1.0" encoding="UTF-8" standalone="yes"?>
<Relationships xmlns="http://schemas.openxmlformats.org/package/2006/relationships"><Relationship Id="rId1" Type="http://schemas.openxmlformats.org/officeDocument/2006/relationships/oleObject" Target="file:///C:\Users\Hengchen\Google%20Drive\UT%20Fall%202015\GEOG%20INFO%20SYS%20IN%20WATER%20RES\Term%20Project\Map\LandCover_Summary.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a:t>2006 Aransas</a:t>
            </a:r>
          </a:p>
        </c:rich>
      </c:tx>
      <c:layout/>
      <c:overlay val="0"/>
    </c:title>
    <c:autoTitleDeleted val="0"/>
    <c:plotArea>
      <c:layout/>
      <c:pieChart>
        <c:varyColors val="1"/>
        <c:ser>
          <c:idx val="0"/>
          <c:order val="0"/>
          <c:tx>
            <c:strRef>
              <c:f>Sheet1!$B$1</c:f>
              <c:strCache>
                <c:ptCount val="1"/>
                <c:pt idx="0">
                  <c:v>Aransas</c:v>
                </c:pt>
              </c:strCache>
            </c:strRef>
          </c:tx>
          <c:dPt>
            <c:idx val="0"/>
            <c:bubble3D val="0"/>
            <c:spPr>
              <a:solidFill>
                <a:srgbClr val="FFFF00"/>
              </a:solidFill>
            </c:spPr>
          </c:dPt>
          <c:dPt>
            <c:idx val="1"/>
            <c:bubble3D val="0"/>
            <c:spPr>
              <a:solidFill>
                <a:schemeClr val="bg1">
                  <a:lumMod val="75000"/>
                </a:schemeClr>
              </a:solidFill>
            </c:spPr>
          </c:dPt>
          <c:dPt>
            <c:idx val="2"/>
            <c:bubble3D val="0"/>
            <c:spPr>
              <a:solidFill>
                <a:schemeClr val="accent3"/>
              </a:solidFill>
            </c:spPr>
          </c:dPt>
          <c:dPt>
            <c:idx val="3"/>
            <c:bubble3D val="0"/>
            <c:spPr>
              <a:solidFill>
                <a:schemeClr val="tx2"/>
              </a:solidFill>
            </c:spPr>
          </c:dPt>
          <c:dPt>
            <c:idx val="4"/>
            <c:bubble3D val="0"/>
            <c:spPr>
              <a:solidFill>
                <a:schemeClr val="bg2">
                  <a:lumMod val="50000"/>
                </a:schemeClr>
              </a:solidFill>
            </c:spPr>
          </c:dPt>
          <c:dPt>
            <c:idx val="6"/>
            <c:bubble3D val="0"/>
            <c:spPr>
              <a:solidFill>
                <a:schemeClr val="accent5"/>
              </a:solidFill>
            </c:spPr>
          </c:dPt>
          <c:dLbls>
            <c:showLegendKey val="0"/>
            <c:showVal val="0"/>
            <c:showCatName val="1"/>
            <c:showSerName val="0"/>
            <c:showPercent val="1"/>
            <c:showBubbleSize val="0"/>
            <c:showLeaderLines val="1"/>
          </c:dLbls>
          <c:cat>
            <c:strRef>
              <c:f>Sheet1!$A$3:$A$9</c:f>
              <c:strCache>
                <c:ptCount val="7"/>
                <c:pt idx="0">
                  <c:v>Agriculture</c:v>
                </c:pt>
                <c:pt idx="1">
                  <c:v>Development</c:v>
                </c:pt>
                <c:pt idx="2">
                  <c:v>Forest</c:v>
                </c:pt>
                <c:pt idx="3">
                  <c:v>OpenWater</c:v>
                </c:pt>
                <c:pt idx="4">
                  <c:v>ShrubScrubGrass</c:v>
                </c:pt>
                <c:pt idx="5">
                  <c:v>SnowIceBarren</c:v>
                </c:pt>
                <c:pt idx="6">
                  <c:v>Wetland</c:v>
                </c:pt>
              </c:strCache>
            </c:strRef>
          </c:cat>
          <c:val>
            <c:numRef>
              <c:f>Sheet1!$B$3:$B$9</c:f>
              <c:numCache>
                <c:formatCode>0.00</c:formatCode>
                <c:ptCount val="7"/>
                <c:pt idx="0">
                  <c:v>1820.0106000000001</c:v>
                </c:pt>
                <c:pt idx="1">
                  <c:v>171.71729999999999</c:v>
                </c:pt>
                <c:pt idx="2">
                  <c:v>75.988799999999998</c:v>
                </c:pt>
                <c:pt idx="3">
                  <c:v>12.276</c:v>
                </c:pt>
                <c:pt idx="4">
                  <c:v>687.71069999999997</c:v>
                </c:pt>
                <c:pt idx="5">
                  <c:v>4.5990000000000002</c:v>
                </c:pt>
                <c:pt idx="6">
                  <c:v>97.087500000000006</c:v>
                </c:pt>
              </c:numCache>
            </c:numRef>
          </c:val>
        </c:ser>
        <c:dLbls>
          <c:showLegendKey val="0"/>
          <c:showVal val="0"/>
          <c:showCatName val="1"/>
          <c:showSerName val="0"/>
          <c:showPercent val="1"/>
          <c:showBubbleSize val="0"/>
          <c:showLeaderLines val="1"/>
        </c:dLbls>
        <c:firstSliceAng val="0"/>
      </c:pieChart>
    </c:plotArea>
    <c:plotVisOnly val="1"/>
    <c:dispBlanksAs val="gap"/>
    <c:showDLblsOverMax val="0"/>
  </c:chart>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a:pPr>
            <a:r>
              <a:rPr lang="en-US"/>
              <a:t>2006 Mission</a:t>
            </a:r>
          </a:p>
        </c:rich>
      </c:tx>
      <c:layout/>
      <c:overlay val="0"/>
    </c:title>
    <c:autoTitleDeleted val="0"/>
    <c:plotArea>
      <c:layout/>
      <c:pieChart>
        <c:varyColors val="1"/>
        <c:ser>
          <c:idx val="0"/>
          <c:order val="0"/>
          <c:tx>
            <c:strRef>
              <c:f>Sheet1!$F$1</c:f>
              <c:strCache>
                <c:ptCount val="1"/>
                <c:pt idx="0">
                  <c:v>Mission</c:v>
                </c:pt>
              </c:strCache>
            </c:strRef>
          </c:tx>
          <c:spPr>
            <a:solidFill>
              <a:srgbClr val="1F497D"/>
            </a:solidFill>
          </c:spPr>
          <c:dPt>
            <c:idx val="0"/>
            <c:bubble3D val="0"/>
            <c:spPr>
              <a:solidFill>
                <a:srgbClr val="FFFF00"/>
              </a:solidFill>
            </c:spPr>
          </c:dPt>
          <c:dPt>
            <c:idx val="1"/>
            <c:bubble3D val="0"/>
            <c:spPr>
              <a:solidFill>
                <a:sysClr val="window" lastClr="FFFFFF">
                  <a:lumMod val="75000"/>
                </a:sysClr>
              </a:solidFill>
            </c:spPr>
          </c:dPt>
          <c:dPt>
            <c:idx val="2"/>
            <c:bubble3D val="0"/>
            <c:spPr>
              <a:solidFill>
                <a:srgbClr val="9BBB59"/>
              </a:solidFill>
            </c:spPr>
          </c:dPt>
          <c:dPt>
            <c:idx val="3"/>
            <c:bubble3D val="0"/>
          </c:dPt>
          <c:dPt>
            <c:idx val="4"/>
            <c:bubble3D val="0"/>
            <c:spPr>
              <a:solidFill>
                <a:srgbClr val="EEECE1">
                  <a:lumMod val="50000"/>
                </a:srgbClr>
              </a:solidFill>
            </c:spPr>
          </c:dPt>
          <c:dPt>
            <c:idx val="5"/>
            <c:bubble3D val="0"/>
          </c:dPt>
          <c:dPt>
            <c:idx val="6"/>
            <c:bubble3D val="0"/>
            <c:spPr>
              <a:solidFill>
                <a:srgbClr val="4BACC6"/>
              </a:solidFill>
            </c:spPr>
          </c:dPt>
          <c:dPt>
            <c:idx val="7"/>
            <c:bubble3D val="0"/>
          </c:dPt>
          <c:dLbls>
            <c:showLegendKey val="0"/>
            <c:showVal val="0"/>
            <c:showCatName val="1"/>
            <c:showSerName val="0"/>
            <c:showPercent val="1"/>
            <c:showBubbleSize val="0"/>
            <c:showLeaderLines val="1"/>
          </c:dLbls>
          <c:cat>
            <c:strRef>
              <c:f>Sheet1!$E$3:$E$9</c:f>
              <c:strCache>
                <c:ptCount val="7"/>
                <c:pt idx="0">
                  <c:v>Agriculture</c:v>
                </c:pt>
                <c:pt idx="1">
                  <c:v>Development</c:v>
                </c:pt>
                <c:pt idx="2">
                  <c:v>Forest</c:v>
                </c:pt>
                <c:pt idx="3">
                  <c:v>OpenWater</c:v>
                </c:pt>
                <c:pt idx="4">
                  <c:v>ShrubScrubGrass</c:v>
                </c:pt>
                <c:pt idx="5">
                  <c:v>SnowIceBarren</c:v>
                </c:pt>
                <c:pt idx="6">
                  <c:v>Wetland</c:v>
                </c:pt>
              </c:strCache>
            </c:strRef>
          </c:cat>
          <c:val>
            <c:numRef>
              <c:f>Sheet1!$F$3:$F$9</c:f>
              <c:numCache>
                <c:formatCode>0.00</c:formatCode>
                <c:ptCount val="7"/>
                <c:pt idx="0">
                  <c:v>1291.0545</c:v>
                </c:pt>
                <c:pt idx="1">
                  <c:v>136.53450000000001</c:v>
                </c:pt>
                <c:pt idx="2">
                  <c:v>256.41539999999998</c:v>
                </c:pt>
                <c:pt idx="3">
                  <c:v>24.229800000000001</c:v>
                </c:pt>
                <c:pt idx="4">
                  <c:v>1641.1149</c:v>
                </c:pt>
                <c:pt idx="5">
                  <c:v>9.5202000000000009</c:v>
                </c:pt>
                <c:pt idx="6">
                  <c:v>131.1696</c:v>
                </c:pt>
              </c:numCache>
            </c:numRef>
          </c:val>
        </c:ser>
        <c:dLbls>
          <c:showLegendKey val="0"/>
          <c:showVal val="0"/>
          <c:showCatName val="1"/>
          <c:showSerName val="0"/>
          <c:showPercent val="1"/>
          <c:showBubbleSize val="0"/>
          <c:showLeaderLines val="1"/>
        </c:dLbls>
        <c:firstSliceAng val="0"/>
      </c:pieChart>
    </c:plotArea>
    <c:plotVisOnly val="1"/>
    <c:dispBlanksAs val="gap"/>
    <c:showDLblsOverMax val="0"/>
  </c:chart>
  <c:externalData r:id="rId2">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altLang="zh-CN"/>
              <a:t>Aransas</a:t>
            </a:r>
            <a:endParaRPr lang="zh-CN" altLang="en-US"/>
          </a:p>
        </c:rich>
      </c:tx>
      <c:layout/>
      <c:overlay val="0"/>
    </c:title>
    <c:autoTitleDeleted val="0"/>
    <c:plotArea>
      <c:layout/>
      <c:barChart>
        <c:barDir val="col"/>
        <c:grouping val="clustered"/>
        <c:varyColors val="0"/>
        <c:ser>
          <c:idx val="0"/>
          <c:order val="0"/>
          <c:tx>
            <c:strRef>
              <c:f>Sheet1!$B$36:$B$37</c:f>
              <c:strCache>
                <c:ptCount val="1"/>
                <c:pt idx="0">
                  <c:v>1992 Area (km2)</c:v>
                </c:pt>
              </c:strCache>
            </c:strRef>
          </c:tx>
          <c:invertIfNegative val="0"/>
          <c:cat>
            <c:strRef>
              <c:f>Sheet1!$A$38:$A$44</c:f>
              <c:strCache>
                <c:ptCount val="7"/>
                <c:pt idx="0">
                  <c:v>Agriculture</c:v>
                </c:pt>
                <c:pt idx="1">
                  <c:v>Development</c:v>
                </c:pt>
                <c:pt idx="2">
                  <c:v>Forest</c:v>
                </c:pt>
                <c:pt idx="3">
                  <c:v>OpenWater</c:v>
                </c:pt>
                <c:pt idx="4">
                  <c:v>ShrubScrubGrass</c:v>
                </c:pt>
                <c:pt idx="5">
                  <c:v>SnowIceBarren</c:v>
                </c:pt>
                <c:pt idx="6">
                  <c:v>Wetland</c:v>
                </c:pt>
              </c:strCache>
            </c:strRef>
          </c:cat>
          <c:val>
            <c:numRef>
              <c:f>Sheet1!$B$38:$B$44</c:f>
              <c:numCache>
                <c:formatCode>0.00</c:formatCode>
                <c:ptCount val="7"/>
                <c:pt idx="0">
                  <c:v>1378.0026</c:v>
                </c:pt>
                <c:pt idx="1">
                  <c:v>32.561999999999998</c:v>
                </c:pt>
                <c:pt idx="2">
                  <c:v>182.6712</c:v>
                </c:pt>
                <c:pt idx="3">
                  <c:v>13.0284</c:v>
                </c:pt>
                <c:pt idx="4">
                  <c:v>569.82690000000002</c:v>
                </c:pt>
                <c:pt idx="5">
                  <c:v>2.2824</c:v>
                </c:pt>
                <c:pt idx="6">
                  <c:v>43.371000000000002</c:v>
                </c:pt>
              </c:numCache>
            </c:numRef>
          </c:val>
        </c:ser>
        <c:ser>
          <c:idx val="1"/>
          <c:order val="1"/>
          <c:tx>
            <c:strRef>
              <c:f>Sheet1!$C$36:$C$37</c:f>
              <c:strCache>
                <c:ptCount val="1"/>
                <c:pt idx="0">
                  <c:v>2001 Area (km2)</c:v>
                </c:pt>
              </c:strCache>
            </c:strRef>
          </c:tx>
          <c:invertIfNegative val="0"/>
          <c:cat>
            <c:strRef>
              <c:f>Sheet1!$A$38:$A$44</c:f>
              <c:strCache>
                <c:ptCount val="7"/>
                <c:pt idx="0">
                  <c:v>Agriculture</c:v>
                </c:pt>
                <c:pt idx="1">
                  <c:v>Development</c:v>
                </c:pt>
                <c:pt idx="2">
                  <c:v>Forest</c:v>
                </c:pt>
                <c:pt idx="3">
                  <c:v>OpenWater</c:v>
                </c:pt>
                <c:pt idx="4">
                  <c:v>ShrubScrubGrass</c:v>
                </c:pt>
                <c:pt idx="5">
                  <c:v>SnowIceBarren</c:v>
                </c:pt>
                <c:pt idx="6">
                  <c:v>Wetland</c:v>
                </c:pt>
              </c:strCache>
            </c:strRef>
          </c:cat>
          <c:val>
            <c:numRef>
              <c:f>Sheet1!$C$38:$C$44</c:f>
              <c:numCache>
                <c:formatCode>0.00</c:formatCode>
                <c:ptCount val="7"/>
                <c:pt idx="0">
                  <c:v>1410.6033</c:v>
                </c:pt>
                <c:pt idx="1">
                  <c:v>131.58269999999999</c:v>
                </c:pt>
                <c:pt idx="2">
                  <c:v>64.500299999999996</c:v>
                </c:pt>
                <c:pt idx="3">
                  <c:v>10.132199999999999</c:v>
                </c:pt>
                <c:pt idx="4">
                  <c:v>517.90049999999997</c:v>
                </c:pt>
                <c:pt idx="5">
                  <c:v>3.5316000000000001</c:v>
                </c:pt>
                <c:pt idx="6">
                  <c:v>83.493899999999996</c:v>
                </c:pt>
              </c:numCache>
            </c:numRef>
          </c:val>
        </c:ser>
        <c:ser>
          <c:idx val="2"/>
          <c:order val="2"/>
          <c:tx>
            <c:strRef>
              <c:f>Sheet1!$D$36:$D$37</c:f>
              <c:strCache>
                <c:ptCount val="1"/>
                <c:pt idx="0">
                  <c:v>2006 Area (km2)</c:v>
                </c:pt>
              </c:strCache>
            </c:strRef>
          </c:tx>
          <c:invertIfNegative val="0"/>
          <c:cat>
            <c:strRef>
              <c:f>Sheet1!$A$38:$A$44</c:f>
              <c:strCache>
                <c:ptCount val="7"/>
                <c:pt idx="0">
                  <c:v>Agriculture</c:v>
                </c:pt>
                <c:pt idx="1">
                  <c:v>Development</c:v>
                </c:pt>
                <c:pt idx="2">
                  <c:v>Forest</c:v>
                </c:pt>
                <c:pt idx="3">
                  <c:v>OpenWater</c:v>
                </c:pt>
                <c:pt idx="4">
                  <c:v>ShrubScrubGrass</c:v>
                </c:pt>
                <c:pt idx="5">
                  <c:v>SnowIceBarren</c:v>
                </c:pt>
                <c:pt idx="6">
                  <c:v>Wetland</c:v>
                </c:pt>
              </c:strCache>
            </c:strRef>
          </c:cat>
          <c:val>
            <c:numRef>
              <c:f>Sheet1!$D$38:$D$44</c:f>
              <c:numCache>
                <c:formatCode>0.00</c:formatCode>
                <c:ptCount val="7"/>
                <c:pt idx="0">
                  <c:v>1820.0106000000001</c:v>
                </c:pt>
                <c:pt idx="1">
                  <c:v>171.71729999999999</c:v>
                </c:pt>
                <c:pt idx="2">
                  <c:v>75.988799999999998</c:v>
                </c:pt>
                <c:pt idx="3">
                  <c:v>12.276</c:v>
                </c:pt>
                <c:pt idx="4">
                  <c:v>687.71069999999997</c:v>
                </c:pt>
                <c:pt idx="5">
                  <c:v>4.5990000000000002</c:v>
                </c:pt>
                <c:pt idx="6">
                  <c:v>97.087500000000006</c:v>
                </c:pt>
              </c:numCache>
            </c:numRef>
          </c:val>
        </c:ser>
        <c:dLbls>
          <c:showLegendKey val="0"/>
          <c:showVal val="0"/>
          <c:showCatName val="0"/>
          <c:showSerName val="0"/>
          <c:showPercent val="0"/>
          <c:showBubbleSize val="0"/>
        </c:dLbls>
        <c:gapWidth val="150"/>
        <c:axId val="26142592"/>
        <c:axId val="26144128"/>
      </c:barChart>
      <c:catAx>
        <c:axId val="26142592"/>
        <c:scaling>
          <c:orientation val="minMax"/>
        </c:scaling>
        <c:delete val="0"/>
        <c:axPos val="b"/>
        <c:majorTickMark val="out"/>
        <c:minorTickMark val="none"/>
        <c:tickLblPos val="nextTo"/>
        <c:crossAx val="26144128"/>
        <c:crosses val="autoZero"/>
        <c:auto val="1"/>
        <c:lblAlgn val="ctr"/>
        <c:lblOffset val="100"/>
        <c:noMultiLvlLbl val="0"/>
      </c:catAx>
      <c:valAx>
        <c:axId val="26144128"/>
        <c:scaling>
          <c:orientation val="minMax"/>
        </c:scaling>
        <c:delete val="0"/>
        <c:axPos val="l"/>
        <c:majorGridlines/>
        <c:numFmt formatCode="0.00" sourceLinked="1"/>
        <c:majorTickMark val="out"/>
        <c:minorTickMark val="none"/>
        <c:tickLblPos val="nextTo"/>
        <c:crossAx val="26142592"/>
        <c:crosses val="autoZero"/>
        <c:crossBetween val="between"/>
      </c:valAx>
    </c:plotArea>
    <c:legend>
      <c:legendPos val="r"/>
      <c:layout/>
      <c:overlay val="0"/>
    </c:legend>
    <c:plotVisOnly val="1"/>
    <c:dispBlanksAs val="gap"/>
    <c:showDLblsOverMax val="0"/>
  </c:chart>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altLang="zh-CN"/>
              <a:t>Mission</a:t>
            </a:r>
            <a:endParaRPr lang="zh-CN" altLang="en-US"/>
          </a:p>
        </c:rich>
      </c:tx>
      <c:layout/>
      <c:overlay val="0"/>
    </c:title>
    <c:autoTitleDeleted val="0"/>
    <c:plotArea>
      <c:layout/>
      <c:barChart>
        <c:barDir val="col"/>
        <c:grouping val="clustered"/>
        <c:varyColors val="0"/>
        <c:ser>
          <c:idx val="0"/>
          <c:order val="0"/>
          <c:tx>
            <c:strRef>
              <c:f>Sheet1!$B$51:$B$52</c:f>
              <c:strCache>
                <c:ptCount val="1"/>
                <c:pt idx="0">
                  <c:v>1992 Area (km2)</c:v>
                </c:pt>
              </c:strCache>
            </c:strRef>
          </c:tx>
          <c:invertIfNegative val="0"/>
          <c:cat>
            <c:strRef>
              <c:f>Sheet1!$A$53:$A$59</c:f>
              <c:strCache>
                <c:ptCount val="7"/>
                <c:pt idx="0">
                  <c:v>Agriculture</c:v>
                </c:pt>
                <c:pt idx="1">
                  <c:v>Development</c:v>
                </c:pt>
                <c:pt idx="2">
                  <c:v>Forest</c:v>
                </c:pt>
                <c:pt idx="3">
                  <c:v>OpenWater</c:v>
                </c:pt>
                <c:pt idx="4">
                  <c:v>ShrubScrubGrass</c:v>
                </c:pt>
                <c:pt idx="5">
                  <c:v>SnowIceBarren</c:v>
                </c:pt>
                <c:pt idx="6">
                  <c:v>Wetland</c:v>
                </c:pt>
              </c:strCache>
            </c:strRef>
          </c:cat>
          <c:val>
            <c:numRef>
              <c:f>Sheet1!$B$53:$B$59</c:f>
              <c:numCache>
                <c:formatCode>0.00</c:formatCode>
                <c:ptCount val="7"/>
                <c:pt idx="0">
                  <c:v>447.38279999999997</c:v>
                </c:pt>
                <c:pt idx="1">
                  <c:v>14.553000000000001</c:v>
                </c:pt>
                <c:pt idx="2">
                  <c:v>712.32659999999998</c:v>
                </c:pt>
                <c:pt idx="3">
                  <c:v>26.990100000000002</c:v>
                </c:pt>
                <c:pt idx="4">
                  <c:v>1410.1776</c:v>
                </c:pt>
                <c:pt idx="5">
                  <c:v>5.4252000000000002</c:v>
                </c:pt>
                <c:pt idx="6">
                  <c:v>71.750699999999995</c:v>
                </c:pt>
              </c:numCache>
            </c:numRef>
          </c:val>
        </c:ser>
        <c:ser>
          <c:idx val="1"/>
          <c:order val="1"/>
          <c:tx>
            <c:strRef>
              <c:f>Sheet1!$C$51:$C$52</c:f>
              <c:strCache>
                <c:ptCount val="1"/>
                <c:pt idx="0">
                  <c:v>2001 Area (km2)</c:v>
                </c:pt>
              </c:strCache>
            </c:strRef>
          </c:tx>
          <c:invertIfNegative val="0"/>
          <c:cat>
            <c:strRef>
              <c:f>Sheet1!$A$53:$A$59</c:f>
              <c:strCache>
                <c:ptCount val="7"/>
                <c:pt idx="0">
                  <c:v>Agriculture</c:v>
                </c:pt>
                <c:pt idx="1">
                  <c:v>Development</c:v>
                </c:pt>
                <c:pt idx="2">
                  <c:v>Forest</c:v>
                </c:pt>
                <c:pt idx="3">
                  <c:v>OpenWater</c:v>
                </c:pt>
                <c:pt idx="4">
                  <c:v>ShrubScrubGrass</c:v>
                </c:pt>
                <c:pt idx="5">
                  <c:v>SnowIceBarren</c:v>
                </c:pt>
                <c:pt idx="6">
                  <c:v>Wetland</c:v>
                </c:pt>
              </c:strCache>
            </c:strRef>
          </c:cat>
          <c:val>
            <c:numRef>
              <c:f>Sheet1!$C$53:$C$59</c:f>
              <c:numCache>
                <c:formatCode>0.00</c:formatCode>
                <c:ptCount val="7"/>
                <c:pt idx="0">
                  <c:v>991.08270000000005</c:v>
                </c:pt>
                <c:pt idx="1">
                  <c:v>103.7286</c:v>
                </c:pt>
                <c:pt idx="2">
                  <c:v>208.1088</c:v>
                </c:pt>
                <c:pt idx="3">
                  <c:v>19.315799999999999</c:v>
                </c:pt>
                <c:pt idx="4">
                  <c:v>1230.4088999999999</c:v>
                </c:pt>
                <c:pt idx="5">
                  <c:v>6.3674999999999997</c:v>
                </c:pt>
                <c:pt idx="6">
                  <c:v>129.59370000000001</c:v>
                </c:pt>
              </c:numCache>
            </c:numRef>
          </c:val>
        </c:ser>
        <c:ser>
          <c:idx val="2"/>
          <c:order val="2"/>
          <c:tx>
            <c:strRef>
              <c:f>Sheet1!$D$51:$D$52</c:f>
              <c:strCache>
                <c:ptCount val="1"/>
                <c:pt idx="0">
                  <c:v>2006 Area (km2)</c:v>
                </c:pt>
              </c:strCache>
            </c:strRef>
          </c:tx>
          <c:invertIfNegative val="0"/>
          <c:cat>
            <c:strRef>
              <c:f>Sheet1!$A$53:$A$59</c:f>
              <c:strCache>
                <c:ptCount val="7"/>
                <c:pt idx="0">
                  <c:v>Agriculture</c:v>
                </c:pt>
                <c:pt idx="1">
                  <c:v>Development</c:v>
                </c:pt>
                <c:pt idx="2">
                  <c:v>Forest</c:v>
                </c:pt>
                <c:pt idx="3">
                  <c:v>OpenWater</c:v>
                </c:pt>
                <c:pt idx="4">
                  <c:v>ShrubScrubGrass</c:v>
                </c:pt>
                <c:pt idx="5">
                  <c:v>SnowIceBarren</c:v>
                </c:pt>
                <c:pt idx="6">
                  <c:v>Wetland</c:v>
                </c:pt>
              </c:strCache>
            </c:strRef>
          </c:cat>
          <c:val>
            <c:numRef>
              <c:f>Sheet1!$D$53:$D$59</c:f>
              <c:numCache>
                <c:formatCode>0.00</c:formatCode>
                <c:ptCount val="7"/>
                <c:pt idx="0">
                  <c:v>1291.0545</c:v>
                </c:pt>
                <c:pt idx="1">
                  <c:v>136.53450000000001</c:v>
                </c:pt>
                <c:pt idx="2">
                  <c:v>256.41539999999998</c:v>
                </c:pt>
                <c:pt idx="3">
                  <c:v>24.229800000000001</c:v>
                </c:pt>
                <c:pt idx="4">
                  <c:v>1641.1149</c:v>
                </c:pt>
                <c:pt idx="5">
                  <c:v>9.5202000000000009</c:v>
                </c:pt>
                <c:pt idx="6">
                  <c:v>131.1696</c:v>
                </c:pt>
              </c:numCache>
            </c:numRef>
          </c:val>
        </c:ser>
        <c:dLbls>
          <c:showLegendKey val="0"/>
          <c:showVal val="0"/>
          <c:showCatName val="0"/>
          <c:showSerName val="0"/>
          <c:showPercent val="0"/>
          <c:showBubbleSize val="0"/>
        </c:dLbls>
        <c:gapWidth val="150"/>
        <c:axId val="26178688"/>
        <c:axId val="26180224"/>
      </c:barChart>
      <c:catAx>
        <c:axId val="26178688"/>
        <c:scaling>
          <c:orientation val="minMax"/>
        </c:scaling>
        <c:delete val="0"/>
        <c:axPos val="b"/>
        <c:majorTickMark val="out"/>
        <c:minorTickMark val="none"/>
        <c:tickLblPos val="nextTo"/>
        <c:crossAx val="26180224"/>
        <c:crosses val="autoZero"/>
        <c:auto val="1"/>
        <c:lblAlgn val="ctr"/>
        <c:lblOffset val="100"/>
        <c:noMultiLvlLbl val="0"/>
      </c:catAx>
      <c:valAx>
        <c:axId val="26180224"/>
        <c:scaling>
          <c:orientation val="minMax"/>
        </c:scaling>
        <c:delete val="0"/>
        <c:axPos val="l"/>
        <c:majorGridlines/>
        <c:numFmt formatCode="0.00" sourceLinked="1"/>
        <c:majorTickMark val="out"/>
        <c:minorTickMark val="none"/>
        <c:tickLblPos val="nextTo"/>
        <c:crossAx val="26178688"/>
        <c:crosses val="autoZero"/>
        <c:crossBetween val="between"/>
      </c:valAx>
    </c:plotArea>
    <c:plotVisOnly val="1"/>
    <c:dispBlanksAs val="gap"/>
    <c:showDLblsOverMax val="0"/>
  </c:chart>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A82BF0A-0F8E-4FD0-9433-2741D7FEF728}" type="datetimeFigureOut">
              <a:rPr lang="en-US" smtClean="0"/>
              <a:t>11/9/2015</a:t>
            </a:fld>
            <a:endParaRPr lang="en-US"/>
          </a:p>
        </p:txBody>
      </p:sp>
      <p:sp>
        <p:nvSpPr>
          <p:cNvPr id="4" name="幻灯片图像占位符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F2D6782-9B0E-4185-9BD6-2D3565402D90}" type="slidenum">
              <a:rPr lang="en-US" smtClean="0"/>
              <a:t>‹#›</a:t>
            </a:fld>
            <a:endParaRPr lang="en-US"/>
          </a:p>
        </p:txBody>
      </p:sp>
    </p:spTree>
    <p:extLst>
      <p:ext uri="{BB962C8B-B14F-4D97-AF65-F5344CB8AC3E}">
        <p14:creationId xmlns:p14="http://schemas.microsoft.com/office/powerpoint/2010/main" val="23475996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dirty="0" smtClean="0"/>
              <a:t>Objectives:</a:t>
            </a:r>
          </a:p>
          <a:p>
            <a:pPr marL="228600" indent="-228600">
              <a:buAutoNum type="arabicParenR"/>
            </a:pPr>
            <a:r>
              <a:rPr lang="en-US" dirty="0" smtClean="0"/>
              <a:t>Obtain</a:t>
            </a:r>
            <a:r>
              <a:rPr lang="en-US" baseline="0" dirty="0" smtClean="0"/>
              <a:t> watershed TN input;</a:t>
            </a:r>
          </a:p>
          <a:p>
            <a:pPr marL="228600" indent="-228600">
              <a:buAutoNum type="arabicParenR"/>
            </a:pPr>
            <a:r>
              <a:rPr lang="en-US" baseline="0" dirty="0" smtClean="0"/>
              <a:t>Obtain riverine output at river mouths;</a:t>
            </a:r>
          </a:p>
          <a:p>
            <a:pPr marL="228600" indent="-228600">
              <a:buAutoNum type="arabicParenR"/>
            </a:pPr>
            <a:r>
              <a:rPr lang="en-US" baseline="0" dirty="0" smtClean="0"/>
              <a:t>How output responds to input in dry and wet conditions, and the effects of land cover. </a:t>
            </a:r>
          </a:p>
          <a:p>
            <a:pPr marL="228600" indent="-228600">
              <a:buAutoNum type="arabicParenR"/>
            </a:pPr>
            <a:endParaRPr lang="en-US" baseline="0" dirty="0" smtClean="0"/>
          </a:p>
          <a:p>
            <a:pPr marL="228600" indent="-228600">
              <a:buAutoNum type="arabicParenR"/>
            </a:pPr>
            <a:endParaRPr lang="en-US" dirty="0"/>
          </a:p>
        </p:txBody>
      </p:sp>
      <p:sp>
        <p:nvSpPr>
          <p:cNvPr id="4" name="灯片编号占位符 3"/>
          <p:cNvSpPr>
            <a:spLocks noGrp="1"/>
          </p:cNvSpPr>
          <p:nvPr>
            <p:ph type="sldNum" sz="quarter" idx="10"/>
          </p:nvPr>
        </p:nvSpPr>
        <p:spPr/>
        <p:txBody>
          <a:bodyPr/>
          <a:lstStyle/>
          <a:p>
            <a:fld id="{AF2D6782-9B0E-4185-9BD6-2D3565402D90}" type="slidenum">
              <a:rPr lang="en-US" smtClean="0"/>
              <a:t>2</a:t>
            </a:fld>
            <a:endParaRPr lang="en-US"/>
          </a:p>
        </p:txBody>
      </p:sp>
    </p:spTree>
    <p:extLst>
      <p:ext uri="{BB962C8B-B14F-4D97-AF65-F5344CB8AC3E}">
        <p14:creationId xmlns:p14="http://schemas.microsoft.com/office/powerpoint/2010/main" val="216213973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dirty="0" smtClean="0"/>
              <a:t>This</a:t>
            </a:r>
            <a:r>
              <a:rPr lang="en-US" baseline="0" dirty="0" smtClean="0"/>
              <a:t> study focuses on the entire Mission and Aransas watersheds. </a:t>
            </a:r>
            <a:endParaRPr lang="en-US" dirty="0"/>
          </a:p>
        </p:txBody>
      </p:sp>
      <p:sp>
        <p:nvSpPr>
          <p:cNvPr id="4" name="灯片编号占位符 3"/>
          <p:cNvSpPr>
            <a:spLocks noGrp="1"/>
          </p:cNvSpPr>
          <p:nvPr>
            <p:ph type="sldNum" sz="quarter" idx="10"/>
          </p:nvPr>
        </p:nvSpPr>
        <p:spPr/>
        <p:txBody>
          <a:bodyPr/>
          <a:lstStyle/>
          <a:p>
            <a:fld id="{AF2D6782-9B0E-4185-9BD6-2D3565402D90}" type="slidenum">
              <a:rPr lang="en-US" smtClean="0"/>
              <a:t>3</a:t>
            </a:fld>
            <a:endParaRPr lang="en-US"/>
          </a:p>
        </p:txBody>
      </p:sp>
    </p:spTree>
    <p:extLst>
      <p:ext uri="{BB962C8B-B14F-4D97-AF65-F5344CB8AC3E}">
        <p14:creationId xmlns:p14="http://schemas.microsoft.com/office/powerpoint/2010/main" val="294638429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dirty="0" smtClean="0"/>
              <a:t>The Aransas river flows into the west end of </a:t>
            </a:r>
            <a:r>
              <a:rPr lang="en-US" dirty="0" err="1" smtClean="0"/>
              <a:t>Copano</a:t>
            </a:r>
            <a:r>
              <a:rPr lang="en-US" baseline="0" dirty="0" smtClean="0"/>
              <a:t> Bay, whereas the Mission flows into </a:t>
            </a:r>
            <a:r>
              <a:rPr lang="en-US" baseline="0" dirty="0" err="1" smtClean="0"/>
              <a:t>Copano</a:t>
            </a:r>
            <a:r>
              <a:rPr lang="en-US" baseline="0" dirty="0" smtClean="0"/>
              <a:t> Bay more centrally, via Mission Bay. </a:t>
            </a:r>
          </a:p>
          <a:p>
            <a:r>
              <a:rPr lang="en-US" baseline="0" dirty="0" smtClean="0"/>
              <a:t>The two red points are the river mouth sites, for which the TN output fluxes were estimated. </a:t>
            </a:r>
          </a:p>
          <a:p>
            <a:r>
              <a:rPr lang="en-US" baseline="0" dirty="0" smtClean="0"/>
              <a:t>The lower reach of the Mission and Aransas rivers are tidally influenced, with fresh water residence times vary from hours to few days during high flow, to several months during low flow.  </a:t>
            </a:r>
            <a:endParaRPr lang="en-US" dirty="0"/>
          </a:p>
        </p:txBody>
      </p:sp>
      <p:sp>
        <p:nvSpPr>
          <p:cNvPr id="4" name="灯片编号占位符 3"/>
          <p:cNvSpPr>
            <a:spLocks noGrp="1"/>
          </p:cNvSpPr>
          <p:nvPr>
            <p:ph type="sldNum" sz="quarter" idx="10"/>
          </p:nvPr>
        </p:nvSpPr>
        <p:spPr/>
        <p:txBody>
          <a:bodyPr/>
          <a:lstStyle/>
          <a:p>
            <a:fld id="{AF2D6782-9B0E-4185-9BD6-2D3565402D90}" type="slidenum">
              <a:rPr lang="en-US" smtClean="0"/>
              <a:t>4</a:t>
            </a:fld>
            <a:endParaRPr lang="en-US"/>
          </a:p>
        </p:txBody>
      </p:sp>
    </p:spTree>
    <p:extLst>
      <p:ext uri="{BB962C8B-B14F-4D97-AF65-F5344CB8AC3E}">
        <p14:creationId xmlns:p14="http://schemas.microsoft.com/office/powerpoint/2010/main" val="319816067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dirty="0" smtClean="0"/>
              <a:t>2006</a:t>
            </a:r>
            <a:r>
              <a:rPr lang="en-US" baseline="0" dirty="0" smtClean="0"/>
              <a:t> data were used because the TN output data were 2007 and 2008. </a:t>
            </a:r>
          </a:p>
          <a:p>
            <a:pPr marL="171450" indent="-171450">
              <a:buFont typeface="Arial" panose="020B0604020202020204" pitchFamily="34" charset="0"/>
              <a:buChar char="•"/>
            </a:pPr>
            <a:r>
              <a:rPr lang="en-US" baseline="0" dirty="0" smtClean="0"/>
              <a:t>Aransas is agriculture-dominated, developed watersheds.</a:t>
            </a:r>
          </a:p>
          <a:p>
            <a:pPr marL="171450" indent="-171450">
              <a:buFont typeface="Arial" panose="020B0604020202020204" pitchFamily="34" charset="0"/>
              <a:buChar char="•"/>
            </a:pPr>
            <a:r>
              <a:rPr lang="en-US" baseline="0" dirty="0" smtClean="0"/>
              <a:t>Mission is shrub and grassland-dominated, less agricultural, less developed, more natural watershed. </a:t>
            </a:r>
          </a:p>
          <a:p>
            <a:pPr marL="171450" indent="-171450">
              <a:buFont typeface="Arial" panose="020B0604020202020204" pitchFamily="34" charset="0"/>
              <a:buChar char="•"/>
            </a:pPr>
            <a:r>
              <a:rPr lang="en-US" baseline="0" dirty="0" smtClean="0"/>
              <a:t>Aransas has 10 WWTP discharging 14.4 </a:t>
            </a:r>
            <a:r>
              <a:rPr lang="en-US" baseline="0" dirty="0" err="1" smtClean="0"/>
              <a:t>mld</a:t>
            </a:r>
            <a:r>
              <a:rPr lang="en-US" baseline="0" dirty="0" smtClean="0"/>
              <a:t>, whereas Mission has 3 WWTP discharging 1.9 </a:t>
            </a:r>
            <a:r>
              <a:rPr lang="en-US" baseline="0" dirty="0" err="1" smtClean="0"/>
              <a:t>mld</a:t>
            </a:r>
            <a:r>
              <a:rPr lang="en-US" baseline="0" dirty="0" smtClean="0"/>
              <a:t>. ()</a:t>
            </a:r>
            <a:endParaRPr lang="en-US" dirty="0"/>
          </a:p>
        </p:txBody>
      </p:sp>
      <p:sp>
        <p:nvSpPr>
          <p:cNvPr id="4" name="灯片编号占位符 3"/>
          <p:cNvSpPr>
            <a:spLocks noGrp="1"/>
          </p:cNvSpPr>
          <p:nvPr>
            <p:ph type="sldNum" sz="quarter" idx="10"/>
          </p:nvPr>
        </p:nvSpPr>
        <p:spPr/>
        <p:txBody>
          <a:bodyPr/>
          <a:lstStyle/>
          <a:p>
            <a:fld id="{AF2D6782-9B0E-4185-9BD6-2D3565402D90}" type="slidenum">
              <a:rPr lang="en-US" smtClean="0"/>
              <a:t>5</a:t>
            </a:fld>
            <a:endParaRPr lang="en-US"/>
          </a:p>
        </p:txBody>
      </p:sp>
    </p:spTree>
    <p:extLst>
      <p:ext uri="{BB962C8B-B14F-4D97-AF65-F5344CB8AC3E}">
        <p14:creationId xmlns:p14="http://schemas.microsoft.com/office/powerpoint/2010/main" val="391037221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dirty="0" smtClean="0"/>
              <a:t>During the past 2 decades, agriculture land has increased significantly (tripled in Mission), developed land increased</a:t>
            </a:r>
            <a:r>
              <a:rPr lang="en-US" baseline="0" dirty="0" smtClean="0"/>
              <a:t> a lot too. Forest and shrub/grassland decreased but increased again. (Forest has never recovered to 1992 level, perhaps degraded to shrub/grassland). </a:t>
            </a:r>
          </a:p>
          <a:p>
            <a:r>
              <a:rPr lang="en-US" baseline="0" dirty="0" smtClean="0"/>
              <a:t>In summary, both Aransas and Mission are becoming more agricultural, developed, and more human-influenced. </a:t>
            </a:r>
          </a:p>
          <a:p>
            <a:r>
              <a:rPr lang="en-US" baseline="0" dirty="0" smtClean="0"/>
              <a:t>Hope we can do temporal analysis on TN output, but no data are available.   </a:t>
            </a:r>
            <a:r>
              <a:rPr lang="en-US" dirty="0" smtClean="0"/>
              <a:t> </a:t>
            </a:r>
            <a:endParaRPr lang="en-US" dirty="0"/>
          </a:p>
        </p:txBody>
      </p:sp>
      <p:sp>
        <p:nvSpPr>
          <p:cNvPr id="4" name="灯片编号占位符 3"/>
          <p:cNvSpPr>
            <a:spLocks noGrp="1"/>
          </p:cNvSpPr>
          <p:nvPr>
            <p:ph type="sldNum" sz="quarter" idx="10"/>
          </p:nvPr>
        </p:nvSpPr>
        <p:spPr/>
        <p:txBody>
          <a:bodyPr/>
          <a:lstStyle/>
          <a:p>
            <a:fld id="{AF2D6782-9B0E-4185-9BD6-2D3565402D90}" type="slidenum">
              <a:rPr lang="en-US" smtClean="0"/>
              <a:t>6</a:t>
            </a:fld>
            <a:endParaRPr lang="en-US"/>
          </a:p>
        </p:txBody>
      </p:sp>
    </p:spTree>
    <p:extLst>
      <p:ext uri="{BB962C8B-B14F-4D97-AF65-F5344CB8AC3E}">
        <p14:creationId xmlns:p14="http://schemas.microsoft.com/office/powerpoint/2010/main" val="43851502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dirty="0" smtClean="0"/>
              <a:t>2007 was a wet year and 2008 was relatively dry.</a:t>
            </a:r>
            <a:r>
              <a:rPr lang="en-US" baseline="0" dirty="0" smtClean="0"/>
              <a:t> </a:t>
            </a:r>
          </a:p>
          <a:p>
            <a:pPr marL="171450" indent="-171450">
              <a:buFont typeface="Arial" panose="020B0604020202020204" pitchFamily="34" charset="0"/>
              <a:buChar char="•"/>
            </a:pPr>
            <a:r>
              <a:rPr lang="en-US" baseline="0" dirty="0" smtClean="0"/>
              <a:t>Nitrogen export is driven by rainfall events. In 2007 about 95% of the nitrogen was exported during storms for Mission and from 66 to 97 % was exported for Aransas (depend on the forms of N). </a:t>
            </a:r>
          </a:p>
          <a:p>
            <a:pPr marL="171450" indent="-171450">
              <a:buFont typeface="Arial" panose="020B0604020202020204" pitchFamily="34" charset="0"/>
              <a:buChar char="•"/>
            </a:pPr>
            <a:r>
              <a:rPr lang="en-US" baseline="0" dirty="0" smtClean="0"/>
              <a:t>Mission has discharge 4 times as large as Aransas, but its N export is not 4 times as much, therefore, Aransas is more problematic. </a:t>
            </a:r>
          </a:p>
          <a:p>
            <a:pPr marL="171450" indent="-171450">
              <a:buFont typeface="Arial" panose="020B0604020202020204" pitchFamily="34" charset="0"/>
              <a:buChar char="•"/>
            </a:pPr>
            <a:r>
              <a:rPr lang="en-US" baseline="0" dirty="0" smtClean="0"/>
              <a:t>In Aransas, more than 70% of N was exported during storms even in dry condition. The agriculture land cover probably makes the N easier to leach to runoffs.    </a:t>
            </a:r>
          </a:p>
          <a:p>
            <a:r>
              <a:rPr lang="en-US" baseline="0" dirty="0" smtClean="0"/>
              <a:t>  </a:t>
            </a:r>
            <a:endParaRPr lang="en-US" dirty="0"/>
          </a:p>
        </p:txBody>
      </p:sp>
      <p:sp>
        <p:nvSpPr>
          <p:cNvPr id="4" name="灯片编号占位符 3"/>
          <p:cNvSpPr>
            <a:spLocks noGrp="1"/>
          </p:cNvSpPr>
          <p:nvPr>
            <p:ph type="sldNum" sz="quarter" idx="10"/>
          </p:nvPr>
        </p:nvSpPr>
        <p:spPr/>
        <p:txBody>
          <a:bodyPr/>
          <a:lstStyle/>
          <a:p>
            <a:fld id="{AF2D6782-9B0E-4185-9BD6-2D3565402D90}" type="slidenum">
              <a:rPr lang="en-US" smtClean="0"/>
              <a:t>7</a:t>
            </a:fld>
            <a:endParaRPr lang="en-US"/>
          </a:p>
        </p:txBody>
      </p:sp>
    </p:spTree>
    <p:extLst>
      <p:ext uri="{BB962C8B-B14F-4D97-AF65-F5344CB8AC3E}">
        <p14:creationId xmlns:p14="http://schemas.microsoft.com/office/powerpoint/2010/main" val="18310936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2130425"/>
            <a:ext cx="7772400" cy="1470025"/>
          </a:xfrm>
        </p:spPr>
        <p:txBody>
          <a:body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CN" altLang="en-US" smtClean="0"/>
              <a:t>单击此处编辑母版副标题样式</a:t>
            </a:r>
            <a:endParaRPr lang="zh-CN" altLang="en-US"/>
          </a:p>
        </p:txBody>
      </p:sp>
      <p:sp>
        <p:nvSpPr>
          <p:cNvPr id="4" name="日期占位符 3"/>
          <p:cNvSpPr>
            <a:spLocks noGrp="1"/>
          </p:cNvSpPr>
          <p:nvPr>
            <p:ph type="dt" sz="half" idx="10"/>
          </p:nvPr>
        </p:nvSpPr>
        <p:spPr/>
        <p:txBody>
          <a:bodyPr/>
          <a:lstStyle/>
          <a:p>
            <a:fld id="{530820CF-B880-4189-942D-D702A7CBA730}" type="datetimeFigureOut">
              <a:rPr lang="zh-CN" altLang="en-US" smtClean="0"/>
              <a:t>2015/11/9</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t>‹#›</a:t>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530820CF-B880-4189-942D-D702A7CBA730}" type="datetimeFigureOut">
              <a:rPr lang="zh-CN" altLang="en-US" smtClean="0"/>
              <a:t>2015/11/9</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t>‹#›</a:t>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74638"/>
            <a:ext cx="2057400" cy="5851525"/>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457200" y="274638"/>
            <a:ext cx="6019800" cy="5851525"/>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530820CF-B880-4189-942D-D702A7CBA730}" type="datetimeFigureOut">
              <a:rPr lang="zh-CN" altLang="en-US" smtClean="0"/>
              <a:t>2015/11/9</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t>‹#›</a:t>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530820CF-B880-4189-942D-D702A7CBA730}" type="datetimeFigureOut">
              <a:rPr lang="zh-CN" altLang="en-US" smtClean="0"/>
              <a:t>2015/11/9</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t>‹#›</a:t>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4406900"/>
            <a:ext cx="7772400" cy="1362075"/>
          </a:xfrm>
        </p:spPr>
        <p:txBody>
          <a:bodyPr anchor="t"/>
          <a:lstStyle>
            <a:lvl1pPr algn="l">
              <a:defRPr sz="4000" b="1" cap="all"/>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CN" altLang="en-US" smtClean="0"/>
              <a:t>单击此处编辑母版文本样式</a:t>
            </a:r>
          </a:p>
        </p:txBody>
      </p:sp>
      <p:sp>
        <p:nvSpPr>
          <p:cNvPr id="4" name="日期占位符 3"/>
          <p:cNvSpPr>
            <a:spLocks noGrp="1"/>
          </p:cNvSpPr>
          <p:nvPr>
            <p:ph type="dt" sz="half" idx="10"/>
          </p:nvPr>
        </p:nvSpPr>
        <p:spPr/>
        <p:txBody>
          <a:bodyPr/>
          <a:lstStyle/>
          <a:p>
            <a:fld id="{530820CF-B880-4189-942D-D702A7CBA730}" type="datetimeFigureOut">
              <a:rPr lang="zh-CN" altLang="en-US" smtClean="0"/>
              <a:t>2015/11/9</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t>‹#›</a:t>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日期占位符 4"/>
          <p:cNvSpPr>
            <a:spLocks noGrp="1"/>
          </p:cNvSpPr>
          <p:nvPr>
            <p:ph type="dt" sz="half" idx="10"/>
          </p:nvPr>
        </p:nvSpPr>
        <p:spPr/>
        <p:txBody>
          <a:bodyPr/>
          <a:lstStyle/>
          <a:p>
            <a:fld id="{530820CF-B880-4189-942D-D702A7CBA730}" type="datetimeFigureOut">
              <a:rPr lang="zh-CN" altLang="en-US" smtClean="0"/>
              <a:t>2015/11/9</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0C913308-F349-4B6D-A68A-DD1791B4A57B}" type="slidenum">
              <a:rPr lang="zh-CN" altLang="en-US" smtClean="0"/>
              <a:t>‹#›</a:t>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内容占位符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内容占位符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日期占位符 6"/>
          <p:cNvSpPr>
            <a:spLocks noGrp="1"/>
          </p:cNvSpPr>
          <p:nvPr>
            <p:ph type="dt" sz="half" idx="10"/>
          </p:nvPr>
        </p:nvSpPr>
        <p:spPr/>
        <p:txBody>
          <a:bodyPr/>
          <a:lstStyle/>
          <a:p>
            <a:fld id="{530820CF-B880-4189-942D-D702A7CBA730}" type="datetimeFigureOut">
              <a:rPr lang="zh-CN" altLang="en-US" smtClean="0"/>
              <a:t>2015/11/9</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0C913308-F349-4B6D-A68A-DD1791B4A57B}" type="slidenum">
              <a:rPr lang="zh-CN" altLang="en-US" smtClean="0"/>
              <a:t>‹#›</a:t>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530820CF-B880-4189-942D-D702A7CBA730}" type="datetimeFigureOut">
              <a:rPr lang="zh-CN" altLang="en-US" smtClean="0"/>
              <a:t>2015/11/9</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0C913308-F349-4B6D-A68A-DD1791B4A57B}" type="slidenum">
              <a:rPr lang="zh-CN" altLang="en-US" smtClean="0"/>
              <a:t>‹#›</a:t>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530820CF-B880-4189-942D-D702A7CBA730}" type="datetimeFigureOut">
              <a:rPr lang="zh-CN" altLang="en-US" smtClean="0"/>
              <a:t>2015/11/9</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0C913308-F349-4B6D-A68A-DD1791B4A57B}" type="slidenum">
              <a:rPr lang="zh-CN" altLang="en-US" smtClean="0"/>
              <a:t>‹#›</a:t>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3050"/>
            <a:ext cx="3008313" cy="1162050"/>
          </a:xfrm>
        </p:spPr>
        <p:txBody>
          <a:bodyPr anchor="b"/>
          <a:lstStyle>
            <a:lvl1pPr algn="l">
              <a:defRPr sz="20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p>
            <a:fld id="{530820CF-B880-4189-942D-D702A7CBA730}" type="datetimeFigureOut">
              <a:rPr lang="zh-CN" altLang="en-US" smtClean="0"/>
              <a:t>2015/11/9</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0C913308-F349-4B6D-A68A-DD1791B4A57B}" type="slidenum">
              <a:rPr lang="zh-CN" altLang="en-US" smtClean="0"/>
              <a:t>‹#›</a:t>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4800600"/>
            <a:ext cx="5486400" cy="566738"/>
          </a:xfrm>
        </p:spPr>
        <p:txBody>
          <a:bodyPr anchor="b"/>
          <a:lstStyle>
            <a:lvl1pPr algn="l">
              <a:defRPr sz="20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p>
            <a:fld id="{530820CF-B880-4189-942D-D702A7CBA730}" type="datetimeFigureOut">
              <a:rPr lang="zh-CN" altLang="en-US" smtClean="0"/>
              <a:t>2015/11/9</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0C913308-F349-4B6D-A68A-DD1791B4A57B}" type="slidenum">
              <a:rPr lang="zh-CN" altLang="en-US" smtClean="0"/>
              <a:t>‹#›</a:t>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30820CF-B880-4189-942D-D702A7CBA730}" type="datetimeFigureOut">
              <a:rPr lang="zh-CN" altLang="en-US" smtClean="0"/>
              <a:t>2015/11/9</a:t>
            </a:fld>
            <a:endParaRPr lang="zh-CN" altLang="en-US"/>
          </a:p>
        </p:txBody>
      </p:sp>
      <p:sp>
        <p:nvSpPr>
          <p:cNvPr id="5" name="页脚占位符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C913308-F349-4B6D-A68A-DD1791B4A57B}" type="slidenum">
              <a:rPr lang="zh-CN" altLang="en-US" smtClean="0"/>
              <a:t>‹#›</a:t>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xml"/><Relationship Id="rId1" Type="http://schemas.openxmlformats.org/officeDocument/2006/relationships/slideLayout" Target="../slideLayouts/slideLayout7.xml"/><Relationship Id="rId5" Type="http://schemas.openxmlformats.org/officeDocument/2006/relationships/chart" Target="../charts/chart2.xml"/><Relationship Id="rId4" Type="http://schemas.openxmlformats.org/officeDocument/2006/relationships/chart" Target="../charts/chart1.xml"/></Relationships>
</file>

<file path=ppt/slides/_rels/slide6.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5.xml"/><Relationship Id="rId1" Type="http://schemas.openxmlformats.org/officeDocument/2006/relationships/slideLayout" Target="../slideLayouts/slideLayout5.xml"/><Relationship Id="rId4" Type="http://schemas.openxmlformats.org/officeDocument/2006/relationships/chart" Target="../charts/chart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ctrTitle"/>
          </p:nvPr>
        </p:nvSpPr>
        <p:spPr/>
        <p:txBody>
          <a:bodyPr>
            <a:normAutofit fontScale="90000"/>
          </a:bodyPr>
          <a:lstStyle/>
          <a:p>
            <a:r>
              <a:rPr lang="en-US" dirty="0"/>
              <a:t>Total Nitrogen Input, Output, and Land Cover in the Mission and Aransas Watersheds </a:t>
            </a:r>
            <a:br>
              <a:rPr lang="en-US" dirty="0"/>
            </a:br>
            <a:endParaRPr lang="en-US" dirty="0"/>
          </a:p>
        </p:txBody>
      </p:sp>
      <p:sp>
        <p:nvSpPr>
          <p:cNvPr id="3" name="副标题 2"/>
          <p:cNvSpPr>
            <a:spLocks noGrp="1"/>
          </p:cNvSpPr>
          <p:nvPr>
            <p:ph type="subTitle" idx="1"/>
          </p:nvPr>
        </p:nvSpPr>
        <p:spPr/>
        <p:txBody>
          <a:bodyPr/>
          <a:lstStyle/>
          <a:p>
            <a:r>
              <a:rPr lang="en-US" dirty="0" err="1" smtClean="0"/>
              <a:t>Hengchen</a:t>
            </a:r>
            <a:r>
              <a:rPr lang="en-US" dirty="0" smtClean="0"/>
              <a:t> Wei</a:t>
            </a:r>
          </a:p>
          <a:p>
            <a:r>
              <a:rPr lang="en-US" dirty="0" smtClean="0"/>
              <a:t>Department of Marine Science</a:t>
            </a:r>
            <a:endParaRPr lang="en-US" dirty="0"/>
          </a:p>
        </p:txBody>
      </p:sp>
    </p:spTree>
    <p:extLst>
      <p:ext uri="{BB962C8B-B14F-4D97-AF65-F5344CB8AC3E}">
        <p14:creationId xmlns:p14="http://schemas.microsoft.com/office/powerpoint/2010/main" val="323308400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http://md.water.usgs.gov/publications/fs-091-03/html/figure4_big.gif"/>
          <p:cNvPicPr>
            <a:picLocks noChangeAspect="1" noChangeArrowheads="1"/>
          </p:cNvPicPr>
          <p:nvPr/>
        </p:nvPicPr>
        <p:blipFill rotWithShape="1">
          <a:blip r:embed="rId3">
            <a:extLst>
              <a:ext uri="{28A0092B-C50C-407E-A947-70E740481C1C}">
                <a14:useLocalDpi xmlns:a14="http://schemas.microsoft.com/office/drawing/2010/main" val="0"/>
              </a:ext>
            </a:extLst>
          </a:blip>
          <a:srcRect b="23728"/>
          <a:stretch/>
        </p:blipFill>
        <p:spPr bwMode="auto">
          <a:xfrm>
            <a:off x="179512" y="1556792"/>
            <a:ext cx="6048672" cy="4392488"/>
          </a:xfrm>
          <a:prstGeom prst="rect">
            <a:avLst/>
          </a:prstGeom>
          <a:noFill/>
          <a:extLst>
            <a:ext uri="{909E8E84-426E-40DD-AFC4-6F175D3DCCD1}">
              <a14:hiddenFill xmlns:a14="http://schemas.microsoft.com/office/drawing/2010/main">
                <a:solidFill>
                  <a:srgbClr val="FFFFFF"/>
                </a:solidFill>
              </a14:hiddenFill>
            </a:ext>
          </a:extLst>
        </p:spPr>
      </p:pic>
      <p:grpSp>
        <p:nvGrpSpPr>
          <p:cNvPr id="3" name="组合 2"/>
          <p:cNvGrpSpPr/>
          <p:nvPr/>
        </p:nvGrpSpPr>
        <p:grpSpPr>
          <a:xfrm>
            <a:off x="1979712" y="1628800"/>
            <a:ext cx="6997202" cy="2016224"/>
            <a:chOff x="2051013" y="1205136"/>
            <a:chExt cx="7065875" cy="2016224"/>
          </a:xfrm>
        </p:grpSpPr>
        <p:grpSp>
          <p:nvGrpSpPr>
            <p:cNvPr id="4" name="组合 3"/>
            <p:cNvGrpSpPr/>
            <p:nvPr/>
          </p:nvGrpSpPr>
          <p:grpSpPr>
            <a:xfrm>
              <a:off x="6668616" y="1205136"/>
              <a:ext cx="2448272" cy="1392299"/>
              <a:chOff x="0" y="210842"/>
              <a:chExt cx="2448272" cy="1392299"/>
            </a:xfrm>
            <a:solidFill>
              <a:schemeClr val="accent3"/>
            </a:solidFill>
            <a:scene3d>
              <a:camera prst="orthographicFront"/>
              <a:lightRig rig="flat" dir="t"/>
            </a:scene3d>
          </p:grpSpPr>
          <p:sp>
            <p:nvSpPr>
              <p:cNvPr id="9" name="圆角矩形 8"/>
              <p:cNvSpPr/>
              <p:nvPr/>
            </p:nvSpPr>
            <p:spPr>
              <a:xfrm>
                <a:off x="0" y="210842"/>
                <a:ext cx="2448272" cy="1392299"/>
              </a:xfrm>
              <a:prstGeom prst="roundRect">
                <a:avLst/>
              </a:prstGeom>
              <a:solidFill>
                <a:srgbClr val="92D050"/>
              </a:solidFill>
              <a:sp3d prstMaterial="dkEdge">
                <a:bevelT w="8200" h="38100"/>
              </a:sp3d>
            </p:spPr>
            <p:style>
              <a:lnRef idx="0">
                <a:schemeClr val="lt1">
                  <a:hueOff val="0"/>
                  <a:satOff val="0"/>
                  <a:lumOff val="0"/>
                  <a:alphaOff val="0"/>
                </a:schemeClr>
              </a:lnRef>
              <a:fillRef idx="2">
                <a:schemeClr val="accent2">
                  <a:hueOff val="0"/>
                  <a:satOff val="0"/>
                  <a:lumOff val="0"/>
                  <a:alphaOff val="0"/>
                </a:schemeClr>
              </a:fillRef>
              <a:effectRef idx="1">
                <a:schemeClr val="accent2">
                  <a:hueOff val="0"/>
                  <a:satOff val="0"/>
                  <a:lumOff val="0"/>
                  <a:alphaOff val="0"/>
                </a:schemeClr>
              </a:effectRef>
              <a:fontRef idx="minor">
                <a:schemeClr val="dk1"/>
              </a:fontRef>
            </p:style>
          </p:sp>
          <p:sp>
            <p:nvSpPr>
              <p:cNvPr id="10" name="圆角矩形 4"/>
              <p:cNvSpPr/>
              <p:nvPr/>
            </p:nvSpPr>
            <p:spPr>
              <a:xfrm>
                <a:off x="67966" y="278808"/>
                <a:ext cx="2312340" cy="1256367"/>
              </a:xfrm>
              <a:prstGeom prst="rect">
                <a:avLst/>
              </a:prstGeom>
              <a:noFill/>
              <a:sp3d/>
            </p:spPr>
            <p:style>
              <a:lnRef idx="0">
                <a:scrgbClr r="0" g="0" b="0"/>
              </a:lnRef>
              <a:fillRef idx="0">
                <a:scrgbClr r="0" g="0" b="0"/>
              </a:fillRef>
              <a:effectRef idx="0">
                <a:scrgbClr r="0" g="0" b="0"/>
              </a:effectRef>
              <a:fontRef idx="minor">
                <a:schemeClr val="dk1"/>
              </a:fontRef>
            </p:style>
            <p:txBody>
              <a:bodyPr spcFirstLastPara="0" vert="horz" wrap="square" lIns="133350" tIns="133350" rIns="133350" bIns="133350" numCol="1" spcCol="1270" anchor="ctr" anchorCtr="0">
                <a:noAutofit/>
              </a:bodyPr>
              <a:lstStyle/>
              <a:p>
                <a:pPr lvl="0" algn="l" defTabSz="1555750">
                  <a:lnSpc>
                    <a:spcPct val="90000"/>
                  </a:lnSpc>
                  <a:spcBef>
                    <a:spcPct val="0"/>
                  </a:spcBef>
                  <a:spcAft>
                    <a:spcPct val="35000"/>
                  </a:spcAft>
                </a:pPr>
                <a:r>
                  <a:rPr lang="en-US" altLang="zh-CN" sz="3500" kern="1200" dirty="0" smtClean="0"/>
                  <a:t>Watershed Inputs </a:t>
                </a:r>
                <a:r>
                  <a:rPr lang="en-US" altLang="zh-CN" sz="3500" kern="1200" dirty="0" smtClean="0">
                    <a:solidFill>
                      <a:srgbClr val="FF0000"/>
                    </a:solidFill>
                  </a:rPr>
                  <a:t>(?)</a:t>
                </a:r>
                <a:endParaRPr lang="zh-CN" altLang="en-US" sz="3500" kern="1200" dirty="0">
                  <a:solidFill>
                    <a:srgbClr val="FF0000"/>
                  </a:solidFill>
                </a:endParaRPr>
              </a:p>
            </p:txBody>
          </p:sp>
        </p:grpSp>
        <p:cxnSp>
          <p:nvCxnSpPr>
            <p:cNvPr id="5" name="直接箭头连接符 4"/>
            <p:cNvCxnSpPr/>
            <p:nvPr/>
          </p:nvCxnSpPr>
          <p:spPr>
            <a:xfrm flipH="1" flipV="1">
              <a:off x="3635896" y="1556792"/>
              <a:ext cx="3032720" cy="344493"/>
            </a:xfrm>
            <a:prstGeom prst="straightConnector1">
              <a:avLst/>
            </a:prstGeom>
            <a:ln w="28575">
              <a:tailEnd type="triangle"/>
            </a:ln>
          </p:spPr>
          <p:style>
            <a:lnRef idx="1">
              <a:schemeClr val="dk1"/>
            </a:lnRef>
            <a:fillRef idx="0">
              <a:schemeClr val="dk1"/>
            </a:fillRef>
            <a:effectRef idx="0">
              <a:schemeClr val="dk1"/>
            </a:effectRef>
            <a:fontRef idx="minor">
              <a:schemeClr val="tx1"/>
            </a:fontRef>
          </p:style>
        </p:cxnSp>
        <p:cxnSp>
          <p:nvCxnSpPr>
            <p:cNvPr id="6" name="直接箭头连接符 5"/>
            <p:cNvCxnSpPr>
              <a:stCxn id="9" idx="1"/>
            </p:cNvCxnSpPr>
            <p:nvPr/>
          </p:nvCxnSpPr>
          <p:spPr>
            <a:xfrm flipH="1">
              <a:off x="4572000" y="1901286"/>
              <a:ext cx="2096616" cy="903572"/>
            </a:xfrm>
            <a:prstGeom prst="straightConnector1">
              <a:avLst/>
            </a:prstGeom>
            <a:ln w="28575">
              <a:tailEnd type="triangle"/>
            </a:ln>
          </p:spPr>
          <p:style>
            <a:lnRef idx="1">
              <a:schemeClr val="dk1"/>
            </a:lnRef>
            <a:fillRef idx="0">
              <a:schemeClr val="dk1"/>
            </a:fillRef>
            <a:effectRef idx="0">
              <a:schemeClr val="dk1"/>
            </a:effectRef>
            <a:fontRef idx="minor">
              <a:schemeClr val="tx1"/>
            </a:fontRef>
          </p:style>
        </p:cxnSp>
        <p:cxnSp>
          <p:nvCxnSpPr>
            <p:cNvPr id="7" name="直接箭头连接符 6"/>
            <p:cNvCxnSpPr/>
            <p:nvPr/>
          </p:nvCxnSpPr>
          <p:spPr>
            <a:xfrm flipH="1">
              <a:off x="2051013" y="1916832"/>
              <a:ext cx="4617604" cy="1232520"/>
            </a:xfrm>
            <a:prstGeom prst="straightConnector1">
              <a:avLst/>
            </a:prstGeom>
            <a:ln w="28575">
              <a:tailEnd type="triangle"/>
            </a:ln>
          </p:spPr>
          <p:style>
            <a:lnRef idx="1">
              <a:schemeClr val="dk1"/>
            </a:lnRef>
            <a:fillRef idx="0">
              <a:schemeClr val="dk1"/>
            </a:fillRef>
            <a:effectRef idx="0">
              <a:schemeClr val="dk1"/>
            </a:effectRef>
            <a:fontRef idx="minor">
              <a:schemeClr val="tx1"/>
            </a:fontRef>
          </p:style>
        </p:cxnSp>
        <p:cxnSp>
          <p:nvCxnSpPr>
            <p:cNvPr id="8" name="直接箭头连接符 7"/>
            <p:cNvCxnSpPr/>
            <p:nvPr/>
          </p:nvCxnSpPr>
          <p:spPr>
            <a:xfrm flipH="1">
              <a:off x="3214448" y="1939420"/>
              <a:ext cx="3386202" cy="1281940"/>
            </a:xfrm>
            <a:prstGeom prst="straightConnector1">
              <a:avLst/>
            </a:prstGeom>
            <a:ln w="28575">
              <a:tailEnd type="triangle"/>
            </a:ln>
          </p:spPr>
          <p:style>
            <a:lnRef idx="1">
              <a:schemeClr val="dk1"/>
            </a:lnRef>
            <a:fillRef idx="0">
              <a:schemeClr val="dk1"/>
            </a:fillRef>
            <a:effectRef idx="0">
              <a:schemeClr val="dk1"/>
            </a:effectRef>
            <a:fontRef idx="minor">
              <a:schemeClr val="tx1"/>
            </a:fontRef>
          </p:style>
        </p:cxnSp>
      </p:grpSp>
      <p:grpSp>
        <p:nvGrpSpPr>
          <p:cNvPr id="11" name="组合 10"/>
          <p:cNvGrpSpPr/>
          <p:nvPr/>
        </p:nvGrpSpPr>
        <p:grpSpPr>
          <a:xfrm>
            <a:off x="3923928" y="4412965"/>
            <a:ext cx="5124994" cy="1392299"/>
            <a:chOff x="3923928" y="4124933"/>
            <a:chExt cx="5124994" cy="1392299"/>
          </a:xfrm>
        </p:grpSpPr>
        <p:grpSp>
          <p:nvGrpSpPr>
            <p:cNvPr id="12" name="组合 11"/>
            <p:cNvGrpSpPr/>
            <p:nvPr/>
          </p:nvGrpSpPr>
          <p:grpSpPr>
            <a:xfrm>
              <a:off x="6600650" y="4124933"/>
              <a:ext cx="2448272" cy="1392299"/>
              <a:chOff x="0" y="210842"/>
              <a:chExt cx="2448272" cy="1392299"/>
            </a:xfrm>
            <a:solidFill>
              <a:srgbClr val="00B0F0"/>
            </a:solidFill>
            <a:scene3d>
              <a:camera prst="orthographicFront"/>
              <a:lightRig rig="flat" dir="t"/>
            </a:scene3d>
          </p:grpSpPr>
          <p:sp>
            <p:nvSpPr>
              <p:cNvPr id="14" name="圆角矩形 13"/>
              <p:cNvSpPr/>
              <p:nvPr/>
            </p:nvSpPr>
            <p:spPr>
              <a:xfrm>
                <a:off x="0" y="210842"/>
                <a:ext cx="2448272" cy="1392299"/>
              </a:xfrm>
              <a:prstGeom prst="roundRect">
                <a:avLst/>
              </a:prstGeom>
              <a:grpFill/>
              <a:sp3d prstMaterial="dkEdge">
                <a:bevelT w="8200" h="38100"/>
              </a:sp3d>
            </p:spPr>
            <p:style>
              <a:lnRef idx="0">
                <a:schemeClr val="lt1">
                  <a:hueOff val="0"/>
                  <a:satOff val="0"/>
                  <a:lumOff val="0"/>
                  <a:alphaOff val="0"/>
                </a:schemeClr>
              </a:lnRef>
              <a:fillRef idx="2">
                <a:schemeClr val="accent2">
                  <a:hueOff val="0"/>
                  <a:satOff val="0"/>
                  <a:lumOff val="0"/>
                  <a:alphaOff val="0"/>
                </a:schemeClr>
              </a:fillRef>
              <a:effectRef idx="1">
                <a:schemeClr val="accent2">
                  <a:hueOff val="0"/>
                  <a:satOff val="0"/>
                  <a:lumOff val="0"/>
                  <a:alphaOff val="0"/>
                </a:schemeClr>
              </a:effectRef>
              <a:fontRef idx="minor">
                <a:schemeClr val="dk1"/>
              </a:fontRef>
            </p:style>
          </p:sp>
          <p:sp>
            <p:nvSpPr>
              <p:cNvPr id="15" name="圆角矩形 4"/>
              <p:cNvSpPr/>
              <p:nvPr/>
            </p:nvSpPr>
            <p:spPr>
              <a:xfrm>
                <a:off x="67966" y="278808"/>
                <a:ext cx="2312340" cy="1256367"/>
              </a:xfrm>
              <a:prstGeom prst="rect">
                <a:avLst/>
              </a:prstGeom>
              <a:grpFill/>
              <a:sp3d/>
            </p:spPr>
            <p:style>
              <a:lnRef idx="0">
                <a:scrgbClr r="0" g="0" b="0"/>
              </a:lnRef>
              <a:fillRef idx="0">
                <a:scrgbClr r="0" g="0" b="0"/>
              </a:fillRef>
              <a:effectRef idx="0">
                <a:scrgbClr r="0" g="0" b="0"/>
              </a:effectRef>
              <a:fontRef idx="minor">
                <a:schemeClr val="dk1"/>
              </a:fontRef>
            </p:style>
            <p:txBody>
              <a:bodyPr spcFirstLastPara="0" vert="horz" wrap="square" lIns="133350" tIns="133350" rIns="133350" bIns="133350" numCol="1" spcCol="1270" anchor="ctr" anchorCtr="0">
                <a:noAutofit/>
              </a:bodyPr>
              <a:lstStyle/>
              <a:p>
                <a:pPr defTabSz="1555750">
                  <a:lnSpc>
                    <a:spcPct val="90000"/>
                  </a:lnSpc>
                  <a:spcBef>
                    <a:spcPct val="0"/>
                  </a:spcBef>
                  <a:spcAft>
                    <a:spcPct val="35000"/>
                  </a:spcAft>
                </a:pPr>
                <a:r>
                  <a:rPr lang="en-US" altLang="zh-CN" sz="3500" kern="1200" dirty="0" smtClean="0"/>
                  <a:t>River Outputs </a:t>
                </a:r>
                <a:r>
                  <a:rPr lang="en-US" altLang="zh-CN" sz="3500" dirty="0" smtClean="0">
                    <a:solidFill>
                      <a:srgbClr val="FF0000"/>
                    </a:solidFill>
                  </a:rPr>
                  <a:t>(?)</a:t>
                </a:r>
                <a:endParaRPr lang="zh-CN" altLang="en-US" sz="3500" dirty="0">
                  <a:solidFill>
                    <a:srgbClr val="FF0000"/>
                  </a:solidFill>
                </a:endParaRPr>
              </a:p>
            </p:txBody>
          </p:sp>
        </p:grpSp>
        <p:cxnSp>
          <p:nvCxnSpPr>
            <p:cNvPr id="13" name="直接箭头连接符 12"/>
            <p:cNvCxnSpPr/>
            <p:nvPr/>
          </p:nvCxnSpPr>
          <p:spPr>
            <a:xfrm flipH="1" flipV="1">
              <a:off x="3923928" y="4499914"/>
              <a:ext cx="2676722" cy="628183"/>
            </a:xfrm>
            <a:prstGeom prst="straightConnector1">
              <a:avLst/>
            </a:prstGeom>
            <a:ln w="28575">
              <a:tailEnd type="triangle"/>
            </a:ln>
          </p:spPr>
          <p:style>
            <a:lnRef idx="1">
              <a:schemeClr val="dk1"/>
            </a:lnRef>
            <a:fillRef idx="0">
              <a:schemeClr val="dk1"/>
            </a:fillRef>
            <a:effectRef idx="0">
              <a:schemeClr val="dk1"/>
            </a:effectRef>
            <a:fontRef idx="minor">
              <a:schemeClr val="tx1"/>
            </a:fontRef>
          </p:style>
        </p:cxnSp>
      </p:grpSp>
      <p:sp>
        <p:nvSpPr>
          <p:cNvPr id="16" name="下箭头 15"/>
          <p:cNvSpPr/>
          <p:nvPr/>
        </p:nvSpPr>
        <p:spPr>
          <a:xfrm>
            <a:off x="7596336" y="3025441"/>
            <a:ext cx="504056" cy="1339663"/>
          </a:xfrm>
          <a:prstGeom prst="down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zh-CN" altLang="en-US"/>
          </a:p>
        </p:txBody>
      </p:sp>
      <p:sp>
        <p:nvSpPr>
          <p:cNvPr id="17" name="矩形 16"/>
          <p:cNvSpPr/>
          <p:nvPr/>
        </p:nvSpPr>
        <p:spPr>
          <a:xfrm>
            <a:off x="7956376" y="3140968"/>
            <a:ext cx="1090363" cy="1006429"/>
          </a:xfrm>
          <a:prstGeom prst="rect">
            <a:avLst/>
          </a:prstGeom>
        </p:spPr>
        <p:txBody>
          <a:bodyPr wrap="none">
            <a:spAutoFit/>
          </a:bodyPr>
          <a:lstStyle/>
          <a:p>
            <a:pPr lvl="0" defTabSz="1555750">
              <a:lnSpc>
                <a:spcPct val="90000"/>
              </a:lnSpc>
              <a:spcBef>
                <a:spcPct val="0"/>
              </a:spcBef>
              <a:spcAft>
                <a:spcPct val="35000"/>
              </a:spcAft>
            </a:pPr>
            <a:r>
              <a:rPr lang="en-US" altLang="zh-CN" sz="6600" dirty="0" smtClean="0">
                <a:solidFill>
                  <a:srgbClr val="FF0000"/>
                </a:solidFill>
              </a:rPr>
              <a:t>(?)</a:t>
            </a:r>
            <a:endParaRPr lang="zh-CN" altLang="en-US" sz="6600" dirty="0">
              <a:solidFill>
                <a:srgbClr val="FF0000"/>
              </a:solidFill>
            </a:endParaRPr>
          </a:p>
        </p:txBody>
      </p:sp>
      <p:sp>
        <p:nvSpPr>
          <p:cNvPr id="18" name="矩形 17"/>
          <p:cNvSpPr/>
          <p:nvPr/>
        </p:nvSpPr>
        <p:spPr>
          <a:xfrm>
            <a:off x="179512" y="5949280"/>
            <a:ext cx="4034246" cy="369332"/>
          </a:xfrm>
          <a:prstGeom prst="rect">
            <a:avLst/>
          </a:prstGeom>
        </p:spPr>
        <p:txBody>
          <a:bodyPr wrap="none">
            <a:spAutoFit/>
          </a:bodyPr>
          <a:lstStyle/>
          <a:p>
            <a:r>
              <a:rPr lang="en-US" dirty="0"/>
              <a:t>(modified from Philips and others, 1999</a:t>
            </a:r>
            <a:r>
              <a:rPr lang="en-US" dirty="0" smtClean="0"/>
              <a:t>)</a:t>
            </a:r>
            <a:endParaRPr lang="en-US" dirty="0"/>
          </a:p>
        </p:txBody>
      </p:sp>
    </p:spTree>
    <p:extLst>
      <p:ext uri="{BB962C8B-B14F-4D97-AF65-F5344CB8AC3E}">
        <p14:creationId xmlns:p14="http://schemas.microsoft.com/office/powerpoint/2010/main" val="18821211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6"/>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7"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763688" y="260648"/>
            <a:ext cx="6120680" cy="6120680"/>
          </a:xfrm>
          <a:prstGeom prst="rect">
            <a:avLst/>
          </a:prstGeom>
        </p:spPr>
      </p:pic>
    </p:spTree>
    <p:extLst>
      <p:ext uri="{BB962C8B-B14F-4D97-AF65-F5344CB8AC3E}">
        <p14:creationId xmlns:p14="http://schemas.microsoft.com/office/powerpoint/2010/main" val="14475624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403648" y="188640"/>
            <a:ext cx="6480720" cy="6480720"/>
          </a:xfrm>
          <a:prstGeom prst="rect">
            <a:avLst/>
          </a:prstGeom>
        </p:spPr>
      </p:pic>
      <p:sp>
        <p:nvSpPr>
          <p:cNvPr id="3" name="椭圆 2"/>
          <p:cNvSpPr/>
          <p:nvPr/>
        </p:nvSpPr>
        <p:spPr>
          <a:xfrm>
            <a:off x="6831142" y="4221088"/>
            <a:ext cx="144016" cy="144016"/>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椭圆 3"/>
          <p:cNvSpPr/>
          <p:nvPr/>
        </p:nvSpPr>
        <p:spPr>
          <a:xfrm>
            <a:off x="6728084" y="4941168"/>
            <a:ext cx="144016" cy="144016"/>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7395325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11560" y="548680"/>
            <a:ext cx="5040560" cy="5040560"/>
          </a:xfrm>
          <a:prstGeom prst="rect">
            <a:avLst/>
          </a:prstGeom>
        </p:spPr>
      </p:pic>
      <p:graphicFrame>
        <p:nvGraphicFramePr>
          <p:cNvPr id="3" name="图表 2"/>
          <p:cNvGraphicFramePr>
            <a:graphicFrameLocks/>
          </p:cNvGraphicFramePr>
          <p:nvPr>
            <p:extLst>
              <p:ext uri="{D42A27DB-BD31-4B8C-83A1-F6EECF244321}">
                <p14:modId xmlns:p14="http://schemas.microsoft.com/office/powerpoint/2010/main" val="2316965903"/>
              </p:ext>
            </p:extLst>
          </p:nvPr>
        </p:nvGraphicFramePr>
        <p:xfrm>
          <a:off x="5004048" y="548680"/>
          <a:ext cx="5256584" cy="27432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4" name="图表 3"/>
          <p:cNvGraphicFramePr>
            <a:graphicFrameLocks/>
          </p:cNvGraphicFramePr>
          <p:nvPr>
            <p:extLst>
              <p:ext uri="{D42A27DB-BD31-4B8C-83A1-F6EECF244321}">
                <p14:modId xmlns:p14="http://schemas.microsoft.com/office/powerpoint/2010/main" val="384598151"/>
              </p:ext>
            </p:extLst>
          </p:nvPr>
        </p:nvGraphicFramePr>
        <p:xfrm>
          <a:off x="5292080" y="3501008"/>
          <a:ext cx="4572000" cy="2743200"/>
        </p:xfrm>
        <a:graphic>
          <a:graphicData uri="http://schemas.openxmlformats.org/drawingml/2006/chart">
            <c:chart xmlns:c="http://schemas.openxmlformats.org/drawingml/2006/chart" xmlns:r="http://schemas.openxmlformats.org/officeDocument/2006/relationships" r:id="rId5"/>
          </a:graphicData>
        </a:graphic>
      </p:graphicFrame>
      <p:sp>
        <p:nvSpPr>
          <p:cNvPr id="5" name="矩形 4"/>
          <p:cNvSpPr/>
          <p:nvPr/>
        </p:nvSpPr>
        <p:spPr>
          <a:xfrm>
            <a:off x="611560" y="5805264"/>
            <a:ext cx="6408712" cy="369332"/>
          </a:xfrm>
          <a:prstGeom prst="rect">
            <a:avLst/>
          </a:prstGeom>
        </p:spPr>
        <p:txBody>
          <a:bodyPr wrap="square">
            <a:spAutoFit/>
          </a:bodyPr>
          <a:lstStyle/>
          <a:p>
            <a:r>
              <a:rPr lang="en-US" dirty="0" smtClean="0"/>
              <a:t>Land cover data (NLCD 2006)   </a:t>
            </a:r>
            <a:endParaRPr lang="en-US" dirty="0"/>
          </a:p>
        </p:txBody>
      </p:sp>
    </p:spTree>
    <p:extLst>
      <p:ext uri="{BB962C8B-B14F-4D97-AF65-F5344CB8AC3E}">
        <p14:creationId xmlns:p14="http://schemas.microsoft.com/office/powerpoint/2010/main" val="253865063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fontScale="90000"/>
          </a:bodyPr>
          <a:lstStyle/>
          <a:p>
            <a:r>
              <a:rPr lang="en-US" dirty="0" smtClean="0"/>
              <a:t>Land Cover Change From 1992 to 2006</a:t>
            </a:r>
            <a:endParaRPr lang="en-US" dirty="0"/>
          </a:p>
        </p:txBody>
      </p:sp>
      <p:graphicFrame>
        <p:nvGraphicFramePr>
          <p:cNvPr id="7" name="内容占位符 6"/>
          <p:cNvGraphicFramePr>
            <a:graphicFrameLocks noGrp="1"/>
          </p:cNvGraphicFramePr>
          <p:nvPr>
            <p:ph sz="half" idx="2"/>
            <p:extLst>
              <p:ext uri="{D42A27DB-BD31-4B8C-83A1-F6EECF244321}">
                <p14:modId xmlns:p14="http://schemas.microsoft.com/office/powerpoint/2010/main" val="3315228304"/>
              </p:ext>
            </p:extLst>
          </p:nvPr>
        </p:nvGraphicFramePr>
        <p:xfrm>
          <a:off x="457200" y="2174875"/>
          <a:ext cx="4040188" cy="3951288"/>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8" name="内容占位符 7"/>
          <p:cNvGraphicFramePr>
            <a:graphicFrameLocks noGrp="1"/>
          </p:cNvGraphicFramePr>
          <p:nvPr>
            <p:ph sz="quarter" idx="4"/>
            <p:extLst>
              <p:ext uri="{D42A27DB-BD31-4B8C-83A1-F6EECF244321}">
                <p14:modId xmlns:p14="http://schemas.microsoft.com/office/powerpoint/2010/main" val="2321292431"/>
              </p:ext>
            </p:extLst>
          </p:nvPr>
        </p:nvGraphicFramePr>
        <p:xfrm>
          <a:off x="4645025" y="2174875"/>
          <a:ext cx="4041775" cy="3951288"/>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78731195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表格 1"/>
          <p:cNvGraphicFramePr>
            <a:graphicFrameLocks noGrp="1"/>
          </p:cNvGraphicFramePr>
          <p:nvPr>
            <p:extLst>
              <p:ext uri="{D42A27DB-BD31-4B8C-83A1-F6EECF244321}">
                <p14:modId xmlns:p14="http://schemas.microsoft.com/office/powerpoint/2010/main" val="1502066130"/>
              </p:ext>
            </p:extLst>
          </p:nvPr>
        </p:nvGraphicFramePr>
        <p:xfrm>
          <a:off x="611560" y="810960"/>
          <a:ext cx="8086500" cy="4817248"/>
        </p:xfrm>
        <a:graphic>
          <a:graphicData uri="http://schemas.openxmlformats.org/drawingml/2006/table">
            <a:tbl>
              <a:tblPr firstRow="1" firstCol="1" bandRow="1">
                <a:tableStyleId>{5C22544A-7EE6-4342-B048-85BDC9FD1C3A}</a:tableStyleId>
              </a:tblPr>
              <a:tblGrid>
                <a:gridCol w="1223435"/>
                <a:gridCol w="958410"/>
                <a:gridCol w="1008112"/>
                <a:gridCol w="792088"/>
                <a:gridCol w="644092"/>
                <a:gridCol w="865645"/>
                <a:gridCol w="864906"/>
                <a:gridCol w="864906"/>
                <a:gridCol w="864906"/>
              </a:tblGrid>
              <a:tr h="441137">
                <a:tc rowSpan="3">
                  <a:txBody>
                    <a:bodyPr/>
                    <a:lstStyle/>
                    <a:p>
                      <a:endParaRPr lang="en-US" sz="1600" dirty="0">
                        <a:effectLst/>
                        <a:latin typeface="+mn-lt"/>
                      </a:endParaRPr>
                    </a:p>
                  </a:txBody>
                  <a:tcPr marL="83983" marR="83983" marT="0" marB="0" anchor="ctr"/>
                </a:tc>
                <a:tc gridSpan="4">
                  <a:txBody>
                    <a:bodyPr/>
                    <a:lstStyle/>
                    <a:p>
                      <a:pPr marL="0" marR="0" algn="ctr">
                        <a:spcBef>
                          <a:spcPts val="0"/>
                        </a:spcBef>
                        <a:spcAft>
                          <a:spcPts val="0"/>
                        </a:spcAft>
                      </a:pPr>
                      <a:r>
                        <a:rPr lang="en-US" sz="1600" dirty="0">
                          <a:effectLst/>
                          <a:latin typeface="+mn-lt"/>
                        </a:rPr>
                        <a:t>Mission</a:t>
                      </a:r>
                      <a:endParaRPr lang="en-US" sz="1600" dirty="0">
                        <a:effectLst/>
                        <a:latin typeface="+mn-lt"/>
                        <a:ea typeface="MS Mincho"/>
                        <a:cs typeface="Times New Roman"/>
                      </a:endParaRPr>
                    </a:p>
                  </a:txBody>
                  <a:tcPr marL="83983" marR="83983" marT="0" marB="0" anchor="ctr"/>
                </a:tc>
                <a:tc hMerge="1">
                  <a:txBody>
                    <a:bodyPr/>
                    <a:lstStyle/>
                    <a:p>
                      <a:endParaRPr lang="en-US"/>
                    </a:p>
                  </a:txBody>
                  <a:tcPr/>
                </a:tc>
                <a:tc hMerge="1">
                  <a:txBody>
                    <a:bodyPr/>
                    <a:lstStyle/>
                    <a:p>
                      <a:pPr marL="0" marR="0" algn="ctr">
                        <a:spcBef>
                          <a:spcPts val="0"/>
                        </a:spcBef>
                        <a:spcAft>
                          <a:spcPts val="0"/>
                        </a:spcAft>
                      </a:pPr>
                      <a:endParaRPr lang="en-US" sz="1600" dirty="0">
                        <a:effectLst/>
                        <a:latin typeface="+mn-lt"/>
                        <a:ea typeface="MS Mincho"/>
                        <a:cs typeface="Times New Roman"/>
                      </a:endParaRPr>
                    </a:p>
                  </a:txBody>
                  <a:tcPr marL="83983" marR="83983" marT="0" marB="0" anchor="ctr"/>
                </a:tc>
                <a:tc hMerge="1">
                  <a:txBody>
                    <a:bodyPr/>
                    <a:lstStyle/>
                    <a:p>
                      <a:pPr marL="0" marR="0" algn="ctr">
                        <a:spcBef>
                          <a:spcPts val="0"/>
                        </a:spcBef>
                        <a:spcAft>
                          <a:spcPts val="0"/>
                        </a:spcAft>
                      </a:pPr>
                      <a:endParaRPr lang="en-US" sz="1600" dirty="0">
                        <a:effectLst/>
                        <a:latin typeface="+mn-lt"/>
                        <a:ea typeface="MS Mincho"/>
                        <a:cs typeface="Times New Roman"/>
                      </a:endParaRPr>
                    </a:p>
                  </a:txBody>
                  <a:tcPr marL="83983" marR="83983" marT="0" marB="0" anchor="ctr"/>
                </a:tc>
                <a:tc gridSpan="4">
                  <a:txBody>
                    <a:bodyPr/>
                    <a:lstStyle/>
                    <a:p>
                      <a:pPr marL="0" marR="0" algn="ctr">
                        <a:spcBef>
                          <a:spcPts val="0"/>
                        </a:spcBef>
                        <a:spcAft>
                          <a:spcPts val="0"/>
                        </a:spcAft>
                      </a:pPr>
                      <a:r>
                        <a:rPr lang="en-US" sz="1600" dirty="0">
                          <a:effectLst/>
                          <a:latin typeface="+mn-lt"/>
                        </a:rPr>
                        <a:t>Aransas</a:t>
                      </a:r>
                      <a:endParaRPr lang="en-US" sz="1600" dirty="0">
                        <a:effectLst/>
                        <a:latin typeface="+mn-lt"/>
                        <a:ea typeface="MS Mincho"/>
                        <a:cs typeface="Times New Roman"/>
                      </a:endParaRPr>
                    </a:p>
                  </a:txBody>
                  <a:tcPr marL="83983" marR="83983" marT="0" marB="0" anchor="ctr"/>
                </a:tc>
                <a:tc hMerge="1">
                  <a:txBody>
                    <a:bodyPr/>
                    <a:lstStyle/>
                    <a:p>
                      <a:endParaRPr lang="en-US"/>
                    </a:p>
                  </a:txBody>
                  <a:tcPr/>
                </a:tc>
                <a:tc hMerge="1">
                  <a:txBody>
                    <a:bodyPr/>
                    <a:lstStyle/>
                    <a:p>
                      <a:pPr marL="0" marR="0" algn="ctr">
                        <a:spcBef>
                          <a:spcPts val="0"/>
                        </a:spcBef>
                        <a:spcAft>
                          <a:spcPts val="0"/>
                        </a:spcAft>
                      </a:pPr>
                      <a:endParaRPr lang="en-US" sz="1600" dirty="0">
                        <a:effectLst/>
                        <a:latin typeface="+mn-lt"/>
                        <a:ea typeface="MS Mincho"/>
                        <a:cs typeface="Times New Roman"/>
                      </a:endParaRPr>
                    </a:p>
                  </a:txBody>
                  <a:tcPr marL="83983" marR="83983" marT="0" marB="0" anchor="ctr"/>
                </a:tc>
                <a:tc hMerge="1">
                  <a:txBody>
                    <a:bodyPr/>
                    <a:lstStyle/>
                    <a:p>
                      <a:pPr marL="0" marR="0" algn="ctr">
                        <a:spcBef>
                          <a:spcPts val="0"/>
                        </a:spcBef>
                        <a:spcAft>
                          <a:spcPts val="0"/>
                        </a:spcAft>
                      </a:pPr>
                      <a:endParaRPr lang="en-US" sz="1600" dirty="0">
                        <a:effectLst/>
                        <a:latin typeface="+mn-lt"/>
                        <a:ea typeface="MS Mincho"/>
                        <a:cs typeface="Times New Roman"/>
                      </a:endParaRPr>
                    </a:p>
                  </a:txBody>
                  <a:tcPr marL="83983" marR="83983" marT="0" marB="0" anchor="ctr"/>
                </a:tc>
              </a:tr>
              <a:tr h="841373">
                <a:tc vMerge="1">
                  <a:txBody>
                    <a:bodyPr/>
                    <a:lstStyle/>
                    <a:p>
                      <a:endParaRPr lang="en-US"/>
                    </a:p>
                  </a:txBody>
                  <a:tcPr/>
                </a:tc>
                <a:tc gridSpan="2">
                  <a:txBody>
                    <a:bodyPr/>
                    <a:lstStyle/>
                    <a:p>
                      <a:pPr marL="0" marR="0" algn="ctr">
                        <a:spcBef>
                          <a:spcPts val="0"/>
                        </a:spcBef>
                        <a:spcAft>
                          <a:spcPts val="0"/>
                        </a:spcAft>
                      </a:pPr>
                      <a:r>
                        <a:rPr lang="en-US" sz="1600" dirty="0">
                          <a:effectLst/>
                          <a:latin typeface="+mn-lt"/>
                        </a:rPr>
                        <a:t>Annual Export (kg/</a:t>
                      </a:r>
                      <a:r>
                        <a:rPr lang="en-US" sz="1600" dirty="0" err="1">
                          <a:effectLst/>
                          <a:latin typeface="+mn-lt"/>
                        </a:rPr>
                        <a:t>yr</a:t>
                      </a:r>
                      <a:r>
                        <a:rPr lang="en-US" sz="1600" dirty="0">
                          <a:effectLst/>
                          <a:latin typeface="+mn-lt"/>
                        </a:rPr>
                        <a:t>)</a:t>
                      </a:r>
                      <a:endParaRPr lang="en-US" sz="1600" dirty="0">
                        <a:effectLst/>
                        <a:latin typeface="+mn-lt"/>
                        <a:ea typeface="MS Mincho"/>
                        <a:cs typeface="Times New Roman"/>
                      </a:endParaRPr>
                    </a:p>
                  </a:txBody>
                  <a:tcPr marL="83983" marR="83983" marT="0" marB="0" anchor="ctr"/>
                </a:tc>
                <a:tc hMerge="1">
                  <a:txBody>
                    <a:bodyPr/>
                    <a:lstStyle/>
                    <a:p>
                      <a:endParaRPr lang="en-US"/>
                    </a:p>
                  </a:txBody>
                  <a:tcPr/>
                </a:tc>
                <a:tc gridSpan="2">
                  <a:txBody>
                    <a:bodyPr/>
                    <a:lstStyle/>
                    <a:p>
                      <a:pPr marL="0" marR="0" algn="ctr">
                        <a:spcBef>
                          <a:spcPts val="0"/>
                        </a:spcBef>
                        <a:spcAft>
                          <a:spcPts val="0"/>
                        </a:spcAft>
                      </a:pPr>
                      <a:r>
                        <a:rPr lang="en-US" sz="1600" dirty="0" smtClean="0">
                          <a:effectLst/>
                          <a:latin typeface="+mn-lt"/>
                          <a:ea typeface="MS Mincho"/>
                          <a:cs typeface="Times New Roman"/>
                        </a:rPr>
                        <a:t>%</a:t>
                      </a:r>
                      <a:r>
                        <a:rPr lang="en-US" sz="1600" baseline="0" dirty="0" smtClean="0">
                          <a:effectLst/>
                          <a:latin typeface="+mn-lt"/>
                          <a:ea typeface="MS Mincho"/>
                          <a:cs typeface="Times New Roman"/>
                        </a:rPr>
                        <a:t> Export during storms</a:t>
                      </a:r>
                      <a:endParaRPr lang="en-US" sz="1600" dirty="0">
                        <a:effectLst/>
                        <a:latin typeface="+mn-lt"/>
                        <a:ea typeface="MS Mincho"/>
                        <a:cs typeface="Times New Roman"/>
                      </a:endParaRPr>
                    </a:p>
                  </a:txBody>
                  <a:tcPr marL="83983" marR="83983" marT="0" marB="0" anchor="ctr"/>
                </a:tc>
                <a:tc hMerge="1">
                  <a:txBody>
                    <a:bodyPr/>
                    <a:lstStyle/>
                    <a:p>
                      <a:pPr marL="0" marR="0" algn="ctr">
                        <a:spcBef>
                          <a:spcPts val="0"/>
                        </a:spcBef>
                        <a:spcAft>
                          <a:spcPts val="0"/>
                        </a:spcAft>
                      </a:pPr>
                      <a:endParaRPr lang="en-US" sz="2000" dirty="0">
                        <a:effectLst/>
                        <a:latin typeface="+mn-lt"/>
                        <a:ea typeface="MS Mincho"/>
                        <a:cs typeface="Times New Roman"/>
                      </a:endParaRPr>
                    </a:p>
                  </a:txBody>
                  <a:tcPr marL="83983" marR="83983" marT="0" marB="0" anchor="ctr"/>
                </a:tc>
                <a:tc gridSpan="2">
                  <a:txBody>
                    <a:bodyPr/>
                    <a:lstStyle/>
                    <a:p>
                      <a:pPr marL="0" marR="0" algn="ctr">
                        <a:spcBef>
                          <a:spcPts val="0"/>
                        </a:spcBef>
                        <a:spcAft>
                          <a:spcPts val="0"/>
                        </a:spcAft>
                      </a:pPr>
                      <a:r>
                        <a:rPr lang="en-US" sz="1600" dirty="0">
                          <a:effectLst/>
                          <a:latin typeface="+mn-lt"/>
                        </a:rPr>
                        <a:t>Annual Export (kg/</a:t>
                      </a:r>
                      <a:r>
                        <a:rPr lang="en-US" sz="1600" dirty="0" err="1">
                          <a:effectLst/>
                          <a:latin typeface="+mn-lt"/>
                        </a:rPr>
                        <a:t>yr</a:t>
                      </a:r>
                      <a:r>
                        <a:rPr lang="en-US" sz="1600" dirty="0">
                          <a:effectLst/>
                          <a:latin typeface="+mn-lt"/>
                        </a:rPr>
                        <a:t>)</a:t>
                      </a:r>
                      <a:endParaRPr lang="en-US" sz="1600" dirty="0">
                        <a:effectLst/>
                        <a:latin typeface="+mn-lt"/>
                        <a:ea typeface="MS Mincho"/>
                        <a:cs typeface="Times New Roman"/>
                      </a:endParaRPr>
                    </a:p>
                  </a:txBody>
                  <a:tcPr marL="83983" marR="83983" marT="0" marB="0" anchor="ctr"/>
                </a:tc>
                <a:tc hMerge="1">
                  <a:txBody>
                    <a:bodyPr/>
                    <a:lstStyle/>
                    <a:p>
                      <a:endParaRPr lang="en-US"/>
                    </a:p>
                  </a:txBody>
                  <a:tcPr/>
                </a:tc>
                <a:tc gridSpan="2">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dirty="0" smtClean="0">
                          <a:effectLst/>
                          <a:latin typeface="+mn-lt"/>
                          <a:ea typeface="MS Mincho"/>
                          <a:cs typeface="Times New Roman"/>
                        </a:rPr>
                        <a:t>%</a:t>
                      </a:r>
                      <a:r>
                        <a:rPr lang="en-US" sz="1600" baseline="0" dirty="0" smtClean="0">
                          <a:effectLst/>
                          <a:latin typeface="+mn-lt"/>
                          <a:ea typeface="MS Mincho"/>
                          <a:cs typeface="Times New Roman"/>
                        </a:rPr>
                        <a:t> Export during storms</a:t>
                      </a:r>
                      <a:endParaRPr lang="en-US" sz="1600" dirty="0">
                        <a:effectLst/>
                        <a:latin typeface="+mn-lt"/>
                        <a:ea typeface="MS Mincho"/>
                        <a:cs typeface="Times New Roman"/>
                      </a:endParaRPr>
                    </a:p>
                  </a:txBody>
                  <a:tcPr marL="83983" marR="83983" marT="0" marB="0" anchor="ctr"/>
                </a:tc>
                <a:tc hMerge="1">
                  <a:txBody>
                    <a:bodyPr/>
                    <a:lstStyle/>
                    <a:p>
                      <a:pPr marL="0" marR="0" algn="ctr">
                        <a:spcBef>
                          <a:spcPts val="0"/>
                        </a:spcBef>
                        <a:spcAft>
                          <a:spcPts val="0"/>
                        </a:spcAft>
                      </a:pPr>
                      <a:endParaRPr lang="en-US" sz="2000" dirty="0">
                        <a:effectLst/>
                        <a:latin typeface="+mn-lt"/>
                        <a:ea typeface="MS Mincho"/>
                        <a:cs typeface="Times New Roman"/>
                      </a:endParaRPr>
                    </a:p>
                  </a:txBody>
                  <a:tcPr marL="83983" marR="83983" marT="0" marB="0" anchor="ctr"/>
                </a:tc>
              </a:tr>
              <a:tr h="441137">
                <a:tc vMerge="1">
                  <a:txBody>
                    <a:bodyPr/>
                    <a:lstStyle/>
                    <a:p>
                      <a:endParaRPr lang="en-US"/>
                    </a:p>
                  </a:txBody>
                  <a:tcPr/>
                </a:tc>
                <a:tc>
                  <a:txBody>
                    <a:bodyPr/>
                    <a:lstStyle/>
                    <a:p>
                      <a:pPr marL="0" marR="0" algn="ctr">
                        <a:spcBef>
                          <a:spcPts val="0"/>
                        </a:spcBef>
                        <a:spcAft>
                          <a:spcPts val="0"/>
                        </a:spcAft>
                      </a:pPr>
                      <a:r>
                        <a:rPr lang="en-US" sz="1600" dirty="0">
                          <a:effectLst/>
                          <a:latin typeface="+mn-lt"/>
                        </a:rPr>
                        <a:t>2007</a:t>
                      </a:r>
                      <a:endParaRPr lang="en-US" sz="1600" dirty="0">
                        <a:effectLst/>
                        <a:latin typeface="+mn-lt"/>
                        <a:ea typeface="MS Mincho"/>
                        <a:cs typeface="Times New Roman"/>
                      </a:endParaRPr>
                    </a:p>
                  </a:txBody>
                  <a:tcPr marL="83983" marR="83983" marT="0" marB="0" anchor="ctr"/>
                </a:tc>
                <a:tc>
                  <a:txBody>
                    <a:bodyPr/>
                    <a:lstStyle/>
                    <a:p>
                      <a:pPr marL="0" marR="0" algn="ctr">
                        <a:spcBef>
                          <a:spcPts val="0"/>
                        </a:spcBef>
                        <a:spcAft>
                          <a:spcPts val="0"/>
                        </a:spcAft>
                      </a:pPr>
                      <a:r>
                        <a:rPr lang="en-US" sz="1600" dirty="0">
                          <a:effectLst/>
                          <a:latin typeface="+mn-lt"/>
                        </a:rPr>
                        <a:t>2008</a:t>
                      </a:r>
                      <a:endParaRPr lang="en-US" sz="1600" dirty="0">
                        <a:effectLst/>
                        <a:latin typeface="+mn-lt"/>
                        <a:ea typeface="MS Mincho"/>
                        <a:cs typeface="Times New Roman"/>
                      </a:endParaRPr>
                    </a:p>
                  </a:txBody>
                  <a:tcPr marL="83983" marR="83983" marT="0" marB="0" anchor="ctr"/>
                </a:tc>
                <a:tc>
                  <a:txBody>
                    <a:bodyPr/>
                    <a:lstStyle/>
                    <a:p>
                      <a:pPr marL="0" marR="0" algn="ctr">
                        <a:spcBef>
                          <a:spcPts val="0"/>
                        </a:spcBef>
                        <a:spcAft>
                          <a:spcPts val="0"/>
                        </a:spcAft>
                      </a:pPr>
                      <a:r>
                        <a:rPr lang="en-US" sz="1600" dirty="0" smtClean="0">
                          <a:effectLst/>
                          <a:latin typeface="+mn-lt"/>
                          <a:ea typeface="MS Mincho"/>
                          <a:cs typeface="Times New Roman"/>
                        </a:rPr>
                        <a:t>2007</a:t>
                      </a:r>
                      <a:endParaRPr lang="en-US" sz="1600" dirty="0">
                        <a:effectLst/>
                        <a:latin typeface="+mn-lt"/>
                        <a:ea typeface="MS Mincho"/>
                        <a:cs typeface="Times New Roman"/>
                      </a:endParaRPr>
                    </a:p>
                  </a:txBody>
                  <a:tcPr marL="83983" marR="83983" marT="0" marB="0" anchor="ctr"/>
                </a:tc>
                <a:tc>
                  <a:txBody>
                    <a:bodyPr/>
                    <a:lstStyle/>
                    <a:p>
                      <a:pPr marL="0" marR="0" algn="ctr">
                        <a:spcBef>
                          <a:spcPts val="0"/>
                        </a:spcBef>
                        <a:spcAft>
                          <a:spcPts val="0"/>
                        </a:spcAft>
                      </a:pPr>
                      <a:r>
                        <a:rPr lang="en-US" sz="1600" dirty="0" smtClean="0">
                          <a:effectLst/>
                          <a:latin typeface="+mn-lt"/>
                          <a:ea typeface="MS Mincho"/>
                          <a:cs typeface="Times New Roman"/>
                        </a:rPr>
                        <a:t>2008</a:t>
                      </a:r>
                      <a:endParaRPr lang="en-US" sz="1600" dirty="0">
                        <a:effectLst/>
                        <a:latin typeface="+mn-lt"/>
                        <a:ea typeface="MS Mincho"/>
                        <a:cs typeface="Times New Roman"/>
                      </a:endParaRPr>
                    </a:p>
                  </a:txBody>
                  <a:tcPr marL="83983" marR="83983" marT="0" marB="0" anchor="ctr"/>
                </a:tc>
                <a:tc>
                  <a:txBody>
                    <a:bodyPr/>
                    <a:lstStyle/>
                    <a:p>
                      <a:pPr marL="0" marR="0" algn="ctr">
                        <a:spcBef>
                          <a:spcPts val="0"/>
                        </a:spcBef>
                        <a:spcAft>
                          <a:spcPts val="0"/>
                        </a:spcAft>
                      </a:pPr>
                      <a:r>
                        <a:rPr lang="en-US" sz="1600">
                          <a:effectLst/>
                          <a:latin typeface="+mn-lt"/>
                        </a:rPr>
                        <a:t>2007</a:t>
                      </a:r>
                      <a:endParaRPr lang="en-US" sz="1600">
                        <a:effectLst/>
                        <a:latin typeface="+mn-lt"/>
                        <a:ea typeface="MS Mincho"/>
                        <a:cs typeface="Times New Roman"/>
                      </a:endParaRPr>
                    </a:p>
                  </a:txBody>
                  <a:tcPr marL="83983" marR="83983" marT="0" marB="0" anchor="ctr"/>
                </a:tc>
                <a:tc>
                  <a:txBody>
                    <a:bodyPr/>
                    <a:lstStyle/>
                    <a:p>
                      <a:pPr marL="0" marR="0" algn="ctr">
                        <a:spcBef>
                          <a:spcPts val="0"/>
                        </a:spcBef>
                        <a:spcAft>
                          <a:spcPts val="0"/>
                        </a:spcAft>
                      </a:pPr>
                      <a:r>
                        <a:rPr lang="en-US" sz="1600" dirty="0">
                          <a:effectLst/>
                          <a:latin typeface="+mn-lt"/>
                        </a:rPr>
                        <a:t>2008</a:t>
                      </a:r>
                      <a:endParaRPr lang="en-US" sz="1600" dirty="0">
                        <a:effectLst/>
                        <a:latin typeface="+mn-lt"/>
                        <a:ea typeface="MS Mincho"/>
                        <a:cs typeface="Times New Roman"/>
                      </a:endParaRPr>
                    </a:p>
                  </a:txBody>
                  <a:tcPr marL="83983" marR="83983" marT="0" marB="0" anchor="ctr"/>
                </a:tc>
                <a:tc>
                  <a:txBody>
                    <a:bodyPr/>
                    <a:lstStyle/>
                    <a:p>
                      <a:pPr marL="0" marR="0" algn="ctr">
                        <a:spcBef>
                          <a:spcPts val="0"/>
                        </a:spcBef>
                        <a:spcAft>
                          <a:spcPts val="0"/>
                        </a:spcAft>
                      </a:pPr>
                      <a:r>
                        <a:rPr lang="en-US" sz="1600" dirty="0" smtClean="0">
                          <a:effectLst/>
                          <a:latin typeface="+mn-lt"/>
                          <a:ea typeface="MS Mincho"/>
                          <a:cs typeface="Times New Roman"/>
                        </a:rPr>
                        <a:t>2007</a:t>
                      </a:r>
                      <a:endParaRPr lang="en-US" sz="1600" dirty="0">
                        <a:effectLst/>
                        <a:latin typeface="+mn-lt"/>
                        <a:ea typeface="MS Mincho"/>
                        <a:cs typeface="Times New Roman"/>
                      </a:endParaRPr>
                    </a:p>
                  </a:txBody>
                  <a:tcPr marL="83983" marR="83983" marT="0" marB="0" anchor="ctr"/>
                </a:tc>
                <a:tc>
                  <a:txBody>
                    <a:bodyPr/>
                    <a:lstStyle/>
                    <a:p>
                      <a:pPr marL="0" marR="0" algn="ctr">
                        <a:spcBef>
                          <a:spcPts val="0"/>
                        </a:spcBef>
                        <a:spcAft>
                          <a:spcPts val="0"/>
                        </a:spcAft>
                      </a:pPr>
                      <a:r>
                        <a:rPr lang="en-US" sz="1600" dirty="0" smtClean="0">
                          <a:effectLst/>
                          <a:latin typeface="+mn-lt"/>
                          <a:ea typeface="MS Mincho"/>
                          <a:cs typeface="Times New Roman"/>
                        </a:rPr>
                        <a:t>2008</a:t>
                      </a:r>
                      <a:endParaRPr lang="en-US" sz="1600" dirty="0">
                        <a:effectLst/>
                        <a:latin typeface="+mn-lt"/>
                        <a:ea typeface="MS Mincho"/>
                        <a:cs typeface="Times New Roman"/>
                      </a:endParaRPr>
                    </a:p>
                  </a:txBody>
                  <a:tcPr marL="83983" marR="83983" marT="0" marB="0" anchor="ctr"/>
                </a:tc>
              </a:tr>
              <a:tr h="441137">
                <a:tc>
                  <a:txBody>
                    <a:bodyPr/>
                    <a:lstStyle/>
                    <a:p>
                      <a:pPr marL="0" marR="0" algn="ctr">
                        <a:spcBef>
                          <a:spcPts val="0"/>
                        </a:spcBef>
                        <a:spcAft>
                          <a:spcPts val="0"/>
                        </a:spcAft>
                      </a:pPr>
                      <a:r>
                        <a:rPr lang="en-US" sz="1600">
                          <a:effectLst/>
                          <a:latin typeface="+mn-lt"/>
                        </a:rPr>
                        <a:t>Nitrate</a:t>
                      </a:r>
                      <a:endParaRPr lang="en-US" sz="1600">
                        <a:effectLst/>
                        <a:latin typeface="+mn-lt"/>
                        <a:ea typeface="MS Mincho"/>
                        <a:cs typeface="Times New Roman"/>
                      </a:endParaRPr>
                    </a:p>
                  </a:txBody>
                  <a:tcPr marL="83983" marR="83983" marT="0" marB="0" anchor="ctr"/>
                </a:tc>
                <a:tc>
                  <a:txBody>
                    <a:bodyPr/>
                    <a:lstStyle/>
                    <a:p>
                      <a:pPr marL="0" marR="0" algn="ctr">
                        <a:spcBef>
                          <a:spcPts val="0"/>
                        </a:spcBef>
                        <a:spcAft>
                          <a:spcPts val="0"/>
                        </a:spcAft>
                      </a:pPr>
                      <a:r>
                        <a:rPr lang="en-US" sz="1600">
                          <a:effectLst/>
                          <a:latin typeface="+mn-lt"/>
                        </a:rPr>
                        <a:t>32547</a:t>
                      </a:r>
                      <a:endParaRPr lang="en-US" sz="1600">
                        <a:effectLst/>
                        <a:latin typeface="+mn-lt"/>
                        <a:ea typeface="MS Mincho"/>
                        <a:cs typeface="Times New Roman"/>
                      </a:endParaRPr>
                    </a:p>
                  </a:txBody>
                  <a:tcPr marL="83983" marR="83983" marT="0" marB="0" anchor="ctr"/>
                </a:tc>
                <a:tc>
                  <a:txBody>
                    <a:bodyPr/>
                    <a:lstStyle/>
                    <a:p>
                      <a:pPr marL="0" marR="0" algn="ctr">
                        <a:spcBef>
                          <a:spcPts val="0"/>
                        </a:spcBef>
                        <a:spcAft>
                          <a:spcPts val="0"/>
                        </a:spcAft>
                      </a:pPr>
                      <a:r>
                        <a:rPr lang="en-US" sz="1600" dirty="0">
                          <a:effectLst/>
                          <a:latin typeface="+mn-lt"/>
                        </a:rPr>
                        <a:t>262</a:t>
                      </a:r>
                      <a:endParaRPr lang="en-US" sz="1600" dirty="0">
                        <a:effectLst/>
                        <a:latin typeface="+mn-lt"/>
                        <a:ea typeface="MS Mincho"/>
                        <a:cs typeface="Times New Roman"/>
                      </a:endParaRPr>
                    </a:p>
                  </a:txBody>
                  <a:tcPr marL="83983" marR="83983" marT="0" marB="0" anchor="ctr"/>
                </a:tc>
                <a:tc>
                  <a:txBody>
                    <a:bodyPr/>
                    <a:lstStyle/>
                    <a:p>
                      <a:pPr marL="0" marR="0" algn="ctr">
                        <a:spcBef>
                          <a:spcPts val="0"/>
                        </a:spcBef>
                        <a:spcAft>
                          <a:spcPts val="0"/>
                        </a:spcAft>
                      </a:pPr>
                      <a:r>
                        <a:rPr lang="en-US" sz="1600" dirty="0" smtClean="0">
                          <a:effectLst/>
                          <a:latin typeface="+mn-lt"/>
                          <a:ea typeface="MS Mincho"/>
                          <a:cs typeface="Times New Roman"/>
                        </a:rPr>
                        <a:t>96</a:t>
                      </a:r>
                      <a:endParaRPr lang="en-US" sz="1600" dirty="0">
                        <a:effectLst/>
                        <a:latin typeface="+mn-lt"/>
                        <a:ea typeface="MS Mincho"/>
                        <a:cs typeface="Times New Roman"/>
                      </a:endParaRPr>
                    </a:p>
                  </a:txBody>
                  <a:tcPr marL="83983" marR="83983" marT="0" marB="0" anchor="ctr"/>
                </a:tc>
                <a:tc>
                  <a:txBody>
                    <a:bodyPr/>
                    <a:lstStyle/>
                    <a:p>
                      <a:pPr marL="0" marR="0" algn="ctr">
                        <a:spcBef>
                          <a:spcPts val="0"/>
                        </a:spcBef>
                        <a:spcAft>
                          <a:spcPts val="0"/>
                        </a:spcAft>
                      </a:pPr>
                      <a:r>
                        <a:rPr lang="en-US" sz="1600" dirty="0" smtClean="0">
                          <a:effectLst/>
                          <a:latin typeface="+mn-lt"/>
                          <a:ea typeface="MS Mincho"/>
                          <a:cs typeface="Times New Roman"/>
                        </a:rPr>
                        <a:t>5</a:t>
                      </a:r>
                      <a:endParaRPr lang="en-US" sz="1600" dirty="0">
                        <a:effectLst/>
                        <a:latin typeface="+mn-lt"/>
                        <a:ea typeface="MS Mincho"/>
                        <a:cs typeface="Times New Roman"/>
                      </a:endParaRPr>
                    </a:p>
                  </a:txBody>
                  <a:tcPr marL="83983" marR="83983" marT="0" marB="0" anchor="ctr"/>
                </a:tc>
                <a:tc>
                  <a:txBody>
                    <a:bodyPr/>
                    <a:lstStyle/>
                    <a:p>
                      <a:pPr marL="0" marR="0" algn="ctr">
                        <a:spcBef>
                          <a:spcPts val="0"/>
                        </a:spcBef>
                        <a:spcAft>
                          <a:spcPts val="0"/>
                        </a:spcAft>
                      </a:pPr>
                      <a:r>
                        <a:rPr lang="en-US" sz="1600">
                          <a:effectLst/>
                          <a:latin typeface="+mn-lt"/>
                        </a:rPr>
                        <a:t>67324</a:t>
                      </a:r>
                      <a:endParaRPr lang="en-US" sz="1600">
                        <a:effectLst/>
                        <a:latin typeface="+mn-lt"/>
                        <a:ea typeface="MS Mincho"/>
                        <a:cs typeface="Times New Roman"/>
                      </a:endParaRPr>
                    </a:p>
                  </a:txBody>
                  <a:tcPr marL="83983" marR="83983" marT="0" marB="0" anchor="ctr"/>
                </a:tc>
                <a:tc>
                  <a:txBody>
                    <a:bodyPr/>
                    <a:lstStyle/>
                    <a:p>
                      <a:pPr marL="0" marR="0" algn="ctr">
                        <a:spcBef>
                          <a:spcPts val="0"/>
                        </a:spcBef>
                        <a:spcAft>
                          <a:spcPts val="0"/>
                        </a:spcAft>
                      </a:pPr>
                      <a:r>
                        <a:rPr lang="en-US" sz="1600" dirty="0">
                          <a:effectLst/>
                          <a:latin typeface="+mn-lt"/>
                        </a:rPr>
                        <a:t>22376</a:t>
                      </a:r>
                      <a:endParaRPr lang="en-US" sz="1600" dirty="0">
                        <a:effectLst/>
                        <a:latin typeface="+mn-lt"/>
                        <a:ea typeface="MS Mincho"/>
                        <a:cs typeface="Times New Roman"/>
                      </a:endParaRPr>
                    </a:p>
                  </a:txBody>
                  <a:tcPr marL="83983" marR="83983" marT="0" marB="0" anchor="ctr"/>
                </a:tc>
                <a:tc>
                  <a:txBody>
                    <a:bodyPr/>
                    <a:lstStyle/>
                    <a:p>
                      <a:pPr marL="0" marR="0" algn="ctr">
                        <a:spcBef>
                          <a:spcPts val="0"/>
                        </a:spcBef>
                        <a:spcAft>
                          <a:spcPts val="0"/>
                        </a:spcAft>
                      </a:pPr>
                      <a:r>
                        <a:rPr lang="en-US" sz="1600" dirty="0" smtClean="0">
                          <a:effectLst/>
                          <a:latin typeface="+mn-lt"/>
                          <a:ea typeface="MS Mincho"/>
                          <a:cs typeface="Times New Roman"/>
                        </a:rPr>
                        <a:t>66</a:t>
                      </a:r>
                      <a:endParaRPr lang="en-US" sz="1600" dirty="0">
                        <a:effectLst/>
                        <a:latin typeface="+mn-lt"/>
                        <a:ea typeface="MS Mincho"/>
                        <a:cs typeface="Times New Roman"/>
                      </a:endParaRPr>
                    </a:p>
                  </a:txBody>
                  <a:tcPr marL="83983" marR="83983" marT="0" marB="0" anchor="ctr"/>
                </a:tc>
                <a:tc>
                  <a:txBody>
                    <a:bodyPr/>
                    <a:lstStyle/>
                    <a:p>
                      <a:pPr marL="0" marR="0" algn="ctr">
                        <a:spcBef>
                          <a:spcPts val="0"/>
                        </a:spcBef>
                        <a:spcAft>
                          <a:spcPts val="0"/>
                        </a:spcAft>
                      </a:pPr>
                      <a:r>
                        <a:rPr lang="en-US" sz="1600" dirty="0" smtClean="0">
                          <a:effectLst/>
                          <a:latin typeface="+mn-lt"/>
                          <a:ea typeface="MS Mincho"/>
                          <a:cs typeface="Times New Roman"/>
                        </a:rPr>
                        <a:t>23</a:t>
                      </a:r>
                      <a:endParaRPr lang="en-US" sz="1600" dirty="0">
                        <a:effectLst/>
                        <a:latin typeface="+mn-lt"/>
                        <a:ea typeface="MS Mincho"/>
                        <a:cs typeface="Times New Roman"/>
                      </a:endParaRPr>
                    </a:p>
                  </a:txBody>
                  <a:tcPr marL="83983" marR="83983" marT="0" marB="0" anchor="ctr"/>
                </a:tc>
              </a:tr>
              <a:tr h="841373">
                <a:tc>
                  <a:txBody>
                    <a:bodyPr/>
                    <a:lstStyle/>
                    <a:p>
                      <a:pPr marL="0" marR="0" algn="ctr">
                        <a:spcBef>
                          <a:spcPts val="0"/>
                        </a:spcBef>
                        <a:spcAft>
                          <a:spcPts val="0"/>
                        </a:spcAft>
                      </a:pPr>
                      <a:r>
                        <a:rPr lang="en-US" sz="1600">
                          <a:effectLst/>
                          <a:latin typeface="+mn-lt"/>
                        </a:rPr>
                        <a:t>Ammonium</a:t>
                      </a:r>
                      <a:endParaRPr lang="en-US" sz="1600">
                        <a:effectLst/>
                        <a:latin typeface="+mn-lt"/>
                        <a:ea typeface="MS Mincho"/>
                        <a:cs typeface="Times New Roman"/>
                      </a:endParaRPr>
                    </a:p>
                  </a:txBody>
                  <a:tcPr marL="83983" marR="83983" marT="0" marB="0" anchor="ctr"/>
                </a:tc>
                <a:tc>
                  <a:txBody>
                    <a:bodyPr/>
                    <a:lstStyle/>
                    <a:p>
                      <a:pPr marL="0" marR="0" algn="ctr">
                        <a:spcBef>
                          <a:spcPts val="0"/>
                        </a:spcBef>
                        <a:spcAft>
                          <a:spcPts val="0"/>
                        </a:spcAft>
                      </a:pPr>
                      <a:r>
                        <a:rPr lang="en-US" sz="1600">
                          <a:effectLst/>
                          <a:latin typeface="+mn-lt"/>
                        </a:rPr>
                        <a:t>12242</a:t>
                      </a:r>
                      <a:endParaRPr lang="en-US" sz="1600">
                        <a:effectLst/>
                        <a:latin typeface="+mn-lt"/>
                        <a:ea typeface="MS Mincho"/>
                        <a:cs typeface="Times New Roman"/>
                      </a:endParaRPr>
                    </a:p>
                  </a:txBody>
                  <a:tcPr marL="83983" marR="83983" marT="0" marB="0" anchor="ctr"/>
                </a:tc>
                <a:tc>
                  <a:txBody>
                    <a:bodyPr/>
                    <a:lstStyle/>
                    <a:p>
                      <a:pPr marL="0" marR="0" algn="ctr">
                        <a:spcBef>
                          <a:spcPts val="0"/>
                        </a:spcBef>
                        <a:spcAft>
                          <a:spcPts val="0"/>
                        </a:spcAft>
                      </a:pPr>
                      <a:r>
                        <a:rPr lang="en-US" sz="1600" dirty="0">
                          <a:effectLst/>
                          <a:latin typeface="+mn-lt"/>
                        </a:rPr>
                        <a:t>142</a:t>
                      </a:r>
                      <a:endParaRPr lang="en-US" sz="1600" dirty="0">
                        <a:effectLst/>
                        <a:latin typeface="+mn-lt"/>
                        <a:ea typeface="MS Mincho"/>
                        <a:cs typeface="Times New Roman"/>
                      </a:endParaRPr>
                    </a:p>
                  </a:txBody>
                  <a:tcPr marL="83983" marR="83983" marT="0" marB="0" anchor="ctr"/>
                </a:tc>
                <a:tc>
                  <a:txBody>
                    <a:bodyPr/>
                    <a:lstStyle/>
                    <a:p>
                      <a:pPr marL="0" marR="0" algn="ctr">
                        <a:spcBef>
                          <a:spcPts val="0"/>
                        </a:spcBef>
                        <a:spcAft>
                          <a:spcPts val="0"/>
                        </a:spcAft>
                      </a:pPr>
                      <a:r>
                        <a:rPr lang="en-US" sz="1600" dirty="0" smtClean="0">
                          <a:effectLst/>
                          <a:latin typeface="+mn-lt"/>
                          <a:ea typeface="MS Mincho"/>
                          <a:cs typeface="Times New Roman"/>
                        </a:rPr>
                        <a:t>94</a:t>
                      </a:r>
                      <a:endParaRPr lang="en-US" sz="1600" dirty="0">
                        <a:effectLst/>
                        <a:latin typeface="+mn-lt"/>
                        <a:ea typeface="MS Mincho"/>
                        <a:cs typeface="Times New Roman"/>
                      </a:endParaRPr>
                    </a:p>
                  </a:txBody>
                  <a:tcPr marL="83983" marR="83983" marT="0" marB="0" anchor="ctr"/>
                </a:tc>
                <a:tc>
                  <a:txBody>
                    <a:bodyPr/>
                    <a:lstStyle/>
                    <a:p>
                      <a:pPr marL="0" marR="0" algn="ctr">
                        <a:spcBef>
                          <a:spcPts val="0"/>
                        </a:spcBef>
                        <a:spcAft>
                          <a:spcPts val="0"/>
                        </a:spcAft>
                      </a:pPr>
                      <a:r>
                        <a:rPr lang="en-US" sz="1600" dirty="0" smtClean="0">
                          <a:effectLst/>
                          <a:latin typeface="+mn-lt"/>
                          <a:ea typeface="MS Mincho"/>
                          <a:cs typeface="Times New Roman"/>
                        </a:rPr>
                        <a:t>4</a:t>
                      </a:r>
                      <a:endParaRPr lang="en-US" sz="1600" dirty="0">
                        <a:effectLst/>
                        <a:latin typeface="+mn-lt"/>
                        <a:ea typeface="MS Mincho"/>
                        <a:cs typeface="Times New Roman"/>
                      </a:endParaRPr>
                    </a:p>
                  </a:txBody>
                  <a:tcPr marL="83983" marR="83983" marT="0" marB="0" anchor="ctr"/>
                </a:tc>
                <a:tc>
                  <a:txBody>
                    <a:bodyPr/>
                    <a:lstStyle/>
                    <a:p>
                      <a:pPr marL="0" marR="0" algn="ctr">
                        <a:spcBef>
                          <a:spcPts val="0"/>
                        </a:spcBef>
                        <a:spcAft>
                          <a:spcPts val="0"/>
                        </a:spcAft>
                      </a:pPr>
                      <a:r>
                        <a:rPr lang="en-US" sz="1600" dirty="0">
                          <a:effectLst/>
                          <a:latin typeface="+mn-lt"/>
                        </a:rPr>
                        <a:t>5492</a:t>
                      </a:r>
                      <a:endParaRPr lang="en-US" sz="1600" dirty="0">
                        <a:effectLst/>
                        <a:latin typeface="+mn-lt"/>
                        <a:ea typeface="MS Mincho"/>
                        <a:cs typeface="Times New Roman"/>
                      </a:endParaRPr>
                    </a:p>
                  </a:txBody>
                  <a:tcPr marL="83983" marR="83983" marT="0" marB="0" anchor="ctr"/>
                </a:tc>
                <a:tc>
                  <a:txBody>
                    <a:bodyPr/>
                    <a:lstStyle/>
                    <a:p>
                      <a:pPr marL="0" marR="0" algn="ctr">
                        <a:spcBef>
                          <a:spcPts val="0"/>
                        </a:spcBef>
                        <a:spcAft>
                          <a:spcPts val="0"/>
                        </a:spcAft>
                      </a:pPr>
                      <a:r>
                        <a:rPr lang="en-US" sz="1600" dirty="0">
                          <a:effectLst/>
                          <a:latin typeface="+mn-lt"/>
                        </a:rPr>
                        <a:t>773</a:t>
                      </a:r>
                      <a:endParaRPr lang="en-US" sz="1600" dirty="0">
                        <a:effectLst/>
                        <a:latin typeface="+mn-lt"/>
                        <a:ea typeface="MS Mincho"/>
                        <a:cs typeface="Times New Roman"/>
                      </a:endParaRPr>
                    </a:p>
                  </a:txBody>
                  <a:tcPr marL="83983" marR="83983" marT="0" marB="0" anchor="ctr"/>
                </a:tc>
                <a:tc>
                  <a:txBody>
                    <a:bodyPr/>
                    <a:lstStyle/>
                    <a:p>
                      <a:pPr marL="0" marR="0" algn="ctr">
                        <a:spcBef>
                          <a:spcPts val="0"/>
                        </a:spcBef>
                        <a:spcAft>
                          <a:spcPts val="0"/>
                        </a:spcAft>
                      </a:pPr>
                      <a:r>
                        <a:rPr lang="en-US" sz="1600" dirty="0" smtClean="0">
                          <a:effectLst/>
                          <a:latin typeface="+mn-lt"/>
                          <a:ea typeface="MS Mincho"/>
                          <a:cs typeface="Times New Roman"/>
                        </a:rPr>
                        <a:t>90</a:t>
                      </a:r>
                      <a:endParaRPr lang="en-US" sz="1600" dirty="0">
                        <a:effectLst/>
                        <a:latin typeface="+mn-lt"/>
                        <a:ea typeface="MS Mincho"/>
                        <a:cs typeface="Times New Roman"/>
                      </a:endParaRPr>
                    </a:p>
                  </a:txBody>
                  <a:tcPr marL="83983" marR="83983" marT="0" marB="0" anchor="ctr"/>
                </a:tc>
                <a:tc>
                  <a:txBody>
                    <a:bodyPr/>
                    <a:lstStyle/>
                    <a:p>
                      <a:pPr marL="0" marR="0" algn="ctr">
                        <a:spcBef>
                          <a:spcPts val="0"/>
                        </a:spcBef>
                        <a:spcAft>
                          <a:spcPts val="0"/>
                        </a:spcAft>
                      </a:pPr>
                      <a:r>
                        <a:rPr lang="en-US" sz="1600" dirty="0" smtClean="0">
                          <a:effectLst/>
                          <a:latin typeface="+mn-lt"/>
                          <a:ea typeface="MS Mincho"/>
                          <a:cs typeface="Times New Roman"/>
                        </a:rPr>
                        <a:t>73</a:t>
                      </a:r>
                      <a:endParaRPr lang="en-US" sz="1600" dirty="0">
                        <a:effectLst/>
                        <a:latin typeface="+mn-lt"/>
                        <a:ea typeface="MS Mincho"/>
                        <a:cs typeface="Times New Roman"/>
                      </a:endParaRPr>
                    </a:p>
                  </a:txBody>
                  <a:tcPr marL="83983" marR="83983" marT="0" marB="0" anchor="ctr"/>
                </a:tc>
              </a:tr>
              <a:tr h="441137">
                <a:tc>
                  <a:txBody>
                    <a:bodyPr/>
                    <a:lstStyle/>
                    <a:p>
                      <a:pPr marL="0" marR="0" algn="ctr">
                        <a:spcBef>
                          <a:spcPts val="0"/>
                        </a:spcBef>
                        <a:spcAft>
                          <a:spcPts val="0"/>
                        </a:spcAft>
                      </a:pPr>
                      <a:r>
                        <a:rPr lang="en-US" sz="1600">
                          <a:effectLst/>
                          <a:latin typeface="+mn-lt"/>
                        </a:rPr>
                        <a:t>DON</a:t>
                      </a:r>
                      <a:endParaRPr lang="en-US" sz="1600">
                        <a:effectLst/>
                        <a:latin typeface="+mn-lt"/>
                        <a:ea typeface="MS Mincho"/>
                        <a:cs typeface="Times New Roman"/>
                      </a:endParaRPr>
                    </a:p>
                  </a:txBody>
                  <a:tcPr marL="83983" marR="83983" marT="0" marB="0" anchor="ctr"/>
                </a:tc>
                <a:tc>
                  <a:txBody>
                    <a:bodyPr/>
                    <a:lstStyle/>
                    <a:p>
                      <a:pPr marL="0" marR="0" algn="ctr">
                        <a:spcBef>
                          <a:spcPts val="0"/>
                        </a:spcBef>
                        <a:spcAft>
                          <a:spcPts val="0"/>
                        </a:spcAft>
                      </a:pPr>
                      <a:r>
                        <a:rPr lang="en-US" sz="1600">
                          <a:effectLst/>
                          <a:latin typeface="+mn-lt"/>
                        </a:rPr>
                        <a:t>195815</a:t>
                      </a:r>
                      <a:endParaRPr lang="en-US" sz="1600">
                        <a:effectLst/>
                        <a:latin typeface="+mn-lt"/>
                        <a:ea typeface="MS Mincho"/>
                        <a:cs typeface="Times New Roman"/>
                      </a:endParaRPr>
                    </a:p>
                  </a:txBody>
                  <a:tcPr marL="83983" marR="83983" marT="0" marB="0" anchor="ctr"/>
                </a:tc>
                <a:tc>
                  <a:txBody>
                    <a:bodyPr/>
                    <a:lstStyle/>
                    <a:p>
                      <a:pPr marL="0" marR="0" algn="ctr">
                        <a:spcBef>
                          <a:spcPts val="0"/>
                        </a:spcBef>
                        <a:spcAft>
                          <a:spcPts val="0"/>
                        </a:spcAft>
                      </a:pPr>
                      <a:r>
                        <a:rPr lang="en-US" sz="1600" dirty="0">
                          <a:effectLst/>
                          <a:latin typeface="+mn-lt"/>
                        </a:rPr>
                        <a:t>1742</a:t>
                      </a:r>
                      <a:endParaRPr lang="en-US" sz="1600" dirty="0">
                        <a:effectLst/>
                        <a:latin typeface="+mn-lt"/>
                        <a:ea typeface="MS Mincho"/>
                        <a:cs typeface="Times New Roman"/>
                      </a:endParaRPr>
                    </a:p>
                  </a:txBody>
                  <a:tcPr marL="83983" marR="83983" marT="0" marB="0" anchor="ctr"/>
                </a:tc>
                <a:tc>
                  <a:txBody>
                    <a:bodyPr/>
                    <a:lstStyle/>
                    <a:p>
                      <a:pPr marL="0" marR="0" algn="ctr">
                        <a:spcBef>
                          <a:spcPts val="0"/>
                        </a:spcBef>
                        <a:spcAft>
                          <a:spcPts val="0"/>
                        </a:spcAft>
                      </a:pPr>
                      <a:r>
                        <a:rPr lang="en-US" sz="1600" dirty="0" smtClean="0">
                          <a:effectLst/>
                          <a:latin typeface="+mn-lt"/>
                          <a:ea typeface="MS Mincho"/>
                          <a:cs typeface="Times New Roman"/>
                        </a:rPr>
                        <a:t>97</a:t>
                      </a:r>
                      <a:endParaRPr lang="en-US" sz="1600" dirty="0">
                        <a:effectLst/>
                        <a:latin typeface="+mn-lt"/>
                        <a:ea typeface="MS Mincho"/>
                        <a:cs typeface="Times New Roman"/>
                      </a:endParaRPr>
                    </a:p>
                  </a:txBody>
                  <a:tcPr marL="83983" marR="83983" marT="0" marB="0" anchor="ctr"/>
                </a:tc>
                <a:tc>
                  <a:txBody>
                    <a:bodyPr/>
                    <a:lstStyle/>
                    <a:p>
                      <a:pPr marL="0" marR="0" algn="ctr">
                        <a:spcBef>
                          <a:spcPts val="0"/>
                        </a:spcBef>
                        <a:spcAft>
                          <a:spcPts val="0"/>
                        </a:spcAft>
                      </a:pPr>
                      <a:r>
                        <a:rPr lang="en-US" sz="1600" dirty="0" smtClean="0">
                          <a:effectLst/>
                          <a:latin typeface="+mn-lt"/>
                          <a:ea typeface="MS Mincho"/>
                          <a:cs typeface="Times New Roman"/>
                        </a:rPr>
                        <a:t>8</a:t>
                      </a:r>
                      <a:endParaRPr lang="en-US" sz="1600" dirty="0">
                        <a:effectLst/>
                        <a:latin typeface="+mn-lt"/>
                        <a:ea typeface="MS Mincho"/>
                        <a:cs typeface="Times New Roman"/>
                      </a:endParaRPr>
                    </a:p>
                  </a:txBody>
                  <a:tcPr marL="83983" marR="83983" marT="0" marB="0" anchor="ctr"/>
                </a:tc>
                <a:tc>
                  <a:txBody>
                    <a:bodyPr/>
                    <a:lstStyle/>
                    <a:p>
                      <a:pPr marL="0" marR="0" algn="ctr">
                        <a:spcBef>
                          <a:spcPts val="0"/>
                        </a:spcBef>
                        <a:spcAft>
                          <a:spcPts val="0"/>
                        </a:spcAft>
                      </a:pPr>
                      <a:r>
                        <a:rPr lang="en-US" sz="1600" dirty="0">
                          <a:effectLst/>
                          <a:latin typeface="+mn-lt"/>
                        </a:rPr>
                        <a:t>54600</a:t>
                      </a:r>
                      <a:endParaRPr lang="en-US" sz="1600" dirty="0">
                        <a:effectLst/>
                        <a:latin typeface="+mn-lt"/>
                        <a:ea typeface="MS Mincho"/>
                        <a:cs typeface="Times New Roman"/>
                      </a:endParaRPr>
                    </a:p>
                  </a:txBody>
                  <a:tcPr marL="83983" marR="83983" marT="0" marB="0" anchor="ctr"/>
                </a:tc>
                <a:tc>
                  <a:txBody>
                    <a:bodyPr/>
                    <a:lstStyle/>
                    <a:p>
                      <a:pPr marL="0" marR="0" algn="ctr">
                        <a:spcBef>
                          <a:spcPts val="0"/>
                        </a:spcBef>
                        <a:spcAft>
                          <a:spcPts val="0"/>
                        </a:spcAft>
                      </a:pPr>
                      <a:r>
                        <a:rPr lang="en-US" sz="1600" dirty="0">
                          <a:effectLst/>
                          <a:latin typeface="+mn-lt"/>
                        </a:rPr>
                        <a:t>5388</a:t>
                      </a:r>
                      <a:endParaRPr lang="en-US" sz="1600" dirty="0">
                        <a:effectLst/>
                        <a:latin typeface="+mn-lt"/>
                        <a:ea typeface="MS Mincho"/>
                        <a:cs typeface="Times New Roman"/>
                      </a:endParaRPr>
                    </a:p>
                  </a:txBody>
                  <a:tcPr marL="83983" marR="83983" marT="0" marB="0" anchor="ctr"/>
                </a:tc>
                <a:tc>
                  <a:txBody>
                    <a:bodyPr/>
                    <a:lstStyle/>
                    <a:p>
                      <a:pPr marL="0" marR="0" algn="ctr">
                        <a:spcBef>
                          <a:spcPts val="0"/>
                        </a:spcBef>
                        <a:spcAft>
                          <a:spcPts val="0"/>
                        </a:spcAft>
                      </a:pPr>
                      <a:r>
                        <a:rPr lang="en-US" sz="1600" dirty="0" smtClean="0">
                          <a:effectLst/>
                          <a:latin typeface="+mn-lt"/>
                          <a:ea typeface="MS Mincho"/>
                          <a:cs typeface="Times New Roman"/>
                        </a:rPr>
                        <a:t>95</a:t>
                      </a:r>
                      <a:endParaRPr lang="en-US" sz="1600" dirty="0">
                        <a:effectLst/>
                        <a:latin typeface="+mn-lt"/>
                        <a:ea typeface="MS Mincho"/>
                        <a:cs typeface="Times New Roman"/>
                      </a:endParaRPr>
                    </a:p>
                  </a:txBody>
                  <a:tcPr marL="83983" marR="83983" marT="0" marB="0" anchor="ctr"/>
                </a:tc>
                <a:tc>
                  <a:txBody>
                    <a:bodyPr/>
                    <a:lstStyle/>
                    <a:p>
                      <a:pPr marL="0" marR="0" algn="ctr">
                        <a:spcBef>
                          <a:spcPts val="0"/>
                        </a:spcBef>
                        <a:spcAft>
                          <a:spcPts val="0"/>
                        </a:spcAft>
                      </a:pPr>
                      <a:r>
                        <a:rPr lang="en-US" sz="1600" dirty="0" smtClean="0">
                          <a:effectLst/>
                          <a:latin typeface="+mn-lt"/>
                          <a:ea typeface="MS Mincho"/>
                          <a:cs typeface="Times New Roman"/>
                        </a:rPr>
                        <a:t>76</a:t>
                      </a:r>
                      <a:endParaRPr lang="en-US" sz="1600" dirty="0">
                        <a:effectLst/>
                        <a:latin typeface="+mn-lt"/>
                        <a:ea typeface="MS Mincho"/>
                        <a:cs typeface="Times New Roman"/>
                      </a:endParaRPr>
                    </a:p>
                  </a:txBody>
                  <a:tcPr marL="83983" marR="83983" marT="0" marB="0" anchor="ctr"/>
                </a:tc>
              </a:tr>
              <a:tr h="441137">
                <a:tc>
                  <a:txBody>
                    <a:bodyPr/>
                    <a:lstStyle/>
                    <a:p>
                      <a:pPr marL="0" marR="0" algn="ctr">
                        <a:spcBef>
                          <a:spcPts val="0"/>
                        </a:spcBef>
                        <a:spcAft>
                          <a:spcPts val="0"/>
                        </a:spcAft>
                      </a:pPr>
                      <a:r>
                        <a:rPr lang="en-US" sz="1600">
                          <a:effectLst/>
                          <a:latin typeface="+mn-lt"/>
                        </a:rPr>
                        <a:t>PON</a:t>
                      </a:r>
                      <a:endParaRPr lang="en-US" sz="1600">
                        <a:effectLst/>
                        <a:latin typeface="+mn-lt"/>
                        <a:ea typeface="MS Mincho"/>
                        <a:cs typeface="Times New Roman"/>
                      </a:endParaRPr>
                    </a:p>
                  </a:txBody>
                  <a:tcPr marL="83983" marR="83983" marT="0" marB="0" anchor="ctr"/>
                </a:tc>
                <a:tc>
                  <a:txBody>
                    <a:bodyPr/>
                    <a:lstStyle/>
                    <a:p>
                      <a:pPr marL="0" marR="0" algn="ctr">
                        <a:spcBef>
                          <a:spcPts val="0"/>
                        </a:spcBef>
                        <a:spcAft>
                          <a:spcPts val="0"/>
                        </a:spcAft>
                      </a:pPr>
                      <a:r>
                        <a:rPr lang="en-US" sz="1600">
                          <a:effectLst/>
                          <a:latin typeface="+mn-lt"/>
                        </a:rPr>
                        <a:t>91286</a:t>
                      </a:r>
                      <a:endParaRPr lang="en-US" sz="1600">
                        <a:effectLst/>
                        <a:latin typeface="+mn-lt"/>
                        <a:ea typeface="MS Mincho"/>
                        <a:cs typeface="Times New Roman"/>
                      </a:endParaRPr>
                    </a:p>
                  </a:txBody>
                  <a:tcPr marL="83983" marR="83983" marT="0" marB="0" anchor="ctr"/>
                </a:tc>
                <a:tc>
                  <a:txBody>
                    <a:bodyPr/>
                    <a:lstStyle/>
                    <a:p>
                      <a:pPr marL="0" marR="0" algn="ctr">
                        <a:spcBef>
                          <a:spcPts val="0"/>
                        </a:spcBef>
                        <a:spcAft>
                          <a:spcPts val="0"/>
                        </a:spcAft>
                      </a:pPr>
                      <a:r>
                        <a:rPr lang="en-US" sz="1600" dirty="0">
                          <a:effectLst/>
                          <a:latin typeface="+mn-lt"/>
                        </a:rPr>
                        <a:t>1057</a:t>
                      </a:r>
                      <a:endParaRPr lang="en-US" sz="1600" dirty="0">
                        <a:effectLst/>
                        <a:latin typeface="+mn-lt"/>
                        <a:ea typeface="MS Mincho"/>
                        <a:cs typeface="Times New Roman"/>
                      </a:endParaRPr>
                    </a:p>
                  </a:txBody>
                  <a:tcPr marL="83983" marR="83983" marT="0" marB="0" anchor="ctr"/>
                </a:tc>
                <a:tc>
                  <a:txBody>
                    <a:bodyPr/>
                    <a:lstStyle/>
                    <a:p>
                      <a:pPr marL="0" marR="0" algn="ctr">
                        <a:spcBef>
                          <a:spcPts val="0"/>
                        </a:spcBef>
                        <a:spcAft>
                          <a:spcPts val="0"/>
                        </a:spcAft>
                      </a:pPr>
                      <a:r>
                        <a:rPr lang="en-US" sz="1600" dirty="0" smtClean="0">
                          <a:effectLst/>
                          <a:latin typeface="+mn-lt"/>
                          <a:ea typeface="MS Mincho"/>
                          <a:cs typeface="Times New Roman"/>
                        </a:rPr>
                        <a:t>95</a:t>
                      </a:r>
                      <a:endParaRPr lang="en-US" sz="1600" dirty="0">
                        <a:effectLst/>
                        <a:latin typeface="+mn-lt"/>
                        <a:ea typeface="MS Mincho"/>
                        <a:cs typeface="Times New Roman"/>
                      </a:endParaRPr>
                    </a:p>
                  </a:txBody>
                  <a:tcPr marL="83983" marR="83983" marT="0" marB="0" anchor="ctr"/>
                </a:tc>
                <a:tc>
                  <a:txBody>
                    <a:bodyPr/>
                    <a:lstStyle/>
                    <a:p>
                      <a:pPr marL="0" marR="0" algn="ctr">
                        <a:spcBef>
                          <a:spcPts val="0"/>
                        </a:spcBef>
                        <a:spcAft>
                          <a:spcPts val="0"/>
                        </a:spcAft>
                      </a:pPr>
                      <a:r>
                        <a:rPr lang="en-US" sz="1600" dirty="0" smtClean="0">
                          <a:effectLst/>
                          <a:latin typeface="+mn-lt"/>
                          <a:ea typeface="MS Mincho"/>
                          <a:cs typeface="Times New Roman"/>
                        </a:rPr>
                        <a:t>3</a:t>
                      </a:r>
                      <a:endParaRPr lang="en-US" sz="1600" dirty="0">
                        <a:effectLst/>
                        <a:latin typeface="+mn-lt"/>
                        <a:ea typeface="MS Mincho"/>
                        <a:cs typeface="Times New Roman"/>
                      </a:endParaRPr>
                    </a:p>
                  </a:txBody>
                  <a:tcPr marL="83983" marR="83983" marT="0" marB="0" anchor="ctr"/>
                </a:tc>
                <a:tc>
                  <a:txBody>
                    <a:bodyPr/>
                    <a:lstStyle/>
                    <a:p>
                      <a:pPr marL="0" marR="0" algn="ctr">
                        <a:spcBef>
                          <a:spcPts val="0"/>
                        </a:spcBef>
                        <a:spcAft>
                          <a:spcPts val="0"/>
                        </a:spcAft>
                      </a:pPr>
                      <a:r>
                        <a:rPr lang="en-US" sz="1600" dirty="0">
                          <a:effectLst/>
                          <a:latin typeface="+mn-lt"/>
                        </a:rPr>
                        <a:t>77496</a:t>
                      </a:r>
                      <a:endParaRPr lang="en-US" sz="1600" dirty="0">
                        <a:effectLst/>
                        <a:latin typeface="+mn-lt"/>
                        <a:ea typeface="MS Mincho"/>
                        <a:cs typeface="Times New Roman"/>
                      </a:endParaRPr>
                    </a:p>
                  </a:txBody>
                  <a:tcPr marL="83983" marR="83983" marT="0" marB="0" anchor="ctr"/>
                </a:tc>
                <a:tc>
                  <a:txBody>
                    <a:bodyPr/>
                    <a:lstStyle/>
                    <a:p>
                      <a:pPr marL="0" marR="0" algn="ctr">
                        <a:spcBef>
                          <a:spcPts val="0"/>
                        </a:spcBef>
                        <a:spcAft>
                          <a:spcPts val="0"/>
                        </a:spcAft>
                      </a:pPr>
                      <a:r>
                        <a:rPr lang="en-US" sz="1600" dirty="0">
                          <a:effectLst/>
                          <a:latin typeface="+mn-lt"/>
                        </a:rPr>
                        <a:t>4786</a:t>
                      </a:r>
                      <a:endParaRPr lang="en-US" sz="1600" dirty="0">
                        <a:effectLst/>
                        <a:latin typeface="+mn-lt"/>
                        <a:ea typeface="MS Mincho"/>
                        <a:cs typeface="Times New Roman"/>
                      </a:endParaRPr>
                    </a:p>
                  </a:txBody>
                  <a:tcPr marL="83983" marR="83983" marT="0" marB="0" anchor="ctr"/>
                </a:tc>
                <a:tc>
                  <a:txBody>
                    <a:bodyPr/>
                    <a:lstStyle/>
                    <a:p>
                      <a:pPr marL="0" marR="0" algn="ctr">
                        <a:spcBef>
                          <a:spcPts val="0"/>
                        </a:spcBef>
                        <a:spcAft>
                          <a:spcPts val="0"/>
                        </a:spcAft>
                      </a:pPr>
                      <a:r>
                        <a:rPr lang="en-US" sz="1600" dirty="0" smtClean="0">
                          <a:effectLst/>
                          <a:latin typeface="+mn-lt"/>
                          <a:ea typeface="MS Mincho"/>
                          <a:cs typeface="Times New Roman"/>
                        </a:rPr>
                        <a:t>97</a:t>
                      </a:r>
                      <a:endParaRPr lang="en-US" sz="1600" dirty="0">
                        <a:effectLst/>
                        <a:latin typeface="+mn-lt"/>
                        <a:ea typeface="MS Mincho"/>
                        <a:cs typeface="Times New Roman"/>
                      </a:endParaRPr>
                    </a:p>
                  </a:txBody>
                  <a:tcPr marL="83983" marR="83983" marT="0" marB="0" anchor="ctr"/>
                </a:tc>
                <a:tc>
                  <a:txBody>
                    <a:bodyPr/>
                    <a:lstStyle/>
                    <a:p>
                      <a:pPr marL="0" marR="0" algn="ctr">
                        <a:spcBef>
                          <a:spcPts val="0"/>
                        </a:spcBef>
                        <a:spcAft>
                          <a:spcPts val="0"/>
                        </a:spcAft>
                      </a:pPr>
                      <a:r>
                        <a:rPr lang="en-US" sz="1600" dirty="0" smtClean="0">
                          <a:effectLst/>
                          <a:latin typeface="+mn-lt"/>
                          <a:ea typeface="MS Mincho"/>
                          <a:cs typeface="Times New Roman"/>
                        </a:rPr>
                        <a:t>84</a:t>
                      </a:r>
                      <a:endParaRPr lang="en-US" sz="1600" dirty="0">
                        <a:effectLst/>
                        <a:latin typeface="+mn-lt"/>
                        <a:ea typeface="MS Mincho"/>
                        <a:cs typeface="Times New Roman"/>
                      </a:endParaRPr>
                    </a:p>
                  </a:txBody>
                  <a:tcPr marL="83983" marR="83983" marT="0" marB="0" anchor="ctr"/>
                </a:tc>
              </a:tr>
              <a:tr h="441137">
                <a:tc>
                  <a:txBody>
                    <a:bodyPr/>
                    <a:lstStyle/>
                    <a:p>
                      <a:pPr marL="0" marR="0" algn="ctr">
                        <a:spcBef>
                          <a:spcPts val="0"/>
                        </a:spcBef>
                        <a:spcAft>
                          <a:spcPts val="0"/>
                        </a:spcAft>
                      </a:pPr>
                      <a:r>
                        <a:rPr lang="en-US" sz="1600" dirty="0">
                          <a:effectLst/>
                          <a:latin typeface="+mn-lt"/>
                        </a:rPr>
                        <a:t>TN</a:t>
                      </a:r>
                      <a:endParaRPr lang="en-US" sz="1600" dirty="0">
                        <a:effectLst/>
                        <a:latin typeface="+mn-lt"/>
                        <a:ea typeface="MS Mincho"/>
                        <a:cs typeface="Times New Roman"/>
                      </a:endParaRPr>
                    </a:p>
                  </a:txBody>
                  <a:tcPr marL="83983" marR="83983" marT="0" marB="0" anchor="ctr"/>
                </a:tc>
                <a:tc>
                  <a:txBody>
                    <a:bodyPr/>
                    <a:lstStyle/>
                    <a:p>
                      <a:pPr marL="0" marR="0" algn="ctr">
                        <a:spcBef>
                          <a:spcPts val="0"/>
                        </a:spcBef>
                        <a:spcAft>
                          <a:spcPts val="0"/>
                        </a:spcAft>
                      </a:pPr>
                      <a:r>
                        <a:rPr lang="en-US" sz="1600" dirty="0">
                          <a:effectLst/>
                          <a:latin typeface="+mn-lt"/>
                        </a:rPr>
                        <a:t>331890</a:t>
                      </a:r>
                      <a:endParaRPr lang="en-US" sz="1600" dirty="0">
                        <a:effectLst/>
                        <a:latin typeface="+mn-lt"/>
                        <a:ea typeface="MS Mincho"/>
                        <a:cs typeface="Times New Roman"/>
                      </a:endParaRPr>
                    </a:p>
                  </a:txBody>
                  <a:tcPr marL="83983" marR="83983" marT="0" marB="0" anchor="ctr"/>
                </a:tc>
                <a:tc>
                  <a:txBody>
                    <a:bodyPr/>
                    <a:lstStyle/>
                    <a:p>
                      <a:pPr marL="0" marR="0" algn="ctr">
                        <a:spcBef>
                          <a:spcPts val="0"/>
                        </a:spcBef>
                        <a:spcAft>
                          <a:spcPts val="0"/>
                        </a:spcAft>
                      </a:pPr>
                      <a:r>
                        <a:rPr lang="en-US" sz="1600" dirty="0">
                          <a:effectLst/>
                          <a:latin typeface="+mn-lt"/>
                        </a:rPr>
                        <a:t>3203</a:t>
                      </a:r>
                      <a:endParaRPr lang="en-US" sz="1600" dirty="0">
                        <a:effectLst/>
                        <a:latin typeface="+mn-lt"/>
                        <a:ea typeface="MS Mincho"/>
                        <a:cs typeface="Times New Roman"/>
                      </a:endParaRPr>
                    </a:p>
                  </a:txBody>
                  <a:tcPr marL="83983" marR="83983" marT="0" marB="0" anchor="ctr"/>
                </a:tc>
                <a:tc>
                  <a:txBody>
                    <a:bodyPr/>
                    <a:lstStyle/>
                    <a:p>
                      <a:pPr marL="0" marR="0" algn="ctr">
                        <a:spcBef>
                          <a:spcPts val="0"/>
                        </a:spcBef>
                        <a:spcAft>
                          <a:spcPts val="0"/>
                        </a:spcAft>
                      </a:pPr>
                      <a:endParaRPr lang="en-US" sz="1600" dirty="0">
                        <a:effectLst/>
                        <a:latin typeface="+mn-lt"/>
                        <a:ea typeface="MS Mincho"/>
                        <a:cs typeface="Times New Roman"/>
                      </a:endParaRPr>
                    </a:p>
                  </a:txBody>
                  <a:tcPr marL="83983" marR="83983" marT="0" marB="0" anchor="ctr"/>
                </a:tc>
                <a:tc>
                  <a:txBody>
                    <a:bodyPr/>
                    <a:lstStyle/>
                    <a:p>
                      <a:pPr marL="0" marR="0" algn="ctr">
                        <a:spcBef>
                          <a:spcPts val="0"/>
                        </a:spcBef>
                        <a:spcAft>
                          <a:spcPts val="0"/>
                        </a:spcAft>
                      </a:pPr>
                      <a:endParaRPr lang="en-US" sz="1600" dirty="0">
                        <a:effectLst/>
                        <a:latin typeface="+mn-lt"/>
                        <a:ea typeface="MS Mincho"/>
                        <a:cs typeface="Times New Roman"/>
                      </a:endParaRPr>
                    </a:p>
                  </a:txBody>
                  <a:tcPr marL="83983" marR="83983" marT="0" marB="0" anchor="ctr"/>
                </a:tc>
                <a:tc>
                  <a:txBody>
                    <a:bodyPr/>
                    <a:lstStyle/>
                    <a:p>
                      <a:pPr marL="0" marR="0" algn="ctr">
                        <a:spcBef>
                          <a:spcPts val="0"/>
                        </a:spcBef>
                        <a:spcAft>
                          <a:spcPts val="0"/>
                        </a:spcAft>
                      </a:pPr>
                      <a:r>
                        <a:rPr lang="en-US" sz="1600" dirty="0">
                          <a:effectLst/>
                          <a:latin typeface="+mn-lt"/>
                        </a:rPr>
                        <a:t>204912</a:t>
                      </a:r>
                      <a:endParaRPr lang="en-US" sz="1600" dirty="0">
                        <a:effectLst/>
                        <a:latin typeface="+mn-lt"/>
                        <a:ea typeface="MS Mincho"/>
                        <a:cs typeface="Times New Roman"/>
                      </a:endParaRPr>
                    </a:p>
                  </a:txBody>
                  <a:tcPr marL="83983" marR="83983" marT="0" marB="0" anchor="ctr"/>
                </a:tc>
                <a:tc>
                  <a:txBody>
                    <a:bodyPr/>
                    <a:lstStyle/>
                    <a:p>
                      <a:pPr marL="0" marR="0" algn="ctr">
                        <a:spcBef>
                          <a:spcPts val="0"/>
                        </a:spcBef>
                        <a:spcAft>
                          <a:spcPts val="0"/>
                        </a:spcAft>
                      </a:pPr>
                      <a:r>
                        <a:rPr lang="en-US" sz="1600" dirty="0">
                          <a:effectLst/>
                          <a:latin typeface="+mn-lt"/>
                        </a:rPr>
                        <a:t>33323</a:t>
                      </a:r>
                      <a:endParaRPr lang="en-US" sz="1600" dirty="0">
                        <a:effectLst/>
                        <a:latin typeface="+mn-lt"/>
                        <a:ea typeface="MS Mincho"/>
                        <a:cs typeface="Times New Roman"/>
                      </a:endParaRPr>
                    </a:p>
                  </a:txBody>
                  <a:tcPr marL="83983" marR="83983" marT="0" marB="0" anchor="ctr"/>
                </a:tc>
                <a:tc>
                  <a:txBody>
                    <a:bodyPr/>
                    <a:lstStyle/>
                    <a:p>
                      <a:pPr marL="0" marR="0" algn="ctr">
                        <a:spcBef>
                          <a:spcPts val="0"/>
                        </a:spcBef>
                        <a:spcAft>
                          <a:spcPts val="0"/>
                        </a:spcAft>
                      </a:pPr>
                      <a:endParaRPr lang="en-US" sz="1600" dirty="0">
                        <a:effectLst/>
                        <a:latin typeface="+mn-lt"/>
                        <a:ea typeface="MS Mincho"/>
                        <a:cs typeface="Times New Roman"/>
                      </a:endParaRPr>
                    </a:p>
                  </a:txBody>
                  <a:tcPr marL="83983" marR="83983" marT="0" marB="0" anchor="ctr"/>
                </a:tc>
                <a:tc>
                  <a:txBody>
                    <a:bodyPr/>
                    <a:lstStyle/>
                    <a:p>
                      <a:pPr marL="0" marR="0" algn="ctr">
                        <a:spcBef>
                          <a:spcPts val="0"/>
                        </a:spcBef>
                        <a:spcAft>
                          <a:spcPts val="0"/>
                        </a:spcAft>
                      </a:pPr>
                      <a:endParaRPr lang="en-US" sz="1600" dirty="0">
                        <a:effectLst/>
                        <a:latin typeface="+mn-lt"/>
                        <a:ea typeface="MS Mincho"/>
                        <a:cs typeface="Times New Roman"/>
                      </a:endParaRPr>
                    </a:p>
                  </a:txBody>
                  <a:tcPr marL="83983" marR="83983" marT="0" marB="0" anchor="ctr"/>
                </a:tc>
              </a:tr>
              <a:tr h="441137">
                <a:tc>
                  <a:txBody>
                    <a:bodyPr/>
                    <a:lstStyle/>
                    <a:p>
                      <a:pPr marL="0" marR="0" algn="ctr">
                        <a:spcBef>
                          <a:spcPts val="0"/>
                        </a:spcBef>
                        <a:spcAft>
                          <a:spcPts val="0"/>
                        </a:spcAft>
                      </a:pPr>
                      <a:r>
                        <a:rPr lang="en-US" sz="1600" dirty="0" smtClean="0">
                          <a:effectLst/>
                          <a:latin typeface="+mn-lt"/>
                          <a:ea typeface="MS Mincho"/>
                          <a:cs typeface="Times New Roman"/>
                        </a:rPr>
                        <a:t>Discharge (m3/</a:t>
                      </a:r>
                      <a:r>
                        <a:rPr lang="en-US" sz="1600" dirty="0" err="1" smtClean="0">
                          <a:effectLst/>
                          <a:latin typeface="+mn-lt"/>
                          <a:ea typeface="MS Mincho"/>
                          <a:cs typeface="Times New Roman"/>
                        </a:rPr>
                        <a:t>yr</a:t>
                      </a:r>
                      <a:r>
                        <a:rPr lang="en-US" sz="1600" dirty="0" smtClean="0">
                          <a:effectLst/>
                          <a:latin typeface="+mn-lt"/>
                          <a:ea typeface="MS Mincho"/>
                          <a:cs typeface="Times New Roman"/>
                        </a:rPr>
                        <a:t>)</a:t>
                      </a:r>
                      <a:endParaRPr lang="en-US" sz="1600" dirty="0">
                        <a:effectLst/>
                        <a:latin typeface="+mn-lt"/>
                        <a:ea typeface="MS Mincho"/>
                        <a:cs typeface="Times New Roman"/>
                      </a:endParaRPr>
                    </a:p>
                  </a:txBody>
                  <a:tcPr marL="83983" marR="83983" marT="0" marB="0" anchor="ctr"/>
                </a:tc>
                <a:tc>
                  <a:txBody>
                    <a:bodyPr/>
                    <a:lstStyle/>
                    <a:p>
                      <a:pPr marL="0" marR="0" algn="ctr">
                        <a:spcBef>
                          <a:spcPts val="0"/>
                        </a:spcBef>
                        <a:spcAft>
                          <a:spcPts val="0"/>
                        </a:spcAft>
                      </a:pPr>
                      <a:r>
                        <a:rPr lang="en-US" sz="1600" dirty="0" smtClean="0">
                          <a:effectLst/>
                          <a:latin typeface="+mn-lt"/>
                          <a:ea typeface="MS Mincho"/>
                          <a:cs typeface="Times New Roman"/>
                        </a:rPr>
                        <a:t>30*10^7</a:t>
                      </a:r>
                      <a:endParaRPr lang="en-US" sz="1600" dirty="0">
                        <a:effectLst/>
                        <a:latin typeface="+mn-lt"/>
                        <a:ea typeface="MS Mincho"/>
                        <a:cs typeface="Times New Roman"/>
                      </a:endParaRPr>
                    </a:p>
                  </a:txBody>
                  <a:tcPr marL="83983" marR="83983" marT="0" marB="0" anchor="ctr"/>
                </a:tc>
                <a:tc>
                  <a:txBody>
                    <a:bodyPr/>
                    <a:lstStyle/>
                    <a:p>
                      <a:pPr marL="0" marR="0" algn="ctr">
                        <a:spcBef>
                          <a:spcPts val="0"/>
                        </a:spcBef>
                        <a:spcAft>
                          <a:spcPts val="0"/>
                        </a:spcAft>
                      </a:pPr>
                      <a:r>
                        <a:rPr lang="en-US" sz="1600" dirty="0" smtClean="0">
                          <a:effectLst/>
                          <a:latin typeface="+mn-lt"/>
                          <a:ea typeface="MS Mincho"/>
                          <a:cs typeface="Times New Roman"/>
                        </a:rPr>
                        <a:t>0.6*10^7</a:t>
                      </a:r>
                      <a:endParaRPr lang="en-US" sz="1600" dirty="0">
                        <a:effectLst/>
                        <a:latin typeface="+mn-lt"/>
                        <a:ea typeface="MS Mincho"/>
                        <a:cs typeface="Times New Roman"/>
                      </a:endParaRPr>
                    </a:p>
                  </a:txBody>
                  <a:tcPr marL="83983" marR="83983" marT="0" marB="0" anchor="ctr"/>
                </a:tc>
                <a:tc>
                  <a:txBody>
                    <a:bodyPr/>
                    <a:lstStyle/>
                    <a:p>
                      <a:pPr marL="0" marR="0" algn="ctr">
                        <a:spcBef>
                          <a:spcPts val="0"/>
                        </a:spcBef>
                        <a:spcAft>
                          <a:spcPts val="0"/>
                        </a:spcAft>
                      </a:pPr>
                      <a:endParaRPr lang="en-US" sz="1600" dirty="0">
                        <a:effectLst/>
                        <a:latin typeface="+mn-lt"/>
                        <a:ea typeface="MS Mincho"/>
                        <a:cs typeface="Times New Roman"/>
                      </a:endParaRPr>
                    </a:p>
                  </a:txBody>
                  <a:tcPr marL="83983" marR="83983" marT="0" marB="0" anchor="ctr"/>
                </a:tc>
                <a:tc>
                  <a:txBody>
                    <a:bodyPr/>
                    <a:lstStyle/>
                    <a:p>
                      <a:pPr marL="0" marR="0" algn="ctr">
                        <a:spcBef>
                          <a:spcPts val="0"/>
                        </a:spcBef>
                        <a:spcAft>
                          <a:spcPts val="0"/>
                        </a:spcAft>
                      </a:pPr>
                      <a:endParaRPr lang="en-US" sz="1600" dirty="0">
                        <a:effectLst/>
                        <a:latin typeface="+mn-lt"/>
                        <a:ea typeface="MS Mincho"/>
                        <a:cs typeface="Times New Roman"/>
                      </a:endParaRPr>
                    </a:p>
                  </a:txBody>
                  <a:tcPr marL="83983" marR="83983" marT="0" marB="0"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dirty="0" smtClean="0">
                          <a:effectLst/>
                          <a:latin typeface="+mn-lt"/>
                          <a:ea typeface="MS Mincho"/>
                          <a:cs typeface="Times New Roman"/>
                        </a:rPr>
                        <a:t>8*10^7</a:t>
                      </a:r>
                    </a:p>
                  </a:txBody>
                  <a:tcPr marL="83983" marR="83983" marT="0" marB="0" anchor="ctr"/>
                </a:tc>
                <a:tc>
                  <a:txBody>
                    <a:bodyPr/>
                    <a:lstStyle/>
                    <a:p>
                      <a:pPr marL="0" marR="0" algn="ctr">
                        <a:spcBef>
                          <a:spcPts val="0"/>
                        </a:spcBef>
                        <a:spcAft>
                          <a:spcPts val="0"/>
                        </a:spcAft>
                      </a:pPr>
                      <a:r>
                        <a:rPr lang="en-US" sz="1600" dirty="0" smtClean="0">
                          <a:effectLst/>
                          <a:latin typeface="+mn-lt"/>
                          <a:ea typeface="MS Mincho"/>
                          <a:cs typeface="Times New Roman"/>
                        </a:rPr>
                        <a:t>1*10^7</a:t>
                      </a:r>
                      <a:endParaRPr lang="en-US" sz="1600" dirty="0">
                        <a:effectLst/>
                        <a:latin typeface="+mn-lt"/>
                        <a:ea typeface="MS Mincho"/>
                        <a:cs typeface="Times New Roman"/>
                      </a:endParaRPr>
                    </a:p>
                  </a:txBody>
                  <a:tcPr marL="83983" marR="83983" marT="0" marB="0" anchor="ctr"/>
                </a:tc>
                <a:tc>
                  <a:txBody>
                    <a:bodyPr/>
                    <a:lstStyle/>
                    <a:p>
                      <a:pPr marL="0" marR="0" algn="ctr">
                        <a:spcBef>
                          <a:spcPts val="0"/>
                        </a:spcBef>
                        <a:spcAft>
                          <a:spcPts val="0"/>
                        </a:spcAft>
                      </a:pPr>
                      <a:endParaRPr lang="en-US" sz="1600" dirty="0">
                        <a:effectLst/>
                        <a:latin typeface="+mn-lt"/>
                        <a:ea typeface="MS Mincho"/>
                        <a:cs typeface="Times New Roman"/>
                      </a:endParaRPr>
                    </a:p>
                  </a:txBody>
                  <a:tcPr marL="83983" marR="83983" marT="0" marB="0" anchor="ctr"/>
                </a:tc>
                <a:tc>
                  <a:txBody>
                    <a:bodyPr/>
                    <a:lstStyle/>
                    <a:p>
                      <a:pPr marL="0" marR="0" algn="ctr">
                        <a:spcBef>
                          <a:spcPts val="0"/>
                        </a:spcBef>
                        <a:spcAft>
                          <a:spcPts val="0"/>
                        </a:spcAft>
                      </a:pPr>
                      <a:endParaRPr lang="en-US" sz="1600" dirty="0">
                        <a:effectLst/>
                        <a:latin typeface="+mn-lt"/>
                        <a:ea typeface="MS Mincho"/>
                        <a:cs typeface="Times New Roman"/>
                      </a:endParaRPr>
                    </a:p>
                  </a:txBody>
                  <a:tcPr marL="83983" marR="83983" marT="0" marB="0" anchor="ctr"/>
                </a:tc>
              </a:tr>
            </a:tbl>
          </a:graphicData>
        </a:graphic>
      </p:graphicFrame>
      <p:sp>
        <p:nvSpPr>
          <p:cNvPr id="3" name="矩形 2"/>
          <p:cNvSpPr/>
          <p:nvPr/>
        </p:nvSpPr>
        <p:spPr>
          <a:xfrm>
            <a:off x="1547664" y="5661248"/>
            <a:ext cx="6408712" cy="646331"/>
          </a:xfrm>
          <a:prstGeom prst="rect">
            <a:avLst/>
          </a:prstGeom>
        </p:spPr>
        <p:txBody>
          <a:bodyPr wrap="square">
            <a:spAutoFit/>
          </a:bodyPr>
          <a:lstStyle/>
          <a:p>
            <a:r>
              <a:rPr lang="en-US" dirty="0"/>
              <a:t>Table 1. Annual TN riverine export from </a:t>
            </a:r>
            <a:r>
              <a:rPr lang="en-US" dirty="0" err="1"/>
              <a:t>LoadRunner</a:t>
            </a:r>
            <a:r>
              <a:rPr lang="en-US" dirty="0"/>
              <a:t>/LOADEST. Modified from </a:t>
            </a:r>
            <a:r>
              <a:rPr lang="en-US" dirty="0" smtClean="0"/>
              <a:t>(Mooney </a:t>
            </a:r>
            <a:r>
              <a:rPr lang="en-US" dirty="0"/>
              <a:t>and McClelland, 2012 </a:t>
            </a:r>
            <a:r>
              <a:rPr lang="en-US" dirty="0" smtClean="0"/>
              <a:t>)</a:t>
            </a:r>
            <a:endParaRPr lang="en-US" dirty="0"/>
          </a:p>
        </p:txBody>
      </p:sp>
    </p:spTree>
    <p:extLst>
      <p:ext uri="{BB962C8B-B14F-4D97-AF65-F5344CB8AC3E}">
        <p14:creationId xmlns:p14="http://schemas.microsoft.com/office/powerpoint/2010/main" val="273661041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dirty="0" smtClean="0"/>
              <a:t>Future Work</a:t>
            </a:r>
            <a:endParaRPr lang="en-US" dirty="0"/>
          </a:p>
        </p:txBody>
      </p:sp>
      <p:sp>
        <p:nvSpPr>
          <p:cNvPr id="3" name="内容占位符 2"/>
          <p:cNvSpPr>
            <a:spLocks noGrp="1"/>
          </p:cNvSpPr>
          <p:nvPr>
            <p:ph idx="1"/>
          </p:nvPr>
        </p:nvSpPr>
        <p:spPr/>
        <p:txBody>
          <a:bodyPr/>
          <a:lstStyle/>
          <a:p>
            <a:r>
              <a:rPr lang="en-US" dirty="0" smtClean="0"/>
              <a:t>Obtain and use ArcGIS to compile the TN input data for the Mission and Aransas watersheds.</a:t>
            </a:r>
          </a:p>
          <a:p>
            <a:pPr marL="0" indent="0">
              <a:buNone/>
            </a:pPr>
            <a:r>
              <a:rPr lang="en-US" dirty="0" smtClean="0"/>
              <a:t>    TX-ANB dataset (Mayer, 2012)</a:t>
            </a:r>
          </a:p>
          <a:p>
            <a:pPr marL="0" indent="0">
              <a:buNone/>
            </a:pPr>
            <a:endParaRPr lang="en-US" dirty="0"/>
          </a:p>
          <a:p>
            <a:r>
              <a:rPr lang="en-US" dirty="0" smtClean="0"/>
              <a:t>Compare the TN input with riverine output and land cover. </a:t>
            </a:r>
            <a:endParaRPr lang="en-US" dirty="0"/>
          </a:p>
        </p:txBody>
      </p:sp>
    </p:spTree>
    <p:extLst>
      <p:ext uri="{BB962C8B-B14F-4D97-AF65-F5344CB8AC3E}">
        <p14:creationId xmlns:p14="http://schemas.microsoft.com/office/powerpoint/2010/main" val="4149143002"/>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otalTime>318</TotalTime>
  <Words>566</Words>
  <Application>Microsoft Office PowerPoint</Application>
  <PresentationFormat>On-screen Show (4:3)</PresentationFormat>
  <Paragraphs>105</Paragraphs>
  <Slides>8</Slides>
  <Notes>6</Notes>
  <HiddenSlides>0</HiddenSlides>
  <MMClips>0</MMClips>
  <ScaleCrop>false</ScaleCrop>
  <HeadingPairs>
    <vt:vector size="4" baseType="variant">
      <vt:variant>
        <vt:lpstr>Theme</vt:lpstr>
      </vt:variant>
      <vt:variant>
        <vt:i4>1</vt:i4>
      </vt:variant>
      <vt:variant>
        <vt:lpstr>Slide Titles</vt:lpstr>
      </vt:variant>
      <vt:variant>
        <vt:i4>8</vt:i4>
      </vt:variant>
    </vt:vector>
  </HeadingPairs>
  <TitlesOfParts>
    <vt:vector size="9" baseType="lpstr">
      <vt:lpstr>Office 主题</vt:lpstr>
      <vt:lpstr>Total Nitrogen Input, Output, and Land Cover in the Mission and Aransas Watersheds  </vt:lpstr>
      <vt:lpstr>PowerPoint Presentation</vt:lpstr>
      <vt:lpstr>PowerPoint Presentation</vt:lpstr>
      <vt:lpstr>PowerPoint Presentation</vt:lpstr>
      <vt:lpstr>PowerPoint Presentation</vt:lpstr>
      <vt:lpstr>Land Cover Change From 1992 to 2006</vt:lpstr>
      <vt:lpstr>PowerPoint Presentation</vt:lpstr>
      <vt:lpstr>Future Work</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Total Nitrogen Input, Output, and Land Cover in the Mission and Aransas Watersheds</dc:title>
  <dc:creator>Hengchen Wei</dc:creator>
  <cp:lastModifiedBy>Maidment</cp:lastModifiedBy>
  <cp:revision>22</cp:revision>
  <dcterms:created xsi:type="dcterms:W3CDTF">2015-11-09T03:51:53Z</dcterms:created>
  <dcterms:modified xsi:type="dcterms:W3CDTF">2015-11-10T02:11:49Z</dcterms:modified>
</cp:coreProperties>
</file>