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1" r:id="rId3"/>
    <p:sldId id="262" r:id="rId4"/>
    <p:sldId id="257" r:id="rId5"/>
    <p:sldId id="259" r:id="rId6"/>
    <p:sldId id="260" r:id="rId7"/>
    <p:sldId id="258" r:id="rId8"/>
    <p:sldId id="264" r:id="rId9"/>
    <p:sldId id="26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H:\GIS\Project\Projec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H:\GIS\Project\Projec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H:\GIS\Project\Projec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H:\GIS\Project\Projec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H:\GIS\Project\Projec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H:\GIS\Project\Projec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H:\GIS\Project\Proje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64433898715588"/>
          <c:y val="0.22024416947881514"/>
          <c:w val="0.33194359028120313"/>
          <c:h val="0.61831181102362209"/>
        </c:manualLayout>
      </c:layout>
      <c:pieChart>
        <c:varyColors val="1"/>
        <c:ser>
          <c:idx val="0"/>
          <c:order val="0"/>
          <c:tx>
            <c:strRef>
              <c:f>Overall!$B$4:$B$9</c:f>
              <c:strCache>
                <c:ptCount val="6"/>
                <c:pt idx="0">
                  <c:v>Residential</c:v>
                </c:pt>
                <c:pt idx="1">
                  <c:v>Commercial</c:v>
                </c:pt>
                <c:pt idx="2">
                  <c:v>University</c:v>
                </c:pt>
                <c:pt idx="3">
                  <c:v>Public</c:v>
                </c:pt>
                <c:pt idx="4">
                  <c:v>Misc.</c:v>
                </c:pt>
                <c:pt idx="5">
                  <c:v>Industrial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EE6C6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EE6C6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3"/>
              <c:layout>
                <c:manualLayout>
                  <c:x val="-2.0451606908520607E-2"/>
                  <c:y val="3.04761904761904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694571998593828E-3"/>
                  <c:y val="-1.14285714285714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0337685016589154E-2"/>
                  <c:y val="-3.80952380952381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Overall!$B$4:$B$9</c:f>
              <c:strCache>
                <c:ptCount val="6"/>
                <c:pt idx="0">
                  <c:v>Residential</c:v>
                </c:pt>
                <c:pt idx="1">
                  <c:v>Commercial</c:v>
                </c:pt>
                <c:pt idx="2">
                  <c:v>University</c:v>
                </c:pt>
                <c:pt idx="3">
                  <c:v>Public</c:v>
                </c:pt>
                <c:pt idx="4">
                  <c:v>Misc.</c:v>
                </c:pt>
                <c:pt idx="5">
                  <c:v>Industrial</c:v>
                </c:pt>
              </c:strCache>
            </c:strRef>
          </c:cat>
          <c:val>
            <c:numRef>
              <c:f>Overall!$C$4:$C$9</c:f>
              <c:numCache>
                <c:formatCode>General</c:formatCode>
                <c:ptCount val="6"/>
                <c:pt idx="0">
                  <c:v>55074582</c:v>
                </c:pt>
                <c:pt idx="1">
                  <c:v>22449847</c:v>
                </c:pt>
                <c:pt idx="2">
                  <c:v>23231929</c:v>
                </c:pt>
                <c:pt idx="3">
                  <c:v>9850457</c:v>
                </c:pt>
                <c:pt idx="4">
                  <c:v>7505927</c:v>
                </c:pt>
                <c:pt idx="5">
                  <c:v>628197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8819474498308"/>
          <c:y val="4.2917031204432778E-2"/>
          <c:w val="0.76602231933980447"/>
          <c:h val="0.827197433654126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Residential!$C$3:$C$4</c:f>
              <c:strCache>
                <c:ptCount val="2"/>
                <c:pt idx="0">
                  <c:v>Pervious</c:v>
                </c:pt>
                <c:pt idx="1">
                  <c:v>Impervious</c:v>
                </c:pt>
              </c:strCache>
            </c:strRef>
          </c:cat>
          <c:val>
            <c:numRef>
              <c:f>Residential!$F$3:$F$4</c:f>
              <c:numCache>
                <c:formatCode>0.0</c:formatCode>
                <c:ptCount val="2"/>
                <c:pt idx="0">
                  <c:v>55.044357849143552</c:v>
                </c:pt>
                <c:pt idx="1">
                  <c:v>44.955642150856448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1472356278046"/>
          <c:y val="4.31900699912511E-2"/>
          <c:w val="0.75000728134789607"/>
          <c:h val="0.80729950422863805"/>
        </c:manualLayout>
      </c:layout>
      <c:doughnutChart>
        <c:varyColors val="1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Residential!$C$6:$C$7</c:f>
              <c:strCache>
                <c:ptCount val="2"/>
                <c:pt idx="0">
                  <c:v>Buildings</c:v>
                </c:pt>
                <c:pt idx="1">
                  <c:v>Pavement</c:v>
                </c:pt>
              </c:strCache>
            </c:strRef>
          </c:cat>
          <c:val>
            <c:numRef>
              <c:f>Residential!$F$6:$F$7</c:f>
              <c:numCache>
                <c:formatCode>0.0</c:formatCode>
                <c:ptCount val="2"/>
                <c:pt idx="0">
                  <c:v>60.651488105479615</c:v>
                </c:pt>
                <c:pt idx="1">
                  <c:v>39.348511894520371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1472356278046"/>
          <c:y val="4.31900699912511E-2"/>
          <c:w val="0.75000728134789607"/>
          <c:h val="0.80729950422863805"/>
        </c:manualLayout>
      </c:layout>
      <c:doughnutChart>
        <c:varyColors val="1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Residential!$C$6:$C$7</c:f>
              <c:strCache>
                <c:ptCount val="2"/>
                <c:pt idx="0">
                  <c:v>Buildings</c:v>
                </c:pt>
                <c:pt idx="1">
                  <c:v>Pavement</c:v>
                </c:pt>
              </c:strCache>
            </c:strRef>
          </c:cat>
          <c:val>
            <c:numRef>
              <c:f>University!$F$6:$F$7</c:f>
              <c:numCache>
                <c:formatCode>0.0</c:formatCode>
                <c:ptCount val="2"/>
                <c:pt idx="0">
                  <c:v>38.371002667302015</c:v>
                </c:pt>
                <c:pt idx="1">
                  <c:v>61.628997332697985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1364829396325"/>
          <c:y val="5.2449329250510351E-2"/>
          <c:w val="0.75000728134789607"/>
          <c:h val="0.80729950422863805"/>
        </c:manualLayout>
      </c:layout>
      <c:doughnutChart>
        <c:varyColors val="1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Residential!$C$6:$C$7</c:f>
              <c:strCache>
                <c:ptCount val="2"/>
                <c:pt idx="0">
                  <c:v>Buildings</c:v>
                </c:pt>
                <c:pt idx="1">
                  <c:v>Pavement</c:v>
                </c:pt>
              </c:strCache>
            </c:strRef>
          </c:cat>
          <c:val>
            <c:numRef>
              <c:f>Commercial!$F$7:$F$8</c:f>
              <c:numCache>
                <c:formatCode>0.0</c:formatCode>
                <c:ptCount val="2"/>
                <c:pt idx="0">
                  <c:v>45.805133449882184</c:v>
                </c:pt>
                <c:pt idx="1">
                  <c:v>54.19486655011783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602236905029115E-3"/>
          <c:y val="0.90335593467483233"/>
          <c:w val="0.9860300791505226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8819474498308"/>
          <c:y val="4.2917031204432778E-2"/>
          <c:w val="0.76602231933980447"/>
          <c:h val="0.827197433654126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Residential!$C$3:$C$4</c:f>
              <c:strCache>
                <c:ptCount val="2"/>
                <c:pt idx="0">
                  <c:v>Pervious</c:v>
                </c:pt>
                <c:pt idx="1">
                  <c:v>Impervious</c:v>
                </c:pt>
              </c:strCache>
            </c:strRef>
          </c:cat>
          <c:val>
            <c:numRef>
              <c:f>Commercial!$F$4:$F$5</c:f>
              <c:numCache>
                <c:formatCode>0.0</c:formatCode>
                <c:ptCount val="2"/>
                <c:pt idx="0">
                  <c:v>22.578617128214727</c:v>
                </c:pt>
                <c:pt idx="1">
                  <c:v>77.421382871785269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2.0253035503808213E-2"/>
          <c:y val="0.88467592592592592"/>
          <c:w val="0.97974696449619181"/>
          <c:h val="8.6535797608632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8819474498308"/>
          <c:y val="4.2917031204432778E-2"/>
          <c:w val="0.76602231933980447"/>
          <c:h val="0.827197433654126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Residential!$C$3:$C$4</c:f>
              <c:strCache>
                <c:ptCount val="2"/>
                <c:pt idx="0">
                  <c:v>Pervious</c:v>
                </c:pt>
                <c:pt idx="1">
                  <c:v>Impervious</c:v>
                </c:pt>
              </c:strCache>
            </c:strRef>
          </c:cat>
          <c:val>
            <c:numRef>
              <c:f>University!$F$3:$F$4</c:f>
              <c:numCache>
                <c:formatCode>0.0</c:formatCode>
                <c:ptCount val="2"/>
                <c:pt idx="0">
                  <c:v>35.647560734194734</c:v>
                </c:pt>
                <c:pt idx="1">
                  <c:v>64.352439265805259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9718B1-4ED8-4E76-BB67-ED78E69B18C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AB624D-EBD5-4DCD-BAC6-C416A86A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4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2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4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808D-48CC-45F4-BC2C-427DF767C44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DFF3-3EF7-4E65-94E4-E78525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1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4024"/>
          <a:stretch/>
        </p:blipFill>
        <p:spPr>
          <a:xfrm>
            <a:off x="0" y="-16624"/>
            <a:ext cx="12196440" cy="6866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3782"/>
            <a:ext cx="12192000" cy="12302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Stormwater Runoff in Waller Creek Watershed</a:t>
            </a:r>
            <a:br>
              <a:rPr lang="en-US" sz="4800" b="1" dirty="0" smtClean="0"/>
            </a:b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40727"/>
            <a:ext cx="12192000" cy="1446414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 sz="1200" dirty="0" smtClean="0"/>
          </a:p>
          <a:p>
            <a:r>
              <a:rPr lang="en-US" dirty="0" smtClean="0"/>
              <a:t>Prepared by Robert Spencer</a:t>
            </a:r>
          </a:p>
          <a:p>
            <a:r>
              <a:rPr lang="en-US" dirty="0" smtClean="0"/>
              <a:t>November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35" y="0"/>
            <a:ext cx="11614265" cy="1325563"/>
          </a:xfrm>
        </p:spPr>
        <p:txBody>
          <a:bodyPr/>
          <a:lstStyle/>
          <a:p>
            <a:r>
              <a:rPr lang="en-US" b="1" dirty="0" smtClean="0"/>
              <a:t>Stormwater Runoff			</a:t>
            </a:r>
            <a:r>
              <a:rPr lang="en-US" sz="4000" dirty="0" smtClean="0"/>
              <a:t>Green Infrastructure (GI)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39" y="1825624"/>
            <a:ext cx="6892636" cy="4275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Rain Gardens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Rainwater Harvesting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Bioretention Swales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Permeable Pavers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79" y="3886366"/>
            <a:ext cx="4211053" cy="2726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67" y="1139719"/>
            <a:ext cx="3506902" cy="2630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38" y="3907435"/>
            <a:ext cx="3137902" cy="2084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3" y="1301956"/>
            <a:ext cx="3288162" cy="2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1" y="241085"/>
            <a:ext cx="10515600" cy="1325563"/>
          </a:xfrm>
        </p:spPr>
        <p:txBody>
          <a:bodyPr/>
          <a:lstStyle/>
          <a:p>
            <a:r>
              <a:rPr lang="en-US" b="1" dirty="0" smtClean="0"/>
              <a:t>Waller Creek Watershed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 t="6525" r="29062" b="17596"/>
          <a:stretch/>
        </p:blipFill>
        <p:spPr>
          <a:xfrm rot="5400000">
            <a:off x="3822583" y="-2043644"/>
            <a:ext cx="4563685" cy="12208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r="24167" b="95070"/>
          <a:stretch/>
        </p:blipFill>
        <p:spPr>
          <a:xfrm>
            <a:off x="6982692" y="959179"/>
            <a:ext cx="4904509" cy="7091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0341033" y="2794370"/>
            <a:ext cx="698269" cy="6803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90908" y="2872940"/>
            <a:ext cx="55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239489" y="2977248"/>
            <a:ext cx="249383" cy="24938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28"/>
            <a:ext cx="10336657" cy="13255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Permeability of Waller Creek Watershed</a:t>
            </a:r>
            <a:endParaRPr lang="en-US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r="45426"/>
          <a:stretch/>
        </p:blipFill>
        <p:spPr>
          <a:xfrm rot="5400000">
            <a:off x="5848910" y="-1993233"/>
            <a:ext cx="3571300" cy="92651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0476588" y="1492075"/>
            <a:ext cx="698269" cy="6803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26463" y="1570646"/>
            <a:ext cx="55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1829" r="29331" b="2413"/>
          <a:stretch/>
        </p:blipFill>
        <p:spPr>
          <a:xfrm rot="5400000">
            <a:off x="6146887" y="777518"/>
            <a:ext cx="3157561" cy="8314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359" y="1323965"/>
            <a:ext cx="2563759" cy="2697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Impervious</a:t>
            </a:r>
          </a:p>
          <a:p>
            <a:pPr marL="0" indent="0">
              <a:buNone/>
            </a:pPr>
            <a:r>
              <a:rPr lang="en-US" sz="3600" dirty="0" smtClean="0"/>
              <a:t>61.7%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Pervious</a:t>
            </a:r>
          </a:p>
          <a:p>
            <a:pPr marL="0" indent="0">
              <a:buNone/>
            </a:pPr>
            <a:r>
              <a:rPr lang="en-US" sz="3600" dirty="0" smtClean="0"/>
              <a:t>38.3%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4540270"/>
            <a:ext cx="5303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Building Footprints</a:t>
            </a:r>
            <a:endParaRPr lang="en-US" sz="2800" b="1" dirty="0"/>
          </a:p>
          <a:p>
            <a:r>
              <a:rPr lang="en-US" sz="4000" dirty="0"/>
              <a:t>20.6%  </a:t>
            </a:r>
            <a:r>
              <a:rPr lang="en-US" sz="2400" dirty="0"/>
              <a:t>(of Watershed Area)</a:t>
            </a:r>
          </a:p>
          <a:p>
            <a:r>
              <a:rPr lang="en-US" sz="4000" dirty="0"/>
              <a:t>33.4%  </a:t>
            </a:r>
            <a:r>
              <a:rPr lang="en-US" sz="2400" dirty="0"/>
              <a:t>(of Impervious Area)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41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7634"/>
            <a:ext cx="4521441" cy="151355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City of Austin</a:t>
            </a:r>
            <a:br>
              <a:rPr lang="en-US" sz="4000" b="1" dirty="0" smtClean="0"/>
            </a:br>
            <a:r>
              <a:rPr lang="en-US" sz="4000" b="1" dirty="0" smtClean="0"/>
              <a:t>Zoning</a:t>
            </a:r>
            <a:r>
              <a:rPr lang="en-US" sz="4000" b="1" dirty="0"/>
              <a:t> </a:t>
            </a:r>
            <a:r>
              <a:rPr lang="en-US" sz="4000" b="1" dirty="0" smtClean="0"/>
              <a:t>Classification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7022"/>
            <a:ext cx="4521441" cy="32118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RESIDENTIAL</a:t>
            </a:r>
          </a:p>
          <a:p>
            <a:pPr marL="0" indent="0" algn="ctr">
              <a:buNone/>
            </a:pPr>
            <a:r>
              <a:rPr lang="en-US" sz="3200" dirty="0" smtClean="0"/>
              <a:t>COMMERCIAL</a:t>
            </a:r>
          </a:p>
          <a:p>
            <a:pPr marL="0" indent="0" algn="ctr">
              <a:buNone/>
            </a:pPr>
            <a:r>
              <a:rPr lang="en-US" sz="3200" dirty="0" smtClean="0"/>
              <a:t>UNIVERSITY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INDUSTRIAL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PUBLIC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MISC.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43" y="242783"/>
            <a:ext cx="7116376" cy="6362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9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45" y="0"/>
            <a:ext cx="4964083" cy="1325563"/>
          </a:xfrm>
        </p:spPr>
        <p:txBody>
          <a:bodyPr/>
          <a:lstStyle/>
          <a:p>
            <a:r>
              <a:rPr lang="en-US" b="1" dirty="0" smtClean="0"/>
              <a:t>Hancock Golf Course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07" y="0"/>
            <a:ext cx="541469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09"/>
            <a:ext cx="9201782" cy="56110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246909"/>
            <a:ext cx="67773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77306" y="6510929"/>
            <a:ext cx="541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Patrick M. O`Brien  	               USGA Green Section Record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25" y="100421"/>
            <a:ext cx="10515600" cy="1325563"/>
          </a:xfrm>
        </p:spPr>
        <p:txBody>
          <a:bodyPr/>
          <a:lstStyle/>
          <a:p>
            <a:r>
              <a:rPr lang="en-US" b="1" dirty="0" smtClean="0"/>
              <a:t>Zoning in Waller Creek Watershed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t="1867" r="29704" b="2313"/>
          <a:stretch/>
        </p:blipFill>
        <p:spPr>
          <a:xfrm rot="5400000">
            <a:off x="3959830" y="-2721848"/>
            <a:ext cx="4341467" cy="11513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16727" r="30134" b="41818"/>
          <a:stretch/>
        </p:blipFill>
        <p:spPr>
          <a:xfrm>
            <a:off x="9177250" y="451826"/>
            <a:ext cx="2227812" cy="293043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351648" y="4525164"/>
            <a:ext cx="698269" cy="6803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01523" y="4603735"/>
            <a:ext cx="55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037337"/>
              </p:ext>
            </p:extLst>
          </p:nvPr>
        </p:nvGraphicFramePr>
        <p:xfrm>
          <a:off x="-340996" y="3249253"/>
          <a:ext cx="6395860" cy="347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89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47" y="-353032"/>
            <a:ext cx="4159062" cy="198416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Composition: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47" y="1476221"/>
            <a:ext cx="2295526" cy="532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Permeability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Impermeable Surface Composition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dirty="0" smtClean="0"/>
              <a:t>Building Size Statistics </a:t>
            </a:r>
            <a:r>
              <a:rPr lang="en-US" sz="1800" dirty="0" smtClean="0"/>
              <a:t>(squared feet)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712305"/>
              </p:ext>
            </p:extLst>
          </p:nvPr>
        </p:nvGraphicFramePr>
        <p:xfrm>
          <a:off x="3449602" y="708787"/>
          <a:ext cx="2569837" cy="23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502076"/>
              </p:ext>
            </p:extLst>
          </p:nvPr>
        </p:nvGraphicFramePr>
        <p:xfrm>
          <a:off x="3484472" y="2950988"/>
          <a:ext cx="2561575" cy="23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709808"/>
              </p:ext>
            </p:extLst>
          </p:nvPr>
        </p:nvGraphicFramePr>
        <p:xfrm>
          <a:off x="8606598" y="2950988"/>
          <a:ext cx="2561575" cy="23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80659"/>
              </p:ext>
            </p:extLst>
          </p:nvPr>
        </p:nvGraphicFramePr>
        <p:xfrm>
          <a:off x="6066027" y="2950988"/>
          <a:ext cx="2561575" cy="23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29604"/>
              </p:ext>
            </p:extLst>
          </p:nvPr>
        </p:nvGraphicFramePr>
        <p:xfrm>
          <a:off x="6024950" y="679351"/>
          <a:ext cx="2569837" cy="23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49490"/>
              </p:ext>
            </p:extLst>
          </p:nvPr>
        </p:nvGraphicFramePr>
        <p:xfrm>
          <a:off x="8602468" y="708787"/>
          <a:ext cx="2569837" cy="23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3442857" y="198626"/>
            <a:ext cx="8411092" cy="6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Residential           Commercial            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1049" y="5468009"/>
            <a:ext cx="133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MEAN: </a:t>
            </a:r>
          </a:p>
          <a:p>
            <a:pPr algn="r"/>
            <a:r>
              <a:rPr lang="en-US" sz="2400" dirty="0" smtClean="0"/>
              <a:t>STD.DEV: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09883" y="5406455"/>
            <a:ext cx="1156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1,533</a:t>
            </a:r>
          </a:p>
          <a:p>
            <a:pPr algn="ctr"/>
            <a:r>
              <a:rPr lang="en-US" sz="2800" dirty="0" smtClean="0"/>
              <a:t>3,274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0190" y="5438113"/>
            <a:ext cx="1393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5,509</a:t>
            </a:r>
          </a:p>
          <a:p>
            <a:pPr algn="ctr"/>
            <a:r>
              <a:rPr lang="en-US" sz="2800" dirty="0" smtClean="0"/>
              <a:t>12,042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930985" y="5438113"/>
            <a:ext cx="194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16,023</a:t>
            </a:r>
          </a:p>
          <a:p>
            <a:pPr algn="ctr"/>
            <a:r>
              <a:rPr lang="en-US" sz="2800" dirty="0" smtClean="0"/>
              <a:t>34,518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22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6" t="1919" r="29063" b="2324"/>
          <a:stretch/>
        </p:blipFill>
        <p:spPr>
          <a:xfrm rot="5400000">
            <a:off x="3893677" y="-2452259"/>
            <a:ext cx="4488879" cy="118207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59327" y="4837372"/>
            <a:ext cx="6610004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98622" y="6317702"/>
            <a:ext cx="6892636" cy="681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All datasets obtained from the City of Austin</a:t>
            </a:r>
            <a:endParaRPr lang="en-US" sz="24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40822" y="904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Looking Forward: Roadway Corridors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10158153" y="2538744"/>
            <a:ext cx="698269" cy="6803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08028" y="2617315"/>
            <a:ext cx="55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127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Stormwater Runoff in Waller Creek Watershed  </vt:lpstr>
      <vt:lpstr>Stormwater Runoff   Green Infrastructure (GI)</vt:lpstr>
      <vt:lpstr>Waller Creek Watershed</vt:lpstr>
      <vt:lpstr>Permeability of Waller Creek Watershed</vt:lpstr>
      <vt:lpstr>City of Austin Zoning Classification</vt:lpstr>
      <vt:lpstr>Hancock Golf Course</vt:lpstr>
      <vt:lpstr>Zoning in Waller Creek Watershed</vt:lpstr>
      <vt:lpstr>Composition: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Runoff in Austin, TX</dc:title>
  <dc:creator>Spencer, Robert</dc:creator>
  <cp:lastModifiedBy>Maidment</cp:lastModifiedBy>
  <cp:revision>37</cp:revision>
  <cp:lastPrinted>2015-11-09T19:33:47Z</cp:lastPrinted>
  <dcterms:created xsi:type="dcterms:W3CDTF">2015-11-03T22:12:55Z</dcterms:created>
  <dcterms:modified xsi:type="dcterms:W3CDTF">2015-11-12T05:07:33Z</dcterms:modified>
</cp:coreProperties>
</file>