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62" r:id="rId4"/>
    <p:sldId id="271" r:id="rId5"/>
    <p:sldId id="258" r:id="rId6"/>
    <p:sldId id="261" r:id="rId7"/>
    <p:sldId id="263" r:id="rId8"/>
    <p:sldId id="264" r:id="rId9"/>
    <p:sldId id="266" r:id="rId10"/>
    <p:sldId id="267" r:id="rId11"/>
    <p:sldId id="268" r:id="rId12"/>
    <p:sldId id="269" r:id="rId13"/>
    <p:sldId id="270" r:id="rId1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120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7648E4-0040-49C7-8DB0-0F86AC75DE56}" type="datetimeFigureOut">
              <a:rPr lang="zh-CN" altLang="en-US" smtClean="0"/>
              <a:t>2015/11/12</a:t>
            </a:fld>
            <a:endParaRPr lang="zh-CN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72E5B7-A2CC-492E-901C-A7687404F5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8028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Watershed tool </a:t>
            </a:r>
            <a:br>
              <a:rPr lang="en-US" altLang="zh-CN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72E5B7-A2CC-492E-901C-A7687404F5F6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43332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US" altLang="zh-CN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72E5B7-A2CC-492E-901C-A7687404F5F6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17190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US" altLang="zh-CN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72E5B7-A2CC-492E-901C-A7687404F5F6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2207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Cyndi Castro</a:t>
            </a:r>
            <a:br>
              <a:rPr lang="en-US" altLang="zh-CN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72E5B7-A2CC-492E-901C-A7687404F5F6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59291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Cyndi Castro</a:t>
            </a:r>
            <a:br>
              <a:rPr lang="en-US" altLang="zh-CN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72E5B7-A2CC-492E-901C-A7687404F5F6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70267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Cyndi Castro</a:t>
            </a:r>
            <a:br>
              <a:rPr lang="en-US" altLang="zh-CN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72E5B7-A2CC-492E-901C-A7687404F5F6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53634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smtClean="0"/>
              <a:t>Click to edit Master subtitle style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658CD-1631-4B0B-9695-24F960EDBF98}" type="datetimeFigureOut">
              <a:rPr lang="zh-CN" altLang="en-US" smtClean="0"/>
              <a:t>2015/11/12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9ABF3-455A-4228-B585-7AF6953BB6F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4615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658CD-1631-4B0B-9695-24F960EDBF98}" type="datetimeFigureOut">
              <a:rPr lang="zh-CN" altLang="en-US" smtClean="0"/>
              <a:t>2015/11/12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9ABF3-455A-4228-B585-7AF6953BB6F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2513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658CD-1631-4B0B-9695-24F960EDBF98}" type="datetimeFigureOut">
              <a:rPr lang="zh-CN" altLang="en-US" smtClean="0"/>
              <a:t>2015/11/12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9ABF3-455A-4228-B585-7AF6953BB6F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7174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658CD-1631-4B0B-9695-24F960EDBF98}" type="datetimeFigureOut">
              <a:rPr lang="zh-CN" altLang="en-US" smtClean="0"/>
              <a:t>2015/11/12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9ABF3-455A-4228-B585-7AF6953BB6F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4094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658CD-1631-4B0B-9695-24F960EDBF98}" type="datetimeFigureOut">
              <a:rPr lang="zh-CN" altLang="en-US" smtClean="0"/>
              <a:t>2015/11/12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9ABF3-455A-4228-B585-7AF6953BB6F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8639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658CD-1631-4B0B-9695-24F960EDBF98}" type="datetimeFigureOut">
              <a:rPr lang="zh-CN" altLang="en-US" smtClean="0"/>
              <a:t>2015/11/12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9ABF3-455A-4228-B585-7AF6953BB6F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13170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658CD-1631-4B0B-9695-24F960EDBF98}" type="datetimeFigureOut">
              <a:rPr lang="zh-CN" altLang="en-US" smtClean="0"/>
              <a:t>2015/11/12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9ABF3-455A-4228-B585-7AF6953BB6F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5479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658CD-1631-4B0B-9695-24F960EDBF98}" type="datetimeFigureOut">
              <a:rPr lang="zh-CN" altLang="en-US" smtClean="0"/>
              <a:t>2015/11/12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9ABF3-455A-4228-B585-7AF6953BB6F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6556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658CD-1631-4B0B-9695-24F960EDBF98}" type="datetimeFigureOut">
              <a:rPr lang="zh-CN" altLang="en-US" smtClean="0"/>
              <a:t>2015/11/12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9ABF3-455A-4228-B585-7AF6953BB6F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4781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658CD-1631-4B0B-9695-24F960EDBF98}" type="datetimeFigureOut">
              <a:rPr lang="zh-CN" altLang="en-US" smtClean="0"/>
              <a:t>2015/11/12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9ABF3-455A-4228-B585-7AF6953BB6F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865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658CD-1631-4B0B-9695-24F960EDBF98}" type="datetimeFigureOut">
              <a:rPr lang="zh-CN" altLang="en-US" smtClean="0"/>
              <a:t>2015/11/12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9ABF3-455A-4228-B585-7AF6953BB6F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888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5658CD-1631-4B0B-9695-24F960EDBF98}" type="datetimeFigureOut">
              <a:rPr lang="zh-CN" altLang="en-US" smtClean="0"/>
              <a:t>2015/11/12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89ABF3-455A-4228-B585-7AF6953BB6F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4379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38450" y="814354"/>
            <a:ext cx="9715099" cy="2387600"/>
          </a:xfrm>
        </p:spPr>
        <p:txBody>
          <a:bodyPr>
            <a:noAutofit/>
          </a:bodyPr>
          <a:lstStyle/>
          <a:p>
            <a:r>
              <a:rPr lang="en-US" altLang="zh-CN" sz="4800" dirty="0" smtClean="0">
                <a:solidFill>
                  <a:schemeClr val="accent6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Effects of Land Cover Changes on the Austin-Travis Lakes Watershed</a:t>
            </a:r>
            <a:endParaRPr lang="zh-CN" altLang="en-US" sz="4800" dirty="0">
              <a:solidFill>
                <a:schemeClr val="accent6">
                  <a:lumMod val="7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29752" y="3775292"/>
            <a:ext cx="6323797" cy="979587"/>
          </a:xfrm>
        </p:spPr>
        <p:txBody>
          <a:bodyPr>
            <a:normAutofit/>
          </a:bodyPr>
          <a:lstStyle/>
          <a:p>
            <a:pPr algn="l"/>
            <a:r>
              <a:rPr lang="en-US" altLang="zh-CN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Prepared By: Mengjia Tang</a:t>
            </a:r>
          </a:p>
          <a:p>
            <a:pPr algn="l"/>
            <a:r>
              <a:rPr lang="en-US" altLang="zh-CN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Instructed By: Dr. David R. </a:t>
            </a:r>
            <a:r>
              <a:rPr lang="en-US" altLang="zh-CN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Maidment</a:t>
            </a:r>
            <a:endParaRPr lang="en-US" altLang="zh-CN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39448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95"/>
    </mc:Choice>
    <mc:Fallback xmlns="">
      <p:transition spd="slow" advTm="11595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99605" y="1494802"/>
            <a:ext cx="66615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zh-CN" sz="32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zh-CN" sz="32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Runoff-Precipitation</a:t>
            </a:r>
            <a:endParaRPr lang="zh-CN" altLang="en-US" sz="32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9605" y="2170592"/>
            <a:ext cx="3195588" cy="1569660"/>
          </a:xfrm>
          <a:prstGeom prst="rect">
            <a:avLst/>
          </a:prstGeom>
          <a:noFill/>
          <a:ln w="1905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Possible solution: </a:t>
            </a:r>
            <a:endParaRPr lang="en-US" altLang="zh-CN" sz="2400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en-US" altLang="zh-CN" sz="2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</a:t>
            </a:r>
            <a:r>
              <a:rPr lang="en-US" altLang="zh-CN" sz="2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pplying </a:t>
            </a:r>
            <a:r>
              <a:rPr lang="en-US" altLang="zh-CN" sz="2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the same precipitation to each year</a:t>
            </a:r>
            <a:endParaRPr lang="zh-CN" altLang="en-US" sz="24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27621" y="2539924"/>
            <a:ext cx="2579572" cy="830997"/>
          </a:xfrm>
          <a:prstGeom prst="rect">
            <a:avLst/>
          </a:prstGeom>
          <a:noFill/>
          <a:ln w="1905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Method: </a:t>
            </a:r>
          </a:p>
          <a:p>
            <a:r>
              <a:rPr lang="en-US" altLang="zh-CN" sz="2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HEC-HMS model</a:t>
            </a:r>
            <a:endParaRPr lang="zh-CN" altLang="en-US" sz="24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748337" y="1985927"/>
            <a:ext cx="3946358" cy="1938992"/>
          </a:xfrm>
          <a:prstGeom prst="rect">
            <a:avLst/>
          </a:prstGeom>
          <a:noFill/>
          <a:ln w="1905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Model Parameter:</a:t>
            </a:r>
          </a:p>
          <a:p>
            <a:r>
              <a:rPr lang="en-US" altLang="zh-CN" sz="2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Precipitation</a:t>
            </a:r>
            <a:r>
              <a:rPr lang="en-US" altLang="zh-CN" sz="2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a </a:t>
            </a:r>
            <a:r>
              <a:rPr lang="en-US" altLang="zh-CN" sz="2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24-hour, 100-YR design </a:t>
            </a:r>
            <a:r>
              <a:rPr lang="en-US" altLang="zh-CN" sz="2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storm</a:t>
            </a:r>
          </a:p>
          <a:p>
            <a:r>
              <a:rPr lang="en-US" altLang="zh-CN" sz="2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Impervious area: land cover data in each year</a:t>
            </a:r>
            <a:endParaRPr lang="zh-CN" altLang="en-US" sz="24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6" name="Right Arrow 15"/>
          <p:cNvSpPr/>
          <p:nvPr/>
        </p:nvSpPr>
        <p:spPr>
          <a:xfrm>
            <a:off x="3810014" y="2786980"/>
            <a:ext cx="481718" cy="336884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Right Arrow 16"/>
          <p:cNvSpPr/>
          <p:nvPr/>
        </p:nvSpPr>
        <p:spPr>
          <a:xfrm>
            <a:off x="7161196" y="2786980"/>
            <a:ext cx="481718" cy="336884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58" y="1237517"/>
            <a:ext cx="11377062" cy="472448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99605" y="6178380"/>
            <a:ext cx="95963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Acknowledgement: This HEC-HMS model was established by Cyndi Castro</a:t>
            </a:r>
            <a:endParaRPr lang="zh-CN" altLang="en-US" sz="22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2158" y="313258"/>
            <a:ext cx="7720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HEC-HMS Model</a:t>
            </a:r>
            <a:endParaRPr lang="zh-CN" altLang="en-US" sz="40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2741" y="1369908"/>
            <a:ext cx="70553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zh-CN" sz="2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zh-CN" sz="22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HEC-HMS model of the Onion Creek Watershed</a:t>
            </a:r>
            <a:endParaRPr lang="zh-CN" altLang="en-US" sz="22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1963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694"/>
    </mc:Choice>
    <mc:Fallback xmlns="">
      <p:transition spd="slow" advTm="526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4" grpId="0" animBg="1"/>
      <p:bldP spid="16" grpId="0" animBg="1"/>
      <p:bldP spid="17" grpId="0" animBg="1"/>
      <p:bldP spid="19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altLang="zh-CN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Future Work</a:t>
            </a:r>
            <a:endParaRPr lang="zh-CN" altLang="en-US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9605" y="1494802"/>
            <a:ext cx="66615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zh-CN" sz="32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zh-CN" sz="32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Using HEC-HMS Model</a:t>
            </a:r>
            <a:endParaRPr lang="zh-CN" altLang="en-US" sz="32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1" name="Content Placeholder 5"/>
          <p:cNvSpPr>
            <a:spLocks noGrp="1"/>
          </p:cNvSpPr>
          <p:nvPr>
            <p:ph idx="1"/>
          </p:nvPr>
        </p:nvSpPr>
        <p:spPr>
          <a:xfrm>
            <a:off x="606391" y="2306888"/>
            <a:ext cx="10520413" cy="4142038"/>
          </a:xfrm>
        </p:spPr>
        <p:txBody>
          <a:bodyPr>
            <a:noAutofit/>
          </a:bodyPr>
          <a:lstStyle/>
          <a:p>
            <a:r>
              <a:rPr lang="en-US" altLang="zh-CN" u="sng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Learn</a:t>
            </a:r>
            <a:r>
              <a:rPr lang="en-US" altLang="zh-CN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to use HEC-HMS model</a:t>
            </a:r>
          </a:p>
          <a:p>
            <a:r>
              <a:rPr lang="en-US" altLang="zh-CN" u="sng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Run</a:t>
            </a:r>
            <a:r>
              <a:rPr lang="en-US" altLang="zh-CN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storm events for 2001, 2006 and 2011 respectively</a:t>
            </a:r>
          </a:p>
          <a:p>
            <a:r>
              <a:rPr lang="en-US" altLang="zh-CN" u="sng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Compare</a:t>
            </a:r>
            <a:r>
              <a:rPr lang="en-US" altLang="zh-CN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peak flows to quantify the change of the Onion Creek Watershed</a:t>
            </a:r>
          </a:p>
          <a:p>
            <a:r>
              <a:rPr lang="en-US" altLang="zh-CN" u="sng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Find out </a:t>
            </a:r>
            <a:r>
              <a:rPr lang="en-US" altLang="zh-CN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subbasins</a:t>
            </a:r>
            <a:r>
              <a:rPr lang="en-US" altLang="zh-CN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zh-CN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with the most significant change in peak flows, and discuss reasons</a:t>
            </a:r>
          </a:p>
          <a:p>
            <a:r>
              <a:rPr lang="en-US" altLang="zh-CN" u="sng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Change</a:t>
            </a:r>
            <a:r>
              <a:rPr lang="en-US" altLang="zh-CN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the </a:t>
            </a:r>
            <a:r>
              <a:rPr lang="en-US" altLang="zh-CN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storm </a:t>
            </a:r>
            <a:r>
              <a:rPr lang="en-US" altLang="zh-CN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scenarios, e.g. more frequent storm events</a:t>
            </a:r>
            <a:endParaRPr lang="zh-CN" altLang="en-US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32594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529"/>
    </mc:Choice>
    <mc:Fallback xmlns="">
      <p:transition spd="slow" advTm="27529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altLang="zh-CN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Conclusion</a:t>
            </a:r>
            <a:endParaRPr lang="zh-CN" altLang="en-US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1" name="Content Placeholder 5"/>
          <p:cNvSpPr>
            <a:spLocks noGrp="1"/>
          </p:cNvSpPr>
          <p:nvPr>
            <p:ph idx="1"/>
          </p:nvPr>
        </p:nvSpPr>
        <p:spPr>
          <a:xfrm>
            <a:off x="644892" y="1844877"/>
            <a:ext cx="10708908" cy="3843654"/>
          </a:xfrm>
        </p:spPr>
        <p:txBody>
          <a:bodyPr>
            <a:norm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Developed area </a:t>
            </a:r>
            <a:r>
              <a:rPr lang="en-US" altLang="zh-CN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in Austin-Travis Lakes Watershed increased by </a:t>
            </a:r>
            <a:r>
              <a:rPr lang="en-US" altLang="zh-CN" dirty="0" smtClean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1.2% </a:t>
            </a:r>
            <a:r>
              <a:rPr lang="en-US" altLang="zh-CN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every 5 years from 2001 to 2011.</a:t>
            </a:r>
          </a:p>
          <a:p>
            <a:r>
              <a:rPr lang="en-US" altLang="zh-CN" dirty="0" smtClean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Run-off ratio </a:t>
            </a:r>
            <a:r>
              <a:rPr lang="en-US" altLang="zh-CN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derived from actual precipitation data is </a:t>
            </a:r>
            <a:r>
              <a:rPr lang="en-US" altLang="zh-CN" dirty="0" smtClean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not suitable </a:t>
            </a:r>
            <a:r>
              <a:rPr lang="en-US" altLang="zh-CN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for analyzing the watershed change caused by land cover change, though it can reflect the actual hydrological environment.</a:t>
            </a:r>
          </a:p>
          <a:p>
            <a:r>
              <a:rPr lang="en-US" altLang="zh-CN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HEC-HMS model </a:t>
            </a:r>
            <a:r>
              <a:rPr lang="en-US" altLang="zh-CN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provides the method to </a:t>
            </a:r>
            <a:r>
              <a:rPr lang="en-US" altLang="zh-CN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simulate </a:t>
            </a:r>
            <a:r>
              <a:rPr lang="en-US" altLang="zh-CN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precipitation-runoff </a:t>
            </a:r>
            <a:r>
              <a:rPr lang="en-US" altLang="zh-CN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processes, thus able to </a:t>
            </a:r>
            <a:r>
              <a:rPr lang="en-US" altLang="zh-CN" dirty="0" smtClean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quantify</a:t>
            </a:r>
            <a:r>
              <a:rPr lang="en-US" altLang="zh-CN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the </a:t>
            </a:r>
            <a:r>
              <a:rPr lang="en-US" altLang="zh-CN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hydrologic impact of </a:t>
            </a:r>
            <a:r>
              <a:rPr lang="en-US" altLang="zh-CN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land cover change to the watershed</a:t>
            </a:r>
            <a:r>
              <a:rPr lang="en-US" altLang="zh-CN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</a:t>
            </a:r>
            <a:endParaRPr lang="en-US" altLang="zh-CN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zh-CN" altLang="en-US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85718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805"/>
    </mc:Choice>
    <mc:Fallback xmlns="">
      <p:transition spd="slow" advTm="358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81914" y="875264"/>
            <a:ext cx="3704924" cy="1325563"/>
          </a:xfrm>
        </p:spPr>
        <p:txBody>
          <a:bodyPr/>
          <a:lstStyle/>
          <a:p>
            <a:r>
              <a:rPr lang="en-US" altLang="zh-CN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Questions?</a:t>
            </a:r>
            <a:endParaRPr lang="zh-CN" altLang="en-US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10125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24"/>
    </mc:Choice>
    <mc:Fallback xmlns="">
      <p:transition spd="slow" advTm="7124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Introduction</a:t>
            </a:r>
            <a:endParaRPr lang="zh-CN" altLang="en-US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127" y="239997"/>
            <a:ext cx="4913793" cy="6341306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48640" y="1825625"/>
            <a:ext cx="5573027" cy="4351338"/>
          </a:xfrm>
        </p:spPr>
        <p:txBody>
          <a:bodyPr/>
          <a:lstStyle/>
          <a:p>
            <a:r>
              <a:rPr lang="en-US" altLang="zh-CN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Austin-Travis Lakes Watershed: Downstream of the Colorado River; Covering Austin</a:t>
            </a:r>
          </a:p>
          <a:p>
            <a:r>
              <a:rPr lang="en-US" altLang="zh-CN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Lake Travis: Important reservoir</a:t>
            </a:r>
          </a:p>
        </p:txBody>
      </p:sp>
    </p:spTree>
    <p:extLst>
      <p:ext uri="{BB962C8B-B14F-4D97-AF65-F5344CB8AC3E}">
        <p14:creationId xmlns:p14="http://schemas.microsoft.com/office/powerpoint/2010/main" val="342551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21"/>
    </mc:Choice>
    <mc:Fallback xmlns="">
      <p:transition spd="slow" advTm="21221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Introduction</a:t>
            </a:r>
            <a:endParaRPr lang="zh-CN" altLang="en-US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008" y="365125"/>
            <a:ext cx="4878491" cy="6295749"/>
          </a:xfrm>
        </p:spPr>
      </p:pic>
      <p:sp>
        <p:nvSpPr>
          <p:cNvPr id="5" name="Content Placeholder 5"/>
          <p:cNvSpPr txBox="1">
            <a:spLocks/>
          </p:cNvSpPr>
          <p:nvPr/>
        </p:nvSpPr>
        <p:spPr>
          <a:xfrm>
            <a:off x="838200" y="1825625"/>
            <a:ext cx="541032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Source: </a:t>
            </a:r>
            <a:r>
              <a:rPr lang="en-US" altLang="zh-CN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EnviroAtlas</a:t>
            </a:r>
            <a:endParaRPr lang="en-US" altLang="zh-CN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en-US" altLang="zh-CN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Percent of land </a:t>
            </a:r>
            <a:r>
              <a:rPr lang="en-US" altLang="zh-CN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within each </a:t>
            </a:r>
            <a:r>
              <a:rPr lang="en-US" altLang="zh-CN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subwatershed</a:t>
            </a:r>
            <a:r>
              <a:rPr lang="en-US" altLang="zh-CN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zh-CN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that was frequently </a:t>
            </a:r>
            <a:r>
              <a:rPr lang="en-US" altLang="zh-CN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or periodically wet and has been </a:t>
            </a:r>
            <a:r>
              <a:rPr lang="en-US" altLang="zh-CN" dirty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developed </a:t>
            </a:r>
            <a:r>
              <a:rPr lang="en-US" altLang="zh-CN" dirty="0" smtClean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or urbanized</a:t>
            </a:r>
            <a:r>
              <a:rPr lang="en-US" altLang="zh-CN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</a:t>
            </a:r>
          </a:p>
          <a:p>
            <a:r>
              <a:rPr lang="en-US" altLang="zh-CN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Dark blue: &gt;6.5% </a:t>
            </a:r>
            <a:r>
              <a:rPr lang="en-US" altLang="zh-CN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wet </a:t>
            </a:r>
            <a:r>
              <a:rPr lang="en-US" altLang="zh-CN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areas that has been changed into developed areas</a:t>
            </a:r>
          </a:p>
        </p:txBody>
      </p:sp>
      <p:sp>
        <p:nvSpPr>
          <p:cNvPr id="3" name="Oval 2"/>
          <p:cNvSpPr/>
          <p:nvPr/>
        </p:nvSpPr>
        <p:spPr>
          <a:xfrm>
            <a:off x="7603958" y="3599848"/>
            <a:ext cx="3378467" cy="20405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4155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59"/>
    </mc:Choice>
    <mc:Fallback xmlns="">
      <p:transition spd="slow" advTm="56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Steps</a:t>
            </a:r>
            <a:endParaRPr lang="zh-CN" altLang="en-US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015882"/>
          </a:xfrm>
        </p:spPr>
        <p:txBody>
          <a:bodyPr/>
          <a:lstStyle/>
          <a:p>
            <a:r>
              <a:rPr lang="en-US" altLang="zh-CN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Analyzing land cover change</a:t>
            </a:r>
          </a:p>
          <a:p>
            <a:r>
              <a:rPr lang="en-US" altLang="zh-CN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Delineating watershed from DEM</a:t>
            </a:r>
          </a:p>
          <a:p>
            <a:r>
              <a:rPr lang="en-US" altLang="zh-CN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Calculating runoff ratio to illustrate change of the watershed</a:t>
            </a:r>
          </a:p>
          <a:p>
            <a:r>
              <a:rPr lang="en-US" altLang="zh-CN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Using HEC-HMS model to quantify change of the watershed due to land cover change</a:t>
            </a:r>
            <a:endParaRPr lang="zh-CN" altLang="en-US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43972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399"/>
    </mc:Choice>
    <mc:Fallback xmlns="">
      <p:transition spd="slow" advTm="41399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884" y="295380"/>
            <a:ext cx="4823738" cy="6225090"/>
          </a:xfrm>
        </p:spPr>
      </p:pic>
      <p:sp>
        <p:nvSpPr>
          <p:cNvPr id="5" name="TextBox 4"/>
          <p:cNvSpPr txBox="1"/>
          <p:nvPr/>
        </p:nvSpPr>
        <p:spPr>
          <a:xfrm>
            <a:off x="447763" y="636474"/>
            <a:ext cx="58714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Land Cover Change</a:t>
            </a:r>
            <a:endParaRPr lang="zh-CN" altLang="en-US" sz="40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" name="Content Placeholder 5"/>
          <p:cNvSpPr txBox="1">
            <a:spLocks/>
          </p:cNvSpPr>
          <p:nvPr/>
        </p:nvSpPr>
        <p:spPr>
          <a:xfrm>
            <a:off x="447763" y="2189363"/>
            <a:ext cx="5871411" cy="4936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Source: NLCD 2001, 2006, 2011</a:t>
            </a:r>
            <a:endParaRPr lang="zh-CN" altLang="en-US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35152"/>
              </p:ext>
            </p:extLst>
          </p:nvPr>
        </p:nvGraphicFramePr>
        <p:xfrm>
          <a:off x="442580" y="2835694"/>
          <a:ext cx="5593187" cy="3429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28900"/>
                <a:gridCol w="981482"/>
                <a:gridCol w="991402"/>
                <a:gridCol w="991403"/>
              </a:tblGrid>
              <a:tr h="177800"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Class</a:t>
                      </a:r>
                      <a:endParaRPr lang="zh-CN" sz="2000" kern="100" dirty="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2001</a:t>
                      </a:r>
                      <a:endParaRPr lang="zh-CN" sz="2000" kern="10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2006</a:t>
                      </a:r>
                      <a:endParaRPr lang="zh-CN" sz="2000" kern="10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2011</a:t>
                      </a:r>
                      <a:endParaRPr lang="zh-CN" sz="2000" kern="10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/>
                </a:tc>
              </a:tr>
              <a:tr h="177800"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Water</a:t>
                      </a:r>
                      <a:endParaRPr lang="zh-CN" sz="2000" kern="10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2.741 </a:t>
                      </a:r>
                      <a:endParaRPr lang="zh-CN" sz="2000" kern="10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2.736 </a:t>
                      </a:r>
                      <a:endParaRPr lang="zh-CN" sz="2000" kern="10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2.736 </a:t>
                      </a:r>
                      <a:endParaRPr lang="zh-CN" sz="2000" kern="10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/>
                </a:tc>
              </a:tr>
              <a:tr h="177800"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Developed</a:t>
                      </a:r>
                      <a:endParaRPr lang="zh-CN" sz="2000" kern="10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20.545 </a:t>
                      </a:r>
                      <a:endParaRPr lang="zh-CN" sz="2000" kern="10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21.591 </a:t>
                      </a:r>
                      <a:endParaRPr lang="zh-CN" sz="2000" kern="10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22.862 </a:t>
                      </a:r>
                      <a:endParaRPr lang="zh-CN" sz="2000" kern="10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/>
                </a:tc>
              </a:tr>
              <a:tr h="177800"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Barren</a:t>
                      </a:r>
                      <a:endParaRPr lang="zh-CN" sz="2000" kern="10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0.115 </a:t>
                      </a:r>
                      <a:endParaRPr lang="zh-CN" sz="2000" kern="10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0.373 </a:t>
                      </a:r>
                      <a:endParaRPr lang="zh-CN" sz="2000" kern="10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0.373 </a:t>
                      </a:r>
                      <a:endParaRPr lang="zh-CN" sz="2000" kern="10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/>
                </a:tc>
              </a:tr>
              <a:tr h="177800"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Forest</a:t>
                      </a:r>
                      <a:endParaRPr lang="zh-CN" sz="2000" kern="10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42.491 </a:t>
                      </a:r>
                      <a:endParaRPr lang="zh-CN" sz="2000" kern="10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40.877 </a:t>
                      </a:r>
                      <a:endParaRPr lang="zh-CN" sz="2000" kern="10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39.207 </a:t>
                      </a:r>
                      <a:endParaRPr lang="zh-CN" sz="2000" kern="10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/>
                </a:tc>
              </a:tr>
              <a:tr h="177800"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Shrubland</a:t>
                      </a:r>
                      <a:endParaRPr lang="zh-CN" sz="2000" kern="10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19.750 </a:t>
                      </a:r>
                      <a:endParaRPr lang="zh-CN" sz="2000" kern="10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19.704 </a:t>
                      </a:r>
                      <a:endParaRPr lang="zh-CN" sz="2000" kern="10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19.944 </a:t>
                      </a:r>
                      <a:endParaRPr lang="zh-CN" sz="2000" kern="10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/>
                </a:tc>
              </a:tr>
              <a:tr h="177800"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Herbacious</a:t>
                      </a:r>
                      <a:endParaRPr lang="zh-CN" sz="2000" kern="10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12.139 </a:t>
                      </a:r>
                      <a:endParaRPr lang="zh-CN" sz="2000" kern="10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12.506 </a:t>
                      </a:r>
                      <a:endParaRPr lang="zh-CN" sz="2000" kern="10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12.755 </a:t>
                      </a:r>
                      <a:endParaRPr lang="zh-CN" sz="2000" kern="10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/>
                </a:tc>
              </a:tr>
              <a:tr h="177800"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Planted/Cultivated</a:t>
                      </a:r>
                      <a:endParaRPr lang="zh-CN" sz="2000" kern="10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1.181 </a:t>
                      </a:r>
                      <a:endParaRPr lang="zh-CN" sz="2000" kern="10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1.195 </a:t>
                      </a:r>
                      <a:endParaRPr lang="zh-CN" sz="2000" kern="10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1.123 </a:t>
                      </a:r>
                      <a:endParaRPr lang="zh-CN" sz="2000" kern="10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/>
                </a:tc>
              </a:tr>
              <a:tr h="177800"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Wetlands</a:t>
                      </a:r>
                      <a:endParaRPr lang="zh-CN" sz="2000" kern="10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1.036 </a:t>
                      </a:r>
                      <a:endParaRPr lang="zh-CN" sz="2000" kern="100" dirty="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1.018 </a:t>
                      </a:r>
                      <a:endParaRPr lang="zh-CN" sz="2000" kern="10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1.001 </a:t>
                      </a:r>
                      <a:endParaRPr lang="zh-CN" sz="2000" kern="100" dirty="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883" y="293406"/>
            <a:ext cx="4825268" cy="62270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882" y="293406"/>
            <a:ext cx="4825268" cy="622706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84217" y="3507100"/>
            <a:ext cx="5909911" cy="47524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" name="Elbow Connector 2"/>
          <p:cNvCxnSpPr/>
          <p:nvPr/>
        </p:nvCxnSpPr>
        <p:spPr>
          <a:xfrm rot="5400000" flipH="1" flipV="1">
            <a:off x="5143175" y="2300692"/>
            <a:ext cx="2351998" cy="371377"/>
          </a:xfrm>
          <a:prstGeom prst="bentConnector3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093956" y="1593757"/>
            <a:ext cx="13177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1.2%</a:t>
            </a:r>
            <a:endParaRPr lang="zh-CN" altLang="en-US" sz="3600" dirty="0">
              <a:solidFill>
                <a:srgbClr val="FF00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2810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048"/>
    </mc:Choice>
    <mc:Fallback xmlns="">
      <p:transition spd="slow" advTm="920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41854" y="570777"/>
            <a:ext cx="7720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Watershed Delineation</a:t>
            </a:r>
            <a:endParaRPr lang="zh-CN" altLang="en-US" sz="40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3" y="1706465"/>
            <a:ext cx="12129624" cy="42130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843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40"/>
    </mc:Choice>
    <mc:Fallback xmlns="">
      <p:transition spd="slow" advTm="150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8758" y="4366693"/>
            <a:ext cx="6872438" cy="1119706"/>
          </a:xfrm>
        </p:spPr>
        <p:txBody>
          <a:bodyPr>
            <a:normAutofit fontScale="92500"/>
          </a:bodyPr>
          <a:lstStyle/>
          <a:p>
            <a:r>
              <a:rPr lang="en-US" altLang="zh-CN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Gage: Onion </a:t>
            </a:r>
            <a:r>
              <a:rPr lang="en-US" altLang="zh-CN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Ck</a:t>
            </a:r>
            <a:r>
              <a:rPr lang="en-US" altLang="zh-CN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at US Hwy 183, Austin, TX</a:t>
            </a:r>
          </a:p>
          <a:p>
            <a:r>
              <a:rPr lang="en-US" altLang="zh-CN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Drainage Area: 839.08 km</a:t>
            </a:r>
            <a:r>
              <a:rPr lang="en-US" altLang="zh-CN" baseline="300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</a:t>
            </a:r>
            <a:endParaRPr lang="zh-CN" altLang="en-US" baseline="300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889" y="365125"/>
            <a:ext cx="4886939" cy="6306651"/>
          </a:xfrm>
          <a:prstGeom prst="rect">
            <a:avLst/>
          </a:prstGeom>
        </p:spPr>
      </p:pic>
      <p:sp>
        <p:nvSpPr>
          <p:cNvPr id="9" name="Content Placeholder 5"/>
          <p:cNvSpPr txBox="1">
            <a:spLocks/>
          </p:cNvSpPr>
          <p:nvPr/>
        </p:nvSpPr>
        <p:spPr>
          <a:xfrm>
            <a:off x="838200" y="2192123"/>
            <a:ext cx="3587945" cy="480607"/>
          </a:xfrm>
          <a:prstGeom prst="rect">
            <a:avLst/>
          </a:prstGeom>
          <a:ln w="19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Runoff-Precipitation</a:t>
            </a:r>
          </a:p>
          <a:p>
            <a:endParaRPr lang="zh-CN" altLang="en-US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076" y="331543"/>
            <a:ext cx="4889038" cy="6309360"/>
          </a:xfrm>
          <a:prstGeom prst="rect">
            <a:avLst/>
          </a:prstGeom>
        </p:spPr>
      </p:pic>
      <p:sp>
        <p:nvSpPr>
          <p:cNvPr id="5" name="Down Arrow 4"/>
          <p:cNvSpPr/>
          <p:nvPr/>
        </p:nvSpPr>
        <p:spPr>
          <a:xfrm>
            <a:off x="2343415" y="2737337"/>
            <a:ext cx="356134" cy="577516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Content Placeholder 5"/>
          <p:cNvSpPr txBox="1">
            <a:spLocks/>
          </p:cNvSpPr>
          <p:nvPr/>
        </p:nvSpPr>
        <p:spPr>
          <a:xfrm>
            <a:off x="838200" y="3335572"/>
            <a:ext cx="3587945" cy="480607"/>
          </a:xfrm>
          <a:prstGeom prst="rect">
            <a:avLst/>
          </a:prstGeom>
          <a:ln w="19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Gage-Drainage area</a:t>
            </a:r>
          </a:p>
          <a:p>
            <a:endParaRPr lang="zh-CN" altLang="en-US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40" y="2192123"/>
            <a:ext cx="6750056" cy="348237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41854" y="570777"/>
            <a:ext cx="7720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Watershed Delineation</a:t>
            </a:r>
            <a:endParaRPr lang="zh-CN" altLang="en-US" sz="40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0" name="Left Arrow 9"/>
          <p:cNvSpPr/>
          <p:nvPr/>
        </p:nvSpPr>
        <p:spPr>
          <a:xfrm>
            <a:off x="6704658" y="4751476"/>
            <a:ext cx="856649" cy="625642"/>
          </a:xfrm>
          <a:prstGeom prst="lef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3905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235"/>
    </mc:Choice>
    <mc:Fallback xmlns="">
      <p:transition spd="slow" advTm="742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 animBg="1"/>
      <p:bldP spid="5" grpId="0" animBg="1"/>
      <p:bldP spid="11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89666" y="1289501"/>
            <a:ext cx="66615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zh-CN" sz="32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zh-CN" sz="32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Precipitation</a:t>
            </a:r>
            <a:endParaRPr lang="zh-CN" altLang="en-US" sz="32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3" name="Content Placeholder 5"/>
          <p:cNvSpPr>
            <a:spLocks noGrp="1"/>
          </p:cNvSpPr>
          <p:nvPr>
            <p:ph idx="1"/>
          </p:nvPr>
        </p:nvSpPr>
        <p:spPr>
          <a:xfrm>
            <a:off x="507406" y="2053512"/>
            <a:ext cx="5399774" cy="3295015"/>
          </a:xfrm>
        </p:spPr>
        <p:txBody>
          <a:bodyPr>
            <a:normAutofit fontScale="92500"/>
          </a:bodyPr>
          <a:lstStyle/>
          <a:p>
            <a:r>
              <a:rPr lang="en-US" altLang="zh-CN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Source: NOAA National Climatic Data </a:t>
            </a:r>
            <a:r>
              <a:rPr lang="en-US" altLang="zh-CN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Center</a:t>
            </a:r>
          </a:p>
          <a:p>
            <a:r>
              <a:rPr lang="en-US" altLang="zh-CN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Data: monthly summaries</a:t>
            </a:r>
          </a:p>
          <a:p>
            <a:pPr marL="0" indent="0">
              <a:buNone/>
            </a:pPr>
            <a:r>
              <a:rPr lang="en-US" altLang="zh-CN" sz="22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(Only retaining those with </a:t>
            </a:r>
            <a:r>
              <a:rPr lang="en-US" altLang="zh-CN" sz="2200" dirty="0" smtClean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12</a:t>
            </a:r>
            <a:r>
              <a:rPr lang="en-US" altLang="zh-CN" sz="22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months of data in a specific year)</a:t>
            </a:r>
          </a:p>
          <a:p>
            <a:r>
              <a:rPr lang="en-US" altLang="zh-CN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Data range: Blanco, Hays, Travis</a:t>
            </a:r>
          </a:p>
          <a:p>
            <a:r>
              <a:rPr lang="en-US" altLang="zh-CN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Methods: Thiessen Polygon, Tension Spline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099" y="894520"/>
            <a:ext cx="4342630" cy="560421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65" y="894520"/>
            <a:ext cx="4343449" cy="560527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2158" y="313258"/>
            <a:ext cx="7720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Runoff Ratio Calculation</a:t>
            </a:r>
            <a:endParaRPr lang="zh-CN" altLang="en-US" sz="40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203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997"/>
    </mc:Choice>
    <mc:Fallback xmlns="">
      <p:transition spd="slow" advTm="629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99605" y="2318936"/>
            <a:ext cx="66615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zh-CN" sz="32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zh-CN" sz="32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Annual Runoff Ratio</a:t>
            </a:r>
            <a:endParaRPr lang="zh-CN" altLang="en-US" sz="32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5720255"/>
              </p:ext>
            </p:extLst>
          </p:nvPr>
        </p:nvGraphicFramePr>
        <p:xfrm>
          <a:off x="499605" y="3083373"/>
          <a:ext cx="10515600" cy="342643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93971"/>
                <a:gridCol w="2365408"/>
                <a:gridCol w="2425566"/>
                <a:gridCol w="2230655"/>
              </a:tblGrid>
              <a:tr h="177800">
                <a:tc>
                  <a:txBody>
                    <a:bodyPr/>
                    <a:lstStyle/>
                    <a:p>
                      <a:pPr algn="l"/>
                      <a:endParaRPr lang="zh-CN" sz="2200" kern="100" dirty="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200" kern="10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2001</a:t>
                      </a:r>
                      <a:endParaRPr lang="zh-CN" sz="2200" kern="10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200" kern="10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2006</a:t>
                      </a:r>
                      <a:endParaRPr lang="zh-CN" sz="2200" kern="10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200" kern="10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2011</a:t>
                      </a:r>
                      <a:endParaRPr lang="zh-CN" sz="2200" kern="10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/>
                </a:tc>
              </a:tr>
              <a:tr h="19685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Precipitation by Thiessen Polygon Method(mm)</a:t>
                      </a:r>
                      <a:endParaRPr lang="zh-CN" sz="2200" kern="100" dirty="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1029.418</a:t>
                      </a:r>
                      <a:endParaRPr lang="zh-CN" sz="2200" kern="100" dirty="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200" kern="10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704.672</a:t>
                      </a:r>
                      <a:endParaRPr lang="zh-CN" sz="2200" kern="10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200" kern="10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422.111</a:t>
                      </a:r>
                      <a:endParaRPr lang="zh-CN" sz="2200" kern="10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/>
                </a:tc>
              </a:tr>
              <a:tr h="1778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Precipitation by Tension Spline Method(mm)</a:t>
                      </a:r>
                      <a:endParaRPr lang="zh-CN" sz="2200" kern="100" dirty="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1027.377</a:t>
                      </a:r>
                      <a:endParaRPr lang="zh-CN" sz="2200" kern="100" dirty="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200" kern="10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733.176</a:t>
                      </a:r>
                      <a:endParaRPr lang="zh-CN" sz="2200" kern="10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200" kern="10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423.564</a:t>
                      </a:r>
                      <a:endParaRPr lang="zh-CN" sz="2200" kern="10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/>
                </a:tc>
              </a:tr>
              <a:tr h="65275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200" kern="10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Mean Precipitation(mm)</a:t>
                      </a:r>
                      <a:endParaRPr lang="zh-CN" sz="2200" kern="10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1028.397</a:t>
                      </a:r>
                      <a:endParaRPr lang="zh-CN" sz="2200" kern="100" dirty="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200" kern="10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718.924</a:t>
                      </a:r>
                      <a:endParaRPr lang="zh-CN" sz="2200" kern="10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200" kern="10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422.838</a:t>
                      </a:r>
                      <a:endParaRPr lang="zh-CN" sz="2200" kern="10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/>
                </a:tc>
              </a:tr>
              <a:tr h="60639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200" kern="10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MAFlow(ft</a:t>
                      </a:r>
                      <a:r>
                        <a:rPr lang="en-US" sz="2200" kern="100" baseline="3000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3</a:t>
                      </a:r>
                      <a:r>
                        <a:rPr lang="en-US" sz="2200" kern="10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/s)</a:t>
                      </a:r>
                      <a:endParaRPr lang="zh-CN" sz="2200" kern="10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149.1</a:t>
                      </a:r>
                      <a:endParaRPr lang="zh-CN" sz="2200" kern="100" dirty="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9.81</a:t>
                      </a:r>
                      <a:endParaRPr lang="zh-CN" sz="2200" kern="100" dirty="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200" kern="10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4.34</a:t>
                      </a:r>
                      <a:endParaRPr lang="zh-CN" sz="2200" kern="10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/>
                </a:tc>
              </a:tr>
              <a:tr h="49088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200" kern="10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Runoff Ratio</a:t>
                      </a:r>
                      <a:endParaRPr lang="zh-CN" sz="2200" kern="10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200" kern="10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0.1543</a:t>
                      </a:r>
                      <a:endParaRPr lang="zh-CN" sz="2200" kern="10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0.01452</a:t>
                      </a:r>
                      <a:endParaRPr lang="zh-CN" sz="2200" kern="100" dirty="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0.01092</a:t>
                      </a:r>
                      <a:endParaRPr lang="zh-CN" sz="2200" kern="100" dirty="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227691" y="4794750"/>
            <a:ext cx="11059427" cy="624525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Box 4"/>
          <p:cNvSpPr txBox="1"/>
          <p:nvPr/>
        </p:nvSpPr>
        <p:spPr>
          <a:xfrm>
            <a:off x="11472405" y="5494141"/>
            <a:ext cx="5678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b="1" dirty="0" smtClean="0">
                <a:solidFill>
                  <a:srgbClr val="FF0000"/>
                </a:solidFill>
              </a:rPr>
              <a:t>?</a:t>
            </a:r>
            <a:endParaRPr lang="zh-CN" altLang="en-US" sz="6000" b="1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7691" y="5901299"/>
            <a:ext cx="11059427" cy="71227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extBox 8"/>
          <p:cNvSpPr txBox="1"/>
          <p:nvPr/>
        </p:nvSpPr>
        <p:spPr>
          <a:xfrm>
            <a:off x="392158" y="313258"/>
            <a:ext cx="7720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Runoff Ratio Calculation</a:t>
            </a:r>
            <a:endParaRPr lang="zh-CN" altLang="en-US" sz="40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9605" y="1072475"/>
            <a:ext cx="66615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zh-CN" sz="32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zh-CN" sz="32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Mean Annual Flow</a:t>
            </a:r>
            <a:endParaRPr lang="zh-CN" altLang="en-US" sz="32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2" name="Content Placeholder 5"/>
          <p:cNvSpPr>
            <a:spLocks noGrp="1"/>
          </p:cNvSpPr>
          <p:nvPr>
            <p:ph idx="1"/>
          </p:nvPr>
        </p:nvSpPr>
        <p:spPr>
          <a:xfrm>
            <a:off x="808521" y="1802332"/>
            <a:ext cx="3359218" cy="619355"/>
          </a:xfrm>
        </p:spPr>
        <p:txBody>
          <a:bodyPr>
            <a:normAutofit/>
          </a:bodyPr>
          <a:lstStyle/>
          <a:p>
            <a:r>
              <a:rPr lang="en-US" altLang="zh-CN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Source: </a:t>
            </a:r>
            <a:r>
              <a:rPr lang="en-US" altLang="zh-CN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USGS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83755" y="1308483"/>
            <a:ext cx="2233061" cy="769441"/>
          </a:xfrm>
          <a:prstGeom prst="rect">
            <a:avLst/>
          </a:prstGeom>
          <a:ln w="19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2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More impervious area</a:t>
            </a:r>
            <a:endParaRPr lang="zh-CN" altLang="en-US" sz="22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7161196" y="1549667"/>
            <a:ext cx="481263" cy="346510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7719465" y="1275807"/>
            <a:ext cx="1809548" cy="769441"/>
          </a:xfrm>
          <a:prstGeom prst="rect">
            <a:avLst/>
          </a:prstGeom>
          <a:ln w="19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2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Less infiltration</a:t>
            </a:r>
            <a:endParaRPr lang="zh-CN" altLang="en-US" sz="22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5" name="Right Arrow 14"/>
          <p:cNvSpPr/>
          <p:nvPr/>
        </p:nvSpPr>
        <p:spPr>
          <a:xfrm>
            <a:off x="9615644" y="1513244"/>
            <a:ext cx="481263" cy="346510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TextBox 15"/>
          <p:cNvSpPr txBox="1"/>
          <p:nvPr/>
        </p:nvSpPr>
        <p:spPr>
          <a:xfrm>
            <a:off x="10230748" y="1275807"/>
            <a:ext cx="1627576" cy="769441"/>
          </a:xfrm>
          <a:prstGeom prst="rect">
            <a:avLst/>
          </a:prstGeom>
          <a:ln w="19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2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Larger runoff </a:t>
            </a:r>
            <a:r>
              <a:rPr lang="en-US" altLang="zh-CN" sz="22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</a:t>
            </a:r>
            <a:r>
              <a:rPr lang="en-US" altLang="zh-CN" sz="22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atio</a:t>
            </a:r>
            <a:endParaRPr lang="zh-CN" altLang="en-US" sz="22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6977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147"/>
    </mc:Choice>
    <mc:Fallback xmlns="">
      <p:transition spd="slow" advTm="1021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animBg="1"/>
      <p:bldP spid="5" grpId="0"/>
      <p:bldP spid="10" grpId="0" animBg="1"/>
      <p:bldP spid="8" grpId="0" animBg="1"/>
      <p:bldP spid="13" grpId="0" animBg="1"/>
      <p:bldP spid="14" grpId="0" animBg="1"/>
      <p:bldP spid="15" grpId="0" animBg="1"/>
      <p:bldP spid="1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9.4|8.6|7.7|12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|5.2|0.4|6.7|21.3|15.7|6.1|6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6|0.9|18.7|7.5|4.2|26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4.2|3.3|15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2.2|6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678</TotalTime>
  <Words>495</Words>
  <Application>Microsoft Office PowerPoint</Application>
  <PresentationFormat>Widescreen</PresentationFormat>
  <Paragraphs>133</Paragraphs>
  <Slides>13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 Unicode MS</vt:lpstr>
      <vt:lpstr>宋体</vt:lpstr>
      <vt:lpstr>Arial</vt:lpstr>
      <vt:lpstr>Calibri</vt:lpstr>
      <vt:lpstr>Calibri Light</vt:lpstr>
      <vt:lpstr>Wingdings</vt:lpstr>
      <vt:lpstr>Office Theme</vt:lpstr>
      <vt:lpstr>Effects of Land Cover Changes on the Austin-Travis Lakes Watershed</vt:lpstr>
      <vt:lpstr>Introduction</vt:lpstr>
      <vt:lpstr>Introduction</vt:lpstr>
      <vt:lpstr>Steps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Future Work</vt:lpstr>
      <vt:lpstr>Conclusion</vt:lpstr>
      <vt:lpstr>Questions?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Effect of Land Cover Changes on the Austin-Travis Lakes Watershed</dc:title>
  <dc:creator>Mengjia Tang</dc:creator>
  <cp:lastModifiedBy>Maidment, David R</cp:lastModifiedBy>
  <cp:revision>109</cp:revision>
  <dcterms:created xsi:type="dcterms:W3CDTF">2015-11-10T22:56:17Z</dcterms:created>
  <dcterms:modified xsi:type="dcterms:W3CDTF">2015-11-12T16:35:17Z</dcterms:modified>
</cp:coreProperties>
</file>