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9" r:id="rId3"/>
    <p:sldId id="264" r:id="rId4"/>
    <p:sldId id="284" r:id="rId5"/>
    <p:sldId id="262" r:id="rId6"/>
    <p:sldId id="302" r:id="rId7"/>
    <p:sldId id="297" r:id="rId8"/>
    <p:sldId id="310" r:id="rId9"/>
    <p:sldId id="314" r:id="rId10"/>
    <p:sldId id="309" r:id="rId11"/>
    <p:sldId id="313" r:id="rId12"/>
    <p:sldId id="315" r:id="rId13"/>
    <p:sldId id="311" r:id="rId14"/>
    <p:sldId id="304" r:id="rId15"/>
    <p:sldId id="305" r:id="rId16"/>
    <p:sldId id="312" r:id="rId17"/>
    <p:sldId id="31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5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C63AF-0B8D-CA40-842F-A210B9771C5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8E534-4A9B-F746-9C03-8759A4421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6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A570-AB45-A244-9DE7-EE34A655F56B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DEA2-0128-5042-B8C1-DD78ACA5B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3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A570-AB45-A244-9DE7-EE34A655F56B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DEA2-0128-5042-B8C1-DD78ACA5B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6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A570-AB45-A244-9DE7-EE34A655F56B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DEA2-0128-5042-B8C1-DD78ACA5B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8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A570-AB45-A244-9DE7-EE34A655F56B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DEA2-0128-5042-B8C1-DD78ACA5B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A570-AB45-A244-9DE7-EE34A655F56B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DEA2-0128-5042-B8C1-DD78ACA5B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1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A570-AB45-A244-9DE7-EE34A655F56B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DEA2-0128-5042-B8C1-DD78ACA5B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A570-AB45-A244-9DE7-EE34A655F56B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DEA2-0128-5042-B8C1-DD78ACA5B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6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A570-AB45-A244-9DE7-EE34A655F56B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DEA2-0128-5042-B8C1-DD78ACA5B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A570-AB45-A244-9DE7-EE34A655F56B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DEA2-0128-5042-B8C1-DD78ACA5B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A570-AB45-A244-9DE7-EE34A655F56B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DEA2-0128-5042-B8C1-DD78ACA5B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3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A570-AB45-A244-9DE7-EE34A655F56B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DEA2-0128-5042-B8C1-DD78ACA5B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4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3A570-AB45-A244-9DE7-EE34A655F56B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CDEA2-0128-5042-B8C1-DD78ACA5B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5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file://localhost/Volumes/BOBECK2015/GIS%20Project/Snips/EStudyAreaSubAndFill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829733"/>
            <a:ext cx="8017933" cy="2046328"/>
          </a:xfrm>
        </p:spPr>
        <p:txBody>
          <a:bodyPr>
            <a:normAutofit/>
          </a:bodyPr>
          <a:lstStyle/>
          <a:p>
            <a:r>
              <a:rPr lang="en-US" sz="4000" dirty="0" smtClean="0">
                <a:cs typeface="Arial"/>
              </a:rPr>
              <a:t>Using GIS to apply </a:t>
            </a:r>
            <a:br>
              <a:rPr lang="en-US" sz="4000" dirty="0" smtClean="0">
                <a:cs typeface="Arial"/>
              </a:rPr>
            </a:br>
            <a:r>
              <a:rPr lang="en-US" sz="4000" dirty="0" err="1" smtClean="0">
                <a:cs typeface="Arial"/>
              </a:rPr>
              <a:t>Paramelle’s</a:t>
            </a:r>
            <a:r>
              <a:rPr lang="en-US" sz="4000" dirty="0" smtClean="0">
                <a:cs typeface="Arial"/>
              </a:rPr>
              <a:t> method to the search for water in karst</a:t>
            </a:r>
            <a:r>
              <a:rPr lang="en-US" sz="4000" dirty="0">
                <a:cs typeface="Arial"/>
              </a:rPr>
              <a:t> </a:t>
            </a:r>
            <a:r>
              <a:rPr lang="en-US" sz="4000" dirty="0" smtClean="0">
                <a:cs typeface="Arial"/>
              </a:rPr>
              <a:t>terrain</a:t>
            </a:r>
            <a:endParaRPr lang="en-US" sz="4000" dirty="0"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1468"/>
            <a:ext cx="6400800" cy="2082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Patricia Bobeck, M.A., P.G.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CE 394K.C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GIS in Water Resources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November 17, 2015</a:t>
            </a:r>
          </a:p>
        </p:txBody>
      </p:sp>
    </p:spTree>
    <p:extLst>
      <p:ext uri="{BB962C8B-B14F-4D97-AF65-F5344CB8AC3E}">
        <p14:creationId xmlns:p14="http://schemas.microsoft.com/office/powerpoint/2010/main" val="40936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4666" y="829733"/>
            <a:ext cx="7128933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GIS Tools</a:t>
            </a:r>
          </a:p>
          <a:p>
            <a:endParaRPr lang="en-US" sz="2800" dirty="0" smtClean="0"/>
          </a:p>
          <a:p>
            <a:r>
              <a:rPr lang="en-US" sz="2400" dirty="0" smtClean="0"/>
              <a:t>File types: Tiff and DEM</a:t>
            </a:r>
          </a:p>
          <a:p>
            <a:endParaRPr lang="en-US" sz="2400" dirty="0"/>
          </a:p>
          <a:p>
            <a:r>
              <a:rPr lang="en-US" sz="2400" dirty="0" smtClean="0"/>
              <a:t>Tools:</a:t>
            </a:r>
          </a:p>
          <a:p>
            <a:endParaRPr lang="en-US" sz="2400" dirty="0"/>
          </a:p>
          <a:p>
            <a:r>
              <a:rPr lang="en-US" sz="2400" dirty="0" smtClean="0"/>
              <a:t>Fill 	 </a:t>
            </a:r>
            <a:r>
              <a:rPr lang="en-US" sz="2400" dirty="0" smtClean="0">
                <a:sym typeface="Wingdings"/>
              </a:rPr>
              <a:t></a:t>
            </a:r>
            <a:r>
              <a:rPr lang="en-US" sz="2400" dirty="0" smtClean="0"/>
              <a:t>Spatial Analyst - Hydrology</a:t>
            </a:r>
          </a:p>
          <a:p>
            <a:endParaRPr lang="en-US" sz="2400" dirty="0" smtClean="0"/>
          </a:p>
          <a:p>
            <a:r>
              <a:rPr lang="en-US" sz="2400" dirty="0" smtClean="0"/>
              <a:t>Raster Calculator	</a:t>
            </a:r>
            <a:r>
              <a:rPr lang="en-US" sz="2400" dirty="0" smtClean="0">
                <a:sym typeface="Wingdings"/>
              </a:rPr>
              <a:t></a:t>
            </a:r>
            <a:r>
              <a:rPr lang="en-US" sz="2400" dirty="0" smtClean="0"/>
              <a:t> Arc Toolbox - Map Algebra</a:t>
            </a:r>
          </a:p>
          <a:p>
            <a:endParaRPr lang="en-US" sz="2400" dirty="0" smtClean="0"/>
          </a:p>
          <a:p>
            <a:r>
              <a:rPr lang="en-US" sz="2400" dirty="0" smtClean="0"/>
              <a:t>Region Group 	</a:t>
            </a:r>
            <a:r>
              <a:rPr lang="en-US" sz="2400" dirty="0" smtClean="0">
                <a:sym typeface="Wingdings"/>
              </a:rPr>
              <a:t> Spatial Analyst</a:t>
            </a:r>
          </a:p>
          <a:p>
            <a:endParaRPr lang="en-US" sz="2400" dirty="0" smtClean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Raster to Polygon </a:t>
            </a:r>
          </a:p>
          <a:p>
            <a:endParaRPr lang="en-US" sz="2400" dirty="0" smtClean="0">
              <a:sym typeface="Wingdings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403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Fill tool: Difference between fill and DEM</a:t>
            </a:r>
            <a:endParaRPr lang="en-US" sz="3600" dirty="0"/>
          </a:p>
        </p:txBody>
      </p:sp>
      <p:pic>
        <p:nvPicPr>
          <p:cNvPr id="7" name="Content Placeholder 6" descr="StudyAreaDifferenceC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r="45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0127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Surface Geology with Subsidence</a:t>
            </a:r>
            <a:endParaRPr lang="en-US" sz="3600" dirty="0"/>
          </a:p>
        </p:txBody>
      </p:sp>
      <p:pic>
        <p:nvPicPr>
          <p:cNvPr id="4" name="Content Placeholder 3" descr="StudyAreaFi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395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1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nkRegionPo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0"/>
            <a:ext cx="7437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2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bsAndFi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15" y="3488268"/>
            <a:ext cx="5450886" cy="3049136"/>
          </a:xfrm>
          <a:prstGeom prst="rect">
            <a:avLst/>
          </a:prstGeom>
        </p:spPr>
      </p:pic>
      <p:pic>
        <p:nvPicPr>
          <p:cNvPr id="3" name="Picture 2" descr="SWSubsNoFi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89" y="199203"/>
            <a:ext cx="5424810" cy="3210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267" y="199203"/>
            <a:ext cx="3354448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Closeup</a:t>
            </a:r>
            <a:r>
              <a:rPr lang="en-US" dirty="0" smtClean="0"/>
              <a:t> of SW corner of study area</a:t>
            </a:r>
          </a:p>
          <a:p>
            <a:endParaRPr lang="en-US" dirty="0"/>
          </a:p>
          <a:p>
            <a:r>
              <a:rPr lang="en-US" b="1" dirty="0" smtClean="0"/>
              <a:t>Top</a:t>
            </a:r>
            <a:r>
              <a:rPr lang="en-US" dirty="0" smtClean="0"/>
              <a:t>: TIFF shows aligned subsidence areas (dolines, sinkholes)</a:t>
            </a:r>
          </a:p>
          <a:p>
            <a:r>
              <a:rPr lang="en-US" dirty="0" smtClean="0"/>
              <a:t>Align along the strike of faults</a:t>
            </a:r>
          </a:p>
          <a:p>
            <a:r>
              <a:rPr lang="en-US" dirty="0" smtClean="0"/>
              <a:t>Another subsided area intersects with fault</a:t>
            </a:r>
          </a:p>
          <a:p>
            <a:endParaRPr lang="en-US" dirty="0"/>
          </a:p>
          <a:p>
            <a:r>
              <a:rPr lang="en-US" b="1" dirty="0" smtClean="0"/>
              <a:t>Bottom</a:t>
            </a:r>
            <a:r>
              <a:rPr lang="en-US" dirty="0" smtClean="0"/>
              <a:t>: TIFF with Elevation Difference  superimposed</a:t>
            </a:r>
            <a:endParaRPr lang="en-US" dirty="0"/>
          </a:p>
          <a:p>
            <a:r>
              <a:rPr lang="en-US" dirty="0" smtClean="0"/>
              <a:t>Elevation Difference </a:t>
            </a:r>
          </a:p>
          <a:p>
            <a:pPr marL="342900" indent="-342900">
              <a:buAutoNum type="alphaLcParenR"/>
            </a:pPr>
            <a:r>
              <a:rPr lang="en-US" dirty="0" smtClean="0"/>
              <a:t>does not indicate all mapped subsidence </a:t>
            </a:r>
          </a:p>
          <a:p>
            <a:pPr marL="342900" indent="-342900">
              <a:buAutoNum type="alphaLcParenR"/>
            </a:pPr>
            <a:r>
              <a:rPr lang="en-US" dirty="0" smtClean="0"/>
              <a:t>indicates some areas not mapped as subsidence area.</a:t>
            </a:r>
          </a:p>
          <a:p>
            <a:endParaRPr lang="en-US" dirty="0"/>
          </a:p>
          <a:p>
            <a:r>
              <a:rPr lang="en-US" dirty="0" err="1" smtClean="0"/>
              <a:t>Kp</a:t>
            </a:r>
            <a:r>
              <a:rPr lang="en-US" dirty="0" smtClean="0"/>
              <a:t> = Person </a:t>
            </a:r>
            <a:r>
              <a:rPr lang="en-US" dirty="0" err="1" smtClean="0"/>
              <a:t>Fm</a:t>
            </a:r>
            <a:r>
              <a:rPr lang="en-US" dirty="0" smtClean="0"/>
              <a:t>, composed of limestone, dolomitic limestone, and dolomite. Person </a:t>
            </a:r>
            <a:r>
              <a:rPr lang="en-US" dirty="0" err="1" smtClean="0"/>
              <a:t>Fm</a:t>
            </a:r>
            <a:r>
              <a:rPr lang="en-US" dirty="0" smtClean="0"/>
              <a:t> hosts most surface subsidence.</a:t>
            </a:r>
          </a:p>
        </p:txBody>
      </p:sp>
    </p:spTree>
    <p:extLst>
      <p:ext uri="{BB962C8B-B14F-4D97-AF65-F5344CB8AC3E}">
        <p14:creationId xmlns:p14="http://schemas.microsoft.com/office/powerpoint/2010/main" val="191201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tudyAreaSu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67" y="406399"/>
            <a:ext cx="5367867" cy="2855529"/>
          </a:xfrm>
          <a:prstGeom prst="rect">
            <a:avLst/>
          </a:prstGeom>
        </p:spPr>
      </p:pic>
      <p:pic>
        <p:nvPicPr>
          <p:cNvPr id="3" name="EStudyAreaSubAndFill.JPG" descr="/Volumes/BOBECK2015/GIS Project/Snips/EStudyAreaSubAndFill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67" y="3444955"/>
            <a:ext cx="5367867" cy="32722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867" y="474130"/>
            <a:ext cx="25908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Closeup</a:t>
            </a:r>
            <a:r>
              <a:rPr lang="en-US" sz="2800" dirty="0" smtClean="0"/>
              <a:t> of SE part of study area shows disseminated subsidence</a:t>
            </a:r>
          </a:p>
          <a:p>
            <a:endParaRPr lang="en-US" sz="2800" dirty="0"/>
          </a:p>
          <a:p>
            <a:r>
              <a:rPr lang="en-US" sz="2800" dirty="0" smtClean="0"/>
              <a:t>Top: TIFF.</a:t>
            </a:r>
          </a:p>
          <a:p>
            <a:endParaRPr lang="en-US" sz="2800" dirty="0"/>
          </a:p>
          <a:p>
            <a:r>
              <a:rPr lang="en-US" sz="2800" dirty="0" smtClean="0"/>
              <a:t>Bottom: TIFF plus Elevation Difference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9757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water well data </a:t>
            </a:r>
          </a:p>
          <a:p>
            <a:r>
              <a:rPr lang="en-US" dirty="0" smtClean="0"/>
              <a:t>Analyze water well data to determine if subsidence areas (or intersections of subsidence and faulting) correlate with high-yield water wells.</a:t>
            </a:r>
          </a:p>
          <a:p>
            <a:r>
              <a:rPr lang="en-US" dirty="0" smtClean="0"/>
              <a:t>Use the method to study karst areas in other areas of Texas and 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95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Collins, E.W. 2000. Geologic Map of the New Braunfels, Texas 30x60 Minute Quadrangle: Geologic Framework of an Urban-Growth Corridor along the Edwards Aquifer, South Central Texas, Bureau of Economic Geology, University of </a:t>
            </a:r>
            <a:r>
              <a:rPr lang="en-US" sz="2400" dirty="0" smtClean="0"/>
              <a:t>Texas</a:t>
            </a:r>
          </a:p>
          <a:p>
            <a:r>
              <a:rPr lang="en-US" sz="2400" dirty="0" smtClean="0"/>
              <a:t>Darcy, Henry. 1856 Public Fountains of the City of Dijon</a:t>
            </a:r>
          </a:p>
          <a:p>
            <a:r>
              <a:rPr lang="en-US" sz="2400" dirty="0" smtClean="0"/>
              <a:t>Lattman and </a:t>
            </a:r>
            <a:r>
              <a:rPr lang="en-US" sz="2400" dirty="0" err="1" smtClean="0"/>
              <a:t>Parizek</a:t>
            </a:r>
            <a:r>
              <a:rPr lang="en-US" sz="2400" dirty="0" smtClean="0"/>
              <a:t>, 1964. Relationship between Fracture Traces and the Occurrence of Ground Water in Carbonate Rocks, Journal of Hydrology</a:t>
            </a:r>
          </a:p>
          <a:p>
            <a:r>
              <a:rPr lang="en-US" sz="2400" dirty="0" err="1"/>
              <a:t>Paramelle</a:t>
            </a:r>
            <a:r>
              <a:rPr lang="en-US" sz="2400" dirty="0"/>
              <a:t>, J-P. 1856 </a:t>
            </a:r>
            <a:r>
              <a:rPr lang="en-US" sz="2400" dirty="0" err="1"/>
              <a:t>L’Art</a:t>
            </a:r>
            <a:r>
              <a:rPr lang="en-US" sz="2400" dirty="0"/>
              <a:t> de </a:t>
            </a:r>
            <a:r>
              <a:rPr lang="en-US" sz="2400" dirty="0" err="1"/>
              <a:t>découvrir</a:t>
            </a:r>
            <a:r>
              <a:rPr lang="en-US" sz="2400" dirty="0"/>
              <a:t> les sources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024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9237" y="490009"/>
            <a:ext cx="4277255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Jean-Baptiste </a:t>
            </a:r>
            <a:r>
              <a:rPr lang="en-US" sz="3200" dirty="0" err="1" smtClean="0"/>
              <a:t>Paramelle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1790-1875</a:t>
            </a:r>
            <a:endParaRPr lang="en-US" sz="3200" dirty="0"/>
          </a:p>
        </p:txBody>
      </p:sp>
      <p:pic>
        <p:nvPicPr>
          <p:cNvPr id="12" name="Content Placeholder 11" descr="YoungMan.pdf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" b="3776"/>
          <a:stretch>
            <a:fillRect/>
          </a:stretch>
        </p:blipFill>
        <p:spPr>
          <a:xfrm>
            <a:off x="794280" y="2050012"/>
            <a:ext cx="2524653" cy="3020461"/>
          </a:xfrm>
        </p:spPr>
      </p:pic>
      <p:sp>
        <p:nvSpPr>
          <p:cNvPr id="2" name="TextBox 1"/>
          <p:cNvSpPr txBox="1"/>
          <p:nvPr/>
        </p:nvSpPr>
        <p:spPr>
          <a:xfrm>
            <a:off x="5147734" y="522818"/>
            <a:ext cx="257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Henry Darcy</a:t>
            </a:r>
          </a:p>
          <a:p>
            <a:r>
              <a:rPr lang="en-US" sz="3200" dirty="0" smtClean="0">
                <a:latin typeface="+mj-lt"/>
              </a:rPr>
              <a:t>1803-1858</a:t>
            </a:r>
            <a:endParaRPr lang="en-US" sz="3200" dirty="0">
              <a:latin typeface="+mj-lt"/>
            </a:endParaRPr>
          </a:p>
        </p:txBody>
      </p:sp>
      <p:pic>
        <p:nvPicPr>
          <p:cNvPr id="3" name="Picture 2" descr="the 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66" y="1734076"/>
            <a:ext cx="3251163" cy="30532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972" y="5401732"/>
            <a:ext cx="4163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Art of Finding Springs, 1856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95825" y="5121272"/>
            <a:ext cx="3586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 Public Fountains of the </a:t>
            </a:r>
          </a:p>
          <a:p>
            <a:pPr algn="ctr"/>
            <a:r>
              <a:rPr lang="en-US" sz="2400" dirty="0" smtClean="0"/>
              <a:t>City of Dijon, 1856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598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6928" y="2888710"/>
            <a:ext cx="15017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8" descr="GeoFranc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401234"/>
            <a:ext cx="4110038" cy="4113213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243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Geology of France, Location of </a:t>
            </a:r>
            <a:r>
              <a:rPr lang="en-US" sz="3600" dirty="0" err="1" smtClean="0"/>
              <a:t>Cahors</a:t>
            </a:r>
            <a:endParaRPr lang="en-US" sz="3600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8408" y="1401234"/>
            <a:ext cx="4143849" cy="392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2082800" y="4057111"/>
            <a:ext cx="237067" cy="18626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14065" y="4501610"/>
            <a:ext cx="186267" cy="192617"/>
          </a:xfrm>
          <a:prstGeom prst="ellipse">
            <a:avLst/>
          </a:prstGeom>
          <a:solidFill>
            <a:srgbClr val="0D0D0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6533" y="5697435"/>
            <a:ext cx="8195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Cahors</a:t>
            </a:r>
            <a:r>
              <a:rPr lang="en-US" sz="2400" dirty="0" smtClean="0"/>
              <a:t>, in the Department of Lot, is located in SW France </a:t>
            </a:r>
          </a:p>
          <a:p>
            <a:pPr algn="r"/>
            <a:r>
              <a:rPr lang="en-US" sz="2000" dirty="0" smtClean="0"/>
              <a:t>Sources BRGM, Internet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98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814"/>
            <a:ext cx="8229600" cy="72805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Department of Lot: Surface Geology</a:t>
            </a:r>
            <a:endParaRPr lang="en-US" sz="3600" dirty="0"/>
          </a:p>
        </p:txBody>
      </p:sp>
      <p:pic>
        <p:nvPicPr>
          <p:cNvPr id="4" name="Content Placeholder 3" descr="LotGeo.jpe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00991" y="-460922"/>
            <a:ext cx="5599850" cy="8287432"/>
          </a:xfrm>
        </p:spPr>
      </p:pic>
      <p:sp>
        <p:nvSpPr>
          <p:cNvPr id="3" name="Oval 2"/>
          <p:cNvSpPr/>
          <p:nvPr/>
        </p:nvSpPr>
        <p:spPr>
          <a:xfrm>
            <a:off x="5460999" y="2209799"/>
            <a:ext cx="186267" cy="186267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33534" y="1964266"/>
            <a:ext cx="186266" cy="160866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33067" y="2209799"/>
            <a:ext cx="186266" cy="186267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19333" y="6482720"/>
            <a:ext cx="229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André </a:t>
            </a:r>
            <a:r>
              <a:rPr lang="en-US" dirty="0" err="1" smtClean="0"/>
              <a:t>Tarrisse</a:t>
            </a:r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452532" y="1841499"/>
            <a:ext cx="186267" cy="18677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7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905"/>
            <a:ext cx="8229600" cy="927629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Paramelle’s</a:t>
            </a:r>
            <a:r>
              <a:rPr lang="en-US" sz="3600" dirty="0" smtClean="0"/>
              <a:t> Observations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506"/>
            <a:ext cx="8229600" cy="5169428"/>
          </a:xfrm>
        </p:spPr>
        <p:txBody>
          <a:bodyPr>
            <a:noAutofit/>
          </a:bodyPr>
          <a:lstStyle/>
          <a:p>
            <a:r>
              <a:rPr lang="en-US" sz="2300" dirty="0">
                <a:solidFill>
                  <a:srgbClr val="3366FF"/>
                </a:solidFill>
              </a:rPr>
              <a:t>A</a:t>
            </a:r>
            <a:r>
              <a:rPr lang="en-US" sz="2300" dirty="0" smtClean="0">
                <a:solidFill>
                  <a:srgbClr val="3366FF"/>
                </a:solidFill>
              </a:rPr>
              <a:t>ligned dolines </a:t>
            </a:r>
            <a:r>
              <a:rPr lang="en-US" sz="2300" dirty="0" smtClean="0"/>
              <a:t>“mark out” underground conduits</a:t>
            </a:r>
            <a:endParaRPr lang="en-US" sz="2300" dirty="0"/>
          </a:p>
          <a:p>
            <a:pPr lvl="1"/>
            <a:r>
              <a:rPr lang="en-US" sz="1900" dirty="0" smtClean="0"/>
              <a:t>An underground watercourse lies beneath a surface depression and rests on an impermeable layer</a:t>
            </a:r>
          </a:p>
          <a:p>
            <a:pPr lvl="1"/>
            <a:r>
              <a:rPr lang="en-US" sz="1900" dirty="0"/>
              <a:t>Evidence for conduits: Water flows out of dolines during storms; flows into downstream dolines during </a:t>
            </a:r>
            <a:r>
              <a:rPr lang="en-US" sz="1900" dirty="0" smtClean="0"/>
              <a:t>floods</a:t>
            </a:r>
          </a:p>
          <a:p>
            <a:pPr lvl="1"/>
            <a:r>
              <a:rPr lang="en-US" sz="1900" dirty="0"/>
              <a:t>W</a:t>
            </a:r>
            <a:r>
              <a:rPr lang="en-US" sz="1900" dirty="0" smtClean="0"/>
              <a:t>ater flowing through the underground conduit erodes the walls and roof to create dolines</a:t>
            </a:r>
          </a:p>
          <a:p>
            <a:r>
              <a:rPr lang="en-US" sz="2300" dirty="0" smtClean="0">
                <a:solidFill>
                  <a:srgbClr val="3366FF"/>
                </a:solidFill>
              </a:rPr>
              <a:t>Disseminated dolines </a:t>
            </a:r>
            <a:r>
              <a:rPr lang="en-US" sz="2300" dirty="0" smtClean="0"/>
              <a:t>also contribute to springs</a:t>
            </a:r>
          </a:p>
          <a:p>
            <a:r>
              <a:rPr lang="en-US" sz="2300" dirty="0" smtClean="0">
                <a:solidFill>
                  <a:srgbClr val="3366FF"/>
                </a:solidFill>
              </a:rPr>
              <a:t>Surface water</a:t>
            </a:r>
            <a:r>
              <a:rPr lang="en-US" sz="2300" dirty="0" smtClean="0"/>
              <a:t>:</a:t>
            </a:r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ne thalweg is always lower than others; water follows the lower thalweg</a:t>
            </a:r>
          </a:p>
          <a:p>
            <a:pPr lvl="1"/>
            <a:r>
              <a:rPr lang="en-US" sz="2000" dirty="0" smtClean="0"/>
              <a:t>The size of a watershed determines spring discharge</a:t>
            </a:r>
          </a:p>
          <a:p>
            <a:pPr lvl="1"/>
            <a:r>
              <a:rPr lang="en-US" sz="2000" dirty="0" smtClean="0"/>
              <a:t>Estimated a 1:12 ratio of spring discharge to rainfall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297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944562"/>
          </a:xfrm>
        </p:spPr>
        <p:txBody>
          <a:bodyPr/>
          <a:lstStyle/>
          <a:p>
            <a:r>
              <a:rPr lang="en-US" dirty="0" smtClean="0"/>
              <a:t>Gouffre de </a:t>
            </a:r>
            <a:r>
              <a:rPr lang="en-US" dirty="0" err="1" smtClean="0"/>
              <a:t>Padirac</a:t>
            </a:r>
            <a:r>
              <a:rPr lang="en-US" dirty="0" smtClean="0"/>
              <a:t>, Lot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382713"/>
            <a:ext cx="431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Rim diameter: 35m (115 </a:t>
            </a:r>
            <a:r>
              <a:rPr lang="en-US" sz="2800" dirty="0" err="1" smtClean="0"/>
              <a:t>ft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r>
              <a:rPr lang="en-US" sz="2800" dirty="0" smtClean="0"/>
              <a:t>Depth: 103m (338 </a:t>
            </a:r>
            <a:r>
              <a:rPr lang="en-US" sz="2800" dirty="0" err="1" smtClean="0"/>
              <a:t>ft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r>
              <a:rPr lang="en-US" sz="2800" dirty="0" smtClean="0"/>
              <a:t>Subterranean river at bottom</a:t>
            </a:r>
          </a:p>
          <a:p>
            <a:endParaRPr lang="en-US" sz="2800" dirty="0" smtClean="0"/>
          </a:p>
          <a:p>
            <a:r>
              <a:rPr lang="en-US" sz="2800" dirty="0" smtClean="0"/>
              <a:t>First explored by E</a:t>
            </a:r>
            <a:r>
              <a:rPr lang="en-US" sz="2800" dirty="0"/>
              <a:t>. A. </a:t>
            </a:r>
            <a:r>
              <a:rPr lang="en-US" sz="2800" dirty="0" smtClean="0"/>
              <a:t>Martel</a:t>
            </a:r>
            <a:r>
              <a:rPr lang="en-US" sz="2800" dirty="0"/>
              <a:t> </a:t>
            </a:r>
            <a:r>
              <a:rPr lang="en-US" sz="2800" dirty="0" smtClean="0"/>
              <a:t>in 1889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IMG_64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47" y="1277409"/>
            <a:ext cx="3547486" cy="50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0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21st century model of conduit formation</a:t>
            </a:r>
            <a:br>
              <a:rPr lang="en-US" sz="3200" dirty="0" smtClean="0"/>
            </a:br>
            <a:r>
              <a:rPr lang="en-US" sz="3200" dirty="0" err="1" smtClean="0"/>
              <a:t>Rocamadour</a:t>
            </a:r>
            <a:r>
              <a:rPr lang="en-US" sz="3200" dirty="0" smtClean="0"/>
              <a:t>, </a:t>
            </a:r>
            <a:r>
              <a:rPr lang="en-US" sz="3200" dirty="0" err="1" smtClean="0"/>
              <a:t>Poumeyssen</a:t>
            </a:r>
            <a:r>
              <a:rPr lang="en-US" sz="3200" dirty="0" smtClean="0"/>
              <a:t> site, Lot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28134" y="6003152"/>
            <a:ext cx="7486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r"/>
            <a:r>
              <a:rPr lang="en-US" dirty="0" smtClean="0"/>
              <a:t>Source: Chalikakis, 2006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r="-14210"/>
          <a:stretch/>
        </p:blipFill>
        <p:spPr bwMode="auto">
          <a:xfrm>
            <a:off x="728134" y="1299105"/>
            <a:ext cx="3318933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047067" y="151274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A.  Water </a:t>
            </a:r>
            <a:r>
              <a:rPr lang="en-US" sz="2000" dirty="0"/>
              <a:t>moves through fractures and accumulates at a low point </a:t>
            </a:r>
            <a:r>
              <a:rPr lang="en-US" sz="2000" dirty="0" smtClean="0"/>
              <a:t>where there is a </a:t>
            </a:r>
            <a:r>
              <a:rPr lang="en-US" sz="2000" dirty="0"/>
              <a:t>permeability contrast. </a:t>
            </a:r>
          </a:p>
          <a:p>
            <a:endParaRPr lang="en-US" sz="2000" dirty="0"/>
          </a:p>
          <a:p>
            <a:r>
              <a:rPr lang="en-US" sz="2000" dirty="0" smtClean="0"/>
              <a:t>B. The </a:t>
            </a:r>
            <a:r>
              <a:rPr lang="en-US" sz="2000" dirty="0"/>
              <a:t>accumulated water dissolves limestone until it forms a conduit. </a:t>
            </a:r>
            <a:endParaRPr lang="en-US" sz="2000" dirty="0" smtClean="0"/>
          </a:p>
          <a:p>
            <a:r>
              <a:rPr lang="en-US" sz="2000" dirty="0" smtClean="0"/>
              <a:t>Erosion creates a depression on the surface.</a:t>
            </a:r>
          </a:p>
          <a:p>
            <a:endParaRPr lang="en-US" sz="2000" dirty="0" smtClean="0"/>
          </a:p>
          <a:p>
            <a:r>
              <a:rPr lang="en-US" sz="2000" dirty="0" smtClean="0"/>
              <a:t>C.  The </a:t>
            </a:r>
            <a:r>
              <a:rPr lang="en-US" sz="2000" dirty="0"/>
              <a:t>conduit </a:t>
            </a:r>
            <a:r>
              <a:rPr lang="en-US" sz="2000" dirty="0" smtClean="0"/>
              <a:t>cannot move downward so it develops upward. Intense fractures </a:t>
            </a:r>
            <a:r>
              <a:rPr lang="en-US" sz="2000" dirty="0"/>
              <a:t>above the </a:t>
            </a:r>
            <a:r>
              <a:rPr lang="en-US" sz="2000" dirty="0" smtClean="0"/>
              <a:t>conduit  form </a:t>
            </a:r>
            <a:r>
              <a:rPr lang="en-US" sz="2000" dirty="0"/>
              <a:t>a vertical shaft. </a:t>
            </a:r>
          </a:p>
        </p:txBody>
      </p:sp>
    </p:spTree>
    <p:extLst>
      <p:ext uri="{BB962C8B-B14F-4D97-AF65-F5344CB8AC3E}">
        <p14:creationId xmlns:p14="http://schemas.microsoft.com/office/powerpoint/2010/main" val="20216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goals: Use GIS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6733"/>
          </a:xfrm>
        </p:spPr>
        <p:txBody>
          <a:bodyPr/>
          <a:lstStyle/>
          <a:p>
            <a:r>
              <a:rPr lang="en-US" dirty="0" smtClean="0"/>
              <a:t>locate areas of surface subsidence on karst that may indicate large volumes of groundwater.</a:t>
            </a:r>
          </a:p>
          <a:p>
            <a:r>
              <a:rPr lang="en-US" dirty="0"/>
              <a:t>i</a:t>
            </a:r>
            <a:r>
              <a:rPr lang="en-US" dirty="0" smtClean="0"/>
              <a:t>nvestigate the intersection/superposition of subsidence and faulting and the occurrence/storage of groundwater.</a:t>
            </a:r>
          </a:p>
          <a:p>
            <a:r>
              <a:rPr lang="en-US" dirty="0"/>
              <a:t>d</a:t>
            </a:r>
            <a:r>
              <a:rPr lang="en-US" dirty="0" smtClean="0"/>
              <a:t>etermine if highly productive water wells are spatially associated with the above features.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87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66" y="510144"/>
            <a:ext cx="7586133" cy="758295"/>
          </a:xfrm>
        </p:spPr>
        <p:txBody>
          <a:bodyPr>
            <a:noAutofit/>
          </a:bodyPr>
          <a:lstStyle/>
          <a:p>
            <a:r>
              <a:rPr lang="en-US" sz="2400" dirty="0"/>
              <a:t>Study </a:t>
            </a:r>
            <a:r>
              <a:rPr lang="en-US" sz="2400" dirty="0" smtClean="0"/>
              <a:t>Area:</a:t>
            </a:r>
            <a:br>
              <a:rPr lang="en-US" sz="2400" dirty="0" smtClean="0"/>
            </a:br>
            <a:r>
              <a:rPr lang="en-US" sz="2400" dirty="0" smtClean="0"/>
              <a:t>Balcones </a:t>
            </a:r>
            <a:r>
              <a:rPr lang="en-US" sz="2400" dirty="0"/>
              <a:t>Fault Zone near Canyon Lake and </a:t>
            </a:r>
            <a:r>
              <a:rPr lang="en-US" sz="2400" dirty="0" smtClean="0"/>
              <a:t>New Braunfels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Content Placeholder 4" descr="StudyAreaNoFi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r="4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333" y="1230868"/>
            <a:ext cx="9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30°00’N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9336" y="6122459"/>
            <a:ext cx="937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29°45’N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46981" y="1230868"/>
            <a:ext cx="993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98°00’W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9333" y="6064778"/>
            <a:ext cx="993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98°30’W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65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8008</TotalTime>
  <Words>585</Words>
  <Application>Microsoft Office PowerPoint</Application>
  <PresentationFormat>On-screen Show (4:3)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Using GIS to apply  Paramelle’s method to the search for water in karst terrain</vt:lpstr>
      <vt:lpstr>Jean-Baptiste Paramelle 1790-1875</vt:lpstr>
      <vt:lpstr>Geology of France, Location of Cahors</vt:lpstr>
      <vt:lpstr>Department of Lot: Surface Geology</vt:lpstr>
      <vt:lpstr>Paramelle’s Observations</vt:lpstr>
      <vt:lpstr>Gouffre de Padirac, Lot</vt:lpstr>
      <vt:lpstr>21st century model of conduit formation Rocamadour, Poumeyssen site, Lot</vt:lpstr>
      <vt:lpstr>Project goals: Use GIS to</vt:lpstr>
      <vt:lpstr>Study Area: Balcones Fault Zone near Canyon Lake and New Braunfels   </vt:lpstr>
      <vt:lpstr>PowerPoint Presentation</vt:lpstr>
      <vt:lpstr>Fill tool: Difference between fill and DEM</vt:lpstr>
      <vt:lpstr>Surface Geology with Subsidence</vt:lpstr>
      <vt:lpstr>PowerPoint Presentation</vt:lpstr>
      <vt:lpstr>PowerPoint Presentation</vt:lpstr>
      <vt:lpstr>PowerPoint Presentation</vt:lpstr>
      <vt:lpstr>Next Steps</vt:lpstr>
      <vt:lpstr>References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Father Paramelle  19th Century Hydrogeologist: Theory, Results, and Past and Future Contributions  to Hydrogeology</dc:title>
  <dc:subject/>
  <dc:creator>Patricia Bobeck</dc:creator>
  <cp:keywords/>
  <dc:description/>
  <cp:lastModifiedBy>Maidment, David R</cp:lastModifiedBy>
  <cp:revision>153</cp:revision>
  <dcterms:created xsi:type="dcterms:W3CDTF">2014-03-28T18:28:32Z</dcterms:created>
  <dcterms:modified xsi:type="dcterms:W3CDTF">2015-11-17T17:49:36Z</dcterms:modified>
  <cp:category/>
</cp:coreProperties>
</file>