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7" r:id="rId8"/>
    <p:sldId id="264" r:id="rId9"/>
    <p:sldId id="266" r:id="rId10"/>
    <p:sldId id="260" r:id="rId11"/>
    <p:sldId id="262" r:id="rId12"/>
    <p:sldId id="26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FCB029-6C23-4226-8DE8-8133D7B1AF7E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665519-C3A4-47DB-AEC9-2F50BBE234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772400" cy="2438400"/>
          </a:xfrm>
        </p:spPr>
        <p:txBody>
          <a:bodyPr/>
          <a:lstStyle/>
          <a:p>
            <a:r>
              <a:rPr lang="en-US" dirty="0" smtClean="0"/>
              <a:t>Hurricane Irene in Connecticut River</a:t>
            </a:r>
            <a:br>
              <a:rPr lang="en-US" dirty="0" smtClean="0"/>
            </a:br>
            <a:r>
              <a:rPr lang="en-US" sz="1800" dirty="0" smtClean="0"/>
              <a:t>Milena Spirova</a:t>
            </a:r>
            <a:br>
              <a:rPr lang="en-US" sz="1800" dirty="0" smtClean="0"/>
            </a:br>
            <a:r>
              <a:rPr lang="en-US" sz="1800" dirty="0" smtClean="0"/>
              <a:t>CE 394 K</a:t>
            </a:r>
            <a:br>
              <a:rPr lang="en-US" sz="1800" dirty="0" smtClean="0"/>
            </a:br>
            <a:r>
              <a:rPr lang="en-US" sz="1800" dirty="0" smtClean="0"/>
              <a:t> 2015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t="7245" r="9229" b="7065"/>
          <a:stretch/>
        </p:blipFill>
        <p:spPr>
          <a:xfrm>
            <a:off x="457200" y="380998"/>
            <a:ext cx="4064216" cy="604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696482"/>
            <a:ext cx="1032617" cy="1246495"/>
          </a:xfrm>
          <a:prstGeom prst="rect">
            <a:avLst/>
          </a:prstGeom>
          <a:solidFill>
            <a:srgbClr val="FF9966">
              <a:alpha val="75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b="1" dirty="0"/>
              <a:t>2     HUC </a:t>
            </a:r>
            <a:r>
              <a:rPr lang="en-US" sz="1000" b="1" dirty="0" smtClean="0"/>
              <a:t>6</a:t>
            </a:r>
            <a:endParaRPr lang="en-US" sz="10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b="1" dirty="0" smtClean="0"/>
              <a:t>14   </a:t>
            </a:r>
            <a:r>
              <a:rPr lang="en-US" sz="1000" b="1" dirty="0"/>
              <a:t>HUC8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b="1" dirty="0" smtClean="0"/>
              <a:t>76   </a:t>
            </a:r>
            <a:r>
              <a:rPr lang="en-US" sz="1000" b="1" dirty="0"/>
              <a:t>HUC10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b="1" dirty="0" smtClean="0"/>
              <a:t>307 </a:t>
            </a:r>
            <a:r>
              <a:rPr lang="en-US" sz="1000" b="1" dirty="0"/>
              <a:t>HUC12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3988" r="18071" b="10654"/>
          <a:stretch/>
        </p:blipFill>
        <p:spPr>
          <a:xfrm>
            <a:off x="4648200" y="380998"/>
            <a:ext cx="4026496" cy="602216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599"/>
            <a:ext cx="1371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5233" r="6235" b="4424"/>
          <a:stretch/>
        </p:blipFill>
        <p:spPr>
          <a:xfrm>
            <a:off x="4797200" y="358922"/>
            <a:ext cx="3816799" cy="604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5233" r="7911" b="4922"/>
          <a:stretch/>
        </p:blipFill>
        <p:spPr>
          <a:xfrm>
            <a:off x="609600" y="358922"/>
            <a:ext cx="3631962" cy="61180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1343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1" y="4024313"/>
            <a:ext cx="136339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0225"/>
            <a:ext cx="80772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Issues and Lessons Learned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It takes a lot of time to find data (especially when getting familiar with the sources for the first time)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Initially project objective was to build HEC-RAS hydraulic model, but could not find appropriate elevation dataset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8108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0225"/>
            <a:ext cx="80772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To Do List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Hydrologic Terrain Analysis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Create HEC-HMS Model 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Create Flood Inundation Map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106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0225"/>
            <a:ext cx="80772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Connecticut River Facts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Located in New England </a:t>
            </a:r>
            <a:r>
              <a:rPr lang="en-US" sz="1800" b="1" dirty="0" smtClean="0"/>
              <a:t>Region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Begins at Fourth Connecticut Lake (Canada)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Flows to Long Island Sound. Accounts for 70% of the fresh water influent.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Has about 16 dams on the main stem. 12 of them used for hydropower.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Length: 410 miles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Drainage Area: ~11264 mile</a:t>
            </a:r>
            <a:r>
              <a:rPr lang="en-US" sz="1800" b="1" baseline="30000" dirty="0"/>
              <a:t>2</a:t>
            </a:r>
            <a:r>
              <a:rPr lang="en-US" sz="1800" b="1" dirty="0"/>
              <a:t> (Estimated with ArcMap)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Average annual precipitation is ~ 45 inches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0225"/>
            <a:ext cx="80772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Hurricane Irene in Connecticut River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August 15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– August 31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2011 (Hits US on August 27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Classified as Tropical Storm (Category I hurricane)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Highest Rainfall occurred in VT – 8 inch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Most affected state was Vermont. More than 500 miles of roads and more than 15 bridges were destroyed. Cost about $800 million.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Over 2 million outrages – homes and businesses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Total New England damage of about $2 </a:t>
            </a:r>
            <a:r>
              <a:rPr lang="en-US" sz="1800" b="1" dirty="0" smtClean="0"/>
              <a:t>billion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More than 10 lives lost in CT, MA, VT, and NH</a:t>
            </a:r>
          </a:p>
        </p:txBody>
      </p:sp>
    </p:spTree>
    <p:extLst>
      <p:ext uri="{BB962C8B-B14F-4D97-AF65-F5344CB8AC3E}">
        <p14:creationId xmlns:p14="http://schemas.microsoft.com/office/powerpoint/2010/main" val="985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533400"/>
            <a:ext cx="8445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11399"/>
            <a:ext cx="8382000" cy="5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457200"/>
            <a:ext cx="4656927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96" y="2895600"/>
            <a:ext cx="5262692" cy="3544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68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Rainfall Totals for 28</a:t>
            </a:r>
            <a:r>
              <a:rPr lang="en-US" baseline="30000" dirty="0" smtClean="0"/>
              <a:t>th</a:t>
            </a:r>
            <a:r>
              <a:rPr lang="en-US" dirty="0" smtClean="0"/>
              <a:t> and 29</a:t>
            </a:r>
            <a:r>
              <a:rPr lang="en-US" baseline="30000" dirty="0" smtClean="0"/>
              <a:t>th</a:t>
            </a:r>
            <a:r>
              <a:rPr lang="en-US" dirty="0" smtClean="0"/>
              <a:t> of August in New England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527" y="364123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USGS </a:t>
            </a:r>
            <a:r>
              <a:rPr lang="en-US" sz="1600" b="1" dirty="0" smtClean="0"/>
              <a:t>01170000 Deerfield River near West Deerfield, MA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2" y="699828"/>
            <a:ext cx="3903648" cy="2724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699828"/>
            <a:ext cx="4114800" cy="2724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527" y="3454407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USGS </a:t>
            </a:r>
            <a:r>
              <a:rPr lang="en-US" sz="1600" b="1" dirty="0" smtClean="0"/>
              <a:t>01170500 Connecticut River at Montague City, MA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72038"/>
            <a:ext cx="3886200" cy="2655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772038"/>
            <a:ext cx="4092011" cy="26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530225"/>
            <a:ext cx="83058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Data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Databases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/>
              <a:t>NHDPlusV21 for the Northeast Region (HUC2 is 01)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Watershed Boundaries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Catchments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Flowlines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Water bodies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Stream Gages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/>
              <a:t>Elevation Dataset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 b="1" dirty="0"/>
              <a:t>USGS National Elevation Dataset – NED30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smtClean="0"/>
              <a:t>NLCD </a:t>
            </a:r>
            <a:r>
              <a:rPr lang="en-US" sz="1400" b="1" dirty="0"/>
              <a:t>2011 – National Land Cover Database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/>
              <a:t>SSURGO – Soil Survey Geographic Database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smtClean="0"/>
              <a:t>NLCD 2011 – Percent Imperviousness</a:t>
            </a:r>
          </a:p>
          <a:p>
            <a:pPr marL="265176" lvl="1" indent="-265176">
              <a:spcBef>
                <a:spcPts val="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en-US" sz="1400" b="1" dirty="0"/>
              <a:t>Precipitation gage </a:t>
            </a:r>
            <a:r>
              <a:rPr lang="en-US" sz="1400" b="1" dirty="0" smtClean="0"/>
              <a:t>stations </a:t>
            </a:r>
            <a:r>
              <a:rPr lang="en-US" sz="1400" b="1" dirty="0"/>
              <a:t>and hourly data obtained from NOOA as csv file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2124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530225"/>
            <a:ext cx="8305800" cy="5794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i="1" u="sng" dirty="0" smtClean="0"/>
              <a:t>Progress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Basin Boundary was created </a:t>
            </a:r>
            <a:r>
              <a:rPr lang="en-US" sz="1800" b="1" dirty="0"/>
              <a:t>using </a:t>
            </a:r>
            <a:r>
              <a:rPr lang="en-US" sz="1800" b="1" dirty="0" smtClean="0"/>
              <a:t>NHDPlusV21 watershed boundaries dataset and Dissolve tool in ArcMap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DEM was created by clipping NED30 to a 1000 m buffer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Flow lines and main stem were created in </a:t>
            </a:r>
            <a:r>
              <a:rPr lang="en-US" sz="1800" b="1" dirty="0" err="1" smtClean="0"/>
              <a:t>Basemap</a:t>
            </a:r>
            <a:r>
              <a:rPr lang="en-US" sz="1800" b="1" dirty="0" smtClean="0"/>
              <a:t> feature dataset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Stream gage feature class was exported from </a:t>
            </a:r>
            <a:r>
              <a:rPr lang="en-US" sz="1800" b="1" dirty="0"/>
              <a:t>NHDPlusV21</a:t>
            </a:r>
            <a:endParaRPr lang="en-US" sz="18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Data for HEC-HMS model – using </a:t>
            </a:r>
            <a:r>
              <a:rPr lang="en-US" sz="1800" b="1" dirty="0" err="1" smtClean="0"/>
              <a:t>AutoHMS</a:t>
            </a:r>
            <a:r>
              <a:rPr lang="en-US" sz="1800" b="1" dirty="0" smtClean="0"/>
              <a:t> Get Data tool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smtClean="0"/>
              <a:t>Percent Imperviousness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smtClean="0"/>
              <a:t>Land Cover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 dirty="0" smtClean="0"/>
              <a:t>Soil Groups</a:t>
            </a:r>
          </a:p>
          <a:p>
            <a:pPr marL="347472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b="1" dirty="0" smtClean="0"/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400" b="1" dirty="0" smtClean="0"/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9289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741</TotalTime>
  <Words>382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Hurricane Irene in Connecticut River Milena Spirova CE 394 K 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Irene in Connecticut River</dc:title>
  <dc:creator>Milena</dc:creator>
  <cp:lastModifiedBy>Maidment</cp:lastModifiedBy>
  <cp:revision>96</cp:revision>
  <dcterms:created xsi:type="dcterms:W3CDTF">2015-11-15T17:03:48Z</dcterms:created>
  <dcterms:modified xsi:type="dcterms:W3CDTF">2015-11-17T01:17:52Z</dcterms:modified>
</cp:coreProperties>
</file>