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25" r:id="rId1"/>
  </p:sldMasterIdLst>
  <p:sldIdLst>
    <p:sldId id="257" r:id="rId2"/>
    <p:sldId id="258" r:id="rId3"/>
    <p:sldId id="260" r:id="rId4"/>
    <p:sldId id="261" r:id="rId5"/>
    <p:sldId id="266" r:id="rId6"/>
    <p:sldId id="263" r:id="rId7"/>
    <p:sldId id="264" r:id="rId8"/>
    <p:sldId id="262" r:id="rId9"/>
    <p:sldId id="265" r:id="rId10"/>
    <p:sldId id="267" r:id="rId11"/>
    <p:sldId id="268" r:id="rId12"/>
    <p:sldId id="256" r:id="rId13"/>
    <p:sldId id="270" r:id="rId14"/>
    <p:sldId id="272" r:id="rId15"/>
    <p:sldId id="273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 snapToGrid="0">
      <p:cViewPr varScale="1">
        <p:scale>
          <a:sx n="72" d="100"/>
          <a:sy n="72" d="100"/>
        </p:scale>
        <p:origin x="-108" y="-4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3C208-F971-4D4A-9821-04B31193D1F8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DFDEB-CCC7-4051-9F24-B65453C8BFE7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8889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3C208-F971-4D4A-9821-04B31193D1F8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DFDEB-CCC7-4051-9F24-B65453C8B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152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3C208-F971-4D4A-9821-04B31193D1F8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DFDEB-CCC7-4051-9F24-B65453C8B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56941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3C208-F971-4D4A-9821-04B31193D1F8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DFDEB-CCC7-4051-9F24-B65453C8BFE7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2494639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3C208-F971-4D4A-9821-04B31193D1F8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DFDEB-CCC7-4051-9F24-B65453C8B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6268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3C208-F971-4D4A-9821-04B31193D1F8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DFDEB-CCC7-4051-9F24-B65453C8BFE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50187429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3C208-F971-4D4A-9821-04B31193D1F8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DFDEB-CCC7-4051-9F24-B65453C8B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51599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3C208-F971-4D4A-9821-04B31193D1F8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DFDEB-CCC7-4051-9F24-B65453C8B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2056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3C208-F971-4D4A-9821-04B31193D1F8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DFDEB-CCC7-4051-9F24-B65453C8B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3608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3C208-F971-4D4A-9821-04B31193D1F8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DFDEB-CCC7-4051-9F24-B65453C8B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8799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3C208-F971-4D4A-9821-04B31193D1F8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DFDEB-CCC7-4051-9F24-B65453C8B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5560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3C208-F971-4D4A-9821-04B31193D1F8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DFDEB-CCC7-4051-9F24-B65453C8B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92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3C208-F971-4D4A-9821-04B31193D1F8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DFDEB-CCC7-4051-9F24-B65453C8B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774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3C208-F971-4D4A-9821-04B31193D1F8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DFDEB-CCC7-4051-9F24-B65453C8B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996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3C208-F971-4D4A-9821-04B31193D1F8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DFDEB-CCC7-4051-9F24-B65453C8B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29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3C208-F971-4D4A-9821-04B31193D1F8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DFDEB-CCC7-4051-9F24-B65453C8B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477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3C208-F971-4D4A-9821-04B31193D1F8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DDFDEB-CCC7-4051-9F24-B65453C8B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2035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083C208-F971-4D4A-9821-04B31193D1F8}" type="datetimeFigureOut">
              <a:rPr lang="en-US" smtClean="0"/>
              <a:t>11/19/2015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0DDFDEB-CCC7-4051-9F24-B65453C8BF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68026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  <p:sldLayoutId id="2147483829" r:id="rId4"/>
    <p:sldLayoutId id="2147483830" r:id="rId5"/>
    <p:sldLayoutId id="2147483831" r:id="rId6"/>
    <p:sldLayoutId id="2147483832" r:id="rId7"/>
    <p:sldLayoutId id="2147483833" r:id="rId8"/>
    <p:sldLayoutId id="2147483834" r:id="rId9"/>
    <p:sldLayoutId id="2147483835" r:id="rId10"/>
    <p:sldLayoutId id="2147483836" r:id="rId11"/>
    <p:sldLayoutId id="2147483837" r:id="rId12"/>
    <p:sldLayoutId id="2147483838" r:id="rId13"/>
    <p:sldLayoutId id="2147483839" r:id="rId14"/>
    <p:sldLayoutId id="2147483840" r:id="rId15"/>
    <p:sldLayoutId id="2147483841" r:id="rId16"/>
    <p:sldLayoutId id="2147483842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em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9.emf"/><Relationship Id="rId5" Type="http://schemas.openxmlformats.org/officeDocument/2006/relationships/image" Target="../media/image8.emf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2120" y="659021"/>
            <a:ext cx="8644952" cy="2719606"/>
          </a:xfrm>
          <a:solidFill>
            <a:schemeClr val="bg2">
              <a:lumMod val="50000"/>
              <a:alpha val="30000"/>
            </a:schemeClr>
          </a:solidFill>
        </p:spPr>
        <p:txBody>
          <a:bodyPr>
            <a:normAutofit fontScale="90000"/>
          </a:bodyPr>
          <a:lstStyle/>
          <a:p>
            <a:r>
              <a:rPr lang="en-US" b="1" dirty="0" smtClean="0"/>
              <a:t>Phytoplankton Aggregate Events And How They Relate To Sea Surface Slope</a:t>
            </a:r>
            <a:r>
              <a:rPr lang="en-US" b="1" dirty="0"/>
              <a:t>;</a:t>
            </a:r>
            <a:r>
              <a:rPr lang="en-US" b="1" dirty="0" smtClean="0"/>
              <a:t> </a:t>
            </a:r>
            <a:br>
              <a:rPr lang="en-US" b="1" dirty="0" smtClean="0"/>
            </a:br>
            <a:r>
              <a:rPr lang="en-US" b="1" dirty="0" smtClean="0"/>
              <a:t>for July 2015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2120" y="3794381"/>
            <a:ext cx="3872459" cy="1222808"/>
          </a:xfrm>
          <a:solidFill>
            <a:srgbClr val="FFFFFF">
              <a:alpha val="30196"/>
            </a:srgbClr>
          </a:solidFill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Emily Anderson</a:t>
            </a:r>
          </a:p>
          <a:p>
            <a:pPr algn="ct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UT Marine Science Institute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1878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65189"/>
            <a:ext cx="8534400" cy="1507067"/>
          </a:xfrm>
        </p:spPr>
        <p:txBody>
          <a:bodyPr/>
          <a:lstStyle/>
          <a:p>
            <a:r>
              <a:rPr lang="en-US" b="1" dirty="0"/>
              <a:t>How can ArcGIS Help me?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772256"/>
            <a:ext cx="8534400" cy="3615267"/>
          </a:xfrm>
          <a:solidFill>
            <a:srgbClr val="FFFFFF">
              <a:alpha val="30000"/>
            </a:srgbClr>
          </a:solidFill>
        </p:spPr>
        <p:txBody>
          <a:bodyPr anchor="t" anchorCtr="0">
            <a:normAutofit/>
          </a:bodyPr>
          <a:lstStyle/>
          <a:p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Mapping</a:t>
            </a:r>
            <a:endParaRPr lang="en-US" sz="2800" b="1" dirty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Time Series Mapping</a:t>
            </a:r>
          </a:p>
          <a:p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Statistical Analysis</a:t>
            </a:r>
          </a:p>
          <a:p>
            <a:endParaRPr lang="en-US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3335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645087" y="0"/>
            <a:ext cx="2901827" cy="1709530"/>
          </a:xfrm>
        </p:spPr>
        <p:txBody>
          <a:bodyPr>
            <a:normAutofit/>
          </a:bodyPr>
          <a:lstStyle/>
          <a:p>
            <a:r>
              <a:rPr lang="en-US" sz="4400" b="1" dirty="0" smtClean="0"/>
              <a:t>Mapping</a:t>
            </a:r>
            <a:endParaRPr lang="en-US" sz="4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407" y="164013"/>
            <a:ext cx="11805285" cy="651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991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1838748" y="302526"/>
            <a:ext cx="8534400" cy="1507067"/>
          </a:xfrm>
          <a:prstGeom prst="rect">
            <a:avLst/>
          </a:prstGeom>
        </p:spPr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b="1" dirty="0" smtClean="0"/>
              <a:t>Time Slider Animation of Aggregate Events and SSH Slope</a:t>
            </a:r>
            <a:endParaRPr lang="en-US" b="1" dirty="0"/>
          </a:p>
        </p:txBody>
      </p:sp>
      <p:pic>
        <p:nvPicPr>
          <p:cNvPr id="6" name="Slope and Fo Mag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1467" y="337365"/>
            <a:ext cx="10748962" cy="6316663"/>
          </a:xfrm>
        </p:spPr>
      </p:pic>
      <p:grpSp>
        <p:nvGrpSpPr>
          <p:cNvPr id="3" name="Group 2"/>
          <p:cNvGrpSpPr/>
          <p:nvPr/>
        </p:nvGrpSpPr>
        <p:grpSpPr>
          <a:xfrm>
            <a:off x="731467" y="739145"/>
            <a:ext cx="11043470" cy="4997722"/>
            <a:chOff x="731467" y="739145"/>
            <a:chExt cx="11043470" cy="4997722"/>
          </a:xfrm>
        </p:grpSpPr>
        <p:grpSp>
          <p:nvGrpSpPr>
            <p:cNvPr id="13" name="Group 12"/>
            <p:cNvGrpSpPr/>
            <p:nvPr/>
          </p:nvGrpSpPr>
          <p:grpSpPr>
            <a:xfrm>
              <a:off x="731467" y="1042778"/>
              <a:ext cx="2061783" cy="4694089"/>
              <a:chOff x="731467" y="1042778"/>
              <a:chExt cx="2061783" cy="4694089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731467" y="1042778"/>
                <a:ext cx="2061783" cy="4694089"/>
                <a:chOff x="440586" y="1241156"/>
                <a:chExt cx="2061783" cy="4694089"/>
              </a:xfrm>
            </p:grpSpPr>
            <p:sp>
              <p:nvSpPr>
                <p:cNvPr id="7" name="TextBox 6"/>
                <p:cNvSpPr txBox="1"/>
                <p:nvPr/>
              </p:nvSpPr>
              <p:spPr>
                <a:xfrm>
                  <a:off x="440586" y="5565913"/>
                  <a:ext cx="2061783" cy="369332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b="1" dirty="0" smtClean="0"/>
                    <a:t>Hawaiian Islands</a:t>
                  </a:r>
                  <a:endParaRPr lang="en-US" b="1" dirty="0"/>
                </a:p>
              </p:txBody>
            </p:sp>
            <p:pic>
              <p:nvPicPr>
                <p:cNvPr id="8" name="Picture 7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64174" y="1241156"/>
                  <a:ext cx="1214606" cy="1735853"/>
                </a:xfrm>
                <a:prstGeom prst="rect">
                  <a:avLst/>
                </a:prstGeom>
              </p:spPr>
            </p:pic>
          </p:grpSp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68021" y="3104045"/>
                <a:ext cx="788674" cy="783304"/>
              </a:xfrm>
              <a:prstGeom prst="rect">
                <a:avLst/>
              </a:prstGeom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727748" y="739145"/>
              <a:ext cx="2047189" cy="203948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7600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25433"/>
            <a:ext cx="8534400" cy="1507067"/>
          </a:xfrm>
        </p:spPr>
        <p:txBody>
          <a:bodyPr/>
          <a:lstStyle/>
          <a:p>
            <a:r>
              <a:rPr lang="en-US" b="1" dirty="0" smtClean="0"/>
              <a:t>Statistical Analysis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722" y="1732499"/>
            <a:ext cx="5660928" cy="3615267"/>
          </a:xfrm>
          <a:solidFill>
            <a:srgbClr val="FFFFFF">
              <a:alpha val="30000"/>
            </a:srgbClr>
          </a:solidFill>
        </p:spPr>
        <p:txBody>
          <a:bodyPr anchor="t" anchorCtr="0">
            <a:normAutofit/>
          </a:bodyPr>
          <a:lstStyle/>
          <a:p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Are the aggregate events more common in areas of higher Sea Surface Slope? </a:t>
            </a:r>
          </a:p>
          <a:p>
            <a:endParaRPr lang="en-US" sz="2800" b="1" dirty="0">
              <a:solidFill>
                <a:schemeClr val="bg2">
                  <a:lumMod val="50000"/>
                </a:schemeClr>
              </a:solidFill>
            </a:endParaRPr>
          </a:p>
          <a:p>
            <a:pPr lvl="1"/>
            <a:r>
              <a:rPr lang="en-US" sz="2600" b="1" dirty="0" smtClean="0">
                <a:solidFill>
                  <a:schemeClr val="bg2">
                    <a:lumMod val="50000"/>
                  </a:schemeClr>
                </a:solidFill>
              </a:rPr>
              <a:t>Maybe, maybe not? </a:t>
            </a:r>
            <a:endParaRPr lang="en-US" sz="26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2018" y="1443793"/>
            <a:ext cx="5780597" cy="419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77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65189"/>
            <a:ext cx="8534400" cy="1507067"/>
          </a:xfrm>
        </p:spPr>
        <p:txBody>
          <a:bodyPr/>
          <a:lstStyle/>
          <a:p>
            <a:r>
              <a:rPr lang="en-US" b="1" dirty="0" smtClean="0"/>
              <a:t>Conclusions and Future Work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1464958"/>
            <a:ext cx="9988785" cy="4748465"/>
          </a:xfrm>
          <a:solidFill>
            <a:srgbClr val="FFFFFF">
              <a:alpha val="30000"/>
            </a:srgbClr>
          </a:solidFill>
        </p:spPr>
        <p:txBody>
          <a:bodyPr anchor="t" anchorCtr="0">
            <a:normAutofit/>
          </a:bodyPr>
          <a:lstStyle/>
          <a:p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Right now, the data does not seem to support the hypothesis that the slope affects the frequency of 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F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ₒ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s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piking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e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vents</a:t>
            </a:r>
          </a:p>
          <a:p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However:</a:t>
            </a:r>
          </a:p>
          <a:p>
            <a:pPr lvl="1"/>
            <a:r>
              <a:rPr lang="en-US" sz="2600" b="1" dirty="0" smtClean="0">
                <a:solidFill>
                  <a:schemeClr val="bg2">
                    <a:lumMod val="50000"/>
                  </a:schemeClr>
                </a:solidFill>
              </a:rPr>
              <a:t>The </a:t>
            </a:r>
            <a:r>
              <a:rPr lang="en-US" sz="2600" b="1" dirty="0">
                <a:solidFill>
                  <a:schemeClr val="bg2">
                    <a:lumMod val="50000"/>
                  </a:schemeClr>
                </a:solidFill>
              </a:rPr>
              <a:t>data set is very small (only 81 F</a:t>
            </a:r>
            <a:r>
              <a:rPr lang="en-US" sz="2600" b="1" dirty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ₒ </a:t>
            </a:r>
            <a:r>
              <a:rPr lang="en-US" sz="2600" b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Events in July)</a:t>
            </a:r>
          </a:p>
          <a:p>
            <a:pPr lvl="1"/>
            <a:r>
              <a:rPr lang="en-US" sz="2600" b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Additional data will provide further evidence to more strongly support or reject the hypothesis. </a:t>
            </a:r>
          </a:p>
          <a:p>
            <a:pPr lvl="2"/>
            <a:r>
              <a:rPr lang="en-US" sz="2600" b="1" i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Honey Badger</a:t>
            </a:r>
            <a:r>
              <a:rPr lang="en-US" sz="2600" b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 has data from June-October </a:t>
            </a:r>
          </a:p>
          <a:p>
            <a:pPr lvl="3"/>
            <a:r>
              <a:rPr lang="en-US" sz="2600" b="1" dirty="0" smtClean="0">
                <a:solidFill>
                  <a:schemeClr val="bg2">
                    <a:lumMod val="50000"/>
                  </a:schemeClr>
                </a:solidFill>
                <a:latin typeface="+mj-lt"/>
              </a:rPr>
              <a:t>Future work will include this data</a:t>
            </a:r>
            <a:endParaRPr lang="en-US" sz="3000" b="1" dirty="0" smtClean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pPr lvl="1"/>
            <a:endParaRPr lang="en-US" sz="2600" b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endParaRPr lang="en-US" sz="2800" b="1" dirty="0">
              <a:solidFill>
                <a:schemeClr val="bg2">
                  <a:lumMod val="50000"/>
                </a:schemeClr>
              </a:solidFill>
              <a:latin typeface="+mj-lt"/>
            </a:endParaRPr>
          </a:p>
          <a:p>
            <a:endParaRPr lang="en-US" sz="28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6638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9248" y="700234"/>
            <a:ext cx="2845972" cy="1507067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chemeClr val="bg2">
                    <a:lumMod val="50000"/>
                  </a:schemeClr>
                </a:solidFill>
              </a:rPr>
              <a:t>Thank you</a:t>
            </a:r>
            <a:endParaRPr lang="en-US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7484" y="1916867"/>
            <a:ext cx="74295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536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206002"/>
            <a:ext cx="8534400" cy="1507067"/>
          </a:xfrm>
        </p:spPr>
        <p:txBody>
          <a:bodyPr/>
          <a:lstStyle/>
          <a:p>
            <a:r>
              <a:rPr lang="en-US" b="1" dirty="0" smtClean="0"/>
              <a:t>My Question: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8509" y="1436698"/>
            <a:ext cx="9961509" cy="4646050"/>
          </a:xfrm>
          <a:solidFill>
            <a:srgbClr val="FFFFFF">
              <a:alpha val="30196"/>
            </a:srgbClr>
          </a:solidFill>
        </p:spPr>
        <p:txBody>
          <a:bodyPr anchor="t" anchorCtr="0">
            <a:noAutofit/>
          </a:bodyPr>
          <a:lstStyle/>
          <a:p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Do July aggregate events occur more often in areas of high sea surface slope? </a:t>
            </a:r>
          </a:p>
          <a:p>
            <a:pPr lvl="1"/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What information can I look at to answer this question?</a:t>
            </a:r>
          </a:p>
          <a:p>
            <a:pPr lvl="2"/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Aggregate Events</a:t>
            </a:r>
          </a:p>
          <a:p>
            <a:pPr lvl="2"/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Sea Surface Slope</a:t>
            </a:r>
          </a:p>
          <a:p>
            <a:pPr lvl="1"/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How can ArcGIS Help me? </a:t>
            </a:r>
          </a:p>
          <a:p>
            <a:pPr lvl="2"/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Mapping</a:t>
            </a:r>
          </a:p>
          <a:p>
            <a:pPr lvl="2"/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Time Series Mapping</a:t>
            </a:r>
          </a:p>
          <a:p>
            <a:pPr lvl="2"/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Statistical Analysis</a:t>
            </a:r>
            <a:endParaRPr lang="en-US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549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6675" y="341906"/>
            <a:ext cx="9175206" cy="777535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Phytoplankton Aggregate Events in July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6675" y="1119441"/>
            <a:ext cx="10047341" cy="5472190"/>
          </a:xfrm>
          <a:solidFill>
            <a:srgbClr val="FFFFFF">
              <a:alpha val="30196"/>
            </a:srgbClr>
          </a:solidFill>
        </p:spPr>
        <p:txBody>
          <a:bodyPr anchor="t" anchorCtr="0">
            <a:noAutofit/>
          </a:bodyPr>
          <a:lstStyle/>
          <a:p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Measurements from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the 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wave/sun </a:t>
            </a:r>
            <a:r>
              <a:rPr lang="en-US" sz="2800" b="1" dirty="0">
                <a:solidFill>
                  <a:schemeClr val="bg2">
                    <a:lumMod val="50000"/>
                  </a:schemeClr>
                </a:solidFill>
              </a:rPr>
              <a:t>powered, satellite controlled, marine 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robot: </a:t>
            </a:r>
            <a:r>
              <a:rPr lang="en-US" sz="2800" b="1" i="1" dirty="0" smtClean="0">
                <a:solidFill>
                  <a:schemeClr val="bg2">
                    <a:lumMod val="50000"/>
                  </a:schemeClr>
                </a:solidFill>
              </a:rPr>
              <a:t>Honey Badger</a:t>
            </a:r>
            <a:endParaRPr lang="en-US" sz="2800" b="1" dirty="0" smtClean="0">
              <a:solidFill>
                <a:schemeClr val="bg2">
                  <a:lumMod val="50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For this project I used F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  <a:latin typeface="Calibri Light" panose="020F0302020204030204" pitchFamily="34" charset="0"/>
              </a:rPr>
              <a:t>ₒ </a:t>
            </a:r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(a measurement of chlorophyll fluorescence)</a:t>
            </a:r>
          </a:p>
          <a:p>
            <a:r>
              <a:rPr lang="en-US" sz="2800" b="1" dirty="0" smtClean="0">
                <a:solidFill>
                  <a:schemeClr val="bg2">
                    <a:lumMod val="50000"/>
                  </a:schemeClr>
                </a:solidFill>
              </a:rPr>
              <a:t>MS Excel: Convert raw data to show statistically significant events (Spikes)</a:t>
            </a:r>
          </a:p>
          <a:p>
            <a:pPr lvl="1"/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Find the standard deviation of the raw data</a:t>
            </a:r>
          </a:p>
          <a:p>
            <a:pPr lvl="1"/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Find instances where the measured value is greater than 3*SD</a:t>
            </a:r>
          </a:p>
          <a:p>
            <a:pPr lvl="1"/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Export these events into GIS to map them with sea surface slope</a:t>
            </a:r>
          </a:p>
          <a:p>
            <a:pPr lvl="2"/>
            <a:endParaRPr lang="en-US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060857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1183" y="304295"/>
            <a:ext cx="8234741" cy="3448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926" y="2638030"/>
            <a:ext cx="10437257" cy="38225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17882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492" y="110846"/>
            <a:ext cx="10689017" cy="6636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19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962852"/>
            <a:ext cx="8534400" cy="1507067"/>
          </a:xfrm>
        </p:spPr>
        <p:txBody>
          <a:bodyPr/>
          <a:lstStyle/>
          <a:p>
            <a:r>
              <a:rPr lang="en-US" b="1" dirty="0" smtClean="0"/>
              <a:t>Quick note: 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2469919"/>
            <a:ext cx="9954633" cy="2682526"/>
          </a:xfrm>
          <a:solidFill>
            <a:schemeClr val="tx1">
              <a:alpha val="30000"/>
            </a:schemeClr>
          </a:solidFill>
        </p:spPr>
        <p:txBody>
          <a:bodyPr anchor="t" anchorCtr="0">
            <a:normAutofit/>
          </a:bodyPr>
          <a:lstStyle/>
          <a:p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The oceans are not flat </a:t>
            </a:r>
          </a:p>
          <a:p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The oceans have hills and valleys</a:t>
            </a:r>
          </a:p>
          <a:p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These hills and valleys are formed by winds, currents, pressure systems, and the Earth’s rotation</a:t>
            </a:r>
          </a:p>
          <a:p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These hills and valleys are slowly and continuously changing</a:t>
            </a:r>
            <a:endParaRPr lang="en-US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5287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8647" y="55590"/>
            <a:ext cx="11314706" cy="6746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492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30224"/>
            <a:ext cx="8534400" cy="1507067"/>
          </a:xfrm>
        </p:spPr>
        <p:txBody>
          <a:bodyPr/>
          <a:lstStyle/>
          <a:p>
            <a:r>
              <a:rPr lang="en-US" b="1" dirty="0" smtClean="0"/>
              <a:t>July Sea Surface Slopes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1" y="1737292"/>
            <a:ext cx="9985807" cy="2429192"/>
          </a:xfrm>
          <a:solidFill>
            <a:srgbClr val="FFFFFF">
              <a:alpha val="30196"/>
            </a:srgbClr>
          </a:solidFill>
        </p:spPr>
        <p:txBody>
          <a:bodyPr anchor="t" anchorCtr="0">
            <a:normAutofit/>
          </a:bodyPr>
          <a:lstStyle/>
          <a:p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SSH data from ERDDAP Data Server</a:t>
            </a:r>
          </a:p>
          <a:p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Use GIS to convert the gridded data into raster format</a:t>
            </a:r>
          </a:p>
          <a:p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Use the Slope Tool to convert the SSH raster into a Sea Surface Slope raster </a:t>
            </a:r>
          </a:p>
          <a:p>
            <a:r>
              <a:rPr lang="en-US" sz="2400" b="1" dirty="0" smtClean="0">
                <a:solidFill>
                  <a:schemeClr val="bg2">
                    <a:lumMod val="50000"/>
                  </a:schemeClr>
                </a:solidFill>
              </a:rPr>
              <a:t>Repeat for 29 days of data (no SSH data for 2 days) </a:t>
            </a:r>
            <a:endParaRPr lang="en-US" sz="2400" b="1" dirty="0">
              <a:solidFill>
                <a:schemeClr val="bg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062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32" y="80291"/>
            <a:ext cx="11327337" cy="6697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747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ce">
  <a:themeElements>
    <a:clrScheme name="Slice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Slice" id="{0507925B-6AC9-4358-8E18-C330545D08F8}" vid="{19759155-7935-4C61-A06C-C04380D1B16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297</TotalTime>
  <Words>346</Words>
  <Application>Microsoft Office PowerPoint</Application>
  <PresentationFormat>Custom</PresentationFormat>
  <Paragraphs>49</Paragraphs>
  <Slides>15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Slice</vt:lpstr>
      <vt:lpstr>Phytoplankton Aggregate Events And How They Relate To Sea Surface Slope;  for July 2015</vt:lpstr>
      <vt:lpstr>My Question:</vt:lpstr>
      <vt:lpstr>Phytoplankton Aggregate Events in July</vt:lpstr>
      <vt:lpstr>PowerPoint Presentation</vt:lpstr>
      <vt:lpstr>PowerPoint Presentation</vt:lpstr>
      <vt:lpstr>Quick note: </vt:lpstr>
      <vt:lpstr>PowerPoint Presentation</vt:lpstr>
      <vt:lpstr>July Sea Surface Slopes</vt:lpstr>
      <vt:lpstr>PowerPoint Presentation</vt:lpstr>
      <vt:lpstr>How can ArcGIS Help me? </vt:lpstr>
      <vt:lpstr>Mapping</vt:lpstr>
      <vt:lpstr>PowerPoint Presentation</vt:lpstr>
      <vt:lpstr>Statistical Analysis</vt:lpstr>
      <vt:lpstr>Conclusions and Future Work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Phytoplankton Aggregate Events And How They Relate To Sea Surface Height Slope</dc:title>
  <dc:creator>E Anderson</dc:creator>
  <cp:lastModifiedBy>Maidment</cp:lastModifiedBy>
  <cp:revision>27</cp:revision>
  <dcterms:created xsi:type="dcterms:W3CDTF">2015-11-18T15:23:11Z</dcterms:created>
  <dcterms:modified xsi:type="dcterms:W3CDTF">2015-11-19T16:30:25Z</dcterms:modified>
</cp:coreProperties>
</file>