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2" r:id="rId3"/>
    <p:sldId id="259" r:id="rId4"/>
    <p:sldId id="260" r:id="rId5"/>
    <p:sldId id="265" r:id="rId6"/>
    <p:sldId id="293" r:id="rId7"/>
    <p:sldId id="294" r:id="rId8"/>
    <p:sldId id="280" r:id="rId9"/>
    <p:sldId id="283" r:id="rId10"/>
    <p:sldId id="284" r:id="rId11"/>
    <p:sldId id="268" r:id="rId12"/>
    <p:sldId id="271" r:id="rId13"/>
    <p:sldId id="290" r:id="rId14"/>
    <p:sldId id="278" r:id="rId15"/>
    <p:sldId id="291" r:id="rId16"/>
    <p:sldId id="266" r:id="rId17"/>
    <p:sldId id="274" r:id="rId18"/>
    <p:sldId id="276" r:id="rId19"/>
    <p:sldId id="282" r:id="rId20"/>
    <p:sldId id="285" r:id="rId21"/>
    <p:sldId id="287" r:id="rId22"/>
    <p:sldId id="281" r:id="rId23"/>
    <p:sldId id="263" r:id="rId24"/>
    <p:sldId id="286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62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08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5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3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15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4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0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6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0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7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1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9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5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299EB-4C87-4168-A32F-DE51ED05E43D}" type="datetimeFigureOut">
              <a:rPr lang="en-US" smtClean="0"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41E83-8979-47D7-9B1C-669C6BC0B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1405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0628" y="-1252537"/>
            <a:ext cx="17145000" cy="952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Flooding in the Philippines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/>
              <a:t>GIS in Water Resources Engineering Term Project Presentation</a:t>
            </a:r>
          </a:p>
          <a:p>
            <a:pPr algn="l"/>
            <a:r>
              <a:rPr lang="en-US" dirty="0" smtClean="0"/>
              <a:t>Jonathan David D. Lasco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82" y="6550223"/>
            <a:ext cx="97933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Cover photo: http</a:t>
            </a:r>
            <a:r>
              <a:rPr lang="en-US" sz="1400" dirty="0"/>
              <a:t>://www.palawanresortshotels.com/el-nido-palawan-the-philippines-hidden-paradise/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0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analysis of Luzon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Result: </a:t>
            </a:r>
            <a:r>
              <a:rPr lang="en-US" dirty="0" smtClean="0">
                <a:solidFill>
                  <a:srgbClr val="FF0000"/>
                </a:solidFill>
              </a:rPr>
              <a:t>Coherent DEM </a:t>
            </a:r>
            <a:r>
              <a:rPr lang="en-US" dirty="0" smtClean="0"/>
              <a:t>of Luzon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34" y="340378"/>
            <a:ext cx="4501565" cy="61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analysis of Luzon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9" y="1690688"/>
            <a:ext cx="348329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569" y="2361197"/>
            <a:ext cx="3810000" cy="285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46239" y="495708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http://www.pinoymountaineer.com/2007/09/mt-pulag-2922.html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351" y="1599197"/>
            <a:ext cx="35242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analysis of Luzon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351" y="1599197"/>
            <a:ext cx="3524250" cy="43815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8165428" y="1884947"/>
            <a:ext cx="2045372" cy="3729806"/>
          </a:xfrm>
          <a:custGeom>
            <a:avLst/>
            <a:gdLst>
              <a:gd name="connsiteX0" fmla="*/ 1147014 w 2045372"/>
              <a:gd name="connsiteY0" fmla="*/ 0 h 3729806"/>
              <a:gd name="connsiteX1" fmla="*/ 344909 w 2045372"/>
              <a:gd name="connsiteY1" fmla="*/ 16042 h 3729806"/>
              <a:gd name="connsiteX2" fmla="*/ 320846 w 2045372"/>
              <a:gd name="connsiteY2" fmla="*/ 24064 h 3729806"/>
              <a:gd name="connsiteX3" fmla="*/ 272719 w 2045372"/>
              <a:gd name="connsiteY3" fmla="*/ 64169 h 3729806"/>
              <a:gd name="connsiteX4" fmla="*/ 248656 w 2045372"/>
              <a:gd name="connsiteY4" fmla="*/ 72190 h 3729806"/>
              <a:gd name="connsiteX5" fmla="*/ 200530 w 2045372"/>
              <a:gd name="connsiteY5" fmla="*/ 104274 h 3729806"/>
              <a:gd name="connsiteX6" fmla="*/ 184488 w 2045372"/>
              <a:gd name="connsiteY6" fmla="*/ 128337 h 3729806"/>
              <a:gd name="connsiteX7" fmla="*/ 144383 w 2045372"/>
              <a:gd name="connsiteY7" fmla="*/ 176464 h 3729806"/>
              <a:gd name="connsiteX8" fmla="*/ 136361 w 2045372"/>
              <a:gd name="connsiteY8" fmla="*/ 200527 h 3729806"/>
              <a:gd name="connsiteX9" fmla="*/ 120319 w 2045372"/>
              <a:gd name="connsiteY9" fmla="*/ 232611 h 3729806"/>
              <a:gd name="connsiteX10" fmla="*/ 104277 w 2045372"/>
              <a:gd name="connsiteY10" fmla="*/ 288758 h 3729806"/>
              <a:gd name="connsiteX11" fmla="*/ 96256 w 2045372"/>
              <a:gd name="connsiteY11" fmla="*/ 312821 h 3729806"/>
              <a:gd name="connsiteX12" fmla="*/ 88235 w 2045372"/>
              <a:gd name="connsiteY12" fmla="*/ 344906 h 3729806"/>
              <a:gd name="connsiteX13" fmla="*/ 72193 w 2045372"/>
              <a:gd name="connsiteY13" fmla="*/ 376990 h 3729806"/>
              <a:gd name="connsiteX14" fmla="*/ 56151 w 2045372"/>
              <a:gd name="connsiteY14" fmla="*/ 441158 h 3729806"/>
              <a:gd name="connsiteX15" fmla="*/ 40109 w 2045372"/>
              <a:gd name="connsiteY15" fmla="*/ 489285 h 3729806"/>
              <a:gd name="connsiteX16" fmla="*/ 32088 w 2045372"/>
              <a:gd name="connsiteY16" fmla="*/ 521369 h 3729806"/>
              <a:gd name="connsiteX17" fmla="*/ 8025 w 2045372"/>
              <a:gd name="connsiteY17" fmla="*/ 601579 h 3729806"/>
              <a:gd name="connsiteX18" fmla="*/ 4 w 2045372"/>
              <a:gd name="connsiteY18" fmla="*/ 689811 h 3729806"/>
              <a:gd name="connsiteX19" fmla="*/ 16046 w 2045372"/>
              <a:gd name="connsiteY19" fmla="*/ 1259306 h 3729806"/>
              <a:gd name="connsiteX20" fmla="*/ 24067 w 2045372"/>
              <a:gd name="connsiteY20" fmla="*/ 1331495 h 3729806"/>
              <a:gd name="connsiteX21" fmla="*/ 40109 w 2045372"/>
              <a:gd name="connsiteY21" fmla="*/ 1596190 h 3729806"/>
              <a:gd name="connsiteX22" fmla="*/ 56151 w 2045372"/>
              <a:gd name="connsiteY22" fmla="*/ 1684421 h 3729806"/>
              <a:gd name="connsiteX23" fmla="*/ 72193 w 2045372"/>
              <a:gd name="connsiteY23" fmla="*/ 2005264 h 3729806"/>
              <a:gd name="connsiteX24" fmla="*/ 80214 w 2045372"/>
              <a:gd name="connsiteY24" fmla="*/ 2518611 h 3729806"/>
              <a:gd name="connsiteX25" fmla="*/ 96256 w 2045372"/>
              <a:gd name="connsiteY25" fmla="*/ 2671011 h 3729806"/>
              <a:gd name="connsiteX26" fmla="*/ 136361 w 2045372"/>
              <a:gd name="connsiteY26" fmla="*/ 2791327 h 3729806"/>
              <a:gd name="connsiteX27" fmla="*/ 144383 w 2045372"/>
              <a:gd name="connsiteY27" fmla="*/ 2815390 h 3729806"/>
              <a:gd name="connsiteX28" fmla="*/ 152404 w 2045372"/>
              <a:gd name="connsiteY28" fmla="*/ 2839453 h 3729806"/>
              <a:gd name="connsiteX29" fmla="*/ 184488 w 2045372"/>
              <a:gd name="connsiteY29" fmla="*/ 2903621 h 3729806"/>
              <a:gd name="connsiteX30" fmla="*/ 200530 w 2045372"/>
              <a:gd name="connsiteY30" fmla="*/ 2935706 h 3729806"/>
              <a:gd name="connsiteX31" fmla="*/ 208551 w 2045372"/>
              <a:gd name="connsiteY31" fmla="*/ 2959769 h 3729806"/>
              <a:gd name="connsiteX32" fmla="*/ 224593 w 2045372"/>
              <a:gd name="connsiteY32" fmla="*/ 2983832 h 3729806"/>
              <a:gd name="connsiteX33" fmla="*/ 240635 w 2045372"/>
              <a:gd name="connsiteY33" fmla="*/ 3015916 h 3729806"/>
              <a:gd name="connsiteX34" fmla="*/ 272719 w 2045372"/>
              <a:gd name="connsiteY34" fmla="*/ 3064042 h 3729806"/>
              <a:gd name="connsiteX35" fmla="*/ 288761 w 2045372"/>
              <a:gd name="connsiteY35" fmla="*/ 3096127 h 3729806"/>
              <a:gd name="connsiteX36" fmla="*/ 320846 w 2045372"/>
              <a:gd name="connsiteY36" fmla="*/ 3144253 h 3729806"/>
              <a:gd name="connsiteX37" fmla="*/ 360951 w 2045372"/>
              <a:gd name="connsiteY37" fmla="*/ 3224464 h 3729806"/>
              <a:gd name="connsiteX38" fmla="*/ 360951 w 2045372"/>
              <a:gd name="connsiteY38" fmla="*/ 3224464 h 3729806"/>
              <a:gd name="connsiteX39" fmla="*/ 385014 w 2045372"/>
              <a:gd name="connsiteY39" fmla="*/ 3296653 h 3729806"/>
              <a:gd name="connsiteX40" fmla="*/ 409077 w 2045372"/>
              <a:gd name="connsiteY40" fmla="*/ 3352800 h 3729806"/>
              <a:gd name="connsiteX41" fmla="*/ 441161 w 2045372"/>
              <a:gd name="connsiteY41" fmla="*/ 3400927 h 3729806"/>
              <a:gd name="connsiteX42" fmla="*/ 457204 w 2045372"/>
              <a:gd name="connsiteY42" fmla="*/ 3433011 h 3729806"/>
              <a:gd name="connsiteX43" fmla="*/ 513351 w 2045372"/>
              <a:gd name="connsiteY43" fmla="*/ 3489158 h 3729806"/>
              <a:gd name="connsiteX44" fmla="*/ 561477 w 2045372"/>
              <a:gd name="connsiteY44" fmla="*/ 3529264 h 3729806"/>
              <a:gd name="connsiteX45" fmla="*/ 609604 w 2045372"/>
              <a:gd name="connsiteY45" fmla="*/ 3561348 h 3729806"/>
              <a:gd name="connsiteX46" fmla="*/ 641688 w 2045372"/>
              <a:gd name="connsiteY46" fmla="*/ 3585411 h 3729806"/>
              <a:gd name="connsiteX47" fmla="*/ 649709 w 2045372"/>
              <a:gd name="connsiteY47" fmla="*/ 3609474 h 3729806"/>
              <a:gd name="connsiteX48" fmla="*/ 705856 w 2045372"/>
              <a:gd name="connsiteY48" fmla="*/ 3641558 h 3729806"/>
              <a:gd name="connsiteX49" fmla="*/ 729919 w 2045372"/>
              <a:gd name="connsiteY49" fmla="*/ 3657600 h 3729806"/>
              <a:gd name="connsiteX50" fmla="*/ 770025 w 2045372"/>
              <a:gd name="connsiteY50" fmla="*/ 3665621 h 3729806"/>
              <a:gd name="connsiteX51" fmla="*/ 802109 w 2045372"/>
              <a:gd name="connsiteY51" fmla="*/ 3673642 h 3729806"/>
              <a:gd name="connsiteX52" fmla="*/ 826172 w 2045372"/>
              <a:gd name="connsiteY52" fmla="*/ 3689685 h 3729806"/>
              <a:gd name="connsiteX53" fmla="*/ 874298 w 2045372"/>
              <a:gd name="connsiteY53" fmla="*/ 3705727 h 3729806"/>
              <a:gd name="connsiteX54" fmla="*/ 994614 w 2045372"/>
              <a:gd name="connsiteY54" fmla="*/ 3721769 h 3729806"/>
              <a:gd name="connsiteX55" fmla="*/ 1018677 w 2045372"/>
              <a:gd name="connsiteY55" fmla="*/ 3729790 h 3729806"/>
              <a:gd name="connsiteX56" fmla="*/ 1227225 w 2045372"/>
              <a:gd name="connsiteY56" fmla="*/ 3705727 h 3729806"/>
              <a:gd name="connsiteX57" fmla="*/ 1299414 w 2045372"/>
              <a:gd name="connsiteY57" fmla="*/ 3649579 h 3729806"/>
              <a:gd name="connsiteX58" fmla="*/ 1331498 w 2045372"/>
              <a:gd name="connsiteY58" fmla="*/ 3625516 h 3729806"/>
              <a:gd name="connsiteX59" fmla="*/ 1379625 w 2045372"/>
              <a:gd name="connsiteY59" fmla="*/ 3577390 h 3729806"/>
              <a:gd name="connsiteX60" fmla="*/ 1403688 w 2045372"/>
              <a:gd name="connsiteY60" fmla="*/ 3545306 h 3729806"/>
              <a:gd name="connsiteX61" fmla="*/ 1419730 w 2045372"/>
              <a:gd name="connsiteY61" fmla="*/ 3521242 h 3729806"/>
              <a:gd name="connsiteX62" fmla="*/ 1459835 w 2045372"/>
              <a:gd name="connsiteY62" fmla="*/ 3497179 h 3729806"/>
              <a:gd name="connsiteX63" fmla="*/ 1515983 w 2045372"/>
              <a:gd name="connsiteY63" fmla="*/ 3449053 h 3729806"/>
              <a:gd name="connsiteX64" fmla="*/ 1540046 w 2045372"/>
              <a:gd name="connsiteY64" fmla="*/ 3416969 h 3729806"/>
              <a:gd name="connsiteX65" fmla="*/ 1572130 w 2045372"/>
              <a:gd name="connsiteY65" fmla="*/ 3384885 h 3729806"/>
              <a:gd name="connsiteX66" fmla="*/ 1588172 w 2045372"/>
              <a:gd name="connsiteY66" fmla="*/ 3352800 h 3729806"/>
              <a:gd name="connsiteX67" fmla="*/ 1620256 w 2045372"/>
              <a:gd name="connsiteY67" fmla="*/ 3328737 h 3729806"/>
              <a:gd name="connsiteX68" fmla="*/ 1636298 w 2045372"/>
              <a:gd name="connsiteY68" fmla="*/ 3304674 h 3729806"/>
              <a:gd name="connsiteX69" fmla="*/ 1700467 w 2045372"/>
              <a:gd name="connsiteY69" fmla="*/ 3232485 h 3729806"/>
              <a:gd name="connsiteX70" fmla="*/ 1716509 w 2045372"/>
              <a:gd name="connsiteY70" fmla="*/ 3200400 h 3729806"/>
              <a:gd name="connsiteX71" fmla="*/ 1724530 w 2045372"/>
              <a:gd name="connsiteY71" fmla="*/ 3176337 h 3729806"/>
              <a:gd name="connsiteX72" fmla="*/ 1764635 w 2045372"/>
              <a:gd name="connsiteY72" fmla="*/ 3104148 h 3729806"/>
              <a:gd name="connsiteX73" fmla="*/ 1780677 w 2045372"/>
              <a:gd name="connsiteY73" fmla="*/ 3056021 h 3729806"/>
              <a:gd name="connsiteX74" fmla="*/ 1796719 w 2045372"/>
              <a:gd name="connsiteY74" fmla="*/ 2959769 h 3729806"/>
              <a:gd name="connsiteX75" fmla="*/ 1812761 w 2045372"/>
              <a:gd name="connsiteY75" fmla="*/ 2895600 h 3729806"/>
              <a:gd name="connsiteX76" fmla="*/ 1820783 w 2045372"/>
              <a:gd name="connsiteY76" fmla="*/ 2807369 h 3729806"/>
              <a:gd name="connsiteX77" fmla="*/ 1828804 w 2045372"/>
              <a:gd name="connsiteY77" fmla="*/ 2775285 h 3729806"/>
              <a:gd name="connsiteX78" fmla="*/ 1852867 w 2045372"/>
              <a:gd name="connsiteY78" fmla="*/ 2638927 h 3729806"/>
              <a:gd name="connsiteX79" fmla="*/ 1860888 w 2045372"/>
              <a:gd name="connsiteY79" fmla="*/ 2558716 h 3729806"/>
              <a:gd name="connsiteX80" fmla="*/ 1868909 w 2045372"/>
              <a:gd name="connsiteY80" fmla="*/ 2534653 h 3729806"/>
              <a:gd name="connsiteX81" fmla="*/ 1876930 w 2045372"/>
              <a:gd name="connsiteY81" fmla="*/ 2462464 h 3729806"/>
              <a:gd name="connsiteX82" fmla="*/ 1884951 w 2045372"/>
              <a:gd name="connsiteY82" fmla="*/ 2430379 h 3729806"/>
              <a:gd name="connsiteX83" fmla="*/ 1892972 w 2045372"/>
              <a:gd name="connsiteY83" fmla="*/ 2390274 h 3729806"/>
              <a:gd name="connsiteX84" fmla="*/ 1909014 w 2045372"/>
              <a:gd name="connsiteY84" fmla="*/ 2366211 h 3729806"/>
              <a:gd name="connsiteX85" fmla="*/ 1933077 w 2045372"/>
              <a:gd name="connsiteY85" fmla="*/ 2286000 h 3729806"/>
              <a:gd name="connsiteX86" fmla="*/ 1941098 w 2045372"/>
              <a:gd name="connsiteY86" fmla="*/ 2245895 h 3729806"/>
              <a:gd name="connsiteX87" fmla="*/ 1957140 w 2045372"/>
              <a:gd name="connsiteY87" fmla="*/ 2189748 h 3729806"/>
              <a:gd name="connsiteX88" fmla="*/ 1981204 w 2045372"/>
              <a:gd name="connsiteY88" fmla="*/ 2069432 h 3729806"/>
              <a:gd name="connsiteX89" fmla="*/ 1989225 w 2045372"/>
              <a:gd name="connsiteY89" fmla="*/ 1957137 h 3729806"/>
              <a:gd name="connsiteX90" fmla="*/ 1997246 w 2045372"/>
              <a:gd name="connsiteY90" fmla="*/ 1925053 h 3729806"/>
              <a:gd name="connsiteX91" fmla="*/ 2005267 w 2045372"/>
              <a:gd name="connsiteY91" fmla="*/ 1876927 h 3729806"/>
              <a:gd name="connsiteX92" fmla="*/ 2013288 w 2045372"/>
              <a:gd name="connsiteY92" fmla="*/ 1756611 h 3729806"/>
              <a:gd name="connsiteX93" fmla="*/ 2021309 w 2045372"/>
              <a:gd name="connsiteY93" fmla="*/ 1716506 h 3729806"/>
              <a:gd name="connsiteX94" fmla="*/ 2029330 w 2045372"/>
              <a:gd name="connsiteY94" fmla="*/ 1588169 h 3729806"/>
              <a:gd name="connsiteX95" fmla="*/ 2045372 w 2045372"/>
              <a:gd name="connsiteY95" fmla="*/ 1347537 h 3729806"/>
              <a:gd name="connsiteX96" fmla="*/ 2037351 w 2045372"/>
              <a:gd name="connsiteY96" fmla="*/ 1203158 h 3729806"/>
              <a:gd name="connsiteX97" fmla="*/ 2029330 w 2045372"/>
              <a:gd name="connsiteY97" fmla="*/ 1138990 h 3729806"/>
              <a:gd name="connsiteX98" fmla="*/ 2013288 w 2045372"/>
              <a:gd name="connsiteY98" fmla="*/ 1050758 h 3729806"/>
              <a:gd name="connsiteX99" fmla="*/ 2005267 w 2045372"/>
              <a:gd name="connsiteY99" fmla="*/ 970548 h 3729806"/>
              <a:gd name="connsiteX100" fmla="*/ 1997246 w 2045372"/>
              <a:gd name="connsiteY100" fmla="*/ 882316 h 3729806"/>
              <a:gd name="connsiteX101" fmla="*/ 1989225 w 2045372"/>
              <a:gd name="connsiteY101" fmla="*/ 850232 h 3729806"/>
              <a:gd name="connsiteX102" fmla="*/ 1981204 w 2045372"/>
              <a:gd name="connsiteY102" fmla="*/ 810127 h 3729806"/>
              <a:gd name="connsiteX103" fmla="*/ 1965161 w 2045372"/>
              <a:gd name="connsiteY103" fmla="*/ 697832 h 3729806"/>
              <a:gd name="connsiteX104" fmla="*/ 1957140 w 2045372"/>
              <a:gd name="connsiteY104" fmla="*/ 673769 h 3729806"/>
              <a:gd name="connsiteX105" fmla="*/ 1925056 w 2045372"/>
              <a:gd name="connsiteY105" fmla="*/ 625642 h 3729806"/>
              <a:gd name="connsiteX106" fmla="*/ 1900993 w 2045372"/>
              <a:gd name="connsiteY106" fmla="*/ 569495 h 3729806"/>
              <a:gd name="connsiteX107" fmla="*/ 1876930 w 2045372"/>
              <a:gd name="connsiteY107" fmla="*/ 545432 h 3729806"/>
              <a:gd name="connsiteX108" fmla="*/ 1860888 w 2045372"/>
              <a:gd name="connsiteY108" fmla="*/ 505327 h 3729806"/>
              <a:gd name="connsiteX109" fmla="*/ 1804740 w 2045372"/>
              <a:gd name="connsiteY109" fmla="*/ 441158 h 3729806"/>
              <a:gd name="connsiteX110" fmla="*/ 1788698 w 2045372"/>
              <a:gd name="connsiteY110" fmla="*/ 409074 h 3729806"/>
              <a:gd name="connsiteX111" fmla="*/ 1780677 w 2045372"/>
              <a:gd name="connsiteY111" fmla="*/ 385011 h 3729806"/>
              <a:gd name="connsiteX112" fmla="*/ 1748593 w 2045372"/>
              <a:gd name="connsiteY112" fmla="*/ 352927 h 3729806"/>
              <a:gd name="connsiteX113" fmla="*/ 1732551 w 2045372"/>
              <a:gd name="connsiteY113" fmla="*/ 328864 h 3729806"/>
              <a:gd name="connsiteX114" fmla="*/ 1684425 w 2045372"/>
              <a:gd name="connsiteY114" fmla="*/ 280737 h 3729806"/>
              <a:gd name="connsiteX115" fmla="*/ 1628277 w 2045372"/>
              <a:gd name="connsiteY115" fmla="*/ 224590 h 3729806"/>
              <a:gd name="connsiteX116" fmla="*/ 1620256 w 2045372"/>
              <a:gd name="connsiteY116" fmla="*/ 200527 h 3729806"/>
              <a:gd name="connsiteX117" fmla="*/ 1596193 w 2045372"/>
              <a:gd name="connsiteY117" fmla="*/ 192506 h 3729806"/>
              <a:gd name="connsiteX118" fmla="*/ 1572130 w 2045372"/>
              <a:gd name="connsiteY118" fmla="*/ 168442 h 3729806"/>
              <a:gd name="connsiteX119" fmla="*/ 1532025 w 2045372"/>
              <a:gd name="connsiteY119" fmla="*/ 112295 h 3729806"/>
              <a:gd name="connsiteX120" fmla="*/ 1507961 w 2045372"/>
              <a:gd name="connsiteY120" fmla="*/ 104274 h 3729806"/>
              <a:gd name="connsiteX121" fmla="*/ 1459835 w 2045372"/>
              <a:gd name="connsiteY121" fmla="*/ 72190 h 3729806"/>
              <a:gd name="connsiteX122" fmla="*/ 1427751 w 2045372"/>
              <a:gd name="connsiteY122" fmla="*/ 64169 h 3729806"/>
              <a:gd name="connsiteX123" fmla="*/ 1403688 w 2045372"/>
              <a:gd name="connsiteY123" fmla="*/ 56148 h 3729806"/>
              <a:gd name="connsiteX124" fmla="*/ 1251288 w 2045372"/>
              <a:gd name="connsiteY124" fmla="*/ 48127 h 3729806"/>
              <a:gd name="connsiteX125" fmla="*/ 1179098 w 2045372"/>
              <a:gd name="connsiteY125" fmla="*/ 40106 h 3729806"/>
              <a:gd name="connsiteX126" fmla="*/ 1155035 w 2045372"/>
              <a:gd name="connsiteY126" fmla="*/ 32085 h 3729806"/>
              <a:gd name="connsiteX127" fmla="*/ 1147014 w 2045372"/>
              <a:gd name="connsiteY127" fmla="*/ 0 h 372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045372" h="3729806">
                <a:moveTo>
                  <a:pt x="1147014" y="0"/>
                </a:moveTo>
                <a:lnTo>
                  <a:pt x="344909" y="16042"/>
                </a:lnTo>
                <a:cubicBezTo>
                  <a:pt x="336466" y="16486"/>
                  <a:pt x="328867" y="21390"/>
                  <a:pt x="320846" y="24064"/>
                </a:cubicBezTo>
                <a:cubicBezTo>
                  <a:pt x="303105" y="41805"/>
                  <a:pt x="295055" y="53001"/>
                  <a:pt x="272719" y="64169"/>
                </a:cubicBezTo>
                <a:cubicBezTo>
                  <a:pt x="265157" y="67950"/>
                  <a:pt x="256047" y="68084"/>
                  <a:pt x="248656" y="72190"/>
                </a:cubicBezTo>
                <a:cubicBezTo>
                  <a:pt x="231802" y="81553"/>
                  <a:pt x="200530" y="104274"/>
                  <a:pt x="200530" y="104274"/>
                </a:cubicBezTo>
                <a:cubicBezTo>
                  <a:pt x="195183" y="112295"/>
                  <a:pt x="190659" y="120931"/>
                  <a:pt x="184488" y="128337"/>
                </a:cubicBezTo>
                <a:cubicBezTo>
                  <a:pt x="162310" y="154950"/>
                  <a:pt x="159322" y="146587"/>
                  <a:pt x="144383" y="176464"/>
                </a:cubicBezTo>
                <a:cubicBezTo>
                  <a:pt x="140602" y="184026"/>
                  <a:pt x="139692" y="192756"/>
                  <a:pt x="136361" y="200527"/>
                </a:cubicBezTo>
                <a:cubicBezTo>
                  <a:pt x="131651" y="211517"/>
                  <a:pt x="125029" y="221621"/>
                  <a:pt x="120319" y="232611"/>
                </a:cubicBezTo>
                <a:cubicBezTo>
                  <a:pt x="112077" y="251843"/>
                  <a:pt x="110092" y="268407"/>
                  <a:pt x="104277" y="288758"/>
                </a:cubicBezTo>
                <a:cubicBezTo>
                  <a:pt x="101954" y="296888"/>
                  <a:pt x="98579" y="304691"/>
                  <a:pt x="96256" y="312821"/>
                </a:cubicBezTo>
                <a:cubicBezTo>
                  <a:pt x="93227" y="323421"/>
                  <a:pt x="92106" y="334584"/>
                  <a:pt x="88235" y="344906"/>
                </a:cubicBezTo>
                <a:cubicBezTo>
                  <a:pt x="84037" y="356102"/>
                  <a:pt x="76903" y="366000"/>
                  <a:pt x="72193" y="376990"/>
                </a:cubicBezTo>
                <a:cubicBezTo>
                  <a:pt x="60024" y="405384"/>
                  <a:pt x="65566" y="406634"/>
                  <a:pt x="56151" y="441158"/>
                </a:cubicBezTo>
                <a:cubicBezTo>
                  <a:pt x="51702" y="457472"/>
                  <a:pt x="44210" y="472880"/>
                  <a:pt x="40109" y="489285"/>
                </a:cubicBezTo>
                <a:cubicBezTo>
                  <a:pt x="37435" y="499980"/>
                  <a:pt x="35256" y="510810"/>
                  <a:pt x="32088" y="521369"/>
                </a:cubicBezTo>
                <a:cubicBezTo>
                  <a:pt x="2796" y="619009"/>
                  <a:pt x="26513" y="527629"/>
                  <a:pt x="8025" y="601579"/>
                </a:cubicBezTo>
                <a:cubicBezTo>
                  <a:pt x="5351" y="630990"/>
                  <a:pt x="4" y="660279"/>
                  <a:pt x="4" y="689811"/>
                </a:cubicBezTo>
                <a:cubicBezTo>
                  <a:pt x="4" y="892997"/>
                  <a:pt x="-698" y="1066752"/>
                  <a:pt x="16046" y="1259306"/>
                </a:cubicBezTo>
                <a:cubicBezTo>
                  <a:pt x="18143" y="1283426"/>
                  <a:pt x="21393" y="1307432"/>
                  <a:pt x="24067" y="1331495"/>
                </a:cubicBezTo>
                <a:cubicBezTo>
                  <a:pt x="26419" y="1380892"/>
                  <a:pt x="31544" y="1530524"/>
                  <a:pt x="40109" y="1596190"/>
                </a:cubicBezTo>
                <a:cubicBezTo>
                  <a:pt x="43975" y="1625831"/>
                  <a:pt x="50804" y="1655011"/>
                  <a:pt x="56151" y="1684421"/>
                </a:cubicBezTo>
                <a:cubicBezTo>
                  <a:pt x="62065" y="1784960"/>
                  <a:pt x="69929" y="1906784"/>
                  <a:pt x="72193" y="2005264"/>
                </a:cubicBezTo>
                <a:cubicBezTo>
                  <a:pt x="76126" y="2176355"/>
                  <a:pt x="74032" y="2347586"/>
                  <a:pt x="80214" y="2518611"/>
                </a:cubicBezTo>
                <a:cubicBezTo>
                  <a:pt x="82059" y="2569658"/>
                  <a:pt x="80103" y="2622552"/>
                  <a:pt x="96256" y="2671011"/>
                </a:cubicBezTo>
                <a:lnTo>
                  <a:pt x="136361" y="2791327"/>
                </a:lnTo>
                <a:lnTo>
                  <a:pt x="144383" y="2815390"/>
                </a:lnTo>
                <a:cubicBezTo>
                  <a:pt x="147057" y="2823411"/>
                  <a:pt x="148623" y="2831891"/>
                  <a:pt x="152404" y="2839453"/>
                </a:cubicBezTo>
                <a:lnTo>
                  <a:pt x="184488" y="2903621"/>
                </a:lnTo>
                <a:cubicBezTo>
                  <a:pt x="189835" y="2914316"/>
                  <a:pt x="196749" y="2924362"/>
                  <a:pt x="200530" y="2935706"/>
                </a:cubicBezTo>
                <a:cubicBezTo>
                  <a:pt x="203204" y="2943727"/>
                  <a:pt x="204770" y="2952207"/>
                  <a:pt x="208551" y="2959769"/>
                </a:cubicBezTo>
                <a:cubicBezTo>
                  <a:pt x="212862" y="2968391"/>
                  <a:pt x="219810" y="2975462"/>
                  <a:pt x="224593" y="2983832"/>
                </a:cubicBezTo>
                <a:cubicBezTo>
                  <a:pt x="230525" y="2994214"/>
                  <a:pt x="234483" y="3005663"/>
                  <a:pt x="240635" y="3015916"/>
                </a:cubicBezTo>
                <a:cubicBezTo>
                  <a:pt x="250555" y="3032449"/>
                  <a:pt x="264097" y="3046797"/>
                  <a:pt x="272719" y="3064042"/>
                </a:cubicBezTo>
                <a:cubicBezTo>
                  <a:pt x="278066" y="3074737"/>
                  <a:pt x="282609" y="3085874"/>
                  <a:pt x="288761" y="3096127"/>
                </a:cubicBezTo>
                <a:cubicBezTo>
                  <a:pt x="298681" y="3112660"/>
                  <a:pt x="320846" y="3144253"/>
                  <a:pt x="320846" y="3144253"/>
                </a:cubicBezTo>
                <a:cubicBezTo>
                  <a:pt x="333543" y="3195042"/>
                  <a:pt x="322752" y="3167165"/>
                  <a:pt x="360951" y="3224464"/>
                </a:cubicBezTo>
                <a:lnTo>
                  <a:pt x="360951" y="3224464"/>
                </a:lnTo>
                <a:lnTo>
                  <a:pt x="385014" y="3296653"/>
                </a:lnTo>
                <a:cubicBezTo>
                  <a:pt x="393312" y="3321547"/>
                  <a:pt x="394209" y="3328020"/>
                  <a:pt x="409077" y="3352800"/>
                </a:cubicBezTo>
                <a:cubicBezTo>
                  <a:pt x="418997" y="3369333"/>
                  <a:pt x="432538" y="3383682"/>
                  <a:pt x="441161" y="3400927"/>
                </a:cubicBezTo>
                <a:cubicBezTo>
                  <a:pt x="446509" y="3411622"/>
                  <a:pt x="449632" y="3423757"/>
                  <a:pt x="457204" y="3433011"/>
                </a:cubicBezTo>
                <a:cubicBezTo>
                  <a:pt x="473965" y="3453496"/>
                  <a:pt x="494635" y="3470442"/>
                  <a:pt x="513351" y="3489158"/>
                </a:cubicBezTo>
                <a:cubicBezTo>
                  <a:pt x="583651" y="3559458"/>
                  <a:pt x="494475" y="3473427"/>
                  <a:pt x="561477" y="3529264"/>
                </a:cubicBezTo>
                <a:cubicBezTo>
                  <a:pt x="601531" y="3562643"/>
                  <a:pt x="567316" y="3547253"/>
                  <a:pt x="609604" y="3561348"/>
                </a:cubicBezTo>
                <a:cubicBezTo>
                  <a:pt x="620299" y="3569369"/>
                  <a:pt x="633130" y="3575141"/>
                  <a:pt x="641688" y="3585411"/>
                </a:cubicBezTo>
                <a:cubicBezTo>
                  <a:pt x="647101" y="3591906"/>
                  <a:pt x="644427" y="3602872"/>
                  <a:pt x="649709" y="3609474"/>
                </a:cubicBezTo>
                <a:cubicBezTo>
                  <a:pt x="657937" y="3619759"/>
                  <a:pt x="697130" y="3636572"/>
                  <a:pt x="705856" y="3641558"/>
                </a:cubicBezTo>
                <a:cubicBezTo>
                  <a:pt x="714226" y="3646341"/>
                  <a:pt x="720893" y="3654215"/>
                  <a:pt x="729919" y="3657600"/>
                </a:cubicBezTo>
                <a:cubicBezTo>
                  <a:pt x="742684" y="3662387"/>
                  <a:pt x="756716" y="3662664"/>
                  <a:pt x="770025" y="3665621"/>
                </a:cubicBezTo>
                <a:cubicBezTo>
                  <a:pt x="780786" y="3668012"/>
                  <a:pt x="791414" y="3670968"/>
                  <a:pt x="802109" y="3673642"/>
                </a:cubicBezTo>
                <a:cubicBezTo>
                  <a:pt x="810130" y="3678990"/>
                  <a:pt x="817363" y="3685770"/>
                  <a:pt x="826172" y="3689685"/>
                </a:cubicBezTo>
                <a:cubicBezTo>
                  <a:pt x="841624" y="3696553"/>
                  <a:pt x="858256" y="3700380"/>
                  <a:pt x="874298" y="3705727"/>
                </a:cubicBezTo>
                <a:cubicBezTo>
                  <a:pt x="928904" y="3723929"/>
                  <a:pt x="889935" y="3713046"/>
                  <a:pt x="994614" y="3721769"/>
                </a:cubicBezTo>
                <a:cubicBezTo>
                  <a:pt x="1002635" y="3724443"/>
                  <a:pt x="1010230" y="3730157"/>
                  <a:pt x="1018677" y="3729790"/>
                </a:cubicBezTo>
                <a:cubicBezTo>
                  <a:pt x="1114249" y="3725635"/>
                  <a:pt x="1150612" y="3718496"/>
                  <a:pt x="1227225" y="3705727"/>
                </a:cubicBezTo>
                <a:cubicBezTo>
                  <a:pt x="1281329" y="3651621"/>
                  <a:pt x="1253828" y="3664774"/>
                  <a:pt x="1299414" y="3649579"/>
                </a:cubicBezTo>
                <a:cubicBezTo>
                  <a:pt x="1310109" y="3641558"/>
                  <a:pt x="1322045" y="3634969"/>
                  <a:pt x="1331498" y="3625516"/>
                </a:cubicBezTo>
                <a:cubicBezTo>
                  <a:pt x="1391190" y="3565824"/>
                  <a:pt x="1322916" y="3615195"/>
                  <a:pt x="1379625" y="3577390"/>
                </a:cubicBezTo>
                <a:cubicBezTo>
                  <a:pt x="1387646" y="3566695"/>
                  <a:pt x="1395918" y="3556184"/>
                  <a:pt x="1403688" y="3545306"/>
                </a:cubicBezTo>
                <a:cubicBezTo>
                  <a:pt x="1409291" y="3537461"/>
                  <a:pt x="1412411" y="3527516"/>
                  <a:pt x="1419730" y="3521242"/>
                </a:cubicBezTo>
                <a:cubicBezTo>
                  <a:pt x="1431567" y="3511096"/>
                  <a:pt x="1447529" y="3506750"/>
                  <a:pt x="1459835" y="3497179"/>
                </a:cubicBezTo>
                <a:cubicBezTo>
                  <a:pt x="1576518" y="3406426"/>
                  <a:pt x="1429756" y="3506535"/>
                  <a:pt x="1515983" y="3449053"/>
                </a:cubicBezTo>
                <a:cubicBezTo>
                  <a:pt x="1524004" y="3438358"/>
                  <a:pt x="1531243" y="3427030"/>
                  <a:pt x="1540046" y="3416969"/>
                </a:cubicBezTo>
                <a:cubicBezTo>
                  <a:pt x="1550006" y="3405587"/>
                  <a:pt x="1563055" y="3396985"/>
                  <a:pt x="1572130" y="3384885"/>
                </a:cubicBezTo>
                <a:cubicBezTo>
                  <a:pt x="1579304" y="3375319"/>
                  <a:pt x="1580390" y="3361879"/>
                  <a:pt x="1588172" y="3352800"/>
                </a:cubicBezTo>
                <a:cubicBezTo>
                  <a:pt x="1596872" y="3342650"/>
                  <a:pt x="1610803" y="3338190"/>
                  <a:pt x="1620256" y="3328737"/>
                </a:cubicBezTo>
                <a:cubicBezTo>
                  <a:pt x="1627073" y="3321920"/>
                  <a:pt x="1630514" y="3312386"/>
                  <a:pt x="1636298" y="3304674"/>
                </a:cubicBezTo>
                <a:cubicBezTo>
                  <a:pt x="1667446" y="3263144"/>
                  <a:pt x="1665452" y="3267500"/>
                  <a:pt x="1700467" y="3232485"/>
                </a:cubicBezTo>
                <a:cubicBezTo>
                  <a:pt x="1705814" y="3221790"/>
                  <a:pt x="1711799" y="3211391"/>
                  <a:pt x="1716509" y="3200400"/>
                </a:cubicBezTo>
                <a:cubicBezTo>
                  <a:pt x="1719839" y="3192629"/>
                  <a:pt x="1721096" y="3184063"/>
                  <a:pt x="1724530" y="3176337"/>
                </a:cubicBezTo>
                <a:cubicBezTo>
                  <a:pt x="1743446" y="3133776"/>
                  <a:pt x="1743728" y="3135509"/>
                  <a:pt x="1764635" y="3104148"/>
                </a:cubicBezTo>
                <a:cubicBezTo>
                  <a:pt x="1769982" y="3088106"/>
                  <a:pt x="1776228" y="3072335"/>
                  <a:pt x="1780677" y="3056021"/>
                </a:cubicBezTo>
                <a:cubicBezTo>
                  <a:pt x="1791439" y="3016561"/>
                  <a:pt x="1788111" y="3002809"/>
                  <a:pt x="1796719" y="2959769"/>
                </a:cubicBezTo>
                <a:cubicBezTo>
                  <a:pt x="1801043" y="2938149"/>
                  <a:pt x="1812761" y="2895600"/>
                  <a:pt x="1812761" y="2895600"/>
                </a:cubicBezTo>
                <a:cubicBezTo>
                  <a:pt x="1815435" y="2866190"/>
                  <a:pt x="1816880" y="2836642"/>
                  <a:pt x="1820783" y="2807369"/>
                </a:cubicBezTo>
                <a:cubicBezTo>
                  <a:pt x="1822240" y="2796442"/>
                  <a:pt x="1827587" y="2786241"/>
                  <a:pt x="1828804" y="2775285"/>
                </a:cubicBezTo>
                <a:cubicBezTo>
                  <a:pt x="1843317" y="2644667"/>
                  <a:pt x="1814517" y="2696451"/>
                  <a:pt x="1852867" y="2638927"/>
                </a:cubicBezTo>
                <a:cubicBezTo>
                  <a:pt x="1855541" y="2612190"/>
                  <a:pt x="1856802" y="2585274"/>
                  <a:pt x="1860888" y="2558716"/>
                </a:cubicBezTo>
                <a:cubicBezTo>
                  <a:pt x="1862174" y="2550359"/>
                  <a:pt x="1867519" y="2542993"/>
                  <a:pt x="1868909" y="2534653"/>
                </a:cubicBezTo>
                <a:cubicBezTo>
                  <a:pt x="1872889" y="2510771"/>
                  <a:pt x="1873249" y="2486394"/>
                  <a:pt x="1876930" y="2462464"/>
                </a:cubicBezTo>
                <a:cubicBezTo>
                  <a:pt x="1878606" y="2451568"/>
                  <a:pt x="1882560" y="2441141"/>
                  <a:pt x="1884951" y="2430379"/>
                </a:cubicBezTo>
                <a:cubicBezTo>
                  <a:pt x="1887908" y="2417071"/>
                  <a:pt x="1888185" y="2403039"/>
                  <a:pt x="1892972" y="2390274"/>
                </a:cubicBezTo>
                <a:cubicBezTo>
                  <a:pt x="1896357" y="2381248"/>
                  <a:pt x="1903667" y="2374232"/>
                  <a:pt x="1909014" y="2366211"/>
                </a:cubicBezTo>
                <a:cubicBezTo>
                  <a:pt x="1929850" y="2262029"/>
                  <a:pt x="1901419" y="2391527"/>
                  <a:pt x="1933077" y="2286000"/>
                </a:cubicBezTo>
                <a:cubicBezTo>
                  <a:pt x="1936994" y="2272942"/>
                  <a:pt x="1937791" y="2259121"/>
                  <a:pt x="1941098" y="2245895"/>
                </a:cubicBezTo>
                <a:cubicBezTo>
                  <a:pt x="1953512" y="2196239"/>
                  <a:pt x="1945886" y="2249767"/>
                  <a:pt x="1957140" y="2189748"/>
                </a:cubicBezTo>
                <a:cubicBezTo>
                  <a:pt x="1979553" y="2070214"/>
                  <a:pt x="1961603" y="2128236"/>
                  <a:pt x="1981204" y="2069432"/>
                </a:cubicBezTo>
                <a:cubicBezTo>
                  <a:pt x="1983878" y="2032000"/>
                  <a:pt x="1985081" y="1994435"/>
                  <a:pt x="1989225" y="1957137"/>
                </a:cubicBezTo>
                <a:cubicBezTo>
                  <a:pt x="1990442" y="1946181"/>
                  <a:pt x="1995084" y="1935863"/>
                  <a:pt x="1997246" y="1925053"/>
                </a:cubicBezTo>
                <a:cubicBezTo>
                  <a:pt x="2000435" y="1909106"/>
                  <a:pt x="2002593" y="1892969"/>
                  <a:pt x="2005267" y="1876927"/>
                </a:cubicBezTo>
                <a:cubicBezTo>
                  <a:pt x="2007941" y="1836822"/>
                  <a:pt x="2009289" y="1796606"/>
                  <a:pt x="2013288" y="1756611"/>
                </a:cubicBezTo>
                <a:cubicBezTo>
                  <a:pt x="2014645" y="1743046"/>
                  <a:pt x="2020016" y="1730078"/>
                  <a:pt x="2021309" y="1716506"/>
                </a:cubicBezTo>
                <a:cubicBezTo>
                  <a:pt x="2025373" y="1673837"/>
                  <a:pt x="2026276" y="1630923"/>
                  <a:pt x="2029330" y="1588169"/>
                </a:cubicBezTo>
                <a:cubicBezTo>
                  <a:pt x="2047366" y="1335667"/>
                  <a:pt x="2026565" y="1686073"/>
                  <a:pt x="2045372" y="1347537"/>
                </a:cubicBezTo>
                <a:cubicBezTo>
                  <a:pt x="2042698" y="1299411"/>
                  <a:pt x="2041048" y="1251217"/>
                  <a:pt x="2037351" y="1203158"/>
                </a:cubicBezTo>
                <a:cubicBezTo>
                  <a:pt x="2035698" y="1181666"/>
                  <a:pt x="2032608" y="1160295"/>
                  <a:pt x="2029330" y="1138990"/>
                </a:cubicBezTo>
                <a:cubicBezTo>
                  <a:pt x="2018378" y="1067804"/>
                  <a:pt x="2023241" y="1130385"/>
                  <a:pt x="2013288" y="1050758"/>
                </a:cubicBezTo>
                <a:cubicBezTo>
                  <a:pt x="2009955" y="1024095"/>
                  <a:pt x="2007815" y="997297"/>
                  <a:pt x="2005267" y="970548"/>
                </a:cubicBezTo>
                <a:cubicBezTo>
                  <a:pt x="2002467" y="941149"/>
                  <a:pt x="2001149" y="911589"/>
                  <a:pt x="1997246" y="882316"/>
                </a:cubicBezTo>
                <a:cubicBezTo>
                  <a:pt x="1995789" y="871389"/>
                  <a:pt x="1991616" y="860993"/>
                  <a:pt x="1989225" y="850232"/>
                </a:cubicBezTo>
                <a:cubicBezTo>
                  <a:pt x="1986268" y="836924"/>
                  <a:pt x="1983878" y="823495"/>
                  <a:pt x="1981204" y="810127"/>
                </a:cubicBezTo>
                <a:cubicBezTo>
                  <a:pt x="1974811" y="746192"/>
                  <a:pt x="1978583" y="744806"/>
                  <a:pt x="1965161" y="697832"/>
                </a:cubicBezTo>
                <a:cubicBezTo>
                  <a:pt x="1962838" y="689702"/>
                  <a:pt x="1961246" y="681160"/>
                  <a:pt x="1957140" y="673769"/>
                </a:cubicBezTo>
                <a:cubicBezTo>
                  <a:pt x="1947777" y="656915"/>
                  <a:pt x="1931153" y="643933"/>
                  <a:pt x="1925056" y="625642"/>
                </a:cubicBezTo>
                <a:cubicBezTo>
                  <a:pt x="1918510" y="606005"/>
                  <a:pt x="1913382" y="586840"/>
                  <a:pt x="1900993" y="569495"/>
                </a:cubicBezTo>
                <a:cubicBezTo>
                  <a:pt x="1894400" y="560264"/>
                  <a:pt x="1884951" y="553453"/>
                  <a:pt x="1876930" y="545432"/>
                </a:cubicBezTo>
                <a:cubicBezTo>
                  <a:pt x="1871583" y="532064"/>
                  <a:pt x="1867880" y="517913"/>
                  <a:pt x="1860888" y="505327"/>
                </a:cubicBezTo>
                <a:cubicBezTo>
                  <a:pt x="1847079" y="480470"/>
                  <a:pt x="1824411" y="460828"/>
                  <a:pt x="1804740" y="441158"/>
                </a:cubicBezTo>
                <a:cubicBezTo>
                  <a:pt x="1799393" y="430463"/>
                  <a:pt x="1793408" y="420064"/>
                  <a:pt x="1788698" y="409074"/>
                </a:cubicBezTo>
                <a:cubicBezTo>
                  <a:pt x="1785367" y="401303"/>
                  <a:pt x="1785591" y="391891"/>
                  <a:pt x="1780677" y="385011"/>
                </a:cubicBezTo>
                <a:cubicBezTo>
                  <a:pt x="1771886" y="372704"/>
                  <a:pt x="1758436" y="364410"/>
                  <a:pt x="1748593" y="352927"/>
                </a:cubicBezTo>
                <a:cubicBezTo>
                  <a:pt x="1742319" y="345608"/>
                  <a:pt x="1738955" y="336069"/>
                  <a:pt x="1732551" y="328864"/>
                </a:cubicBezTo>
                <a:cubicBezTo>
                  <a:pt x="1717479" y="311907"/>
                  <a:pt x="1698038" y="298886"/>
                  <a:pt x="1684425" y="280737"/>
                </a:cubicBezTo>
                <a:cubicBezTo>
                  <a:pt x="1652340" y="237958"/>
                  <a:pt x="1671056" y="256674"/>
                  <a:pt x="1628277" y="224590"/>
                </a:cubicBezTo>
                <a:cubicBezTo>
                  <a:pt x="1625603" y="216569"/>
                  <a:pt x="1626235" y="206506"/>
                  <a:pt x="1620256" y="200527"/>
                </a:cubicBezTo>
                <a:cubicBezTo>
                  <a:pt x="1614277" y="194548"/>
                  <a:pt x="1603228" y="197196"/>
                  <a:pt x="1596193" y="192506"/>
                </a:cubicBezTo>
                <a:cubicBezTo>
                  <a:pt x="1586755" y="186214"/>
                  <a:pt x="1578723" y="177673"/>
                  <a:pt x="1572130" y="168442"/>
                </a:cubicBezTo>
                <a:cubicBezTo>
                  <a:pt x="1549321" y="136509"/>
                  <a:pt x="1566150" y="135044"/>
                  <a:pt x="1532025" y="112295"/>
                </a:cubicBezTo>
                <a:cubicBezTo>
                  <a:pt x="1524990" y="107605"/>
                  <a:pt x="1515982" y="106948"/>
                  <a:pt x="1507961" y="104274"/>
                </a:cubicBezTo>
                <a:cubicBezTo>
                  <a:pt x="1491919" y="93579"/>
                  <a:pt x="1478539" y="76866"/>
                  <a:pt x="1459835" y="72190"/>
                </a:cubicBezTo>
                <a:cubicBezTo>
                  <a:pt x="1449140" y="69516"/>
                  <a:pt x="1438351" y="67197"/>
                  <a:pt x="1427751" y="64169"/>
                </a:cubicBezTo>
                <a:cubicBezTo>
                  <a:pt x="1419621" y="61846"/>
                  <a:pt x="1412108" y="56913"/>
                  <a:pt x="1403688" y="56148"/>
                </a:cubicBezTo>
                <a:cubicBezTo>
                  <a:pt x="1353027" y="51542"/>
                  <a:pt x="1302088" y="50801"/>
                  <a:pt x="1251288" y="48127"/>
                </a:cubicBezTo>
                <a:cubicBezTo>
                  <a:pt x="1227225" y="45453"/>
                  <a:pt x="1202980" y="44086"/>
                  <a:pt x="1179098" y="40106"/>
                </a:cubicBezTo>
                <a:cubicBezTo>
                  <a:pt x="1170758" y="38716"/>
                  <a:pt x="1162285" y="36435"/>
                  <a:pt x="1155035" y="32085"/>
                </a:cubicBezTo>
                <a:cubicBezTo>
                  <a:pt x="1148550" y="28194"/>
                  <a:pt x="1282035" y="2674"/>
                  <a:pt x="1147014" y="0"/>
                </a:cubicBezTo>
                <a:close/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24" y="3590425"/>
            <a:ext cx="4018139" cy="27122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79824" y="5779449"/>
            <a:ext cx="3879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http://explorewonders.com/wonders/rice-terraces-of-the-philippine-cordilleras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85" y="1384980"/>
            <a:ext cx="4508351" cy="33812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52411" y="4458466"/>
            <a:ext cx="4678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http://www.pinoymountaineer.com/2008/05/cordilleras.html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57875" cy="1325563"/>
          </a:xfrm>
        </p:spPr>
        <p:txBody>
          <a:bodyPr/>
          <a:lstStyle/>
          <a:p>
            <a:r>
              <a:rPr lang="en-US" dirty="0" smtClean="0"/>
              <a:t>Land use of the Philippines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247650"/>
            <a:ext cx="5079295" cy="63674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143416"/>
              </p:ext>
            </p:extLst>
          </p:nvPr>
        </p:nvGraphicFramePr>
        <p:xfrm>
          <a:off x="697831" y="1925055"/>
          <a:ext cx="5887453" cy="3930312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90702"/>
                <a:gridCol w="1656329"/>
                <a:gridCol w="2249720"/>
                <a:gridCol w="990702"/>
              </a:tblGrid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Code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Description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Total area (hectares)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%Total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Annual crops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6217767.123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21.0%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Barren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95694.37854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0.3%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Built-up area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694019.4828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2.3%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Fishpond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247348.6021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0.8%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Forest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6530137.254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22.1%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Grassland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8675408.056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29.4%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Inland water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482646.1804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1.6%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Mangrove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307879.5215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1.0%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Marshland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131439.595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0.4%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Perennial crops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6167900.41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20.9%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29550240.6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100.0%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6245781"/>
            <a:ext cx="515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Acknowledgment: Rodel Lasco and Robert Coombs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57875" cy="1325563"/>
          </a:xfrm>
        </p:spPr>
        <p:txBody>
          <a:bodyPr/>
          <a:lstStyle/>
          <a:p>
            <a:r>
              <a:rPr lang="en-US" dirty="0" smtClean="0"/>
              <a:t>Land use of the Philippines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247650"/>
            <a:ext cx="5079295" cy="63674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506811"/>
              </p:ext>
            </p:extLst>
          </p:nvPr>
        </p:nvGraphicFramePr>
        <p:xfrm>
          <a:off x="697831" y="1925055"/>
          <a:ext cx="5887453" cy="3930312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90702"/>
                <a:gridCol w="1656329"/>
                <a:gridCol w="2249720"/>
                <a:gridCol w="990702"/>
              </a:tblGrid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Code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Description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Total area (hectares)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%Total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Annual crops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6217767.123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21.0%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Barren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95694.37854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Built-up area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694019.4828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Fishpond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247348.6021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Forest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6530137.254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22.1%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Grassland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8675408.056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29.4%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Inland water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482646.1804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Mangrove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307879.5215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Marshland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131439.595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Perennial crops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6167900.41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20.9%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29550240.6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100.0%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6245781"/>
            <a:ext cx="515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Acknowledgment: Rodel Lasco and Robert Coombs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57875" cy="1325563"/>
          </a:xfrm>
        </p:spPr>
        <p:txBody>
          <a:bodyPr/>
          <a:lstStyle/>
          <a:p>
            <a:r>
              <a:rPr lang="en-US" dirty="0" smtClean="0"/>
              <a:t>Land use of the Philippines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247650"/>
            <a:ext cx="5079295" cy="63674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701047"/>
              </p:ext>
            </p:extLst>
          </p:nvPr>
        </p:nvGraphicFramePr>
        <p:xfrm>
          <a:off x="697831" y="1925055"/>
          <a:ext cx="5887453" cy="3930312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90702"/>
                <a:gridCol w="1656329"/>
                <a:gridCol w="2249720"/>
                <a:gridCol w="990702"/>
              </a:tblGrid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Code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Description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Total area (hectares)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%Total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Annual crops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6217767.123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21.0%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Barren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95694.37854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Built-up area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694019.4828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2.3%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Fishpond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247348.6021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Forest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6530137.254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22.1%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Grassland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8675408.056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29.4%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Inland water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482646.1804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Mangrove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307879.5215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Marshland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131439.595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Perennial crops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6167900.41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20.9%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52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29550240.6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100.0%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26431" y="6204727"/>
            <a:ext cx="591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Philippines is still an </a:t>
            </a:r>
            <a:r>
              <a:rPr lang="en-US" sz="2000" dirty="0" smtClean="0">
                <a:solidFill>
                  <a:srgbClr val="FF0000"/>
                </a:solidFill>
              </a:rPr>
              <a:t>agricultural</a:t>
            </a:r>
            <a:r>
              <a:rPr lang="en-US" sz="2000" dirty="0" smtClean="0"/>
              <a:t> country.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598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400" y="365125"/>
            <a:ext cx="5715000" cy="428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Pampanga River Basin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" y="2749550"/>
            <a:ext cx="7371085" cy="38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2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delineation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11" y="1778000"/>
            <a:ext cx="5210589" cy="4351338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12" y="1782713"/>
            <a:ext cx="3480338" cy="4310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6406" y="6027003"/>
            <a:ext cx="356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streams were obtained from </a:t>
            </a:r>
            <a:r>
              <a:rPr lang="en-US" sz="2400" dirty="0" smtClean="0">
                <a:solidFill>
                  <a:srgbClr val="FF0000"/>
                </a:solidFill>
              </a:rPr>
              <a:t>HydroSHEDS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6100"/>
            <a:ext cx="5202408" cy="4351338"/>
          </a:xfrm>
        </p:spPr>
      </p:pic>
    </p:spTree>
    <p:extLst>
      <p:ext uri="{BB962C8B-B14F-4D97-AF65-F5344CB8AC3E}">
        <p14:creationId xmlns:p14="http://schemas.microsoft.com/office/powerpoint/2010/main" val="67919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57" y="329197"/>
            <a:ext cx="8729811" cy="6328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HEC-HMS 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0273" y="6136104"/>
            <a:ext cx="316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Acknowledgment: Cyndi Castro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9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 </a:t>
            </a:r>
            <a:r>
              <a:rPr lang="en-US" sz="3200" dirty="0" smtClean="0">
                <a:solidFill>
                  <a:srgbClr val="FF0000"/>
                </a:solidFill>
              </a:rPr>
              <a:t>apply GIS principles </a:t>
            </a:r>
            <a:r>
              <a:rPr lang="en-US" sz="3200" dirty="0" smtClean="0"/>
              <a:t>in discussing </a:t>
            </a:r>
            <a:r>
              <a:rPr lang="en-US" sz="3200" dirty="0" smtClean="0">
                <a:solidFill>
                  <a:srgbClr val="FFFF00"/>
                </a:solidFill>
              </a:rPr>
              <a:t>flooding in the Philippines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gis-course.com/wp-content/uploads/2013/04/g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66" y="3211551"/>
            <a:ext cx="3255733" cy="324531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5" y="2399216"/>
            <a:ext cx="625792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HEC-HMS Model (test)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8182" y="1825625"/>
            <a:ext cx="72156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2352675" y="-4029075"/>
            <a:ext cx="2838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7324725" y="-4029075"/>
            <a:ext cx="3352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7200900" y="-3857625"/>
            <a:ext cx="34575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2352675" y="11725275"/>
            <a:ext cx="2838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7324725" y="11725275"/>
            <a:ext cx="3352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7200900" y="11725275"/>
            <a:ext cx="34575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2352675" y="7724775"/>
            <a:ext cx="2838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7324725" y="7724775"/>
            <a:ext cx="3352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7200900" y="7896225"/>
            <a:ext cx="34575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1825625"/>
            <a:ext cx="40065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Using historical </a:t>
            </a:r>
            <a:r>
              <a:rPr lang="en-US" sz="3200" dirty="0" smtClean="0">
                <a:solidFill>
                  <a:srgbClr val="FF0000"/>
                </a:solidFill>
              </a:rPr>
              <a:t>daily</a:t>
            </a:r>
            <a:r>
              <a:rPr lang="en-US" sz="3200" dirty="0" smtClean="0"/>
              <a:t> streamflow data from 1981 to 2002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131" y="142875"/>
            <a:ext cx="5749416" cy="64560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1895" y="5938175"/>
            <a:ext cx="3927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Acknowledgment: Rodel Lasco and Pamela Tolentino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Complete the </a:t>
            </a:r>
            <a:r>
              <a:rPr lang="en-US" sz="3200" dirty="0" smtClean="0">
                <a:solidFill>
                  <a:srgbClr val="FF0000"/>
                </a:solidFill>
              </a:rPr>
              <a:t>network analysis</a:t>
            </a:r>
            <a:r>
              <a:rPr lang="en-US" sz="3200" dirty="0" smtClean="0"/>
              <a:t> of Pampanga River Basin</a:t>
            </a:r>
          </a:p>
          <a:p>
            <a:r>
              <a:rPr lang="en-US" sz="3200" dirty="0" smtClean="0"/>
              <a:t>Construct an appropriate </a:t>
            </a:r>
            <a:r>
              <a:rPr lang="en-US" sz="3200" dirty="0" smtClean="0">
                <a:solidFill>
                  <a:srgbClr val="FF0000"/>
                </a:solidFill>
              </a:rPr>
              <a:t>meteorological model </a:t>
            </a:r>
            <a:r>
              <a:rPr lang="en-US" sz="3200" dirty="0" smtClean="0"/>
              <a:t>for the Pampanga River Basin</a:t>
            </a:r>
          </a:p>
          <a:p>
            <a:r>
              <a:rPr lang="en-US" sz="3200" dirty="0" smtClean="0"/>
              <a:t>Simulate </a:t>
            </a:r>
            <a:r>
              <a:rPr lang="en-US" sz="3200" dirty="0" smtClean="0">
                <a:solidFill>
                  <a:srgbClr val="FF0000"/>
                </a:solidFill>
              </a:rPr>
              <a:t>significant rainfall events </a:t>
            </a:r>
            <a:r>
              <a:rPr lang="en-US" sz="3200" dirty="0" smtClean="0"/>
              <a:t>in the basin (e.g. Typhoon Ketsana)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Validate</a:t>
            </a:r>
            <a:r>
              <a:rPr lang="en-US" sz="3200" dirty="0" smtClean="0"/>
              <a:t> HEC-HMS model using historical streamflow data</a:t>
            </a:r>
          </a:p>
        </p:txBody>
      </p:sp>
    </p:spTree>
    <p:extLst>
      <p:ext uri="{BB962C8B-B14F-4D97-AF65-F5344CB8AC3E}">
        <p14:creationId xmlns:p14="http://schemas.microsoft.com/office/powerpoint/2010/main" val="341064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 to the Philippine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12642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Organize data </a:t>
            </a:r>
            <a:r>
              <a:rPr lang="en-US" sz="3200" dirty="0" smtClean="0"/>
              <a:t>sources in the web (e.g. NFIE-Services)</a:t>
            </a:r>
          </a:p>
          <a:p>
            <a:r>
              <a:rPr lang="en-US" sz="3200" dirty="0"/>
              <a:t>Update the </a:t>
            </a:r>
            <a:r>
              <a:rPr lang="en-US" sz="3200" dirty="0">
                <a:solidFill>
                  <a:srgbClr val="FF0000"/>
                </a:solidFill>
              </a:rPr>
              <a:t>geographic coordinate system </a:t>
            </a:r>
            <a:r>
              <a:rPr lang="en-US" sz="3200" dirty="0"/>
              <a:t>of the </a:t>
            </a:r>
            <a:r>
              <a:rPr lang="en-US" sz="3200" dirty="0" smtClean="0"/>
              <a:t>country </a:t>
            </a:r>
          </a:p>
          <a:p>
            <a:r>
              <a:rPr lang="en-US" sz="3200" dirty="0" smtClean="0"/>
              <a:t>Develop a higher-resolution </a:t>
            </a:r>
            <a:r>
              <a:rPr lang="en-US" sz="3200" dirty="0" smtClean="0">
                <a:solidFill>
                  <a:srgbClr val="FF0000"/>
                </a:solidFill>
              </a:rPr>
              <a:t>DEM</a:t>
            </a:r>
          </a:p>
          <a:p>
            <a:r>
              <a:rPr lang="en-US" sz="3200" dirty="0" smtClean="0"/>
              <a:t>Create a </a:t>
            </a:r>
            <a:r>
              <a:rPr lang="en-US" sz="3200" dirty="0" smtClean="0">
                <a:solidFill>
                  <a:srgbClr val="FF0000"/>
                </a:solidFill>
              </a:rPr>
              <a:t>geodatabase</a:t>
            </a:r>
            <a:r>
              <a:rPr lang="en-US" sz="3200" dirty="0" smtClean="0"/>
              <a:t> for hydrologic elements (e.g. NFIE-Geo and NFIE-River)</a:t>
            </a:r>
          </a:p>
          <a:p>
            <a:r>
              <a:rPr lang="en-US" sz="3200" dirty="0" smtClean="0"/>
              <a:t>Develop a better </a:t>
            </a:r>
            <a:r>
              <a:rPr lang="en-US" sz="3200" dirty="0" smtClean="0">
                <a:solidFill>
                  <a:srgbClr val="FF0000"/>
                </a:solidFill>
              </a:rPr>
              <a:t>flood response </a:t>
            </a:r>
            <a:r>
              <a:rPr lang="en-US" sz="3200" dirty="0" smtClean="0"/>
              <a:t>and </a:t>
            </a:r>
            <a:r>
              <a:rPr lang="en-US" sz="3200" dirty="0" smtClean="0">
                <a:solidFill>
                  <a:srgbClr val="FF0000"/>
                </a:solidFill>
              </a:rPr>
              <a:t>flood warning </a:t>
            </a:r>
            <a:r>
              <a:rPr lang="en-US" sz="3200" dirty="0" smtClean="0"/>
              <a:t>system (e.g NFIE-Response)</a:t>
            </a:r>
          </a:p>
          <a:p>
            <a:r>
              <a:rPr lang="en-US" sz="3200" dirty="0" smtClean="0"/>
              <a:t>Promote </a:t>
            </a:r>
            <a:r>
              <a:rPr lang="en-US" sz="3200" dirty="0" smtClean="0">
                <a:solidFill>
                  <a:srgbClr val="FF0000"/>
                </a:solidFill>
              </a:rPr>
              <a:t>open sharing </a:t>
            </a:r>
            <a:r>
              <a:rPr lang="en-US" sz="3200" dirty="0" smtClean="0"/>
              <a:t>of data sources (e.g. HydroShare)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055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David Maidment and David Tarboton</a:t>
            </a:r>
          </a:p>
          <a:p>
            <a:r>
              <a:rPr lang="en-US" dirty="0" smtClean="0"/>
              <a:t>Rodel Lasco, Pamela Tolentino, Robert Coombs, Edwin Combalicer, Glenn Tabios, Rafaela Jane Delfino, John Colin Yokingco, Maurice Duka</a:t>
            </a:r>
          </a:p>
          <a:p>
            <a:r>
              <a:rPr lang="en-US" dirty="0" smtClean="0"/>
              <a:t>Cyndi Castro</a:t>
            </a:r>
          </a:p>
          <a:p>
            <a:r>
              <a:rPr lang="en-US" dirty="0" smtClean="0"/>
              <a:t>Ahmad Tavakoly and Michael Follum, ERDC</a:t>
            </a:r>
          </a:p>
          <a:p>
            <a:r>
              <a:rPr lang="en-US" dirty="0" smtClean="0"/>
              <a:t>Jim Nelson and Savannah Keane, BYU</a:t>
            </a:r>
          </a:p>
          <a:p>
            <a:r>
              <a:rPr lang="en-US" dirty="0" smtClean="0"/>
              <a:t>USGS, ESRI</a:t>
            </a:r>
            <a:endParaRPr lang="en-US" dirty="0"/>
          </a:p>
          <a:p>
            <a:r>
              <a:rPr lang="en-US" dirty="0" smtClean="0"/>
              <a:t>GIS in Water Resources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08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MARAMING SALAMAT PO!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6625" y="2162969"/>
            <a:ext cx="5238750" cy="3676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6625" y="5193288"/>
            <a:ext cx="3730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Source: http://en.rocketnews24.com/2012/08/12/filipinos-remarkably-upbeat-during-massive-flood/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34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5238750" cy="3933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858" y="3158524"/>
            <a:ext cx="5238750" cy="3495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148" y="972537"/>
            <a:ext cx="5238750" cy="39338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77350" y="5823202"/>
            <a:ext cx="2368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Source: http://en.rocketnews24.com/2012/08/12/filipinos-remarkably-upbeat-during-massive-flood/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42949" y="4353190"/>
            <a:ext cx="280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Filipinos can remain upbeat during floods…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49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149" y="275124"/>
            <a:ext cx="9429750" cy="62769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63413" y="624432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http://www.boston.com/bigpicture/2009/09/typhoon_ketsana_ondoy.html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409700" y="361950"/>
            <a:ext cx="764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But being upbeat doesn’t solve the problem!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 the current </a:t>
            </a:r>
            <a:r>
              <a:rPr lang="en-US" dirty="0">
                <a:solidFill>
                  <a:schemeClr val="accent1"/>
                </a:solidFill>
              </a:rPr>
              <a:t>flood forecasting system </a:t>
            </a:r>
            <a:r>
              <a:rPr lang="en-US" dirty="0"/>
              <a:t>of the Philippines</a:t>
            </a:r>
          </a:p>
          <a:p>
            <a:r>
              <a:rPr lang="en-US" dirty="0" smtClean="0"/>
              <a:t>Conduct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terrain analysis </a:t>
            </a:r>
            <a:r>
              <a:rPr lang="en-US" dirty="0" smtClean="0"/>
              <a:t>of Luzon</a:t>
            </a:r>
          </a:p>
          <a:p>
            <a:r>
              <a:rPr lang="en-US" dirty="0" smtClean="0"/>
              <a:t>Map the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land cover variation </a:t>
            </a:r>
            <a:r>
              <a:rPr lang="en-US" dirty="0" smtClean="0"/>
              <a:t>of the Philippines</a:t>
            </a:r>
          </a:p>
          <a:p>
            <a:r>
              <a:rPr lang="en-US" dirty="0" smtClean="0"/>
              <a:t>Perform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watershed delineation </a:t>
            </a:r>
            <a:r>
              <a:rPr lang="en-US" dirty="0" smtClean="0"/>
              <a:t>of a selected river basin in Luzon</a:t>
            </a:r>
          </a:p>
          <a:p>
            <a:r>
              <a:rPr lang="en-US" dirty="0" smtClean="0"/>
              <a:t>Prepare a </a:t>
            </a:r>
            <a:r>
              <a:rPr lang="en-US" dirty="0" smtClean="0">
                <a:solidFill>
                  <a:srgbClr val="FFFF00"/>
                </a:solidFill>
              </a:rPr>
              <a:t>HEC-HMS Hydrologic model </a:t>
            </a:r>
            <a:r>
              <a:rPr lang="en-US" dirty="0" smtClean="0"/>
              <a:t>in the selected river basin</a:t>
            </a:r>
          </a:p>
          <a:p>
            <a:r>
              <a:rPr lang="en-US" dirty="0" smtClean="0"/>
              <a:t>Validate the HEC-HMS model using </a:t>
            </a:r>
            <a:r>
              <a:rPr lang="en-US" dirty="0" smtClean="0">
                <a:solidFill>
                  <a:srgbClr val="C00000"/>
                </a:solidFill>
              </a:rPr>
              <a:t>historical streamflow data</a:t>
            </a:r>
          </a:p>
          <a:p>
            <a:r>
              <a:rPr lang="en-US" dirty="0" smtClean="0"/>
              <a:t>Recommend </a:t>
            </a:r>
            <a:r>
              <a:rPr lang="en-US" dirty="0" smtClean="0">
                <a:solidFill>
                  <a:srgbClr val="7030A0"/>
                </a:solidFill>
              </a:rPr>
              <a:t>future work </a:t>
            </a:r>
            <a:r>
              <a:rPr lang="en-US" dirty="0" smtClean="0"/>
              <a:t>in the Philippines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forecasting in the Philippines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025" y="1586706"/>
            <a:ext cx="9144000" cy="962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5360194"/>
            <a:ext cx="85725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25" y="2912269"/>
            <a:ext cx="89154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forecasting in the Philippines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534" y="1825625"/>
            <a:ext cx="8424931" cy="4351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7437" y="6362163"/>
            <a:ext cx="582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Director of Project NOAH: Alfredo Mahar F. Lagmay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0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analysis of Luzon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7959"/>
            <a:ext cx="9879935" cy="5130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1997242"/>
            <a:ext cx="2077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Fifteen individual DEMs were obtained from SRTM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9621" y="4073145"/>
            <a:ext cx="16443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Problem: Result is not a coherent DEM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analysis of Luzon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29463" cy="4351338"/>
          </a:xfrm>
        </p:spPr>
        <p:txBody>
          <a:bodyPr/>
          <a:lstStyle/>
          <a:p>
            <a:r>
              <a:rPr lang="en-US" dirty="0" smtClean="0"/>
              <a:t>Solution: Use </a:t>
            </a:r>
            <a:r>
              <a:rPr lang="en-US" dirty="0" smtClean="0">
                <a:solidFill>
                  <a:srgbClr val="FF0000"/>
                </a:solidFill>
              </a:rPr>
              <a:t>Mosaic To New Raster </a:t>
            </a:r>
            <a:r>
              <a:rPr lang="en-US" dirty="0" smtClean="0"/>
              <a:t>tool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53" y="2715627"/>
            <a:ext cx="5686425" cy="3914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678" y="1926556"/>
            <a:ext cx="56959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969</TotalTime>
  <Words>642</Words>
  <Application>Microsoft Office PowerPoint</Application>
  <PresentationFormat>Custom</PresentationFormat>
  <Paragraphs>209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Flooding in the Philippines</vt:lpstr>
      <vt:lpstr>General objective</vt:lpstr>
      <vt:lpstr>PowerPoint Presentation</vt:lpstr>
      <vt:lpstr>PowerPoint Presentation</vt:lpstr>
      <vt:lpstr>Specific objectives</vt:lpstr>
      <vt:lpstr>Flood forecasting in the Philippines</vt:lpstr>
      <vt:lpstr>Flood forecasting in the Philippines</vt:lpstr>
      <vt:lpstr>Terrain analysis of Luzon</vt:lpstr>
      <vt:lpstr>Terrain analysis of Luzon</vt:lpstr>
      <vt:lpstr>Terrain analysis of Luzon</vt:lpstr>
      <vt:lpstr>Terrain analysis of Luzon</vt:lpstr>
      <vt:lpstr>Terrain analysis of Luzon</vt:lpstr>
      <vt:lpstr>Land use of the Philippines</vt:lpstr>
      <vt:lpstr>Land use of the Philippines</vt:lpstr>
      <vt:lpstr>Land use of the Philippines</vt:lpstr>
      <vt:lpstr>Pampanga River Basin</vt:lpstr>
      <vt:lpstr>Watershed delineation</vt:lpstr>
      <vt:lpstr>Network analysis</vt:lpstr>
      <vt:lpstr>HEC-HMS Model</vt:lpstr>
      <vt:lpstr>HEC-HMS Model (test)</vt:lpstr>
      <vt:lpstr>Validation</vt:lpstr>
      <vt:lpstr>Future work</vt:lpstr>
      <vt:lpstr>Recommendations to the Philippine Government</vt:lpstr>
      <vt:lpstr>Acknowledgment</vt:lpstr>
      <vt:lpstr>MARAMING SALAMAT PO!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Flooding in the Philippines</dc:title>
  <dc:creator>Lasco, Jonathan</dc:creator>
  <cp:lastModifiedBy>Maidment</cp:lastModifiedBy>
  <cp:revision>63</cp:revision>
  <dcterms:created xsi:type="dcterms:W3CDTF">2015-11-12T01:57:06Z</dcterms:created>
  <dcterms:modified xsi:type="dcterms:W3CDTF">2015-11-19T16:32:40Z</dcterms:modified>
</cp:coreProperties>
</file>