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1" r:id="rId3"/>
    <p:sldId id="262" r:id="rId4"/>
    <p:sldId id="257" r:id="rId5"/>
    <p:sldId id="263" r:id="rId6"/>
    <p:sldId id="260" r:id="rId7"/>
    <p:sldId id="264" r:id="rId8"/>
    <p:sldId id="265" r:id="rId9"/>
    <p:sldId id="266" r:id="rId10"/>
    <p:sldId id="267" r:id="rId11"/>
    <p:sldId id="268" r:id="rId12"/>
    <p:sldId id="269" r:id="rId13"/>
    <p:sldId id="270" r:id="rId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80B2"/>
    <a:srgbClr val="6699FF"/>
    <a:srgbClr val="0099FF"/>
    <a:srgbClr val="FF3300"/>
    <a:srgbClr val="3399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486" y="-84"/>
      </p:cViewPr>
      <p:guideLst>
        <p:guide orient="horz" pos="2160"/>
        <p:guide pos="2880"/>
      </p:guideLst>
    </p:cSldViewPr>
  </p:slideViewPr>
  <p:notesTextViewPr>
    <p:cViewPr>
      <p:scale>
        <a:sx n="100" d="100"/>
        <a:sy n="100" d="100"/>
      </p:scale>
      <p:origin x="0" y="9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BC6ADB-450A-4988-B2FB-DBAA2C4BFBD6}" type="datetimeFigureOut">
              <a:rPr lang="en-US" smtClean="0"/>
              <a:pPr/>
              <a:t>11/19/2015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A7E29E-9BAA-4B02-9B1D-5B523A5EE78F}" type="slidenum">
              <a:rPr lang="en-US" smtClean="0"/>
              <a:pPr/>
              <a:t>‹#›</a:t>
            </a:fld>
            <a:endParaRPr lang="en-US"/>
          </a:p>
        </p:txBody>
      </p:sp>
    </p:spTree>
    <p:extLst>
      <p:ext uri="{BB962C8B-B14F-4D97-AF65-F5344CB8AC3E}">
        <p14:creationId xmlns:p14="http://schemas.microsoft.com/office/powerpoint/2010/main" val="344179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Cold_Regions_Research_and_Engineering_Laboratory"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n.wikipedia.org/wiki/Algal_bloom" TargetMode="External"/><Relationship Id="rId4" Type="http://schemas.openxmlformats.org/officeDocument/2006/relationships/hyperlink" Target="https://en.wikipedia.org/wiki/Phytoplankt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I</a:t>
            </a:r>
            <a:r>
              <a:rPr lang="en-US" baseline="0" dirty="0" smtClean="0"/>
              <a:t> will present the background of my project to help you understand why I chose to work with Arctic bivalve and why in the Chukchi Sea</a:t>
            </a:r>
            <a:endParaRPr lang="en-US" dirty="0"/>
          </a:p>
        </p:txBody>
      </p:sp>
      <p:sp>
        <p:nvSpPr>
          <p:cNvPr id="4" name="Slide Number Placeholder 3"/>
          <p:cNvSpPr>
            <a:spLocks noGrp="1"/>
          </p:cNvSpPr>
          <p:nvPr>
            <p:ph type="sldNum" sz="quarter" idx="10"/>
          </p:nvPr>
        </p:nvSpPr>
        <p:spPr/>
        <p:txBody>
          <a:bodyPr/>
          <a:lstStyle/>
          <a:p>
            <a:fld id="{C4A7E29E-9BAA-4B02-9B1D-5B523A5EE78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176 data points from targeted species</a:t>
            </a:r>
            <a:endParaRPr lang="en-US" dirty="0"/>
          </a:p>
        </p:txBody>
      </p:sp>
      <p:sp>
        <p:nvSpPr>
          <p:cNvPr id="4" name="Slide Number Placeholder 3"/>
          <p:cNvSpPr>
            <a:spLocks noGrp="1"/>
          </p:cNvSpPr>
          <p:nvPr>
            <p:ph type="sldNum" sz="quarter" idx="10"/>
          </p:nvPr>
        </p:nvSpPr>
        <p:spPr/>
        <p:txBody>
          <a:bodyPr/>
          <a:lstStyle/>
          <a:p>
            <a:fld id="{C4A7E29E-9BAA-4B02-9B1D-5B523A5EE78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 have decided to focus on the natural neighbor interpolation method for my stable isotope analysis</a:t>
            </a:r>
            <a:r>
              <a:rPr lang="en-US" sz="1200" kern="1200" baseline="0" dirty="0" smtClean="0">
                <a:solidFill>
                  <a:schemeClr val="tx1"/>
                </a:solidFill>
                <a:latin typeface="+mn-lt"/>
                <a:ea typeface="+mn-ea"/>
                <a:cs typeface="+mn-cs"/>
              </a:rPr>
              <a:t> which </a:t>
            </a:r>
            <a:r>
              <a:rPr lang="en-US" sz="1200" kern="1200" dirty="0" smtClean="0">
                <a:solidFill>
                  <a:schemeClr val="tx1"/>
                </a:solidFill>
                <a:latin typeface="+mn-lt"/>
                <a:ea typeface="+mn-ea"/>
                <a:cs typeface="+mn-cs"/>
              </a:rPr>
              <a:t>interpolates over a small distance</a:t>
            </a:r>
          </a:p>
        </p:txBody>
      </p:sp>
      <p:sp>
        <p:nvSpPr>
          <p:cNvPr id="4" name="Slide Number Placeholder 3"/>
          <p:cNvSpPr>
            <a:spLocks noGrp="1"/>
          </p:cNvSpPr>
          <p:nvPr>
            <p:ph type="sldNum" sz="quarter" idx="10"/>
          </p:nvPr>
        </p:nvSpPr>
        <p:spPr/>
        <p:txBody>
          <a:bodyPr/>
          <a:lstStyle/>
          <a:p>
            <a:fld id="{C4A7E29E-9BAA-4B02-9B1D-5B523A5EE78F}"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From 1953–2006, Arctic sea ice extent at the end of the summer melt season in September has declined at a rate of 7.8%/decade. Over the period of modern satellite observations (1979–2006) the trend is even larger (9.1% per decade).</a:t>
            </a:r>
          </a:p>
          <a:p>
            <a:r>
              <a:rPr lang="en-US" sz="1200" kern="1200" dirty="0" smtClean="0">
                <a:solidFill>
                  <a:schemeClr val="tx1"/>
                </a:solidFill>
                <a:latin typeface="+mn-lt"/>
                <a:ea typeface="+mn-ea"/>
                <a:cs typeface="+mn-cs"/>
              </a:rPr>
              <a:t>Conclusions of </a:t>
            </a:r>
            <a:r>
              <a:rPr lang="en-US" sz="1200" kern="1200" dirty="0" err="1" smtClean="0">
                <a:solidFill>
                  <a:schemeClr val="tx1"/>
                </a:solidFill>
                <a:latin typeface="+mn-lt"/>
                <a:ea typeface="+mn-ea"/>
                <a:cs typeface="+mn-cs"/>
              </a:rPr>
              <a:t>Stroeve</a:t>
            </a:r>
            <a:r>
              <a:rPr lang="en-US" sz="1200" kern="1200" dirty="0" smtClean="0">
                <a:solidFill>
                  <a:schemeClr val="tx1"/>
                </a:solidFill>
                <a:latin typeface="+mn-lt"/>
                <a:ea typeface="+mn-ea"/>
                <a:cs typeface="+mn-cs"/>
              </a:rPr>
              <a:t> et al. (2007)</a:t>
            </a:r>
          </a:p>
          <a:p>
            <a:r>
              <a:rPr lang="en-US" sz="1200" kern="1200" dirty="0" smtClean="0">
                <a:solidFill>
                  <a:schemeClr val="tx1"/>
                </a:solidFill>
                <a:latin typeface="+mn-lt"/>
                <a:ea typeface="+mn-ea"/>
                <a:cs typeface="+mn-cs"/>
              </a:rPr>
              <a:t>Current (2006) summer minima are 30 years ahead of model forecasts</a:t>
            </a:r>
          </a:p>
        </p:txBody>
      </p:sp>
      <p:sp>
        <p:nvSpPr>
          <p:cNvPr id="4" name="Slide Number Placeholder 3"/>
          <p:cNvSpPr>
            <a:spLocks noGrp="1"/>
          </p:cNvSpPr>
          <p:nvPr>
            <p:ph type="sldNum" sz="quarter" idx="10"/>
          </p:nvPr>
        </p:nvSpPr>
        <p:spPr/>
        <p:txBody>
          <a:bodyPr/>
          <a:lstStyle/>
          <a:p>
            <a:fld id="{C4A7E29E-9BAA-4B02-9B1D-5B523A5EE78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order to determine the effect of sea ice coverage decline on the Arctic marine ecosystem, we must observe the system over time scales that capture the scales of variation in the system, which can vary from seasonal to decadal. Unfortunately, this scale of observation is rarely possible for such a time scale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4A7E29E-9BAA-4B02-9B1D-5B523A5EE78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even harder when it comes to biological record. How</a:t>
            </a:r>
            <a:r>
              <a:rPr lang="en-US" baseline="0" dirty="0" smtClean="0"/>
              <a:t> did historical events affect the livelihood of polar bear, ringed seal or walrus? That is where bivalves come in handy.</a:t>
            </a:r>
            <a:endParaRPr lang="en-US" dirty="0"/>
          </a:p>
        </p:txBody>
      </p:sp>
      <p:sp>
        <p:nvSpPr>
          <p:cNvPr id="4" name="Slide Number Placeholder 3"/>
          <p:cNvSpPr>
            <a:spLocks noGrp="1"/>
          </p:cNvSpPr>
          <p:nvPr>
            <p:ph type="sldNum" sz="quarter" idx="10"/>
          </p:nvPr>
        </p:nvSpPr>
        <p:spPr/>
        <p:txBody>
          <a:bodyPr/>
          <a:lstStyle/>
          <a:p>
            <a:fld id="{C4A7E29E-9BAA-4B02-9B1D-5B523A5EE78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bivalve species are long lived and develop annual increments like tree</a:t>
            </a:r>
            <a:r>
              <a:rPr lang="en-US" baseline="0" dirty="0" smtClean="0"/>
              <a:t> rings. Tree rings are not only useful to determine how old the trees are but also how well or badly they have grown in the past. We attempt to extract the same data from bivalve. </a:t>
            </a:r>
            <a:r>
              <a:rPr lang="en-US" baseline="0" dirty="0" err="1" smtClean="0"/>
              <a:t>Serripes</a:t>
            </a:r>
            <a:r>
              <a:rPr lang="en-US" baseline="0" dirty="0" smtClean="0"/>
              <a:t> thin cut is only the left.</a:t>
            </a:r>
            <a:endParaRPr lang="en-US" dirty="0"/>
          </a:p>
        </p:txBody>
      </p:sp>
      <p:sp>
        <p:nvSpPr>
          <p:cNvPr id="4" name="Slide Number Placeholder 3"/>
          <p:cNvSpPr>
            <a:spLocks noGrp="1"/>
          </p:cNvSpPr>
          <p:nvPr>
            <p:ph type="sldNum" sz="quarter" idx="10"/>
          </p:nvPr>
        </p:nvSpPr>
        <p:spPr/>
        <p:txBody>
          <a:bodyPr/>
          <a:lstStyle/>
          <a:p>
            <a:fld id="{C4A7E29E-9BAA-4B02-9B1D-5B523A5EE78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Chukchi</a:t>
            </a:r>
            <a:r>
              <a:rPr lang="en-US" baseline="0" dirty="0" smtClean="0"/>
              <a:t> Sea: The marginal sea of the Arctic Ocean, neatly divided between Russia and the US</a:t>
            </a:r>
          </a:p>
          <a:p>
            <a:r>
              <a:rPr lang="en-US" dirty="0" smtClean="0"/>
              <a:t>In 2012, scientists from the </a:t>
            </a:r>
            <a:r>
              <a:rPr lang="en-US" dirty="0" smtClean="0">
                <a:hlinkClick r:id="rId3" tooltip="Cold Regions Research and Engineering Laboratory"/>
              </a:rPr>
              <a:t>Cold Regions Research and Engineering Laboratory</a:t>
            </a:r>
            <a:r>
              <a:rPr lang="en-US" dirty="0" smtClean="0"/>
              <a:t> published findings describing the discovery of the largest-known oceanic </a:t>
            </a:r>
            <a:r>
              <a:rPr lang="en-US" dirty="0" smtClean="0">
                <a:hlinkClick r:id="rId4" tooltip="Phytoplankton"/>
              </a:rPr>
              <a:t>phytoplankton</a:t>
            </a:r>
            <a:r>
              <a:rPr lang="en-US" dirty="0" smtClean="0"/>
              <a:t> </a:t>
            </a:r>
            <a:r>
              <a:rPr lang="en-US" dirty="0" smtClean="0">
                <a:hlinkClick r:id="rId5" tooltip="Algal bloom"/>
              </a:rPr>
              <a:t>algal bloom</a:t>
            </a:r>
            <a:r>
              <a:rPr lang="en-US" dirty="0" smtClean="0"/>
              <a:t> in the world.</a:t>
            </a:r>
          </a:p>
          <a:p>
            <a:r>
              <a:rPr lang="en-US" sz="1200" kern="1200" dirty="0" smtClean="0">
                <a:solidFill>
                  <a:schemeClr val="tx1"/>
                </a:solidFill>
                <a:latin typeface="+mn-lt"/>
                <a:ea typeface="+mn-ea"/>
                <a:cs typeface="+mn-cs"/>
              </a:rPr>
              <a:t>Of which, at least 10% has been attributed to the production of sea ice algae </a:t>
            </a:r>
            <a:r>
              <a:rPr lang="en-US" sz="1200" u="none" strike="noStrike" kern="1200" baseline="30000" dirty="0" smtClean="0">
                <a:solidFill>
                  <a:schemeClr val="tx1"/>
                </a:solidFill>
                <a:latin typeface="+mn-lt"/>
                <a:ea typeface="+mn-ea"/>
                <a:cs typeface="+mn-cs"/>
                <a:hlinkClick r:id="" action="ppaction://hlinkfile" tooltip="Gosselin, 1997 #342"/>
              </a:rPr>
              <a:t>2</a:t>
            </a:r>
            <a:r>
              <a:rPr lang="en-US" sz="1200" kern="1200" dirty="0" smtClean="0">
                <a:solidFill>
                  <a:schemeClr val="tx1"/>
                </a:solidFill>
                <a:latin typeface="+mn-lt"/>
                <a:ea typeface="+mn-ea"/>
                <a:cs typeface="+mn-cs"/>
              </a:rPr>
              <a:t>, which is a much higher proportion than any other shelf seas in the Arctic, with the exception of the Barren Sea</a:t>
            </a:r>
            <a:endParaRPr lang="en-US" dirty="0"/>
          </a:p>
        </p:txBody>
      </p:sp>
      <p:sp>
        <p:nvSpPr>
          <p:cNvPr id="4" name="Slide Number Placeholder 3"/>
          <p:cNvSpPr>
            <a:spLocks noGrp="1"/>
          </p:cNvSpPr>
          <p:nvPr>
            <p:ph type="sldNum" sz="quarter" idx="10"/>
          </p:nvPr>
        </p:nvSpPr>
        <p:spPr/>
        <p:txBody>
          <a:bodyPr/>
          <a:lstStyle/>
          <a:p>
            <a:fld id="{C4A7E29E-9BAA-4B02-9B1D-5B523A5EE78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For this project, I collected more than 2,000 shells of multiple bivalve species from the central and northern Chukchi Sea (Figure 1) in summer 2015 on a research vessel funded by USGS. The sites</a:t>
            </a:r>
            <a:r>
              <a:rPr lang="en-US" sz="1200" kern="1200" baseline="0" dirty="0" smtClean="0">
                <a:solidFill>
                  <a:schemeClr val="tx1"/>
                </a:solidFill>
                <a:latin typeface="+mn-lt"/>
                <a:ea typeface="+mn-ea"/>
                <a:cs typeface="+mn-cs"/>
              </a:rPr>
              <a:t> were chosen based on the species distribution map from USGS. </a:t>
            </a:r>
            <a:r>
              <a:rPr lang="en-US" sz="1200" kern="1200" baseline="0" dirty="0" err="1" smtClean="0">
                <a:solidFill>
                  <a:schemeClr val="tx1"/>
                </a:solidFill>
                <a:latin typeface="+mn-lt"/>
                <a:ea typeface="+mn-ea"/>
                <a:cs typeface="+mn-cs"/>
              </a:rPr>
              <a:t>Artartidae</a:t>
            </a:r>
            <a:r>
              <a:rPr lang="en-US" sz="1200" kern="1200" baseline="0" dirty="0" smtClean="0">
                <a:solidFill>
                  <a:schemeClr val="tx1"/>
                </a:solidFill>
                <a:latin typeface="+mn-lt"/>
                <a:ea typeface="+mn-ea"/>
                <a:cs typeface="+mn-cs"/>
              </a:rPr>
              <a:t>: Astarte borealis. </a:t>
            </a:r>
            <a:r>
              <a:rPr lang="en-US" sz="1200" kern="1200" baseline="0" dirty="0" err="1" smtClean="0">
                <a:solidFill>
                  <a:schemeClr val="tx1"/>
                </a:solidFill>
                <a:latin typeface="+mn-lt"/>
                <a:ea typeface="+mn-ea"/>
                <a:cs typeface="+mn-cs"/>
              </a:rPr>
              <a:t>Cardiidae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Serripes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groenlandicus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Nuculanidae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Nuculana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minuta</a:t>
            </a:r>
            <a:r>
              <a:rPr lang="en-US" sz="1200" kern="1200" baseline="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These regions contain several bivalve hotspots and attract a large number of Pacific walrus as well as other large consumers.</a:t>
            </a:r>
          </a:p>
          <a:p>
            <a:r>
              <a:rPr lang="en-US" sz="1200" kern="1200" dirty="0" smtClean="0">
                <a:solidFill>
                  <a:schemeClr val="tx1"/>
                </a:solidFill>
                <a:latin typeface="+mn-lt"/>
                <a:ea typeface="+mn-ea"/>
                <a:cs typeface="+mn-cs"/>
              </a:rPr>
              <a:t>The shells from these bivalves</a:t>
            </a:r>
            <a:r>
              <a:rPr lang="en-US" sz="1200" kern="1200" baseline="0" dirty="0" smtClean="0">
                <a:solidFill>
                  <a:schemeClr val="tx1"/>
                </a:solidFill>
                <a:latin typeface="+mn-lt"/>
                <a:ea typeface="+mn-ea"/>
                <a:cs typeface="+mn-cs"/>
              </a:rPr>
              <a:t> would be cut and performed </a:t>
            </a:r>
            <a:r>
              <a:rPr lang="en-US" sz="1200" kern="1200" baseline="0" dirty="0" err="1" smtClean="0">
                <a:solidFill>
                  <a:schemeClr val="tx1"/>
                </a:solidFill>
                <a:latin typeface="+mn-lt"/>
                <a:ea typeface="+mn-ea"/>
                <a:cs typeface="+mn-cs"/>
              </a:rPr>
              <a:t>dendrochronology</a:t>
            </a:r>
            <a:r>
              <a:rPr lang="en-US" sz="1200" kern="1200" baseline="0" dirty="0" smtClean="0">
                <a:solidFill>
                  <a:schemeClr val="tx1"/>
                </a:solidFill>
                <a:latin typeface="+mn-lt"/>
                <a:ea typeface="+mn-ea"/>
                <a:cs typeface="+mn-cs"/>
              </a:rPr>
              <a:t> techniques upon. The flesh would be used in stable isotope analysis.</a:t>
            </a:r>
          </a:p>
          <a:p>
            <a:r>
              <a:rPr lang="en-US" sz="1200" kern="1200" dirty="0" err="1" smtClean="0">
                <a:solidFill>
                  <a:schemeClr val="tx1"/>
                </a:solidFill>
                <a:latin typeface="+mn-lt"/>
                <a:ea typeface="+mn-ea"/>
                <a:cs typeface="+mn-cs"/>
              </a:rPr>
              <a:t>PacMARS</a:t>
            </a:r>
            <a:r>
              <a:rPr lang="en-US" sz="1200" kern="1200" dirty="0" smtClean="0">
                <a:solidFill>
                  <a:schemeClr val="tx1"/>
                </a:solidFill>
                <a:latin typeface="+mn-lt"/>
                <a:ea typeface="+mn-ea"/>
                <a:cs typeface="+mn-cs"/>
              </a:rPr>
              <a:t> Data Set: An Isotope synthesis database comprised of &gt;4,000 stable carbon and nitrogen values from several studies in the </a:t>
            </a:r>
          </a:p>
          <a:p>
            <a:r>
              <a:rPr lang="en-US" sz="1200" kern="1200" dirty="0" smtClean="0">
                <a:solidFill>
                  <a:schemeClr val="tx1"/>
                </a:solidFill>
                <a:latin typeface="+mn-lt"/>
                <a:ea typeface="+mn-ea"/>
                <a:cs typeface="+mn-cs"/>
              </a:rPr>
              <a:t>Arctic Ocean was compiled by Dr. Ken Dunton from the Marine Science Institute, University of Texas at Austin as part of the Pacific Marine Arctic Regional Synthesis (</a:t>
            </a:r>
            <a:r>
              <a:rPr lang="en-US" sz="1200" kern="1200" dirty="0" err="1" smtClean="0">
                <a:solidFill>
                  <a:schemeClr val="tx1"/>
                </a:solidFill>
                <a:latin typeface="+mn-lt"/>
                <a:ea typeface="+mn-ea"/>
                <a:cs typeface="+mn-cs"/>
              </a:rPr>
              <a:t>pacMARS</a:t>
            </a:r>
            <a:r>
              <a:rPr lang="en-US" sz="1200" kern="1200" dirty="0" smtClean="0">
                <a:solidFill>
                  <a:schemeClr val="tx1"/>
                </a:solidFill>
                <a:latin typeface="+mn-lt"/>
                <a:ea typeface="+mn-ea"/>
                <a:cs typeface="+mn-cs"/>
              </a:rPr>
              <a:t>) project</a:t>
            </a:r>
          </a:p>
        </p:txBody>
      </p:sp>
      <p:sp>
        <p:nvSpPr>
          <p:cNvPr id="4" name="Slide Number Placeholder 3"/>
          <p:cNvSpPr>
            <a:spLocks noGrp="1"/>
          </p:cNvSpPr>
          <p:nvPr>
            <p:ph type="sldNum" sz="quarter" idx="10"/>
          </p:nvPr>
        </p:nvSpPr>
        <p:spPr/>
        <p:txBody>
          <a:bodyPr/>
          <a:lstStyle/>
          <a:p>
            <a:fld id="{C4A7E29E-9BAA-4B02-9B1D-5B523A5EE78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this presentation, I</a:t>
            </a:r>
            <a:r>
              <a:rPr lang="en-US" baseline="0" dirty="0" smtClean="0"/>
              <a:t> selected data points that fit within my researched region and related to my targeted species. From ~4,000 data points.</a:t>
            </a:r>
            <a:endParaRPr lang="en-US" dirty="0"/>
          </a:p>
        </p:txBody>
      </p:sp>
      <p:sp>
        <p:nvSpPr>
          <p:cNvPr id="4" name="Slide Number Placeholder 3"/>
          <p:cNvSpPr>
            <a:spLocks noGrp="1"/>
          </p:cNvSpPr>
          <p:nvPr>
            <p:ph type="sldNum" sz="quarter" idx="10"/>
          </p:nvPr>
        </p:nvSpPr>
        <p:spPr/>
        <p:txBody>
          <a:bodyPr/>
          <a:lstStyle/>
          <a:p>
            <a:fld id="{C4A7E29E-9BAA-4B02-9B1D-5B523A5EE78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~1,600 data in the Chukchi Sea</a:t>
            </a:r>
            <a:endParaRPr lang="en-US" dirty="0"/>
          </a:p>
        </p:txBody>
      </p:sp>
      <p:sp>
        <p:nvSpPr>
          <p:cNvPr id="4" name="Slide Number Placeholder 3"/>
          <p:cNvSpPr>
            <a:spLocks noGrp="1"/>
          </p:cNvSpPr>
          <p:nvPr>
            <p:ph type="sldNum" sz="quarter" idx="10"/>
          </p:nvPr>
        </p:nvSpPr>
        <p:spPr/>
        <p:txBody>
          <a:bodyPr/>
          <a:lstStyle/>
          <a:p>
            <a:fld id="{C4A7E29E-9BAA-4B02-9B1D-5B523A5EE78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C4F0F1-F12C-4D85-A112-53814B6E09B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C94C2A-90DE-4239-87EE-B23DA5B0861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D0B57-85E5-40F4-99B6-2D967E18229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0F0276-5623-443D-AD15-C3F363B18EB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48042E-9D8C-4337-B439-80E3B8450CB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46F2F1-C90D-4E51-BACF-FFD673F1FD3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70ABB1D-BCBF-4DA3-BF63-6095DD4E4D1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86FA2A1-BEC2-40BE-806D-0514A04B4EC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DBB5CD9-CF88-46C3-B2C8-89D80079AB5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E4C23B-0A95-4DB5-94A5-25AA0B49E15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3BD4037-4852-423D-ADAE-FF5150F932E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9E8444-3659-450C-9F0F-A1FCCD907CD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G:\UT%20Coursework\Fall%202015\C%20E%20394K\Final%20project\stable_isotope_synthesis\Sea%20Ice%20Cover%20sml.avi"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file:///G:\UT%20Coursework\Fall%202015\C%20E%20394K\Final%20project\stable_isotope_synthesis\Sea%20Ice%20Cover%20sml.avi" TargetMode="External"/><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emf"/><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609600"/>
            <a:ext cx="7772400" cy="1470025"/>
          </a:xfrm>
        </p:spPr>
        <p:txBody>
          <a:bodyPr/>
          <a:lstStyle/>
          <a:p>
            <a:r>
              <a:rPr lang="en-US" dirty="0" smtClean="0">
                <a:solidFill>
                  <a:srgbClr val="2D80B2"/>
                </a:solidFill>
              </a:rPr>
              <a:t>Arctic Bivalve</a:t>
            </a:r>
            <a:br>
              <a:rPr lang="en-US" dirty="0" smtClean="0">
                <a:solidFill>
                  <a:srgbClr val="2D80B2"/>
                </a:solidFill>
              </a:rPr>
            </a:br>
            <a:r>
              <a:rPr lang="en-US" dirty="0" smtClean="0">
                <a:solidFill>
                  <a:srgbClr val="2D80B2"/>
                </a:solidFill>
              </a:rPr>
              <a:t>in the Chukchi Sea</a:t>
            </a:r>
            <a:endParaRPr lang="en-US" dirty="0">
              <a:solidFill>
                <a:srgbClr val="2D80B2"/>
              </a:solidFill>
            </a:endParaRPr>
          </a:p>
        </p:txBody>
      </p:sp>
      <p:sp>
        <p:nvSpPr>
          <p:cNvPr id="2051" name="Rectangle 3"/>
          <p:cNvSpPr>
            <a:spLocks noGrp="1" noChangeArrowheads="1"/>
          </p:cNvSpPr>
          <p:nvPr>
            <p:ph type="subTitle" idx="1"/>
          </p:nvPr>
        </p:nvSpPr>
        <p:spPr>
          <a:xfrm>
            <a:off x="0" y="5029200"/>
            <a:ext cx="6400800" cy="1371600"/>
          </a:xfrm>
        </p:spPr>
        <p:txBody>
          <a:bodyPr/>
          <a:lstStyle/>
          <a:p>
            <a:r>
              <a:rPr lang="en-US" dirty="0" smtClean="0">
                <a:solidFill>
                  <a:srgbClr val="2D80B2"/>
                </a:solidFill>
              </a:rPr>
              <a:t>Hoang Minh “Thomas” Nguyen</a:t>
            </a:r>
          </a:p>
          <a:p>
            <a:r>
              <a:rPr lang="en-US" dirty="0" smtClean="0">
                <a:solidFill>
                  <a:srgbClr val="2D80B2"/>
                </a:solidFill>
              </a:rPr>
              <a:t>Department of Marine Science</a:t>
            </a:r>
            <a:endParaRPr lang="en-US" dirty="0">
              <a:solidFill>
                <a:srgbClr val="2D80B2"/>
              </a:solidFill>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chemeClr val="bg1"/>
                </a:solidFill>
              </a:rPr>
              <a:t>PacMARS</a:t>
            </a:r>
            <a:r>
              <a:rPr lang="en-US" dirty="0" smtClean="0">
                <a:solidFill>
                  <a:schemeClr val="bg1"/>
                </a:solidFill>
              </a:rPr>
              <a:t> data and </a:t>
            </a:r>
            <a:r>
              <a:rPr lang="en-US" dirty="0" err="1" smtClean="0">
                <a:solidFill>
                  <a:schemeClr val="bg1"/>
                </a:solidFill>
              </a:rPr>
              <a:t>ArcGIS</a:t>
            </a:r>
            <a:endParaRPr lang="en-US" dirty="0">
              <a:solidFill>
                <a:schemeClr val="bg1"/>
              </a:solidFill>
            </a:endParaRPr>
          </a:p>
        </p:txBody>
      </p:sp>
      <p:pic>
        <p:nvPicPr>
          <p:cNvPr id="7" name="Content Placeholder 6" descr="PacMARS3.emf"/>
          <p:cNvPicPr>
            <a:picLocks noGrp="1" noChangeAspect="1"/>
          </p:cNvPicPr>
          <p:nvPr>
            <p:ph idx="1"/>
          </p:nvPr>
        </p:nvPicPr>
        <p:blipFill>
          <a:blip r:embed="rId3" cstate="print"/>
          <a:stretch>
            <a:fillRect/>
          </a:stretch>
        </p:blipFill>
        <p:spPr>
          <a:xfrm>
            <a:off x="1561994" y="762000"/>
            <a:ext cx="4758962" cy="6157642"/>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r>
              <a:rPr lang="en-US" dirty="0" smtClean="0"/>
              <a:t>Interpolation on </a:t>
            </a:r>
            <a:r>
              <a:rPr lang="en-US" dirty="0" smtClean="0">
                <a:latin typeface="Greek"/>
              </a:rPr>
              <a:t>d</a:t>
            </a:r>
            <a:r>
              <a:rPr lang="en-US" baseline="-25000" dirty="0" smtClean="0">
                <a:latin typeface="Greek"/>
              </a:rPr>
              <a:t>13</a:t>
            </a:r>
            <a:r>
              <a:rPr lang="en-US" dirty="0" smtClean="0"/>
              <a:t>c</a:t>
            </a:r>
            <a:endParaRPr lang="en-US" dirty="0"/>
          </a:p>
        </p:txBody>
      </p:sp>
      <p:sp>
        <p:nvSpPr>
          <p:cNvPr id="11" name="Text Placeholder 10"/>
          <p:cNvSpPr>
            <a:spLocks noGrp="1"/>
          </p:cNvSpPr>
          <p:nvPr>
            <p:ph type="body" sz="quarter" idx="3"/>
          </p:nvPr>
        </p:nvSpPr>
        <p:spPr/>
        <p:txBody>
          <a:bodyPr/>
          <a:lstStyle/>
          <a:p>
            <a:r>
              <a:rPr lang="en-US" dirty="0" smtClean="0"/>
              <a:t>Interpolation on </a:t>
            </a:r>
            <a:r>
              <a:rPr lang="en-US" dirty="0" smtClean="0">
                <a:latin typeface="Greek"/>
              </a:rPr>
              <a:t>d</a:t>
            </a:r>
            <a:r>
              <a:rPr lang="en-US" baseline="-25000" dirty="0" smtClean="0">
                <a:latin typeface="Greek"/>
              </a:rPr>
              <a:t>15</a:t>
            </a:r>
            <a:r>
              <a:rPr lang="en-US" dirty="0" smtClean="0">
                <a:latin typeface="+mj-lt"/>
              </a:rPr>
              <a:t>N</a:t>
            </a:r>
          </a:p>
        </p:txBody>
      </p:sp>
      <p:sp>
        <p:nvSpPr>
          <p:cNvPr id="12" name="Title 4"/>
          <p:cNvSpPr>
            <a:spLocks noGrp="1"/>
          </p:cNvSpPr>
          <p:nvPr>
            <p:ph type="title"/>
          </p:nvPr>
        </p:nvSpPr>
        <p:spPr/>
        <p:txBody>
          <a:bodyPr/>
          <a:lstStyle/>
          <a:p>
            <a:r>
              <a:rPr lang="en-US" dirty="0" err="1" smtClean="0">
                <a:solidFill>
                  <a:schemeClr val="bg1"/>
                </a:solidFill>
              </a:rPr>
              <a:t>PacMARS</a:t>
            </a:r>
            <a:r>
              <a:rPr lang="en-US" dirty="0" smtClean="0">
                <a:solidFill>
                  <a:schemeClr val="bg1"/>
                </a:solidFill>
              </a:rPr>
              <a:t> data and </a:t>
            </a:r>
            <a:r>
              <a:rPr lang="en-US" dirty="0" err="1" smtClean="0">
                <a:solidFill>
                  <a:schemeClr val="bg1"/>
                </a:solidFill>
              </a:rPr>
              <a:t>ArcGIS</a:t>
            </a:r>
            <a:endParaRPr lang="en-US" dirty="0">
              <a:solidFill>
                <a:schemeClr val="bg1"/>
              </a:solidFill>
            </a:endParaRPr>
          </a:p>
        </p:txBody>
      </p:sp>
      <p:pic>
        <p:nvPicPr>
          <p:cNvPr id="13" name="Content Placeholder 12" descr="PacMARS4.emf"/>
          <p:cNvPicPr>
            <a:picLocks noGrp="1" noChangeAspect="1"/>
          </p:cNvPicPr>
          <p:nvPr>
            <p:ph sz="half" idx="2"/>
          </p:nvPr>
        </p:nvPicPr>
        <p:blipFill>
          <a:blip r:embed="rId3" cstate="print"/>
          <a:stretch>
            <a:fillRect/>
          </a:stretch>
        </p:blipFill>
        <p:spPr>
          <a:xfrm>
            <a:off x="0" y="1780492"/>
            <a:ext cx="4004179" cy="5181027"/>
          </a:xfrm>
        </p:spPr>
      </p:pic>
      <p:pic>
        <p:nvPicPr>
          <p:cNvPr id="15" name="Content Placeholder 14" descr="PacMARS5.emf"/>
          <p:cNvPicPr>
            <a:picLocks noGrp="1" noChangeAspect="1"/>
          </p:cNvPicPr>
          <p:nvPr>
            <p:ph sz="quarter" idx="4"/>
          </p:nvPr>
        </p:nvPicPr>
        <p:blipFill>
          <a:blip r:embed="rId4" cstate="print"/>
          <a:stretch>
            <a:fillRect/>
          </a:stretch>
        </p:blipFill>
        <p:spPr>
          <a:xfrm>
            <a:off x="4191000" y="1780492"/>
            <a:ext cx="4001797" cy="5177945"/>
          </a:xfr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bg1"/>
                </a:solidFill>
              </a:rPr>
              <a:t>Plans for the Future</a:t>
            </a:r>
            <a:endParaRPr lang="en-US" dirty="0">
              <a:solidFill>
                <a:schemeClr val="bg1"/>
              </a:solidFill>
            </a:endParaRPr>
          </a:p>
        </p:txBody>
      </p:sp>
      <p:sp>
        <p:nvSpPr>
          <p:cNvPr id="8" name="Content Placeholder 7"/>
          <p:cNvSpPr>
            <a:spLocks noGrp="1"/>
          </p:cNvSpPr>
          <p:nvPr>
            <p:ph idx="1"/>
          </p:nvPr>
        </p:nvSpPr>
        <p:spPr/>
        <p:txBody>
          <a:bodyPr/>
          <a:lstStyle/>
          <a:p>
            <a:r>
              <a:rPr lang="en-US" dirty="0" smtClean="0"/>
              <a:t>Process samples</a:t>
            </a:r>
          </a:p>
          <a:p>
            <a:endParaRPr lang="en-US" dirty="0"/>
          </a:p>
          <a:p>
            <a:r>
              <a:rPr lang="en-US" dirty="0" smtClean="0"/>
              <a:t>Perform spatial and temporal interpolation</a:t>
            </a:r>
          </a:p>
          <a:p>
            <a:pPr lvl="1"/>
            <a:r>
              <a:rPr lang="en-US" dirty="0" smtClean="0"/>
              <a:t>On stable isotope results</a:t>
            </a:r>
          </a:p>
          <a:p>
            <a:pPr lvl="1"/>
            <a:r>
              <a:rPr lang="en-US" dirty="0" smtClean="0"/>
              <a:t>Annual increment records</a:t>
            </a:r>
          </a:p>
          <a:p>
            <a:endParaRPr lang="en-US" dirty="0" smtClean="0"/>
          </a:p>
          <a:p>
            <a:r>
              <a:rPr lang="en-US" dirty="0" smtClean="0"/>
              <a:t>Build a multi-species historical record of how bivalves responded to past sea ice decline</a:t>
            </a:r>
          </a:p>
          <a:p>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 calcmode="lin" valueType="num">
                                      <p:cBhvr additive="base">
                                        <p:cTn id="2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Acknowledgement</a:t>
            </a:r>
            <a:endParaRPr lang="en-US" dirty="0"/>
          </a:p>
        </p:txBody>
      </p:sp>
      <p:sp>
        <p:nvSpPr>
          <p:cNvPr id="10" name="Text Placeholder 9"/>
          <p:cNvSpPr>
            <a:spLocks noGrp="1"/>
          </p:cNvSpPr>
          <p:nvPr>
            <p:ph type="body" sz="half" idx="2"/>
          </p:nvPr>
        </p:nvSpPr>
        <p:spPr/>
        <p:txBody>
          <a:bodyPr/>
          <a:lstStyle/>
          <a:p>
            <a:pPr>
              <a:buFont typeface="Arial" pitchFamily="34" charset="0"/>
              <a:buChar char="•"/>
            </a:pPr>
            <a:r>
              <a:rPr lang="en-US" sz="1800" dirty="0" smtClean="0"/>
              <a:t>Dr. Vanessa von Biela – USGS</a:t>
            </a:r>
          </a:p>
          <a:p>
            <a:pPr>
              <a:buFont typeface="Arial" pitchFamily="34" charset="0"/>
              <a:buChar char="•"/>
            </a:pPr>
            <a:r>
              <a:rPr lang="en-US" sz="1800" dirty="0" smtClean="0"/>
              <a:t>Dr. Bryan A. Black – Marine Science Institute – Univ. of Texas at Austin</a:t>
            </a:r>
          </a:p>
          <a:p>
            <a:pPr>
              <a:buFont typeface="Arial" pitchFamily="34" charset="0"/>
              <a:buChar char="•"/>
            </a:pPr>
            <a:r>
              <a:rPr lang="en-US" sz="1800" dirty="0" smtClean="0"/>
              <a:t>Dr. Kenneth Dunton – Marine Science Institute – Univ. of Texas at Austin</a:t>
            </a:r>
          </a:p>
          <a:p>
            <a:pPr>
              <a:buFont typeface="Arial" pitchFamily="34" charset="0"/>
              <a:buChar char="•"/>
            </a:pPr>
            <a:r>
              <a:rPr lang="en-US" sz="1800" dirty="0" smtClean="0"/>
              <a:t>Captain and Crew of the Norseman II</a:t>
            </a:r>
          </a:p>
          <a:p>
            <a:pPr>
              <a:buFont typeface="Arial" pitchFamily="34" charset="0"/>
              <a:buChar char="•"/>
            </a:pPr>
            <a:r>
              <a:rPr lang="en-US" sz="1800" dirty="0" smtClean="0"/>
              <a:t>Carolynn Harris – Marine Science Institute – Univ. of Texas at Austin</a:t>
            </a:r>
          </a:p>
          <a:p>
            <a:pPr>
              <a:buFont typeface="Arial" pitchFamily="34" charset="0"/>
              <a:buChar char="•"/>
            </a:pPr>
            <a:r>
              <a:rPr lang="en-US" sz="1800" dirty="0" smtClean="0"/>
              <a:t>Janelle Trowbridge – Univ. of Alaska at Anchorage</a:t>
            </a:r>
            <a:endParaRPr lang="en-US" sz="1800" dirty="0"/>
          </a:p>
        </p:txBody>
      </p:sp>
      <p:pic>
        <p:nvPicPr>
          <p:cNvPr id="24581" name="Picture 5" descr="C:\Users\Thomas\AppData\Local\Microsoft\Windows\INetCache\IE\LN27OGLN\Question_mark_blue[1].png"/>
          <p:cNvPicPr>
            <a:picLocks noGrp="1" noChangeAspect="1" noChangeArrowheads="1"/>
          </p:cNvPicPr>
          <p:nvPr>
            <p:ph idx="1"/>
          </p:nvPr>
        </p:nvPicPr>
        <p:blipFill>
          <a:blip r:embed="rId2" cstate="print"/>
          <a:srcRect/>
          <a:stretch>
            <a:fillRect/>
          </a:stretch>
        </p:blipFill>
        <p:spPr bwMode="auto">
          <a:xfrm>
            <a:off x="3575050" y="643731"/>
            <a:ext cx="5111750" cy="5111750"/>
          </a:xfrm>
          <a:prstGeom prst="rect">
            <a:avLst/>
          </a:prstGeom>
          <a:noFill/>
        </p:spPr>
      </p:pic>
      <p:pic>
        <p:nvPicPr>
          <p:cNvPr id="3074" name="Picture 2" descr="https://upload.wikimedia.org/wikipedia/commons/thumb/1/1c/USGS_logo_green.svg/2000px-USGS_logo_green.svg.png"/>
          <p:cNvPicPr>
            <a:picLocks noChangeAspect="1" noChangeArrowheads="1"/>
          </p:cNvPicPr>
          <p:nvPr/>
        </p:nvPicPr>
        <p:blipFill>
          <a:blip r:embed="rId3" cstate="print"/>
          <a:srcRect/>
          <a:stretch>
            <a:fillRect/>
          </a:stretch>
        </p:blipFill>
        <p:spPr bwMode="auto">
          <a:xfrm>
            <a:off x="-76200" y="5791200"/>
            <a:ext cx="2857361" cy="1142108"/>
          </a:xfrm>
          <a:prstGeom prst="rect">
            <a:avLst/>
          </a:prstGeom>
          <a:noFill/>
        </p:spPr>
      </p:pic>
      <p:pic>
        <p:nvPicPr>
          <p:cNvPr id="3076" name="Picture 4" descr="https://www.utmsi.utexas.edu/images/MSI/UTMSIlogo-2.png"/>
          <p:cNvPicPr>
            <a:picLocks noChangeAspect="1" noChangeArrowheads="1"/>
          </p:cNvPicPr>
          <p:nvPr/>
        </p:nvPicPr>
        <p:blipFill>
          <a:blip r:embed="rId4" cstate="print"/>
          <a:srcRect/>
          <a:stretch>
            <a:fillRect/>
          </a:stretch>
        </p:blipFill>
        <p:spPr bwMode="auto">
          <a:xfrm>
            <a:off x="3276600" y="5181600"/>
            <a:ext cx="1676400" cy="1676400"/>
          </a:xfrm>
          <a:prstGeom prst="rect">
            <a:avLst/>
          </a:prstGeom>
          <a:noFill/>
        </p:spPr>
      </p:pic>
      <p:pic>
        <p:nvPicPr>
          <p:cNvPr id="3078" name="Picture 6" descr="https://www.uaa.alaska.edu/templates/DenaliView/images/logos/uaa.jpg"/>
          <p:cNvPicPr>
            <a:picLocks noChangeAspect="1" noChangeArrowheads="1"/>
          </p:cNvPicPr>
          <p:nvPr/>
        </p:nvPicPr>
        <p:blipFill>
          <a:blip r:embed="rId5" cstate="print"/>
          <a:srcRect/>
          <a:stretch>
            <a:fillRect/>
          </a:stretch>
        </p:blipFill>
        <p:spPr bwMode="auto">
          <a:xfrm>
            <a:off x="5181600" y="5867400"/>
            <a:ext cx="3743325" cy="619126"/>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 calcmode="lin" valueType="num">
                                      <p:cBhvr additive="base">
                                        <p:cTn id="22"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 calcmode="lin" valueType="num">
                                      <p:cBhvr additive="base">
                                        <p:cTn id="32"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24581"/>
                                        </p:tgtEl>
                                        <p:attrNameLst>
                                          <p:attrName>style.visibility</p:attrName>
                                        </p:attrNameLst>
                                      </p:cBhvr>
                                      <p:to>
                                        <p:strVal val="visible"/>
                                      </p:to>
                                    </p:set>
                                    <p:anim calcmode="lin" valueType="num">
                                      <p:cBhvr>
                                        <p:cTn id="38" dur="500" fill="hold"/>
                                        <p:tgtEl>
                                          <p:spTgt spid="24581"/>
                                        </p:tgtEl>
                                        <p:attrNameLst>
                                          <p:attrName>ppt_w</p:attrName>
                                        </p:attrNameLst>
                                      </p:cBhvr>
                                      <p:tavLst>
                                        <p:tav tm="0">
                                          <p:val>
                                            <p:fltVal val="0"/>
                                          </p:val>
                                        </p:tav>
                                        <p:tav tm="100000">
                                          <p:val>
                                            <p:strVal val="#ppt_w"/>
                                          </p:val>
                                        </p:tav>
                                      </p:tavLst>
                                    </p:anim>
                                    <p:anim calcmode="lin" valueType="num">
                                      <p:cBhvr>
                                        <p:cTn id="39" dur="500" fill="hold"/>
                                        <p:tgtEl>
                                          <p:spTgt spid="24581"/>
                                        </p:tgtEl>
                                        <p:attrNameLst>
                                          <p:attrName>ppt_h</p:attrName>
                                        </p:attrNameLst>
                                      </p:cBhvr>
                                      <p:tavLst>
                                        <p:tav tm="0">
                                          <p:val>
                                            <p:fltVal val="0"/>
                                          </p:val>
                                        </p:tav>
                                        <p:tav tm="100000">
                                          <p:val>
                                            <p:strVal val="#ppt_h"/>
                                          </p:val>
                                        </p:tav>
                                      </p:tavLst>
                                    </p:anim>
                                    <p:animEffect transition="in" filter="fade">
                                      <p:cBhvr>
                                        <p:cTn id="40"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Sea Ice Decline</a:t>
            </a:r>
            <a:br>
              <a:rPr lang="en-US" dirty="0" smtClean="0">
                <a:solidFill>
                  <a:schemeClr val="bg1"/>
                </a:solidFill>
              </a:rPr>
            </a:br>
            <a:r>
              <a:rPr lang="en-US" dirty="0" smtClean="0">
                <a:solidFill>
                  <a:schemeClr val="bg1"/>
                </a:solidFill>
              </a:rPr>
              <a:t>in the Arctic Ocean</a:t>
            </a:r>
            <a:endParaRPr lang="en-US" dirty="0"/>
          </a:p>
        </p:txBody>
      </p:sp>
      <p:pic>
        <p:nvPicPr>
          <p:cNvPr id="4" name="Sea Ice Cover sml.avi">
            <a:hlinkClick r:id="" action="ppaction://media"/>
          </p:cNvPr>
          <p:cNvPicPr>
            <a:picLocks noGrp="1" noRot="1" noChangeAspect="1"/>
          </p:cNvPicPr>
          <p:nvPr>
            <p:ph idx="1"/>
            <a:videoFile r:link="rId1"/>
          </p:nvPr>
        </p:nvPicPr>
        <p:blipFill>
          <a:blip r:embed="rId4" cstate="print"/>
          <a:stretch>
            <a:fillRect/>
          </a:stretch>
        </p:blipFill>
        <p:spPr>
          <a:xfrm>
            <a:off x="1143000" y="1447800"/>
            <a:ext cx="6858000" cy="5157788"/>
          </a:xfrm>
          <a:prstGeom prst="rect">
            <a:avLst/>
          </a:prstGeo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Sea Ice Decline</a:t>
            </a:r>
            <a:br>
              <a:rPr lang="en-US" dirty="0" smtClean="0">
                <a:solidFill>
                  <a:schemeClr val="bg1"/>
                </a:solidFill>
              </a:rPr>
            </a:br>
            <a:r>
              <a:rPr lang="en-US" dirty="0" smtClean="0">
                <a:solidFill>
                  <a:schemeClr val="bg1"/>
                </a:solidFill>
              </a:rPr>
              <a:t>in the Arctic Ocean</a:t>
            </a:r>
            <a:endParaRPr lang="en-US" dirty="0"/>
          </a:p>
        </p:txBody>
      </p:sp>
      <p:pic>
        <p:nvPicPr>
          <p:cNvPr id="8" name="Content Placeholder 7" descr="Arctic Sea Ice Cover Area.jpg"/>
          <p:cNvPicPr>
            <a:picLocks noGrp="1" noChangeAspect="1"/>
          </p:cNvPicPr>
          <p:nvPr>
            <p:ph sz="half" idx="2"/>
          </p:nvPr>
        </p:nvPicPr>
        <p:blipFill>
          <a:blip r:embed="rId4" cstate="print"/>
          <a:stretch>
            <a:fillRect/>
          </a:stretch>
        </p:blipFill>
        <p:spPr>
          <a:xfrm>
            <a:off x="4495800" y="2743200"/>
            <a:ext cx="4715384" cy="1958819"/>
          </a:xfrm>
        </p:spPr>
      </p:pic>
      <p:pic>
        <p:nvPicPr>
          <p:cNvPr id="7" name="Sea Ice Cover sml.avi">
            <a:hlinkClick r:id="" action="ppaction://media"/>
          </p:cNvPr>
          <p:cNvPicPr>
            <a:picLocks noGrp="1" noRot="1" noChangeAspect="1"/>
          </p:cNvPicPr>
          <p:nvPr>
            <p:ph sz="half" idx="1"/>
            <a:videoFile r:link="rId1"/>
          </p:nvPr>
        </p:nvPicPr>
        <p:blipFill>
          <a:blip r:embed="rId5" cstate="print"/>
          <a:stretch>
            <a:fillRect/>
          </a:stretch>
        </p:blipFill>
        <p:spPr>
          <a:xfrm>
            <a:off x="228600" y="2247741"/>
            <a:ext cx="4038600" cy="3230880"/>
          </a:xfrm>
          <a:prstGeom prst="rect">
            <a:avLst/>
          </a:prstGeo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noFill/>
          <a:ln/>
        </p:spPr>
        <p:txBody>
          <a:bodyPr/>
          <a:lstStyle/>
          <a:p>
            <a:r>
              <a:rPr lang="en-US" dirty="0" smtClean="0">
                <a:solidFill>
                  <a:schemeClr val="bg1"/>
                </a:solidFill>
              </a:rPr>
              <a:t>What is the effect on</a:t>
            </a:r>
            <a:endParaRPr lang="en-US" dirty="0">
              <a:solidFill>
                <a:schemeClr val="bg1"/>
              </a:solidFill>
            </a:endParaRPr>
          </a:p>
        </p:txBody>
      </p:sp>
      <p:pic>
        <p:nvPicPr>
          <p:cNvPr id="3081" name="Picture 9" descr="http://newshour-tc.pbs.org/newshour/wp-content/uploads/2014/10/walrus-1.jpg"/>
          <p:cNvPicPr>
            <a:picLocks noGrp="1" noChangeAspect="1" noChangeArrowheads="1"/>
          </p:cNvPicPr>
          <p:nvPr>
            <p:ph sz="half" idx="2"/>
          </p:nvPr>
        </p:nvPicPr>
        <p:blipFill>
          <a:blip r:embed="rId3" cstate="print"/>
          <a:srcRect/>
          <a:stretch>
            <a:fillRect/>
          </a:stretch>
        </p:blipFill>
        <p:spPr bwMode="auto">
          <a:xfrm>
            <a:off x="457200" y="4433887"/>
            <a:ext cx="4038600" cy="2271713"/>
          </a:xfrm>
          <a:prstGeom prst="rect">
            <a:avLst/>
          </a:prstGeom>
          <a:noFill/>
        </p:spPr>
      </p:pic>
      <p:pic>
        <p:nvPicPr>
          <p:cNvPr id="13" name="Picture 4" descr="http://www.npolar.no/npcms/export/sites/np/images/dyreliv/Ringsel_Kovacs.jpg"/>
          <p:cNvPicPr>
            <a:picLocks noGrp="1" noChangeAspect="1" noChangeArrowheads="1"/>
          </p:cNvPicPr>
          <p:nvPr>
            <p:ph sz="half" idx="1"/>
          </p:nvPr>
        </p:nvPicPr>
        <p:blipFill>
          <a:blip r:embed="rId4" cstate="print"/>
          <a:srcRect/>
          <a:stretch>
            <a:fillRect/>
          </a:stretch>
        </p:blipFill>
        <p:spPr bwMode="auto">
          <a:xfrm>
            <a:off x="457200" y="1295400"/>
            <a:ext cx="4038600" cy="2763556"/>
          </a:xfrm>
          <a:prstGeom prst="rect">
            <a:avLst/>
          </a:prstGeom>
          <a:noFill/>
        </p:spPr>
      </p:pic>
      <p:pic>
        <p:nvPicPr>
          <p:cNvPr id="1028" name="Picture 4" descr="C:\Users\Thomas\AppData\Local\Microsoft\Windows\INetCache\IE\CRDF6SH7\question-mark[1].jpg"/>
          <p:cNvPicPr>
            <a:picLocks noChangeAspect="1" noChangeArrowheads="1"/>
          </p:cNvPicPr>
          <p:nvPr/>
        </p:nvPicPr>
        <p:blipFill>
          <a:blip r:embed="rId5" cstate="print"/>
          <a:srcRect/>
          <a:stretch>
            <a:fillRect/>
          </a:stretch>
        </p:blipFill>
        <p:spPr bwMode="auto">
          <a:xfrm>
            <a:off x="4800600" y="1447800"/>
            <a:ext cx="2438400" cy="2438400"/>
          </a:xfrm>
          <a:prstGeom prst="rect">
            <a:avLst/>
          </a:prstGeom>
          <a:noFill/>
        </p:spPr>
      </p:pic>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81000"/>
            <a:ext cx="9144000" cy="1143000"/>
          </a:xfrm>
        </p:spPr>
        <p:txBody>
          <a:bodyPr>
            <a:normAutofit fontScale="90000"/>
          </a:bodyPr>
          <a:lstStyle/>
          <a:p>
            <a:r>
              <a:rPr lang="en-US" dirty="0" smtClean="0">
                <a:solidFill>
                  <a:schemeClr val="bg1"/>
                </a:solidFill>
              </a:rPr>
              <a:t>Applying </a:t>
            </a:r>
            <a:r>
              <a:rPr lang="en-US" dirty="0" err="1" smtClean="0">
                <a:solidFill>
                  <a:schemeClr val="bg1"/>
                </a:solidFill>
              </a:rPr>
              <a:t>dendrochronology</a:t>
            </a:r>
            <a:r>
              <a:rPr lang="en-US" dirty="0" smtClean="0">
                <a:solidFill>
                  <a:schemeClr val="bg1"/>
                </a:solidFill>
              </a:rPr>
              <a:t> techniques</a:t>
            </a:r>
            <a:endParaRPr lang="en-US" dirty="0">
              <a:solidFill>
                <a:schemeClr val="bg1"/>
              </a:solidFill>
            </a:endParaRPr>
          </a:p>
        </p:txBody>
      </p:sp>
      <p:sp>
        <p:nvSpPr>
          <p:cNvPr id="6" name="Content Placeholder 5"/>
          <p:cNvSpPr>
            <a:spLocks noGrp="1"/>
          </p:cNvSpPr>
          <p:nvPr>
            <p:ph idx="1"/>
          </p:nvPr>
        </p:nvSpPr>
        <p:spPr>
          <a:xfrm>
            <a:off x="457200" y="1676400"/>
            <a:ext cx="8229600" cy="1341120"/>
          </a:xfrm>
        </p:spPr>
        <p:txBody>
          <a:bodyPr>
            <a:normAutofit fontScale="92500" lnSpcReduction="20000"/>
          </a:bodyPr>
          <a:lstStyle/>
          <a:p>
            <a:r>
              <a:rPr lang="en-US" dirty="0" smtClean="0"/>
              <a:t>Developed for tree ring studies</a:t>
            </a:r>
          </a:p>
          <a:p>
            <a:r>
              <a:rPr lang="en-US" dirty="0" smtClean="0"/>
              <a:t>Proposed to use on otolith increments by Black </a:t>
            </a:r>
            <a:r>
              <a:rPr lang="en-US" i="1" dirty="0" smtClean="0"/>
              <a:t>et al. </a:t>
            </a:r>
            <a:r>
              <a:rPr lang="en-US" dirty="0" smtClean="0"/>
              <a:t>(2005)</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4572000" y="3276600"/>
            <a:ext cx="4038600" cy="3326457"/>
          </a:xfrm>
          <a:prstGeom prst="rect">
            <a:avLst/>
          </a:prstGeom>
          <a:noFill/>
          <a:ln w="9525">
            <a:noFill/>
            <a:miter lim="800000"/>
            <a:headEnd/>
            <a:tailEnd/>
          </a:ln>
          <a:effectLst/>
        </p:spPr>
      </p:pic>
      <p:pic>
        <p:nvPicPr>
          <p:cNvPr id="8" name="Picture 7" descr="1524-DSER03B-Slide 03-Cut 2.0-4x-Reflected-TN20150814.tif"/>
          <p:cNvPicPr>
            <a:picLocks noChangeAspect="1"/>
          </p:cNvPicPr>
          <p:nvPr/>
        </p:nvPicPr>
        <p:blipFill>
          <a:blip r:embed="rId4" cstate="print"/>
          <a:stretch>
            <a:fillRect/>
          </a:stretch>
        </p:blipFill>
        <p:spPr>
          <a:xfrm>
            <a:off x="228600" y="3393186"/>
            <a:ext cx="4111752" cy="3083814"/>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noFill/>
          <a:ln/>
        </p:spPr>
        <p:txBody>
          <a:bodyPr/>
          <a:lstStyle/>
          <a:p>
            <a:r>
              <a:rPr lang="en-US" dirty="0" smtClean="0">
                <a:solidFill>
                  <a:schemeClr val="bg1"/>
                </a:solidFill>
              </a:rPr>
              <a:t>Chukchi Sea</a:t>
            </a:r>
            <a:endParaRPr lang="en-US" dirty="0">
              <a:solidFill>
                <a:schemeClr val="bg1"/>
              </a:solidFill>
            </a:endParaRPr>
          </a:p>
        </p:txBody>
      </p:sp>
      <p:pic>
        <p:nvPicPr>
          <p:cNvPr id="3079" name="Picture 7" descr="http://www.pewtrusts.org/~/media/legacy/oceans_north_legacy/page_attachments/mapchukchisea.jpg?la=en"/>
          <p:cNvPicPr>
            <a:picLocks noGrp="1" noChangeAspect="1" noChangeArrowheads="1"/>
          </p:cNvPicPr>
          <p:nvPr>
            <p:ph sz="half" idx="1"/>
          </p:nvPr>
        </p:nvPicPr>
        <p:blipFill>
          <a:blip r:embed="rId3" cstate="print"/>
          <a:srcRect/>
          <a:stretch>
            <a:fillRect/>
          </a:stretch>
        </p:blipFill>
        <p:spPr bwMode="auto">
          <a:xfrm>
            <a:off x="457200" y="2490057"/>
            <a:ext cx="4038600" cy="2746248"/>
          </a:xfrm>
          <a:prstGeom prst="rect">
            <a:avLst/>
          </a:prstGeom>
          <a:noFill/>
        </p:spPr>
      </p:pic>
      <p:sp>
        <p:nvSpPr>
          <p:cNvPr id="5" name="Content Placeholder 4"/>
          <p:cNvSpPr>
            <a:spLocks noGrp="1"/>
          </p:cNvSpPr>
          <p:nvPr>
            <p:ph sz="half" idx="2"/>
          </p:nvPr>
        </p:nvSpPr>
        <p:spPr/>
        <p:txBody>
          <a:bodyPr/>
          <a:lstStyle/>
          <a:p>
            <a:r>
              <a:rPr lang="en-US" dirty="0" smtClean="0"/>
              <a:t>O</a:t>
            </a:r>
            <a:r>
              <a:rPr lang="en-US" dirty="0" smtClean="0">
                <a:solidFill>
                  <a:schemeClr val="tx1"/>
                </a:solidFill>
                <a:latin typeface="+mn-lt"/>
                <a:ea typeface="+mn-ea"/>
                <a:cs typeface="+mn-cs"/>
              </a:rPr>
              <a:t>ne </a:t>
            </a:r>
            <a:r>
              <a:rPr lang="en-US" dirty="0">
                <a:solidFill>
                  <a:schemeClr val="tx1"/>
                </a:solidFill>
                <a:latin typeface="+mn-lt"/>
                <a:ea typeface="+mn-ea"/>
                <a:cs typeface="+mn-cs"/>
              </a:rPr>
              <a:t>of the most productive seas in the </a:t>
            </a:r>
            <a:r>
              <a:rPr lang="en-US" dirty="0" smtClean="0">
                <a:solidFill>
                  <a:schemeClr val="tx1"/>
                </a:solidFill>
                <a:latin typeface="+mn-lt"/>
                <a:ea typeface="+mn-ea"/>
                <a:cs typeface="+mn-cs"/>
              </a:rPr>
              <a:t>world</a:t>
            </a:r>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Of </a:t>
            </a:r>
            <a:r>
              <a:rPr lang="en-US" dirty="0">
                <a:solidFill>
                  <a:schemeClr val="tx1"/>
                </a:solidFill>
                <a:latin typeface="+mn-lt"/>
                <a:ea typeface="+mn-ea"/>
                <a:cs typeface="+mn-cs"/>
              </a:rPr>
              <a:t>which, at least 10% has been attributed to the production of sea ice algae</a:t>
            </a:r>
            <a:endParaRPr lang="en-US" dirty="0"/>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Chukchi Sea</a:t>
            </a:r>
            <a:endParaRPr lang="en-US" dirty="0"/>
          </a:p>
        </p:txBody>
      </p:sp>
      <p:pic>
        <p:nvPicPr>
          <p:cNvPr id="9" name="Content Placeholder 8" descr="2015StationsAstartidae.emf"/>
          <p:cNvPicPr>
            <a:picLocks noGrp="1" noChangeAspect="1"/>
          </p:cNvPicPr>
          <p:nvPr>
            <p:ph sz="half" idx="1"/>
          </p:nvPr>
        </p:nvPicPr>
        <p:blipFill>
          <a:blip r:embed="rId3" cstate="print"/>
          <a:stretch>
            <a:fillRect/>
          </a:stretch>
        </p:blipFill>
        <p:spPr>
          <a:xfrm>
            <a:off x="-457200" y="609600"/>
            <a:ext cx="4063515" cy="5257800"/>
          </a:xfrm>
        </p:spPr>
      </p:pic>
      <p:pic>
        <p:nvPicPr>
          <p:cNvPr id="10" name="Content Placeholder 9" descr="2015StationsCardiidae.emf"/>
          <p:cNvPicPr>
            <a:picLocks noGrp="1" noChangeAspect="1"/>
          </p:cNvPicPr>
          <p:nvPr>
            <p:ph sz="half" idx="2"/>
          </p:nvPr>
        </p:nvPicPr>
        <p:blipFill>
          <a:blip r:embed="rId4" cstate="print"/>
          <a:stretch>
            <a:fillRect/>
          </a:stretch>
        </p:blipFill>
        <p:spPr>
          <a:xfrm>
            <a:off x="2480145" y="1066800"/>
            <a:ext cx="4073055" cy="5270144"/>
          </a:xfrm>
        </p:spPr>
      </p:pic>
      <p:pic>
        <p:nvPicPr>
          <p:cNvPr id="11" name="Picture 10" descr="2015StationsNuculanidae.emf"/>
          <p:cNvPicPr>
            <a:picLocks noChangeAspect="1"/>
          </p:cNvPicPr>
          <p:nvPr/>
        </p:nvPicPr>
        <p:blipFill>
          <a:blip r:embed="rId5" cstate="print"/>
          <a:stretch>
            <a:fillRect/>
          </a:stretch>
        </p:blipFill>
        <p:spPr>
          <a:xfrm>
            <a:off x="5537685" y="1904999"/>
            <a:ext cx="4063515" cy="5257801"/>
          </a:xfrm>
          <a:prstGeom prst="rect">
            <a:avLst/>
          </a:prstGeom>
        </p:spPr>
      </p:pic>
      <p:pic>
        <p:nvPicPr>
          <p:cNvPr id="9222" name="Picture 6" descr="http://www.conchology.be/images/Label/270000sup/278878.jpg"/>
          <p:cNvPicPr>
            <a:picLocks noChangeAspect="1" noChangeArrowheads="1"/>
          </p:cNvPicPr>
          <p:nvPr/>
        </p:nvPicPr>
        <p:blipFill>
          <a:blip r:embed="rId6" cstate="print"/>
          <a:srcRect/>
          <a:stretch>
            <a:fillRect/>
          </a:stretch>
        </p:blipFill>
        <p:spPr bwMode="auto">
          <a:xfrm>
            <a:off x="762000" y="5410200"/>
            <a:ext cx="990600" cy="990600"/>
          </a:xfrm>
          <a:prstGeom prst="rect">
            <a:avLst/>
          </a:prstGeom>
          <a:noFill/>
        </p:spPr>
      </p:pic>
      <p:sp>
        <p:nvSpPr>
          <p:cNvPr id="9224" name="AutoShape 8" descr="http://naturalhistory.museumwales.ac.uk/Biosyb_Images/Images/M010000_M011999/Web/Jpegs/M0106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6" name="Picture 10" descr="http://naturalhistory.museumwales.ac.uk/Biosyb_Images/Images/M010000_M011999/Web/Jpegs/M010632.jpg"/>
          <p:cNvPicPr>
            <a:picLocks noChangeAspect="1" noChangeArrowheads="1"/>
          </p:cNvPicPr>
          <p:nvPr/>
        </p:nvPicPr>
        <p:blipFill>
          <a:blip r:embed="rId7" cstate="print"/>
          <a:srcRect/>
          <a:stretch>
            <a:fillRect/>
          </a:stretch>
        </p:blipFill>
        <p:spPr bwMode="auto">
          <a:xfrm>
            <a:off x="3886200" y="5867400"/>
            <a:ext cx="1253383" cy="838200"/>
          </a:xfrm>
          <a:prstGeom prst="rect">
            <a:avLst/>
          </a:prstGeom>
          <a:noFill/>
        </p:spPr>
      </p:pic>
      <p:pic>
        <p:nvPicPr>
          <p:cNvPr id="9228" name="Picture 12" descr="http://naturalhistory.museumwales.ac.uk/Biosyb_Images/Images/M010000_M011999/Web/Jpegs/M010263.jpg"/>
          <p:cNvPicPr>
            <a:picLocks noChangeAspect="1" noChangeArrowheads="1"/>
          </p:cNvPicPr>
          <p:nvPr/>
        </p:nvPicPr>
        <p:blipFill>
          <a:blip r:embed="rId8" cstate="print"/>
          <a:srcRect/>
          <a:stretch>
            <a:fillRect/>
          </a:stretch>
        </p:blipFill>
        <p:spPr bwMode="auto">
          <a:xfrm>
            <a:off x="7010400" y="1371600"/>
            <a:ext cx="1316411" cy="9906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222"/>
                                        </p:tgtEl>
                                        <p:attrNameLst>
                                          <p:attrName>style.visibility</p:attrName>
                                        </p:attrNameLst>
                                      </p:cBhvr>
                                      <p:to>
                                        <p:strVal val="visible"/>
                                      </p:to>
                                    </p:set>
                                    <p:anim calcmode="lin" valueType="num">
                                      <p:cBhvr additive="base">
                                        <p:cTn id="11" dur="500" fill="hold"/>
                                        <p:tgtEl>
                                          <p:spTgt spid="9222"/>
                                        </p:tgtEl>
                                        <p:attrNameLst>
                                          <p:attrName>ppt_x</p:attrName>
                                        </p:attrNameLst>
                                      </p:cBhvr>
                                      <p:tavLst>
                                        <p:tav tm="0">
                                          <p:val>
                                            <p:strVal val="1+#ppt_w/2"/>
                                          </p:val>
                                        </p:tav>
                                        <p:tav tm="100000">
                                          <p:val>
                                            <p:strVal val="#ppt_x"/>
                                          </p:val>
                                        </p:tav>
                                      </p:tavLst>
                                    </p:anim>
                                    <p:anim calcmode="lin" valueType="num">
                                      <p:cBhvr additive="base">
                                        <p:cTn id="12" dur="500" fill="hold"/>
                                        <p:tgtEl>
                                          <p:spTgt spid="92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226"/>
                                        </p:tgtEl>
                                        <p:attrNameLst>
                                          <p:attrName>style.visibility</p:attrName>
                                        </p:attrNameLst>
                                      </p:cBhvr>
                                      <p:to>
                                        <p:strVal val="visible"/>
                                      </p:to>
                                    </p:set>
                                    <p:anim calcmode="lin" valueType="num">
                                      <p:cBhvr additive="base">
                                        <p:cTn id="20" dur="500" fill="hold"/>
                                        <p:tgtEl>
                                          <p:spTgt spid="9226"/>
                                        </p:tgtEl>
                                        <p:attrNameLst>
                                          <p:attrName>ppt_x</p:attrName>
                                        </p:attrNameLst>
                                      </p:cBhvr>
                                      <p:tavLst>
                                        <p:tav tm="0">
                                          <p:val>
                                            <p:strVal val="1+#ppt_w/2"/>
                                          </p:val>
                                        </p:tav>
                                        <p:tav tm="100000">
                                          <p:val>
                                            <p:strVal val="#ppt_x"/>
                                          </p:val>
                                        </p:tav>
                                      </p:tavLst>
                                    </p:anim>
                                    <p:anim calcmode="lin" valueType="num">
                                      <p:cBhvr additive="base">
                                        <p:cTn id="21" dur="500" fill="hold"/>
                                        <p:tgtEl>
                                          <p:spTgt spid="922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9228"/>
                                        </p:tgtEl>
                                        <p:attrNameLst>
                                          <p:attrName>style.visibility</p:attrName>
                                        </p:attrNameLst>
                                      </p:cBhvr>
                                      <p:to>
                                        <p:strVal val="visible"/>
                                      </p:to>
                                    </p:set>
                                    <p:anim calcmode="lin" valueType="num">
                                      <p:cBhvr additive="base">
                                        <p:cTn id="25" dur="500" fill="hold"/>
                                        <p:tgtEl>
                                          <p:spTgt spid="9228"/>
                                        </p:tgtEl>
                                        <p:attrNameLst>
                                          <p:attrName>ppt_x</p:attrName>
                                        </p:attrNameLst>
                                      </p:cBhvr>
                                      <p:tavLst>
                                        <p:tav tm="0">
                                          <p:val>
                                            <p:strVal val="1+#ppt_w/2"/>
                                          </p:val>
                                        </p:tav>
                                        <p:tav tm="100000">
                                          <p:val>
                                            <p:strVal val="#ppt_x"/>
                                          </p:val>
                                        </p:tav>
                                      </p:tavLst>
                                    </p:anim>
                                    <p:anim calcmode="lin" valueType="num">
                                      <p:cBhvr additive="base">
                                        <p:cTn id="26" dur="500" fill="hold"/>
                                        <p:tgtEl>
                                          <p:spTgt spid="922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chemeClr val="bg1"/>
                </a:solidFill>
              </a:rPr>
              <a:t>PacMARS</a:t>
            </a:r>
            <a:r>
              <a:rPr lang="en-US" dirty="0" smtClean="0">
                <a:solidFill>
                  <a:schemeClr val="bg1"/>
                </a:solidFill>
              </a:rPr>
              <a:t> data and </a:t>
            </a:r>
            <a:r>
              <a:rPr lang="en-US" dirty="0" err="1" smtClean="0">
                <a:solidFill>
                  <a:schemeClr val="bg1"/>
                </a:solidFill>
              </a:rPr>
              <a:t>ArcGIS</a:t>
            </a:r>
            <a:endParaRPr lang="en-US" dirty="0">
              <a:solidFill>
                <a:schemeClr val="bg1"/>
              </a:solidFill>
            </a:endParaRPr>
          </a:p>
        </p:txBody>
      </p:sp>
      <p:pic>
        <p:nvPicPr>
          <p:cNvPr id="8" name="Content Placeholder 7" descr="PacMARS1.emf"/>
          <p:cNvPicPr>
            <a:picLocks noGrp="1" noChangeAspect="1"/>
          </p:cNvPicPr>
          <p:nvPr>
            <p:ph idx="1"/>
          </p:nvPr>
        </p:nvPicPr>
        <p:blipFill>
          <a:blip r:embed="rId3" cstate="print"/>
          <a:stretch>
            <a:fillRect/>
          </a:stretch>
        </p:blipFill>
        <p:spPr>
          <a:xfrm>
            <a:off x="1561994" y="762000"/>
            <a:ext cx="4758962" cy="6157642"/>
          </a:xfrm>
          <a:prstGeom prst="rect">
            <a:avLst/>
          </a:prstGeom>
        </p:spPr>
      </p:pic>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chemeClr val="bg1"/>
                </a:solidFill>
              </a:rPr>
              <a:t>PacMARS</a:t>
            </a:r>
            <a:r>
              <a:rPr lang="en-US" dirty="0" smtClean="0">
                <a:solidFill>
                  <a:schemeClr val="bg1"/>
                </a:solidFill>
              </a:rPr>
              <a:t> data and </a:t>
            </a:r>
            <a:r>
              <a:rPr lang="en-US" dirty="0" err="1" smtClean="0">
                <a:solidFill>
                  <a:schemeClr val="bg1"/>
                </a:solidFill>
              </a:rPr>
              <a:t>ArcGIS</a:t>
            </a:r>
            <a:endParaRPr lang="en-US" dirty="0">
              <a:solidFill>
                <a:schemeClr val="bg1"/>
              </a:solidFill>
            </a:endParaRPr>
          </a:p>
        </p:txBody>
      </p:sp>
      <p:pic>
        <p:nvPicPr>
          <p:cNvPr id="6" name="Content Placeholder 5" descr="PacMARS2.emf"/>
          <p:cNvPicPr>
            <a:picLocks noGrp="1" noChangeAspect="1"/>
          </p:cNvPicPr>
          <p:nvPr>
            <p:ph idx="1"/>
          </p:nvPr>
        </p:nvPicPr>
        <p:blipFill>
          <a:blip r:embed="rId3" cstate="print"/>
          <a:stretch>
            <a:fillRect/>
          </a:stretch>
        </p:blipFill>
        <p:spPr>
          <a:xfrm>
            <a:off x="1561994" y="762000"/>
            <a:ext cx="4758962" cy="6157642"/>
          </a:xfr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771</Words>
  <Application>Microsoft Office PowerPoint</Application>
  <PresentationFormat>On-screen Show (4:3)</PresentationFormat>
  <Paragraphs>65</Paragraphs>
  <Slides>13</Slides>
  <Notes>11</Notes>
  <HiddenSlides>0</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Arctic Bivalve in the Chukchi Sea</vt:lpstr>
      <vt:lpstr>Sea Ice Decline in the Arctic Ocean</vt:lpstr>
      <vt:lpstr>Sea Ice Decline in the Arctic Ocean</vt:lpstr>
      <vt:lpstr>What is the effect on</vt:lpstr>
      <vt:lpstr>Applying dendrochronology techniques</vt:lpstr>
      <vt:lpstr>Chukchi Sea</vt:lpstr>
      <vt:lpstr>Chukchi Sea</vt:lpstr>
      <vt:lpstr>PacMARS data and ArcGIS</vt:lpstr>
      <vt:lpstr>PacMARS data and ArcGIS</vt:lpstr>
      <vt:lpstr>PacMARS data and ArcGIS</vt:lpstr>
      <vt:lpstr>PacMARS data and ArcGIS</vt:lpstr>
      <vt:lpstr>Plans for the Future</vt:lpstr>
      <vt:lpstr>Acknowledgement</vt:lpstr>
    </vt:vector>
  </TitlesOfParts>
  <Manager>David</Manager>
  <Company>Presentationfx.com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Polar Bear</dc:title>
  <dc:subject>Animals</dc:subject>
  <dc:creator>Presentationfx.com</dc:creator>
  <cp:keywords>animals, Polar Bears,  biology</cp:keywords>
  <dc:description>Copyright 2008. Maynot be redistributed except by presentationfx.com. Will be enforced to the maximum extent under law.</dc:description>
  <cp:lastModifiedBy>Maidment</cp:lastModifiedBy>
  <cp:revision>11</cp:revision>
  <dcterms:created xsi:type="dcterms:W3CDTF">2008-04-07T16:14:46Z</dcterms:created>
  <dcterms:modified xsi:type="dcterms:W3CDTF">2015-11-19T16:33:54Z</dcterms:modified>
  <cp:category>Animals</cp:category>
</cp:coreProperties>
</file>