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67" r:id="rId3"/>
    <p:sldId id="269" r:id="rId4"/>
    <p:sldId id="259" r:id="rId5"/>
    <p:sldId id="285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61" r:id="rId20"/>
    <p:sldId id="283" r:id="rId21"/>
    <p:sldId id="28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40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E2F5F-8714-364C-B80A-88A1F3439279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22B8E-AB7F-6040-AF80-0F58920312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07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http://www.theguardian.com/world/2015/jan/20/-sp-nicaragua-canal-land-opportunity-fear-route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22B8E-AB7F-6040-AF80-0F58920312E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1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Flow accumulation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23B36-1D49-4C68-8810-2976A5C9BE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39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Delineated streams over watersheds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23B36-1D49-4C68-8810-2976A5C9BE9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71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Delineated streams vs </a:t>
            </a:r>
            <a:r>
              <a:rPr lang="en-US" dirty="0" err="1" smtClean="0"/>
              <a:t>hydroshed</a:t>
            </a:r>
            <a:r>
              <a:rPr lang="en-US" dirty="0" smtClean="0"/>
              <a:t> river network 15s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23B36-1D49-4C68-8810-2976A5C9BE9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848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Landcover</a:t>
            </a:r>
            <a:endParaRPr lang="en-US" dirty="0" smtClean="0"/>
          </a:p>
          <a:p>
            <a:r>
              <a:rPr lang="en-US" dirty="0" smtClean="0"/>
              <a:t>32.9% closed to open broadleaved evergreen or semi-deciduous</a:t>
            </a:r>
            <a:r>
              <a:rPr lang="en-US" baseline="0" dirty="0" smtClean="0"/>
              <a:t> forest</a:t>
            </a:r>
          </a:p>
          <a:p>
            <a:r>
              <a:rPr lang="en-US" baseline="0" dirty="0" smtClean="0"/>
              <a:t>21.1% water bodies</a:t>
            </a:r>
          </a:p>
          <a:p>
            <a:r>
              <a:rPr lang="en-US" baseline="0" dirty="0" smtClean="0"/>
              <a:t>20.6% mosaic vegetation/croplands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23B36-1D49-4C68-8810-2976A5C9BE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42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Population</a:t>
            </a:r>
            <a:r>
              <a:rPr lang="en-US" baseline="0" dirty="0" smtClean="0"/>
              <a:t> of Nicaragua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23B36-1D49-4C68-8810-2976A5C9BE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12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Poverty</a:t>
            </a:r>
            <a:r>
              <a:rPr lang="en-US" baseline="0" dirty="0" smtClean="0"/>
              <a:t> percentage for Nicaragua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23B36-1D49-4C68-8810-2976A5C9BE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64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Proposed</a:t>
            </a:r>
            <a:r>
              <a:rPr lang="en-US" baseline="0" dirty="0" smtClean="0"/>
              <a:t> canal path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23B36-1D49-4C68-8810-2976A5C9BE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170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Boundary dispute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23B36-1D49-4C68-8810-2976A5C9BE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721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Nicaragua is the largest country by area in the Central American isthmus with a population of 6.1 million people.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Lake Nicaragua is the large repository of freshwater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Central America: 108 km3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22B8E-AB7F-6040-AF80-0F58920312E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40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canal will stretch 276 km from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Pacific Coast to Punta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Gorda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Atlantic cost. The project will include two sets of locks as ships cross Lake Nicaragua just 5 km south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Ometepe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Island, home of the volcanoes Concepción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Maderas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Project has several associated components that the HKND Group is contracted to build including ports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Brito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Punta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Gorda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free trade zone, and an international airport in a massive construction project estimated to cost 50 billion US dollars.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22B8E-AB7F-6040-AF80-0F58920312E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58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no political relationship exists between the Chinese and Nicaraguan governments, legislation was passed for the project to commence. The legislative assembly of Nicaragua took 7 days to pass Law 840 concerning the construction of the canal and concession of land and rights to HKND. Key points from the law include: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-100yr concession agreement w/ HKND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-The Chinese firm is indemnified against any delays from protests or legal challenges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-No compensation will be awarded to Nicaragua if the canal is abandoned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HKND, its subsidiaries, and subcontractors are exempted from local taxes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-HKND has the right to posses, occupy, use or perform any activities upon all government owned and privately owned real property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022B8E-AB7F-6040-AF80-0F58920312E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21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Basins determined</a:t>
            </a:r>
            <a:r>
              <a:rPr lang="en-US" baseline="0" dirty="0" smtClean="0"/>
              <a:t> by </a:t>
            </a:r>
            <a:r>
              <a:rPr lang="en-US" baseline="0" dirty="0" err="1" smtClean="0"/>
              <a:t>arcgis.hydro</a:t>
            </a:r>
            <a:r>
              <a:rPr lang="en-US" baseline="0" dirty="0" smtClean="0"/>
              <a:t> Watersheds tool</a:t>
            </a:r>
          </a:p>
          <a:p>
            <a:r>
              <a:rPr lang="en-US" baseline="0" dirty="0" smtClean="0"/>
              <a:t>Points: Rio Brito out, Rio Punta </a:t>
            </a:r>
            <a:r>
              <a:rPr lang="en-US" baseline="0" dirty="0" err="1" smtClean="0"/>
              <a:t>Gorda</a:t>
            </a:r>
            <a:r>
              <a:rPr lang="en-US" baseline="0" dirty="0" smtClean="0"/>
              <a:t> out, Rio Colorado/Rio San Juan 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23B36-1D49-4C68-8810-2976A5C9BE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7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Compared </a:t>
            </a:r>
            <a:r>
              <a:rPr lang="en-US" dirty="0" err="1" smtClean="0"/>
              <a:t>Hydrosheds</a:t>
            </a:r>
            <a:r>
              <a:rPr lang="en-US" baseline="0" dirty="0" smtClean="0"/>
              <a:t> 15s basins vs </a:t>
            </a:r>
            <a:r>
              <a:rPr lang="en-US" baseline="0" dirty="0" err="1" smtClean="0"/>
              <a:t>arcgis.hydro</a:t>
            </a:r>
            <a:r>
              <a:rPr lang="en-US" baseline="0" dirty="0" smtClean="0"/>
              <a:t> Watersheds tools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23B36-1D49-4C68-8810-2976A5C9BE9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52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23B36-1D49-4C68-8810-2976A5C9BE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36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Sinks in basins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23B36-1D49-4C68-8810-2976A5C9BE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25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Flow directions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23B36-1D49-4C68-8810-2976A5C9BE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6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E24-B7D0-A34C-90CD-1069FF9ED91E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7A34-948F-4A46-BCE5-CA1B4988A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E24-B7D0-A34C-90CD-1069FF9ED91E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7A34-948F-4A46-BCE5-CA1B4988A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E24-B7D0-A34C-90CD-1069FF9ED91E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7A34-948F-4A46-BCE5-CA1B4988A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E24-B7D0-A34C-90CD-1069FF9ED91E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7A34-948F-4A46-BCE5-CA1B4988A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E24-B7D0-A34C-90CD-1069FF9ED91E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7A34-948F-4A46-BCE5-CA1B4988A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E24-B7D0-A34C-90CD-1069FF9ED91E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7A34-948F-4A46-BCE5-CA1B4988A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E24-B7D0-A34C-90CD-1069FF9ED91E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7A34-948F-4A46-BCE5-CA1B4988A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E24-B7D0-A34C-90CD-1069FF9ED91E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7A34-948F-4A46-BCE5-CA1B4988A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E24-B7D0-A34C-90CD-1069FF9ED91E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7A34-948F-4A46-BCE5-CA1B4988A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E24-B7D0-A34C-90CD-1069FF9ED91E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7A34-948F-4A46-BCE5-CA1B4988A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E24-B7D0-A34C-90CD-1069FF9ED91E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57A34-948F-4A46-BCE5-CA1B4988A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72E24-B7D0-A34C-90CD-1069FF9ED91E}" type="datetimeFigureOut">
              <a:rPr lang="en-US" smtClean="0"/>
              <a:pPr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57A34-948F-4A46-BCE5-CA1B4988A69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2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va-gis.org/gdata" TargetMode="External"/><Relationship Id="rId2" Type="http://schemas.openxmlformats.org/officeDocument/2006/relationships/hyperlink" Target="http://www.databasin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hydrosheds.cr.usgs.gov/index.php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2.pn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630" y="27310"/>
            <a:ext cx="9027369" cy="1720473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latin typeface="Helvetica Neue Light"/>
                <a:cs typeface="Helvetica Neue Light"/>
              </a:rPr>
              <a:t>Hydrology of </a:t>
            </a:r>
            <a:r>
              <a:rPr lang="en-US" sz="3600" b="1" i="1" dirty="0" smtClean="0">
                <a:latin typeface="Helvetica Neue Light"/>
                <a:cs typeface="Helvetica Neue Light"/>
              </a:rPr>
              <a:t>el Gran </a:t>
            </a:r>
            <a:r>
              <a:rPr lang="en-US" sz="3600" b="1" i="1" dirty="0" err="1" smtClean="0">
                <a:latin typeface="Helvetica Neue Light"/>
                <a:cs typeface="Helvetica Neue Light"/>
              </a:rPr>
              <a:t>Lago</a:t>
            </a:r>
            <a:r>
              <a:rPr lang="en-US" sz="3600" b="1" i="1" dirty="0" smtClean="0">
                <a:latin typeface="Helvetica Neue Light"/>
                <a:cs typeface="Helvetica Neue Light"/>
              </a:rPr>
              <a:t> de Nicaragua</a:t>
            </a:r>
            <a:r>
              <a:rPr lang="en-US" sz="1000" b="1" dirty="0" smtClean="0">
                <a:latin typeface="Helvetica Neue Light"/>
                <a:cs typeface="Helvetica Neue Light"/>
              </a:rPr>
              <a:t> </a:t>
            </a:r>
            <a:r>
              <a:rPr lang="en-US" sz="3600" b="1" dirty="0">
                <a:latin typeface="Helvetica Neue Light"/>
                <a:cs typeface="Helvetica Neue Light"/>
              </a:rPr>
              <a:t/>
            </a:r>
            <a:br>
              <a:rPr lang="en-US" sz="3600" b="1" dirty="0">
                <a:latin typeface="Helvetica Neue Light"/>
                <a:cs typeface="Helvetica Neue Light"/>
              </a:rPr>
            </a:br>
            <a:r>
              <a:rPr lang="en-US" sz="1000" b="1" dirty="0" smtClean="0">
                <a:latin typeface="Helvetica Neue Light"/>
                <a:cs typeface="Helvetica Neue Light"/>
              </a:rPr>
              <a:t> </a:t>
            </a:r>
            <a:r>
              <a:rPr lang="en-US" sz="3600" b="1" dirty="0" smtClean="0">
                <a:latin typeface="Helvetica Neue Light"/>
                <a:cs typeface="Helvetica Neue Light"/>
              </a:rPr>
              <a:t/>
            </a:r>
            <a:br>
              <a:rPr lang="en-US" sz="3600" b="1" dirty="0" smtClean="0">
                <a:latin typeface="Helvetica Neue Light"/>
                <a:cs typeface="Helvetica Neue Light"/>
              </a:rPr>
            </a:br>
            <a:r>
              <a:rPr lang="en-US" sz="2400" b="1" dirty="0" smtClean="0">
                <a:latin typeface="Helvetica Neue Light"/>
                <a:cs typeface="Helvetica Neue Light"/>
              </a:rPr>
              <a:t>Potential Impact Area of the Proposed Nicaragua Canal</a:t>
            </a:r>
            <a:endParaRPr lang="en-US" sz="2400" b="1" dirty="0">
              <a:latin typeface="Helvetica Neue Light"/>
              <a:cs typeface="Helvetica Neue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353113"/>
            <a:ext cx="6400800" cy="467674"/>
          </a:xfrm>
        </p:spPr>
        <p:txBody>
          <a:bodyPr>
            <a:normAutofit/>
          </a:bodyPr>
          <a:lstStyle/>
          <a:p>
            <a:pPr algn="r"/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by Dora Frances Sullivan-González</a:t>
            </a:r>
            <a:endParaRPr lang="en-US" sz="20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1385" y="6581001"/>
            <a:ext cx="2973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Photo credit: Getty Images, The Guardian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1371600" y="1030850"/>
            <a:ext cx="7772400" cy="158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owerPoint Temp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advTm="4116"/>
  <p:timing>
    <p:tnLst>
      <p:par>
        <p:cTn id="1" dur="indefinite" restart="never" nodeType="tmRoot">
          <p:childTnLst>
            <p:audio isNarration="1"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3" y="1302353"/>
            <a:ext cx="719137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6631" y="0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Flow Directions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10800000">
            <a:off x="1371600" y="1003540"/>
            <a:ext cx="7772400" cy="15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40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303907"/>
            <a:ext cx="70389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6631" y="0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Flow Accumulation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10800000">
            <a:off x="1371600" y="1003540"/>
            <a:ext cx="7772400" cy="15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89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1436480"/>
            <a:ext cx="700087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6631" y="0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Delineated Streams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10800000">
            <a:off x="1371600" y="1003540"/>
            <a:ext cx="7772400" cy="15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85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328059"/>
            <a:ext cx="7067550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6631" y="0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Comparing Data Sources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10800000">
            <a:off x="1371600" y="1003540"/>
            <a:ext cx="7772400" cy="15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13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11" y="1119090"/>
            <a:ext cx="8284797" cy="552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6631" y="0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Land Cover over watersheds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10800000">
            <a:off x="1371600" y="1003540"/>
            <a:ext cx="7772400" cy="15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975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1424186"/>
            <a:ext cx="751522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6631" y="0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Population area of Nicaragua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10800000">
            <a:off x="1371600" y="1003540"/>
            <a:ext cx="7772400" cy="15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80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1186061"/>
            <a:ext cx="7296150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6631" y="0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Poverty Scale in Nicaragua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10800000">
            <a:off x="1371600" y="1003540"/>
            <a:ext cx="7772400" cy="15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51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1195486"/>
            <a:ext cx="759142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6631" y="0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Proposed Canal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10800000">
            <a:off x="1371600" y="1003540"/>
            <a:ext cx="7772400" cy="15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43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1149176"/>
            <a:ext cx="631507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6631" y="0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Territory Dispute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10800000">
            <a:off x="1371600" y="1003540"/>
            <a:ext cx="7772400" cy="15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17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16631" y="0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Future Work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1371600" y="1003540"/>
            <a:ext cx="7772400" cy="15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16631" y="1226337"/>
            <a:ext cx="8802920" cy="5416323"/>
          </a:xfrm>
        </p:spPr>
        <p:txBody>
          <a:bodyPr>
            <a:normAutofit/>
          </a:bodyPr>
          <a:lstStyle/>
          <a:p>
            <a:pPr lvl="0"/>
            <a:r>
              <a:rPr lang="en-US" sz="2400" dirty="0" smtClean="0">
                <a:latin typeface="Helvetica Neue Light"/>
                <a:cs typeface="Helvetica Neue Light"/>
              </a:rPr>
              <a:t>Amphibian and fish species populations</a:t>
            </a:r>
          </a:p>
          <a:p>
            <a:pPr lvl="0"/>
            <a:endParaRPr lang="en-US" sz="2400" dirty="0" smtClean="0">
              <a:latin typeface="Helvetica Neue Light"/>
              <a:cs typeface="Helvetica Neue Light"/>
            </a:endParaRPr>
          </a:p>
          <a:p>
            <a:pPr lvl="0"/>
            <a:r>
              <a:rPr lang="en-US" sz="2400" dirty="0" smtClean="0">
                <a:latin typeface="Helvetica Neue Light"/>
                <a:cs typeface="Helvetica Neue Light"/>
              </a:rPr>
              <a:t>Surface water usage</a:t>
            </a:r>
          </a:p>
          <a:p>
            <a:pPr lvl="0"/>
            <a:endParaRPr lang="en-US" sz="2400" dirty="0" smtClean="0">
              <a:latin typeface="Helvetica Neue Light"/>
              <a:cs typeface="Helvetica Neue Light"/>
            </a:endParaRPr>
          </a:p>
          <a:p>
            <a:pPr lvl="0"/>
            <a:r>
              <a:rPr lang="en-US" sz="2400" dirty="0" smtClean="0">
                <a:latin typeface="Helvetica Neue Light"/>
                <a:cs typeface="Helvetica Neue Light"/>
              </a:rPr>
              <a:t>Protected areas</a:t>
            </a:r>
          </a:p>
          <a:p>
            <a:pPr lvl="0"/>
            <a:endParaRPr lang="en-US" sz="2400" dirty="0" smtClean="0">
              <a:latin typeface="Helvetica Neue Light"/>
              <a:cs typeface="Helvetica Neue Light"/>
            </a:endParaRPr>
          </a:p>
          <a:p>
            <a:pPr lvl="0"/>
            <a:r>
              <a:rPr lang="en-US" sz="2400" dirty="0" smtClean="0">
                <a:latin typeface="Helvetica Neue Light"/>
                <a:cs typeface="Helvetica Neue Light"/>
              </a:rPr>
              <a:t>Precipitation data</a:t>
            </a:r>
          </a:p>
        </p:txBody>
      </p:sp>
    </p:spTree>
  </p:cSld>
  <p:clrMapOvr>
    <a:masterClrMapping/>
  </p:clrMapOvr>
  <p:transition advTm="251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51147" y="6580322"/>
            <a:ext cx="1992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Map Credit: ©2015 Google</a:t>
            </a:r>
          </a:p>
        </p:txBody>
      </p:sp>
      <p:pic>
        <p:nvPicPr>
          <p:cNvPr id="32" name="PowerPoint Temp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2316"/>
  <p:timing>
    <p:tnLst>
      <p:par>
        <p:cTn id="1" dur="indefinite" restart="never" nodeType="tmRoot">
          <p:childTnLst>
            <p:audio isNarration="1"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16631" y="0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References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1371600" y="1003540"/>
            <a:ext cx="7772400" cy="15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16631" y="1226337"/>
            <a:ext cx="8802920" cy="5416323"/>
          </a:xfrm>
        </p:spPr>
        <p:txBody>
          <a:bodyPr>
            <a:normAutofit/>
          </a:bodyPr>
          <a:lstStyle/>
          <a:p>
            <a:pPr lvl="0"/>
            <a:r>
              <a:rPr lang="en-US" sz="1600" dirty="0" smtClean="0">
                <a:latin typeface="Helvetica Neue Light"/>
                <a:cs typeface="Helvetica Neue Light"/>
              </a:rPr>
              <a:t>Aguilar, </a:t>
            </a:r>
            <a:r>
              <a:rPr lang="en-US" sz="1600" dirty="0" err="1" smtClean="0">
                <a:latin typeface="Helvetica Neue Light"/>
                <a:cs typeface="Helvetica Neue Light"/>
              </a:rPr>
              <a:t>Ilich</a:t>
            </a:r>
            <a:r>
              <a:rPr lang="en-US" sz="1600" dirty="0" smtClean="0">
                <a:latin typeface="Helvetica Neue Light"/>
                <a:cs typeface="Helvetica Neue Light"/>
              </a:rPr>
              <a:t> B. "Si </a:t>
            </a:r>
            <a:r>
              <a:rPr lang="en-US" sz="1600" dirty="0" err="1" smtClean="0">
                <a:latin typeface="Helvetica Neue Light"/>
                <a:cs typeface="Helvetica Neue Light"/>
              </a:rPr>
              <a:t>Acaso</a:t>
            </a:r>
            <a:r>
              <a:rPr lang="en-US" sz="1600" dirty="0" smtClean="0">
                <a:latin typeface="Helvetica Neue Light"/>
                <a:cs typeface="Helvetica Neue Light"/>
              </a:rPr>
              <a:t> Hay Canal </a:t>
            </a:r>
            <a:r>
              <a:rPr lang="en-US" sz="1600" dirty="0" err="1" smtClean="0">
                <a:latin typeface="Helvetica Neue Light"/>
                <a:cs typeface="Helvetica Neue Light"/>
              </a:rPr>
              <a:t>Será</a:t>
            </a:r>
            <a:r>
              <a:rPr lang="en-US" sz="1600" dirty="0" smtClean="0">
                <a:latin typeface="Helvetica Neue Light"/>
                <a:cs typeface="Helvetica Neue Light"/>
              </a:rPr>
              <a:t> </a:t>
            </a:r>
            <a:r>
              <a:rPr lang="en-US" sz="1600" dirty="0" err="1" smtClean="0">
                <a:latin typeface="Helvetica Neue Light"/>
                <a:cs typeface="Helvetica Neue Light"/>
              </a:rPr>
              <a:t>Hasta</a:t>
            </a:r>
            <a:r>
              <a:rPr lang="en-US" sz="1600" dirty="0" smtClean="0">
                <a:latin typeface="Helvetica Neue Light"/>
                <a:cs typeface="Helvetica Neue Light"/>
              </a:rPr>
              <a:t> 2029." </a:t>
            </a:r>
            <a:r>
              <a:rPr lang="en-US" sz="1600" i="1" dirty="0" smtClean="0">
                <a:latin typeface="Helvetica Neue Light"/>
                <a:cs typeface="Helvetica Neue Light"/>
              </a:rPr>
              <a:t>La </a:t>
            </a:r>
            <a:r>
              <a:rPr lang="en-US" sz="1600" i="1" dirty="0" err="1" smtClean="0">
                <a:latin typeface="Helvetica Neue Light"/>
                <a:cs typeface="Helvetica Neue Light"/>
              </a:rPr>
              <a:t>Prensa</a:t>
            </a:r>
            <a:r>
              <a:rPr lang="en-US" sz="1600" i="1" dirty="0" smtClean="0">
                <a:latin typeface="Helvetica Neue Light"/>
                <a:cs typeface="Helvetica Neue Light"/>
              </a:rPr>
              <a:t> Nicaragua</a:t>
            </a:r>
            <a:r>
              <a:rPr lang="en-US" sz="1600" dirty="0" smtClean="0">
                <a:latin typeface="Helvetica Neue Light"/>
                <a:cs typeface="Helvetica Neue Light"/>
              </a:rPr>
              <a:t>. </a:t>
            </a:r>
            <a:r>
              <a:rPr lang="en-US" sz="1600" dirty="0" err="1" smtClean="0">
                <a:latin typeface="Helvetica Neue Light"/>
                <a:cs typeface="Helvetica Neue Light"/>
              </a:rPr>
              <a:t>N.p</a:t>
            </a:r>
            <a:r>
              <a:rPr lang="en-US" sz="1600" dirty="0" smtClean="0">
                <a:latin typeface="Helvetica Neue Light"/>
                <a:cs typeface="Helvetica Neue Light"/>
              </a:rPr>
              <a:t>., 20 Feb. 2015. Web. 22 Feb. 2015.</a:t>
            </a:r>
          </a:p>
          <a:p>
            <a:pPr lvl="0"/>
            <a:r>
              <a:rPr lang="en-US" sz="1600" dirty="0" smtClean="0">
                <a:latin typeface="Helvetica Neue Light"/>
                <a:cs typeface="Helvetica Neue Light"/>
              </a:rPr>
              <a:t>"Home Page - HKND Group Nicaragua Canal Global Trade Project." </a:t>
            </a:r>
            <a:r>
              <a:rPr lang="en-US" sz="1600" i="1" dirty="0" smtClean="0">
                <a:latin typeface="Helvetica Neue Light"/>
                <a:cs typeface="Helvetica Neue Light"/>
              </a:rPr>
              <a:t>Home Page - HKND Group Nicaragua Canal Global Trade Project</a:t>
            </a:r>
            <a:r>
              <a:rPr lang="en-US" sz="1600" dirty="0" smtClean="0">
                <a:latin typeface="Helvetica Neue Light"/>
                <a:cs typeface="Helvetica Neue Light"/>
              </a:rPr>
              <a:t>. </a:t>
            </a:r>
            <a:r>
              <a:rPr lang="en-US" sz="1600" dirty="0" err="1" smtClean="0">
                <a:latin typeface="Helvetica Neue Light"/>
                <a:cs typeface="Helvetica Neue Light"/>
              </a:rPr>
              <a:t>N.p</a:t>
            </a:r>
            <a:r>
              <a:rPr lang="en-US" sz="1600" dirty="0" smtClean="0">
                <a:latin typeface="Helvetica Neue Light"/>
                <a:cs typeface="Helvetica Neue Light"/>
              </a:rPr>
              <a:t>., </a:t>
            </a:r>
            <a:r>
              <a:rPr lang="en-US" sz="1600" dirty="0" err="1" smtClean="0">
                <a:latin typeface="Helvetica Neue Light"/>
                <a:cs typeface="Helvetica Neue Light"/>
              </a:rPr>
              <a:t>n.d</a:t>
            </a:r>
            <a:r>
              <a:rPr lang="en-US" sz="1600" dirty="0" smtClean="0">
                <a:latin typeface="Helvetica Neue Light"/>
                <a:cs typeface="Helvetica Neue Light"/>
              </a:rPr>
              <a:t>. Web. 2015.</a:t>
            </a:r>
          </a:p>
          <a:p>
            <a:pPr lvl="0"/>
            <a:r>
              <a:rPr lang="en-US" sz="1600" i="1" dirty="0" smtClean="0">
                <a:latin typeface="Helvetica Neue Light"/>
                <a:cs typeface="Helvetica Neue Light"/>
              </a:rPr>
              <a:t>Nicaragua Canal Project Description</a:t>
            </a:r>
            <a:r>
              <a:rPr lang="en-US" sz="1600" dirty="0" smtClean="0">
                <a:latin typeface="Helvetica Neue Light"/>
                <a:cs typeface="Helvetica Neue Light"/>
              </a:rPr>
              <a:t>. Rep. HKND Group, Dec. 2014. Web. Jan. 2015.</a:t>
            </a:r>
          </a:p>
          <a:p>
            <a:pPr lvl="0"/>
            <a:r>
              <a:rPr lang="en-US" sz="1600" dirty="0" smtClean="0">
                <a:latin typeface="Helvetica Neue Light"/>
                <a:cs typeface="Helvetica Neue Light"/>
              </a:rPr>
              <a:t>Nicaragua. Legislative Assembly.</a:t>
            </a:r>
            <a:r>
              <a:rPr lang="en-US" sz="1600" i="1" dirty="0" smtClean="0">
                <a:latin typeface="Helvetica Neue Light"/>
                <a:cs typeface="Helvetica Neue Light"/>
              </a:rPr>
              <a:t> </a:t>
            </a:r>
            <a:r>
              <a:rPr lang="en-US" sz="1600" i="1" dirty="0" err="1" smtClean="0">
                <a:latin typeface="Helvetica Neue Light"/>
                <a:cs typeface="Helvetica Neue Light"/>
              </a:rPr>
              <a:t>Ley</a:t>
            </a:r>
            <a:r>
              <a:rPr lang="en-US" sz="1600" i="1" dirty="0" smtClean="0">
                <a:latin typeface="Helvetica Neue Light"/>
                <a:cs typeface="Helvetica Neue Light"/>
              </a:rPr>
              <a:t> No. 840. </a:t>
            </a:r>
            <a:r>
              <a:rPr lang="en-US" sz="1600" i="1" dirty="0" err="1" smtClean="0">
                <a:latin typeface="Helvetica Neue Light"/>
                <a:cs typeface="Helvetica Neue Light"/>
              </a:rPr>
              <a:t>Ley</a:t>
            </a:r>
            <a:r>
              <a:rPr lang="en-US" sz="1600" i="1" dirty="0" smtClean="0">
                <a:latin typeface="Helvetica Neue Light"/>
                <a:cs typeface="Helvetica Neue Light"/>
              </a:rPr>
              <a:t> Especial Para El </a:t>
            </a:r>
            <a:r>
              <a:rPr lang="en-US" sz="1600" i="1" dirty="0" err="1" smtClean="0">
                <a:latin typeface="Helvetica Neue Light"/>
                <a:cs typeface="Helvetica Neue Light"/>
              </a:rPr>
              <a:t>Desarrollo</a:t>
            </a:r>
            <a:r>
              <a:rPr lang="en-US" sz="1600" i="1" dirty="0" smtClean="0">
                <a:latin typeface="Helvetica Neue Light"/>
                <a:cs typeface="Helvetica Neue Light"/>
              </a:rPr>
              <a:t> De </a:t>
            </a:r>
            <a:r>
              <a:rPr lang="en-US" sz="1600" i="1" dirty="0" err="1" smtClean="0">
                <a:latin typeface="Helvetica Neue Light"/>
                <a:cs typeface="Helvetica Neue Light"/>
              </a:rPr>
              <a:t>Infraestructura</a:t>
            </a:r>
            <a:r>
              <a:rPr lang="en-US" sz="1600" i="1" dirty="0" smtClean="0">
                <a:latin typeface="Helvetica Neue Light"/>
                <a:cs typeface="Helvetica Neue Light"/>
              </a:rPr>
              <a:t> Y </a:t>
            </a:r>
            <a:r>
              <a:rPr lang="en-US" sz="1600" i="1" dirty="0" err="1" smtClean="0">
                <a:latin typeface="Helvetica Neue Light"/>
                <a:cs typeface="Helvetica Neue Light"/>
              </a:rPr>
              <a:t>Transporte</a:t>
            </a:r>
            <a:r>
              <a:rPr lang="en-US" sz="1600" i="1" dirty="0" smtClean="0">
                <a:latin typeface="Helvetica Neue Light"/>
                <a:cs typeface="Helvetica Neue Light"/>
              </a:rPr>
              <a:t> </a:t>
            </a:r>
            <a:r>
              <a:rPr lang="en-US" sz="1600" i="1" dirty="0" err="1" smtClean="0">
                <a:latin typeface="Helvetica Neue Light"/>
                <a:cs typeface="Helvetica Neue Light"/>
              </a:rPr>
              <a:t>Nicaragüense</a:t>
            </a:r>
            <a:r>
              <a:rPr lang="en-US" sz="1600" i="1" dirty="0" smtClean="0">
                <a:latin typeface="Helvetica Neue Light"/>
                <a:cs typeface="Helvetica Neue Light"/>
              </a:rPr>
              <a:t> </a:t>
            </a:r>
            <a:r>
              <a:rPr lang="en-US" sz="1600" i="1" dirty="0" err="1" smtClean="0">
                <a:latin typeface="Helvetica Neue Light"/>
                <a:cs typeface="Helvetica Neue Light"/>
              </a:rPr>
              <a:t>Atingente</a:t>
            </a:r>
            <a:r>
              <a:rPr lang="en-US" sz="1600" i="1" dirty="0" smtClean="0">
                <a:latin typeface="Helvetica Neue Light"/>
                <a:cs typeface="Helvetica Neue Light"/>
              </a:rPr>
              <a:t> a El Canal, </a:t>
            </a:r>
            <a:r>
              <a:rPr lang="en-US" sz="1600" i="1" dirty="0" err="1" smtClean="0">
                <a:latin typeface="Helvetica Neue Light"/>
                <a:cs typeface="Helvetica Neue Light"/>
              </a:rPr>
              <a:t>Zonas</a:t>
            </a:r>
            <a:r>
              <a:rPr lang="en-US" sz="1600" i="1" dirty="0" smtClean="0">
                <a:latin typeface="Helvetica Neue Light"/>
                <a:cs typeface="Helvetica Neue Light"/>
              </a:rPr>
              <a:t> De </a:t>
            </a:r>
            <a:r>
              <a:rPr lang="en-US" sz="1600" i="1" dirty="0" err="1" smtClean="0">
                <a:latin typeface="Helvetica Neue Light"/>
                <a:cs typeface="Helvetica Neue Light"/>
              </a:rPr>
              <a:t>Libre</a:t>
            </a:r>
            <a:r>
              <a:rPr lang="en-US" sz="1600" i="1" dirty="0" smtClean="0">
                <a:latin typeface="Helvetica Neue Light"/>
                <a:cs typeface="Helvetica Neue Light"/>
              </a:rPr>
              <a:t> </a:t>
            </a:r>
            <a:r>
              <a:rPr lang="en-US" sz="1600" i="1" dirty="0" err="1" smtClean="0">
                <a:latin typeface="Helvetica Neue Light"/>
                <a:cs typeface="Helvetica Neue Light"/>
              </a:rPr>
              <a:t>Comercio</a:t>
            </a:r>
            <a:r>
              <a:rPr lang="en-US" sz="1600" i="1" dirty="0" smtClean="0">
                <a:latin typeface="Helvetica Neue Light"/>
                <a:cs typeface="Helvetica Neue Light"/>
              </a:rPr>
              <a:t> E </a:t>
            </a:r>
            <a:r>
              <a:rPr lang="en-US" sz="1600" i="1" dirty="0" err="1" smtClean="0">
                <a:latin typeface="Helvetica Neue Light"/>
                <a:cs typeface="Helvetica Neue Light"/>
              </a:rPr>
              <a:t>Infraestructura</a:t>
            </a:r>
            <a:r>
              <a:rPr lang="en-US" sz="1600" i="1" dirty="0" smtClean="0">
                <a:latin typeface="Helvetica Neue Light"/>
                <a:cs typeface="Helvetica Neue Light"/>
              </a:rPr>
              <a:t> </a:t>
            </a:r>
            <a:r>
              <a:rPr lang="en-US" sz="1600" i="1" dirty="0" err="1" smtClean="0">
                <a:latin typeface="Helvetica Neue Light"/>
                <a:cs typeface="Helvetica Neue Light"/>
              </a:rPr>
              <a:t>Asociadas</a:t>
            </a:r>
            <a:r>
              <a:rPr lang="en-US" sz="1600" dirty="0" smtClean="0">
                <a:latin typeface="Helvetica Neue Light"/>
                <a:cs typeface="Helvetica Neue Light"/>
              </a:rPr>
              <a:t>. Managua: </a:t>
            </a:r>
            <a:r>
              <a:rPr lang="en-US" sz="1600" dirty="0" err="1" smtClean="0">
                <a:latin typeface="Helvetica Neue Light"/>
                <a:cs typeface="Helvetica Neue Light"/>
              </a:rPr>
              <a:t>n.p</a:t>
            </a:r>
            <a:r>
              <a:rPr lang="en-US" sz="1600" dirty="0" smtClean="0">
                <a:latin typeface="Helvetica Neue Light"/>
                <a:cs typeface="Helvetica Neue Light"/>
              </a:rPr>
              <a:t>., 2013. La </a:t>
            </a:r>
            <a:r>
              <a:rPr lang="en-US" sz="1600" dirty="0" err="1" smtClean="0">
                <a:latin typeface="Helvetica Neue Light"/>
                <a:cs typeface="Helvetica Neue Light"/>
              </a:rPr>
              <a:t>Gaceta</a:t>
            </a:r>
            <a:r>
              <a:rPr lang="en-US" sz="1600" dirty="0" smtClean="0">
                <a:latin typeface="Helvetica Neue Light"/>
                <a:cs typeface="Helvetica Neue Light"/>
              </a:rPr>
              <a:t>, 24 June 2013. Web.</a:t>
            </a:r>
          </a:p>
          <a:p>
            <a:pPr lvl="0"/>
            <a:r>
              <a:rPr lang="en-US" sz="1600" dirty="0" smtClean="0">
                <a:latin typeface="Helvetica Neue Light"/>
                <a:cs typeface="Helvetica Neue Light"/>
              </a:rPr>
              <a:t>Sanchez, W. Alejandro. "Protests against Nicaragua’s Ambitious Canal." </a:t>
            </a:r>
            <a:r>
              <a:rPr lang="en-US" sz="1600" i="1" dirty="0" err="1" smtClean="0">
                <a:latin typeface="Helvetica Neue Light"/>
                <a:cs typeface="Helvetica Neue Light"/>
              </a:rPr>
              <a:t>Voxxi</a:t>
            </a:r>
            <a:r>
              <a:rPr lang="en-US" sz="1600" dirty="0" smtClean="0">
                <a:latin typeface="Helvetica Neue Light"/>
                <a:cs typeface="Helvetica Neue Light"/>
              </a:rPr>
              <a:t>. </a:t>
            </a:r>
            <a:r>
              <a:rPr lang="en-US" sz="1600" dirty="0" err="1" smtClean="0">
                <a:latin typeface="Helvetica Neue Light"/>
                <a:cs typeface="Helvetica Neue Light"/>
              </a:rPr>
              <a:t>N.p</a:t>
            </a:r>
            <a:r>
              <a:rPr lang="en-US" sz="1600" dirty="0" smtClean="0">
                <a:latin typeface="Helvetica Neue Light"/>
                <a:cs typeface="Helvetica Neue Light"/>
              </a:rPr>
              <a:t>., 26 Oct. 2014. Web. Mar. 2015.</a:t>
            </a:r>
          </a:p>
          <a:p>
            <a:pPr lvl="0"/>
            <a:r>
              <a:rPr lang="en-US" sz="1600" dirty="0" smtClean="0">
                <a:latin typeface="Helvetica Neue Light"/>
                <a:cs typeface="Helvetica Neue Light"/>
              </a:rPr>
              <a:t>Watts, Jonathan. "Land of Opportunity – and Fear – along Route of Nicaragua’s Giant New Canal." </a:t>
            </a:r>
            <a:r>
              <a:rPr lang="en-US" sz="1600" i="1" dirty="0" smtClean="0">
                <a:latin typeface="Helvetica Neue Light"/>
                <a:cs typeface="Helvetica Neue Light"/>
              </a:rPr>
              <a:t>The Guardian</a:t>
            </a:r>
            <a:r>
              <a:rPr lang="en-US" sz="1600" dirty="0" smtClean="0">
                <a:latin typeface="Helvetica Neue Light"/>
                <a:cs typeface="Helvetica Neue Light"/>
              </a:rPr>
              <a:t>. </a:t>
            </a:r>
            <a:r>
              <a:rPr lang="en-US" sz="1600" dirty="0" err="1" smtClean="0">
                <a:latin typeface="Helvetica Neue Light"/>
                <a:cs typeface="Helvetica Neue Light"/>
              </a:rPr>
              <a:t>N.p</a:t>
            </a:r>
            <a:r>
              <a:rPr lang="en-US" sz="1600" dirty="0" smtClean="0">
                <a:latin typeface="Helvetica Neue Light"/>
                <a:cs typeface="Helvetica Neue Light"/>
              </a:rPr>
              <a:t>., 20 Jan. 2015. Web. 20 Jan. 2015.</a:t>
            </a:r>
          </a:p>
          <a:p>
            <a:pPr lvl="0"/>
            <a:r>
              <a:rPr lang="en-US" sz="1600" dirty="0" smtClean="0">
                <a:latin typeface="Helvetica Neue Light"/>
                <a:cs typeface="Helvetica Neue Light"/>
                <a:hlinkClick r:id="rId2"/>
              </a:rPr>
              <a:t>www.databasin.org</a:t>
            </a:r>
            <a:endParaRPr lang="en-US" sz="1600" dirty="0" smtClean="0">
              <a:latin typeface="Helvetica Neue Light"/>
              <a:cs typeface="Helvetica Neue Light"/>
            </a:endParaRPr>
          </a:p>
          <a:p>
            <a:pPr lvl="0"/>
            <a:r>
              <a:rPr lang="en-US" sz="1600" dirty="0" smtClean="0">
                <a:latin typeface="Helvetica Neue Light"/>
                <a:cs typeface="Helvetica Neue Light"/>
                <a:hlinkClick r:id="rId3"/>
              </a:rPr>
              <a:t>www.diva-gis.org/gdata</a:t>
            </a:r>
            <a:endParaRPr lang="en-US" sz="1600" dirty="0" smtClean="0">
              <a:latin typeface="Helvetica Neue Light"/>
              <a:cs typeface="Helvetica Neue Light"/>
            </a:endParaRPr>
          </a:p>
          <a:p>
            <a:pPr lvl="0"/>
            <a:r>
              <a:rPr lang="en-US" sz="1600" dirty="0">
                <a:latin typeface="Helvetica Neue Light"/>
                <a:cs typeface="Helvetica Neue Light"/>
                <a:hlinkClick r:id="rId4"/>
              </a:rPr>
              <a:t>http://hydrosheds.cr.usgs.gov/</a:t>
            </a:r>
            <a:r>
              <a:rPr lang="en-US" sz="1600" dirty="0" smtClean="0">
                <a:latin typeface="Helvetica Neue Light"/>
                <a:cs typeface="Helvetica Neue Light"/>
                <a:hlinkClick r:id="rId4"/>
              </a:rPr>
              <a:t>index.php</a:t>
            </a:r>
            <a:endParaRPr lang="en-US" sz="1600" dirty="0" smtClean="0">
              <a:latin typeface="Helvetica Neue Light"/>
              <a:cs typeface="Helvetica Neue Light"/>
            </a:endParaRPr>
          </a:p>
          <a:p>
            <a:pPr lvl="0"/>
            <a:endParaRPr lang="en-US" sz="16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7132560"/>
      </p:ext>
    </p:extLst>
  </p:cSld>
  <p:clrMapOvr>
    <a:masterClrMapping/>
  </p:clrMapOvr>
  <p:transition advTm="251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6631" y="602364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Questions?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88764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1019"/>
            <a:ext cx="3963046" cy="2769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 Neue Light"/>
                <a:cs typeface="Helvetica Neue Light"/>
              </a:rPr>
              <a:t>Map: HKND Group, Nicaragua Canal Project Description</a:t>
            </a:r>
            <a:endParaRPr lang="en-US" sz="1200" dirty="0">
              <a:latin typeface="Helvetica Neue Light"/>
              <a:cs typeface="Helvetica Neue Light"/>
            </a:endParaRPr>
          </a:p>
        </p:txBody>
      </p:sp>
      <p:sp>
        <p:nvSpPr>
          <p:cNvPr id="3" name="Down Arrow 2"/>
          <p:cNvSpPr/>
          <p:nvPr/>
        </p:nvSpPr>
        <p:spPr>
          <a:xfrm rot="739598">
            <a:off x="7995612" y="1364153"/>
            <a:ext cx="407620" cy="1505271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20867795">
            <a:off x="247303" y="2863685"/>
            <a:ext cx="407620" cy="903980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flipV="1">
            <a:off x="1285569" y="3736217"/>
            <a:ext cx="407620" cy="842316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 flipV="1">
            <a:off x="4429667" y="3987096"/>
            <a:ext cx="407620" cy="826635"/>
          </a:xfrm>
          <a:prstGeom prst="down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20880000">
            <a:off x="1646155" y="1991349"/>
            <a:ext cx="203809" cy="998315"/>
          </a:xfrm>
          <a:prstGeom prst="downArrow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21060000" flipV="1">
            <a:off x="2320297" y="3580218"/>
            <a:ext cx="203809" cy="998315"/>
          </a:xfrm>
          <a:prstGeom prst="downArrow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43466" y="1003514"/>
            <a:ext cx="2993127" cy="147732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 Neue"/>
                <a:cs typeface="Helvetica Neue"/>
              </a:rPr>
              <a:t>Dimensions and Capacity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Length: 276 km (171mi)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Depth: 28 </a:t>
            </a:r>
            <a:r>
              <a:rPr lang="en-US" dirty="0" err="1" smtClean="0">
                <a:latin typeface="Helvetica Neue Light"/>
                <a:cs typeface="Helvetica Neue Light"/>
              </a:rPr>
              <a:t>m</a:t>
            </a:r>
            <a:r>
              <a:rPr lang="en-US" dirty="0" smtClean="0">
                <a:latin typeface="Helvetica Neue Light"/>
                <a:cs typeface="Helvetica Neue Light"/>
              </a:rPr>
              <a:t> (92 ft)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Width: 83 </a:t>
            </a:r>
            <a:r>
              <a:rPr lang="en-US" dirty="0" err="1" smtClean="0">
                <a:latin typeface="Helvetica Neue Light"/>
                <a:cs typeface="Helvetica Neue Light"/>
              </a:rPr>
              <a:t>m</a:t>
            </a:r>
            <a:r>
              <a:rPr lang="en-US" dirty="0" smtClean="0">
                <a:latin typeface="Helvetica Neue Light"/>
                <a:cs typeface="Helvetica Neue Light"/>
              </a:rPr>
              <a:t> (272 ft)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Capacity: &lt;23,000 TEU</a:t>
            </a:r>
          </a:p>
        </p:txBody>
      </p:sp>
      <p:pic>
        <p:nvPicPr>
          <p:cNvPr id="26" name="PowerPoint Temp">
            <a:hlinkClick r:id=""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04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3931" y="1122068"/>
            <a:ext cx="8102869" cy="136344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i="1" dirty="0" smtClean="0">
                <a:latin typeface="Helvetica Neue"/>
                <a:cs typeface="Helvetica Neue"/>
              </a:rPr>
              <a:t>Master Concession and Implementation Agreement in respect of the Nicaragua Canal and Development Project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6631" y="0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Nicaragua: Law 840 Article 3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1371600" y="1003540"/>
            <a:ext cx="7772400" cy="15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Ley 840 art 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711" y="2772762"/>
            <a:ext cx="4254500" cy="2743200"/>
          </a:xfrm>
          <a:prstGeom prst="rect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TextBox 11"/>
          <p:cNvSpPr txBox="1"/>
          <p:nvPr/>
        </p:nvSpPr>
        <p:spPr>
          <a:xfrm>
            <a:off x="4626811" y="2364573"/>
            <a:ext cx="4263924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" i="1" dirty="0" smtClean="0">
                <a:latin typeface="Helvetica Neue Light"/>
                <a:cs typeface="Helvetica Neue Light"/>
              </a:rPr>
              <a:t>“Through this Law and in agreement with Article 105 of the Political Constitution of the Republic of Nicaragua a concession is granted exclusively in favor of “</a:t>
            </a:r>
            <a:r>
              <a:rPr lang="en-US" sz="1750" dirty="0" smtClean="0">
                <a:latin typeface="Helvetica Neue Light"/>
                <a:cs typeface="Helvetica Neue Light"/>
              </a:rPr>
              <a:t>HKND”</a:t>
            </a:r>
            <a:r>
              <a:rPr lang="en-US" sz="1750" i="1" dirty="0" smtClean="0">
                <a:latin typeface="Helvetica Neue Light"/>
                <a:cs typeface="Helvetica Neue Light"/>
              </a:rPr>
              <a:t> and its subsidiaries for the Development and Operation of each subproject in agreement with the provisions of the MCA for a term of fifty (50) years from the start of commercial operations of the Grand </a:t>
            </a:r>
            <a:r>
              <a:rPr lang="en-US" sz="1750" i="1" dirty="0" err="1" smtClean="0">
                <a:latin typeface="Helvetica Neue Light"/>
                <a:cs typeface="Helvetica Neue Light"/>
              </a:rPr>
              <a:t>Interoceanic</a:t>
            </a:r>
            <a:r>
              <a:rPr lang="en-US" sz="1750" i="1" dirty="0" smtClean="0">
                <a:latin typeface="Helvetica Neue Light"/>
                <a:cs typeface="Helvetica Neue Light"/>
              </a:rPr>
              <a:t> Canal of Nicaragua, subject to the extensions considered in the MCA and renewable in each case for a period of fifty (50) additional years at the choosing of </a:t>
            </a:r>
            <a:r>
              <a:rPr lang="en-US" sz="1750" dirty="0" smtClean="0">
                <a:latin typeface="Helvetica Neue Light"/>
                <a:cs typeface="Helvetica Neue Light"/>
              </a:rPr>
              <a:t>”HKND”</a:t>
            </a:r>
            <a:r>
              <a:rPr lang="en-US" sz="1750" i="1" dirty="0" smtClean="0">
                <a:latin typeface="Helvetica Neue Light"/>
                <a:cs typeface="Helvetica Neue Light"/>
              </a:rPr>
              <a:t>, any additional term beginning after the end of the initial term.” </a:t>
            </a:r>
            <a:endParaRPr lang="en-US" sz="1750" i="1" dirty="0">
              <a:latin typeface="Helvetica Neue Light"/>
              <a:cs typeface="Helvetica Neue Light"/>
            </a:endParaRPr>
          </a:p>
        </p:txBody>
      </p:sp>
      <p:pic>
        <p:nvPicPr>
          <p:cNvPr id="15" name="PowerPoint Temp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6963" y="6430963"/>
            <a:ext cx="274637" cy="274637"/>
          </a:xfrm>
          <a:prstGeom prst="rect">
            <a:avLst/>
          </a:prstGeom>
        </p:spPr>
      </p:pic>
    </p:spTree>
  </p:cSld>
  <p:clrMapOvr>
    <a:masterClrMapping/>
  </p:clrMapOvr>
  <p:transition advTm="53033"/>
  <p:timing>
    <p:tnLst>
      <p:par>
        <p:cTn id="1" dur="indefinite" restart="never" nodeType="tmRoot">
          <p:childTnLst>
            <p:audio isNarration="1"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16631" y="0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Data Sources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rot="10800000">
            <a:off x="1371600" y="1003540"/>
            <a:ext cx="7772400" cy="15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7033" y="1118054"/>
            <a:ext cx="8531415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Helvetica Neue"/>
                <a:cs typeface="Helvetica Neue"/>
              </a:rPr>
              <a:t>USGS </a:t>
            </a:r>
            <a:r>
              <a:rPr lang="en-US" sz="2400" dirty="0" err="1" smtClean="0">
                <a:latin typeface="Helvetica Neue"/>
                <a:cs typeface="Helvetica Neue"/>
              </a:rPr>
              <a:t>HydroSHEDS</a:t>
            </a:r>
            <a:endParaRPr lang="en-US" sz="2400" dirty="0" smtClean="0">
              <a:latin typeface="Helvetica Neue"/>
              <a:cs typeface="Helvetica Neue"/>
            </a:endParaRPr>
          </a:p>
          <a:p>
            <a:r>
              <a:rPr lang="en-US" sz="2400" dirty="0" smtClean="0">
                <a:latin typeface="Helvetica Neue Light"/>
                <a:cs typeface="Helvetica Neue Light"/>
              </a:rPr>
              <a:t>15sec SHAPE: River Network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15sec SHAPE: Drainage Basins</a:t>
            </a:r>
          </a:p>
          <a:p>
            <a:endParaRPr lang="en-US" sz="2400" dirty="0">
              <a:latin typeface="Helvetica Neue Light"/>
              <a:cs typeface="Helvetica Neue Light"/>
            </a:endParaRPr>
          </a:p>
          <a:p>
            <a:r>
              <a:rPr lang="en-US" sz="2400" dirty="0" smtClean="0">
                <a:latin typeface="Helvetica Neue"/>
                <a:cs typeface="Helvetica Neue"/>
              </a:rPr>
              <a:t>Data Basin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Land Cover, Central America (ESA </a:t>
            </a:r>
            <a:r>
              <a:rPr lang="en-US" sz="2400" dirty="0" err="1" smtClean="0">
                <a:latin typeface="Helvetica Neue Light"/>
                <a:cs typeface="Helvetica Neue Light"/>
              </a:rPr>
              <a:t>GlobCover</a:t>
            </a:r>
            <a:r>
              <a:rPr lang="en-US" sz="2400" dirty="0" smtClean="0">
                <a:latin typeface="Helvetica Neue Light"/>
                <a:cs typeface="Helvetica Neue Light"/>
              </a:rPr>
              <a:t> Team)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Los </a:t>
            </a:r>
            <a:r>
              <a:rPr lang="en-US" sz="2400" dirty="0" err="1" smtClean="0">
                <a:latin typeface="Helvetica Neue Light"/>
                <a:cs typeface="Helvetica Neue Light"/>
              </a:rPr>
              <a:t>Peces</a:t>
            </a:r>
            <a:r>
              <a:rPr lang="en-US" sz="2400" dirty="0" smtClean="0">
                <a:latin typeface="Helvetica Neue Light"/>
                <a:cs typeface="Helvetica Neue Light"/>
              </a:rPr>
              <a:t> de </a:t>
            </a:r>
            <a:r>
              <a:rPr lang="en-US" sz="2400" dirty="0" err="1" smtClean="0">
                <a:latin typeface="Helvetica Neue Light"/>
                <a:cs typeface="Helvetica Neue Light"/>
              </a:rPr>
              <a:t>Latinoamérica</a:t>
            </a:r>
            <a:r>
              <a:rPr lang="en-US" sz="2400" dirty="0" smtClean="0">
                <a:latin typeface="Helvetica Neue Light"/>
                <a:cs typeface="Helvetica Neue Light"/>
              </a:rPr>
              <a:t> (Conservation Biology Institute)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Los </a:t>
            </a:r>
            <a:r>
              <a:rPr lang="en-US" sz="2400" dirty="0" err="1" smtClean="0">
                <a:latin typeface="Helvetica Neue Light"/>
                <a:cs typeface="Helvetica Neue Light"/>
              </a:rPr>
              <a:t>Anfibios</a:t>
            </a:r>
            <a:r>
              <a:rPr lang="en-US" sz="2400" dirty="0" smtClean="0">
                <a:latin typeface="Helvetica Neue Light"/>
                <a:cs typeface="Helvetica Neue Light"/>
              </a:rPr>
              <a:t> de </a:t>
            </a:r>
            <a:r>
              <a:rPr lang="en-US" sz="2400" dirty="0" err="1" smtClean="0">
                <a:latin typeface="Helvetica Neue Light"/>
                <a:cs typeface="Helvetica Neue Light"/>
              </a:rPr>
              <a:t>Latinoamérica</a:t>
            </a:r>
            <a:r>
              <a:rPr lang="en-US" sz="2400" dirty="0">
                <a:latin typeface="Helvetica Neue Light"/>
                <a:cs typeface="Helvetica Neue Light"/>
              </a:rPr>
              <a:t> </a:t>
            </a:r>
            <a:r>
              <a:rPr lang="en-US" sz="2400" dirty="0" smtClean="0">
                <a:latin typeface="Helvetica Neue Light"/>
                <a:cs typeface="Helvetica Neue Light"/>
              </a:rPr>
              <a:t>(Conservation Biology Institute)</a:t>
            </a:r>
          </a:p>
          <a:p>
            <a:endParaRPr lang="en-US" sz="2400" dirty="0">
              <a:latin typeface="Helvetica Neue Light"/>
              <a:cs typeface="Helvetica Neue Light"/>
            </a:endParaRPr>
          </a:p>
          <a:p>
            <a:r>
              <a:rPr lang="en-US" sz="2400" dirty="0" smtClean="0">
                <a:latin typeface="Helvetica Neue"/>
                <a:cs typeface="Helvetica Neue"/>
              </a:rPr>
              <a:t>DIVA-GIS</a:t>
            </a:r>
          </a:p>
          <a:p>
            <a:r>
              <a:rPr lang="en-US" sz="2400" dirty="0" smtClean="0">
                <a:latin typeface="Helvetica Neue Light"/>
                <a:cs typeface="Helvetica Neue Light"/>
              </a:rPr>
              <a:t>Nicaragua and Costa Rica – Elevation</a:t>
            </a:r>
          </a:p>
          <a:p>
            <a:endParaRPr lang="en-US" sz="2400" dirty="0">
              <a:latin typeface="Helvetica Neue Light"/>
              <a:cs typeface="Helvetica Neue Light"/>
            </a:endParaRPr>
          </a:p>
          <a:p>
            <a:r>
              <a:rPr lang="en-US" sz="2400" dirty="0" err="1" smtClean="0">
                <a:latin typeface="Helvetica Neue"/>
                <a:cs typeface="Helvetica Neue"/>
              </a:rPr>
              <a:t>arcgis.com</a:t>
            </a:r>
            <a:endParaRPr lang="en-US" sz="2400" dirty="0" smtClean="0">
              <a:latin typeface="Helvetica Neue"/>
              <a:cs typeface="Helvetica Neue"/>
            </a:endParaRPr>
          </a:p>
          <a:p>
            <a:r>
              <a:rPr lang="en-US" sz="2400" dirty="0" err="1" smtClean="0">
                <a:latin typeface="Helvetica Neue Light"/>
                <a:cs typeface="Helvetica Neue Light"/>
              </a:rPr>
              <a:t>Habitantes</a:t>
            </a:r>
            <a:r>
              <a:rPr lang="en-US" sz="2400" dirty="0" smtClean="0">
                <a:latin typeface="Helvetica Neue Light"/>
                <a:cs typeface="Helvetica Neue Light"/>
              </a:rPr>
              <a:t> de Nicaragua (David Aguilar)</a:t>
            </a:r>
          </a:p>
          <a:p>
            <a:r>
              <a:rPr lang="en-US" sz="2400" dirty="0" err="1" smtClean="0">
                <a:latin typeface="Helvetica Neue Light"/>
                <a:cs typeface="Helvetica Neue Light"/>
              </a:rPr>
              <a:t>Mapa</a:t>
            </a:r>
            <a:r>
              <a:rPr lang="en-US" sz="2400" dirty="0" smtClean="0">
                <a:latin typeface="Helvetica Neue Light"/>
                <a:cs typeface="Helvetica Neue Light"/>
              </a:rPr>
              <a:t> </a:t>
            </a:r>
            <a:r>
              <a:rPr lang="en-US" sz="2400" dirty="0" err="1" smtClean="0">
                <a:latin typeface="Helvetica Neue Light"/>
                <a:cs typeface="Helvetica Neue Light"/>
              </a:rPr>
              <a:t>socioeconomico</a:t>
            </a:r>
            <a:r>
              <a:rPr lang="en-US" sz="2400" dirty="0" smtClean="0">
                <a:latin typeface="Helvetica Neue Light"/>
                <a:cs typeface="Helvetica Neue Light"/>
              </a:rPr>
              <a:t> de Nicaragua (David Aguilar)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345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17" y="1159916"/>
            <a:ext cx="5915025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6631" y="0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Key Watersheds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10800000">
            <a:off x="1371600" y="1003540"/>
            <a:ext cx="7772400" cy="15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577656" y="2262936"/>
            <a:ext cx="22468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 Neue"/>
                <a:cs typeface="Helvetica Neue"/>
              </a:rPr>
              <a:t>Rio </a:t>
            </a:r>
            <a:r>
              <a:rPr lang="en-US" dirty="0" err="1" smtClean="0">
                <a:latin typeface="Helvetica Neue"/>
                <a:cs typeface="Helvetica Neue"/>
              </a:rPr>
              <a:t>Brito</a:t>
            </a:r>
            <a:endParaRPr lang="en-US" dirty="0" smtClean="0">
              <a:latin typeface="Helvetica Neue"/>
              <a:cs typeface="Helvetica Neue"/>
            </a:endParaRPr>
          </a:p>
          <a:p>
            <a:r>
              <a:rPr lang="en-US" dirty="0" smtClean="0">
                <a:latin typeface="Helvetica Neue Light"/>
                <a:cs typeface="Helvetica Neue Light"/>
              </a:rPr>
              <a:t>11º21’21”N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85º58’11”W</a:t>
            </a:r>
          </a:p>
          <a:p>
            <a:endParaRPr lang="en-US" dirty="0">
              <a:latin typeface="Helvetica Neue Light"/>
              <a:cs typeface="Helvetica Neue Light"/>
            </a:endParaRPr>
          </a:p>
          <a:p>
            <a:r>
              <a:rPr lang="en-US" dirty="0" smtClean="0">
                <a:latin typeface="Helvetica Neue"/>
                <a:cs typeface="Helvetica Neue"/>
              </a:rPr>
              <a:t>Rio Punta </a:t>
            </a:r>
            <a:r>
              <a:rPr lang="en-US" dirty="0" err="1" smtClean="0">
                <a:latin typeface="Helvetica Neue"/>
                <a:cs typeface="Helvetica Neue"/>
              </a:rPr>
              <a:t>Gorda</a:t>
            </a:r>
            <a:endParaRPr lang="en-US" dirty="0" smtClean="0">
              <a:latin typeface="Helvetica Neue"/>
              <a:cs typeface="Helvetica Neue"/>
            </a:endParaRPr>
          </a:p>
          <a:p>
            <a:r>
              <a:rPr lang="en-US" dirty="0" smtClean="0">
                <a:latin typeface="Helvetica Neue Light"/>
                <a:cs typeface="Helvetica Neue Light"/>
              </a:rPr>
              <a:t>11º30’18”N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83º49’10”W</a:t>
            </a:r>
          </a:p>
          <a:p>
            <a:endParaRPr lang="en-US" dirty="0">
              <a:latin typeface="Helvetica Neue Light"/>
              <a:cs typeface="Helvetica Neue Light"/>
            </a:endParaRPr>
          </a:p>
          <a:p>
            <a:r>
              <a:rPr lang="en-US" dirty="0" smtClean="0">
                <a:latin typeface="Helvetica Neue"/>
                <a:cs typeface="Helvetica Neue"/>
              </a:rPr>
              <a:t>Rio Colorado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10º46’7”N</a:t>
            </a:r>
          </a:p>
          <a:p>
            <a:r>
              <a:rPr lang="en-US" dirty="0" smtClean="0">
                <a:latin typeface="Helvetica Neue Light"/>
                <a:cs typeface="Helvetica Neue Light"/>
              </a:rPr>
              <a:t>83º35’29”W</a:t>
            </a:r>
            <a:endParaRPr lang="en-US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07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1383313"/>
            <a:ext cx="668655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6631" y="0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Comparing Data Sources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10800000">
            <a:off x="1371600" y="1003540"/>
            <a:ext cx="7772400" cy="15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46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339237"/>
            <a:ext cx="71532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6631" y="0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Digital Elevation Model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10800000">
            <a:off x="1371600" y="1003540"/>
            <a:ext cx="7772400" cy="15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567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402366"/>
            <a:ext cx="711517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16631" y="0"/>
            <a:ext cx="7772400" cy="1671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latin typeface="Helvetica Neue Light"/>
                <a:ea typeface="+mj-ea"/>
                <a:cs typeface="Helvetica Neue Light"/>
              </a:rPr>
              <a:t>Watershed Sinks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/>
            </a:r>
            <a:b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</a:b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rot="10800000">
            <a:off x="1371600" y="1003540"/>
            <a:ext cx="7772400" cy="1589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90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3|2.8|6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3273</TotalTime>
  <Words>656</Words>
  <Application>Microsoft Office PowerPoint</Application>
  <PresentationFormat>On-screen Show (4:3)</PresentationFormat>
  <Paragraphs>118</Paragraphs>
  <Slides>21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Helvetica Neue</vt:lpstr>
      <vt:lpstr>Helvetica Neue Light</vt:lpstr>
      <vt:lpstr>Office Theme</vt:lpstr>
      <vt:lpstr>Hydrology of el Gran Lago de Nicaragua    Potential Impact Area of the Proposed Nicaragua Canal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Nicaragua Canal Global Energy Implication</dc:title>
  <dc:creator>Frances Sullivan-Gonzalez</dc:creator>
  <cp:lastModifiedBy>Maidment, David R</cp:lastModifiedBy>
  <cp:revision>64</cp:revision>
  <dcterms:created xsi:type="dcterms:W3CDTF">2015-03-12T11:36:50Z</dcterms:created>
  <dcterms:modified xsi:type="dcterms:W3CDTF">2015-11-19T17:52:36Z</dcterms:modified>
</cp:coreProperties>
</file>