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59" r:id="rId5"/>
    <p:sldId id="260" r:id="rId6"/>
    <p:sldId id="266" r:id="rId7"/>
    <p:sldId id="268" r:id="rId8"/>
    <p:sldId id="265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chel\UT%20Austin\GIS%20Water%20Resources\Term%20Project\WaterQualityData\DW027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33333333333333"/>
          <c:y val="5.0925925925925923E-2"/>
          <c:w val="0.82777777777777783"/>
          <c:h val="0.80555555555555558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Sheet1!$B$1:$B$3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71792"/>
        <c:axId val="16473968"/>
      </c:barChart>
      <c:catAx>
        <c:axId val="164717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</a:t>
                </a:r>
                <a:r>
                  <a:rPr lang="en-US" sz="1800" baseline="0"/>
                  <a:t> hrs)</a:t>
                </a:r>
                <a:endParaRPr lang="en-US" sz="1800"/>
              </a:p>
            </c:rich>
          </c:tx>
          <c:overlay val="0"/>
        </c:title>
        <c:majorTickMark val="out"/>
        <c:minorTickMark val="none"/>
        <c:tickLblPos val="nextTo"/>
        <c:crossAx val="16473968"/>
        <c:crosses val="autoZero"/>
        <c:auto val="1"/>
        <c:lblAlgn val="ctr"/>
        <c:lblOffset val="100"/>
        <c:noMultiLvlLbl val="0"/>
      </c:catAx>
      <c:valAx>
        <c:axId val="16473968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Precipitation</a:t>
                </a:r>
              </a:p>
            </c:rich>
          </c:tx>
          <c:layout>
            <c:manualLayout>
              <c:xMode val="edge"/>
              <c:yMode val="edge"/>
              <c:x val="4.109711286089239E-2"/>
              <c:y val="0.23743037328667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47179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 w="38100"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DW0275</a:t>
            </a:r>
            <a:endParaRPr lang="en-US" sz="2800" dirty="0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Enterococcus</c:v>
          </c:tx>
          <c:xVal>
            <c:numRef>
              <c:f>'[Chart in Microsoft PowerPoint]Bacteria'!$A$2:$A$7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'[Chart in Microsoft PowerPoint]Bacteria'!$B$2:$B$7</c:f>
              <c:numCache>
                <c:formatCode>#,##0</c:formatCode>
                <c:ptCount val="6"/>
                <c:pt idx="0" formatCode="General">
                  <c:v>38000</c:v>
                </c:pt>
                <c:pt idx="1">
                  <c:v>96000</c:v>
                </c:pt>
                <c:pt idx="2" formatCode="General">
                  <c:v>0</c:v>
                </c:pt>
                <c:pt idx="3" formatCode="General">
                  <c:v>540</c:v>
                </c:pt>
                <c:pt idx="4">
                  <c:v>2200</c:v>
                </c:pt>
                <c:pt idx="5" formatCode="General">
                  <c:v>2400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650240"/>
        <c:axId val="287650784"/>
      </c:scatterChart>
      <c:valAx>
        <c:axId val="28765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87650784"/>
        <c:crosses val="autoZero"/>
        <c:crossBetween val="midCat"/>
      </c:valAx>
      <c:valAx>
        <c:axId val="28765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MPN</a:t>
                </a:r>
                <a:r>
                  <a:rPr lang="en-US" sz="1400" baseline="0"/>
                  <a:t> or CFU /100ml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7650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79435695538058"/>
          <c:y val="0.20794947506561678"/>
          <c:w val="0.24483420822397201"/>
          <c:h val="0.16743438320209975"/>
        </c:manualLayout>
      </c:layout>
      <c:overlay val="1"/>
      <c:spPr>
        <a:ln w="15875">
          <a:solidFill>
            <a:schemeClr val="tx1"/>
          </a:solidFill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25400"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DW0275</a:t>
            </a:r>
            <a:endParaRPr lang="en-US" sz="2800" dirty="0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Fecal Coliform</c:v>
          </c:tx>
          <c:xVal>
            <c:numRef>
              <c:f>Bacteria!$D$2:$D$7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Bacteria!$E$2:$E$7</c:f>
              <c:numCache>
                <c:formatCode>#,##0</c:formatCode>
                <c:ptCount val="6"/>
                <c:pt idx="0" formatCode="General">
                  <c:v>7000</c:v>
                </c:pt>
                <c:pt idx="1">
                  <c:v>7000</c:v>
                </c:pt>
                <c:pt idx="2" formatCode="General">
                  <c:v>0</c:v>
                </c:pt>
                <c:pt idx="3" formatCode="General">
                  <c:v>1100</c:v>
                </c:pt>
                <c:pt idx="4">
                  <c:v>630</c:v>
                </c:pt>
                <c:pt idx="5" formatCode="General">
                  <c:v>790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646976"/>
        <c:axId val="287647520"/>
      </c:scatterChart>
      <c:valAx>
        <c:axId val="287646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87647520"/>
        <c:crosses val="autoZero"/>
        <c:crossBetween val="midCat"/>
      </c:valAx>
      <c:valAx>
        <c:axId val="287647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MPN</a:t>
                </a:r>
                <a:r>
                  <a:rPr lang="en-US" sz="1600" baseline="0"/>
                  <a:t> /100ml</a:t>
                </a:r>
                <a:endParaRPr lang="en-US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7646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79435695538058"/>
          <c:y val="0.20794947506561678"/>
          <c:w val="0.26983422384701911"/>
          <c:h val="8.3717191601049873E-2"/>
        </c:manualLayout>
      </c:layout>
      <c:overlay val="1"/>
      <c:spPr>
        <a:ln w="15875">
          <a:solidFill>
            <a:schemeClr val="tx1"/>
          </a:solidFill>
        </a:ln>
      </c:spPr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38100">
      <a:solidFill>
        <a:sysClr val="windowText" lastClr="000000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1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663699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24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7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21919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1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471738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58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07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91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737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0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11"/>
            <a:ext cx="3429000" cy="6834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5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0ahUKEwi_lozHqqnJAhUDQCYKHaR3CwYQjRwIBw&amp;url=http://www.nbcsandiego.com/news/local/Coronado-Shoreline-and-South-to-Border-Have-Contaminated-Water-Officials-317632261.html&amp;psig=AFQjCNG-nWOSPUSxHtWhlDbK9nUEWCa_jw&amp;ust=144846381643001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419600" cy="27526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 and Low-Impact Development in San Diego, 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2133600"/>
            <a:ext cx="3429000" cy="1752600"/>
          </a:xfrm>
        </p:spPr>
        <p:txBody>
          <a:bodyPr>
            <a:norm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sz="2400" dirty="0" smtClean="0"/>
              <a:t>Mitchel J. </a:t>
            </a:r>
            <a:r>
              <a:rPr lang="en-US" sz="2400" dirty="0" err="1" smtClean="0"/>
              <a:t>Bartolo</a:t>
            </a:r>
            <a:endParaRPr lang="en-US" sz="2400" dirty="0" smtClean="0"/>
          </a:p>
          <a:p>
            <a:pPr algn="r"/>
            <a:r>
              <a:rPr lang="en-US" sz="2400" dirty="0" smtClean="0"/>
              <a:t>November 24, 2015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199"/>
            <a:ext cx="3928013" cy="29003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647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City of San Diego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826000"/>
          </a:xfrm>
        </p:spPr>
        <p:txBody>
          <a:bodyPr/>
          <a:lstStyle/>
          <a:p>
            <a:r>
              <a:rPr lang="en-US" dirty="0" smtClean="0"/>
              <a:t>Sort out GIS layer acquisition w/ City of SD</a:t>
            </a:r>
          </a:p>
          <a:p>
            <a:r>
              <a:rPr lang="en-US" dirty="0" smtClean="0"/>
              <a:t>Analyze water quality data for each site</a:t>
            </a:r>
            <a:endParaRPr lang="en-US" dirty="0"/>
          </a:p>
          <a:p>
            <a:r>
              <a:rPr lang="en-US" dirty="0" err="1" smtClean="0"/>
              <a:t>Quanitify</a:t>
            </a:r>
            <a:r>
              <a:rPr lang="en-US" dirty="0" smtClean="0"/>
              <a:t> flow impacts with HEC-HMS model</a:t>
            </a:r>
          </a:p>
          <a:p>
            <a:pPr lvl="1"/>
            <a:r>
              <a:rPr lang="en-US" dirty="0" smtClean="0"/>
              <a:t>Impervious values, before and after LID</a:t>
            </a:r>
          </a:p>
          <a:p>
            <a:pPr lvl="1"/>
            <a:r>
              <a:rPr lang="en-US" dirty="0" smtClean="0"/>
              <a:t>Compare responses to a fixed storm event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6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9310"/>
            <a:ext cx="6908800" cy="5181600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837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We Care #1: Water Cycle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198420"/>
            <a:ext cx="8382000" cy="5735780"/>
            <a:chOff x="457200" y="1198420"/>
            <a:chExt cx="8382000" cy="57357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98420"/>
              <a:ext cx="8305800" cy="542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96000" y="65648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Source: City of San Diego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1828800"/>
            <a:ext cx="8767330" cy="3108960"/>
            <a:chOff x="228600" y="1942851"/>
            <a:chExt cx="8767330" cy="31089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970277"/>
              <a:ext cx="4423930" cy="30815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1508012"/>
                </p:ext>
              </p:extLst>
            </p:nvPr>
          </p:nvGraphicFramePr>
          <p:xfrm>
            <a:off x="228600" y="1942851"/>
            <a:ext cx="4145973" cy="3108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Right Arrow 7"/>
            <p:cNvSpPr/>
            <p:nvPr/>
          </p:nvSpPr>
          <p:spPr>
            <a:xfrm>
              <a:off x="3886200" y="2230580"/>
              <a:ext cx="1066800" cy="685800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5051811"/>
            <a:ext cx="8229600" cy="15267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Infiltration</a:t>
            </a:r>
            <a:r>
              <a:rPr lang="en-US" dirty="0"/>
              <a:t> </a:t>
            </a:r>
            <a:r>
              <a:rPr lang="en-US" dirty="0" smtClean="0"/>
              <a:t>          Subsurface storage</a:t>
            </a:r>
          </a:p>
          <a:p>
            <a:pPr marL="0" indent="0">
              <a:buNone/>
            </a:pPr>
            <a:r>
              <a:rPr lang="en-US" dirty="0" smtClean="0"/>
              <a:t> Overland flow           Streamflow  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14600" y="5105400"/>
            <a:ext cx="4800600" cy="1084118"/>
            <a:chOff x="2514600" y="5105400"/>
            <a:chExt cx="4800600" cy="108411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14600" y="51054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15200" y="5146964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429000" y="5604164"/>
              <a:ext cx="0" cy="5680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629400" y="5656118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541818" y="1524598"/>
            <a:ext cx="354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Source: Minnesota Pollution Control Agency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We Care #2: Pollution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1672" y="1905000"/>
            <a:ext cx="2923308" cy="3447797"/>
            <a:chOff x="221672" y="1585868"/>
            <a:chExt cx="2923308" cy="3447797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1585868"/>
              <a:ext cx="2895600" cy="47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Bacteria/Viruses</a:t>
              </a:r>
              <a:endPara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2132939"/>
              <a:ext cx="2895600" cy="47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Oil and Grease</a:t>
              </a:r>
              <a:endPara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2620493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Sediment/</a:t>
              </a:r>
              <a:r>
                <a: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</a:t>
              </a:r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urbidity</a:t>
              </a:r>
              <a:endPara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672" y="3594778"/>
              <a:ext cx="2895600" cy="47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Nutrients (N, P)</a:t>
              </a:r>
              <a:endPara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9380" y="4063646"/>
              <a:ext cx="2895600" cy="47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Organics</a:t>
              </a:r>
              <a:endPara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4557668"/>
              <a:ext cx="2895600" cy="47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Pesticides</a:t>
              </a:r>
              <a:endPara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3093826"/>
              <a:ext cx="2895600" cy="47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Metals</a:t>
              </a:r>
              <a:endPara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Right Brace 12"/>
          <p:cNvSpPr/>
          <p:nvPr/>
        </p:nvSpPr>
        <p:spPr>
          <a:xfrm>
            <a:off x="2743200" y="1966868"/>
            <a:ext cx="221672" cy="33671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10790" y="2667000"/>
            <a:ext cx="599210" cy="56334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62" y="1334492"/>
            <a:ext cx="2170438" cy="29604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2128619">
            <a:off x="6760536" y="3810867"/>
            <a:ext cx="599210" cy="56334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60" y="4582942"/>
            <a:ext cx="3041040" cy="18940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34928" y="6477000"/>
            <a:ext cx="41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City of San Diego, NBC San Diego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 descr="http://media.nbcsandiego.com/images/652*489/DANGER+CONTAMINATED+BEACH+wood+sign+on+beach+finished+graphi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522381" cy="18928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10800000">
            <a:off x="5570381" y="5114798"/>
            <a:ext cx="599210" cy="56334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Low-Impact Development (LID)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610600" cy="490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LID reduces imperviousness by replicating natural hydrology  </a:t>
            </a:r>
          </a:p>
          <a:p>
            <a:pPr lvl="1"/>
            <a:r>
              <a:rPr lang="en-US" sz="2400" dirty="0" smtClean="0"/>
              <a:t>Addresses both flow and pollution issues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Parking lots, buildings,  sidewalks </a:t>
            </a:r>
            <a:r>
              <a:rPr lang="en-US" sz="2800" dirty="0" smtClean="0">
                <a:sym typeface="Wingdings" panose="05000000000000000000" pitchFamily="2" charset="2"/>
              </a:rPr>
              <a:t> permeable pavement, green roofs, vegetated swales, </a:t>
            </a:r>
            <a:r>
              <a:rPr lang="en-US" sz="2800" dirty="0" err="1" smtClean="0">
                <a:sym typeface="Wingdings" panose="05000000000000000000" pitchFamily="2" charset="2"/>
              </a:rPr>
              <a:t>bioretention</a:t>
            </a:r>
            <a:r>
              <a:rPr lang="en-US" sz="2800" dirty="0" smtClean="0">
                <a:sym typeface="Wingdings" panose="05000000000000000000" pitchFamily="2" charset="2"/>
              </a:rPr>
              <a:t> basins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4" y="1745673"/>
            <a:ext cx="8239066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LID in San Diego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7597"/>
            <a:ext cx="4876800" cy="49718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8200" y="685800"/>
            <a:ext cx="8224200" cy="6096000"/>
            <a:chOff x="838200" y="685800"/>
            <a:chExt cx="8224200" cy="6096000"/>
          </a:xfrm>
        </p:grpSpPr>
        <p:sp>
          <p:nvSpPr>
            <p:cNvPr id="4" name="Oval 3"/>
            <p:cNvSpPr/>
            <p:nvPr/>
          </p:nvSpPr>
          <p:spPr>
            <a:xfrm>
              <a:off x="838200" y="3429000"/>
              <a:ext cx="1143000" cy="1066800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905000" y="1981200"/>
              <a:ext cx="373380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220" y="685800"/>
              <a:ext cx="3368180" cy="20404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94165" y="4360715"/>
              <a:ext cx="4329544" cy="12780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709" y="2857500"/>
              <a:ext cx="2194162" cy="39243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647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 Area-Watershed Analysis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082588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819400" y="3352800"/>
            <a:ext cx="1143000" cy="10668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0" y="1056604"/>
            <a:ext cx="4524375" cy="56496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0" y="1107404"/>
            <a:ext cx="5090099" cy="56509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5" y="1121664"/>
            <a:ext cx="5036754" cy="56509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5" y="1047351"/>
            <a:ext cx="4883194" cy="56509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65766"/>
            <a:ext cx="3293486" cy="9928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71" y="1928592"/>
            <a:ext cx="3371315" cy="3509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879600"/>
            <a:ext cx="8229600" cy="48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67400" y="1195551"/>
            <a:ext cx="3733800" cy="3986049"/>
            <a:chOff x="5867400" y="1195551"/>
            <a:chExt cx="3733800" cy="3986049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819900" y="1195551"/>
              <a:ext cx="2781300" cy="17803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err="1" smtClean="0"/>
                <a:t>Permebale</a:t>
              </a:r>
              <a:r>
                <a:rPr lang="en-US" sz="1800" b="1" dirty="0" smtClean="0"/>
                <a:t> pavement, </a:t>
              </a:r>
              <a:r>
                <a:rPr lang="en-US" sz="1800" b="1" dirty="0" err="1" smtClean="0"/>
                <a:t>bioswales</a:t>
              </a:r>
              <a:r>
                <a:rPr lang="en-US" sz="1800" b="1" dirty="0" smtClean="0"/>
                <a:t>, rain barrels</a:t>
              </a:r>
            </a:p>
            <a:p>
              <a:pPr marL="457200" lvl="1" indent="0">
                <a:buFont typeface="Arial"/>
                <a:buNone/>
              </a:pPr>
              <a:endParaRPr lang="en-US" dirty="0" smtClean="0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858000" y="3125804"/>
              <a:ext cx="2438400" cy="20557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bg1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/>
              <a:r>
                <a:rPr lang="en-US" sz="2100" b="1" dirty="0" smtClean="0"/>
                <a:t>“Green Street” Pilot: bacteria</a:t>
              </a:r>
            </a:p>
            <a:p>
              <a:pPr marL="400050"/>
              <a:r>
                <a:rPr lang="en-US" sz="2100" b="1" dirty="0" smtClean="0"/>
                <a:t>Vegetated swales and </a:t>
              </a:r>
              <a:r>
                <a:rPr lang="en-US" sz="2100" b="1" dirty="0" err="1" smtClean="0"/>
                <a:t>bioretention</a:t>
              </a:r>
              <a:r>
                <a:rPr lang="en-US" sz="2100" b="1" dirty="0" smtClean="0"/>
                <a:t> basins</a:t>
              </a:r>
            </a:p>
            <a:p>
              <a:pPr marL="400050"/>
              <a:endParaRPr lang="en-US" sz="22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867400" y="1295400"/>
              <a:ext cx="990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629400" y="2362200"/>
              <a:ext cx="609600" cy="7636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75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Evaluating LID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 smtClean="0"/>
              <a:t>Flood Response</a:t>
            </a:r>
          </a:p>
          <a:p>
            <a:pPr marL="914400" lvl="1" indent="-514350"/>
            <a:r>
              <a:rPr lang="en-US" dirty="0" smtClean="0"/>
              <a:t>No USGS gage in this watershed</a:t>
            </a:r>
          </a:p>
          <a:p>
            <a:pPr marL="914400" lvl="1" indent="-514350"/>
            <a:r>
              <a:rPr lang="en-US" dirty="0" smtClean="0"/>
              <a:t>Precipitation varies: hard to compare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Pollution</a:t>
            </a:r>
          </a:p>
          <a:p>
            <a:pPr lvl="1"/>
            <a:r>
              <a:rPr lang="en-US" dirty="0" smtClean="0"/>
              <a:t>San Diego SWPP Program</a:t>
            </a:r>
          </a:p>
          <a:p>
            <a:pPr lvl="1"/>
            <a:r>
              <a:rPr lang="en-US" dirty="0" smtClean="0"/>
              <a:t>Yearly Monitoring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343400"/>
            <a:ext cx="5638800" cy="1905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96200" cy="51778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3" y="1295400"/>
            <a:ext cx="8732433" cy="541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Stormwater</a:t>
            </a:r>
            <a:r>
              <a:rPr lang="en-US" dirty="0" smtClean="0"/>
              <a:t> Conveyance System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37639" y="1887682"/>
            <a:ext cx="7114525" cy="4610100"/>
            <a:chOff x="1537639" y="1887682"/>
            <a:chExt cx="7114525" cy="4610100"/>
          </a:xfrm>
        </p:grpSpPr>
        <p:sp>
          <p:nvSpPr>
            <p:cNvPr id="2" name="Oval 1"/>
            <p:cNvSpPr/>
            <p:nvPr/>
          </p:nvSpPr>
          <p:spPr>
            <a:xfrm>
              <a:off x="2028393" y="2058368"/>
              <a:ext cx="1143000" cy="1143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39" y="1887682"/>
              <a:ext cx="5076825" cy="46101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206029" y="2362200"/>
              <a:ext cx="3347171" cy="1533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37639" y="3208295"/>
              <a:ext cx="2124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DW0275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52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Pollution Monitoring Data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069166"/>
              </p:ext>
            </p:extLst>
          </p:nvPr>
        </p:nvGraphicFramePr>
        <p:xfrm>
          <a:off x="685800" y="19050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694595"/>
              </p:ext>
            </p:extLst>
          </p:nvPr>
        </p:nvGraphicFramePr>
        <p:xfrm>
          <a:off x="685800" y="1828800"/>
          <a:ext cx="7366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10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4-3_UT_Formal_powerpoint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234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4-3_UT_Formal_powerpoint</vt:lpstr>
      <vt:lpstr>Stormwater and Low-Impact Development in San Diego, CA</vt:lpstr>
      <vt:lpstr>Why We Care #1: Water Cycle</vt:lpstr>
      <vt:lpstr>Why We Care #2: Pollution</vt:lpstr>
      <vt:lpstr>Low-Impact Development (LID)</vt:lpstr>
      <vt:lpstr>LID in San Diego</vt:lpstr>
      <vt:lpstr>Study Area-Watershed Analysis</vt:lpstr>
      <vt:lpstr>Evaluating LID Effectiveness</vt:lpstr>
      <vt:lpstr>PowerPoint Presentation</vt:lpstr>
      <vt:lpstr>Pollution Monitoring Data </vt:lpstr>
      <vt:lpstr>To-Do List</vt:lpstr>
      <vt:lpstr>Questions?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and Low-Impact Development in San Diego, CA</dc:title>
  <dc:creator>Mitchel</dc:creator>
  <cp:lastModifiedBy>Maidment, David R</cp:lastModifiedBy>
  <cp:revision>39</cp:revision>
  <dcterms:created xsi:type="dcterms:W3CDTF">2015-11-22T20:38:52Z</dcterms:created>
  <dcterms:modified xsi:type="dcterms:W3CDTF">2015-11-24T16:57:29Z</dcterms:modified>
</cp:coreProperties>
</file>