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9" r:id="rId2"/>
    <p:sldMasterId id="2147483669" r:id="rId3"/>
  </p:sldMasterIdLst>
  <p:notesMasterIdLst>
    <p:notesMasterId r:id="rId24"/>
  </p:notesMasterIdLst>
  <p:sldIdLst>
    <p:sldId id="707" r:id="rId4"/>
    <p:sldId id="710" r:id="rId5"/>
    <p:sldId id="711" r:id="rId6"/>
    <p:sldId id="716" r:id="rId7"/>
    <p:sldId id="712" r:id="rId8"/>
    <p:sldId id="713" r:id="rId9"/>
    <p:sldId id="714" r:id="rId10"/>
    <p:sldId id="715" r:id="rId11"/>
    <p:sldId id="718" r:id="rId12"/>
    <p:sldId id="717" r:id="rId13"/>
    <p:sldId id="719" r:id="rId14"/>
    <p:sldId id="720" r:id="rId15"/>
    <p:sldId id="721" r:id="rId16"/>
    <p:sldId id="724" r:id="rId17"/>
    <p:sldId id="722" r:id="rId18"/>
    <p:sldId id="723" r:id="rId19"/>
    <p:sldId id="725" r:id="rId20"/>
    <p:sldId id="727" r:id="rId21"/>
    <p:sldId id="726" r:id="rId22"/>
    <p:sldId id="728" r:id="rId23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31F"/>
    <a:srgbClr val="C01338"/>
    <a:srgbClr val="C00000"/>
    <a:srgbClr val="79C82A"/>
    <a:srgbClr val="DE7E7A"/>
    <a:srgbClr val="D61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90901" autoAdjust="0"/>
  </p:normalViewPr>
  <p:slideViewPr>
    <p:cSldViewPr>
      <p:cViewPr varScale="1">
        <p:scale>
          <a:sx n="93" d="100"/>
          <a:sy n="93" d="100"/>
        </p:scale>
        <p:origin x="4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/>
              <a:pPr>
                <a:defRPr/>
              </a:pPr>
              <a:t>11/24/2015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Mercury in fish tissue and water: 1650, 59 new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Nutrient/Eutrophication biological indicators: 573, 58 new</a:t>
            </a: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E. coli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and fecal coliform: 533, 125 new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Turbidity: 368, 24 new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Fishes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bioassessment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: 277, 85 new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Aquatic macroinvertebrate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bioassessments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: 299, 119 new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PCB in fish tissue and water column: 153, 0 new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Dissolved oxygen: 127, 12 new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Chloride: 47, 28 new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All other: 142, 3 new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4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two areas that have seen a lot of growth in the past</a:t>
            </a:r>
            <a:r>
              <a:rPr lang="en-US" baseline="0" dirty="0" smtClean="0"/>
              <a:t> 15 years.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is in range with what Sparrow</a:t>
            </a:r>
            <a:r>
              <a:rPr lang="en-US" baseline="0" dirty="0" smtClean="0"/>
              <a:t> Predicts, N is too high.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8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is way</a:t>
            </a:r>
            <a:r>
              <a:rPr lang="en-US" baseline="0" dirty="0" smtClean="0"/>
              <a:t> to high, N is low, this does not yet account for livestock operations.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7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393192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5960"/>
            <a:ext cx="403860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5960"/>
            <a:ext cx="4038600" cy="4023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85534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27846"/>
            <a:ext cx="5111750" cy="5401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7" y="2135506"/>
            <a:ext cx="3008313" cy="4189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7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3090"/>
            <a:ext cx="54864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3203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32037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0687" y="85534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1227846"/>
            <a:ext cx="5111750" cy="5401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687" y="2135506"/>
            <a:ext cx="3008313" cy="41890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7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73090"/>
            <a:ext cx="5486400" cy="803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663699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1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1400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121919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1"/>
            <a:ext cx="5111750" cy="5257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471738"/>
            <a:ext cx="3008313" cy="4005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07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91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737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07993" y="964011"/>
            <a:ext cx="3429000" cy="68349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92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5037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0280"/>
            <a:ext cx="82296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39963"/>
            <a:ext cx="8229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Surface Water Pollution in Minnesota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Oliver </a:t>
            </a:r>
            <a:r>
              <a:rPr lang="en-US" dirty="0" err="1" smtClean="0"/>
              <a:t>Haugland</a:t>
            </a:r>
            <a:endParaRPr lang="en-US" dirty="0" smtClean="0"/>
          </a:p>
          <a:p>
            <a:r>
              <a:rPr lang="en-US" dirty="0" smtClean="0"/>
              <a:t>CE 394K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7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 County Growth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80" y="2133600"/>
            <a:ext cx="3481767" cy="284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063340"/>
            <a:ext cx="3481767" cy="2928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5029200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2307" y="4992094"/>
            <a:ext cx="847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963234"/>
            <a:ext cx="780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35% increase in development, 6% decrease in farmland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 County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 out of the 22 impaired water bodies added during this time.</a:t>
            </a:r>
          </a:p>
          <a:p>
            <a:r>
              <a:rPr lang="en-US" dirty="0" smtClean="0"/>
              <a:t>All were either Mercury or Eutrophication</a:t>
            </a:r>
          </a:p>
          <a:p>
            <a:r>
              <a:rPr lang="en-US" dirty="0" smtClean="0"/>
              <a:t>Measurement and regulations changed in this time period, so this result doesn’t really tell much.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48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Scott County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</a:t>
            </a:r>
            <a:r>
              <a:rPr lang="en-US" dirty="0" err="1" smtClean="0"/>
              <a:t>Storet</a:t>
            </a:r>
            <a:r>
              <a:rPr lang="en-US" dirty="0" smtClean="0"/>
              <a:t> water quality data shows little trends. </a:t>
            </a:r>
            <a:endParaRPr lang="en-US" dirty="0"/>
          </a:p>
          <a:p>
            <a:r>
              <a:rPr lang="en-US" dirty="0" smtClean="0"/>
              <a:t>Inconsistent gages.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54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Agriculture in the Crowing Watershed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362200"/>
            <a:ext cx="3509438" cy="4144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249" y="2362200"/>
            <a:ext cx="3282551" cy="41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land use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3300" y="3352800"/>
            <a:ext cx="4407468" cy="31583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3352800"/>
            <a:ext cx="3886200" cy="3124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24339" y="2743200"/>
            <a:ext cx="3276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Total Characterization 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48734" y="2743200"/>
            <a:ext cx="3276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Ag Characterization 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N, P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Ranges from 0-40 kg/ha/</a:t>
            </a:r>
            <a:r>
              <a:rPr lang="en-US" dirty="0" err="1" smtClean="0"/>
              <a:t>yr</a:t>
            </a:r>
            <a:r>
              <a:rPr lang="en-US" dirty="0" smtClean="0"/>
              <a:t> depending on various crops </a:t>
            </a:r>
            <a:r>
              <a:rPr lang="en-US" dirty="0"/>
              <a:t>(Nielsen</a:t>
            </a:r>
            <a:r>
              <a:rPr lang="en-US" i="1" dirty="0"/>
              <a:t> et al.</a:t>
            </a:r>
            <a:r>
              <a:rPr lang="en-US" dirty="0"/>
              <a:t> 1978) </a:t>
            </a:r>
            <a:endParaRPr lang="en-US" dirty="0" smtClean="0"/>
          </a:p>
          <a:p>
            <a:r>
              <a:rPr lang="en-US" dirty="0" smtClean="0"/>
              <a:t>708,252 kg/</a:t>
            </a:r>
            <a:r>
              <a:rPr lang="en-US" dirty="0" err="1" smtClean="0"/>
              <a:t>yr</a:t>
            </a:r>
            <a:r>
              <a:rPr lang="en-US" dirty="0" smtClean="0"/>
              <a:t> N</a:t>
            </a:r>
          </a:p>
          <a:p>
            <a:r>
              <a:rPr lang="en-US" dirty="0" smtClean="0"/>
              <a:t>41,549 kg/</a:t>
            </a:r>
            <a:r>
              <a:rPr lang="en-US" dirty="0" err="1" smtClean="0"/>
              <a:t>yr</a:t>
            </a:r>
            <a:r>
              <a:rPr lang="en-US" dirty="0" smtClean="0"/>
              <a:t> 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962400"/>
            <a:ext cx="2790825" cy="2355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320826"/>
            <a:ext cx="185737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N, P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Annual Discharge from this watershed is 1576 </a:t>
            </a:r>
            <a:r>
              <a:rPr lang="en-US" dirty="0" err="1" smtClean="0"/>
              <a:t>cfs</a:t>
            </a:r>
            <a:endParaRPr lang="en-US" dirty="0" smtClean="0"/>
          </a:p>
          <a:p>
            <a:r>
              <a:rPr lang="en-US" dirty="0" smtClean="0"/>
              <a:t>Agricultural runoff accounts for an estimated 0.5 mg/l P and 0.03 mg/l N in annual runoff</a:t>
            </a:r>
          </a:p>
          <a:p>
            <a:r>
              <a:rPr lang="en-US" dirty="0" smtClean="0"/>
              <a:t>Do not come close to EPA </a:t>
            </a:r>
            <a:r>
              <a:rPr lang="en-US" dirty="0" err="1" smtClean="0"/>
              <a:t>Storet</a:t>
            </a:r>
            <a:r>
              <a:rPr lang="en-US" dirty="0" smtClean="0"/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15586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57401"/>
            <a:ext cx="4003976" cy="4347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013422"/>
            <a:ext cx="3876261" cy="439115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409700"/>
            <a:ext cx="3276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Cattle density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62600" y="1409700"/>
            <a:ext cx="3276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Pig density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thus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</a:t>
            </a:r>
            <a:r>
              <a:rPr lang="en-US" dirty="0" err="1" smtClean="0"/>
              <a:t>Storet</a:t>
            </a:r>
            <a:r>
              <a:rPr lang="en-US" dirty="0" smtClean="0"/>
              <a:t> data difficult to work with</a:t>
            </a:r>
          </a:p>
          <a:p>
            <a:r>
              <a:rPr lang="en-US" dirty="0" smtClean="0"/>
              <a:t>Need more accurate pollutant runoff data</a:t>
            </a:r>
          </a:p>
          <a:p>
            <a:r>
              <a:rPr lang="en-US" dirty="0" smtClean="0"/>
              <a:t>USGS Sparrow Model to understand transport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the livestock data to surface water loading</a:t>
            </a:r>
          </a:p>
          <a:p>
            <a:r>
              <a:rPr lang="en-US" dirty="0" smtClean="0"/>
              <a:t>Determine how much additional agriculture activity this watershed can handle without waterbodies becoming impaired</a:t>
            </a:r>
          </a:p>
          <a:p>
            <a:r>
              <a:rPr lang="en-US" dirty="0" smtClean="0"/>
              <a:t>Find a way to better incorporate </a:t>
            </a:r>
            <a:r>
              <a:rPr lang="en-US" dirty="0" err="1" smtClean="0"/>
              <a:t>Storet</a:t>
            </a:r>
            <a:r>
              <a:rPr lang="en-US" dirty="0" smtClean="0"/>
              <a:t> data accurately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Lake Life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96324"/>
            <a:ext cx="2637970" cy="469616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0" y="2949192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914" y="2205038"/>
            <a:ext cx="3280171" cy="4373562"/>
          </a:xfrm>
        </p:spPr>
      </p:pic>
    </p:spTree>
    <p:extLst>
      <p:ext uri="{BB962C8B-B14F-4D97-AF65-F5344CB8AC3E}">
        <p14:creationId xmlns:p14="http://schemas.microsoft.com/office/powerpoint/2010/main" val="1392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Lake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11,842 lakes &gt; 10 acres</a:t>
            </a:r>
          </a:p>
          <a:p>
            <a:r>
              <a:rPr lang="en-US" dirty="0"/>
              <a:t>13,136,357 </a:t>
            </a:r>
            <a:r>
              <a:rPr lang="en-US" dirty="0" smtClean="0"/>
              <a:t>acres of total surface area</a:t>
            </a:r>
          </a:p>
          <a:p>
            <a:r>
              <a:rPr lang="en-US" dirty="0" smtClean="0"/>
              <a:t>Lake and River Recreation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624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use changes and pollution loading</a:t>
            </a:r>
          </a:p>
          <a:p>
            <a:r>
              <a:rPr lang="en-US" dirty="0" smtClean="0"/>
              <a:t>Agriculture loading on SW pollution</a:t>
            </a:r>
          </a:p>
          <a:p>
            <a:pPr lvl="1"/>
            <a:r>
              <a:rPr lang="en-US" dirty="0" smtClean="0"/>
              <a:t>Types of agriculture</a:t>
            </a:r>
          </a:p>
          <a:p>
            <a:pPr lvl="1"/>
            <a:r>
              <a:rPr lang="en-US" dirty="0" smtClean="0"/>
              <a:t>Spatial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Waters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 303(d) Clean Water </a:t>
            </a:r>
            <a:r>
              <a:rPr lang="en-US" dirty="0" smtClean="0"/>
              <a:t>Act</a:t>
            </a:r>
          </a:p>
          <a:p>
            <a:r>
              <a:rPr lang="en-US" dirty="0"/>
              <a:t>4,114 total </a:t>
            </a:r>
            <a:r>
              <a:rPr lang="en-US" dirty="0" smtClean="0"/>
              <a:t>inventory</a:t>
            </a:r>
          </a:p>
          <a:p>
            <a:r>
              <a:rPr lang="en-US" dirty="0" smtClean="0"/>
              <a:t>515 </a:t>
            </a:r>
            <a:r>
              <a:rPr lang="en-US" dirty="0"/>
              <a:t>new impairments since 2012.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-932" b="50779"/>
          <a:stretch/>
        </p:blipFill>
        <p:spPr>
          <a:xfrm>
            <a:off x="457200" y="990600"/>
            <a:ext cx="8229600" cy="55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50371"/>
          <a:stretch/>
        </p:blipFill>
        <p:spPr>
          <a:xfrm>
            <a:off x="457200" y="1092201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Water Bodies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93" y="2200275"/>
            <a:ext cx="4192014" cy="4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Water Bodies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93" y="2200275"/>
            <a:ext cx="4192014" cy="43783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24200" y="4648200"/>
            <a:ext cx="609600" cy="6096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5334000"/>
            <a:ext cx="533400" cy="30480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3 Dark Background">
  <a:themeElements>
    <a:clrScheme name="Custom 1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403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-3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-3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4-3_UT_Formal_powerpoint</Template>
  <TotalTime>298</TotalTime>
  <Words>415</Words>
  <Application>Microsoft Office PowerPoint</Application>
  <PresentationFormat>On-screen Show (4:3)</PresentationFormat>
  <Paragraphs>70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ヒラギノ角ゴ Pro W3</vt:lpstr>
      <vt:lpstr>4-3 Dark Background</vt:lpstr>
      <vt:lpstr>4-3 Light Background</vt:lpstr>
      <vt:lpstr>4-3 White Backgroud</vt:lpstr>
      <vt:lpstr>Surface Water Pollution in Minnesota</vt:lpstr>
      <vt:lpstr>Minnesota Lake Life</vt:lpstr>
      <vt:lpstr>Minnesota Lake Life</vt:lpstr>
      <vt:lpstr>Project Objective</vt:lpstr>
      <vt:lpstr>Impaired Waters</vt:lpstr>
      <vt:lpstr>PowerPoint Presentation</vt:lpstr>
      <vt:lpstr>PowerPoint Presentation</vt:lpstr>
      <vt:lpstr>Impaired Water Bodies </vt:lpstr>
      <vt:lpstr>Impaired Water Bodies </vt:lpstr>
      <vt:lpstr>Scott County Growth</vt:lpstr>
      <vt:lpstr>Scott County Growth</vt:lpstr>
      <vt:lpstr>Scott County Growth</vt:lpstr>
      <vt:lpstr>Agriculture in the Crowing Watershed</vt:lpstr>
      <vt:lpstr>Detailed land use</vt:lpstr>
      <vt:lpstr>Estimated N, P Losses</vt:lpstr>
      <vt:lpstr>N, P Loading</vt:lpstr>
      <vt:lpstr>PowerPoint Presentation</vt:lpstr>
      <vt:lpstr>Issues thus far</vt:lpstr>
      <vt:lpstr>Next steps:</vt:lpstr>
      <vt:lpstr>Questions?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Water Pollution in Minnesota</dc:title>
  <dc:subject/>
  <dc:creator>Haugland, John</dc:creator>
  <cp:keywords/>
  <dc:description/>
  <cp:lastModifiedBy>Maidment, David R</cp:lastModifiedBy>
  <cp:revision>24</cp:revision>
  <cp:lastPrinted>2011-01-24T02:49:42Z</cp:lastPrinted>
  <dcterms:created xsi:type="dcterms:W3CDTF">2015-11-24T01:55:14Z</dcterms:created>
  <dcterms:modified xsi:type="dcterms:W3CDTF">2015-11-24T17:34:45Z</dcterms:modified>
  <cp:category/>
</cp:coreProperties>
</file>