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83" r:id="rId19"/>
    <p:sldId id="284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</p:sldIdLst>
  <p:sldSz cx="9144000" cy="5143500" type="screen16x9"/>
  <p:notesSz cx="6858000" cy="9144000"/>
  <p:embeddedFontLst>
    <p:embeddedFont>
      <p:font typeface="Georgia" panose="02040502050405020303" pitchFamily="18" charset="0"/>
      <p:regular r:id="rId32"/>
      <p:bold r:id="rId33"/>
      <p:italic r:id="rId34"/>
      <p:boldItalic r:id="rId35"/>
    </p:embeddedFont>
  </p:embeddedFontLst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3670" autoAdjust="0"/>
  </p:normalViewPr>
  <p:slideViewPr>
    <p:cSldViewPr snapToGrid="0" snapToObjects="1">
      <p:cViewPr varScale="1">
        <p:scale>
          <a:sx n="86" d="100"/>
          <a:sy n="86" d="100"/>
        </p:scale>
        <p:origin x="738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467433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4731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lang="en" sz="12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74024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lang="en" sz="1150" dirty="0">
              <a:solidFill>
                <a:srgbClr val="111111"/>
              </a:solidFill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66722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sz="1150" dirty="0">
              <a:solidFill>
                <a:srgbClr val="1111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540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en" sz="12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329757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8747257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7162791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3894471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0843540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7487614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293498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endParaRPr lang="en" sz="1150" dirty="0">
              <a:solidFill>
                <a:srgbClr val="1111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2613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1553333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6299377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1209590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19402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sz="1050" dirty="0">
              <a:solidFill>
                <a:srgbClr val="33333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rtl="0">
              <a:spcBef>
                <a:spcPts val="0"/>
              </a:spcBef>
              <a:buNone/>
            </a:pPr>
            <a:endParaRPr sz="1050" dirty="0">
              <a:solidFill>
                <a:srgbClr val="33333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>
              <a:spcBef>
                <a:spcPts val="0"/>
              </a:spcBef>
              <a:spcAft>
                <a:spcPts val="1900"/>
              </a:spcAft>
              <a:buNone/>
            </a:pPr>
            <a:endParaRPr sz="1050" dirty="0">
              <a:solidFill>
                <a:srgbClr val="33333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6101317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sz="1050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1702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lang="en" sz="1150" i="1" dirty="0">
              <a:solidFill>
                <a:srgbClr val="1111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2795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sz="1150" i="1" dirty="0">
              <a:solidFill>
                <a:srgbClr val="1111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4404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sz="1150" i="1" dirty="0">
              <a:solidFill>
                <a:srgbClr val="1111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2700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8337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sz="1050" dirty="0">
              <a:solidFill>
                <a:srgbClr val="33333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>
              <a:spcBef>
                <a:spcPts val="0"/>
              </a:spcBef>
              <a:buNone/>
            </a:pPr>
            <a:endParaRPr sz="1050" dirty="0">
              <a:solidFill>
                <a:srgbClr val="33333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754786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4408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1900"/>
              </a:spcAft>
              <a:buNone/>
            </a:pPr>
            <a:endParaRPr sz="1200" dirty="0">
              <a:solidFill>
                <a:srgbClr val="494A4A"/>
              </a:solidFill>
              <a:highlight>
                <a:srgbClr val="FFFFFF"/>
              </a:highlight>
            </a:endParaRPr>
          </a:p>
          <a:p>
            <a:pPr lvl="0" rtl="0">
              <a:spcBef>
                <a:spcPts val="0"/>
              </a:spcBef>
              <a:buNone/>
            </a:pPr>
            <a:endParaRPr sz="1050" dirty="0">
              <a:solidFill>
                <a:srgbClr val="33333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spcBef>
                <a:spcPts val="0"/>
              </a:spcBef>
              <a:buNone/>
            </a:pPr>
            <a:endParaRPr sz="1050" dirty="0">
              <a:solidFill>
                <a:srgbClr val="33333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856857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lang="en" sz="12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42840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90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7364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5332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130780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1524800" y="672605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0" name="Shape 10"/>
          <p:cNvSpPr/>
          <p:nvPr/>
        </p:nvSpPr>
        <p:spPr>
          <a:xfrm rot="10800000">
            <a:off x="6537562" y="3342925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/>
            <a:headEnd type="none" w="med" len="med"/>
            <a:tailEnd type="none" w="med" len="med"/>
          </a:ln>
        </p:spPr>
      </p:sp>
      <p:cxnSp>
        <p:nvCxnSpPr>
          <p:cNvPr id="11" name="Shape 11"/>
          <p:cNvCxnSpPr/>
          <p:nvPr/>
        </p:nvCxnSpPr>
        <p:spPr>
          <a:xfrm>
            <a:off x="4359601" y="2817463"/>
            <a:ext cx="424799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1680301" y="1188925"/>
            <a:ext cx="5783400" cy="14573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4000"/>
            </a:lvl1pPr>
            <a:lvl2pPr algn="ctr">
              <a:spcBef>
                <a:spcPts val="0"/>
              </a:spcBef>
              <a:buSzPct val="100000"/>
              <a:defRPr sz="4000"/>
            </a:lvl2pPr>
            <a:lvl3pPr algn="ctr">
              <a:spcBef>
                <a:spcPts val="0"/>
              </a:spcBef>
              <a:buSzPct val="100000"/>
              <a:defRPr sz="4000"/>
            </a:lvl3pPr>
            <a:lvl4pPr algn="ctr">
              <a:spcBef>
                <a:spcPts val="0"/>
              </a:spcBef>
              <a:buSzPct val="100000"/>
              <a:defRPr sz="4000"/>
            </a:lvl4pPr>
            <a:lvl5pPr algn="ctr">
              <a:spcBef>
                <a:spcPts val="0"/>
              </a:spcBef>
              <a:buSzPct val="100000"/>
              <a:defRPr sz="4000"/>
            </a:lvl5pPr>
            <a:lvl6pPr algn="ctr">
              <a:spcBef>
                <a:spcPts val="0"/>
              </a:spcBef>
              <a:buSzPct val="100000"/>
              <a:defRPr sz="4000"/>
            </a:lvl6pPr>
            <a:lvl7pPr algn="ctr">
              <a:spcBef>
                <a:spcPts val="0"/>
              </a:spcBef>
              <a:buSzPct val="100000"/>
              <a:defRPr sz="4000"/>
            </a:lvl7pPr>
            <a:lvl8pPr algn="ctr">
              <a:spcBef>
                <a:spcPts val="0"/>
              </a:spcBef>
              <a:buSzPct val="100000"/>
              <a:defRPr sz="4000"/>
            </a:lvl8pPr>
            <a:lvl9pPr algn="ctr">
              <a:spcBef>
                <a:spcPts val="0"/>
              </a:spcBef>
              <a:buSzPct val="100000"/>
              <a:defRPr sz="40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1680301" y="3049450"/>
            <a:ext cx="5783400" cy="909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150" y="5076825"/>
            <a:ext cx="9143699" cy="665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387900" y="1152450"/>
            <a:ext cx="8368200" cy="15383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1pPr>
            <a:lvl2pPr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2pPr>
            <a:lvl3pPr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3pPr>
            <a:lvl4pPr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4pPr>
            <a:lvl5pPr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5pPr>
            <a:lvl6pPr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6pPr>
            <a:lvl7pPr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7pPr>
            <a:lvl8pPr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8pPr>
            <a:lvl9pPr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387900" y="2919450"/>
            <a:ext cx="8368200" cy="1071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hape 16"/>
          <p:cNvCxnSpPr/>
          <p:nvPr/>
        </p:nvCxnSpPr>
        <p:spPr>
          <a:xfrm>
            <a:off x="4359601" y="2817463"/>
            <a:ext cx="424799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hape 20"/>
          <p:cNvCxnSpPr/>
          <p:nvPr/>
        </p:nvCxnSpPr>
        <p:spPr>
          <a:xfrm>
            <a:off x="492562" y="1260283"/>
            <a:ext cx="424799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0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8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hape 25"/>
          <p:cNvCxnSpPr/>
          <p:nvPr/>
        </p:nvCxnSpPr>
        <p:spPr>
          <a:xfrm>
            <a:off x="492562" y="1260283"/>
            <a:ext cx="424799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0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899" cy="30788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899" cy="30788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0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hape 34"/>
          <p:cNvCxnSpPr/>
          <p:nvPr/>
        </p:nvCxnSpPr>
        <p:spPr>
          <a:xfrm>
            <a:off x="489218" y="1412276"/>
            <a:ext cx="3315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2807999" cy="7556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2400"/>
            </a:lvl2pPr>
            <a:lvl3pPr>
              <a:spcBef>
                <a:spcPts val="0"/>
              </a:spcBef>
              <a:buSzPct val="100000"/>
              <a:defRPr sz="2400"/>
            </a:lvl3pPr>
            <a:lvl4pPr>
              <a:spcBef>
                <a:spcPts val="0"/>
              </a:spcBef>
              <a:buSzPct val="100000"/>
              <a:defRPr sz="2400"/>
            </a:lvl4pPr>
            <a:lvl5pPr>
              <a:spcBef>
                <a:spcPts val="0"/>
              </a:spcBef>
              <a:buSzPct val="100000"/>
              <a:defRPr sz="2400"/>
            </a:lvl5pPr>
            <a:lvl6pPr>
              <a:spcBef>
                <a:spcPts val="0"/>
              </a:spcBef>
              <a:buSzPct val="100000"/>
              <a:defRPr sz="2400"/>
            </a:lvl6pPr>
            <a:lvl7pPr>
              <a:spcBef>
                <a:spcPts val="0"/>
              </a:spcBef>
              <a:buSzPct val="100000"/>
              <a:defRPr sz="2400"/>
            </a:lvl7pPr>
            <a:lvl8pPr>
              <a:spcBef>
                <a:spcPts val="0"/>
              </a:spcBef>
              <a:buSzPct val="100000"/>
              <a:defRPr sz="2400"/>
            </a:lvl8pPr>
            <a:lvl9pPr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387900" y="1594025"/>
            <a:ext cx="2807999" cy="2681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2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buSzPct val="100000"/>
              <a:defRPr sz="4800"/>
            </a:lvl1pPr>
            <a:lvl2pPr>
              <a:spcBef>
                <a:spcPts val="0"/>
              </a:spcBef>
              <a:buSzPct val="100000"/>
              <a:defRPr sz="4800"/>
            </a:lvl2pPr>
            <a:lvl3pPr>
              <a:spcBef>
                <a:spcPts val="0"/>
              </a:spcBef>
              <a:buSzPct val="100000"/>
              <a:defRPr sz="4800"/>
            </a:lvl3pPr>
            <a:lvl4pPr>
              <a:spcBef>
                <a:spcPts val="0"/>
              </a:spcBef>
              <a:buSzPct val="100000"/>
              <a:defRPr sz="4800"/>
            </a:lvl4pPr>
            <a:lvl5pPr>
              <a:spcBef>
                <a:spcPts val="0"/>
              </a:spcBef>
              <a:buSzPct val="100000"/>
              <a:defRPr sz="4800"/>
            </a:lvl5pPr>
            <a:lvl6pPr>
              <a:spcBef>
                <a:spcPts val="0"/>
              </a:spcBef>
              <a:buSzPct val="100000"/>
              <a:defRPr sz="4800"/>
            </a:lvl6pPr>
            <a:lvl7pPr>
              <a:spcBef>
                <a:spcPts val="0"/>
              </a:spcBef>
              <a:buSzPct val="100000"/>
              <a:defRPr sz="4800"/>
            </a:lvl7pPr>
            <a:lvl8pPr>
              <a:spcBef>
                <a:spcPts val="0"/>
              </a:spcBef>
              <a:buSzPct val="100000"/>
              <a:defRPr sz="4800"/>
            </a:lvl8pPr>
            <a:lvl9pPr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>
            <a:off x="4572000" y="-75"/>
            <a:ext cx="4572000" cy="51434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cxnSp>
        <p:nvCxnSpPr>
          <p:cNvPr id="43" name="Shape 43"/>
          <p:cNvCxnSpPr/>
          <p:nvPr/>
        </p:nvCxnSpPr>
        <p:spPr>
          <a:xfrm>
            <a:off x="5029675" y="4495503"/>
            <a:ext cx="540899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265500" y="1209075"/>
            <a:ext cx="4045199" cy="15062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3800"/>
            </a:lvl1pPr>
            <a:lvl2pPr algn="ctr">
              <a:spcBef>
                <a:spcPts val="0"/>
              </a:spcBef>
              <a:buSzPct val="100000"/>
              <a:defRPr sz="3800"/>
            </a:lvl2pPr>
            <a:lvl3pPr algn="ctr">
              <a:spcBef>
                <a:spcPts val="0"/>
              </a:spcBef>
              <a:buSzPct val="100000"/>
              <a:defRPr sz="3800"/>
            </a:lvl3pPr>
            <a:lvl4pPr algn="ctr">
              <a:spcBef>
                <a:spcPts val="0"/>
              </a:spcBef>
              <a:buSzPct val="100000"/>
              <a:defRPr sz="3800"/>
            </a:lvl4pPr>
            <a:lvl5pPr algn="ctr">
              <a:spcBef>
                <a:spcPts val="0"/>
              </a:spcBef>
              <a:buSzPct val="100000"/>
              <a:defRPr sz="3800"/>
            </a:lvl5pPr>
            <a:lvl6pPr algn="ctr">
              <a:spcBef>
                <a:spcPts val="0"/>
              </a:spcBef>
              <a:buSzPct val="100000"/>
              <a:defRPr sz="3800"/>
            </a:lvl6pPr>
            <a:lvl7pPr algn="ctr">
              <a:spcBef>
                <a:spcPts val="0"/>
              </a:spcBef>
              <a:buSzPct val="100000"/>
              <a:defRPr sz="3800"/>
            </a:lvl7pPr>
            <a:lvl8pPr algn="ctr">
              <a:spcBef>
                <a:spcPts val="0"/>
              </a:spcBef>
              <a:buSzPct val="100000"/>
              <a:defRPr sz="3800"/>
            </a:lvl8pPr>
            <a:lvl9pPr algn="ctr">
              <a:spcBef>
                <a:spcPts val="0"/>
              </a:spcBef>
              <a:buSzPct val="100000"/>
              <a:defRPr sz="3800"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ubTitle" idx="1"/>
          </p:nvPr>
        </p:nvSpPr>
        <p:spPr>
          <a:xfrm>
            <a:off x="265500" y="2769000"/>
            <a:ext cx="4045199" cy="1345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7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Roboto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Shape 59"/>
          <p:cNvPicPr preferRelativeResize="0"/>
          <p:nvPr/>
        </p:nvPicPr>
        <p:blipFill>
          <a:blip r:embed="rId3">
            <a:alphaModFix amt="91000"/>
          </a:blip>
          <a:stretch>
            <a:fillRect/>
          </a:stretch>
        </p:blipFill>
        <p:spPr>
          <a:xfrm>
            <a:off x="0" y="0"/>
            <a:ext cx="9144002" cy="3984798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1013550" y="1327350"/>
            <a:ext cx="7116899" cy="1623899"/>
          </a:xfrm>
          <a:prstGeom prst="rect">
            <a:avLst/>
          </a:prstGeom>
          <a:noFill/>
        </p:spPr>
        <p:txBody>
          <a:bodyPr lIns="91425" tIns="91425" rIns="91425" bIns="91425" anchor="b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3600" b="1">
                <a:solidFill>
                  <a:srgbClr val="FFFF00"/>
                </a:solidFill>
              </a:rPr>
              <a:t>The Brown Effect</a:t>
            </a:r>
            <a:r>
              <a:rPr lang="en" sz="3400" b="1">
                <a:solidFill>
                  <a:srgbClr val="FFFF00"/>
                </a:solidFill>
              </a:rPr>
              <a:t>:</a:t>
            </a:r>
          </a:p>
          <a:p>
            <a:pPr>
              <a:spcBef>
                <a:spcPts val="0"/>
              </a:spcBef>
              <a:buNone/>
            </a:pPr>
            <a:r>
              <a:rPr lang="en" sz="3400"/>
              <a:t>California’s Water Conservation Amidst A Record Drought</a:t>
            </a:r>
          </a:p>
        </p:txBody>
      </p:sp>
      <p:sp>
        <p:nvSpPr>
          <p:cNvPr id="61" name="Shape 61"/>
          <p:cNvSpPr txBox="1"/>
          <p:nvPr/>
        </p:nvSpPr>
        <p:spPr>
          <a:xfrm>
            <a:off x="211950" y="3984800"/>
            <a:ext cx="5680499" cy="989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1800">
                <a:solidFill>
                  <a:schemeClr val="accent5"/>
                </a:solidFill>
              </a:rPr>
              <a:t>Allison Hornstra </a:t>
            </a:r>
          </a:p>
          <a:p>
            <a:pPr rtl="0">
              <a:spcBef>
                <a:spcPts val="0"/>
              </a:spcBef>
              <a:buNone/>
            </a:pPr>
            <a:r>
              <a:rPr lang="en" sz="1800">
                <a:solidFill>
                  <a:schemeClr val="accent5"/>
                </a:solidFill>
              </a:rPr>
              <a:t>GIS in Water Resources Fall 2015</a:t>
            </a:r>
          </a:p>
          <a:p>
            <a:pPr>
              <a:spcBef>
                <a:spcPts val="0"/>
              </a:spcBef>
              <a:buNone/>
            </a:pPr>
            <a:r>
              <a:rPr lang="en" sz="1800">
                <a:solidFill>
                  <a:schemeClr val="accent5"/>
                </a:solidFill>
              </a:rPr>
              <a:t>Environmental and Water Resources Engineering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2807999" cy="7556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Data Sources</a:t>
            </a:r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387900" y="1529733"/>
            <a:ext cx="8305199" cy="3350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lr>
                <a:schemeClr val="accent5"/>
              </a:buClr>
              <a:buSzPct val="100000"/>
              <a:buFont typeface="Roboto Slab"/>
            </a:pPr>
            <a:r>
              <a:rPr lang="en" sz="1800" dirty="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rPr>
              <a:t>State Water Resources Control Board</a:t>
            </a:r>
          </a:p>
          <a:p>
            <a:pPr marL="914400" lvl="1" indent="-228600" rtl="0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</a:pPr>
            <a:r>
              <a:rPr lang="en" sz="1600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Urban Water Supplier Water Use Reports for June 2014 - September 2015. </a:t>
            </a:r>
          </a:p>
          <a:p>
            <a:pPr marL="914400" lvl="1" indent="-228600" rtl="0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</a:pPr>
            <a:r>
              <a:rPr lang="en" sz="1600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411 agencies</a:t>
            </a:r>
          </a:p>
          <a:p>
            <a:pPr marL="914400" lvl="1" indent="-228600" rtl="0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</a:pPr>
            <a:r>
              <a:rPr lang="en" sz="1600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Compliance is not always 100% for any given </a:t>
            </a:r>
            <a:r>
              <a:rPr lang="en" sz="1600" dirty="0" smtClean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month</a:t>
            </a:r>
            <a:endParaRPr sz="1400" dirty="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-228600" rtl="0">
              <a:spcBef>
                <a:spcPts val="0"/>
              </a:spcBef>
              <a:buClr>
                <a:schemeClr val="accent5"/>
              </a:buClr>
              <a:buSzPct val="100000"/>
              <a:buFont typeface="Roboto Slab"/>
            </a:pPr>
            <a:r>
              <a:rPr lang="en" sz="1800" dirty="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rPr>
              <a:t>CA Department of Public Health</a:t>
            </a:r>
          </a:p>
          <a:p>
            <a:pPr marL="914400" lvl="1" indent="-228600" rtl="0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</a:pPr>
            <a:r>
              <a:rPr lang="en" sz="1600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Service Area Boundaries for public water suppliers</a:t>
            </a:r>
          </a:p>
          <a:p>
            <a:pPr marL="914400" lvl="1" indent="-228600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</a:pPr>
            <a:r>
              <a:rPr lang="en" sz="1600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3,128 unique ID’s </a:t>
            </a:r>
            <a:r>
              <a:rPr lang="en" sz="1600" dirty="0" smtClean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(</a:t>
            </a:r>
            <a:r>
              <a:rPr lang="en-US" sz="1600" dirty="0" smtClean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water agencies, s</a:t>
            </a:r>
            <a:r>
              <a:rPr lang="en" sz="1600" dirty="0" smtClean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tate </a:t>
            </a:r>
            <a:r>
              <a:rPr lang="en" sz="1600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parks, military bases)</a:t>
            </a: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2807999" cy="7556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Mandated Conservation</a:t>
            </a:r>
          </a:p>
        </p:txBody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387900" y="1594025"/>
            <a:ext cx="3355800" cy="3188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1400"/>
              <a:t>Regulations divide urban water suppliers into nine conservation tiers that range from 4 - 36%</a:t>
            </a:r>
          </a:p>
          <a:p>
            <a:pPr rtl="0">
              <a:spcBef>
                <a:spcPts val="0"/>
              </a:spcBef>
              <a:buNone/>
            </a:pPr>
            <a:r>
              <a:rPr lang="en" sz="1400"/>
              <a:t>Tiers are based on residential water use in summer 2013</a:t>
            </a:r>
          </a:p>
          <a:p>
            <a:pPr>
              <a:spcBef>
                <a:spcPts val="0"/>
              </a:spcBef>
              <a:buNone/>
            </a:pPr>
            <a:r>
              <a:rPr lang="en" sz="1400"/>
              <a:t>Those with higher residential gallons per capita per day ( R-GPCD) were mandated to cut more</a:t>
            </a:r>
          </a:p>
        </p:txBody>
      </p:sp>
      <p:pic>
        <p:nvPicPr>
          <p:cNvPr id="142" name="Shape 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1275" y="360637"/>
            <a:ext cx="3730993" cy="4422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2807999" cy="7556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Mandated Conservation</a:t>
            </a:r>
          </a:p>
        </p:txBody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387900" y="1594025"/>
            <a:ext cx="2807999" cy="2681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49" name="Shape 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1275" y="360637"/>
            <a:ext cx="3730993" cy="4422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900" y="1594025"/>
            <a:ext cx="3356644" cy="318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/>
        </p:nvSpPr>
        <p:spPr>
          <a:xfrm>
            <a:off x="7192050" y="1969550"/>
            <a:ext cx="1727999" cy="178529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350000" y="138650"/>
            <a:ext cx="3750900" cy="7556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Mandatory Restrictions</a:t>
            </a:r>
          </a:p>
        </p:txBody>
      </p:sp>
      <p:pic>
        <p:nvPicPr>
          <p:cNvPr id="157" name="Shape 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0925" y="1158900"/>
            <a:ext cx="3230400" cy="365705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Shape 158"/>
          <p:cNvSpPr/>
          <p:nvPr/>
        </p:nvSpPr>
        <p:spPr>
          <a:xfrm>
            <a:off x="464300" y="862275"/>
            <a:ext cx="492750" cy="32075"/>
          </a:xfrm>
          <a:prstGeom prst="flowChartProcess">
            <a:avLst/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59" name="Shape 1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300" y="1158900"/>
            <a:ext cx="3155888" cy="365705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Shape 160"/>
          <p:cNvSpPr txBox="1"/>
          <p:nvPr/>
        </p:nvSpPr>
        <p:spPr>
          <a:xfrm>
            <a:off x="2252950" y="1542475"/>
            <a:ext cx="1121400" cy="50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 sz="1200"/>
              <a:t>July </a:t>
            </a:r>
          </a:p>
          <a:p>
            <a:pPr algn="ctr">
              <a:spcBef>
                <a:spcPts val="0"/>
              </a:spcBef>
              <a:buNone/>
            </a:pPr>
            <a:r>
              <a:rPr lang="en" sz="1200"/>
              <a:t>2014</a:t>
            </a:r>
          </a:p>
        </p:txBody>
      </p:sp>
      <p:sp>
        <p:nvSpPr>
          <p:cNvPr id="161" name="Shape 161"/>
          <p:cNvSpPr txBox="1"/>
          <p:nvPr/>
        </p:nvSpPr>
        <p:spPr>
          <a:xfrm>
            <a:off x="5465125" y="1542475"/>
            <a:ext cx="1274699" cy="50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/>
              <a:t>September 2015</a:t>
            </a:r>
          </a:p>
        </p:txBody>
      </p:sp>
      <p:sp>
        <p:nvSpPr>
          <p:cNvPr id="162" name="Shape 162"/>
          <p:cNvSpPr txBox="1"/>
          <p:nvPr/>
        </p:nvSpPr>
        <p:spPr>
          <a:xfrm>
            <a:off x="7679825" y="2050375"/>
            <a:ext cx="1274699" cy="1785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No Mandatory Restrictions</a:t>
            </a:r>
          </a:p>
          <a:p>
            <a:pPr rtl="0">
              <a:spcBef>
                <a:spcPts val="0"/>
              </a:spcBef>
              <a:buNone/>
            </a:pP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Mandatory Restrictions</a:t>
            </a:r>
          </a:p>
        </p:txBody>
      </p:sp>
      <p:sp>
        <p:nvSpPr>
          <p:cNvPr id="163" name="Shape 163"/>
          <p:cNvSpPr/>
          <p:nvPr/>
        </p:nvSpPr>
        <p:spPr>
          <a:xfrm>
            <a:off x="7368100" y="2323775"/>
            <a:ext cx="311700" cy="1416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4" name="Shape 164"/>
          <p:cNvSpPr/>
          <p:nvPr/>
        </p:nvSpPr>
        <p:spPr>
          <a:xfrm>
            <a:off x="7368100" y="3069025"/>
            <a:ext cx="311700" cy="141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6310499" cy="7556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Calculated Potable Water Production</a:t>
            </a:r>
          </a:p>
        </p:txBody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35084" y="1471693"/>
            <a:ext cx="4048035" cy="364215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spcBef>
                <a:spcPts val="0"/>
              </a:spcBef>
              <a:buSzPct val="100000"/>
              <a:buFont typeface="Arial"/>
              <a:buChar char="•"/>
            </a:pPr>
            <a:r>
              <a:rPr lang="en" sz="1600" dirty="0"/>
              <a:t>By Hydrologic Region</a:t>
            </a:r>
          </a:p>
          <a:p>
            <a:pPr marL="514350" lvl="0" indent="-285750" rtl="0">
              <a:spcBef>
                <a:spcPts val="0"/>
              </a:spcBef>
              <a:buSzPct val="100000"/>
              <a:buFont typeface="Arial"/>
              <a:buChar char="•"/>
            </a:pPr>
            <a:r>
              <a:rPr lang="en" sz="1600" dirty="0"/>
              <a:t>State-wide water use is concentration in the South Coast</a:t>
            </a:r>
          </a:p>
          <a:p>
            <a:pPr marL="971550" lvl="1" indent="-285750" rtl="0">
              <a:spcBef>
                <a:spcPts val="0"/>
              </a:spcBef>
              <a:buSzPct val="100000"/>
              <a:buFont typeface="Arial"/>
              <a:buChar char="•"/>
            </a:pPr>
            <a:r>
              <a:rPr lang="en" sz="1600" dirty="0"/>
              <a:t>Los Angeles, Orange County, and San Diego</a:t>
            </a:r>
          </a:p>
          <a:p>
            <a:pPr marL="514350" lvl="0" indent="-285750" rtl="0">
              <a:spcBef>
                <a:spcPts val="0"/>
              </a:spcBef>
              <a:buSzPct val="100000"/>
              <a:buFont typeface="Arial"/>
              <a:buChar char="•"/>
            </a:pPr>
            <a:r>
              <a:rPr lang="en" sz="1600" dirty="0"/>
              <a:t>All hydrologic regions reduced water use during the first Executive Order</a:t>
            </a:r>
          </a:p>
          <a:p>
            <a:pPr marL="514350" lvl="0" indent="-285750">
              <a:spcBef>
                <a:spcPts val="0"/>
              </a:spcBef>
              <a:buSzPct val="100000"/>
              <a:buFont typeface="Arial"/>
              <a:buChar char="•"/>
            </a:pPr>
            <a:r>
              <a:rPr lang="en" sz="1600" dirty="0"/>
              <a:t>Production since 25% mandate still in progress</a:t>
            </a:r>
          </a:p>
        </p:txBody>
      </p:sp>
      <p:pic>
        <p:nvPicPr>
          <p:cNvPr id="171" name="Shape 171"/>
          <p:cNvPicPr preferRelativeResize="0"/>
          <p:nvPr/>
        </p:nvPicPr>
        <p:blipFill rotWithShape="1">
          <a:blip r:embed="rId3">
            <a:alphaModFix/>
          </a:blip>
          <a:srcRect l="3993" t="11119"/>
          <a:stretch/>
        </p:blipFill>
        <p:spPr>
          <a:xfrm>
            <a:off x="4020900" y="1839100"/>
            <a:ext cx="5003000" cy="281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387900" y="1594025"/>
            <a:ext cx="2807999" cy="2681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78" name="Shape 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6925" y="728104"/>
            <a:ext cx="4513275" cy="3700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8503" y="728100"/>
            <a:ext cx="4643028" cy="370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Screen Shot 2015-11-24 at 10.44.1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280" y="3325198"/>
            <a:ext cx="1269138" cy="1009267"/>
          </a:xfrm>
          <a:prstGeom prst="rect">
            <a:avLst/>
          </a:prstGeom>
        </p:spPr>
      </p:pic>
      <p:pic>
        <p:nvPicPr>
          <p:cNvPr id="7" name="Picture 6" descr="Screen Shot 2015-11-24 at 10.44.1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5" y="3301462"/>
            <a:ext cx="1269138" cy="100926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2807999" cy="7556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387900" y="1594025"/>
            <a:ext cx="2807999" cy="2681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86" name="Shape 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4525" y="277800"/>
            <a:ext cx="3899726" cy="458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Shape 1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900" y="295862"/>
            <a:ext cx="3885874" cy="4551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3721199" cy="7556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So how are Californians doing?</a:t>
            </a:r>
          </a:p>
        </p:txBody>
      </p:sp>
      <p:pic>
        <p:nvPicPr>
          <p:cNvPr id="195" name="Shape 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4164" y="0"/>
            <a:ext cx="449477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3721199" cy="7556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So how are Californians doing?</a:t>
            </a:r>
          </a:p>
        </p:txBody>
      </p:sp>
      <p:sp>
        <p:nvSpPr>
          <p:cNvPr id="193" name="Shape 193"/>
          <p:cNvSpPr txBox="1"/>
          <p:nvPr/>
        </p:nvSpPr>
        <p:spPr>
          <a:xfrm rot="-786312">
            <a:off x="1287087" y="856179"/>
            <a:ext cx="2807623" cy="4494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800" b="1" dirty="0">
                <a:solidFill>
                  <a:schemeClr val="accent5"/>
                </a:solidFill>
                <a:latin typeface="Syncopate"/>
                <a:ea typeface="Syncopate"/>
                <a:cs typeface="Syncopate"/>
                <a:sym typeface="Syncopate"/>
              </a:rPr>
              <a:t>Pretty Good!!</a:t>
            </a:r>
          </a:p>
        </p:txBody>
      </p:sp>
      <p:pic>
        <p:nvPicPr>
          <p:cNvPr id="195" name="Shape 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4164" y="0"/>
            <a:ext cx="4494771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3379733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3721199" cy="7556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So how are Californians doing?</a:t>
            </a:r>
          </a:p>
        </p:txBody>
      </p:sp>
      <p:sp>
        <p:nvSpPr>
          <p:cNvPr id="193" name="Shape 193"/>
          <p:cNvSpPr txBox="1"/>
          <p:nvPr/>
        </p:nvSpPr>
        <p:spPr>
          <a:xfrm rot="-786312">
            <a:off x="1287087" y="856179"/>
            <a:ext cx="2807623" cy="4494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800" b="1" dirty="0">
                <a:solidFill>
                  <a:schemeClr val="accent5"/>
                </a:solidFill>
                <a:latin typeface="Syncopate"/>
                <a:ea typeface="Syncopate"/>
                <a:cs typeface="Syncopate"/>
                <a:sym typeface="Syncopate"/>
              </a:rPr>
              <a:t>Pretty Good!!</a:t>
            </a:r>
          </a:p>
        </p:txBody>
      </p:sp>
      <p:sp>
        <p:nvSpPr>
          <p:cNvPr id="194" name="Shape 194"/>
          <p:cNvSpPr txBox="1"/>
          <p:nvPr/>
        </p:nvSpPr>
        <p:spPr>
          <a:xfrm>
            <a:off x="333900" y="1657825"/>
            <a:ext cx="3721199" cy="3131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16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Statewide conservation is currently at 28.2%, well above the 25% target</a:t>
            </a:r>
          </a:p>
          <a:p>
            <a:pPr rtl="0">
              <a:spcBef>
                <a:spcPts val="0"/>
              </a:spcBef>
              <a:buNone/>
            </a:pPr>
            <a:endParaRPr sz="16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rtl="0">
              <a:spcBef>
                <a:spcPts val="0"/>
              </a:spcBef>
              <a:buNone/>
            </a:pPr>
            <a:r>
              <a:rPr lang="en" sz="16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In September 2015, 282 water agencies (72%) met or exceeded their mandate </a:t>
            </a:r>
          </a:p>
          <a:p>
            <a:pPr rtl="0">
              <a:spcBef>
                <a:spcPts val="0"/>
              </a:spcBef>
              <a:buNone/>
            </a:pPr>
            <a:endParaRPr sz="16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rtl="0">
              <a:spcBef>
                <a:spcPts val="0"/>
              </a:spcBef>
              <a:buNone/>
            </a:pPr>
            <a:r>
              <a:rPr lang="en" sz="16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Only 6 out of a total of 402 missed their mandate by more than 15%</a:t>
            </a:r>
          </a:p>
          <a:p>
            <a:pPr rtl="0">
              <a:spcBef>
                <a:spcPts val="0"/>
              </a:spcBef>
              <a:buNone/>
            </a:pPr>
            <a:endParaRPr sz="16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>
              <a:spcBef>
                <a:spcPts val="0"/>
              </a:spcBef>
              <a:buNone/>
            </a:pPr>
            <a:r>
              <a:rPr lang="en" sz="16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Geospatial patterns may indicate the need to modify the model for how targets are set</a:t>
            </a:r>
          </a:p>
        </p:txBody>
      </p:sp>
      <p:pic>
        <p:nvPicPr>
          <p:cNvPr id="195" name="Shape 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4164" y="0"/>
            <a:ext cx="4494771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2571145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5097950" y="254800"/>
            <a:ext cx="3933300" cy="907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000"/>
              <a:t>Reservoir Conditions</a:t>
            </a:r>
          </a:p>
        </p:txBody>
      </p:sp>
      <p:pic>
        <p:nvPicPr>
          <p:cNvPr id="67" name="Shape 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599" y="0"/>
            <a:ext cx="464075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Shape 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5550" y="1394794"/>
            <a:ext cx="4198448" cy="265310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Shape 69"/>
          <p:cNvSpPr/>
          <p:nvPr/>
        </p:nvSpPr>
        <p:spPr>
          <a:xfrm>
            <a:off x="6699300" y="1162300"/>
            <a:ext cx="492750" cy="32075"/>
          </a:xfrm>
          <a:prstGeom prst="flowChartProcess">
            <a:avLst/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0" name="Shape 70"/>
          <p:cNvSpPr txBox="1"/>
          <p:nvPr/>
        </p:nvSpPr>
        <p:spPr>
          <a:xfrm>
            <a:off x="4916350" y="4829500"/>
            <a:ext cx="3516599" cy="314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200">
                <a:solidFill>
                  <a:srgbClr val="EFEFEF"/>
                </a:solidFill>
              </a:rPr>
              <a:t>Source: CA DWR (As of Nov 22, 2015)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3546899" cy="7556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>
                <a:solidFill>
                  <a:srgbClr val="D9D9D9"/>
                </a:solidFill>
              </a:rPr>
              <a:t>The Brown Effect: </a:t>
            </a:r>
            <a:r>
              <a:rPr lang="en"/>
              <a:t>Statewide R-GPCD</a:t>
            </a:r>
          </a:p>
        </p:txBody>
      </p:sp>
      <p:pic>
        <p:nvPicPr>
          <p:cNvPr id="201" name="Shape 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3387" y="1633328"/>
            <a:ext cx="5337225" cy="2834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3546899" cy="7556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D9D9D9"/>
                </a:solidFill>
              </a:rPr>
              <a:t>The Brown Effect: </a:t>
            </a:r>
            <a:r>
              <a:rPr lang="en"/>
              <a:t>Statewide R-GPCD</a:t>
            </a:r>
          </a:p>
        </p:txBody>
      </p:sp>
      <p:pic>
        <p:nvPicPr>
          <p:cNvPr id="207" name="Shape 2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3387" y="1633328"/>
            <a:ext cx="5337225" cy="2834649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Shape 208"/>
          <p:cNvSpPr/>
          <p:nvPr/>
        </p:nvSpPr>
        <p:spPr>
          <a:xfrm>
            <a:off x="5862625" y="2138150"/>
            <a:ext cx="358799" cy="343800"/>
          </a:xfrm>
          <a:prstGeom prst="donut">
            <a:avLst>
              <a:gd name="adj" fmla="val 1004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9" name="Shape 209"/>
          <p:cNvSpPr/>
          <p:nvPr/>
        </p:nvSpPr>
        <p:spPr>
          <a:xfrm>
            <a:off x="2336800" y="1633325"/>
            <a:ext cx="358799" cy="343800"/>
          </a:xfrm>
          <a:prstGeom prst="donut">
            <a:avLst>
              <a:gd name="adj" fmla="val 1004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xfrm>
            <a:off x="311700" y="327000"/>
            <a:ext cx="8538599" cy="628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Hydrologic Region R-GPD Trends</a:t>
            </a:r>
          </a:p>
        </p:txBody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387900" y="1594025"/>
            <a:ext cx="2807999" cy="2681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216" name="Shape 2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84467"/>
            <a:ext cx="9144001" cy="38413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387900" y="860516"/>
            <a:ext cx="8433900" cy="474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dirty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(2) To use findings to better inform future water conservation regulations</a:t>
            </a:r>
          </a:p>
        </p:txBody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387900" y="1594025"/>
            <a:ext cx="8164800" cy="2681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800" dirty="0">
              <a:solidFill>
                <a:schemeClr val="accent5"/>
              </a:solidFill>
            </a:endParaRPr>
          </a:p>
          <a:p>
            <a:pPr marL="457200" lvl="2" indent="-228600"/>
            <a:r>
              <a:rPr lang="en-US" sz="1800" dirty="0" smtClean="0"/>
              <a:t>   </a:t>
            </a:r>
            <a:r>
              <a:rPr lang="en" sz="1800" dirty="0" smtClean="0"/>
              <a:t>What </a:t>
            </a:r>
            <a:r>
              <a:rPr lang="en" sz="1800" dirty="0"/>
              <a:t>is causing the trends we see? Are current mandates a fair assessment of effort? Is there something we must consider in assigning future conservation mandates?</a:t>
            </a: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Shape 2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300" y="291502"/>
            <a:ext cx="5718393" cy="150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Shape 2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8925" y="1937897"/>
            <a:ext cx="6939649" cy="102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Shape 2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1300" y="3102400"/>
            <a:ext cx="6782626" cy="73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Shape 2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21187" y="4016623"/>
            <a:ext cx="6395125" cy="81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387900" y="1594025"/>
            <a:ext cx="8417999" cy="2896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" sz="1800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Many water agencies </a:t>
            </a:r>
            <a:r>
              <a:rPr lang="en" sz="1800" dirty="0" smtClean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ha</a:t>
            </a:r>
            <a:r>
              <a:rPr lang="en-US" sz="1800" dirty="0" smtClean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d</a:t>
            </a:r>
            <a:r>
              <a:rPr lang="en" sz="1800" dirty="0" smtClean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 </a:t>
            </a:r>
            <a:r>
              <a:rPr lang="en" sz="1800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been conserving long before summer 2013</a:t>
            </a:r>
          </a:p>
          <a:p>
            <a:pPr marL="514350" lvl="0" indent="-285750" rtl="0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SzPct val="100000"/>
              <a:buFont typeface="Arial"/>
              <a:buChar char="•"/>
            </a:pPr>
            <a:r>
              <a:rPr lang="en" sz="1800" dirty="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rPr>
              <a:t>Current method ignores the peculiarities of a geographically, hydrologically, and financially diverse state</a:t>
            </a:r>
          </a:p>
          <a:p>
            <a:pPr marL="971550" lvl="1" indent="-285750" rtl="0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" sz="1800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Regional climate differences</a:t>
            </a:r>
          </a:p>
          <a:p>
            <a:pPr marL="971550" lvl="1" indent="-285750" rtl="0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" sz="1800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Agency size</a:t>
            </a:r>
          </a:p>
          <a:p>
            <a:pPr marL="971550" lvl="1" indent="-285750" rtl="0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" sz="1800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Socio-economic factors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Need to find what is fair, doable, but still aggressive enough. </a:t>
            </a:r>
          </a:p>
        </p:txBody>
      </p:sp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6539099" cy="7556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Factors to consider</a:t>
            </a:r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2807999" cy="7556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Future Work</a:t>
            </a:r>
          </a:p>
        </p:txBody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387900" y="1441625"/>
            <a:ext cx="8641199" cy="2681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800" dirty="0"/>
              <a:t>Map statewide distributions of: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" sz="1800" dirty="0"/>
              <a:t>Population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" sz="1800" dirty="0"/>
              <a:t>Socio-economic factors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" sz="1800" dirty="0"/>
              <a:t>Precipitation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SzPct val="100000"/>
            </a:pPr>
            <a:r>
              <a:rPr lang="en" sz="1800" dirty="0">
                <a:solidFill>
                  <a:schemeClr val="accent5"/>
                </a:solidFill>
              </a:rPr>
              <a:t>Temperatures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800" dirty="0"/>
              <a:t>Regression analysis to see the extent to which these parameters are predictors of water use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800" dirty="0"/>
              <a:t>These factors may help understand the spatially variable abilities of conservation.</a:t>
            </a:r>
            <a:r>
              <a:rPr lang="en" dirty="0"/>
              <a:t> </a:t>
            </a:r>
          </a:p>
        </p:txBody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2807999" cy="7556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Future Work</a:t>
            </a:r>
          </a:p>
        </p:txBody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387900" y="1441625"/>
            <a:ext cx="8641199" cy="2681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800" dirty="0"/>
              <a:t>Map statewide distributions of: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" sz="1800" dirty="0"/>
              <a:t>Population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" sz="1800" dirty="0"/>
              <a:t>Socio-economic factors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" sz="1800" dirty="0"/>
              <a:t>Precipitation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SzPct val="100000"/>
            </a:pPr>
            <a:r>
              <a:rPr lang="en" sz="1800" dirty="0">
                <a:solidFill>
                  <a:schemeClr val="accent5"/>
                </a:solidFill>
              </a:rPr>
              <a:t>Temperatures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800" dirty="0"/>
              <a:t>Regression analysis to see the extent to which these parameters are predictors of water use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800" dirty="0"/>
              <a:t>These factors may help understand the spatially variable abilities of conservation.</a:t>
            </a:r>
            <a:r>
              <a:rPr lang="en" dirty="0"/>
              <a:t> </a:t>
            </a:r>
          </a:p>
        </p:txBody>
      </p:sp>
      <p:pic>
        <p:nvPicPr>
          <p:cNvPr id="249" name="Shape 249"/>
          <p:cNvPicPr preferRelativeResize="0"/>
          <p:nvPr/>
        </p:nvPicPr>
        <p:blipFill rotWithShape="1">
          <a:blip r:embed="rId3">
            <a:alphaModFix/>
          </a:blip>
          <a:srcRect l="3605" t="7577" b="2752"/>
          <a:stretch/>
        </p:blipFill>
        <p:spPr>
          <a:xfrm>
            <a:off x="3996950" y="461774"/>
            <a:ext cx="3755924" cy="207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Shape 2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6949" y="378400"/>
            <a:ext cx="4373023" cy="288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2807999" cy="7556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Future Work</a:t>
            </a:r>
          </a:p>
        </p:txBody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387900" y="1441625"/>
            <a:ext cx="8641199" cy="2681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800" dirty="0"/>
              <a:t>Map statewide distributions of: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" sz="1800" dirty="0"/>
              <a:t>Population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" sz="1800" dirty="0"/>
              <a:t>Socio-economic factors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" sz="1800" dirty="0"/>
              <a:t>Precipitation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SzPct val="100000"/>
            </a:pPr>
            <a:r>
              <a:rPr lang="en" sz="1800" dirty="0">
                <a:solidFill>
                  <a:schemeClr val="accent5"/>
                </a:solidFill>
              </a:rPr>
              <a:t>Temperatures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800" dirty="0"/>
              <a:t>Regression analysis to see the extent to which these parameters are predictors of water use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800" dirty="0"/>
              <a:t>These factors may help understand the spatially variable abilities of conservation.</a:t>
            </a:r>
            <a:r>
              <a:rPr lang="en" dirty="0"/>
              <a:t> </a:t>
            </a:r>
          </a:p>
        </p:txBody>
      </p:sp>
      <p:pic>
        <p:nvPicPr>
          <p:cNvPr id="257" name="Shape 257"/>
          <p:cNvPicPr preferRelativeResize="0"/>
          <p:nvPr/>
        </p:nvPicPr>
        <p:blipFill rotWithShape="1">
          <a:blip r:embed="rId3">
            <a:alphaModFix/>
          </a:blip>
          <a:srcRect l="3605" t="7577" b="2752"/>
          <a:stretch/>
        </p:blipFill>
        <p:spPr>
          <a:xfrm>
            <a:off x="4124325" y="859275"/>
            <a:ext cx="4363249" cy="2406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title"/>
          </p:nvPr>
        </p:nvSpPr>
        <p:spPr>
          <a:xfrm>
            <a:off x="288975" y="3524581"/>
            <a:ext cx="8368200" cy="15383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4800"/>
              <a:t>Questions?</a:t>
            </a:r>
          </a:p>
        </p:txBody>
      </p:sp>
      <p:pic>
        <p:nvPicPr>
          <p:cNvPr id="263" name="Shape 2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9575" y="444125"/>
            <a:ext cx="4945674" cy="3243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387900" y="569100"/>
            <a:ext cx="8368200" cy="6860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 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Drought in California</a:t>
            </a:r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387900" y="1438663"/>
            <a:ext cx="8368200" cy="29550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50000"/>
              </a:lnSpc>
              <a:spcBef>
                <a:spcPts val="0"/>
              </a:spcBef>
            </a:pPr>
            <a:r>
              <a:rPr lang="en" b="1" dirty="0">
                <a:solidFill>
                  <a:schemeClr val="accent5"/>
                </a:solidFill>
              </a:rPr>
              <a:t>April 1, 2014 </a:t>
            </a:r>
            <a:r>
              <a:rPr lang="en" dirty="0"/>
              <a:t>Governor Brown issued an Executive Order that required all urban water suppliers to submit monthly reports of potable water use to California’s State Water Resources Control Board (State Water Board)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</a:pPr>
            <a:r>
              <a:rPr lang="en" b="1" dirty="0">
                <a:solidFill>
                  <a:schemeClr val="accent5"/>
                </a:solidFill>
              </a:rPr>
              <a:t>April 1, 2015</a:t>
            </a:r>
            <a:r>
              <a:rPr lang="en" dirty="0"/>
              <a:t> Governor Brown issued another Executive Order directing the State Water Board to implement a mandatory </a:t>
            </a:r>
            <a:r>
              <a:rPr lang="en" b="1" dirty="0">
                <a:solidFill>
                  <a:schemeClr val="accent6"/>
                </a:solidFill>
              </a:rPr>
              <a:t>25%</a:t>
            </a:r>
            <a:r>
              <a:rPr lang="en" dirty="0"/>
              <a:t> </a:t>
            </a:r>
            <a:r>
              <a:rPr lang="en" dirty="0">
                <a:solidFill>
                  <a:schemeClr val="accent6"/>
                </a:solidFill>
              </a:rPr>
              <a:t>reduction</a:t>
            </a:r>
            <a:r>
              <a:rPr lang="en" dirty="0"/>
              <a:t> in potable water use state-wide</a:t>
            </a:r>
          </a:p>
          <a:p>
            <a:pPr marL="457200" lvl="0" indent="-228600">
              <a:lnSpc>
                <a:spcPct val="150000"/>
              </a:lnSpc>
              <a:spcBef>
                <a:spcPts val="0"/>
              </a:spcBef>
            </a:pPr>
            <a:r>
              <a:rPr lang="en" b="1" dirty="0">
                <a:solidFill>
                  <a:schemeClr val="accent5"/>
                </a:solidFill>
              </a:rPr>
              <a:t>May 18, 2015</a:t>
            </a:r>
            <a:r>
              <a:rPr lang="en" dirty="0"/>
              <a:t> Provisions went into effect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0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83" name="Shape 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900" y="456262"/>
            <a:ext cx="7521750" cy="423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387900" y="569100"/>
            <a:ext cx="8368200" cy="6860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Drought in California</a:t>
            </a:r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387900" y="1535849"/>
            <a:ext cx="8368200" cy="2819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50000"/>
              </a:lnSpc>
              <a:spcBef>
                <a:spcPts val="0"/>
              </a:spcBef>
            </a:pPr>
            <a:r>
              <a:rPr lang="en" b="1" dirty="0">
                <a:solidFill>
                  <a:schemeClr val="tx2"/>
                </a:solidFill>
              </a:rPr>
              <a:t>April 1, 2014 </a:t>
            </a:r>
            <a:r>
              <a:rPr lang="en" dirty="0">
                <a:solidFill>
                  <a:schemeClr val="tx2"/>
                </a:solidFill>
              </a:rPr>
              <a:t>Governor Brown issued an Executive Order that required all urban water suppliers to submit monthly reports of potable water use to California’s State Water Resources Control Board (State Water Board)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</a:pPr>
            <a:r>
              <a:rPr lang="en" b="1" dirty="0">
                <a:solidFill>
                  <a:schemeClr val="accent5"/>
                </a:solidFill>
              </a:rPr>
              <a:t>April 1, 2015</a:t>
            </a:r>
            <a:r>
              <a:rPr lang="en" dirty="0"/>
              <a:t> Governor Brown issued another Executive Order directing the State Water Board to implement a mandatory </a:t>
            </a:r>
            <a:r>
              <a:rPr lang="en" b="1" dirty="0">
                <a:solidFill>
                  <a:schemeClr val="accent6"/>
                </a:solidFill>
              </a:rPr>
              <a:t>25%</a:t>
            </a:r>
            <a:r>
              <a:rPr lang="en" dirty="0"/>
              <a:t> </a:t>
            </a:r>
            <a:r>
              <a:rPr lang="en" dirty="0">
                <a:solidFill>
                  <a:schemeClr val="accent6"/>
                </a:solidFill>
              </a:rPr>
              <a:t>reduction</a:t>
            </a:r>
            <a:r>
              <a:rPr lang="en" dirty="0"/>
              <a:t> in potable water use state-wide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</a:pPr>
            <a:r>
              <a:rPr lang="en" b="1" dirty="0">
                <a:solidFill>
                  <a:schemeClr val="accent5"/>
                </a:solidFill>
              </a:rPr>
              <a:t>May 18, 2015</a:t>
            </a:r>
            <a:r>
              <a:rPr lang="en" dirty="0"/>
              <a:t> Provisions went into effect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0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Original Plan</a:t>
            </a:r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198375" y="1275250"/>
            <a:ext cx="8742600" cy="2941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Focus on the service area for West Basin Municipal Water District 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"/>
              <a:t>Analyze water use in West Basin’s service area for the past 5 years alongside temperature and precipitation records to project what water use would have been in the West Basin service area without conservation efforts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"/>
              <a:t>Perform an intervention analysis to determine the extent of the “Brown Effect” since the governor’s mandate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"/>
              <a:t>By factoring in additional parameters such as temperature and precipitation, I should be able to generate a more accurate assessment of conservation efforts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0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Modified Objectives:</a:t>
            </a:r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387900" y="1404799"/>
            <a:ext cx="8368200" cy="3078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lr>
                <a:schemeClr val="accent5"/>
              </a:buClr>
            </a:pPr>
            <a:r>
              <a:rPr lang="en" dirty="0">
                <a:solidFill>
                  <a:schemeClr val="accent5"/>
                </a:solidFill>
              </a:rPr>
              <a:t>(1) To assess the effectiveness of current conservation mandates </a:t>
            </a:r>
          </a:p>
          <a:p>
            <a:pPr marL="514350" lvl="0" indent="-285750" rtl="0">
              <a:spcBef>
                <a:spcPts val="0"/>
              </a:spcBef>
              <a:buClr>
                <a:schemeClr val="accent5"/>
              </a:buClr>
              <a:buFont typeface="Arial"/>
              <a:buChar char="•"/>
            </a:pPr>
            <a:r>
              <a:rPr lang="en" dirty="0"/>
              <a:t>My project aims to analyze water conservation </a:t>
            </a:r>
            <a:r>
              <a:rPr lang="en-US" dirty="0" smtClean="0"/>
              <a:t>successes and failures</a:t>
            </a:r>
            <a:r>
              <a:rPr lang="en" dirty="0" smtClean="0"/>
              <a:t> </a:t>
            </a:r>
            <a:r>
              <a:rPr lang="en" dirty="0"/>
              <a:t>across the state </a:t>
            </a:r>
            <a:r>
              <a:rPr lang="en" dirty="0" smtClean="0"/>
              <a:t>of</a:t>
            </a:r>
            <a:r>
              <a:rPr lang="en-US" dirty="0" smtClean="0"/>
              <a:t> </a:t>
            </a:r>
            <a:r>
              <a:rPr lang="en" dirty="0" smtClean="0"/>
              <a:t>California</a:t>
            </a:r>
            <a:r>
              <a:rPr lang="en" dirty="0"/>
              <a:t>, and use ArcGIS to visually represent </a:t>
            </a:r>
            <a:r>
              <a:rPr lang="en-US" dirty="0" smtClean="0"/>
              <a:t>trends</a:t>
            </a:r>
            <a:r>
              <a:rPr lang="en" dirty="0" smtClean="0"/>
              <a:t>.</a:t>
            </a:r>
            <a:endParaRPr lang="en" dirty="0"/>
          </a:p>
          <a:p>
            <a:pPr marL="457200" lvl="0" indent="0" rtl="0">
              <a:spcBef>
                <a:spcPts val="0"/>
              </a:spcBef>
              <a:buNone/>
            </a:pPr>
            <a:endParaRPr sz="900" dirty="0"/>
          </a:p>
          <a:p>
            <a:pPr marL="457200" lvl="0" indent="-228600" rtl="0">
              <a:spcBef>
                <a:spcPts val="0"/>
              </a:spcBef>
              <a:buClr>
                <a:schemeClr val="accent5"/>
              </a:buClr>
            </a:pPr>
            <a:r>
              <a:rPr lang="en" dirty="0">
                <a:solidFill>
                  <a:schemeClr val="accent5"/>
                </a:solidFill>
              </a:rPr>
              <a:t>(2) To use findings to better inform future water conservation regulations</a:t>
            </a:r>
          </a:p>
          <a:p>
            <a:pPr marL="514350" lvl="0" indent="-285750">
              <a:spcBef>
                <a:spcPts val="0"/>
              </a:spcBef>
              <a:buFont typeface="Arial"/>
              <a:buChar char="•"/>
            </a:pPr>
            <a:r>
              <a:rPr lang="en" dirty="0"/>
              <a:t>What is causing the trends we see? Are current mandates a fair assessment of effort? Is there something we must consider in assigning future conservation mandates?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387900" y="500100"/>
            <a:ext cx="8368200" cy="6860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Finding the Data</a:t>
            </a:r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387900" y="1404824"/>
            <a:ext cx="8368200" cy="3078899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000" b="1">
                <a:solidFill>
                  <a:schemeClr val="accent5"/>
                </a:solidFill>
              </a:rPr>
              <a:t>411</a:t>
            </a:r>
            <a:r>
              <a:rPr lang="en" sz="2000"/>
              <a:t> Water Districts</a:t>
            </a:r>
          </a:p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000" b="1">
                <a:solidFill>
                  <a:schemeClr val="accent5"/>
                </a:solidFill>
              </a:rPr>
              <a:t>2,600</a:t>
            </a:r>
            <a:r>
              <a:rPr lang="en" sz="2000"/>
              <a:t> Small Mutual Water Agencies</a:t>
            </a:r>
          </a:p>
          <a:p>
            <a:pPr marL="457200" lvl="0" indent="-228600">
              <a:spcBef>
                <a:spcPts val="0"/>
              </a:spcBef>
              <a:buSzPct val="100000"/>
            </a:pPr>
            <a:r>
              <a:rPr lang="en" sz="2000"/>
              <a:t>No one agency is in charge</a:t>
            </a:r>
          </a:p>
        </p:txBody>
      </p:sp>
      <p:pic>
        <p:nvPicPr>
          <p:cNvPr id="108" name="Shape 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475" y="3466975"/>
            <a:ext cx="1260799" cy="126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2650" y="2848074"/>
            <a:ext cx="2385250" cy="79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68675" y="3783825"/>
            <a:ext cx="1260800" cy="126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Shape 1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31786" y="2961349"/>
            <a:ext cx="1897913" cy="6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80837" y="2613725"/>
            <a:ext cx="1260799" cy="1265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Shape 1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35700" y="3922299"/>
            <a:ext cx="1175276" cy="1076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Shape 1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45526" y="3875825"/>
            <a:ext cx="3460675" cy="107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387900" y="500100"/>
            <a:ext cx="8368200" cy="6860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Finding the Data</a:t>
            </a: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387900" y="1404824"/>
            <a:ext cx="8368200" cy="3078899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000" b="1">
                <a:solidFill>
                  <a:schemeClr val="accent5"/>
                </a:solidFill>
              </a:rPr>
              <a:t>411</a:t>
            </a:r>
            <a:r>
              <a:rPr lang="en" sz="2000"/>
              <a:t> Water Districts</a:t>
            </a:r>
          </a:p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000" b="1">
                <a:solidFill>
                  <a:schemeClr val="accent5"/>
                </a:solidFill>
              </a:rPr>
              <a:t>2,600</a:t>
            </a:r>
            <a:r>
              <a:rPr lang="en" sz="2000"/>
              <a:t> Small Mutual Water Agencies</a:t>
            </a:r>
          </a:p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000"/>
              <a:t>No one agency is in charge</a:t>
            </a:r>
          </a:p>
        </p:txBody>
      </p:sp>
      <p:pic>
        <p:nvPicPr>
          <p:cNvPr id="121" name="Shape 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475" y="3466975"/>
            <a:ext cx="1260799" cy="126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Shape 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2650" y="2848074"/>
            <a:ext cx="2385250" cy="79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Shape 1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68675" y="3783825"/>
            <a:ext cx="1260800" cy="126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Shape 1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31786" y="2961349"/>
            <a:ext cx="1897913" cy="6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Shape 1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80837" y="2613725"/>
            <a:ext cx="1260799" cy="1265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35700" y="3922299"/>
            <a:ext cx="1175276" cy="1076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Shape 1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45526" y="3875825"/>
            <a:ext cx="3460675" cy="10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Shape 128"/>
          <p:cNvSpPr/>
          <p:nvPr/>
        </p:nvSpPr>
        <p:spPr>
          <a:xfrm>
            <a:off x="1531775" y="3750350"/>
            <a:ext cx="3640200" cy="1294200"/>
          </a:xfrm>
          <a:prstGeom prst="frame">
            <a:avLst>
              <a:gd name="adj1" fmla="val 6976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7736500" y="3875825"/>
            <a:ext cx="1332000" cy="1168800"/>
          </a:xfrm>
          <a:prstGeom prst="frame">
            <a:avLst>
              <a:gd name="adj1" fmla="val 6976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863</Words>
  <Application>Microsoft Office PowerPoint</Application>
  <PresentationFormat>On-screen Show (16:9)</PresentationFormat>
  <Paragraphs>114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Georgia</vt:lpstr>
      <vt:lpstr>Roboto Slab</vt:lpstr>
      <vt:lpstr>Times New Roman</vt:lpstr>
      <vt:lpstr>Roboto</vt:lpstr>
      <vt:lpstr>Arial</vt:lpstr>
      <vt:lpstr>Syncopate</vt:lpstr>
      <vt:lpstr>marina</vt:lpstr>
      <vt:lpstr>The Brown Effect: California’s Water Conservation Amidst A Record Drought</vt:lpstr>
      <vt:lpstr>Reservoir Conditions</vt:lpstr>
      <vt:lpstr>  Drought in California</vt:lpstr>
      <vt:lpstr>PowerPoint Presentation</vt:lpstr>
      <vt:lpstr>  Drought in California</vt:lpstr>
      <vt:lpstr>Original Plan</vt:lpstr>
      <vt:lpstr>Modified Objectives:</vt:lpstr>
      <vt:lpstr>Finding the Data</vt:lpstr>
      <vt:lpstr>Finding the Data</vt:lpstr>
      <vt:lpstr>Data Sources</vt:lpstr>
      <vt:lpstr>Mandated Conservation</vt:lpstr>
      <vt:lpstr>Mandated Conservation</vt:lpstr>
      <vt:lpstr>Mandatory Restrictions</vt:lpstr>
      <vt:lpstr>Calculated Potable Water Production</vt:lpstr>
      <vt:lpstr>PowerPoint Presentation</vt:lpstr>
      <vt:lpstr>PowerPoint Presentation</vt:lpstr>
      <vt:lpstr>So how are Californians doing?</vt:lpstr>
      <vt:lpstr>So how are Californians doing?</vt:lpstr>
      <vt:lpstr>So how are Californians doing?</vt:lpstr>
      <vt:lpstr>The Brown Effect: Statewide R-GPCD</vt:lpstr>
      <vt:lpstr>The Brown Effect: Statewide R-GPCD</vt:lpstr>
      <vt:lpstr>Hydrologic Region R-GPD Trends</vt:lpstr>
      <vt:lpstr>(2) To use findings to better inform future water conservation regulations</vt:lpstr>
      <vt:lpstr>PowerPoint Presentation</vt:lpstr>
      <vt:lpstr>Factors to consider</vt:lpstr>
      <vt:lpstr>Future Work</vt:lpstr>
      <vt:lpstr>Future Work</vt:lpstr>
      <vt:lpstr>Future Work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Brown Effect: California’s Water Conservation Amidst A Record Drought</dc:title>
  <dc:creator>Maidment, David R</dc:creator>
  <cp:lastModifiedBy>Maidment, David R</cp:lastModifiedBy>
  <cp:revision>3</cp:revision>
  <dcterms:modified xsi:type="dcterms:W3CDTF">2015-11-24T17:17:14Z</dcterms:modified>
</cp:coreProperties>
</file>