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8" r:id="rId2"/>
    <p:sldId id="265" r:id="rId3"/>
    <p:sldId id="259" r:id="rId4"/>
    <p:sldId id="273" r:id="rId5"/>
    <p:sldId id="269" r:id="rId6"/>
    <p:sldId id="266" r:id="rId7"/>
    <p:sldId id="270" r:id="rId8"/>
    <p:sldId id="274" r:id="rId9"/>
    <p:sldId id="263" r:id="rId10"/>
    <p:sldId id="275" r:id="rId11"/>
    <p:sldId id="276" r:id="rId12"/>
    <p:sldId id="277" r:id="rId13"/>
    <p:sldId id="264" r:id="rId14"/>
    <p:sldId id="261" r:id="rId15"/>
    <p:sldId id="260" r:id="rId16"/>
    <p:sldId id="271" r:id="rId17"/>
    <p:sldId id="26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80"/>
    <a:srgbClr val="FFFFFF"/>
    <a:srgbClr val="2F2D2D"/>
    <a:srgbClr val="7578EB"/>
    <a:srgbClr val="8FD1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183" autoAdjust="0"/>
  </p:normalViewPr>
  <p:slideViewPr>
    <p:cSldViewPr snapToGrid="0">
      <p:cViewPr varScale="1">
        <p:scale>
          <a:sx n="81" d="100"/>
          <a:sy n="81" d="100"/>
        </p:scale>
        <p:origin x="108" y="4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66949-B269-411C-9B5A-300992F3F54C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FB3C55-245D-4BC0-93D0-3BC5F65D8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27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B3C55-245D-4BC0-93D0-3BC5F65D87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19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B3C55-245D-4BC0-93D0-3BC5F65D87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04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B3C55-245D-4BC0-93D0-3BC5F65D878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04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B3C55-245D-4BC0-93D0-3BC5F65D878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04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B3C55-245D-4BC0-93D0-3BC5F65D878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96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B3C55-245D-4BC0-93D0-3BC5F65D878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28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B3C55-245D-4BC0-93D0-3BC5F65D87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666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B3C55-245D-4BC0-93D0-3BC5F65D878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526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B3C55-245D-4BC0-93D0-3BC5F65D878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101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B3C55-245D-4BC0-93D0-3BC5F65D87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06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B3C55-245D-4BC0-93D0-3BC5F65D87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53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B3C55-245D-4BC0-93D0-3BC5F65D87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50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B3C55-245D-4BC0-93D0-3BC5F65D87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24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B3C55-245D-4BC0-93D0-3BC5F65D87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28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B3C55-245D-4BC0-93D0-3BC5F65D87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68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B3C55-245D-4BC0-93D0-3BC5F65D878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68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B3C55-245D-4BC0-93D0-3BC5F65D87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04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A31F3-9844-4C1D-B2C0-7082085548B8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A69D3-386E-46E7-847C-CCDC79D76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66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A31F3-9844-4C1D-B2C0-7082085548B8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A69D3-386E-46E7-847C-CCDC79D76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38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A31F3-9844-4C1D-B2C0-7082085548B8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A69D3-386E-46E7-847C-CCDC79D76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8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A31F3-9844-4C1D-B2C0-7082085548B8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A69D3-386E-46E7-847C-CCDC79D76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65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A31F3-9844-4C1D-B2C0-7082085548B8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A69D3-386E-46E7-847C-CCDC79D76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156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A31F3-9844-4C1D-B2C0-7082085548B8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A69D3-386E-46E7-847C-CCDC79D76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0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A31F3-9844-4C1D-B2C0-7082085548B8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A69D3-386E-46E7-847C-CCDC79D76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30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A31F3-9844-4C1D-B2C0-7082085548B8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A69D3-386E-46E7-847C-CCDC79D76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98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A31F3-9844-4C1D-B2C0-7082085548B8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A69D3-386E-46E7-847C-CCDC79D76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2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A31F3-9844-4C1D-B2C0-7082085548B8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A69D3-386E-46E7-847C-CCDC79D76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66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A31F3-9844-4C1D-B2C0-7082085548B8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A69D3-386E-46E7-847C-CCDC79D76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12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A31F3-9844-4C1D-B2C0-7082085548B8}" type="datetimeFigureOut">
              <a:rPr lang="en-US" smtClean="0"/>
              <a:t>11/24/2015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A69D3-386E-46E7-847C-CCDC79D76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1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5" t="2401" r="3263" b="30546"/>
          <a:stretch/>
        </p:blipFill>
        <p:spPr>
          <a:xfrm>
            <a:off x="-19050" y="-38100"/>
            <a:ext cx="12211050" cy="6915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04900"/>
            <a:ext cx="12192000" cy="12618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 Flood Mapping: Hydrology and Communities</a:t>
            </a:r>
          </a:p>
          <a:p>
            <a:r>
              <a:rPr lang="en-US" sz="3200" dirty="0" smtClean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2013 Boulder Floods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372100"/>
            <a:ext cx="1219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       Presented by: Sandra Sweat                                                   Fall 2015                                        Professor: Dr. David </a:t>
            </a:r>
            <a:r>
              <a:rPr lang="en-US" dirty="0" err="1" smtClean="0"/>
              <a:t>Maidment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0023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37169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14" r="15769"/>
          <a:stretch/>
        </p:blipFill>
        <p:spPr bwMode="auto">
          <a:xfrm>
            <a:off x="9286754" y="4705350"/>
            <a:ext cx="248614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420104" y="4629150"/>
            <a:ext cx="295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286754" y="4242316"/>
            <a:ext cx="2486146" cy="463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Legend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90624" y="4705350"/>
            <a:ext cx="178227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Age 75-85</a:t>
            </a:r>
          </a:p>
        </p:txBody>
      </p:sp>
      <p:sp>
        <p:nvSpPr>
          <p:cNvPr id="9" name="Rectangle 8"/>
          <p:cNvSpPr/>
          <p:nvPr/>
        </p:nvSpPr>
        <p:spPr>
          <a:xfrm>
            <a:off x="10085874" y="5206484"/>
            <a:ext cx="168702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/>
              <a:t>Age </a:t>
            </a:r>
            <a:r>
              <a:rPr lang="en-US" dirty="0" smtClean="0"/>
              <a:t>85 +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166688"/>
            <a:ext cx="6791325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45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37169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14" r="15769"/>
          <a:stretch/>
        </p:blipFill>
        <p:spPr bwMode="auto">
          <a:xfrm>
            <a:off x="9286754" y="4705350"/>
            <a:ext cx="248614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420104" y="4629150"/>
            <a:ext cx="295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286754" y="4242316"/>
            <a:ext cx="2486146" cy="463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Legend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90624" y="4705350"/>
            <a:ext cx="178227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Age 75-85</a:t>
            </a:r>
          </a:p>
        </p:txBody>
      </p:sp>
      <p:sp>
        <p:nvSpPr>
          <p:cNvPr id="9" name="Rectangle 8"/>
          <p:cNvSpPr/>
          <p:nvPr/>
        </p:nvSpPr>
        <p:spPr>
          <a:xfrm>
            <a:off x="10085874" y="5206484"/>
            <a:ext cx="168702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/>
              <a:t>Age </a:t>
            </a:r>
            <a:r>
              <a:rPr lang="en-US" dirty="0" smtClean="0"/>
              <a:t>85 +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79" y="533400"/>
            <a:ext cx="80105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362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37169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275961" y="4242316"/>
            <a:ext cx="2496939" cy="463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Legend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961" y="4701802"/>
            <a:ext cx="2496939" cy="89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84758" y="4800969"/>
            <a:ext cx="16764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Age 15-19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973668" y="5205285"/>
            <a:ext cx="16764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Age 20-24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r="22500"/>
          <a:stretch/>
        </p:blipFill>
        <p:spPr>
          <a:xfrm>
            <a:off x="1790700" y="0"/>
            <a:ext cx="588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3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85"/>
          <a:stretch/>
        </p:blipFill>
        <p:spPr>
          <a:xfrm>
            <a:off x="0" y="0"/>
            <a:ext cx="12192000" cy="68389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199" y="476250"/>
            <a:ext cx="6543261" cy="3098721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Garamond" panose="02020404030301010803" pitchFamily="18" charset="0"/>
              </a:rPr>
              <a:t>Event Tracking – Creating a Timeline</a:t>
            </a:r>
          </a:p>
          <a:p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Streamflow</a:t>
            </a:r>
          </a:p>
          <a:p>
            <a:pPr marL="342900" indent="-342900">
              <a:buAutoNum type="arabicPeriod"/>
            </a:pPr>
            <a:r>
              <a:rPr lang="en-US" dirty="0" smtClean="0"/>
              <a:t>Rainfall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Daily Camera </a:t>
            </a:r>
            <a:r>
              <a:rPr lang="en-US" dirty="0" smtClean="0"/>
              <a:t>Article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NWS Storm </a:t>
            </a:r>
            <a:r>
              <a:rPr lang="en-US" dirty="0" smtClean="0"/>
              <a:t>warnings</a:t>
            </a:r>
          </a:p>
          <a:p>
            <a:pPr marL="342900" indent="-342900">
              <a:buAutoNum type="arabicPeriod"/>
            </a:pPr>
            <a:r>
              <a:rPr lang="en-US" dirty="0" smtClean="0"/>
              <a:t>Twitter – manual searching</a:t>
            </a:r>
          </a:p>
          <a:p>
            <a:r>
              <a:rPr lang="en-US" dirty="0" smtClean="0"/>
              <a:t> 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71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01"/>
          <a:stretch/>
        </p:blipFill>
        <p:spPr>
          <a:xfrm>
            <a:off x="0" y="13252"/>
            <a:ext cx="12192000" cy="68447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33350"/>
            <a:ext cx="12192000" cy="655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46111" y="6258591"/>
            <a:ext cx="2699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(YYYYMMDD </a:t>
            </a:r>
            <a:r>
              <a:rPr lang="en-US" dirty="0" err="1" smtClean="0"/>
              <a:t>hh:mm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32431" y="2628900"/>
            <a:ext cx="1164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Flow in </a:t>
            </a:r>
            <a:r>
              <a:rPr lang="en-US" dirty="0" err="1" smtClean="0"/>
              <a:t>cfs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10763838" y="2694880"/>
            <a:ext cx="1756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Rainfall in inches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96" y="792987"/>
            <a:ext cx="10581514" cy="550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1698446"/>
            <a:ext cx="24574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011156" y="1581150"/>
            <a:ext cx="3148679" cy="278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49310" y="1769401"/>
            <a:ext cx="283701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Boulder Creek at </a:t>
            </a:r>
            <a:r>
              <a:rPr lang="en-US" dirty="0" err="1" smtClean="0"/>
              <a:t>Orodell</a:t>
            </a:r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2061496" y="2231066"/>
            <a:ext cx="258936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/>
              <a:t>Fourmile Creek at </a:t>
            </a:r>
            <a:r>
              <a:rPr lang="en-US" dirty="0" err="1" smtClean="0"/>
              <a:t>Orodell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049310" y="2739667"/>
            <a:ext cx="241935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 smtClean="0"/>
              <a:t>Boulder </a:t>
            </a:r>
            <a:r>
              <a:rPr lang="en-US" dirty="0"/>
              <a:t>Creek Near 75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61496" y="3166149"/>
            <a:ext cx="257177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Hourly Rainfall Boulder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061496" y="3644374"/>
            <a:ext cx="30480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Rainfall Accumulation Boulder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68660" y="219165"/>
            <a:ext cx="2977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Garamond" panose="02020404030301010803" pitchFamily="18" charset="0"/>
              </a:rPr>
              <a:t>Flow versus Rainfall</a:t>
            </a:r>
          </a:p>
          <a:p>
            <a:pPr algn="ctr"/>
            <a:r>
              <a:rPr lang="en-US" sz="2000" dirty="0" smtClean="0">
                <a:latin typeface="Garamond" panose="02020404030301010803" pitchFamily="18" charset="0"/>
              </a:rPr>
              <a:t>September 9th-18th</a:t>
            </a:r>
            <a:endParaRPr lang="en-US" sz="2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36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4" t="13602" r="7043" b="31065"/>
          <a:stretch/>
        </p:blipFill>
        <p:spPr>
          <a:xfrm>
            <a:off x="-19050" y="19050"/>
            <a:ext cx="12172950" cy="68199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301948" y="58806"/>
            <a:ext cx="4055166" cy="6686550"/>
          </a:xfrm>
          <a:prstGeom prst="roundRect">
            <a:avLst/>
          </a:prstGeom>
          <a:solidFill>
            <a:srgbClr val="80808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628" y="1321283"/>
            <a:ext cx="3514369" cy="9037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629" y="289908"/>
            <a:ext cx="3514369" cy="989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629" y="5582189"/>
            <a:ext cx="3514369" cy="9846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629" y="2267159"/>
            <a:ext cx="3531439" cy="32752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1306" y="784741"/>
            <a:ext cx="4642329" cy="3711654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Garamond" panose="02020404030301010803" pitchFamily="18" charset="0"/>
              </a:rPr>
              <a:t>Twitter</a:t>
            </a:r>
          </a:p>
          <a:p>
            <a:pPr marL="342900" indent="-342900">
              <a:buAutoNum type="arabicPeriod"/>
            </a:pPr>
            <a:r>
              <a:rPr lang="en-US" dirty="0"/>
              <a:t>Twitter – manual searching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Keyword </a:t>
            </a:r>
            <a:r>
              <a:rPr lang="en-US" dirty="0"/>
              <a:t>search: flood, boulder, emergency, storm, </a:t>
            </a:r>
            <a:r>
              <a:rPr lang="en-US" dirty="0" err="1"/>
              <a:t>precip</a:t>
            </a:r>
            <a:r>
              <a:rPr lang="en-US" dirty="0"/>
              <a:t>, rain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Date Range: 9/11 – 9/18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Agency </a:t>
            </a:r>
            <a:r>
              <a:rPr lang="en-US" dirty="0"/>
              <a:t>Searches: NOAA, NWS, Boulder Police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8612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25287"/>
            <a:ext cx="12208469" cy="6520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87" y="854073"/>
            <a:ext cx="11373582" cy="5098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86516" y="447750"/>
            <a:ext cx="1995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Flow versus Rainfall</a:t>
            </a:r>
          </a:p>
        </p:txBody>
      </p:sp>
      <p:sp>
        <p:nvSpPr>
          <p:cNvPr id="6" name="Rectangle 5"/>
          <p:cNvSpPr/>
          <p:nvPr/>
        </p:nvSpPr>
        <p:spPr>
          <a:xfrm rot="16200000">
            <a:off x="8455484" y="2635986"/>
            <a:ext cx="1164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Flow in </a:t>
            </a:r>
            <a:r>
              <a:rPr lang="en-US" dirty="0" err="1"/>
              <a:t>cfs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rot="16200000">
            <a:off x="-321501" y="2635986"/>
            <a:ext cx="1756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Rainfall in inches</a:t>
            </a:r>
          </a:p>
        </p:txBody>
      </p:sp>
      <p:sp>
        <p:nvSpPr>
          <p:cNvPr id="8" name="Rectangle 7"/>
          <p:cNvSpPr/>
          <p:nvPr/>
        </p:nvSpPr>
        <p:spPr>
          <a:xfrm>
            <a:off x="3434143" y="5976287"/>
            <a:ext cx="2699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Time (YYYYMMDD </a:t>
            </a:r>
            <a:r>
              <a:rPr lang="en-US" dirty="0" err="1"/>
              <a:t>hh:mm</a:t>
            </a:r>
            <a:r>
              <a:rPr lang="en-US" dirty="0"/>
              <a:t>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679882" y="632416"/>
            <a:ext cx="2197792" cy="4111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708456" y="3033389"/>
            <a:ext cx="2169217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Boulder Creek at </a:t>
            </a:r>
            <a:r>
              <a:rPr lang="en-US" sz="1200" dirty="0" err="1" smtClean="0"/>
              <a:t>Orodell</a:t>
            </a:r>
            <a:endParaRPr lang="en-US" sz="12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9679881" y="3411670"/>
            <a:ext cx="2052078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dirty="0"/>
              <a:t>Fourmile Creek at </a:t>
            </a:r>
            <a:r>
              <a:rPr lang="en-US" sz="1200" dirty="0" err="1" smtClean="0"/>
              <a:t>Orodell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9679881" y="3807752"/>
            <a:ext cx="1978539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dirty="0" smtClean="0"/>
              <a:t>Boulder </a:t>
            </a:r>
            <a:r>
              <a:rPr lang="en-US" sz="1200" dirty="0"/>
              <a:t>Creek Near 75</a:t>
            </a:r>
            <a:r>
              <a:rPr lang="en-US" sz="1200" baseline="30000" dirty="0"/>
              <a:t>th</a:t>
            </a:r>
            <a:r>
              <a:rPr lang="en-US" sz="1200" dirty="0"/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679881" y="2238152"/>
            <a:ext cx="1737753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Hourly Rainfall Boulder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82722" y="2672627"/>
            <a:ext cx="2252103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 smtClean="0"/>
              <a:t>Rainfall Accumulation Boulder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9708456" y="1841922"/>
            <a:ext cx="62799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 smtClean="0"/>
              <a:t>Twitter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9679881" y="1472684"/>
            <a:ext cx="118455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 smtClean="0"/>
              <a:t>Storm Warnings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>
            <a:off x="9708456" y="1044743"/>
            <a:ext cx="1344496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 smtClean="0"/>
              <a:t>Daily Camera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2044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1" t="-1" r="5243" b="48199"/>
          <a:stretch/>
        </p:blipFill>
        <p:spPr>
          <a:xfrm>
            <a:off x="-19050" y="0"/>
            <a:ext cx="12172950" cy="683895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847850" y="1485900"/>
            <a:ext cx="8496300" cy="1943100"/>
          </a:xfrm>
          <a:prstGeom prst="roundRect">
            <a:avLst/>
          </a:prstGeom>
          <a:solidFill>
            <a:schemeClr val="accent5">
              <a:lumMod val="50000"/>
              <a:alpha val="8470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57375" y="1672620"/>
            <a:ext cx="8486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chemeClr val="bg1">
                    <a:lumMod val="95000"/>
                  </a:schemeClr>
                </a:solidFill>
              </a:rPr>
              <a:t>Questions</a:t>
            </a:r>
            <a:endParaRPr lang="en-US" sz="96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60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8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/>
          <p:cNvSpPr/>
          <p:nvPr/>
        </p:nvSpPr>
        <p:spPr>
          <a:xfrm>
            <a:off x="6096000" y="1"/>
            <a:ext cx="5676900" cy="704808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dirty="0" smtClean="0">
                <a:latin typeface="Garamond" panose="02020404030301010803" pitchFamily="18" charset="0"/>
              </a:rPr>
              <a:t>Objectives</a:t>
            </a:r>
          </a:p>
          <a:p>
            <a:endParaRPr lang="en-GB" sz="2400" dirty="0"/>
          </a:p>
          <a:p>
            <a:r>
              <a:rPr lang="en-GB" sz="2400" dirty="0" smtClean="0"/>
              <a:t>Understand the relationship of hydrology and community data sources.</a:t>
            </a:r>
          </a:p>
          <a:p>
            <a:endParaRPr lang="en-GB" sz="2400" dirty="0" smtClean="0"/>
          </a:p>
          <a:p>
            <a:r>
              <a:rPr lang="en-GB" sz="2400" dirty="0" smtClean="0"/>
              <a:t>Look at how people </a:t>
            </a:r>
            <a:r>
              <a:rPr lang="en-GB" sz="2400" dirty="0"/>
              <a:t>interact with flood </a:t>
            </a:r>
            <a:r>
              <a:rPr lang="en-GB" sz="2400" dirty="0" smtClean="0"/>
              <a:t>events.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b="1" dirty="0" smtClean="0"/>
              <a:t>Visualizations:</a:t>
            </a:r>
          </a:p>
          <a:p>
            <a:endParaRPr lang="en-US" sz="2400" b="1" dirty="0"/>
          </a:p>
          <a:p>
            <a:r>
              <a:rPr lang="en-GB" sz="2400" dirty="0" smtClean="0"/>
              <a:t>What </a:t>
            </a:r>
            <a:r>
              <a:rPr lang="en-GB" sz="2400" dirty="0"/>
              <a:t>types of visualizations can be made to represent a flooded </a:t>
            </a:r>
            <a:r>
              <a:rPr lang="en-GB" sz="2400" dirty="0" smtClean="0"/>
              <a:t>area – both in GIS and in other representations?</a:t>
            </a:r>
            <a:endParaRPr lang="en-US" sz="2400" dirty="0"/>
          </a:p>
          <a:p>
            <a:r>
              <a:rPr lang="en-GB" sz="2400" dirty="0"/>
              <a:t> </a:t>
            </a:r>
            <a:endParaRPr lang="en-US" sz="2400" dirty="0"/>
          </a:p>
          <a:p>
            <a:endParaRPr lang="en-GB" sz="2400" dirty="0" smtClean="0"/>
          </a:p>
          <a:p>
            <a:endParaRPr lang="en-GB" sz="2400" dirty="0"/>
          </a:p>
          <a:p>
            <a:endParaRPr lang="en-GB" sz="2400" dirty="0" smtClean="0"/>
          </a:p>
          <a:p>
            <a:r>
              <a:rPr lang="en-GB" sz="2400" dirty="0"/>
              <a:t>	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12980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0" t="15223" r="1733" b="26131"/>
          <a:stretch/>
        </p:blipFill>
        <p:spPr>
          <a:xfrm>
            <a:off x="-76200" y="-19050"/>
            <a:ext cx="12306300" cy="6972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750" y="1490008"/>
            <a:ext cx="4686300" cy="2369880"/>
          </a:xfrm>
          <a:prstGeom prst="rect">
            <a:avLst/>
          </a:prstGeom>
          <a:solidFill>
            <a:srgbClr val="FFFFFF">
              <a:alpha val="9490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Hydrology</a:t>
            </a:r>
          </a:p>
          <a:p>
            <a:endParaRPr lang="en-US" sz="2400" dirty="0" smtClean="0"/>
          </a:p>
          <a:p>
            <a:r>
              <a:rPr lang="en-US" sz="2400" dirty="0" smtClean="0"/>
              <a:t>USGS</a:t>
            </a:r>
          </a:p>
          <a:p>
            <a:r>
              <a:rPr lang="en-US" sz="2400" dirty="0" smtClean="0"/>
              <a:t>ArcMap connected data</a:t>
            </a:r>
          </a:p>
          <a:p>
            <a:r>
              <a:rPr lang="en-US" sz="2400" dirty="0" smtClean="0"/>
              <a:t>FEMA </a:t>
            </a:r>
          </a:p>
          <a:p>
            <a:r>
              <a:rPr lang="en-US" sz="2400" dirty="0" smtClean="0"/>
              <a:t>NOAA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067550" y="1490008"/>
            <a:ext cx="4762500" cy="3847207"/>
          </a:xfrm>
          <a:prstGeom prst="rect">
            <a:avLst/>
          </a:prstGeom>
          <a:solidFill>
            <a:srgbClr val="FFFFFF">
              <a:alpha val="9490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Community</a:t>
            </a:r>
          </a:p>
          <a:p>
            <a:endParaRPr lang="en-US" sz="2400" dirty="0" smtClean="0"/>
          </a:p>
          <a:p>
            <a:r>
              <a:rPr lang="en-US" sz="2400" dirty="0" smtClean="0"/>
              <a:t>CMS </a:t>
            </a:r>
          </a:p>
          <a:p>
            <a:r>
              <a:rPr lang="en-US" sz="2400" dirty="0" smtClean="0"/>
              <a:t>Census 2010</a:t>
            </a:r>
          </a:p>
          <a:p>
            <a:r>
              <a:rPr lang="en-US" sz="2400" dirty="0"/>
              <a:t>National Weather </a:t>
            </a:r>
            <a:r>
              <a:rPr lang="en-US" sz="2400" dirty="0" smtClean="0"/>
              <a:t>Service</a:t>
            </a:r>
          </a:p>
          <a:p>
            <a:r>
              <a:rPr lang="en-US" sz="2400" dirty="0" smtClean="0"/>
              <a:t>ESRI </a:t>
            </a:r>
          </a:p>
          <a:p>
            <a:r>
              <a:rPr lang="en-US" sz="2400" dirty="0" smtClean="0"/>
              <a:t>Twitter</a:t>
            </a:r>
          </a:p>
          <a:p>
            <a:r>
              <a:rPr lang="en-US" sz="2400" dirty="0" smtClean="0"/>
              <a:t>Newspapers</a:t>
            </a:r>
          </a:p>
          <a:p>
            <a:r>
              <a:rPr lang="en-US" sz="2400" dirty="0" smtClean="0"/>
              <a:t>Journal and Government Papers</a:t>
            </a:r>
            <a:endParaRPr lang="en-US" dirty="0"/>
          </a:p>
          <a:p>
            <a:r>
              <a:rPr lang="en-US" sz="2400" dirty="0" smtClean="0"/>
              <a:t>Zip Codes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76200" y="457200"/>
            <a:ext cx="12306300" cy="769441"/>
          </a:xfrm>
          <a:prstGeom prst="rect">
            <a:avLst/>
          </a:prstGeom>
          <a:solidFill>
            <a:srgbClr val="FFFFFF">
              <a:alpha val="9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Garamond" panose="02020404030301010803" pitchFamily="18" charset="0"/>
              </a:rPr>
              <a:t>Data</a:t>
            </a:r>
            <a:endParaRPr lang="en-US" sz="4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78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2D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25" y="303694"/>
            <a:ext cx="12071775" cy="631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8650" y="5946817"/>
            <a:ext cx="3359565" cy="646986"/>
          </a:xfrm>
          <a:prstGeom prst="roundRect">
            <a:avLst/>
          </a:prstGeom>
          <a:solidFill>
            <a:srgbClr val="FFFFFF">
              <a:alpha val="85098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Garamond" panose="02020404030301010803" pitchFamily="18" charset="0"/>
              </a:rPr>
              <a:t>St. </a:t>
            </a:r>
            <a:r>
              <a:rPr lang="en-US" sz="3200" dirty="0" err="1" smtClean="0">
                <a:latin typeface="Garamond" panose="02020404030301010803" pitchFamily="18" charset="0"/>
              </a:rPr>
              <a:t>Vrain</a:t>
            </a:r>
            <a:r>
              <a:rPr lang="en-US" sz="3200" dirty="0" smtClean="0">
                <a:latin typeface="Garamond" panose="02020404030301010803" pitchFamily="18" charset="0"/>
              </a:rPr>
              <a:t> Watershed</a:t>
            </a:r>
            <a:endParaRPr lang="en-US" sz="3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26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2D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69914"/>
            <a:ext cx="11944350" cy="6318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8650" y="5946817"/>
            <a:ext cx="3359565" cy="646986"/>
          </a:xfrm>
          <a:prstGeom prst="roundRect">
            <a:avLst/>
          </a:prstGeom>
          <a:solidFill>
            <a:srgbClr val="FFFFFF">
              <a:alpha val="85098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Garamond" panose="02020404030301010803" pitchFamily="18" charset="0"/>
              </a:rPr>
              <a:t>St. </a:t>
            </a:r>
            <a:r>
              <a:rPr lang="en-US" sz="3200" dirty="0" err="1" smtClean="0">
                <a:latin typeface="Garamond" panose="02020404030301010803" pitchFamily="18" charset="0"/>
              </a:rPr>
              <a:t>Vrain</a:t>
            </a:r>
            <a:r>
              <a:rPr lang="en-US" sz="3200" dirty="0" smtClean="0">
                <a:latin typeface="Garamond" panose="02020404030301010803" pitchFamily="18" charset="0"/>
              </a:rPr>
              <a:t> Watershed</a:t>
            </a:r>
            <a:endParaRPr lang="en-US" sz="3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77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78"/>
          <a:stretch/>
        </p:blipFill>
        <p:spPr>
          <a:xfrm>
            <a:off x="0" y="0"/>
            <a:ext cx="12235668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63463"/>
            <a:ext cx="12235668" cy="60500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832932" y="1510113"/>
            <a:ext cx="2402736" cy="458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3187" r="1395"/>
          <a:stretch/>
        </p:blipFill>
        <p:spPr>
          <a:xfrm>
            <a:off x="0" y="1510115"/>
            <a:ext cx="6096000" cy="45861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" t="6200" r="19683" b="11865"/>
          <a:stretch/>
        </p:blipFill>
        <p:spPr>
          <a:xfrm>
            <a:off x="6230318" y="1510113"/>
            <a:ext cx="5844341" cy="45861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01164" y="684758"/>
            <a:ext cx="3893672" cy="646986"/>
          </a:xfrm>
          <a:prstGeom prst="roundRect">
            <a:avLst/>
          </a:prstGeom>
          <a:solidFill>
            <a:srgbClr val="FFFFFF">
              <a:alpha val="85098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Garamond" panose="02020404030301010803" pitchFamily="18" charset="0"/>
              </a:rPr>
              <a:t>Catchments and Gages</a:t>
            </a:r>
            <a:endParaRPr lang="en-US" sz="3200" dirty="0"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91060" y="684758"/>
            <a:ext cx="2122856" cy="646986"/>
          </a:xfrm>
          <a:prstGeom prst="roundRect">
            <a:avLst/>
          </a:prstGeom>
          <a:solidFill>
            <a:srgbClr val="FFFFFF">
              <a:alpha val="85098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Garamond" panose="02020404030301010803" pitchFamily="18" charset="0"/>
              </a:rPr>
              <a:t>Land Cover</a:t>
            </a:r>
            <a:endParaRPr lang="en-US" sz="3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76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78"/>
          <a:stretch/>
        </p:blipFill>
        <p:spPr>
          <a:xfrm>
            <a:off x="0" y="0"/>
            <a:ext cx="12235668" cy="6819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7250" y="381000"/>
            <a:ext cx="44577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Hello, FEMA. 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Resulting maps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94"/>
          <a:stretch/>
        </p:blipFill>
        <p:spPr>
          <a:xfrm>
            <a:off x="0" y="0"/>
            <a:ext cx="12209241" cy="683895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22" y="0"/>
            <a:ext cx="5731278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22764" y="178653"/>
            <a:ext cx="5754377" cy="5652611"/>
          </a:xfrm>
          <a:prstGeom prst="roundRect">
            <a:avLst/>
          </a:prstGeom>
          <a:solidFill>
            <a:srgbClr val="FFFFFF">
              <a:alpha val="9490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Garamond" panose="02020404030301010803" pitchFamily="18" charset="0"/>
              </a:rPr>
              <a:t>NFHL</a:t>
            </a:r>
          </a:p>
          <a:p>
            <a:endParaRPr lang="en-US" sz="2400" dirty="0" smtClean="0"/>
          </a:p>
          <a:p>
            <a:r>
              <a:rPr lang="en-US" sz="2400" dirty="0" smtClean="0"/>
              <a:t>There are 12 data layers in the National Flood Hazard Layer. 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S_FLD_HAZ_AR</a:t>
            </a:r>
          </a:p>
          <a:p>
            <a:r>
              <a:rPr lang="en-US" sz="2400" dirty="0" smtClean="0"/>
              <a:t> </a:t>
            </a:r>
          </a:p>
          <a:p>
            <a:r>
              <a:rPr lang="en-US" sz="2400" dirty="0" smtClean="0"/>
              <a:t>A – 1% annual chance</a:t>
            </a:r>
          </a:p>
          <a:p>
            <a:r>
              <a:rPr lang="en-US" sz="2400" dirty="0" smtClean="0"/>
              <a:t>AE – 1% annual chance</a:t>
            </a:r>
          </a:p>
          <a:p>
            <a:r>
              <a:rPr lang="en-US" sz="2400" dirty="0" smtClean="0"/>
              <a:t>AO - floodway</a:t>
            </a:r>
          </a:p>
          <a:p>
            <a:r>
              <a:rPr lang="en-US" sz="2400" dirty="0" smtClean="0"/>
              <a:t>X – 0.2% annual chance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78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37169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99"/>
          <a:stretch/>
        </p:blipFill>
        <p:spPr>
          <a:xfrm>
            <a:off x="125216" y="0"/>
            <a:ext cx="12126717" cy="66031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925050" y="4762500"/>
            <a:ext cx="1276350" cy="26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2031"/>
          <a:stretch/>
        </p:blipFill>
        <p:spPr>
          <a:xfrm>
            <a:off x="0" y="-19050"/>
            <a:ext cx="12235668" cy="6877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883857"/>
            <a:ext cx="3752850" cy="3915489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Garamond" panose="02020404030301010803" pitchFamily="18" charset="0"/>
              </a:rPr>
              <a:t>Census</a:t>
            </a:r>
            <a:endParaRPr lang="en-US" dirty="0"/>
          </a:p>
          <a:p>
            <a:r>
              <a:rPr lang="en-US" dirty="0" smtClean="0"/>
              <a:t>Target groups based on loss of life</a:t>
            </a:r>
          </a:p>
          <a:p>
            <a:r>
              <a:rPr lang="en-US" dirty="0"/>
              <a:t>	</a:t>
            </a:r>
            <a:r>
              <a:rPr lang="en-US" dirty="0" smtClean="0"/>
              <a:t>Age 15-24</a:t>
            </a:r>
          </a:p>
          <a:p>
            <a:r>
              <a:rPr lang="en-US" dirty="0"/>
              <a:t>	</a:t>
            </a:r>
            <a:r>
              <a:rPr lang="en-US" dirty="0" smtClean="0"/>
              <a:t>Age 75+</a:t>
            </a:r>
          </a:p>
          <a:p>
            <a:endParaRPr lang="en-US" dirty="0"/>
          </a:p>
          <a:p>
            <a:r>
              <a:rPr lang="en-US" sz="3200" dirty="0" smtClean="0">
                <a:latin typeface="Garamond" panose="02020404030301010803" pitchFamily="18" charset="0"/>
              </a:rPr>
              <a:t>Buildings</a:t>
            </a:r>
          </a:p>
          <a:p>
            <a:r>
              <a:rPr lang="en-US" dirty="0" smtClean="0"/>
              <a:t>	Hospitals</a:t>
            </a:r>
          </a:p>
          <a:p>
            <a:r>
              <a:rPr lang="en-US" dirty="0"/>
              <a:t>	D</a:t>
            </a:r>
            <a:r>
              <a:rPr lang="en-US" dirty="0" smtClean="0"/>
              <a:t>ialysis Centers</a:t>
            </a:r>
          </a:p>
          <a:p>
            <a:r>
              <a:rPr lang="en-US" dirty="0"/>
              <a:t>	N</a:t>
            </a:r>
            <a:r>
              <a:rPr lang="en-US" dirty="0" smtClean="0"/>
              <a:t>ursing Homes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9048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</TotalTime>
  <Words>314</Words>
  <Application>Microsoft Office PowerPoint</Application>
  <PresentationFormat>Widescreen</PresentationFormat>
  <Paragraphs>126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Garamond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Texas Libraries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Sweat, Sandra L</dc:creator>
  <cp:lastModifiedBy>Maidment, David R</cp:lastModifiedBy>
  <cp:revision>93</cp:revision>
  <dcterms:created xsi:type="dcterms:W3CDTF">2015-11-19T16:34:47Z</dcterms:created>
  <dcterms:modified xsi:type="dcterms:W3CDTF">2015-11-24T17:00:33Z</dcterms:modified>
</cp:coreProperties>
</file>