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9" r:id="rId4"/>
    <p:sldMasterId id="2147483722" r:id="rId5"/>
    <p:sldMasterId id="2147483734" r:id="rId6"/>
    <p:sldMasterId id="2147483746" r:id="rId7"/>
    <p:sldMasterId id="2147483750" r:id="rId8"/>
  </p:sldMasterIdLst>
  <p:notesMasterIdLst>
    <p:notesMasterId r:id="rId87"/>
  </p:notesMasterIdLst>
  <p:handoutMasterIdLst>
    <p:handoutMasterId r:id="rId88"/>
  </p:handoutMasterIdLst>
  <p:sldIdLst>
    <p:sldId id="312" r:id="rId9"/>
    <p:sldId id="371" r:id="rId10"/>
    <p:sldId id="430" r:id="rId11"/>
    <p:sldId id="431" r:id="rId12"/>
    <p:sldId id="432" r:id="rId13"/>
    <p:sldId id="433" r:id="rId14"/>
    <p:sldId id="434" r:id="rId15"/>
    <p:sldId id="435" r:id="rId16"/>
    <p:sldId id="436" r:id="rId17"/>
    <p:sldId id="437" r:id="rId18"/>
    <p:sldId id="379" r:id="rId19"/>
    <p:sldId id="304" r:id="rId20"/>
    <p:sldId id="306" r:id="rId21"/>
    <p:sldId id="414" r:id="rId22"/>
    <p:sldId id="258" r:id="rId23"/>
    <p:sldId id="259" r:id="rId24"/>
    <p:sldId id="332" r:id="rId25"/>
    <p:sldId id="262" r:id="rId26"/>
    <p:sldId id="280" r:id="rId27"/>
    <p:sldId id="415" r:id="rId28"/>
    <p:sldId id="281" r:id="rId29"/>
    <p:sldId id="376" r:id="rId30"/>
    <p:sldId id="282" r:id="rId31"/>
    <p:sldId id="283" r:id="rId32"/>
    <p:sldId id="284" r:id="rId33"/>
    <p:sldId id="286" r:id="rId34"/>
    <p:sldId id="322" r:id="rId35"/>
    <p:sldId id="348" r:id="rId36"/>
    <p:sldId id="347" r:id="rId37"/>
    <p:sldId id="309" r:id="rId38"/>
    <p:sldId id="310" r:id="rId39"/>
    <p:sldId id="366" r:id="rId40"/>
    <p:sldId id="295" r:id="rId41"/>
    <p:sldId id="297" r:id="rId42"/>
    <p:sldId id="343" r:id="rId43"/>
    <p:sldId id="344" r:id="rId44"/>
    <p:sldId id="298" r:id="rId45"/>
    <p:sldId id="299" r:id="rId46"/>
    <p:sldId id="453" r:id="rId47"/>
    <p:sldId id="447" r:id="rId48"/>
    <p:sldId id="448" r:id="rId49"/>
    <p:sldId id="449" r:id="rId50"/>
    <p:sldId id="450" r:id="rId51"/>
    <p:sldId id="451" r:id="rId52"/>
    <p:sldId id="416" r:id="rId53"/>
    <p:sldId id="369" r:id="rId54"/>
    <p:sldId id="300" r:id="rId55"/>
    <p:sldId id="301" r:id="rId56"/>
    <p:sldId id="269" r:id="rId57"/>
    <p:sldId id="268" r:id="rId58"/>
    <p:sldId id="438" r:id="rId59"/>
    <p:sldId id="442" r:id="rId60"/>
    <p:sldId id="443" r:id="rId61"/>
    <p:sldId id="444" r:id="rId62"/>
    <p:sldId id="452" r:id="rId63"/>
    <p:sldId id="446" r:id="rId64"/>
    <p:sldId id="357" r:id="rId65"/>
    <p:sldId id="356" r:id="rId66"/>
    <p:sldId id="424" r:id="rId67"/>
    <p:sldId id="425" r:id="rId68"/>
    <p:sldId id="328" r:id="rId69"/>
    <p:sldId id="417" r:id="rId70"/>
    <p:sldId id="418" r:id="rId71"/>
    <p:sldId id="422" r:id="rId72"/>
    <p:sldId id="359" r:id="rId73"/>
    <p:sldId id="358" r:id="rId74"/>
    <p:sldId id="318" r:id="rId75"/>
    <p:sldId id="380" r:id="rId76"/>
    <p:sldId id="355" r:id="rId77"/>
    <p:sldId id="395" r:id="rId78"/>
    <p:sldId id="353" r:id="rId79"/>
    <p:sldId id="354" r:id="rId80"/>
    <p:sldId id="327" r:id="rId81"/>
    <p:sldId id="397" r:id="rId82"/>
    <p:sldId id="398" r:id="rId83"/>
    <p:sldId id="440" r:id="rId84"/>
    <p:sldId id="441" r:id="rId85"/>
    <p:sldId id="429" r:id="rId86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5" autoAdjust="0"/>
  </p:normalViewPr>
  <p:slideViewPr>
    <p:cSldViewPr snapToGrid="0">
      <p:cViewPr varScale="1">
        <p:scale>
          <a:sx n="103" d="100"/>
          <a:sy n="103" d="100"/>
        </p:scale>
        <p:origin x="132" y="3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9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presProps" Target="presProps.xml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90" Type="http://schemas.openxmlformats.org/officeDocument/2006/relationships/viewProps" Target="viewProps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handoutMaster" Target="handoutMasters/handout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t" anchorCtr="0" compatLnSpc="1">
            <a:prstTxWarp prst="textNoShape">
              <a:avLst/>
            </a:prstTxWarp>
          </a:bodyPr>
          <a:lstStyle>
            <a:lvl1pPr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30" y="0"/>
            <a:ext cx="3038371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t" anchorCtr="0" compatLnSpc="1">
            <a:prstTxWarp prst="textNoShape">
              <a:avLst/>
            </a:prstTxWarp>
          </a:bodyPr>
          <a:lstStyle>
            <a:lvl1pPr algn="r"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271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b" anchorCtr="0" compatLnSpc="1">
            <a:prstTxWarp prst="textNoShape">
              <a:avLst/>
            </a:prstTxWarp>
          </a:bodyPr>
          <a:lstStyle>
            <a:lvl1pPr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30" y="8774271"/>
            <a:ext cx="3038371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b" anchorCtr="0" compatLnSpc="1">
            <a:prstTxWarp prst="textNoShape">
              <a:avLst/>
            </a:prstTxWarp>
          </a:bodyPr>
          <a:lstStyle>
            <a:lvl1pPr algn="r" defTabSz="922703">
              <a:defRPr sz="1200"/>
            </a:lvl1pPr>
          </a:lstStyle>
          <a:p>
            <a:pPr>
              <a:defRPr/>
            </a:pPr>
            <a:fld id="{43CE3461-B3C0-46E7-94BE-66E904EA6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7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9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7" y="877269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ABF31C-7928-49D7-9B65-7644C9974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AE2E6-46A3-4215-9196-392702D919D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04256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9A578C-EE7B-42C2-ABA2-BDAD59146E53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This diagram depicts the geographic hierarchy, as a series of nesting relationships, based on the legal, administrative, or areal relationships of the entities.    For example, a line joining the lower-level entity “place” and the higher-level entity “state” means that a place cannot cross a state boundary.</a:t>
            </a:r>
          </a:p>
        </p:txBody>
      </p:sp>
    </p:spTree>
    <p:extLst>
      <p:ext uri="{BB962C8B-B14F-4D97-AF65-F5344CB8AC3E}">
        <p14:creationId xmlns:p14="http://schemas.microsoft.com/office/powerpoint/2010/main" val="280480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C45B09-9731-44D8-AE46-3302C9F58B2C}" type="slidenum">
              <a:rPr lang="en-US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E252-B3E1-4926-853A-CA7E5F6A0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33B9-F8DE-4897-8474-88169EA1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D035-EDB9-493E-B98B-3557F8A9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7CD0-0794-49F7-AE6B-89C61F4BD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3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4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29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1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5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3E8EC-16C9-49FB-93AD-B8922F3F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8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41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8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94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651396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3295426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240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642558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211360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444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C00C-8698-42F6-9CA0-BF98E275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41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8918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68352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5223930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B9026DB-8994-4DE0-9201-8E1F33B7029B}" type="datetimeFigureOut">
              <a:rPr lang="en-US" sz="180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9/8/2015</a:t>
            </a:fld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27A5F68-4AF6-4D13-8A4C-F1F90296B2F0}" type="slidenum">
              <a:rPr lang="en-US" sz="180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373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B9026DB-8994-4DE0-9201-8E1F33B7029B}" type="datetimeFigureOut">
              <a:rPr lang="en-US" sz="180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9/8/2015</a:t>
            </a:fld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527A5F68-4AF6-4D13-8A4C-F1F90296B2F0}" type="slidenum">
              <a:rPr lang="en-US" sz="180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1052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076894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9609440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113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947995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E8D1-B26E-44A3-BBD8-75BE448BF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101461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4550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54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A3CA4B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4815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76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71715943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97F040-B850-EF4D-8141-826F90229F85}" type="slidenum">
              <a:rPr lang="en-US" sz="180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23545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B497F040-B850-EF4D-8141-826F90229F85}" type="slidenum">
              <a:rPr lang="en-US" sz="1800">
                <a:solidFill>
                  <a:prstClr val="black"/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6520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D9ED-A841-40DE-8FA6-257F682CEA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07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F104-FDA1-4AF8-8FB1-E5A2A94A68E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62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391A-A986-45EB-86EF-209E2558F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D4EE-FBDF-4CDC-9B61-E94513B1AE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5399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4E699-D527-47E0-B9B1-E5D2E39B77F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6930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E77C9-FCF0-47AC-AABB-017D676D1C0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820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A00F1-C01C-4D30-93AB-F395757EFA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654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BC32D-1976-446A-BDE1-85385A68E6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20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E7080-1845-4BE2-B5A9-4689DECEDA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744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98567-B8FA-48D9-8F9D-18BD817B93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205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60BC6-3736-4B9B-8BB5-DF1592FBAF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396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5349-97F4-4807-B74F-0D3FBF0338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7617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3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A09-9E6A-42FD-8BC3-00AD3D38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761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806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2415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594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569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428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7302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18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68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1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79BC-A05F-491F-822C-CFD45EF00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497263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BB4CF79-8568-4FEA-8571-213864A507C7}" type="slidenum">
              <a:rPr lang="en-US" sz="180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05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15325" y="6492875"/>
            <a:ext cx="828675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0557D8F-4990-41E9-840C-D8E3EDBF1D2F}" type="slidenum">
              <a:rPr lang="en-US" sz="180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7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6096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5DE329AA-E0F0-4C8A-94AF-AF83385F534B}" type="slidenum">
              <a:rPr lang="en-US" sz="1800">
                <a:solidFill>
                  <a:prstClr val="black"/>
                </a:solidFill>
                <a:latin typeface="Arial" charset="0"/>
                <a:cs typeface="Arial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1303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10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36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854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78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177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34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1C77-0210-4329-9F4F-F02D82A31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904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881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577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9/8/2015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7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5290-F885-4B64-A1E8-76EE0E91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.jpe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250CC5-E589-48A3-B4F1-2491DE0F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44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0532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95184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1E02D4-958E-4C43-8AA9-0BED26EA3493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74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16D0F67-CB60-43E3-82A5-15ABF0A6AB2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841C308-ABBE-40E6-9575-DA13FA51E3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3075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2900"/>
            <a:ext cx="91948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91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C5696"/>
        </a:buClr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4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nhd.usgs.gov/wbd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map.gov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hd.usgs.gov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horizon-systems.com/nhdplus/" TargetMode="Externa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nationalmap.gov/viewer.html" TargetMode="External"/><Relationship Id="rId4" Type="http://schemas.openxmlformats.org/officeDocument/2006/relationships/hyperlink" Target="http://ned.usgs.gov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nationalmap.gov/viewer.html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sheds.cr.usgs.gov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lta.cr.usgs.gov/GTOPO30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lta.cr.usgs.gov/HYDRO1K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ebsoilsurvey.sc.egov.usda.gov/App/WebSoilSurvey.aspx" TargetMode="External"/><Relationship Id="rId2" Type="http://schemas.openxmlformats.org/officeDocument/2006/relationships/hyperlink" Target="http://www.nrcs.usda.gov/wps/portal/nrcs/site/soils/home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dg.sc.egov.usda.gov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dg.sc.egov.usda.gov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websoilsurvey.nrcs.usda.gov/DataAvailability/SoilDataAvailabilityMap.pdf" TargetMode="Externa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landcover.usgs.gov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://www.mrlc.gov/" TargetMode="Externa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Relationship Id="rId4" Type="http://schemas.openxmlformats.org/officeDocument/2006/relationships/hyperlink" Target="http://www.caee.utexas.edu/prof/maidment/giswr2014/Census/AccessingCensusData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8.xml"/><Relationship Id="rId4" Type="http://schemas.openxmlformats.org/officeDocument/2006/relationships/hyperlink" Target="http://www.caee.utexas.edu/prof/maidment/giswr2014/census/census.gdb.zip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climate.gov/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dc.noaa.gov/oa/ncdc.html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c.nrcs.usda.gov/climate/prism.html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://waterdata.usgs.gov/nwis/r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hyperlink" Target="http://water.usgs.gov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cuahsi.org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doc.arcgis.com/en/living-atlas/" TargetMode="Externa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://hydro.arcgis.com/arcgis/services" TargetMode="External"/><Relationship Id="rId3" Type="http://schemas.openxmlformats.org/officeDocument/2006/relationships/image" Target="../media/image82.png"/><Relationship Id="rId7" Type="http://schemas.openxmlformats.org/officeDocument/2006/relationships/hyperlink" Target="http://elevation.arcgis.com/arcgis/services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landscape3.arcgis.com/arcgis/services/" TargetMode="External"/><Relationship Id="rId5" Type="http://schemas.openxmlformats.org/officeDocument/2006/relationships/hyperlink" Target="http://landscape2.arcgis.com/arcgis/services/" TargetMode="External"/><Relationship Id="rId4" Type="http://schemas.openxmlformats.org/officeDocument/2006/relationships/hyperlink" Target="http://landscape1.arcgis.com/arcgis/services/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levation.arcgis.com/arcgis/services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/" TargetMode="External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ater.weather.gov/ahps/" TargetMode="Externa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nviroatlas.epa.gov/enviroatlas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1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cc.nrcs.usda.gov/snotel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brfc.noaa.gov/station/sweplot/sweplot.cgi?tglu1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tnris.org/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www.twdb.texas.gov/mapping/gisdata.asp" TargetMode="Externa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://gis.utah.gov/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map-services/new-utah-terrain-base-map-and-cached-tile-service-available" TargetMode="External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data/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y.utah.gov/maps/gis/index.htm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cc.dri.edu/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rriverinfo.org/" TargetMode="External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greatsaltlakeinfo.org/" TargetMode="External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cuahsi.org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1534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Data Sources for GIS in Water Resources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by David R. Maidment, and David G. Tarboton 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GIS in Water Resources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Fall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6953250" cy="517630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454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30225" y="38100"/>
            <a:ext cx="7772400" cy="83064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Watershed Hierarchy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01025" y="2051003"/>
            <a:ext cx="2211387" cy="3692525"/>
            <a:chOff x="6248400" y="1565275"/>
            <a:chExt cx="3354387" cy="3692525"/>
          </a:xfrm>
        </p:grpSpPr>
        <p:sp>
          <p:nvSpPr>
            <p:cNvPr id="10242" name="Line 1026"/>
            <p:cNvSpPr>
              <a:spLocks noChangeShapeType="1"/>
            </p:cNvSpPr>
            <p:nvPr/>
          </p:nvSpPr>
          <p:spPr bwMode="auto">
            <a:xfrm>
              <a:off x="7513637" y="1828800"/>
              <a:ext cx="0" cy="3429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5" name="Oval 1029"/>
            <p:cNvSpPr>
              <a:spLocks noChangeArrowheads="1"/>
            </p:cNvSpPr>
            <p:nvPr/>
          </p:nvSpPr>
          <p:spPr bwMode="auto">
            <a:xfrm>
              <a:off x="6248400" y="1981200"/>
              <a:ext cx="2514600" cy="457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Oval 1030"/>
            <p:cNvSpPr>
              <a:spLocks noChangeArrowheads="1"/>
            </p:cNvSpPr>
            <p:nvPr/>
          </p:nvSpPr>
          <p:spPr bwMode="auto">
            <a:xfrm>
              <a:off x="6478587" y="2681288"/>
              <a:ext cx="2057400" cy="304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Oval 1031"/>
            <p:cNvSpPr>
              <a:spLocks noChangeArrowheads="1"/>
            </p:cNvSpPr>
            <p:nvPr/>
          </p:nvSpPr>
          <p:spPr bwMode="auto">
            <a:xfrm>
              <a:off x="6678612" y="3138488"/>
              <a:ext cx="1676400" cy="304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1032"/>
            <p:cNvSpPr>
              <a:spLocks noChangeArrowheads="1"/>
            </p:cNvSpPr>
            <p:nvPr/>
          </p:nvSpPr>
          <p:spPr bwMode="auto">
            <a:xfrm>
              <a:off x="6827837" y="3657600"/>
              <a:ext cx="1358900" cy="228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1033"/>
            <p:cNvSpPr>
              <a:spLocks noChangeArrowheads="1"/>
            </p:cNvSpPr>
            <p:nvPr/>
          </p:nvSpPr>
          <p:spPr bwMode="auto">
            <a:xfrm>
              <a:off x="6977062" y="4114800"/>
              <a:ext cx="10668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Text Box 1034"/>
            <p:cNvSpPr txBox="1">
              <a:spLocks noChangeArrowheads="1"/>
            </p:cNvSpPr>
            <p:nvPr/>
          </p:nvSpPr>
          <p:spPr bwMode="auto">
            <a:xfrm>
              <a:off x="8351837" y="3581400"/>
              <a:ext cx="1057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8 HUC</a:t>
              </a:r>
            </a:p>
          </p:txBody>
        </p:sp>
        <p:sp>
          <p:nvSpPr>
            <p:cNvPr id="10251" name="Text Box 1035"/>
            <p:cNvSpPr txBox="1">
              <a:spLocks noChangeArrowheads="1"/>
            </p:cNvSpPr>
            <p:nvPr/>
          </p:nvSpPr>
          <p:spPr bwMode="auto">
            <a:xfrm>
              <a:off x="8656637" y="25908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10252" name="Text Box 1036"/>
            <p:cNvSpPr txBox="1">
              <a:spLocks noChangeArrowheads="1"/>
            </p:cNvSpPr>
            <p:nvPr/>
          </p:nvSpPr>
          <p:spPr bwMode="auto">
            <a:xfrm>
              <a:off x="8885237" y="20574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10253" name="Text Box 1037"/>
            <p:cNvSpPr txBox="1">
              <a:spLocks noChangeArrowheads="1"/>
            </p:cNvSpPr>
            <p:nvPr/>
          </p:nvSpPr>
          <p:spPr bwMode="auto">
            <a:xfrm>
              <a:off x="8504237" y="31242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10254" name="Text Box 1038"/>
            <p:cNvSpPr txBox="1">
              <a:spLocks noChangeArrowheads="1"/>
            </p:cNvSpPr>
            <p:nvPr/>
          </p:nvSpPr>
          <p:spPr bwMode="auto">
            <a:xfrm>
              <a:off x="7894637" y="4724400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NHDPlus</a:t>
              </a:r>
            </a:p>
          </p:txBody>
        </p:sp>
        <p:sp>
          <p:nvSpPr>
            <p:cNvPr id="10255" name="Text Box 1039"/>
            <p:cNvSpPr txBox="1">
              <a:spLocks noChangeArrowheads="1"/>
            </p:cNvSpPr>
            <p:nvPr/>
          </p:nvSpPr>
          <p:spPr bwMode="auto">
            <a:xfrm>
              <a:off x="8199437" y="396240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10</a:t>
              </a:r>
            </a:p>
          </p:txBody>
        </p:sp>
        <p:sp>
          <p:nvSpPr>
            <p:cNvPr id="10256" name="Oval 1040"/>
            <p:cNvSpPr>
              <a:spLocks noChangeArrowheads="1"/>
            </p:cNvSpPr>
            <p:nvPr/>
          </p:nvSpPr>
          <p:spPr bwMode="auto">
            <a:xfrm>
              <a:off x="7132637" y="4419600"/>
              <a:ext cx="7620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Text Box 1041"/>
            <p:cNvSpPr txBox="1">
              <a:spLocks noChangeArrowheads="1"/>
            </p:cNvSpPr>
            <p:nvPr/>
          </p:nvSpPr>
          <p:spPr bwMode="auto">
            <a:xfrm>
              <a:off x="8047037" y="434340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12</a:t>
              </a:r>
            </a:p>
          </p:txBody>
        </p:sp>
        <p:sp>
          <p:nvSpPr>
            <p:cNvPr id="10258" name="Oval 1042"/>
            <p:cNvSpPr>
              <a:spLocks noChangeArrowheads="1"/>
            </p:cNvSpPr>
            <p:nvPr/>
          </p:nvSpPr>
          <p:spPr bwMode="auto">
            <a:xfrm>
              <a:off x="7285037" y="4800600"/>
              <a:ext cx="457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Text Box 1047"/>
            <p:cNvSpPr txBox="1">
              <a:spLocks noChangeArrowheads="1"/>
            </p:cNvSpPr>
            <p:nvPr/>
          </p:nvSpPr>
          <p:spPr bwMode="auto">
            <a:xfrm>
              <a:off x="8564562" y="1565275"/>
              <a:ext cx="10382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Digit #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88783" y="711060"/>
            <a:ext cx="8347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Each hydrologic unit is identified by a unique hydrologic unit code (HUC) consisting of two to </a:t>
            </a:r>
            <a:r>
              <a:rPr lang="en-US" sz="2200" dirty="0" smtClean="0"/>
              <a:t>or more digits </a:t>
            </a:r>
            <a:r>
              <a:rPr lang="en-US" sz="2200" dirty="0"/>
              <a:t>based on the </a:t>
            </a:r>
            <a:r>
              <a:rPr lang="en-US" sz="2200" dirty="0" smtClean="0"/>
              <a:t>levels </a:t>
            </a:r>
            <a:r>
              <a:rPr lang="en-US" sz="2200" dirty="0"/>
              <a:t>of classification in the hydrologic unit system.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746" y="5816311"/>
            <a:ext cx="3156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HAW HUC 8 </a:t>
            </a:r>
            <a:r>
              <a:rPr lang="en-US" b="1" dirty="0" smtClean="0"/>
              <a:t>03030002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797724" y="5872820"/>
            <a:ext cx="4695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Little Creek HUC 12 </a:t>
            </a:r>
            <a:r>
              <a:rPr lang="en-US" b="1" dirty="0" smtClean="0"/>
              <a:t>030300020603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29" y="2235856"/>
            <a:ext cx="5853414" cy="30815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1923191" y="3929016"/>
            <a:ext cx="779639" cy="1887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771552" y="3988476"/>
            <a:ext cx="410048" cy="1884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077200" cy="1065213"/>
          </a:xfrm>
        </p:spPr>
        <p:txBody>
          <a:bodyPr/>
          <a:lstStyle/>
          <a:p>
            <a:pPr eaLnBrk="1" hangingPunct="1"/>
            <a:r>
              <a:rPr lang="en-US" sz="3200" dirty="0" smtClean="0"/>
              <a:t>Hydrologic Unit Code Watersheds</a:t>
            </a:r>
          </a:p>
        </p:txBody>
      </p:sp>
      <p:sp>
        <p:nvSpPr>
          <p:cNvPr id="9219" name="Text Box 1028"/>
          <p:cNvSpPr txBox="1">
            <a:spLocks noChangeArrowheads="1"/>
          </p:cNvSpPr>
          <p:nvPr/>
        </p:nvSpPr>
        <p:spPr bwMode="auto">
          <a:xfrm>
            <a:off x="1676400" y="1219200"/>
            <a:ext cx="71865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/>
              <a:t>~ 2000 </a:t>
            </a:r>
            <a:r>
              <a:rPr lang="en-US" sz="2800" dirty="0" smtClean="0"/>
              <a:t>HUC 8 for </a:t>
            </a:r>
            <a:r>
              <a:rPr lang="en-US" sz="2800" dirty="0"/>
              <a:t>US, about the size of counties</a:t>
            </a:r>
          </a:p>
        </p:txBody>
      </p:sp>
      <p:pic>
        <p:nvPicPr>
          <p:cNvPr id="9220" name="Picture 1029" descr="huc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81200"/>
            <a:ext cx="5770563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1247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Watershed Boundary Dataset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National Program by </a:t>
            </a:r>
            <a:r>
              <a:rPr lang="en-US" dirty="0" smtClean="0">
                <a:solidFill>
                  <a:srgbClr val="FF3300"/>
                </a:solidFill>
              </a:rPr>
              <a:t>USGS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3300"/>
                </a:solidFill>
              </a:rPr>
              <a:t>USDA</a:t>
            </a:r>
            <a:r>
              <a:rPr lang="en-US" dirty="0" smtClean="0"/>
              <a:t> (NRCS)</a:t>
            </a:r>
          </a:p>
          <a:p>
            <a:pPr eaLnBrk="1" hangingPunct="1"/>
            <a:r>
              <a:rPr lang="en-US" dirty="0" smtClean="0"/>
              <a:t>Boundaries for </a:t>
            </a:r>
            <a:r>
              <a:rPr lang="en-US" dirty="0" smtClean="0">
                <a:solidFill>
                  <a:srgbClr val="FF3300"/>
                </a:solidFill>
              </a:rPr>
              <a:t>10- and 12- digit</a:t>
            </a:r>
            <a:r>
              <a:rPr lang="en-US" dirty="0" smtClean="0"/>
              <a:t> watersheds</a:t>
            </a:r>
          </a:p>
          <a:p>
            <a:pPr eaLnBrk="1" hangingPunct="1"/>
            <a:r>
              <a:rPr lang="en-US" dirty="0" smtClean="0"/>
              <a:t>First cut is by </a:t>
            </a:r>
            <a:r>
              <a:rPr lang="en-US" dirty="0" smtClean="0">
                <a:solidFill>
                  <a:srgbClr val="FF3300"/>
                </a:solidFill>
              </a:rPr>
              <a:t>automated delineation</a:t>
            </a:r>
            <a:r>
              <a:rPr lang="en-US" dirty="0" smtClean="0"/>
              <a:t> from NED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Hand checked</a:t>
            </a:r>
            <a:r>
              <a:rPr lang="en-US" dirty="0" smtClean="0"/>
              <a:t> and edited </a:t>
            </a:r>
          </a:p>
        </p:txBody>
      </p:sp>
      <p:pic>
        <p:nvPicPr>
          <p:cNvPr id="11268" name="Picture 1028" descr="wash_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2004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29" descr="wash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514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1030"/>
          <p:cNvSpPr>
            <a:spLocks noChangeShapeType="1"/>
          </p:cNvSpPr>
          <p:nvPr/>
        </p:nvSpPr>
        <p:spPr bwMode="auto">
          <a:xfrm flipH="1" flipV="1">
            <a:off x="5257800" y="2667000"/>
            <a:ext cx="1219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7086600" y="43434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1032"/>
          <p:cNvSpPr txBox="1">
            <a:spLocks noChangeArrowheads="1"/>
          </p:cNvSpPr>
          <p:nvPr/>
        </p:nvSpPr>
        <p:spPr bwMode="auto">
          <a:xfrm>
            <a:off x="6400800" y="2057400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10-digit watersheds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975152"/>
            <a:ext cx="836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nhd.usgs.gov/wbd.html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145" y="64808"/>
            <a:ext cx="7772400" cy="708890"/>
          </a:xfrm>
        </p:spPr>
        <p:txBody>
          <a:bodyPr/>
          <a:lstStyle/>
          <a:p>
            <a:r>
              <a:rPr lang="en-US" dirty="0" smtClean="0"/>
              <a:t>The National Map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46" y="1235363"/>
            <a:ext cx="7782660" cy="48840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00041" y="653683"/>
            <a:ext cx="3014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spc="-15" dirty="0">
                <a:solidFill>
                  <a:srgbClr val="0000FF"/>
                </a:solidFill>
                <a:ea typeface="Times New Roman" panose="02020603050405020304" pitchFamily="18" charset="0"/>
                <a:hlinkClick r:id="rId3"/>
              </a:rPr>
              <a:t>http://nationalmap.gov/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3235" y="6165545"/>
            <a:ext cx="8557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Times New Roman" panose="02020603050405020304" pitchFamily="18" charset="0"/>
              </a:rPr>
              <a:t>A</a:t>
            </a:r>
            <a:r>
              <a:rPr lang="en-US" spc="-20" dirty="0">
                <a:ea typeface="Times New Roman" panose="02020603050405020304" pitchFamily="18" charset="0"/>
              </a:rPr>
              <a:t> </a:t>
            </a:r>
            <a:r>
              <a:rPr lang="en-US" spc="-5" dirty="0">
                <a:ea typeface="Times New Roman" panose="02020603050405020304" pitchFamily="18" charset="0"/>
              </a:rPr>
              <a:t>c</a:t>
            </a:r>
            <a:r>
              <a:rPr lang="en-US" spc="20" dirty="0">
                <a:ea typeface="Times New Roman" panose="02020603050405020304" pitchFamily="18" charset="0"/>
              </a:rPr>
              <a:t>e</a:t>
            </a:r>
            <a:r>
              <a:rPr lang="en-US" spc="-20" dirty="0">
                <a:ea typeface="Times New Roman" panose="02020603050405020304" pitchFamily="18" charset="0"/>
              </a:rPr>
              <a:t>n</a:t>
            </a:r>
            <a:r>
              <a:rPr lang="en-US" spc="25" dirty="0">
                <a:ea typeface="Times New Roman" panose="02020603050405020304" pitchFamily="18" charset="0"/>
              </a:rPr>
              <a:t>t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spc="20" dirty="0">
                <a:ea typeface="Times New Roman" panose="02020603050405020304" pitchFamily="18" charset="0"/>
              </a:rPr>
              <a:t>a</a:t>
            </a:r>
            <a:r>
              <a:rPr lang="en-US" dirty="0">
                <a:ea typeface="Times New Roman" panose="02020603050405020304" pitchFamily="18" charset="0"/>
              </a:rPr>
              <a:t>l</a:t>
            </a:r>
            <a:r>
              <a:rPr lang="en-US" spc="-35" dirty="0">
                <a:ea typeface="Times New Roman" panose="02020603050405020304" pitchFamily="18" charset="0"/>
              </a:rPr>
              <a:t> </a:t>
            </a:r>
            <a:r>
              <a:rPr lang="en-US" spc="-10" dirty="0">
                <a:ea typeface="Times New Roman" panose="02020603050405020304" pitchFamily="18" charset="0"/>
              </a:rPr>
              <a:t>s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dirty="0">
                <a:ea typeface="Times New Roman" panose="02020603050405020304" pitchFamily="18" charset="0"/>
              </a:rPr>
              <a:t>u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spc="-5" dirty="0">
                <a:ea typeface="Times New Roman" panose="02020603050405020304" pitchFamily="18" charset="0"/>
              </a:rPr>
              <a:t>c</a:t>
            </a:r>
            <a:r>
              <a:rPr lang="en-US" dirty="0">
                <a:ea typeface="Times New Roman" panose="02020603050405020304" pitchFamily="18" charset="0"/>
              </a:rPr>
              <a:t>e</a:t>
            </a:r>
            <a:r>
              <a:rPr lang="en-US" spc="5" dirty="0">
                <a:ea typeface="Times New Roman" panose="02020603050405020304" pitchFamily="18" charset="0"/>
              </a:rPr>
              <a:t> </a:t>
            </a:r>
            <a:r>
              <a:rPr lang="en-US" spc="-45" dirty="0">
                <a:ea typeface="Times New Roman" panose="02020603050405020304" pitchFamily="18" charset="0"/>
              </a:rPr>
              <a:t>f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dirty="0">
                <a:ea typeface="Times New Roman" panose="02020603050405020304" pitchFamily="18" charset="0"/>
              </a:rPr>
              <a:t>r</a:t>
            </a:r>
            <a:r>
              <a:rPr lang="en-US" spc="20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US</a:t>
            </a:r>
            <a:r>
              <a:rPr lang="en-US" spc="-5" dirty="0">
                <a:ea typeface="Times New Roman" panose="02020603050405020304" pitchFamily="18" charset="0"/>
              </a:rPr>
              <a:t> </a:t>
            </a:r>
            <a:r>
              <a:rPr lang="en-US" spc="-25" dirty="0">
                <a:ea typeface="Times New Roman" panose="02020603050405020304" pitchFamily="18" charset="0"/>
              </a:rPr>
              <a:t>G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spc="-25" dirty="0">
                <a:ea typeface="Times New Roman" panose="02020603050405020304" pitchFamily="18" charset="0"/>
              </a:rPr>
              <a:t>v</a:t>
            </a:r>
            <a:r>
              <a:rPr lang="en-US" spc="-5" dirty="0">
                <a:ea typeface="Times New Roman" panose="02020603050405020304" pitchFamily="18" charset="0"/>
              </a:rPr>
              <a:t>e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n</a:t>
            </a:r>
            <a:r>
              <a:rPr lang="en-US" spc="-30" dirty="0">
                <a:ea typeface="Times New Roman" panose="02020603050405020304" pitchFamily="18" charset="0"/>
              </a:rPr>
              <a:t>m</a:t>
            </a:r>
            <a:r>
              <a:rPr lang="en-US" spc="20" dirty="0">
                <a:ea typeface="Times New Roman" panose="02020603050405020304" pitchFamily="18" charset="0"/>
              </a:rPr>
              <a:t>e</a:t>
            </a:r>
            <a:r>
              <a:rPr lang="en-US" spc="-25" dirty="0">
                <a:ea typeface="Times New Roman" panose="02020603050405020304" pitchFamily="18" charset="0"/>
              </a:rPr>
              <a:t>n</a:t>
            </a:r>
            <a:r>
              <a:rPr lang="en-US" dirty="0">
                <a:ea typeface="Times New Roman" panose="02020603050405020304" pitchFamily="18" charset="0"/>
              </a:rPr>
              <a:t>t</a:t>
            </a:r>
            <a:r>
              <a:rPr lang="en-US" spc="40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d</a:t>
            </a:r>
            <a:r>
              <a:rPr lang="en-US" spc="-5" dirty="0">
                <a:ea typeface="Times New Roman" panose="02020603050405020304" pitchFamily="18" charset="0"/>
              </a:rPr>
              <a:t>a</a:t>
            </a:r>
            <a:r>
              <a:rPr lang="en-US" spc="25" dirty="0">
                <a:ea typeface="Times New Roman" panose="02020603050405020304" pitchFamily="18" charset="0"/>
              </a:rPr>
              <a:t>t</a:t>
            </a:r>
            <a:r>
              <a:rPr lang="en-US" spc="-30" dirty="0"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21145" y="4027055"/>
            <a:ext cx="1420091" cy="166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21145" y="3686607"/>
            <a:ext cx="1420091" cy="1662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River networks</a:t>
            </a:r>
          </a:p>
          <a:p>
            <a:r>
              <a:rPr lang="en-US" dirty="0"/>
              <a:t>for 8-digit HUC </a:t>
            </a:r>
          </a:p>
          <a:p>
            <a:r>
              <a:rPr lang="en-US" dirty="0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http://nhd.usgs.gov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71004"/>
            <a:ext cx="3814763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Slope</a:t>
            </a:r>
          </a:p>
          <a:p>
            <a:pPr eaLnBrk="1" hangingPunct="1"/>
            <a:r>
              <a:rPr lang="en-US" dirty="0" smtClean="0"/>
              <a:t>Elevation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Mean annual flow</a:t>
            </a:r>
          </a:p>
          <a:p>
            <a:pPr lvl="1" eaLnBrk="1" hangingPunct="1"/>
            <a:r>
              <a:rPr lang="en-US" dirty="0" smtClean="0">
                <a:solidFill>
                  <a:srgbClr val="FF3300"/>
                </a:solidFill>
              </a:rPr>
              <a:t>Corresponding velocity</a:t>
            </a:r>
          </a:p>
          <a:p>
            <a:pPr eaLnBrk="1" hangingPunct="1"/>
            <a:r>
              <a:rPr lang="en-US" dirty="0" smtClean="0"/>
              <a:t>Drainage area</a:t>
            </a:r>
          </a:p>
          <a:p>
            <a:pPr eaLnBrk="1" hangingPunct="1"/>
            <a:r>
              <a:rPr lang="en-US" dirty="0" smtClean="0"/>
              <a:t>% of upstream drainage area in different land uses</a:t>
            </a:r>
          </a:p>
          <a:p>
            <a:pPr eaLnBrk="1" hangingPunct="1"/>
            <a:r>
              <a:rPr lang="en-US" dirty="0" smtClean="0"/>
              <a:t>Stream order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644"/>
          <a:stretch/>
        </p:blipFill>
        <p:spPr>
          <a:xfrm>
            <a:off x="4043363" y="1971004"/>
            <a:ext cx="5100637" cy="404879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019800" y="4138612"/>
            <a:ext cx="1371600" cy="357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43363" y="5458692"/>
            <a:ext cx="1290637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3363" y="4147848"/>
            <a:ext cx="1366837" cy="184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8763" y="3380509"/>
            <a:ext cx="1100138" cy="157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4" y="220391"/>
            <a:ext cx="7856442" cy="1472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4874" y="6234460"/>
            <a:ext cx="6774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http://www.horizon-systems.com/nhdplus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883400" cy="1125538"/>
          </a:xfrm>
        </p:spPr>
        <p:txBody>
          <a:bodyPr/>
          <a:lstStyle/>
          <a:p>
            <a:pPr eaLnBrk="1" hangingPunct="1"/>
            <a:r>
              <a:rPr lang="en-US" dirty="0" smtClean="0"/>
              <a:t>River Reach Codes</a:t>
            </a:r>
            <a:br>
              <a:rPr lang="en-US" dirty="0" smtClean="0"/>
            </a:br>
            <a:r>
              <a:rPr lang="en-US" sz="3200" dirty="0" smtClean="0"/>
              <a:t>Used for river address locations</a:t>
            </a:r>
          </a:p>
        </p:txBody>
      </p:sp>
      <p:pic>
        <p:nvPicPr>
          <p:cNvPr id="19459" name="Picture 3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3" y="1897063"/>
            <a:ext cx="45370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269038" y="2319338"/>
            <a:ext cx="231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ReachCode = 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12030102</a:t>
            </a:r>
            <a:r>
              <a:rPr lang="en-US" b="1">
                <a:solidFill>
                  <a:schemeClr val="accent2"/>
                </a:solidFill>
              </a:rPr>
              <a:t>000151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903913" y="2659063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65113" y="3649663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ReachCode</a:t>
            </a:r>
            <a:r>
              <a:rPr lang="en-US" b="1" dirty="0"/>
              <a:t> = </a:t>
            </a:r>
            <a:r>
              <a:rPr lang="en-US" b="1" dirty="0">
                <a:solidFill>
                  <a:srgbClr val="008000"/>
                </a:solidFill>
              </a:rPr>
              <a:t>12030102</a:t>
            </a:r>
            <a:r>
              <a:rPr lang="en-US" b="1" dirty="0">
                <a:solidFill>
                  <a:schemeClr val="accent2"/>
                </a:solidFill>
              </a:rPr>
              <a:t>000005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627313" y="3497263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01638" y="4986338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HUC#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722313" y="43354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60513" y="4945063"/>
            <a:ext cx="140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Segment#</a:t>
            </a:r>
            <a:endParaRPr lang="en-US" b="1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2170113" y="4411663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943475" y="3989388"/>
            <a:ext cx="239713" cy="25558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854700" y="4910138"/>
            <a:ext cx="2317750" cy="1187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C0128"/>
                </a:solidFill>
              </a:rPr>
              <a:t>Location 0.392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on Reach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12030102000005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5062538" y="4095750"/>
            <a:ext cx="930275" cy="1049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1676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089" y="1675319"/>
            <a:ext cx="4950691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Digital Elevation Model</a:t>
            </a:r>
            <a:r>
              <a:rPr lang="en-US" dirty="0" smtClean="0"/>
              <a:t> with 1 arc-second (30m), 1/3 arc-second (10m) and some 1/9 arc second (3m) cells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Distributed as part of the National Map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Derived from USGS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dirty="0" smtClean="0">
                <a:cs typeface="Times New Roman" pitchFamily="18" charset="0"/>
              </a:rPr>
              <a:t> quadrangle sheets and at higher resolution from LIDAR </a:t>
            </a:r>
            <a:endParaRPr lang="en-US" dirty="0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7"/>
          <p:cNvSpPr txBox="1">
            <a:spLocks noChangeArrowheads="1"/>
          </p:cNvSpPr>
          <p:nvPr/>
        </p:nvSpPr>
        <p:spPr bwMode="auto">
          <a:xfrm>
            <a:off x="1981200" y="59436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Get the data:</a:t>
            </a:r>
          </a:p>
        </p:txBody>
      </p:sp>
      <p:sp>
        <p:nvSpPr>
          <p:cNvPr id="24582" name="Rectangle 9"/>
          <p:cNvSpPr>
            <a:spLocks noChangeArrowheads="1"/>
          </p:cNvSpPr>
          <p:nvPr/>
        </p:nvSpPr>
        <p:spPr bwMode="auto">
          <a:xfrm>
            <a:off x="2895600" y="1059876"/>
            <a:ext cx="2695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http://ned.usgs.gov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1492" y="5915072"/>
            <a:ext cx="45182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http://nationalmap.gov/viewer.html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/>
                </a:solidFill>
              </a:rPr>
              <a:t>Outline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638800"/>
          </a:xfrm>
        </p:spPr>
        <p:txBody>
          <a:bodyPr/>
          <a:lstStyle/>
          <a:p>
            <a:r>
              <a:rPr lang="en-US" dirty="0"/>
              <a:t>The hierarchical system of watersheds and basins </a:t>
            </a:r>
          </a:p>
          <a:p>
            <a:r>
              <a:rPr lang="en-US" dirty="0" smtClean="0"/>
              <a:t>Where </a:t>
            </a:r>
            <a:r>
              <a:rPr lang="en-US" dirty="0"/>
              <a:t>to obtain </a:t>
            </a:r>
            <a:r>
              <a:rPr lang="en-US" dirty="0" smtClean="0"/>
              <a:t>data and maps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National/State/Global Data repositories</a:t>
            </a:r>
          </a:p>
          <a:p>
            <a:pPr lvl="1"/>
            <a:r>
              <a:rPr lang="en-US" sz="2400" dirty="0" smtClean="0"/>
              <a:t>Hydrography</a:t>
            </a:r>
            <a:endParaRPr lang="en-US" sz="2400" dirty="0"/>
          </a:p>
          <a:p>
            <a:pPr lvl="1"/>
            <a:r>
              <a:rPr lang="en-US" sz="2400" dirty="0"/>
              <a:t>USGS National Water Information System</a:t>
            </a:r>
          </a:p>
          <a:p>
            <a:pPr lvl="1"/>
            <a:r>
              <a:rPr lang="en-US" sz="2400" dirty="0" smtClean="0"/>
              <a:t>Land </a:t>
            </a:r>
            <a:r>
              <a:rPr lang="en-US" sz="2400" dirty="0" smtClean="0"/>
              <a:t>Cover</a:t>
            </a:r>
          </a:p>
          <a:p>
            <a:pPr lvl="1"/>
            <a:r>
              <a:rPr lang="en-US" sz="2400" dirty="0" smtClean="0"/>
              <a:t>Census</a:t>
            </a:r>
            <a:endParaRPr lang="en-US" sz="2400" dirty="0"/>
          </a:p>
          <a:p>
            <a:pPr lvl="1"/>
            <a:r>
              <a:rPr lang="en-US" sz="2400" dirty="0"/>
              <a:t>Elevation</a:t>
            </a:r>
          </a:p>
          <a:p>
            <a:pPr lvl="1"/>
            <a:r>
              <a:rPr lang="en-US" sz="2400" dirty="0" smtClean="0"/>
              <a:t>Soil (</a:t>
            </a:r>
            <a:r>
              <a:rPr lang="en-US" sz="2400" dirty="0" err="1" smtClean="0"/>
              <a:t>Statsgo</a:t>
            </a:r>
            <a:r>
              <a:rPr lang="en-US" sz="2400" dirty="0" smtClean="0"/>
              <a:t>/</a:t>
            </a:r>
            <a:r>
              <a:rPr lang="en-US" sz="2400" dirty="0" err="1" smtClean="0"/>
              <a:t>Surgo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Weather</a:t>
            </a:r>
          </a:p>
          <a:p>
            <a:pPr lvl="1"/>
            <a:r>
              <a:rPr lang="en-US" sz="2400" dirty="0" smtClean="0"/>
              <a:t>Regional data for Texas and Utah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36945"/>
            <a:ext cx="7772400" cy="753761"/>
          </a:xfrm>
        </p:spPr>
        <p:txBody>
          <a:bodyPr/>
          <a:lstStyle/>
          <a:p>
            <a:r>
              <a:rPr lang="en-US" sz="3600" dirty="0" smtClean="0"/>
              <a:t>National Elevation Dataset Availability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2165004" y="6227638"/>
            <a:ext cx="526201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</a:t>
            </a: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nationalmap.gov/viewer.html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40" y="1115908"/>
            <a:ext cx="8501062" cy="50173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51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52400"/>
            <a:ext cx="8305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smtClean="0"/>
              <a:t>Digital Elevation Model (DEM)-30 meter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725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8" b="7780"/>
          <a:stretch/>
        </p:blipFill>
        <p:spPr bwMode="auto">
          <a:xfrm>
            <a:off x="76200" y="3424542"/>
            <a:ext cx="2743200" cy="326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8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514600" y="2162766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/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 dirty="0"/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329625"/>
            <a:ext cx="5745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3300"/>
                </a:solidFill>
              </a:rPr>
              <a:t>Eight Direction</a:t>
            </a:r>
            <a:r>
              <a:rPr lang="en-US" sz="3200" dirty="0"/>
              <a:t> Pour Point Model</a:t>
            </a: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597568" y="57912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Water </a:t>
            </a:r>
            <a:r>
              <a:rPr lang="en-US" dirty="0" smtClean="0"/>
              <a:t>in a given cell flows one or more of eight adjacent cells in </a:t>
            </a:r>
            <a:r>
              <a:rPr lang="en-US" dirty="0"/>
              <a:t>the direction of </a:t>
            </a:r>
            <a:r>
              <a:rPr lang="en-US" dirty="0">
                <a:solidFill>
                  <a:srgbClr val="FF3300"/>
                </a:solidFill>
              </a:rPr>
              <a:t>steepest </a:t>
            </a:r>
            <a:r>
              <a:rPr lang="en-US" dirty="0" smtClean="0">
                <a:solidFill>
                  <a:srgbClr val="FF3300"/>
                </a:solidFill>
              </a:rPr>
              <a:t>descent (ArcGIS)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299" y="914400"/>
            <a:ext cx="8652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ArcGIS raster operations involved in watershed delineation are derived from the premise that “water flows downhill, in doing so, will follow the </a:t>
            </a:r>
            <a:r>
              <a:rPr lang="en-US" dirty="0" smtClean="0">
                <a:solidFill>
                  <a:srgbClr val="FF3300"/>
                </a:solidFill>
              </a:rPr>
              <a:t>steepest descent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</a:t>
            </a:r>
            <a:r>
              <a:rPr lang="en-US" smtClean="0">
                <a:solidFill>
                  <a:schemeClr val="tx1"/>
                </a:solidFill>
              </a:rPr>
              <a:t>Direction</a:t>
            </a:r>
            <a:r>
              <a:rPr lang="en-US" smtClean="0"/>
              <a:t> Grid</a:t>
            </a:r>
          </a:p>
        </p:txBody>
      </p:sp>
      <p:pic>
        <p:nvPicPr>
          <p:cNvPr id="28675" name="Picture 3" descr="f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6477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57200" y="3276600"/>
            <a:ext cx="1524000" cy="1600200"/>
            <a:chOff x="2261" y="1517"/>
            <a:chExt cx="1149" cy="109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32</a:t>
              </a: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16</a:t>
              </a: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8</a:t>
              </a: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64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4</a:t>
              </a:r>
            </a:p>
          </p:txBody>
        </p: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8692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128</a:t>
                </a:r>
              </a:p>
            </p:txBody>
          </p:sp>
          <p:sp>
            <p:nvSpPr>
              <p:cNvPr id="28693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</a:t>
                </a:r>
              </a:p>
            </p:txBody>
          </p:sp>
          <p:sp>
            <p:nvSpPr>
              <p:cNvPr id="28694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2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905000" y="1524000"/>
            <a:ext cx="27638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/>
              <a:t>http://srtm.usgs.gov/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4010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hlinkClick r:id="rId3"/>
              </a:rPr>
              <a:t>http://hydrosheds.cr.usgs.gov/</a:t>
            </a:r>
            <a:r>
              <a:rPr lang="en-US" i="1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Open Water Data Initiative (OWDI)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34515" y="1413168"/>
            <a:ext cx="3582988" cy="42608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Al Rea (USGS) and Ed Clark (NWS) are co-chairs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NFIE is one of these experiments</a:t>
            </a:r>
          </a:p>
          <a:p>
            <a:r>
              <a:rPr lang="en-US" dirty="0" smtClean="0"/>
              <a:t>Developing a “Geospatial Hydrologic Framework” for the US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847" y="1485667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0353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Chair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7666" y="1557677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Anne Castle, </a:t>
            </a:r>
            <a:r>
              <a:rPr lang="en-US" sz="1800" dirty="0" smtClean="0">
                <a:solidFill>
                  <a:prstClr val="black"/>
                </a:solidFill>
                <a:latin typeface="Arial"/>
              </a:rPr>
              <a:t>Former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</a:rPr>
              <a:t>Asst</a:t>
            </a:r>
            <a:r>
              <a:rPr lang="en-US" sz="1800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Arial"/>
              </a:rPr>
              <a:t>Secretary for Water and Science, </a:t>
            </a:r>
            <a:r>
              <a:rPr lang="en-US" sz="1800" dirty="0" err="1">
                <a:solidFill>
                  <a:prstClr val="black"/>
                </a:solidFill>
                <a:latin typeface="Arial"/>
              </a:rPr>
              <a:t>Dept</a:t>
            </a:r>
            <a:r>
              <a:rPr lang="en-US" sz="1800" dirty="0">
                <a:solidFill>
                  <a:prstClr val="black"/>
                </a:solidFill>
                <a:latin typeface="Arial"/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40781204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GTOPO30</a:t>
            </a:r>
            <a:r>
              <a:rPr lang="en-US" smtClean="0"/>
              <a:t> - 1 km Digital Elevation Model of the Earth</a:t>
            </a:r>
          </a:p>
        </p:txBody>
      </p:sp>
      <p:pic>
        <p:nvPicPr>
          <p:cNvPr id="45059" name="Picture 3" descr="gtopo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848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609600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https://lta.cr.usgs.gov/GTOPO30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Drainage</a:t>
            </a:r>
            <a:r>
              <a:rPr lang="en-US" smtClean="0"/>
              <a:t> in North America</a:t>
            </a:r>
          </a:p>
        </p:txBody>
      </p:sp>
      <p:pic>
        <p:nvPicPr>
          <p:cNvPr id="46083" name="Picture 3" descr="nast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3751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384925" y="2098675"/>
            <a:ext cx="17668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Hydro1K is</a:t>
            </a:r>
          </a:p>
          <a:p>
            <a:r>
              <a:rPr lang="en-US"/>
              <a:t>derived from</a:t>
            </a:r>
          </a:p>
          <a:p>
            <a:r>
              <a:rPr lang="en-US"/>
              <a:t>GTOPO30</a:t>
            </a:r>
          </a:p>
          <a:p>
            <a:r>
              <a:rPr lang="en-US"/>
              <a:t>using raster </a:t>
            </a:r>
          </a:p>
          <a:p>
            <a:r>
              <a:rPr lang="en-US"/>
              <a:t>GIS analysis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3400" y="60198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https://lta.cr.usgs.gov/HYDRO1K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7772400" cy="1470025"/>
          </a:xfrm>
        </p:spPr>
        <p:txBody>
          <a:bodyPr/>
          <a:lstStyle/>
          <a:p>
            <a:r>
              <a:rPr lang="en-US" dirty="0" smtClean="0"/>
              <a:t>Soil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839200" cy="17526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Natural Resources Conservation Service (</a:t>
            </a:r>
            <a:r>
              <a:rPr lang="en-US" sz="2800" dirty="0" smtClean="0"/>
              <a:t>NRCS)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State Soil Geographic Database-STATSGO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Soil </a:t>
            </a:r>
            <a:r>
              <a:rPr lang="en-US" sz="2800" dirty="0"/>
              <a:t>Survey Geographic </a:t>
            </a:r>
            <a:r>
              <a:rPr lang="en-US" sz="2800" dirty="0" smtClean="0"/>
              <a:t>Database- SSURGO</a:t>
            </a:r>
            <a:endParaRPr lang="en-US" sz="2800" dirty="0"/>
          </a:p>
          <a:p>
            <a:pPr algn="l"/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81000" y="3819828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www.nrcs.usda.gov/wps/portal/nrcs/site/soils/home/</a:t>
            </a:r>
            <a:r>
              <a:rPr lang="en-US" dirty="0" smtClean="0"/>
              <a:t>    </a:t>
            </a:r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websoilsurvey.sc.egov.usda.gov/App/WebSoilSurvey.aspx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https://gdg.sc.egov.usda.gov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99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stats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9280"/>
            <a:ext cx="68659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81000" y="983680"/>
            <a:ext cx="424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1:250,000 Scale Soil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83" y="1440880"/>
            <a:ext cx="6847210" cy="502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2694" y="6396335"/>
            <a:ext cx="3829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https://gdg.sc.egov.usda.gov/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117193" y="2285999"/>
            <a:ext cx="21367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1:24,000 scale</a:t>
            </a:r>
          </a:p>
          <a:p>
            <a:r>
              <a:rPr lang="en-US" dirty="0"/>
              <a:t>soil information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0" y="762000"/>
            <a:ext cx="2371162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SSURGO:</a:t>
            </a:r>
          </a:p>
          <a:p>
            <a:r>
              <a:rPr lang="en-US" dirty="0"/>
              <a:t>County Level </a:t>
            </a:r>
          </a:p>
          <a:p>
            <a:r>
              <a:rPr lang="en-US" dirty="0"/>
              <a:t>Digital Soil Maps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3695" y="6243925"/>
            <a:ext cx="915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websoilsurvey.nrcs.usda.gov/DataAvailability/SoilDataAvailabilityMap.pdf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3968" y="641874"/>
            <a:ext cx="6753753" cy="5178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Ssurgo for Travis County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08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49799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133600"/>
            <a:ext cx="24384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4343400"/>
            <a:ext cx="4343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594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103 soil map units described by 7530 polygons of average area  35.37 ha (87 acres)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2140"/>
          <a:stretch/>
        </p:blipFill>
        <p:spPr>
          <a:xfrm>
            <a:off x="0" y="0"/>
            <a:ext cx="9144000" cy="6879771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81400" y="6248400"/>
            <a:ext cx="34378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http://landcover.usgs.gov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69458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National Land Cover Dataset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914400" y="6096000"/>
            <a:ext cx="173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Get the data: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1763" y="6074073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http://www.mrlc.gov/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057400" y="1360058"/>
            <a:ext cx="3541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1992, 2001, </a:t>
            </a:r>
            <a:r>
              <a:rPr lang="en-US" dirty="0" smtClean="0"/>
              <a:t>2006 and 2011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39" y="1865604"/>
            <a:ext cx="7932161" cy="4164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land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4938"/>
            <a:ext cx="8001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844552A-584E-42B4-B1DF-685DB7A26765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39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762000"/>
            <a:ext cx="6705600" cy="5400675"/>
          </a:xfrm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04800" y="762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altLang="en-US" sz="3200">
                <a:solidFill>
                  <a:prstClr val="black"/>
                </a:solidFill>
              </a:rPr>
              <a:t>Hierarchy of Census Geographic Entities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5821" y="5674616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11,000,000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6903" y="5118179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220,000 (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avg</a:t>
            </a: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 600 households/block grp)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1682" y="42976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74,000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03" y="5302845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US Population: 316 million</a:t>
            </a:r>
            <a:b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US Households: 133 million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674" y="618480"/>
            <a:ext cx="8124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ea typeface="Calibri" panose="020F0502020204030204" pitchFamily="34" charset="0"/>
                <a:hlinkClick r:id="rId4"/>
              </a:rPr>
              <a:t>http://www.caee.utexas.edu/prof/maidment/giswr2014/Census/AccessingCensusData.pdf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892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/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Arial"/>
              </a:rPr>
              <a:t>Foundation for a </a:t>
            </a:r>
            <a:r>
              <a:rPr lang="en-US" sz="1600" dirty="0" smtClean="0">
                <a:solidFill>
                  <a:srgbClr val="001446">
                    <a:lumMod val="10000"/>
                    <a:lumOff val="90000"/>
                  </a:srgbClr>
                </a:solidFill>
                <a:latin typeface="Arial"/>
              </a:rPr>
              <a:t>Geospatial Hydrologic Framework </a:t>
            </a:r>
            <a:r>
              <a:rPr lang="en-US" sz="1600" dirty="0" smtClean="0">
                <a:solidFill>
                  <a:prstClr val="white"/>
                </a:solidFill>
                <a:latin typeface="Arial"/>
              </a:rPr>
              <a:t>for the United States</a:t>
            </a:r>
            <a:endParaRPr lang="en-US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</a:rPr>
              <a:t>2.7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million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reach catchments in 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</a:rPr>
              <a:t>average 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  <a:latin typeface="Arial"/>
              </a:rPr>
              <a:t>2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 </a:t>
            </a:r>
            <a:endParaRPr lang="en-US" sz="1400" dirty="0">
              <a:solidFill>
                <a:prstClr val="black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/>
              </a:rPr>
              <a:t>reach length 2 </a:t>
            </a:r>
            <a:r>
              <a:rPr lang="en-US" sz="1400" dirty="0" smtClean="0">
                <a:solidFill>
                  <a:prstClr val="black"/>
                </a:solidFill>
                <a:latin typeface="Arial"/>
              </a:rPr>
              <a:t>km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Arial"/>
              </a:rPr>
              <a:t>Uniquely labelled</a:t>
            </a:r>
            <a:endParaRPr lang="en-US" sz="14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22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z="3600" smtClean="0">
                <a:latin typeface="Arial" charset="0"/>
              </a:rPr>
              <a:t>American Community Survey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14925"/>
          </a:xfrm>
        </p:spPr>
        <p:txBody>
          <a:bodyPr/>
          <a:lstStyle/>
          <a:p>
            <a:r>
              <a:rPr lang="en-US" altLang="en-US" sz="2000" smtClean="0">
                <a:latin typeface="Arial" charset="0"/>
              </a:rPr>
              <a:t>Source of detailed demographic and housing characteristics, including:</a:t>
            </a:r>
          </a:p>
          <a:p>
            <a:pPr lvl="1"/>
            <a:r>
              <a:rPr lang="en-US" altLang="en-US" sz="1600" smtClean="0">
                <a:latin typeface="Arial" charset="0"/>
              </a:rPr>
              <a:t>Income</a:t>
            </a:r>
          </a:p>
          <a:p>
            <a:pPr lvl="1"/>
            <a:r>
              <a:rPr lang="en-US" altLang="en-US" sz="1600" smtClean="0">
                <a:latin typeface="Arial" charset="0"/>
              </a:rPr>
              <a:t>Language spoken at home</a:t>
            </a:r>
          </a:p>
          <a:p>
            <a:pPr lvl="1"/>
            <a:r>
              <a:rPr lang="en-US" altLang="en-US" sz="1600" smtClean="0">
                <a:latin typeface="Arial" charset="0"/>
              </a:rPr>
              <a:t>Educational attainment</a:t>
            </a:r>
          </a:p>
          <a:p>
            <a:pPr lvl="1"/>
            <a:r>
              <a:rPr lang="en-US" altLang="en-US" sz="1600" smtClean="0">
                <a:latin typeface="Arial" charset="0"/>
              </a:rPr>
              <a:t>Occupation</a:t>
            </a:r>
          </a:p>
          <a:p>
            <a:pPr lvl="1"/>
            <a:r>
              <a:rPr lang="en-US" altLang="en-US" sz="1600" smtClean="0">
                <a:latin typeface="Arial" charset="0"/>
              </a:rPr>
              <a:t>Place of work and journey to work</a:t>
            </a:r>
          </a:p>
          <a:p>
            <a:r>
              <a:rPr lang="en-US" altLang="en-US" sz="2000" smtClean="0">
                <a:latin typeface="Arial" charset="0"/>
              </a:rPr>
              <a:t>Data collected annually from approximately 3 million households per year.  Approximately 250,000 households per month.</a:t>
            </a:r>
          </a:p>
          <a:p>
            <a:r>
              <a:rPr lang="en-US" altLang="en-US" sz="2000" smtClean="0">
                <a:latin typeface="Arial" charset="0"/>
              </a:rPr>
              <a:t>Data collected throughout the year—produces period estimates rather than point estimates.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42963" y="4710113"/>
          <a:ext cx="7132636" cy="1260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159"/>
                <a:gridCol w="1783159"/>
                <a:gridCol w="1783159"/>
                <a:gridCol w="1783159"/>
              </a:tblGrid>
              <a:tr h="62067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1-Year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3-Year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5-Year</a:t>
                      </a:r>
                      <a:r>
                        <a:rPr lang="en-US" sz="1800" baseline="0" dirty="0" smtClean="0"/>
                        <a:t>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</a:tr>
              <a:tr h="63980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Geographic</a:t>
                      </a:r>
                      <a:r>
                        <a:rPr lang="en-US" sz="1800" baseline="0" dirty="0" smtClean="0"/>
                        <a:t> Areas 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65,000 or more population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20,000 or more population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All areas,</a:t>
                      </a:r>
                      <a:r>
                        <a:rPr lang="en-US" sz="1800" baseline="0" dirty="0" smtClean="0"/>
                        <a:t> block group or higher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5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18" y="4267378"/>
            <a:ext cx="2171700" cy="125730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425" y="4619029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Census Block 370210020004000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2" y="5131570"/>
            <a:ext cx="3102703" cy="16110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94186" y="3677271"/>
            <a:ext cx="2400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Census Block Group 370210020004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23" y="1731663"/>
            <a:ext cx="3400425" cy="312420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59106" y="3016764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Zip Code 28803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20" y="2906503"/>
            <a:ext cx="2943225" cy="2733675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8" y="530498"/>
            <a:ext cx="4635844" cy="3453491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2642" y="1980244"/>
            <a:ext cx="1332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Buncombe County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89" y="-677028"/>
            <a:ext cx="6296025" cy="3152775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94547" y="962331"/>
            <a:ext cx="1097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North Carolina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43499" y="1100831"/>
            <a:ext cx="23701" cy="40045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7901" y="3677271"/>
            <a:ext cx="3781806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Arial" charset="0"/>
              </a:rPr>
              <a:t>Scales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Arial" charset="0"/>
              </a:rPr>
              <a:t>Data Aggregation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945" y="5752411"/>
            <a:ext cx="2351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A single property – 211 Caribou Rd</a:t>
            </a:r>
          </a:p>
        </p:txBody>
      </p:sp>
    </p:spTree>
    <p:extLst>
      <p:ext uri="{BB962C8B-B14F-4D97-AF65-F5344CB8AC3E}">
        <p14:creationId xmlns:p14="http://schemas.microsoft.com/office/powerpoint/2010/main" val="4495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91" y="-30018"/>
            <a:ext cx="8229600" cy="1143000"/>
          </a:xfrm>
        </p:spPr>
        <p:txBody>
          <a:bodyPr/>
          <a:lstStyle/>
          <a:p>
            <a:r>
              <a:rPr lang="en-US" dirty="0" smtClean="0"/>
              <a:t>Census Block Groups for the US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6" y="1223342"/>
            <a:ext cx="8324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4255" y="2831068"/>
            <a:ext cx="66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State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6982" y="2831068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831068"/>
            <a:ext cx="64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Tract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831068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Block Group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4905375" cy="34766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835000"/>
            <a:ext cx="843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4"/>
              </a:rPr>
              <a:t>http://www.caee.utexas.edu/prof/maidment/giswr2014/census/census.gdb.zip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(308MB)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938712"/>
            <a:ext cx="558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Definition query to isolate Travis and Williamson Counties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4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Census Block Groups in Travis and Williamson Counties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257800" cy="52158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700639" cy="10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4922921"/>
            <a:ext cx="14324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Travis 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692339"/>
            <a:ext cx="19506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Williamson 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Demographic Analysis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3041072" cy="30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729988" cy="270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67743"/>
            <a:ext cx="3115054" cy="31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ent Arrow 2"/>
          <p:cNvSpPr/>
          <p:nvPr/>
        </p:nvSpPr>
        <p:spPr>
          <a:xfrm>
            <a:off x="3200400" y="1600200"/>
            <a:ext cx="533400" cy="439674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715000" y="3228069"/>
            <a:ext cx="533400" cy="439674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447906"/>
            <a:ext cx="14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Two Counties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724400"/>
            <a:ext cx="113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307 Tracts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2035" y="5809673"/>
            <a:ext cx="18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823 Block Groups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389" y="2230582"/>
            <a:ext cx="7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Travis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3395" y="1450705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Williamson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5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7227" y="325913"/>
            <a:ext cx="6694055" cy="683490"/>
          </a:xfrm>
        </p:spPr>
        <p:txBody>
          <a:bodyPr/>
          <a:lstStyle/>
          <a:p>
            <a:r>
              <a:rPr lang="en-US" sz="3600" dirty="0" smtClean="0">
                <a:hlinkClick r:id="rId2"/>
              </a:rPr>
              <a:t>www.climate.gov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70" y="1138334"/>
            <a:ext cx="8754488" cy="45906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01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3"/>
          <a:stretch/>
        </p:blipFill>
        <p:spPr bwMode="auto">
          <a:xfrm>
            <a:off x="1223963" y="228601"/>
            <a:ext cx="6653508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190750" y="6193482"/>
            <a:ext cx="5175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www.ncdc.noaa.gov/oa/ncdc.html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4" y="1105903"/>
            <a:ext cx="8937625" cy="64669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PRISM Mean Annual Precipitation (Oregon State U.)</a:t>
            </a:r>
          </a:p>
        </p:txBody>
      </p:sp>
      <p:pic>
        <p:nvPicPr>
          <p:cNvPr id="38916" name="Picture 4" descr="climate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429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1331495" y="6172200"/>
            <a:ext cx="6397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www.wcc.nrcs.usda.gov/climate/prism.html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619" y="1828800"/>
            <a:ext cx="6367462" cy="439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National Water Information System</a:t>
            </a:r>
          </a:p>
        </p:txBody>
      </p:sp>
      <p:pic>
        <p:nvPicPr>
          <p:cNvPr id="40963" name="Picture 5" descr="nwi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5481638" cy="468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5532438" y="2743200"/>
            <a:ext cx="3611562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Web access to USGS water </a:t>
            </a:r>
          </a:p>
          <a:p>
            <a:r>
              <a:rPr lang="en-US"/>
              <a:t>resources data in real time</a:t>
            </a:r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5791200" y="3505200"/>
            <a:ext cx="2057400" cy="2895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4664075" y="4191000"/>
            <a:ext cx="447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http://waterdata.usgs.gov/usa/nwis/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26" y="47625"/>
            <a:ext cx="8229600" cy="9429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Water Watch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80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Web access to USGS water resources data in real time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209800" y="6172200"/>
            <a:ext cx="429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2"/>
              </a:rPr>
              <a:t>waterdata.usgs.gov/nwis/rt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14600"/>
            <a:ext cx="2472118" cy="27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104" y="1137619"/>
            <a:ext cx="6151813" cy="4506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85800" y="4724400"/>
            <a:ext cx="516359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500,000 processors operating in parallel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3CBAA-90BE-4B90-A69F-08BC16058E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228600"/>
            <a:ext cx="2076979" cy="646331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Stampede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089" y="2007771"/>
            <a:ext cx="4379424" cy="2340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16842" y="1992868"/>
            <a:ext cx="2979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1.2 million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gallon cooling tank</a:t>
            </a:r>
          </a:p>
        </p:txBody>
      </p:sp>
    </p:spTree>
    <p:extLst>
      <p:ext uri="{BB962C8B-B14F-4D97-AF65-F5344CB8AC3E}">
        <p14:creationId xmlns:p14="http://schemas.microsoft.com/office/powerpoint/2010/main" val="37665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9296400" cy="118586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National Water Information System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985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Real-time and Historic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Streamflow and stage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Groundwater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Water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Site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Tabular or Graphical Format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105400" y="4038600"/>
          <a:ext cx="33528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Bitmap Image" r:id="rId3" imgW="4374259" imgH="2918713" progId="Paint.Picture">
                  <p:embed/>
                </p:oleObj>
              </mc:Choice>
              <mc:Fallback>
                <p:oleObj name="Bitmap Image" r:id="rId3" imgW="4374259" imgH="291871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38600"/>
                        <a:ext cx="3352800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143000" y="4038600"/>
          <a:ext cx="3700463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name="Bitmap Image" r:id="rId5" imgW="3436918" imgH="1783235" progId="Paint.Picture">
                  <p:embed/>
                </p:oleObj>
              </mc:Choice>
              <mc:Fallback>
                <p:oleObj name="Bitmap Image" r:id="rId5" imgW="3436918" imgH="178323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533"/>
                      <a:stretch>
                        <a:fillRect/>
                      </a:stretch>
                    </p:blipFill>
                    <p:spPr bwMode="auto">
                      <a:xfrm>
                        <a:off x="1143000" y="4038600"/>
                        <a:ext cx="3700463" cy="222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88298" y="757535"/>
            <a:ext cx="282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http://water.usgs.gov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CUAHSI Water Data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267575" cy="51174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8437" y="1130490"/>
            <a:ext cx="230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3"/>
              </a:rPr>
              <a:t>http://data.cuahsi.org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7674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ArcGIS Online: </a:t>
            </a:r>
            <a:r>
              <a:rPr lang="en-US" dirty="0" smtClean="0"/>
              <a:t>Living Atlas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76400"/>
            <a:ext cx="3883710" cy="21336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62400"/>
            <a:ext cx="3529013" cy="272952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704109"/>
            <a:ext cx="3864495" cy="210589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610" y="3200400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Land Cover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456" y="61722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Soils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887" y="3124200"/>
            <a:ext cx="10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Elevation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7689" y="1138535"/>
            <a:ext cx="5248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21"/>
                </a:solidFill>
                <a:latin typeface="arial" panose="020B0604020202020204" pitchFamily="34" charset="0"/>
                <a:hlinkClick r:id="rId5"/>
              </a:rPr>
              <a:t>http://doc.arcgis.com/en/living-atlas/</a:t>
            </a:r>
            <a:r>
              <a:rPr lang="en-US" dirty="0" smtClean="0">
                <a:solidFill>
                  <a:srgbClr val="006621"/>
                </a:solidFill>
                <a:latin typeface="arial" panose="020B0604020202020204" pitchFamily="34" charset="0"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1143000"/>
          </a:xfrm>
        </p:spPr>
        <p:txBody>
          <a:bodyPr/>
          <a:lstStyle/>
          <a:p>
            <a:r>
              <a:rPr lang="en-US" dirty="0" smtClean="0"/>
              <a:t>ArcGIS Online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3"/>
          <a:stretch/>
        </p:blipFill>
        <p:spPr bwMode="auto">
          <a:xfrm>
            <a:off x="4029364" y="1078347"/>
            <a:ext cx="3461327" cy="31057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63" y="1078347"/>
            <a:ext cx="3048000" cy="518898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29364" y="4414983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landscape1.arcgis.com/arcgis/services/</a:t>
            </a:r>
            <a:endParaRPr lang="en-US" sz="1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</a:t>
            </a: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landscape2.arcgis.com/arcgis/services/</a:t>
            </a:r>
            <a:endParaRPr lang="en-US" sz="1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</a:t>
            </a: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landscape3.arcgis.com/arcgis/services/</a:t>
            </a:r>
            <a:endParaRPr lang="en-US" sz="1800" dirty="0" smtClean="0">
              <a:solidFill>
                <a:prstClr val="black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dirty="0">
                <a:hlinkClick r:id="rId7"/>
              </a:rPr>
              <a:t>http://</a:t>
            </a:r>
            <a:r>
              <a:rPr lang="en-US" sz="1800" dirty="0" smtClean="0">
                <a:hlinkClick r:id="rId7"/>
              </a:rPr>
              <a:t>elevation.arcgis.com/arcgis/services</a:t>
            </a:r>
            <a:r>
              <a:rPr lang="en-US" sz="1800" dirty="0" smtClean="0"/>
              <a:t> </a:t>
            </a:r>
            <a:endParaRPr lang="en-US" sz="1800" u="sng" dirty="0" smtClean="0">
              <a:solidFill>
                <a:srgbClr val="0000FF"/>
              </a:solidFill>
              <a:ea typeface="Times New Roman" panose="02020603050405020304" pitchFamily="18" charset="0"/>
              <a:cs typeface="Times New Roman" panose="02020603050405020304" pitchFamily="18" charset="0"/>
              <a:hlinkClick r:id="rId8"/>
            </a:endParaRPr>
          </a:p>
          <a:p>
            <a:pPr marL="228600" indent="-228600">
              <a:lnSpc>
                <a:spcPct val="115000"/>
              </a:lnSpc>
              <a:spcBef>
                <a:spcPts val="25"/>
              </a:spcBef>
              <a:spcAft>
                <a:spcPts val="0"/>
              </a:spcAft>
            </a:pP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</a:t>
            </a:r>
            <a:r>
              <a:rPr lang="en-US" sz="1800" u="sng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://</a:t>
            </a:r>
            <a:r>
              <a:rPr lang="en-US" sz="1800" u="sng" dirty="0" smtClean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hydro.arcgis.com/arcgis/services</a:t>
            </a:r>
            <a:endParaRPr lang="en-US" sz="16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174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Ready to Use Services in Arc Catalog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2" y="1705898"/>
            <a:ext cx="8688718" cy="416432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1552" y="6158481"/>
            <a:ext cx="8370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have to sign in to your AGOL account in ArcMap to use these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0516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Elevation Services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453" y="1534622"/>
            <a:ext cx="7194556" cy="50212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62533"/>
            <a:ext cx="3837304" cy="20262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903445" y="1060632"/>
            <a:ext cx="5822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elevation.arcgis.com/arcgis/services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0424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Dynamic Map Services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52600"/>
            <a:ext cx="313349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4433571" cy="293705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2057400" y="5486400"/>
            <a:ext cx="32145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928" y="4506191"/>
            <a:ext cx="2576514" cy="211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 flipV="1">
            <a:off x="2514600" y="3657600"/>
            <a:ext cx="1828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81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305800" cy="6975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hlinkClick r:id="rId3"/>
              </a:rPr>
              <a:t>http://water.weather.gov/ahps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74" y="24809"/>
            <a:ext cx="7772400" cy="889591"/>
          </a:xfrm>
        </p:spPr>
        <p:txBody>
          <a:bodyPr/>
          <a:lstStyle/>
          <a:p>
            <a:r>
              <a:rPr lang="en-US" dirty="0">
                <a:hlinkClick r:id="rId2"/>
              </a:rPr>
              <a:t>http://water.weather.gov/ahps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1" y="1219200"/>
            <a:ext cx="8646162" cy="5514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42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09"/>
            <a:ext cx="9091588" cy="6219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00675" cy="17716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00337" y="1043709"/>
            <a:ext cx="5751945" cy="369455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hlinkClick r:id="rId4"/>
              </a:rPr>
              <a:t>http://enviroatlas.epa.gov/enviroatlas</a:t>
            </a:r>
            <a:r>
              <a:rPr lang="en-US" sz="2800" dirty="0" smtClean="0">
                <a:hlinkClick r:id="rId4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9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WRF-Hydro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Runoff 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Streamflow 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0000"/>
                </a:solidFill>
                <a:latin typeface="Arial"/>
              </a:rPr>
              <a:t>RAPID</a:t>
            </a:r>
            <a:r>
              <a:rPr lang="en-US" sz="1800" dirty="0" smtClean="0">
                <a:solidFill>
                  <a:prstClr val="black"/>
                </a:solidFill>
                <a:latin typeface="Arial"/>
              </a:rPr>
              <a:t> flow routing (for continental US)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Probabilistic flood forecasts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Arial"/>
                </a:rPr>
                <a:t>Weather model and forecasts 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(HRRR)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Arial"/>
                </a:rPr>
                <a:t>Land-Atmosphere Model </a:t>
              </a:r>
              <a:r>
                <a:rPr lang="en-US" sz="1800" dirty="0" smtClean="0">
                  <a:solidFill>
                    <a:srgbClr val="FF0000"/>
                  </a:solidFill>
                  <a:latin typeface="Arial"/>
                </a:rPr>
                <a:t>(NOAH-MP)</a:t>
              </a:r>
              <a:endParaRPr lang="en-US" sz="18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Arial"/>
                </a:rPr>
                <a:t>Precipitation </a:t>
              </a: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Arial"/>
                </a:rPr>
                <a:t>Weather </a:t>
              </a:r>
              <a:endParaRPr lang="en-US" sz="1800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Catchment-level forecasts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 smtClean="0">
                <a:solidFill>
                  <a:srgbClr val="FF0000"/>
                </a:solidFill>
                <a:latin typeface="Arial"/>
              </a:rPr>
              <a:t>Computed for the continental US in 10 minutes at Texas Advanced Computing Center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455" y="3200680"/>
            <a:ext cx="1820036" cy="118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464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1748"/>
            <a:ext cx="7772400" cy="1143000"/>
          </a:xfrm>
        </p:spPr>
        <p:txBody>
          <a:bodyPr/>
          <a:lstStyle/>
          <a:p>
            <a:r>
              <a:rPr lang="en-US" dirty="0" err="1" smtClean="0"/>
              <a:t>EnviroAtlas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4109" y="1634839"/>
            <a:ext cx="68836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All data is available for download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Some data is available for download as web service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3430"/>
          <a:stretch/>
        </p:blipFill>
        <p:spPr>
          <a:xfrm>
            <a:off x="3657600" y="4067468"/>
            <a:ext cx="5458691" cy="2362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41854" y="5789196"/>
            <a:ext cx="632691" cy="2170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883563" y="5789196"/>
            <a:ext cx="1203037" cy="205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17" y="2615927"/>
            <a:ext cx="3429000" cy="34480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6036" y="4276439"/>
            <a:ext cx="1311564" cy="203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57600" y="4378039"/>
            <a:ext cx="2401455" cy="1411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78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8486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838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533400" y="4953000"/>
            <a:ext cx="4888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http://www.wcc.nrcs.usda.gov/snotel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1372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97134"/>
            <a:ext cx="7010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SNOTEL System for Measuring Snow and Supporting Spring Runoff and Water Supply Forecasts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tarb\Dave\etc\Photos\Carlisle_SNOTEL_Halfcovered_IMG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921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USU Doc Daniels SNOTEL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507148"/>
            <a:ext cx="627380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Measuring Snow Water Equivalent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64223"/>
            <a:ext cx="4261338" cy="5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90500"/>
            <a:ext cx="8401050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5715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3"/>
              </a:rPr>
              <a:t>http://www.cbrfc.noaa.gov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2849"/>
            <a:ext cx="8153400" cy="691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CBRFC SNOTEL Ensemble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6442" y="6391019"/>
            <a:ext cx="83873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http://www.cbrfc.noaa.gov/station/sweplot/sweplot.cgi?tglu1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224025"/>
            <a:ext cx="5510426" cy="43989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72669"/>
            <a:ext cx="7043737" cy="1596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955" y="1768787"/>
            <a:ext cx="8370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Texas Natural Resource </a:t>
            </a:r>
            <a:r>
              <a:rPr lang="en-US" dirty="0"/>
              <a:t>Information System  </a:t>
            </a:r>
            <a:r>
              <a:rPr lang="en-US" dirty="0">
                <a:hlinkClick r:id="rId4"/>
              </a:rPr>
              <a:t>http://www.tnris.org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dirty="0" smtClean="0"/>
              <a:t>TWDB </a:t>
            </a:r>
            <a:r>
              <a:rPr lang="en-US" sz="2400" u="sng" dirty="0">
                <a:hlinkClick r:id="rId2"/>
              </a:rPr>
              <a:t>http://www.twdb.texas.gov/mapping/gisdata.asp</a:t>
            </a:r>
            <a:r>
              <a:rPr lang="en-US" sz="24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24000"/>
            <a:ext cx="7505700" cy="509315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532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914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http://gis.utah.gov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"/>
          <a:stretch/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Current and NFIE Forecast Systems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086" y="1883980"/>
            <a:ext cx="5037264" cy="2416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086" y="4551135"/>
            <a:ext cx="5037264" cy="22301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546" y="5964739"/>
            <a:ext cx="33393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130 Catchments and </a:t>
            </a:r>
            <a:r>
              <a:rPr lang="en-US" sz="1800" dirty="0" err="1" smtClean="0">
                <a:solidFill>
                  <a:prstClr val="black"/>
                </a:solidFill>
                <a:latin typeface="Arial"/>
              </a:rPr>
              <a:t>Flowlines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uniquely labelled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673" y="1843377"/>
            <a:ext cx="338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Two basins and one forecast point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772443" y="3887414"/>
            <a:ext cx="160439" cy="40262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5800" y="3838294"/>
            <a:ext cx="102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becomes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78086" y="1494347"/>
            <a:ext cx="503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Current: 6600 basins and 3600 forecast points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66348" y="4250692"/>
            <a:ext cx="5262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NFIE: 2.7 million stream reaches and catchments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31922" y="6411943"/>
            <a:ext cx="2435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A national flow network</a:t>
            </a:r>
            <a:endParaRPr lang="en-US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25" y="4516753"/>
            <a:ext cx="3041908" cy="13002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68" y="2254003"/>
            <a:ext cx="3269540" cy="14365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708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Arial"/>
              </a:rPr>
              <a:t>Blanco River at Wimberley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09412" y="2830394"/>
            <a:ext cx="2035555" cy="261947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Basin  ~ 400 </a:t>
            </a:r>
            <a:r>
              <a:rPr lang="en-US" sz="1400" b="1" dirty="0" err="1" smtClean="0">
                <a:solidFill>
                  <a:prstClr val="black"/>
                </a:solidFill>
                <a:latin typeface="Arial"/>
              </a:rPr>
              <a:t>Sq</a:t>
            </a: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 Mile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43950" y="5391001"/>
            <a:ext cx="2611289" cy="309648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eaLnBrk="0" fontAlgn="auto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Reach Catchment   ~ 1 </a:t>
            </a:r>
            <a:r>
              <a:rPr lang="en-US" sz="1400" b="1" dirty="0" err="1" smtClean="0">
                <a:solidFill>
                  <a:prstClr val="black"/>
                </a:solidFill>
                <a:latin typeface="Arial"/>
              </a:rPr>
              <a:t>Sq</a:t>
            </a:r>
            <a:r>
              <a:rPr lang="en-US" sz="1400" b="1" dirty="0" smtClean="0">
                <a:solidFill>
                  <a:prstClr val="black"/>
                </a:solidFill>
                <a:latin typeface="Arial"/>
              </a:rPr>
              <a:t> Mile</a:t>
            </a:r>
          </a:p>
        </p:txBody>
      </p:sp>
    </p:spTree>
    <p:extLst>
      <p:ext uri="{BB962C8B-B14F-4D97-AF65-F5344CB8AC3E}">
        <p14:creationId xmlns:p14="http://schemas.microsoft.com/office/powerpoint/2010/main" val="13583262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7175"/>
            <a:ext cx="7695470" cy="545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858125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Utah Terrain </a:t>
            </a:r>
            <a:r>
              <a:rPr lang="en-US" dirty="0" err="1" smtClean="0"/>
              <a:t>Basemap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04800" y="57150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 use as a </a:t>
            </a:r>
            <a:r>
              <a:rPr lang="en-US" dirty="0" err="1" smtClean="0">
                <a:solidFill>
                  <a:srgbClr val="000000"/>
                </a:solidFill>
              </a:rPr>
              <a:t>basemap</a:t>
            </a:r>
            <a:r>
              <a:rPr lang="en-US" dirty="0" smtClean="0">
                <a:solidFill>
                  <a:srgbClr val="000000"/>
                </a:solidFill>
              </a:rPr>
              <a:t> in ArcGIS see instructions at</a:t>
            </a:r>
            <a:endParaRPr lang="en-US" dirty="0" smtClean="0">
              <a:solidFill>
                <a:srgbClr val="000000"/>
              </a:solidFill>
              <a:hlinkClick r:id=""/>
            </a:endParaRPr>
          </a:p>
          <a:p>
            <a:r>
              <a:rPr lang="en-US" dirty="0" smtClean="0">
                <a:solidFill>
                  <a:srgbClr val="000000"/>
                </a:solidFill>
                <a:hlinkClick r:id=""/>
              </a:rPr>
              <a:t>http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://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gis.utah.gov/map-services/new-utah-terrain-base-map-and-cached-tile-service-available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5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4091"/>
            <a:ext cx="7667625" cy="55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152400"/>
            <a:ext cx="78581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/>
              <a:t>Utah GIS Portal Download GIS Data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3505200" y="6375219"/>
            <a:ext cx="3314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http://gis.utah.gov/data/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7519"/>
            <a:ext cx="5324475" cy="66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9275" y="6320135"/>
            <a:ext cx="5562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http://geology.utah.gov/maps/gis/index.htm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3058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971800" y="2971800"/>
            <a:ext cx="3341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http://www.wrcc.dri.edu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dirty="0" smtClean="0"/>
              <a:t>Bear River Watershed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20" y="1697921"/>
            <a:ext cx="7920835" cy="4648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298297"/>
            <a:ext cx="556260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963295">
              <a:lnSpc>
                <a:spcPts val="1370"/>
              </a:lnSpc>
              <a:spcBef>
                <a:spcPts val="385"/>
              </a:spcBef>
              <a:spcAft>
                <a:spcPts val="0"/>
              </a:spcAft>
            </a:pPr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p: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ea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</a:t>
            </a:r>
            <a:r>
              <a:rPr lang="en-US" spc="-4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g/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Salt Lake Info System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828800"/>
            <a:ext cx="7848600" cy="48582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071934" y="1372643"/>
            <a:ext cx="35335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p: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ea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spc="-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</a:t>
            </a:r>
            <a:r>
              <a:rPr lang="en-US" spc="-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</a:t>
            </a:r>
            <a:r>
              <a:rPr lang="en-US" spc="-4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</a:t>
            </a:r>
            <a:r>
              <a:rPr lang="en-US" spc="5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l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a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k</a:t>
            </a:r>
            <a:r>
              <a:rPr lang="en-US" spc="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</a:t>
            </a:r>
            <a:r>
              <a:rPr lang="en-US" spc="-4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73"/>
            <a:ext cx="8229600" cy="1219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on NASA Worldview</a:t>
            </a:r>
            <a:br>
              <a:rPr lang="en-US" dirty="0" smtClean="0"/>
            </a:br>
            <a:r>
              <a:rPr lang="en-US" sz="3600" dirty="0" smtClean="0"/>
              <a:t>(Shrinking Great Salt Lake)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17053" y="5870107"/>
            <a:ext cx="43087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https://earthdata.nasa.gov/labs/worldview/?p=geographic&amp;l=MODIS_Aqua_CorrectedReflectance_TrueColor,MODIS_Terra_CorrectedReflectance_TrueColor,Reference_Features,Coastlines&amp;t=2012-05-11&amp;v=-114.20487628044651,40.12581729563662,-</a:t>
            </a:r>
            <a:r>
              <a:rPr lang="en-US" sz="1100" dirty="0" smtClean="0">
                <a:solidFill>
                  <a:prstClr val="black"/>
                </a:solidFill>
              </a:rPr>
              <a:t>110.51347003044651,42.16048526438662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29" y="1339273"/>
            <a:ext cx="3460288" cy="3716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8282" y="5231881"/>
            <a:ext cx="1609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2012-05-11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436" y="1339273"/>
            <a:ext cx="3500582" cy="37353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5870106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https://earthdata.nasa.gov/labs/worldview/?p=geographic&amp;l=MODIS_Aqua_CorrectedReflectance_TrueColor,MODIS_Terra_CorrectedReflectance_TrueColor,Reference_Features,Coastlines&amp;t=2015-08-31&amp;v=-114.20487628044651,40.12581729563662,-110.51347003044651,42.16048526438662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6503" y="5252266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2015-08-31</a:t>
            </a:r>
          </a:p>
        </p:txBody>
      </p:sp>
    </p:spTree>
    <p:extLst>
      <p:ext uri="{BB962C8B-B14F-4D97-AF65-F5344CB8AC3E}">
        <p14:creationId xmlns:p14="http://schemas.microsoft.com/office/powerpoint/2010/main" val="1806691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Smoke from Fires over W US</a:t>
            </a:r>
            <a:br>
              <a:rPr lang="en-US" dirty="0" smtClean="0"/>
            </a:br>
            <a:r>
              <a:rPr lang="en-US" sz="3600" dirty="0" smtClean="0"/>
              <a:t>MODIS 2015-08-19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88291" y="6263497"/>
            <a:ext cx="7564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https://earthdata.nasa.gov/labs/worldview/?p=geographic&amp;l=MODIS_Aqua_CorrectedReflectance_TrueColor,MODIS_Terra_CorrectedReflectance_TrueColor,Reference_Features,Coastlines&amp;t=2015-08-19&amp;v=-134.01859698357154,33.61092471751162,-104.48734698357154,49.88826846751162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32" y="1283247"/>
            <a:ext cx="6474113" cy="49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37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964"/>
            <a:ext cx="8229600" cy="4916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a plethora of data sources available</a:t>
            </a:r>
          </a:p>
          <a:p>
            <a:r>
              <a:rPr lang="en-US" dirty="0" smtClean="0"/>
              <a:t>Knowing what is available is important to scope GIS analyses and projects</a:t>
            </a:r>
          </a:p>
          <a:p>
            <a:r>
              <a:rPr lang="en-US" dirty="0" smtClean="0"/>
              <a:t>GIS is about creating knowledge, telling </a:t>
            </a:r>
            <a:r>
              <a:rPr lang="en-US" dirty="0"/>
              <a:t>stories, making decisions – all involve </a:t>
            </a:r>
            <a:r>
              <a:rPr lang="en-US" dirty="0">
                <a:solidFill>
                  <a:srgbClr val="FF0000"/>
                </a:solidFill>
              </a:rPr>
              <a:t>integrating information from multiple sources</a:t>
            </a:r>
          </a:p>
          <a:p>
            <a:r>
              <a:rPr lang="en-US" dirty="0"/>
              <a:t>The way that data is organized can enhance or inhibit the analyses that can be done</a:t>
            </a:r>
          </a:p>
          <a:p>
            <a:r>
              <a:rPr lang="en-US" dirty="0"/>
              <a:t>Data dissemination is increasingly becoming service based </a:t>
            </a:r>
          </a:p>
        </p:txBody>
      </p:sp>
    </p:spTree>
    <p:extLst>
      <p:ext uri="{BB962C8B-B14F-4D97-AF65-F5344CB8AC3E}">
        <p14:creationId xmlns:p14="http://schemas.microsoft.com/office/powerpoint/2010/main" val="66688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26" y="2295479"/>
            <a:ext cx="6983454" cy="3196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Referencing on </a:t>
            </a:r>
            <a:r>
              <a:rPr lang="en-US" dirty="0" err="1" smtClean="0"/>
              <a:t>Flowlines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0724" y="2921492"/>
            <a:ext cx="2794980" cy="10548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672806" y="4882612"/>
            <a:ext cx="1102898" cy="5646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614298" y="4931606"/>
            <a:ext cx="525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Lat.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48592" y="4931606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Long.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5618" y="4931606"/>
            <a:ext cx="101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Measure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455" y="1592114"/>
            <a:ext cx="59939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Arial"/>
              </a:rPr>
              <a:t>Bridge and Stream </a:t>
            </a:r>
            <a:r>
              <a:rPr lang="en-US" sz="1800" dirty="0">
                <a:solidFill>
                  <a:prstClr val="black"/>
                </a:solidFill>
                <a:latin typeface="Arial"/>
              </a:rPr>
              <a:t>Gage at RR 12 is at Measure 70.246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on </a:t>
            </a:r>
            <a:r>
              <a:rPr lang="en-US" sz="1800" dirty="0" err="1">
                <a:solidFill>
                  <a:prstClr val="black"/>
                </a:solidFill>
                <a:latin typeface="Arial"/>
              </a:rPr>
              <a:t>Flowline</a:t>
            </a:r>
            <a:r>
              <a:rPr lang="en-US" sz="1800" dirty="0">
                <a:solidFill>
                  <a:prstClr val="black"/>
                </a:solidFill>
                <a:latin typeface="Arial"/>
              </a:rPr>
              <a:t> 1630223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422873" y="5661547"/>
            <a:ext cx="405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Measure is the % distance upstream from most downstream point on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707" y="1042478"/>
            <a:ext cx="671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Using measures, the flow can be estimated at any point along the 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55" y="4961968"/>
            <a:ext cx="3115340" cy="175237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963125" y="3976366"/>
            <a:ext cx="17599" cy="95524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502136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CUAHSI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805961"/>
            <a:ext cx="8551333" cy="469467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51867" y="1219200"/>
            <a:ext cx="2831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3"/>
              </a:rPr>
              <a:t>http://www.hydroshare.org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19295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General_Logo_new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4490</TotalTime>
  <Words>1435</Words>
  <Application>Microsoft Office PowerPoint</Application>
  <PresentationFormat>On-screen Show (4:3)</PresentationFormat>
  <Paragraphs>323</Paragraphs>
  <Slides>78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96" baseType="lpstr">
      <vt:lpstr>ＭＳ Ｐゴシック</vt:lpstr>
      <vt:lpstr>Arial</vt:lpstr>
      <vt:lpstr>Arial</vt:lpstr>
      <vt:lpstr>Avenir LT Std 55 Roman</vt:lpstr>
      <vt:lpstr>Avenir LT Std 65 Medium</vt:lpstr>
      <vt:lpstr>Avenir LT Std 85 Heavy</vt:lpstr>
      <vt:lpstr>Calibri</vt:lpstr>
      <vt:lpstr>Lucida Grande</vt:lpstr>
      <vt:lpstr>Times New Roman</vt:lpstr>
      <vt:lpstr>Default Design</vt:lpstr>
      <vt:lpstr>Office Theme</vt:lpstr>
      <vt:lpstr>Optional_Corporate_PPT_Template-Arial</vt:lpstr>
      <vt:lpstr>2_Optional_Corporate_PPT_Template-Arial</vt:lpstr>
      <vt:lpstr>4_Office Theme</vt:lpstr>
      <vt:lpstr>1_Office Theme</vt:lpstr>
      <vt:lpstr>1_General_Logo_new4</vt:lpstr>
      <vt:lpstr>2_Office Theme</vt:lpstr>
      <vt:lpstr>Bitmap Image</vt:lpstr>
      <vt:lpstr>Data Sources for GIS in Water Resources  by David R. Maidment, and David G. Tarboton   GIS in Water Resources Fall 2015</vt:lpstr>
      <vt:lpstr>Outline</vt:lpstr>
      <vt:lpstr>Open Water Data Initiative (OWDI)</vt:lpstr>
      <vt:lpstr>NHDPlus Version 2.1 </vt:lpstr>
      <vt:lpstr>PowerPoint Presentation</vt:lpstr>
      <vt:lpstr>WRF-Hydro Forecasting Model</vt:lpstr>
      <vt:lpstr>Current and NFIE Forecast Systems</vt:lpstr>
      <vt:lpstr>Linear Referencing on Flowlines</vt:lpstr>
      <vt:lpstr>CUAHSI HydroShare</vt:lpstr>
      <vt:lpstr>NFIE-Geo in Hydroshare</vt:lpstr>
      <vt:lpstr>Watershed Hierarchy</vt:lpstr>
      <vt:lpstr>Hydrologic Unit Code Watersheds</vt:lpstr>
      <vt:lpstr>Watershed Boundary Dataset</vt:lpstr>
      <vt:lpstr>The National Map</vt:lpstr>
      <vt:lpstr>PowerPoint Presentation</vt:lpstr>
      <vt:lpstr>PowerPoint Presentation</vt:lpstr>
      <vt:lpstr>PowerPoint Presentation</vt:lpstr>
      <vt:lpstr>River Reach Codes Used for river address locations</vt:lpstr>
      <vt:lpstr>National Elevation Dataset</vt:lpstr>
      <vt:lpstr>National Elevation Dataset Availability</vt:lpstr>
      <vt:lpstr>Digital Elevation Model (DEM)</vt:lpstr>
      <vt:lpstr>PowerPoint Presentation</vt:lpstr>
      <vt:lpstr>Austin West 30 Meter DEM</vt:lpstr>
      <vt:lpstr>PowerPoint Presentation</vt:lpstr>
      <vt:lpstr>Flow Direction Grid</vt:lpstr>
      <vt:lpstr>Delineation of Streams and Watersheds on a DEM </vt:lpstr>
      <vt:lpstr>PowerPoint Presentation</vt:lpstr>
      <vt:lpstr>HydroSheds derived from SRTM</vt:lpstr>
      <vt:lpstr>PowerPoint Presentation</vt:lpstr>
      <vt:lpstr>GTOPO30 - 1 km Digital Elevation Model of the Earth</vt:lpstr>
      <vt:lpstr>Drainage in North America</vt:lpstr>
      <vt:lpstr>Soil Data</vt:lpstr>
      <vt:lpstr>PowerPoint Presentation</vt:lpstr>
      <vt:lpstr>PowerPoint Presentation</vt:lpstr>
      <vt:lpstr>Ssurgo for Travis County</vt:lpstr>
      <vt:lpstr>PowerPoint Presentation</vt:lpstr>
      <vt:lpstr>National Land Cover Dataset</vt:lpstr>
      <vt:lpstr>PowerPoint Presentation</vt:lpstr>
      <vt:lpstr>PowerPoint Presentation</vt:lpstr>
      <vt:lpstr>American Community Survey</vt:lpstr>
      <vt:lpstr>PowerPoint Presentation</vt:lpstr>
      <vt:lpstr>Census Block Groups for the US</vt:lpstr>
      <vt:lpstr>Census Block Groups in Travis and Williamson Counties</vt:lpstr>
      <vt:lpstr>Demographic Analysis</vt:lpstr>
      <vt:lpstr>www.climate.gov </vt:lpstr>
      <vt:lpstr>PowerPoint Presentation</vt:lpstr>
      <vt:lpstr>PRISM Mean Annual Precipitation (Oregon State U.)</vt:lpstr>
      <vt:lpstr>National Water Information System</vt:lpstr>
      <vt:lpstr>USGS Water Watch</vt:lpstr>
      <vt:lpstr>USGS National Water Information System.</vt:lpstr>
      <vt:lpstr>CUAHSI Water Data Services</vt:lpstr>
      <vt:lpstr>ArcGIS Online: Living Atlas</vt:lpstr>
      <vt:lpstr>ArcGIS Online Services</vt:lpstr>
      <vt:lpstr>Ready to Use Services in Arc Catalog</vt:lpstr>
      <vt:lpstr>Elevation Services</vt:lpstr>
      <vt:lpstr>Other Dynamic Map Services</vt:lpstr>
      <vt:lpstr>http://water.weather.gov/ahps/ </vt:lpstr>
      <vt:lpstr>http://water.weather.gov/ahps/ </vt:lpstr>
      <vt:lpstr>http://enviroatlas.epa.gov/enviroatlas/ </vt:lpstr>
      <vt:lpstr>EnviroAtlas</vt:lpstr>
      <vt:lpstr>PowerPoint Presentation</vt:lpstr>
      <vt:lpstr>PowerPoint Presentation</vt:lpstr>
      <vt:lpstr>USU Doc Daniels SNOTEL Site</vt:lpstr>
      <vt:lpstr>Measuring Snow Water Equivalent</vt:lpstr>
      <vt:lpstr>http://www.cbrfc.noaa.gov </vt:lpstr>
      <vt:lpstr>CBRFC SNOTEL Ensemble</vt:lpstr>
      <vt:lpstr>PowerPoint Presentation</vt:lpstr>
      <vt:lpstr>TWDB http://www.twdb.texas.gov/mapping/gisdata.asp </vt:lpstr>
      <vt:lpstr>http://gis.utah.gov </vt:lpstr>
      <vt:lpstr>Utah Terrain Basemap</vt:lpstr>
      <vt:lpstr>PowerPoint Presentation</vt:lpstr>
      <vt:lpstr>PowerPoint Presentation</vt:lpstr>
      <vt:lpstr>PowerPoint Presentation</vt:lpstr>
      <vt:lpstr>Bear River Watershed</vt:lpstr>
      <vt:lpstr>Great Salt Lake Info System</vt:lpstr>
      <vt:lpstr>MODIS on NASA Worldview (Shrinking Great Salt Lake)</vt:lpstr>
      <vt:lpstr>Smoke from Fires over W US MODIS 2015-08-19</vt:lpstr>
      <vt:lpstr>Summary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Hydro Data Programs</dc:title>
  <dc:creator>David R. Maidment</dc:creator>
  <cp:lastModifiedBy>Maidment, David R</cp:lastModifiedBy>
  <cp:revision>219</cp:revision>
  <cp:lastPrinted>2014-09-09T14:11:24Z</cp:lastPrinted>
  <dcterms:created xsi:type="dcterms:W3CDTF">2001-09-11T16:12:13Z</dcterms:created>
  <dcterms:modified xsi:type="dcterms:W3CDTF">2015-09-08T16:48:33Z</dcterms:modified>
</cp:coreProperties>
</file>