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38" r:id="rId4"/>
    <p:sldMasterId id="2147483750" r:id="rId5"/>
  </p:sldMasterIdLst>
  <p:notesMasterIdLst>
    <p:notesMasterId r:id="rId47"/>
  </p:notesMasterIdLst>
  <p:handoutMasterIdLst>
    <p:handoutMasterId r:id="rId48"/>
  </p:handoutMasterIdLst>
  <p:sldIdLst>
    <p:sldId id="978" r:id="rId6"/>
    <p:sldId id="990" r:id="rId7"/>
    <p:sldId id="991" r:id="rId8"/>
    <p:sldId id="998" r:id="rId9"/>
    <p:sldId id="992" r:id="rId10"/>
    <p:sldId id="1041" r:id="rId11"/>
    <p:sldId id="996" r:id="rId12"/>
    <p:sldId id="994" r:id="rId13"/>
    <p:sldId id="965" r:id="rId14"/>
    <p:sldId id="1036" r:id="rId15"/>
    <p:sldId id="968" r:id="rId16"/>
    <p:sldId id="977" r:id="rId17"/>
    <p:sldId id="1000" r:id="rId18"/>
    <p:sldId id="1042" r:id="rId19"/>
    <p:sldId id="1043" r:id="rId20"/>
    <p:sldId id="1050" r:id="rId21"/>
    <p:sldId id="1040" r:id="rId22"/>
    <p:sldId id="1047" r:id="rId23"/>
    <p:sldId id="1003" r:id="rId24"/>
    <p:sldId id="1051" r:id="rId25"/>
    <p:sldId id="1054" r:id="rId26"/>
    <p:sldId id="1005" r:id="rId27"/>
    <p:sldId id="1006" r:id="rId28"/>
    <p:sldId id="1020" r:id="rId29"/>
    <p:sldId id="1007" r:id="rId30"/>
    <p:sldId id="1011" r:id="rId31"/>
    <p:sldId id="1022" r:id="rId32"/>
    <p:sldId id="1018" r:id="rId33"/>
    <p:sldId id="1024" r:id="rId34"/>
    <p:sldId id="1025" r:id="rId35"/>
    <p:sldId id="1026" r:id="rId36"/>
    <p:sldId id="1027" r:id="rId37"/>
    <p:sldId id="1031" r:id="rId38"/>
    <p:sldId id="1034" r:id="rId39"/>
    <p:sldId id="1055" r:id="rId40"/>
    <p:sldId id="1056" r:id="rId41"/>
    <p:sldId id="1037" r:id="rId42"/>
    <p:sldId id="1030" r:id="rId43"/>
    <p:sldId id="1035" r:id="rId44"/>
    <p:sldId id="852" r:id="rId45"/>
    <p:sldId id="853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3" autoAdjust="0"/>
    <p:restoredTop sz="94533" autoAdjust="0"/>
  </p:normalViewPr>
  <p:slideViewPr>
    <p:cSldViewPr snapToGrid="0">
      <p:cViewPr varScale="1">
        <p:scale>
          <a:sx n="89" d="100"/>
          <a:sy n="89" d="100"/>
        </p:scale>
        <p:origin x="-1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6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9246E736-8DF2-4A67-8AD5-413DE77FF67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A076CDDA-6028-41E6-BFAC-E5BE5434A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17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6F706718-8F9B-4714-BDCA-44544253309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0396E79A-87AA-4B9C-8CA3-60BB7F8FB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Strata can be redefined any time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D698BB-0F87-5D4C-8900-EA05B3A551C2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06438"/>
            <a:ext cx="4645025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B530E-CA5D-4B9B-9F83-525152339DC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9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272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3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HydroShare</a:t>
            </a:r>
            <a:r>
              <a:rPr lang="en-US" dirty="0" smtClean="0"/>
              <a:t> project is part of a broad effort in CUAHSI in the area of Hydrologic Information Systems.  We have a team</a:t>
            </a:r>
            <a:r>
              <a:rPr lang="en-US" baseline="0" dirty="0" smtClean="0"/>
              <a:t> of developers and domain scientists from eight universities working on </a:t>
            </a:r>
            <a:r>
              <a:rPr lang="en-US" baseline="0" dirty="0" err="1" smtClean="0"/>
              <a:t>HydroShare</a:t>
            </a:r>
            <a:r>
              <a:rPr lang="en-US" baseline="0" dirty="0" smtClean="0"/>
              <a:t>.  This is part of the</a:t>
            </a:r>
            <a:r>
              <a:rPr lang="en-US" dirty="0" smtClean="0"/>
              <a:t> even broader</a:t>
            </a:r>
            <a:r>
              <a:rPr lang="en-US" baseline="0" dirty="0" smtClean="0"/>
              <a:t> focus in NSF on data management, Cyberinfrastructure and sustainable software.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4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5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70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57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4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7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01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64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19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74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93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73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90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5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6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01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03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74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63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4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02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97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1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0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5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59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09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10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2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84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02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10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2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1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2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00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29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88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7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73F9-422E-457B-9F92-077D34CBCE65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2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kern="0" smtClea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1909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hydroshare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arcg.is/1JW0DB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1016/j.envsoft.2014.12.0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share.org/term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://gateway.cigi.illinois.edu/" TargetMode="Externa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://www.opentopography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I-WATER/Hydro-DS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hyperlink" Target="http://hydro-ds.uwrl.usu.edu:20199/api/dataservice/capabilities/list" TargetMode="External"/><Relationship Id="rId4" Type="http://schemas.openxmlformats.org/officeDocument/2006/relationships/hyperlink" Target="https://github.com/CI-WATER/Hydro-DS/wiki/HydroDS-Web-API-Descriptio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29/2011WR010438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ydroshare.org/resource/cfb8d71b7f1f4e75a44f5e634f4730d4" TargetMode="Externa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shar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0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://www.campbellsci.com/03001-wind-sentry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0762" y="74363"/>
            <a:ext cx="7562477" cy="31241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HydroShare: </a:t>
            </a:r>
            <a:r>
              <a:rPr lang="en-US" dirty="0"/>
              <a:t>Advancing </a:t>
            </a:r>
            <a:r>
              <a:rPr lang="en-US" dirty="0" smtClean="0"/>
              <a:t>Hydrology through Collaborative Data </a:t>
            </a:r>
            <a:r>
              <a:rPr lang="en-US" dirty="0"/>
              <a:t>and Model Sharing</a:t>
            </a:r>
            <a:endParaRPr lang="en-US" dirty="0" smtClean="0"/>
          </a:p>
        </p:txBody>
      </p:sp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890801" y="2893793"/>
            <a:ext cx="73623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David Tarboton, Ray </a:t>
            </a:r>
            <a:r>
              <a:rPr lang="en-US" dirty="0" err="1">
                <a:solidFill>
                  <a:srgbClr val="0070C0"/>
                </a:solidFill>
              </a:rPr>
              <a:t>Idaszak</a:t>
            </a:r>
            <a:r>
              <a:rPr lang="en-US" dirty="0">
                <a:solidFill>
                  <a:srgbClr val="0070C0"/>
                </a:solidFill>
              </a:rPr>
              <a:t>, Jeffery Horsburgh, Dan Ames, Jon Goodall, Larry Band, </a:t>
            </a:r>
            <a:r>
              <a:rPr lang="en-US" dirty="0" err="1">
                <a:solidFill>
                  <a:srgbClr val="0070C0"/>
                </a:solidFill>
              </a:rPr>
              <a:t>Venkatesh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Merwade</a:t>
            </a:r>
            <a:r>
              <a:rPr lang="en-US" dirty="0">
                <a:solidFill>
                  <a:srgbClr val="0070C0"/>
                </a:solidFill>
              </a:rPr>
              <a:t>, Alva Couch, Rick </a:t>
            </a:r>
            <a:r>
              <a:rPr lang="en-US" dirty="0" smtClean="0">
                <a:solidFill>
                  <a:srgbClr val="0070C0"/>
                </a:solidFill>
              </a:rPr>
              <a:t>Hooper, David </a:t>
            </a:r>
            <a:r>
              <a:rPr lang="en-US" dirty="0" err="1">
                <a:solidFill>
                  <a:srgbClr val="0070C0"/>
                </a:solidFill>
              </a:rPr>
              <a:t>Maidment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Pabitra</a:t>
            </a:r>
            <a:r>
              <a:rPr lang="en-US" dirty="0">
                <a:solidFill>
                  <a:srgbClr val="0070C0"/>
                </a:solidFill>
              </a:rPr>
              <a:t> Dash, Michael </a:t>
            </a:r>
            <a:r>
              <a:rPr lang="en-US" dirty="0" err="1">
                <a:solidFill>
                  <a:srgbClr val="0070C0"/>
                </a:solidFill>
              </a:rPr>
              <a:t>Stealey</a:t>
            </a:r>
            <a:r>
              <a:rPr lang="en-US" dirty="0">
                <a:solidFill>
                  <a:srgbClr val="0070C0"/>
                </a:solidFill>
              </a:rPr>
              <a:t>, Hong Yi, Tian </a:t>
            </a:r>
            <a:r>
              <a:rPr lang="en-US" dirty="0" err="1">
                <a:solidFill>
                  <a:srgbClr val="0070C0"/>
                </a:solidFill>
              </a:rPr>
              <a:t>Gan</a:t>
            </a:r>
            <a:r>
              <a:rPr lang="en-US" dirty="0">
                <a:solidFill>
                  <a:srgbClr val="0070C0"/>
                </a:solidFill>
              </a:rPr>
              <a:t>, Tony </a:t>
            </a:r>
            <a:r>
              <a:rPr lang="en-US" dirty="0" err="1">
                <a:solidFill>
                  <a:srgbClr val="0070C0"/>
                </a:solidFill>
              </a:rPr>
              <a:t>Castronova</a:t>
            </a:r>
            <a:r>
              <a:rPr lang="en-US" dirty="0">
                <a:solidFill>
                  <a:srgbClr val="0070C0"/>
                </a:solidFill>
              </a:rPr>
              <a:t>, Brian Miles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Cuyler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Frisby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Zhiyu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Li</a:t>
            </a:r>
          </a:p>
        </p:txBody>
      </p:sp>
      <p:sp>
        <p:nvSpPr>
          <p:cNvPr id="13" name="Subtitle 10"/>
          <p:cNvSpPr txBox="1">
            <a:spLocks/>
          </p:cNvSpPr>
          <p:nvPr/>
        </p:nvSpPr>
        <p:spPr>
          <a:xfrm>
            <a:off x="1371600" y="5166271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>
                <a:hlinkClick r:id="rId2"/>
              </a:rPr>
              <a:t>http://www.hydroshare.org</a:t>
            </a:r>
            <a:r>
              <a:rPr lang="en-US" sz="2400" dirty="0" smtClean="0"/>
              <a:t>  </a:t>
            </a:r>
          </a:p>
        </p:txBody>
      </p:sp>
      <p:pic>
        <p:nvPicPr>
          <p:cNvPr id="2051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1" y="5943600"/>
            <a:ext cx="3749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320485" y="5943600"/>
            <a:ext cx="2719784" cy="861774"/>
            <a:chOff x="6320485" y="5943600"/>
            <a:chExt cx="2719784" cy="861774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320485" y="5943600"/>
              <a:ext cx="2719784" cy="8382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11" descr="nsf4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0813" y="6001334"/>
              <a:ext cx="803093" cy="7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447800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600" dirty="0" smtClean="0"/>
                <a:t>OCI-1148453 </a:t>
              </a:r>
            </a:p>
            <a:p>
              <a:pPr defTabSz="4389438"/>
              <a:r>
                <a:rPr lang="en-US" sz="1600" dirty="0" smtClean="0"/>
                <a:t>OCI-1148090</a:t>
              </a:r>
            </a:p>
            <a:p>
              <a:pPr defTabSz="4389438"/>
              <a:r>
                <a:rPr lang="en-US" sz="1600" dirty="0" smtClean="0"/>
                <a:t>2012-2017</a:t>
              </a:r>
              <a:endParaRPr lang="en-US" sz="1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438135" y="4572000"/>
            <a:ext cx="6267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USU, RENCI, BYU, UNC, UVA, CUAHSI, Tufts, Texas, Purdue, </a:t>
            </a:r>
            <a:r>
              <a:rPr lang="en-US" dirty="0" err="1" smtClean="0"/>
              <a:t>Caktus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Resources have types (analogous to .</a:t>
            </a:r>
            <a:r>
              <a:rPr lang="en-US" sz="2400" dirty="0" err="1" smtClean="0"/>
              <a:t>docx</a:t>
            </a:r>
            <a:r>
              <a:rPr lang="en-US" sz="2400" dirty="0" smtClean="0"/>
              <a:t>, .jpg)</a:t>
            </a:r>
          </a:p>
          <a:p>
            <a:r>
              <a:rPr lang="en-US" sz="2400" dirty="0" smtClean="0"/>
              <a:t>HydroShare holds tools that operate on resources</a:t>
            </a:r>
          </a:p>
          <a:p>
            <a:r>
              <a:rPr lang="en-US" sz="2400" dirty="0" smtClean="0"/>
              <a:t>Tools may apply to one or more resource types (like Photoshop for .jpg, .bmp but not .</a:t>
            </a:r>
            <a:r>
              <a:rPr lang="en-US" sz="2400" dirty="0" err="1" smtClean="0"/>
              <a:t>xlsx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 tool registry to manage access to tools</a:t>
            </a:r>
          </a:p>
          <a:p>
            <a:r>
              <a:rPr lang="en-US" sz="2400" dirty="0" smtClean="0"/>
              <a:t>Tools can be built independently</a:t>
            </a:r>
          </a:p>
          <a:p>
            <a:r>
              <a:rPr lang="en-US" sz="2400" dirty="0" smtClean="0"/>
              <a:t>Like software tools may be embedded on the OS (</a:t>
            </a:r>
            <a:r>
              <a:rPr lang="en-US" sz="2400" dirty="0" err="1" smtClean="0"/>
              <a:t>Django</a:t>
            </a:r>
            <a:r>
              <a:rPr lang="en-US" sz="2400" dirty="0" smtClean="0"/>
              <a:t>) or may be anywhere on the internet operating over web services</a:t>
            </a:r>
          </a:p>
          <a:p>
            <a:r>
              <a:rPr lang="en-US" sz="2400" dirty="0" smtClean="0"/>
              <a:t>Take advantage of existing tools to the maximum extent possible and to focus on hydro value added tools (hydro models, hydro resource types)</a:t>
            </a:r>
          </a:p>
          <a:p>
            <a:r>
              <a:rPr lang="en-US" sz="2400" dirty="0" smtClean="0"/>
              <a:t>A platform that the community can contribute tools to</a:t>
            </a:r>
          </a:p>
        </p:txBody>
      </p:sp>
    </p:spTree>
    <p:extLst>
      <p:ext uri="{BB962C8B-B14F-4D97-AF65-F5344CB8AC3E}">
        <p14:creationId xmlns:p14="http://schemas.microsoft.com/office/powerpoint/2010/main" val="29551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32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data to support as resources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32359"/>
            <a:ext cx="4287215" cy="60256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Resource Types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2000" dirty="0" smtClean="0"/>
              <a:t>Generic  </a:t>
            </a:r>
            <a:r>
              <a:rPr lang="en-US" sz="2000" dirty="0" smtClean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/>
              <a:t>Geographic </a:t>
            </a:r>
            <a:r>
              <a:rPr lang="en-US" sz="2000" dirty="0" smtClean="0"/>
              <a:t>Raster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 smtClean="0"/>
              <a:t>Time Series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 smtClean="0"/>
              <a:t>Multidimensional </a:t>
            </a:r>
            <a:r>
              <a:rPr lang="en-US" sz="2000" dirty="0"/>
              <a:t>Space Time dataset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program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instance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</a:p>
          <a:p>
            <a:r>
              <a:rPr lang="en-US" sz="2000" dirty="0"/>
              <a:t>Geographic Feature </a:t>
            </a:r>
            <a:r>
              <a:rPr lang="en-US" sz="2000" dirty="0" smtClean="0"/>
              <a:t>set</a:t>
            </a:r>
            <a:r>
              <a:rPr lang="en-US" sz="2000" dirty="0">
                <a:sym typeface="Wingdings" panose="05000000000000000000" pitchFamily="2" charset="2"/>
              </a:rPr>
              <a:t> 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B050"/>
                </a:solidFill>
              </a:rPr>
              <a:t>Referenced </a:t>
            </a:r>
            <a:r>
              <a:rPr lang="en-US" sz="2000" dirty="0">
                <a:solidFill>
                  <a:srgbClr val="00B050"/>
                </a:solidFill>
              </a:rPr>
              <a:t>Time Series (CUAHSI HIS web service link</a:t>
            </a:r>
            <a:r>
              <a:rPr lang="en-US" sz="2000" dirty="0" smtClean="0">
                <a:solidFill>
                  <a:srgbClr val="00B050"/>
                </a:solidFill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Application 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River Geometry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Sample based observations (ODM2 and CZO)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Model component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Composite resources 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92" t="3390" r="5692"/>
          <a:stretch/>
        </p:blipFill>
        <p:spPr>
          <a:xfrm>
            <a:off x="4699514" y="2921964"/>
            <a:ext cx="1680118" cy="266016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perspectiveRelaxed">
              <a:rot lat="18600000" lon="3180000" rev="18000000"/>
            </a:camera>
            <a:lightRig rig="threePt" dir="t"/>
          </a:scene3d>
          <a:sp3d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9846" y="1293912"/>
            <a:ext cx="2308860" cy="3398520"/>
          </a:xfrm>
          <a:prstGeom prst="rect">
            <a:avLst/>
          </a:prstGeom>
          <a:scene3d>
            <a:camera prst="perspectiveRelaxedModerately">
              <a:rot lat="18600000" lon="3180000" rev="18000000"/>
            </a:camera>
            <a:lightRig rig="threePt" dir="t"/>
          </a:scene3d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552731" y="4252046"/>
            <a:ext cx="2204719" cy="2519881"/>
            <a:chOff x="378077" y="1340330"/>
            <a:chExt cx="5181889" cy="59570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84" y="3716927"/>
              <a:ext cx="3915205" cy="3580448"/>
            </a:xfrm>
            <a:prstGeom prst="rect">
              <a:avLst/>
            </a:prstGeom>
            <a:noFill/>
            <a:ln w="41275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18300000" lon="19200000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978619" y="3678265"/>
              <a:ext cx="0" cy="2991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8077" y="2349734"/>
              <a:ext cx="0" cy="2987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540202" y="2696744"/>
              <a:ext cx="1950" cy="2991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940628" y="1340330"/>
              <a:ext cx="0" cy="3012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390286" y="1340330"/>
              <a:ext cx="5169680" cy="4893069"/>
              <a:chOff x="2975910" y="1340330"/>
              <a:chExt cx="5169680" cy="489306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975910" y="134033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2975910" y="1766186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2975910" y="2192042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2975910" y="2617898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2975910" y="304375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975910" y="346961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2975910" y="389546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1983514" y="5971434"/>
              <a:ext cx="2485121" cy="698224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971305" y="4291570"/>
              <a:ext cx="12209" cy="2416749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38290" y="5539383"/>
              <a:ext cx="1333015" cy="1130275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83589" y="6027107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x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8290" y="5775866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y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4365" y="4435159"/>
              <a:ext cx="637102" cy="935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t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082" y="995273"/>
            <a:ext cx="2655762" cy="17813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358109"/>
            <a:ext cx="211668" cy="211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677973"/>
            <a:ext cx="211668" cy="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223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2678926"/>
            <a:ext cx="6785113" cy="4179074"/>
            <a:chOff x="-1" y="1133475"/>
            <a:chExt cx="7058026" cy="4347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6924"/>
            <a:stretch/>
          </p:blipFill>
          <p:spPr>
            <a:xfrm>
              <a:off x="0" y="1133475"/>
              <a:ext cx="7058025" cy="36108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83796" b="1157"/>
            <a:stretch/>
          </p:blipFill>
          <p:spPr>
            <a:xfrm>
              <a:off x="-1" y="4619250"/>
              <a:ext cx="7058025" cy="8613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738" y="4995215"/>
            <a:ext cx="4638261" cy="1862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2774920"/>
            <a:ext cx="1066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Demo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16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641" y="1"/>
            <a:ext cx="7886700" cy="959370"/>
          </a:xfrm>
        </p:spPr>
        <p:txBody>
          <a:bodyPr/>
          <a:lstStyle/>
          <a:p>
            <a:pPr algn="ctr"/>
            <a:r>
              <a:rPr lang="en-US" dirty="0" smtClean="0"/>
              <a:t>Resource Data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8101" y="968993"/>
            <a:ext cx="47239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Open Archives Initiative – Object Reuse and Exchange (OAI-ORE) - </a:t>
            </a:r>
            <a:r>
              <a:rPr lang="en-US" sz="2000" kern="0" dirty="0" smtClean="0">
                <a:solidFill>
                  <a:prstClr val="black"/>
                </a:solidFill>
              </a:rPr>
              <a:t>standards </a:t>
            </a:r>
            <a:r>
              <a:rPr lang="en-US" sz="2000" kern="0" dirty="0">
                <a:solidFill>
                  <a:prstClr val="black"/>
                </a:solidFill>
              </a:rPr>
              <a:t>for the description and exchange of aggregations of Web resources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kern="0" dirty="0" err="1" smtClean="0">
                <a:solidFill>
                  <a:prstClr val="black"/>
                </a:solidFill>
              </a:rPr>
              <a:t>BagIt</a:t>
            </a:r>
            <a:r>
              <a:rPr lang="en-US" sz="2000" kern="0" dirty="0" smtClean="0">
                <a:solidFill>
                  <a:prstClr val="black"/>
                </a:solidFill>
              </a:rPr>
              <a:t> </a:t>
            </a:r>
            <a:r>
              <a:rPr lang="en-US" sz="2000" kern="0" dirty="0">
                <a:solidFill>
                  <a:prstClr val="black"/>
                </a:solidFill>
              </a:rPr>
              <a:t>– hierarchical file packaging format designed to support disk-based or network-based storage and transfer of generalized digital </a:t>
            </a:r>
            <a:r>
              <a:rPr lang="en-US" sz="2000" kern="0" dirty="0" smtClean="0">
                <a:solidFill>
                  <a:prstClr val="black"/>
                </a:solidFill>
              </a:rPr>
              <a:t>content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prstClr val="black"/>
                </a:solidFill>
              </a:rPr>
              <a:t>Compatible with </a:t>
            </a:r>
            <a:r>
              <a:rPr lang="en-US" sz="2000" kern="0" dirty="0" err="1" smtClean="0">
                <a:solidFill>
                  <a:prstClr val="black"/>
                </a:solidFill>
              </a:rPr>
              <a:t>DataOne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1" y="3831315"/>
            <a:ext cx="3923546" cy="2938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51" y="854438"/>
            <a:ext cx="3913668" cy="2931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91" y="3831315"/>
            <a:ext cx="3927920" cy="29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8943"/>
          </a:xfrm>
        </p:spPr>
        <p:txBody>
          <a:bodyPr>
            <a:noAutofit/>
          </a:bodyPr>
          <a:lstStyle/>
          <a:p>
            <a:r>
              <a:rPr lang="en-US" sz="3200" dirty="0" smtClean="0"/>
              <a:t>Representing River Geometry in HydroShare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76" y="1817383"/>
            <a:ext cx="4787798" cy="252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38" y="4176126"/>
            <a:ext cx="5439209" cy="248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36" y="4583875"/>
            <a:ext cx="263533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823" y="1036022"/>
            <a:ext cx="324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 map resource on ArcGIS.com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URL: </a:t>
            </a:r>
            <a:r>
              <a:rPr lang="en-US" dirty="0" smtClean="0">
                <a:solidFill>
                  <a:prstClr val="black"/>
                </a:solidFill>
                <a:hlinkClick r:id="rId4"/>
              </a:rPr>
              <a:t>http://arcg.is/1JW0DBm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729" y="4715387"/>
            <a:ext cx="3073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Each polygon links to a resource in HydroShare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5914" y="112488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NFIE-GEO</a:t>
            </a:r>
          </a:p>
        </p:txBody>
      </p:sp>
    </p:spTree>
    <p:extLst>
      <p:ext uri="{BB962C8B-B14F-4D97-AF65-F5344CB8AC3E}">
        <p14:creationId xmlns:p14="http://schemas.microsoft.com/office/powerpoint/2010/main" val="12923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84"/>
            <a:ext cx="7886700" cy="6816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NFIE-GEO 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9" y="986585"/>
            <a:ext cx="5699498" cy="40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7463" y="902364"/>
            <a:ext cx="454793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 ~130 MB Geodatabase file as a generic resource in HydroShare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5 Feature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Usability limited to users with ArcGIS.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97" y="3004004"/>
            <a:ext cx="5696508" cy="3204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6653" y="3416963"/>
            <a:ext cx="1275347" cy="1287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143" y="4985943"/>
            <a:ext cx="529790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Need to have this become geographic feature resource in HydroShare in open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What hydro value added functionality is needed?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5B9BD5">
                    <a:lumMod val="75000"/>
                  </a:srgbClr>
                </a:solidFill>
              </a:rPr>
              <a:t>Subsetting</a:t>
            </a:r>
            <a:endParaRPr lang="en-US" sz="1600" dirty="0">
              <a:solidFill>
                <a:srgbClr val="5B9BD5">
                  <a:lumMod val="75000"/>
                </a:srgb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Web feature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6538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76"/>
          <p:cNvGraphicFramePr>
            <a:graphicFrameLocks noGrp="1"/>
          </p:cNvGraphicFramePr>
          <p:nvPr>
            <p:extLst/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/>
                </a:tc>
              </a:tr>
              <a:tr h="23319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14013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2"/>
            <a:ext cx="7886700" cy="802226"/>
          </a:xfrm>
        </p:spPr>
        <p:txBody>
          <a:bodyPr>
            <a:normAutofit/>
          </a:bodyPr>
          <a:lstStyle/>
          <a:p>
            <a:r>
              <a:rPr lang="en-US" dirty="0" smtClean="0"/>
              <a:t>River Hydraulic Properties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4"/>
                <a:stretch>
                  <a:fillRect l="-579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5"/>
                <a:stretch>
                  <a:fillRect l="-6569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925644"/>
            <a:ext cx="73876" cy="112272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897192" y="1426385"/>
            <a:ext cx="415368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 table with reach hydraulic parameters as an addition to a geographic feature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This may be derived from LIDAR using an automated tool or HEC RAS cross sections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ropbox\OGC\RiverML\RiverML-UM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83" y="1248513"/>
            <a:ext cx="5781675" cy="56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4100493"/>
            <a:ext cx="733402" cy="319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356171" y="144702"/>
            <a:ext cx="643165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Digital Watershed as a collection of River Geometry Related Resources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4191" y="1248513"/>
            <a:ext cx="1955800" cy="220588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2258" y="2836335"/>
            <a:ext cx="5266266" cy="6858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67737" y="5285232"/>
            <a:ext cx="0" cy="14092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557725" y="2777067"/>
            <a:ext cx="0" cy="39454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111057" y="2768601"/>
            <a:ext cx="0" cy="25166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567737" y="6694515"/>
            <a:ext cx="29899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111057" y="2768601"/>
            <a:ext cx="2446668" cy="84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85" name="Group 15384"/>
          <p:cNvGrpSpPr/>
          <p:nvPr/>
        </p:nvGrpSpPr>
        <p:grpSpPr>
          <a:xfrm>
            <a:off x="1917662" y="2709334"/>
            <a:ext cx="5168246" cy="3723055"/>
            <a:chOff x="3376738" y="2709333"/>
            <a:chExt cx="5168246" cy="372305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376738" y="3683000"/>
              <a:ext cx="4234" cy="2743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380972" y="3683000"/>
              <a:ext cx="335849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83185" y="4966979"/>
              <a:ext cx="92561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976212" y="4950722"/>
              <a:ext cx="0" cy="14816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80972" y="6426202"/>
              <a:ext cx="26022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540750" y="2709333"/>
              <a:ext cx="2117" cy="973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743701" y="2709333"/>
              <a:ext cx="0" cy="973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743701" y="2709333"/>
              <a:ext cx="18012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908800" y="3683000"/>
              <a:ext cx="0" cy="12677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908800" y="3683000"/>
              <a:ext cx="16319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469603" y="1399919"/>
            <a:ext cx="166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BACC6">
                    <a:lumMod val="75000"/>
                  </a:srgbClr>
                </a:solidFill>
              </a:rPr>
              <a:t>Catchments represented as Geographic Feature Resource </a:t>
            </a:r>
            <a:endParaRPr lang="en-US" sz="1600" dirty="0">
              <a:solidFill>
                <a:srgbClr val="4BACC6">
                  <a:lumMod val="75000"/>
                </a:srgb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59991" y="1778466"/>
            <a:ext cx="337906" cy="182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587057" y="2434675"/>
            <a:ext cx="474615" cy="402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54150" y="1436407"/>
            <a:ext cx="166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Observations represented as time series resource</a:t>
            </a:r>
            <a:endParaRPr lang="en-US" sz="1600" dirty="0">
              <a:solidFill>
                <a:srgbClr val="7030A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4567637" y="5289127"/>
            <a:ext cx="5434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9509" y="3977383"/>
            <a:ext cx="166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River Network represented as Geographic Feature Resource 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516764" y="4973543"/>
            <a:ext cx="398211" cy="184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606805" y="4100493"/>
            <a:ext cx="16658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River </a:t>
            </a:r>
            <a:r>
              <a:rPr lang="en-US" sz="1600" smtClean="0">
                <a:solidFill>
                  <a:srgbClr val="4F81BD">
                    <a:lumMod val="75000"/>
                  </a:srgbClr>
                </a:solidFill>
              </a:rPr>
              <a:t>Cross Section Geometry 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represented as Cross Sections keyed to point Geographic Feature Resource</a:t>
            </a:r>
            <a:endParaRPr lang="en-US" sz="1600" dirty="0">
              <a:solidFill>
                <a:srgbClr val="4F81BD">
                  <a:lumMod val="75000"/>
                </a:srgbClr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7576288" y="4010701"/>
            <a:ext cx="379172" cy="89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05398" y="3243919"/>
            <a:ext cx="967747" cy="856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9787" y="1383543"/>
            <a:ext cx="1665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Reference point as the key connector between all 4 elements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688167" y="2572893"/>
            <a:ext cx="3483877" cy="1231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705892" y="2880534"/>
            <a:ext cx="1665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Point Geographic Feature Resource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61" name="Straight Arrow Connector 60"/>
          <p:cNvCxnSpPr>
            <a:stCxn id="60" idx="1"/>
          </p:cNvCxnSpPr>
          <p:nvPr/>
        </p:nvCxnSpPr>
        <p:spPr>
          <a:xfrm flipH="1" flipV="1">
            <a:off x="6972327" y="3133427"/>
            <a:ext cx="733565" cy="394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7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87" y="1"/>
            <a:ext cx="7886700" cy="914400"/>
          </a:xfrm>
        </p:spPr>
        <p:txBody>
          <a:bodyPr/>
          <a:lstStyle/>
          <a:p>
            <a:r>
              <a:rPr lang="en-US" dirty="0" smtClean="0"/>
              <a:t>HEC-RAS Model Instance</a:t>
            </a:r>
            <a:endParaRPr lang="en-US" dirty="0"/>
          </a:p>
        </p:txBody>
      </p:sp>
      <p:pic>
        <p:nvPicPr>
          <p:cNvPr id="3" name="Shape 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0291" y="1526522"/>
            <a:ext cx="7055562" cy="53314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33133" y="892224"/>
            <a:ext cx="490888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HEC-RAS model input and output files stored as HydroShare model instance resources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30" y="1025573"/>
            <a:ext cx="6172200" cy="1609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320"/>
            <a:ext cx="7886700" cy="1325563"/>
          </a:xfrm>
        </p:spPr>
        <p:txBody>
          <a:bodyPr/>
          <a:lstStyle/>
          <a:p>
            <a:r>
              <a:rPr lang="en-US" dirty="0" smtClean="0"/>
              <a:t>River Channel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45869" y="1899156"/>
            <a:ext cx="8252262" cy="4058817"/>
            <a:chOff x="425207" y="1676693"/>
            <a:chExt cx="8609835" cy="42948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207" y="2015413"/>
              <a:ext cx="8609835" cy="373224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906278" y="5103845"/>
              <a:ext cx="3128764" cy="86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6963" y="1676693"/>
              <a:ext cx="3803779" cy="86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6248400"/>
            <a:ext cx="7620000" cy="3683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  <a:hlinkClick r:id="rId4"/>
              </a:rPr>
              <a:t>http://</a:t>
            </a:r>
            <a:r>
              <a:rPr lang="en-US" dirty="0" smtClean="0">
                <a:solidFill>
                  <a:prstClr val="black"/>
                </a:solidFill>
                <a:latin typeface="Arial"/>
                <a:hlinkClick r:id="rId4"/>
              </a:rPr>
              <a:t>dx.doi.org/10.1016/j.envsoft.2014.12.002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"/>
          <a:stretch/>
        </p:blipFill>
        <p:spPr bwMode="auto">
          <a:xfrm>
            <a:off x="5450811" y="5204461"/>
            <a:ext cx="2430313" cy="15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 bwMode="auto">
          <a:xfrm>
            <a:off x="986204" y="5204461"/>
            <a:ext cx="2498410" cy="15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10197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75209" y="1538972"/>
            <a:ext cx="4967067" cy="4382962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requires integration of information from multiple sources</a:t>
            </a:r>
          </a:p>
          <a:p>
            <a:pPr lvl="1"/>
            <a:r>
              <a:rPr lang="en-US" sz="2400" dirty="0" smtClean="0"/>
              <a:t>is data and computationally intensive</a:t>
            </a:r>
          </a:p>
          <a:p>
            <a:pPr lvl="1"/>
            <a:r>
              <a:rPr lang="en-US" sz="2400" dirty="0" smtClean="0"/>
              <a:t>requires collaboration and working as a team/community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5412612" y="1836552"/>
            <a:ext cx="3362044" cy="2191724"/>
            <a:chOff x="1000974" y="2544819"/>
            <a:chExt cx="4361248" cy="2843107"/>
          </a:xfrm>
        </p:grpSpPr>
        <p:pic>
          <p:nvPicPr>
            <p:cNvPr id="5" name="Picture 2" descr="C:\Users\rayi\Dropbox\NSF SSI Hydrology\SI2 Jan 2013 Mtg\1 Pager\pics\cloud_02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974" y="3328257"/>
              <a:ext cx="4361248" cy="205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572654" y="4358092"/>
              <a:ext cx="1343099" cy="43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Data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34120" y="3759580"/>
              <a:ext cx="1343099" cy="43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Analysis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5587" y="4358092"/>
              <a:ext cx="1343099" cy="43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Models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53774" y="2544819"/>
              <a:ext cx="2703790" cy="1078750"/>
              <a:chOff x="5362222" y="4521514"/>
              <a:chExt cx="2703790" cy="10787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362222" y="4521514"/>
                <a:ext cx="2703790" cy="654635"/>
                <a:chOff x="5362222" y="4521514"/>
                <a:chExt cx="2703790" cy="654635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470001" y="4521514"/>
                  <a:ext cx="596011" cy="65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416111" y="4521514"/>
                  <a:ext cx="596011" cy="65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5362222" y="4521514"/>
                  <a:ext cx="596011" cy="65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5907900" y="4790622"/>
                <a:ext cx="1612435" cy="206680"/>
                <a:chOff x="5926334" y="4790622"/>
                <a:chExt cx="1612435" cy="206680"/>
              </a:xfrm>
            </p:grpSpPr>
            <p:sp>
              <p:nvSpPr>
                <p:cNvPr id="17" name="Left-Right Arrow 16"/>
                <p:cNvSpPr/>
                <p:nvPr/>
              </p:nvSpPr>
              <p:spPr>
                <a:xfrm>
                  <a:off x="5926334" y="479062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Left-Right Arrow 17"/>
                <p:cNvSpPr/>
                <p:nvPr/>
              </p:nvSpPr>
              <p:spPr>
                <a:xfrm>
                  <a:off x="7015233" y="479062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5742556" y="5066734"/>
                <a:ext cx="1943123" cy="533530"/>
                <a:chOff x="5742556" y="5066734"/>
                <a:chExt cx="1943123" cy="533530"/>
              </a:xfrm>
            </p:grpSpPr>
            <p:sp>
              <p:nvSpPr>
                <p:cNvPr id="13" name="Left-Right Arrow 12"/>
                <p:cNvSpPr/>
                <p:nvPr/>
              </p:nvSpPr>
              <p:spPr>
                <a:xfrm rot="3300000">
                  <a:off x="5584128" y="5235156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Left-Right Arrow 13"/>
                <p:cNvSpPr/>
                <p:nvPr/>
              </p:nvSpPr>
              <p:spPr>
                <a:xfrm rot="3300000">
                  <a:off x="6741756" y="5235156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Left-Right Arrow 14"/>
                <p:cNvSpPr/>
                <p:nvPr/>
              </p:nvSpPr>
              <p:spPr>
                <a:xfrm rot="7500000">
                  <a:off x="7320571" y="522516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Left-Right Arrow 15"/>
                <p:cNvSpPr/>
                <p:nvPr/>
              </p:nvSpPr>
              <p:spPr>
                <a:xfrm rot="7500000">
                  <a:off x="6162942" y="522516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4" name="Rectangle 23"/>
          <p:cNvSpPr/>
          <p:nvPr/>
        </p:nvSpPr>
        <p:spPr>
          <a:xfrm>
            <a:off x="381000" y="978551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Advancing Hydrologic Understanding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2391" y="4402229"/>
            <a:ext cx="8146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Grand </a:t>
            </a:r>
            <a:r>
              <a:rPr lang="en-US" dirty="0">
                <a:solidFill>
                  <a:srgbClr val="0070C0"/>
                </a:solidFill>
              </a:rPr>
              <a:t>challenge (NRC 2001</a:t>
            </a:r>
            <a:r>
              <a:rPr lang="en-US" dirty="0" smtClean="0">
                <a:solidFill>
                  <a:srgbClr val="0070C0"/>
                </a:solidFill>
              </a:rPr>
              <a:t>):  Better </a:t>
            </a:r>
            <a:r>
              <a:rPr lang="en-US" dirty="0">
                <a:solidFill>
                  <a:srgbClr val="0070C0"/>
                </a:solidFill>
              </a:rPr>
              <a:t>hydrologic forecasting that quantifies effects and consequences of land surface change on hydrologic processes and conditions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95531" y="5538220"/>
            <a:ext cx="1152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Floods and Droughts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342"/>
          <a:stretch/>
        </p:blipFill>
        <p:spPr>
          <a:xfrm>
            <a:off x="2162515" y="3736513"/>
            <a:ext cx="5142035" cy="2592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646" y="750485"/>
            <a:ext cx="87688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Model </a:t>
            </a:r>
            <a:r>
              <a:rPr lang="en-US" sz="1600" b="1" dirty="0">
                <a:solidFill>
                  <a:srgbClr val="FF0000"/>
                </a:solidFill>
              </a:rPr>
              <a:t>Program </a:t>
            </a:r>
            <a:r>
              <a:rPr lang="en-US" sz="1600" b="1" dirty="0" smtClean="0"/>
              <a:t>resource</a:t>
            </a:r>
            <a:r>
              <a:rPr lang="en-US" sz="1600" dirty="0" smtClean="0"/>
              <a:t> </a:t>
            </a:r>
            <a:r>
              <a:rPr lang="en-US" sz="1600" dirty="0"/>
              <a:t>describes the software component of a generic model within the water </a:t>
            </a:r>
            <a:r>
              <a:rPr lang="en-US" sz="1600" dirty="0" smtClean="0"/>
              <a:t>domain. This resource consists of specific metadata that enables </a:t>
            </a:r>
            <a:r>
              <a:rPr lang="en-US" sz="1600" dirty="0"/>
              <a:t>scientists to </a:t>
            </a:r>
            <a:r>
              <a:rPr lang="en-US" sz="1600" dirty="0" smtClean="0"/>
              <a:t>retrieve </a:t>
            </a:r>
            <a:r>
              <a:rPr lang="en-US" sz="1600" dirty="0"/>
              <a:t>all the content and </a:t>
            </a:r>
            <a:r>
              <a:rPr lang="en-US" sz="1600" dirty="0" smtClean="0"/>
              <a:t>information required </a:t>
            </a:r>
            <a:r>
              <a:rPr lang="en-US" sz="1600" dirty="0"/>
              <a:t>to get a model </a:t>
            </a:r>
            <a:r>
              <a:rPr lang="en-US" sz="1600" dirty="0" smtClean="0"/>
              <a:t>up-and-running. This </a:t>
            </a:r>
            <a:r>
              <a:rPr lang="en-US" sz="1600" dirty="0"/>
              <a:t>resource consists of uploaded content such </a:t>
            </a:r>
            <a:r>
              <a:rPr lang="en-US" sz="1600" dirty="0" smtClean="0"/>
              <a:t>as source </a:t>
            </a:r>
            <a:r>
              <a:rPr lang="en-US" sz="1600" dirty="0"/>
              <a:t>code, compiled binaries, and </a:t>
            </a:r>
            <a:r>
              <a:rPr lang="en-US" sz="1600" dirty="0" smtClean="0"/>
              <a:t>documentation.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Model </a:t>
            </a:r>
            <a:r>
              <a:rPr lang="en-US" sz="1600" b="1" dirty="0">
                <a:solidFill>
                  <a:srgbClr val="FF0000"/>
                </a:solidFill>
              </a:rPr>
              <a:t>Instance </a:t>
            </a:r>
            <a:r>
              <a:rPr lang="en-US" sz="1600" b="1" dirty="0" smtClean="0">
                <a:solidFill>
                  <a:srgbClr val="000000"/>
                </a:solidFill>
              </a:rPr>
              <a:t>resource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/>
              <a:t>defines the input and output data for a generic hydrological model, for a specific </a:t>
            </a:r>
            <a:r>
              <a:rPr lang="en-US" sz="1600" b="1" dirty="0"/>
              <a:t>time</a:t>
            </a:r>
            <a:r>
              <a:rPr lang="en-US" sz="1600" dirty="0"/>
              <a:t> and </a:t>
            </a:r>
            <a:r>
              <a:rPr lang="en-US" sz="1600" b="1" dirty="0" smtClean="0"/>
              <a:t>place</a:t>
            </a:r>
            <a:r>
              <a:rPr lang="en-US" sz="1600" dirty="0" smtClean="0"/>
              <a:t>. This </a:t>
            </a:r>
            <a:r>
              <a:rPr lang="en-US" sz="1600" dirty="0"/>
              <a:t>resource consists of specific metadata to describe the model content as well as the Model Program resource that is </a:t>
            </a:r>
            <a:r>
              <a:rPr lang="en-US" sz="1600" dirty="0" smtClean="0"/>
              <a:t>used to </a:t>
            </a:r>
            <a:r>
              <a:rPr lang="en-US" sz="1600" dirty="0"/>
              <a:t>execute a simulation.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>
                <a:solidFill>
                  <a:srgbClr val="000000"/>
                </a:solidFill>
              </a:rPr>
              <a:t>The Model </a:t>
            </a:r>
            <a:r>
              <a:rPr lang="en-US" sz="1600" dirty="0">
                <a:solidFill>
                  <a:srgbClr val="000000"/>
                </a:solidFill>
              </a:rPr>
              <a:t>Program </a:t>
            </a:r>
            <a:r>
              <a:rPr lang="en-US" sz="1600" dirty="0" smtClean="0">
                <a:solidFill>
                  <a:srgbClr val="000000"/>
                </a:solidFill>
              </a:rPr>
              <a:t>resource </a:t>
            </a:r>
            <a:r>
              <a:rPr lang="en-US" sz="1600" dirty="0">
                <a:solidFill>
                  <a:srgbClr val="000000"/>
                </a:solidFill>
              </a:rPr>
              <a:t>can be related to many Model Instance resources </a:t>
            </a:r>
            <a:r>
              <a:rPr lang="en-US" sz="1600" dirty="0" smtClean="0"/>
              <a:t>to </a:t>
            </a:r>
            <a:r>
              <a:rPr lang="en-US" sz="1600" dirty="0"/>
              <a:t>completely describe a simulation and the exact software version used </a:t>
            </a:r>
            <a:r>
              <a:rPr lang="en-US" sz="1600" dirty="0" smtClean="0"/>
              <a:t>for a </a:t>
            </a:r>
            <a:r>
              <a:rPr lang="en-US" sz="1600" dirty="0"/>
              <a:t>particular study, to make data replication possible.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8676" y="6502400"/>
            <a:ext cx="199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dev.hydroshare.org/terms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6276" y="106097"/>
            <a:ext cx="8229600" cy="810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26242" y="297610"/>
            <a:ext cx="726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Rocky </a:t>
            </a:r>
            <a:r>
              <a:rPr lang="en-US" sz="2400" dirty="0"/>
              <a:t>Branch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Management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1" y="996106"/>
            <a:ext cx="8016683" cy="53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Execution in HydroShare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404" y="4431644"/>
            <a:ext cx="2321351" cy="1148434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79646"/>
                </a:solidFill>
              </a:rPr>
              <a:t>Package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84382"/>
            <a:ext cx="8229600" cy="16213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400" smtClean="0">
                <a:solidFill>
                  <a:prstClr val="black"/>
                </a:solidFill>
              </a:rPr>
              <a:t>Input and output Hydroshare resources</a:t>
            </a:r>
          </a:p>
          <a:p>
            <a:pPr>
              <a:buFont typeface="+mj-lt"/>
              <a:buAutoNum type="arabicPeriod"/>
            </a:pPr>
            <a:endParaRPr lang="en-US" sz="140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400" smtClean="0">
                <a:solidFill>
                  <a:prstClr val="black"/>
                </a:solidFill>
              </a:rPr>
              <a:t>Link input, output, and program resources to create model packages </a:t>
            </a:r>
          </a:p>
          <a:p>
            <a:pPr>
              <a:buFont typeface="+mj-lt"/>
              <a:buAutoNum type="arabicPeriod"/>
            </a:pPr>
            <a:endParaRPr lang="en-US" sz="140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400" smtClean="0">
                <a:solidFill>
                  <a:prstClr val="black"/>
                </a:solidFill>
              </a:rPr>
              <a:t>Execution of model package within the HydroShare environment to create "new" resources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431" y="4850477"/>
            <a:ext cx="863577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8860" y="4850477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Input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1249" y="5200551"/>
            <a:ext cx="863577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Program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5689" y="5200551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Input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169" y="3413807"/>
            <a:ext cx="1496589" cy="1120997"/>
          </a:xfrm>
          <a:prstGeom prst="rect">
            <a:avLst/>
          </a:prstGeom>
        </p:spPr>
      </p:pic>
      <p:cxnSp>
        <p:nvCxnSpPr>
          <p:cNvPr id="10" name="Elbow Connector 9"/>
          <p:cNvCxnSpPr>
            <a:stCxn id="3" idx="3"/>
            <a:endCxn id="9" idx="1"/>
          </p:cNvCxnSpPr>
          <p:nvPr/>
        </p:nvCxnSpPr>
        <p:spPr>
          <a:xfrm flipV="1">
            <a:off x="2377755" y="3974306"/>
            <a:ext cx="1129414" cy="1031555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69315" y="4781711"/>
            <a:ext cx="2540588" cy="1810484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79646"/>
                </a:solidFill>
              </a:rPr>
              <a:t>Package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66189" y="5964961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Output</a:t>
            </a:r>
          </a:p>
        </p:txBody>
      </p:sp>
      <p:cxnSp>
        <p:nvCxnSpPr>
          <p:cNvPr id="13" name="Elbow Connector 12"/>
          <p:cNvCxnSpPr/>
          <p:nvPr/>
        </p:nvCxnSpPr>
        <p:spPr>
          <a:xfrm>
            <a:off x="5286903" y="3693037"/>
            <a:ext cx="2140918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24507" y="4316228"/>
            <a:ext cx="630466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EXECUTE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27821" y="3413807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Output</a:t>
            </a:r>
          </a:p>
        </p:txBody>
      </p:sp>
      <p:cxnSp>
        <p:nvCxnSpPr>
          <p:cNvPr id="16" name="Elbow Connector 15"/>
          <p:cNvCxnSpPr>
            <a:endCxn id="11" idx="0"/>
          </p:cNvCxnSpPr>
          <p:nvPr/>
        </p:nvCxnSpPr>
        <p:spPr>
          <a:xfrm>
            <a:off x="5286903" y="3974306"/>
            <a:ext cx="1752706" cy="807405"/>
          </a:xfrm>
          <a:prstGeom prst="bentConnector2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9923" y="3577621"/>
            <a:ext cx="974903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CREATE 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9315" y="3833070"/>
            <a:ext cx="1005511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CREATE PACKAGE</a:t>
            </a:r>
          </a:p>
        </p:txBody>
      </p:sp>
    </p:spTree>
    <p:extLst>
      <p:ext uri="{BB962C8B-B14F-4D97-AF65-F5344CB8AC3E}">
        <p14:creationId xmlns:p14="http://schemas.microsoft.com/office/powerpoint/2010/main" val="4766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3036"/>
          </a:xfrm>
        </p:spPr>
        <p:txBody>
          <a:bodyPr/>
          <a:lstStyle/>
          <a:p>
            <a:r>
              <a:rPr lang="en-US" dirty="0" err="1" smtClean="0"/>
              <a:t>SWATShare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2350" t="11977" r="26175" b="5513"/>
          <a:stretch>
            <a:fillRect/>
          </a:stretch>
        </p:blipFill>
        <p:spPr bwMode="auto">
          <a:xfrm>
            <a:off x="457200" y="751249"/>
            <a:ext cx="6705600" cy="436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1749641" y="3313"/>
            <a:ext cx="6327559" cy="5111233"/>
            <a:chOff x="2359241" y="776064"/>
            <a:chExt cx="6327559" cy="5111233"/>
          </a:xfrm>
        </p:grpSpPr>
        <p:sp>
          <p:nvSpPr>
            <p:cNvPr id="4" name="Rectangle 3"/>
            <p:cNvSpPr/>
            <p:nvPr/>
          </p:nvSpPr>
          <p:spPr>
            <a:xfrm>
              <a:off x="6553200" y="1676400"/>
              <a:ext cx="1219200" cy="42108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19600" y="1850996"/>
              <a:ext cx="2133600" cy="13716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19600" y="3352800"/>
              <a:ext cx="2133600" cy="4290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22" idx="3"/>
            </p:cNvCxnSpPr>
            <p:nvPr/>
          </p:nvCxnSpPr>
          <p:spPr>
            <a:xfrm>
              <a:off x="5039469" y="3996372"/>
              <a:ext cx="313581" cy="1538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67600" y="776064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SWAT Models (.zip file)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7848600" y="1299284"/>
              <a:ext cx="228600" cy="3740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95600" y="2206823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Metadata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62400" y="2360711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359241" y="3286780"/>
              <a:ext cx="1603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Model and Output (.zip, .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xls</a:t>
              </a:r>
              <a:r>
                <a:rPr lang="en-US" sz="1400" dirty="0" smtClean="0">
                  <a:solidFill>
                    <a:prstClr val="black"/>
                  </a:solidFill>
                </a:rPr>
                <a:t> or .txt file)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3962400" y="3567324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01269" y="384248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Location 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98638"/>
            <a:ext cx="7469652" cy="39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45" y="6001429"/>
            <a:ext cx="8972999" cy="69443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 digital divide</a:t>
            </a:r>
            <a:endParaRPr lang="en-US" sz="3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8610" y="895330"/>
            <a:ext cx="8860727" cy="4997561"/>
            <a:chOff x="308610" y="1202716"/>
            <a:chExt cx="8860727" cy="5547446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2286000" y="3810000"/>
              <a:ext cx="4572000" cy="0"/>
            </a:xfrm>
            <a:prstGeom prst="line">
              <a:avLst/>
            </a:prstGeom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18915" y="1227827"/>
              <a:ext cx="4350422" cy="4099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Data Intensive High Performance Computing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8610" y="1202716"/>
              <a:ext cx="4140725" cy="409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Hydrologic Experimentation and Modeling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20" name="Picture 7" descr="p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1" y="2187581"/>
              <a:ext cx="2738956" cy="1823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9806" y="4080319"/>
              <a:ext cx="3695278" cy="161269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878" y="1721568"/>
              <a:ext cx="2916936" cy="1937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5" name="Group 64"/>
            <p:cNvGrpSpPr/>
            <p:nvPr/>
          </p:nvGrpSpPr>
          <p:grpSpPr>
            <a:xfrm>
              <a:off x="5119088" y="3729467"/>
              <a:ext cx="3847803" cy="2010201"/>
              <a:chOff x="802341" y="4272210"/>
              <a:chExt cx="5709759" cy="2010201"/>
            </a:xfrm>
          </p:grpSpPr>
          <p:sp>
            <p:nvSpPr>
              <p:cNvPr id="66" name="Arc 65"/>
              <p:cNvSpPr/>
              <p:nvPr/>
            </p:nvSpPr>
            <p:spPr>
              <a:xfrm rot="19258498">
                <a:off x="5301857" y="4329740"/>
                <a:ext cx="1210243" cy="1222359"/>
              </a:xfrm>
              <a:prstGeom prst="arc">
                <a:avLst>
                  <a:gd name="adj1" fmla="val 16725756"/>
                  <a:gd name="adj2" fmla="val 608778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rc 66"/>
              <p:cNvSpPr/>
              <p:nvPr/>
            </p:nvSpPr>
            <p:spPr>
              <a:xfrm rot="2772809">
                <a:off x="4898435" y="4579400"/>
                <a:ext cx="1226977" cy="1901124"/>
              </a:xfrm>
              <a:prstGeom prst="arc">
                <a:avLst>
                  <a:gd name="adj1" fmla="val 17195042"/>
                  <a:gd name="adj2" fmla="val 4635811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rc 67"/>
              <p:cNvSpPr/>
              <p:nvPr/>
            </p:nvSpPr>
            <p:spPr>
              <a:xfrm rot="5400000">
                <a:off x="4071031" y="4778516"/>
                <a:ext cx="718155" cy="2289635"/>
              </a:xfrm>
              <a:prstGeom prst="arc">
                <a:avLst>
                  <a:gd name="adj1" fmla="val 16404206"/>
                  <a:gd name="adj2" fmla="val 5264969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rc 68"/>
              <p:cNvSpPr/>
              <p:nvPr/>
            </p:nvSpPr>
            <p:spPr>
              <a:xfrm rot="5400000">
                <a:off x="2385940" y="4908541"/>
                <a:ext cx="718155" cy="1832435"/>
              </a:xfrm>
              <a:prstGeom prst="arc">
                <a:avLst>
                  <a:gd name="adj1" fmla="val 16404206"/>
                  <a:gd name="adj2" fmla="val 479090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rc 69"/>
              <p:cNvSpPr/>
              <p:nvPr/>
            </p:nvSpPr>
            <p:spPr>
              <a:xfrm rot="5400000">
                <a:off x="1395340" y="4819648"/>
                <a:ext cx="718155" cy="1832435"/>
              </a:xfrm>
              <a:prstGeom prst="arc">
                <a:avLst>
                  <a:gd name="adj1" fmla="val 18591137"/>
                  <a:gd name="adj2" fmla="val 6845923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rc 70"/>
              <p:cNvSpPr/>
              <p:nvPr/>
            </p:nvSpPr>
            <p:spPr>
              <a:xfrm rot="5400000">
                <a:off x="1359481" y="4368736"/>
                <a:ext cx="718155" cy="1832435"/>
              </a:xfrm>
              <a:prstGeom prst="arc">
                <a:avLst>
                  <a:gd name="adj1" fmla="val 3114832"/>
                  <a:gd name="adj2" fmla="val 9121605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Arc 71"/>
              <p:cNvSpPr/>
              <p:nvPr/>
            </p:nvSpPr>
            <p:spPr>
              <a:xfrm rot="5400000">
                <a:off x="1852540" y="3934593"/>
                <a:ext cx="718155" cy="1832435"/>
              </a:xfrm>
              <a:prstGeom prst="arc">
                <a:avLst>
                  <a:gd name="adj1" fmla="val 4518150"/>
                  <a:gd name="adj2" fmla="val 15040795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Arc 72"/>
              <p:cNvSpPr/>
              <p:nvPr/>
            </p:nvSpPr>
            <p:spPr>
              <a:xfrm rot="5400000">
                <a:off x="3191916" y="3812840"/>
                <a:ext cx="718155" cy="1832435"/>
              </a:xfrm>
              <a:prstGeom prst="arc">
                <a:avLst>
                  <a:gd name="adj1" fmla="val 5879478"/>
                  <a:gd name="adj2" fmla="val 1563335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Arc 73"/>
              <p:cNvSpPr/>
              <p:nvPr/>
            </p:nvSpPr>
            <p:spPr>
              <a:xfrm rot="5400000">
                <a:off x="4533364" y="3934593"/>
                <a:ext cx="1157202" cy="1832435"/>
              </a:xfrm>
              <a:prstGeom prst="arc">
                <a:avLst>
                  <a:gd name="adj1" fmla="val 5964373"/>
                  <a:gd name="adj2" fmla="val 13947974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450660" y="5042034"/>
              <a:ext cx="595035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awk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07634" y="4916788"/>
              <a:ext cx="64633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grep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70005" y="4133081"/>
              <a:ext cx="351378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vi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53468" y="4566820"/>
              <a:ext cx="2634054" cy="349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#PBS -l </a:t>
              </a:r>
              <a:r>
                <a:rPr lang="en-US" dirty="0" smtClean="0">
                  <a:solidFill>
                    <a:prstClr val="black"/>
                  </a:solidFill>
                </a:rPr>
                <a:t>nodes=4:ppn=8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3194" y="4922936"/>
              <a:ext cx="104387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mpiexec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718490" y="4011328"/>
              <a:ext cx="877163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chmod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96878" y="4133081"/>
              <a:ext cx="1313180" cy="349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#!/bin/bash</a:t>
              </a:r>
            </a:p>
          </p:txBody>
        </p:sp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720" y="5619100"/>
              <a:ext cx="3999953" cy="113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466344" y="5102871"/>
              <a:ext cx="1737360" cy="155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78590" y="-5468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0000"/>
                </a:solidFill>
              </a:rPr>
              <a:t>Do you have the access or know how to take advantage of advanced computing capability?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4984" y="6404509"/>
            <a:ext cx="272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7030A0"/>
                </a:solidFill>
              </a:rPr>
              <a:t>Data and Software Services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784" y="95359"/>
            <a:ext cx="7831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Clearing your desk.  The trend towards network (cloud) computing.</a:t>
            </a:r>
          </a:p>
        </p:txBody>
      </p:sp>
      <p:sp>
        <p:nvSpPr>
          <p:cNvPr id="5" name="Line 129"/>
          <p:cNvSpPr>
            <a:spLocks noChangeShapeType="1"/>
          </p:cNvSpPr>
          <p:nvPr/>
        </p:nvSpPr>
        <p:spPr bwMode="auto">
          <a:xfrm rot="10800000">
            <a:off x="2395838" y="2785836"/>
            <a:ext cx="529952" cy="125592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Line 129"/>
          <p:cNvSpPr>
            <a:spLocks noChangeShapeType="1"/>
          </p:cNvSpPr>
          <p:nvPr/>
        </p:nvSpPr>
        <p:spPr bwMode="auto">
          <a:xfrm rot="10800000">
            <a:off x="1232505" y="3893382"/>
            <a:ext cx="1428307" cy="40723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Line 129"/>
          <p:cNvSpPr>
            <a:spLocks noChangeShapeType="1"/>
          </p:cNvSpPr>
          <p:nvPr/>
        </p:nvSpPr>
        <p:spPr bwMode="auto">
          <a:xfrm rot="10800000" flipV="1">
            <a:off x="1488912" y="4547293"/>
            <a:ext cx="1275555" cy="63256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3" descr="Data_server_2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0899" y="3883982"/>
            <a:ext cx="1935784" cy="10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7" descr="User_Blue_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6500" y="4172450"/>
            <a:ext cx="42068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7" descr="User_Red_Hal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713" y="3893382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9" descr="User_Yellow_Hal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7823" y="3129794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1"/>
          <p:cNvGrpSpPr>
            <a:grpSpLocks/>
          </p:cNvGrpSpPr>
          <p:nvPr/>
        </p:nvGrpSpPr>
        <p:grpSpPr bwMode="auto">
          <a:xfrm>
            <a:off x="1983970" y="2044884"/>
            <a:ext cx="1309420" cy="1156467"/>
            <a:chOff x="4373563" y="480206"/>
            <a:chExt cx="919162" cy="873932"/>
          </a:xfrm>
        </p:grpSpPr>
        <p:pic>
          <p:nvPicPr>
            <p:cNvPr id="13" name="Picture 110" descr="database_org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73563" y="480206"/>
              <a:ext cx="705994" cy="69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6643" y="797739"/>
              <a:ext cx="516082" cy="556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5" name="Picture 219" descr="Ras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0714" y="3511588"/>
            <a:ext cx="939079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0" descr="Browser_ma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7923" y="4447732"/>
            <a:ext cx="1580388" cy="12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0" descr="ETL_diagra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860" y="5165468"/>
            <a:ext cx="9810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68390" y="2996504"/>
            <a:ext cx="20574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Sources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420" y="5818979"/>
            <a:ext cx="20574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Functions and Tools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47" descr="MapTebl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5481" y="5245839"/>
            <a:ext cx="1027112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311820" y="4891363"/>
            <a:ext cx="1391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Server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77517" y="5755171"/>
            <a:ext cx="19812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Software as a Service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39" descr="arrowcurveupright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21216" flipV="1">
            <a:off x="4207501" y="3753286"/>
            <a:ext cx="8763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146567">
            <a:off x="6258717" y="4275176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041163">
            <a:off x="6303883" y="5165945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415273" y="6183868"/>
            <a:ext cx="238283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Users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5400" y="6475752"/>
            <a:ext cx="31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Based on slide from Norm Jones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4843" y="131622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4F81BD">
                    <a:lumMod val="75000"/>
                  </a:srgbClr>
                </a:solidFill>
              </a:rPr>
              <a:t>Can we deliver Hydrologic Analysis functionality </a:t>
            </a:r>
            <a:r>
              <a:rPr lang="en-US" sz="2000" dirty="0" smtClean="0">
                <a:solidFill>
                  <a:srgbClr val="4F81BD">
                    <a:lumMod val="75000"/>
                  </a:srgbClr>
                </a:solidFill>
              </a:rPr>
              <a:t>as </a:t>
            </a:r>
            <a:r>
              <a:rPr lang="en-US" sz="2000" dirty="0">
                <a:solidFill>
                  <a:srgbClr val="4F81BD">
                    <a:lumMod val="75000"/>
                  </a:srgbClr>
                </a:solidFill>
              </a:rPr>
              <a:t>a service over the web?</a:t>
            </a:r>
          </a:p>
        </p:txBody>
      </p:sp>
    </p:spTree>
    <p:extLst>
      <p:ext uri="{BB962C8B-B14F-4D97-AF65-F5344CB8AC3E}">
        <p14:creationId xmlns:p14="http://schemas.microsoft.com/office/powerpoint/2010/main" val="23761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TauDEM to the cloud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40809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CyberGIS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://gateway.cigi.illinois.edu/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440809"/>
            <a:ext cx="403860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Open Topography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hlinkClick r:id="rId4"/>
              </a:rPr>
              <a:t>www.opentopography.org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3137174"/>
            <a:ext cx="291465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49518"/>
          <a:stretch/>
        </p:blipFill>
        <p:spPr>
          <a:xfrm>
            <a:off x="4474889" y="5226005"/>
            <a:ext cx="4385220" cy="153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59773" b="52799"/>
          <a:stretch/>
        </p:blipFill>
        <p:spPr>
          <a:xfrm>
            <a:off x="4979498" y="2497829"/>
            <a:ext cx="3376003" cy="1205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11679" b="14534"/>
          <a:stretch/>
        </p:blipFill>
        <p:spPr>
          <a:xfrm>
            <a:off x="5046162" y="3707447"/>
            <a:ext cx="3309339" cy="16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0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020"/>
            <a:ext cx="8229600" cy="482314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Research hydrologic modelers have to learn and become comfortable using a modern scientific programming language (e.g. Python or R)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Hydrologic modeling is data intensive (large datasets from a range of sources) demanding more data and computing resources than is in most </a:t>
            </a:r>
            <a:r>
              <a:rPr lang="en-US" dirty="0" smtClean="0"/>
              <a:t>PC’s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Reproducibly installing and configuring models on different platforms is a challenge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Research hydrologic modelers should not have to become expert in HPC systems and learning them is a barrier to using HPC and research with big data and computationally intensive models</a:t>
            </a:r>
          </a:p>
        </p:txBody>
      </p:sp>
    </p:spTree>
    <p:extLst>
      <p:ext uri="{BB962C8B-B14F-4D97-AF65-F5344CB8AC3E}">
        <p14:creationId xmlns:p14="http://schemas.microsoft.com/office/powerpoint/2010/main" val="31685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91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Computation via Python Client calling API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17" y="3164205"/>
            <a:ext cx="2366033" cy="3509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97" y="1069147"/>
            <a:ext cx="7277100" cy="206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97" y="3615005"/>
            <a:ext cx="5848620" cy="276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74384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Input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3234479"/>
            <a:ext cx="846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Result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4317" y="1737386"/>
            <a:ext cx="427103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Python session on desktop but data and analysis on server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811769" y="-76309"/>
            <a:ext cx="7886700" cy="7459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3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 Data Services (Hydro-DS)</a:t>
            </a:r>
            <a:endParaRPr lang="en-US" sz="33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3534893" y="3050679"/>
            <a:ext cx="2299971" cy="78478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>
            <a:solidFill>
              <a:srgbClr val="527E3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err="1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HydroGate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  <a:p>
            <a:pPr algn="ctr">
              <a:buSzPct val="25000"/>
            </a:pPr>
            <a:r>
              <a:rPr lang="en-US" kern="0" dirty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Python Client Library</a:t>
            </a:r>
          </a:p>
        </p:txBody>
      </p:sp>
      <p:sp>
        <p:nvSpPr>
          <p:cNvPr id="528" name="Shape 528"/>
          <p:cNvSpPr/>
          <p:nvPr/>
        </p:nvSpPr>
        <p:spPr>
          <a:xfrm>
            <a:off x="3726181" y="4177259"/>
            <a:ext cx="1917393" cy="661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err="1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HydroDS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Server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cxnSp>
        <p:nvCxnSpPr>
          <p:cNvPr id="531" name="Shape 531"/>
          <p:cNvCxnSpPr>
            <a:stCxn id="526" idx="2"/>
            <a:endCxn id="528" idx="0"/>
          </p:cNvCxnSpPr>
          <p:nvPr/>
        </p:nvCxnSpPr>
        <p:spPr>
          <a:xfrm flipH="1">
            <a:off x="4684878" y="3835468"/>
            <a:ext cx="1" cy="341791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35" name="Shape 535"/>
          <p:cNvSpPr txBox="1"/>
          <p:nvPr/>
        </p:nvSpPr>
        <p:spPr>
          <a:xfrm>
            <a:off x="4649019" y="3837683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sp>
        <p:nvSpPr>
          <p:cNvPr id="541" name="Shape 541"/>
          <p:cNvSpPr/>
          <p:nvPr/>
        </p:nvSpPr>
        <p:spPr>
          <a:xfrm>
            <a:off x="6664061" y="4170100"/>
            <a:ext cx="1917393" cy="676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HydroShare</a:t>
            </a:r>
          </a:p>
          <a:p>
            <a:pPr algn="ctr">
              <a:buSzPct val="25000"/>
            </a:pP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cxnSp>
        <p:nvCxnSpPr>
          <p:cNvPr id="542" name="Shape 542"/>
          <p:cNvCxnSpPr>
            <a:stCxn id="528" idx="3"/>
            <a:endCxn id="541" idx="1"/>
          </p:cNvCxnSpPr>
          <p:nvPr/>
        </p:nvCxnSpPr>
        <p:spPr>
          <a:xfrm>
            <a:off x="5643574" y="4508154"/>
            <a:ext cx="1020487" cy="1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43" name="Shape 543"/>
          <p:cNvSpPr txBox="1"/>
          <p:nvPr/>
        </p:nvSpPr>
        <p:spPr>
          <a:xfrm>
            <a:off x="5777205" y="4166960"/>
            <a:ext cx="631058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pic>
        <p:nvPicPr>
          <p:cNvPr id="544" name="Shape 5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0306" y="692640"/>
            <a:ext cx="929639" cy="10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/>
          <p:cNvSpPr/>
          <p:nvPr/>
        </p:nvSpPr>
        <p:spPr>
          <a:xfrm>
            <a:off x="6747332" y="2084324"/>
            <a:ext cx="1750853" cy="709447"/>
          </a:xfrm>
          <a:prstGeom prst="rect">
            <a:avLst/>
          </a:prstGeom>
          <a:solidFill>
            <a:srgbClr val="8DA9DB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Browser</a:t>
            </a:r>
          </a:p>
        </p:txBody>
      </p:sp>
      <p:sp>
        <p:nvSpPr>
          <p:cNvPr id="546" name="Shape 546"/>
          <p:cNvSpPr/>
          <p:nvPr/>
        </p:nvSpPr>
        <p:spPr>
          <a:xfrm>
            <a:off x="3809453" y="2057527"/>
            <a:ext cx="1750853" cy="709447"/>
          </a:xfrm>
          <a:prstGeom prst="rect">
            <a:avLst/>
          </a:prstGeom>
          <a:solidFill>
            <a:srgbClr val="8DA9DB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Python Analysis Environment</a:t>
            </a:r>
          </a:p>
        </p:txBody>
      </p:sp>
      <p:cxnSp>
        <p:nvCxnSpPr>
          <p:cNvPr id="547" name="Shape 547"/>
          <p:cNvCxnSpPr>
            <a:endCxn id="546" idx="0"/>
          </p:cNvCxnSpPr>
          <p:nvPr/>
        </p:nvCxnSpPr>
        <p:spPr>
          <a:xfrm flipH="1">
            <a:off x="4684880" y="1590942"/>
            <a:ext cx="1187025" cy="466585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48" name="Shape 548"/>
          <p:cNvCxnSpPr>
            <a:endCxn id="545" idx="0"/>
          </p:cNvCxnSpPr>
          <p:nvPr/>
        </p:nvCxnSpPr>
        <p:spPr>
          <a:xfrm>
            <a:off x="6200173" y="1601050"/>
            <a:ext cx="1422586" cy="483274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49" name="Shape 549"/>
          <p:cNvCxnSpPr>
            <a:stCxn id="545" idx="2"/>
            <a:endCxn id="541" idx="0"/>
          </p:cNvCxnSpPr>
          <p:nvPr/>
        </p:nvCxnSpPr>
        <p:spPr>
          <a:xfrm flipH="1">
            <a:off x="7622758" y="2793771"/>
            <a:ext cx="1" cy="1376329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50" name="Shape 550"/>
          <p:cNvCxnSpPr>
            <a:stCxn id="546" idx="2"/>
            <a:endCxn id="526" idx="0"/>
          </p:cNvCxnSpPr>
          <p:nvPr/>
        </p:nvCxnSpPr>
        <p:spPr>
          <a:xfrm flipH="1">
            <a:off x="4684879" y="2766974"/>
            <a:ext cx="1" cy="283705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17" name="Rounded Rectangle 516"/>
          <p:cNvSpPr/>
          <p:nvPr/>
        </p:nvSpPr>
        <p:spPr>
          <a:xfrm>
            <a:off x="3159209" y="4839049"/>
            <a:ext cx="2884800" cy="4274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kern="0" dirty="0" smtClean="0">
                <a:solidFill>
                  <a:prstClr val="white"/>
                </a:solidFill>
                <a:sym typeface="Arial"/>
                <a:rtl val="0"/>
              </a:rPr>
              <a:t>Django, GDAL, TauDEM, </a:t>
            </a:r>
            <a:r>
              <a:rPr lang="en-US" sz="1400" kern="0" dirty="0" err="1" smtClean="0">
                <a:solidFill>
                  <a:prstClr val="white"/>
                </a:solidFill>
                <a:sym typeface="Arial"/>
                <a:rtl val="0"/>
              </a:rPr>
              <a:t>NetCDF</a:t>
            </a:r>
            <a:r>
              <a:rPr lang="en-US" sz="1400" kern="0" dirty="0" smtClean="0">
                <a:solidFill>
                  <a:prstClr val="white"/>
                </a:solidFill>
                <a:sym typeface="Arial"/>
                <a:rtl val="0"/>
              </a:rPr>
              <a:t>, NCO</a:t>
            </a:r>
            <a:endParaRPr lang="en-US" sz="140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8" name="Shape 528"/>
          <p:cNvSpPr/>
          <p:nvPr/>
        </p:nvSpPr>
        <p:spPr>
          <a:xfrm>
            <a:off x="620177" y="5564169"/>
            <a:ext cx="1917393" cy="661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HPC Cluster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4508" y="6225959"/>
            <a:ext cx="1268731" cy="4274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kern="0" dirty="0" smtClean="0">
                <a:solidFill>
                  <a:prstClr val="white"/>
                </a:solidFill>
                <a:sym typeface="Arial"/>
                <a:rtl val="0"/>
              </a:rPr>
              <a:t>TauDEM, UEB</a:t>
            </a:r>
            <a:endParaRPr lang="en-US" sz="140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0" name="Shape 528"/>
          <p:cNvSpPr/>
          <p:nvPr/>
        </p:nvSpPr>
        <p:spPr>
          <a:xfrm>
            <a:off x="620177" y="4177259"/>
            <a:ext cx="1917393" cy="661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HPC Gateway Server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44404" y="4839049"/>
            <a:ext cx="1468939" cy="4274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kern="0" dirty="0" err="1" smtClean="0">
                <a:solidFill>
                  <a:prstClr val="white"/>
                </a:solidFill>
                <a:sym typeface="Arial"/>
                <a:rtl val="0"/>
              </a:rPr>
              <a:t>HydroGate</a:t>
            </a:r>
            <a:endParaRPr lang="en-US" sz="140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cxnSp>
        <p:nvCxnSpPr>
          <p:cNvPr id="24" name="Shape 531"/>
          <p:cNvCxnSpPr/>
          <p:nvPr/>
        </p:nvCxnSpPr>
        <p:spPr>
          <a:xfrm flipH="1">
            <a:off x="2537570" y="3835468"/>
            <a:ext cx="1103755" cy="375010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5" name="Shape 535"/>
          <p:cNvSpPr txBox="1"/>
          <p:nvPr/>
        </p:nvSpPr>
        <p:spPr>
          <a:xfrm>
            <a:off x="1578873" y="5223807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 err="1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ssh</a:t>
            </a:r>
            <a:endParaRPr lang="en-US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cxnSp>
        <p:nvCxnSpPr>
          <p:cNvPr id="30" name="Shape 531"/>
          <p:cNvCxnSpPr>
            <a:stCxn id="20" idx="3"/>
            <a:endCxn id="528" idx="1"/>
          </p:cNvCxnSpPr>
          <p:nvPr/>
        </p:nvCxnSpPr>
        <p:spPr>
          <a:xfrm>
            <a:off x="2537570" y="4508154"/>
            <a:ext cx="1188611" cy="0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triangle" w="lg" len="lg"/>
            <a:tailEnd type="triangle" w="lg" len="lg"/>
          </a:ln>
        </p:spPr>
      </p:cxnSp>
      <p:cxnSp>
        <p:nvCxnSpPr>
          <p:cNvPr id="33" name="Shape 531"/>
          <p:cNvCxnSpPr>
            <a:stCxn id="21" idx="2"/>
            <a:endCxn id="18" idx="0"/>
          </p:cNvCxnSpPr>
          <p:nvPr/>
        </p:nvCxnSpPr>
        <p:spPr>
          <a:xfrm>
            <a:off x="1578874" y="5266492"/>
            <a:ext cx="0" cy="297677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6" name="Shape 535"/>
          <p:cNvSpPr txBox="1"/>
          <p:nvPr/>
        </p:nvSpPr>
        <p:spPr>
          <a:xfrm>
            <a:off x="2720410" y="4172901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sp>
        <p:nvSpPr>
          <p:cNvPr id="37" name="Shape 535"/>
          <p:cNvSpPr txBox="1"/>
          <p:nvPr/>
        </p:nvSpPr>
        <p:spPr>
          <a:xfrm>
            <a:off x="2626693" y="3659118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pic>
        <p:nvPicPr>
          <p:cNvPr id="28" name="Picture 12" descr="ciwater_logo_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6" y="6041358"/>
            <a:ext cx="3373360" cy="61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3386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lateral_g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/>
          <a:stretch>
            <a:fillRect/>
          </a:stretch>
        </p:blipFill>
        <p:spPr bwMode="auto">
          <a:xfrm>
            <a:off x="3810000" y="3733800"/>
            <a:ext cx="5083464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itle 8"/>
          <p:cNvSpPr txBox="1">
            <a:spLocks/>
          </p:cNvSpPr>
          <p:nvPr/>
        </p:nvSpPr>
        <p:spPr bwMode="auto">
          <a:xfrm>
            <a:off x="304800" y="248546"/>
            <a:ext cx="845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2800" dirty="0" smtClean="0">
                <a:solidFill>
                  <a:srgbClr val="003D00"/>
                </a:solidFill>
                <a:cs typeface="Arial" charset="0"/>
              </a:rPr>
              <a:t>Data intensive models to understand and examine consequences, impacts and effects of land surface and climate changes </a:t>
            </a:r>
            <a:endParaRPr lang="en-US" dirty="0">
              <a:solidFill>
                <a:srgbClr val="003D00"/>
              </a:solidFill>
              <a:cs typeface="Arial" charset="0"/>
            </a:endParaRPr>
          </a:p>
        </p:txBody>
      </p:sp>
      <p:pic>
        <p:nvPicPr>
          <p:cNvPr id="28677" name="Picture 1" descr="rh_proces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802187" cy="28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7866" y="6553200"/>
            <a:ext cx="173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From Larry Band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536"/>
            <a:ext cx="7886700" cy="1325563"/>
          </a:xfrm>
        </p:spPr>
        <p:txBody>
          <a:bodyPr/>
          <a:lstStyle/>
          <a:p>
            <a:r>
              <a:rPr lang="en-US" dirty="0" err="1" smtClean="0"/>
              <a:t>HydroDS</a:t>
            </a:r>
            <a:r>
              <a:rPr lang="en-US" dirty="0" smtClean="0"/>
              <a:t> Data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28650" y="1394460"/>
            <a:ext cx="7886700" cy="3543300"/>
          </a:xfrm>
        </p:spPr>
        <p:txBody>
          <a:bodyPr>
            <a:normAutofit fontScale="70000" lnSpcReduction="20000"/>
          </a:bodyPr>
          <a:lstStyle/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DEM for the western </a:t>
            </a:r>
            <a:r>
              <a:rPr lang="en-US" dirty="0" smtClean="0"/>
              <a:t>USA</a:t>
            </a:r>
            <a:endParaRPr lang="en-US" dirty="0"/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US National </a:t>
            </a:r>
            <a:r>
              <a:rPr lang="en-US" dirty="0"/>
              <a:t>Land Cover Dataset 2011 </a:t>
            </a:r>
            <a:endParaRPr lang="en-US" dirty="0" smtClean="0"/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Daymet</a:t>
            </a:r>
            <a:r>
              <a:rPr lang="en-US" dirty="0" smtClean="0"/>
              <a:t> </a:t>
            </a:r>
            <a:r>
              <a:rPr lang="en-US" dirty="0"/>
              <a:t>Climate Data for the whole </a:t>
            </a:r>
            <a:r>
              <a:rPr lang="en-US" dirty="0" smtClean="0"/>
              <a:t>USA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Precipitation (</a:t>
            </a:r>
            <a:r>
              <a:rPr lang="en-US" sz="3200" dirty="0" smtClean="0"/>
              <a:t>mm/day)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Daily </a:t>
            </a:r>
            <a:r>
              <a:rPr lang="en-US" sz="3200" dirty="0"/>
              <a:t>maximum temperature (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Daily </a:t>
            </a:r>
            <a:r>
              <a:rPr lang="en-US" sz="3200" dirty="0"/>
              <a:t>minimum temperature (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Vapor </a:t>
            </a:r>
            <a:r>
              <a:rPr lang="en-US" sz="3200" dirty="0"/>
              <a:t>pressure (</a:t>
            </a:r>
            <a:r>
              <a:rPr lang="en-US" sz="3200" dirty="0" smtClean="0"/>
              <a:t>Pa)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Solar </a:t>
            </a:r>
            <a:r>
              <a:rPr lang="en-US" sz="3200" dirty="0"/>
              <a:t>radiation (</a:t>
            </a:r>
            <a:r>
              <a:rPr lang="en-US" sz="3200" dirty="0" smtClean="0"/>
              <a:t>W/m</a:t>
            </a:r>
            <a:r>
              <a:rPr lang="en-US" sz="3200" baseline="30000" dirty="0" smtClean="0"/>
              <a:t>2</a:t>
            </a:r>
            <a:r>
              <a:rPr lang="en-US" sz="3200" dirty="0"/>
              <a:t>)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NLDAS climate data (accessed through web services not stored locally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3895" y="5313626"/>
            <a:ext cx="8399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Source code: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hlinkClick r:id="rId3"/>
              </a:rPr>
              <a:t>github.com/CI-WATER/Hydro-DS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  <a:p>
            <a:pPr defTabSz="457200"/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Documentation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hlinkClick r:id="rId4"/>
              </a:rPr>
              <a:t>github.com/CI-WATER/Hydro-DS/wiki/HydroDS-Web-API-Description</a:t>
            </a:r>
            <a:endParaRPr lang="en-US" dirty="0" smtClean="0">
              <a:solidFill>
                <a:prstClr val="white">
                  <a:lumMod val="50000"/>
                </a:prstClr>
              </a:solidFill>
            </a:endParaRPr>
          </a:p>
          <a:p>
            <a:pPr defTabSz="457200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Data Services: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hlinkClick r:id="rId5"/>
              </a:rPr>
              <a:t>http://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hlinkClick r:id="rId5"/>
              </a:rPr>
              <a:t>hydro-ds.uwrl.usu.edu:20199/api/dataservice/capabilities/list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HydroDS</a:t>
            </a:r>
            <a:r>
              <a:rPr lang="en-US" dirty="0" smtClean="0"/>
              <a:t> Computing Services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1040" y="1623060"/>
          <a:ext cx="7814310" cy="4465320"/>
        </p:xfrm>
        <a:graphic>
          <a:graphicData uri="http://schemas.openxmlformats.org/drawingml/2006/table">
            <a:tbl>
              <a:tblPr firstRow="1" bandRow="1"/>
              <a:tblGrid>
                <a:gridCol w="3907155"/>
                <a:gridCol w="3907155"/>
              </a:tblGrid>
              <a:tr h="446532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DEM (based on bounding box)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raster to reference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to reference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by time dimension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Delineate watershed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outlet shape file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shape file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and clip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and resample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aspect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slope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Convert raster to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Combine two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rasters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Resample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Resample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to reference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Reverse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Y-axis (and rename variable)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Project, subset and resample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Project, subset and resample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Concatenate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files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canopy variable specific data in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format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Convert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data units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Create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HydroShare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resource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List available data sources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4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HydroDS</a:t>
            </a:r>
            <a:r>
              <a:rPr lang="en-US" dirty="0" smtClean="0"/>
              <a:t> Supporting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List available services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Show information on a specific service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Upload </a:t>
            </a:r>
            <a:r>
              <a:rPr lang="en-US" dirty="0"/>
              <a:t>a </a:t>
            </a:r>
            <a:r>
              <a:rPr lang="en-US" dirty="0" smtClean="0"/>
              <a:t>file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Download </a:t>
            </a:r>
            <a:r>
              <a:rPr lang="en-US" dirty="0"/>
              <a:t>a </a:t>
            </a:r>
            <a:r>
              <a:rPr lang="en-US" dirty="0" smtClean="0"/>
              <a:t>file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Delete </a:t>
            </a:r>
            <a:r>
              <a:rPr lang="en-US" dirty="0"/>
              <a:t>a </a:t>
            </a:r>
            <a:r>
              <a:rPr lang="en-US" dirty="0" smtClean="0"/>
              <a:t>file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Zip </a:t>
            </a:r>
            <a:r>
              <a:rPr lang="en-US" dirty="0"/>
              <a:t>a list of user </a:t>
            </a:r>
            <a:r>
              <a:rPr lang="en-US" dirty="0" smtClean="0"/>
              <a:t>files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List </a:t>
            </a:r>
            <a:r>
              <a:rPr lang="en-US" dirty="0"/>
              <a:t>user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Utah Energy Balance Snowmelt Model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30" y="1990473"/>
            <a:ext cx="6420351" cy="445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192848" y="6378558"/>
            <a:ext cx="8945396" cy="43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4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Mahat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V. and D. G. Tarboton, (2012), "Canopy radiation transmission for an energy balance snowmelt model," </a:t>
            </a:r>
            <a:r>
              <a:rPr lang="en-US" sz="1200" u="sng" dirty="0">
                <a:solidFill>
                  <a:prstClr val="black"/>
                </a:solidFill>
                <a:latin typeface="Arial" charset="0"/>
              </a:rPr>
              <a:t>Water </a:t>
            </a:r>
            <a:r>
              <a:rPr lang="en-US" sz="1200" u="sng" dirty="0" err="1">
                <a:solidFill>
                  <a:prstClr val="black"/>
                </a:solidFill>
                <a:latin typeface="Arial" charset="0"/>
              </a:rPr>
              <a:t>Resour</a:t>
            </a:r>
            <a:r>
              <a:rPr lang="en-US" sz="1200" u="sng" dirty="0">
                <a:solidFill>
                  <a:prstClr val="black"/>
                </a:solidFill>
                <a:latin typeface="Arial" charset="0"/>
              </a:rPr>
              <a:t>. Res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., 48: W01534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,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rial" charset="0"/>
                <a:hlinkClick r:id="rId3"/>
              </a:rPr>
              <a:t>http://dx.doi.org/10.1029/2011WR010438</a:t>
            </a:r>
            <a:r>
              <a:rPr lang="en-US" sz="1200" u="sng" dirty="0" smtClean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.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46" y="801858"/>
            <a:ext cx="8229600" cy="1076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Used in CI-WATER to address what are the impacts of land cover change on watershed snowmelt inputs</a:t>
            </a:r>
          </a:p>
        </p:txBody>
      </p:sp>
    </p:spTree>
    <p:extLst>
      <p:ext uri="{BB962C8B-B14F-4D97-AF65-F5344CB8AC3E}">
        <p14:creationId xmlns:p14="http://schemas.microsoft.com/office/powerpoint/2010/main" val="36693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369"/>
            <a:ext cx="8229600" cy="7463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UEB Data Input Preparation Script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7238" y="881735"/>
            <a:ext cx="8529525" cy="5855056"/>
            <a:chOff x="307238" y="1413485"/>
            <a:chExt cx="8529525" cy="5323305"/>
          </a:xfrm>
        </p:grpSpPr>
        <p:sp>
          <p:nvSpPr>
            <p:cNvPr id="44" name="Flowchart: Process 43"/>
            <p:cNvSpPr/>
            <p:nvPr/>
          </p:nvSpPr>
          <p:spPr>
            <a:xfrm>
              <a:off x="3061014" y="4829417"/>
              <a:ext cx="2191875" cy="809188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Subset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Daymet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data  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prcp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tmin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tmax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vp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srad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for watershed domain and model time </a:t>
              </a:r>
              <a:r>
                <a:rPr lang="en-GB" sz="1100" kern="0" dirty="0" smtClea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span, project and resample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lowchart: Terminator 45"/>
            <p:cNvSpPr/>
            <p:nvPr/>
          </p:nvSpPr>
          <p:spPr>
            <a:xfrm>
              <a:off x="3267676" y="6522933"/>
              <a:ext cx="1778550" cy="213857"/>
            </a:xfrm>
            <a:prstGeom prst="flowChartTermina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End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lowchart: Manual Input 47"/>
            <p:cNvSpPr/>
            <p:nvPr/>
          </p:nvSpPr>
          <p:spPr>
            <a:xfrm>
              <a:off x="6093788" y="1841199"/>
              <a:ext cx="2742975" cy="404594"/>
            </a:xfrm>
            <a:prstGeom prst="flowChartManualIn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Watershed Boundary in lat/lon  (Top, Bottom, Left, Right)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lowchart: Preparation 48"/>
            <p:cNvSpPr/>
            <p:nvPr/>
          </p:nvSpPr>
          <p:spPr>
            <a:xfrm>
              <a:off x="3459726" y="1413485"/>
              <a:ext cx="1394450" cy="319437"/>
            </a:xfrm>
            <a:prstGeom prst="flowChartPreparation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Start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lowchart: Process 49"/>
            <p:cNvSpPr/>
            <p:nvPr/>
          </p:nvSpPr>
          <p:spPr>
            <a:xfrm>
              <a:off x="3273939" y="1881658"/>
              <a:ext cx="1766025" cy="445054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Subset DEM to watershed boundaries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4152413" y="1731381"/>
              <a:ext cx="0" cy="1502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flipV="1">
              <a:off x="2386388" y="2118635"/>
              <a:ext cx="889275" cy="539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 flipH="1">
              <a:off x="5041688" y="2118635"/>
              <a:ext cx="10521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4" name="Flowchart: Manual Input 53"/>
            <p:cNvSpPr/>
            <p:nvPr/>
          </p:nvSpPr>
          <p:spPr>
            <a:xfrm>
              <a:off x="6093788" y="2523229"/>
              <a:ext cx="2742975" cy="404594"/>
            </a:xfrm>
            <a:prstGeom prst="flowChartManualIn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Watershed outlet location in WGS84 (Xo, Yo)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lowchart: Process 54"/>
            <p:cNvSpPr/>
            <p:nvPr/>
          </p:nvSpPr>
          <p:spPr>
            <a:xfrm>
              <a:off x="3273939" y="2523229"/>
              <a:ext cx="1766025" cy="358355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Project, resample DEM 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Arrow Connector 55"/>
            <p:cNvCxnSpPr>
              <a:stCxn id="50" idx="2"/>
            </p:cNvCxnSpPr>
            <p:nvPr/>
          </p:nvCxnSpPr>
          <p:spPr>
            <a:xfrm flipH="1">
              <a:off x="4152414" y="2326712"/>
              <a:ext cx="4538" cy="19651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7" name="Flowchart: Process 56"/>
            <p:cNvSpPr/>
            <p:nvPr/>
          </p:nvSpPr>
          <p:spPr>
            <a:xfrm>
              <a:off x="6482063" y="3095441"/>
              <a:ext cx="1766025" cy="352575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Create outlet shape file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7346288" y="2927824"/>
              <a:ext cx="0" cy="17339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9" name="Flowchart: Process 58"/>
            <p:cNvSpPr/>
            <p:nvPr/>
          </p:nvSpPr>
          <p:spPr>
            <a:xfrm>
              <a:off x="3273939" y="3101221"/>
              <a:ext cx="1766025" cy="352575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Delineate watershed 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4164938" y="2881584"/>
              <a:ext cx="0" cy="22541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>
            <a:xfrm flipH="1">
              <a:off x="5041688" y="3291959"/>
              <a:ext cx="1440375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2" name="Flowchart: Process 61"/>
            <p:cNvSpPr/>
            <p:nvPr/>
          </p:nvSpPr>
          <p:spPr>
            <a:xfrm>
              <a:off x="3273939" y="3644534"/>
              <a:ext cx="1766025" cy="445054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Compute terrain variables slope and aspect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>
              <a:off x="4102313" y="3453796"/>
              <a:ext cx="12525" cy="19073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>
            <a:xfrm>
              <a:off x="4102313" y="4089587"/>
              <a:ext cx="0" cy="18495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5" name="Flowchart: Process 64"/>
            <p:cNvSpPr/>
            <p:nvPr/>
          </p:nvSpPr>
          <p:spPr>
            <a:xfrm>
              <a:off x="3273939" y="4274545"/>
              <a:ext cx="1766025" cy="406136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Compute Canopy variables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5029163" y="4459502"/>
              <a:ext cx="12525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7" name="Flowchart: Document 66"/>
            <p:cNvSpPr/>
            <p:nvPr/>
          </p:nvSpPr>
          <p:spPr>
            <a:xfrm>
              <a:off x="6281663" y="4234085"/>
              <a:ext cx="2229450" cy="445054"/>
            </a:xfrm>
            <a:prstGeom prst="flowChartDocumen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Canopy variable values look up table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lowchart: Data 67"/>
            <p:cNvSpPr/>
            <p:nvPr/>
          </p:nvSpPr>
          <p:spPr>
            <a:xfrm>
              <a:off x="1296713" y="1933678"/>
              <a:ext cx="1202400" cy="371456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NED DEM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2373863" y="4494182"/>
              <a:ext cx="889275" cy="539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0" name="Flowchart: Data 69"/>
            <p:cNvSpPr/>
            <p:nvPr/>
          </p:nvSpPr>
          <p:spPr>
            <a:xfrm>
              <a:off x="670463" y="4245645"/>
              <a:ext cx="2091675" cy="435035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NLCD 2011 Land Cover classes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lowchart: Manual Input 70"/>
            <p:cNvSpPr/>
            <p:nvPr/>
          </p:nvSpPr>
          <p:spPr>
            <a:xfrm>
              <a:off x="5993588" y="4829417"/>
              <a:ext cx="2742975" cy="421934"/>
            </a:xfrm>
            <a:prstGeom prst="flowChartManualIn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Model start and end date </a:t>
              </a:r>
              <a:r>
                <a:rPr lang="en-GB" sz="1100" kern="0" dirty="0" smtClea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time 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2211038" y="5106853"/>
              <a:ext cx="84997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>
            <a:xfrm flipH="1">
              <a:off x="5252889" y="5089513"/>
              <a:ext cx="7407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4" name="Flowchart: Data 73"/>
            <p:cNvSpPr/>
            <p:nvPr/>
          </p:nvSpPr>
          <p:spPr>
            <a:xfrm>
              <a:off x="482588" y="4904556"/>
              <a:ext cx="1916325" cy="423475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Daymet Climate Data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4077263" y="4667579"/>
              <a:ext cx="0" cy="161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44" idx="2"/>
            </p:cNvCxnSpPr>
            <p:nvPr/>
          </p:nvCxnSpPr>
          <p:spPr>
            <a:xfrm>
              <a:off x="4156952" y="5638605"/>
              <a:ext cx="18788" cy="30055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9" name="Flowchart: Data 78"/>
            <p:cNvSpPr/>
            <p:nvPr/>
          </p:nvSpPr>
          <p:spPr>
            <a:xfrm>
              <a:off x="307238" y="5800443"/>
              <a:ext cx="1903800" cy="560652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SNOTEL or nearest weather station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0" name="Elbow Connector 79"/>
            <p:cNvCxnSpPr/>
            <p:nvPr/>
          </p:nvCxnSpPr>
          <p:spPr>
            <a:xfrm>
              <a:off x="2010638" y="6066319"/>
              <a:ext cx="826650" cy="92479"/>
            </a:xfrm>
            <a:prstGeom prst="bentConnector3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1" name="Flowchart: Manual Operation 80"/>
            <p:cNvSpPr/>
            <p:nvPr/>
          </p:nvSpPr>
          <p:spPr>
            <a:xfrm>
              <a:off x="2597589" y="5939161"/>
              <a:ext cx="3118725" cy="421934"/>
            </a:xfrm>
            <a:prstGeom prst="flowChartManualOperation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Get wind variable from closest weather station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Straight Arrow Connector 81"/>
            <p:cNvCxnSpPr>
              <a:stCxn id="81" idx="2"/>
              <a:endCxn id="46" idx="0"/>
            </p:cNvCxnSpPr>
            <p:nvPr/>
          </p:nvCxnSpPr>
          <p:spPr>
            <a:xfrm flipH="1">
              <a:off x="4156951" y="6361095"/>
              <a:ext cx="1" cy="161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341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preparation of inputs for UEB using CI-Water Data 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31" y="1565311"/>
            <a:ext cx="7939469" cy="49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demo.py  (use data services to delineate watershed)</a:t>
            </a:r>
          </a:p>
          <a:p>
            <a:r>
              <a:rPr lang="en-US" dirty="0" smtClean="0"/>
              <a:t>PushFileToHydroShare.py</a:t>
            </a:r>
          </a:p>
          <a:p>
            <a:r>
              <a:rPr lang="en-US" dirty="0" smtClean="0"/>
              <a:t>ListMyFiles.py</a:t>
            </a:r>
          </a:p>
          <a:p>
            <a:r>
              <a:rPr lang="en-US" dirty="0" smtClean="0"/>
              <a:t>ClearMyFiles.py</a:t>
            </a:r>
          </a:p>
          <a:p>
            <a:r>
              <a:rPr lang="en-US" dirty="0" smtClean="0"/>
              <a:t>uebSetup.py</a:t>
            </a:r>
          </a:p>
          <a:p>
            <a:r>
              <a:rPr lang="en-US" dirty="0" smtClean="0"/>
              <a:t>uebRun.py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4" y="1549400"/>
            <a:ext cx="8439150" cy="140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24" y="3426242"/>
            <a:ext cx="58959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799" y="3426242"/>
            <a:ext cx="2508738" cy="2853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2141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Input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2973619"/>
            <a:ext cx="846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Result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74" y="1680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hydrogate.py </a:t>
            </a:r>
            <a:r>
              <a:rPr lang="en-US" dirty="0"/>
              <a:t>(</a:t>
            </a:r>
            <a:r>
              <a:rPr lang="en-US" dirty="0" err="1"/>
              <a:t>HydroGate</a:t>
            </a:r>
            <a:r>
              <a:rPr lang="en-US" dirty="0"/>
              <a:t> python client library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2" y="1054122"/>
            <a:ext cx="6513959" cy="3758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526" y="68324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Input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39486"/>
            <a:ext cx="4638675" cy="1495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26" y="4722435"/>
            <a:ext cx="846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Result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709" y="3581674"/>
            <a:ext cx="3818265" cy="2281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1594" y="761735"/>
            <a:ext cx="6815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1600" dirty="0">
                <a:solidFill>
                  <a:prstClr val="black"/>
                </a:solidFill>
                <a:hlinkClick r:id="rId5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5"/>
              </a:rPr>
              <a:t>www.hydroshare.org/resource/cfb8d71b7f1f4e75a44f5e634f4730d4</a:t>
            </a:r>
            <a:endParaRPr lang="en-US" sz="1600" dirty="0" smtClean="0">
              <a:solidFill>
                <a:prstClr val="black"/>
              </a:solidFill>
            </a:endParaRPr>
          </a:p>
          <a:p>
            <a:pPr algn="r" defTabSz="457200"/>
            <a:r>
              <a:rPr lang="en-US" sz="1600" dirty="0" smtClean="0">
                <a:solidFill>
                  <a:prstClr val="black"/>
                </a:solidFill>
              </a:rPr>
              <a:t>Or search for CI-WATER in HydroShare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82408"/>
            <a:ext cx="8229600" cy="4623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Delineate Watershed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UEB to examine Sensitivity of SWE to Canopy removal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82569"/>
            <a:ext cx="4515439" cy="3450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25368"/>
            <a:ext cx="4024384" cy="2964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811" y="5132748"/>
            <a:ext cx="12477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Collaborative modeling of flood risk and protection </a:t>
            </a:r>
            <a:r>
              <a:rPr lang="en-US" dirty="0" err="1" smtClean="0"/>
              <a:t>infrastrucure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28024" y="1543783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64966" y="1706880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GIS Specialist prepares HMS basin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66" y="2516308"/>
            <a:ext cx="3639884" cy="16971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9038" y="5024599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975"/>
          <a:stretch/>
        </p:blipFill>
        <p:spPr>
          <a:xfrm flipV="1">
            <a:off x="1724056" y="4444266"/>
            <a:ext cx="786916" cy="1050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0584" y="5725306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Hydrologist calculates precipitation inputs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43797" y="4312394"/>
            <a:ext cx="861286" cy="137255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356323" y="2178036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93265" y="2304404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Hydrologic Engineer runs HMS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20939" y="4359059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820939" y="5280631"/>
            <a:ext cx="1323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Hydraulic Engineer maps flood inundation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06" y="3195589"/>
            <a:ext cx="1524605" cy="13271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246" y="5112945"/>
            <a:ext cx="1282729" cy="1442164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 rot="17628485">
            <a:off x="4751348" y="3490930"/>
            <a:ext cx="340144" cy="534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4765525">
            <a:off x="4765555" y="4300715"/>
            <a:ext cx="340144" cy="534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20177074">
            <a:off x="6402079" y="4550554"/>
            <a:ext cx="340144" cy="534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0157"/>
            <a:ext cx="8072203" cy="533608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 new, </a:t>
            </a:r>
            <a:r>
              <a:rPr lang="en-US" dirty="0">
                <a:solidFill>
                  <a:srgbClr val="FF0000"/>
                </a:solidFill>
              </a:rPr>
              <a:t>web-based system </a:t>
            </a:r>
            <a:r>
              <a:rPr lang="en-US" dirty="0"/>
              <a:t>for advancing model and data sharing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Access </a:t>
            </a:r>
            <a:r>
              <a:rPr lang="en-US" dirty="0" smtClean="0">
                <a:solidFill>
                  <a:srgbClr val="FF0000"/>
                </a:solidFill>
              </a:rPr>
              <a:t>multiple types </a:t>
            </a:r>
            <a:r>
              <a:rPr lang="en-US" dirty="0">
                <a:solidFill>
                  <a:srgbClr val="FF0000"/>
                </a:solidFill>
              </a:rPr>
              <a:t>of hydrologic data </a:t>
            </a:r>
            <a:r>
              <a:rPr lang="en-US" dirty="0"/>
              <a:t>using </a:t>
            </a:r>
            <a:r>
              <a:rPr lang="en-US" dirty="0">
                <a:solidFill>
                  <a:srgbClr val="FF0000"/>
                </a:solidFill>
              </a:rPr>
              <a:t>standards</a:t>
            </a:r>
            <a:r>
              <a:rPr lang="en-US" dirty="0"/>
              <a:t> compliant data formats and interfaces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Flexible </a:t>
            </a:r>
            <a:r>
              <a:rPr lang="en-US" dirty="0">
                <a:solidFill>
                  <a:srgbClr val="FF0000"/>
                </a:solidFill>
              </a:rPr>
              <a:t>discovery</a:t>
            </a:r>
            <a:r>
              <a:rPr lang="en-US" dirty="0"/>
              <a:t> functionality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Model</a:t>
            </a:r>
            <a:r>
              <a:rPr lang="en-US" dirty="0" smtClean="0"/>
              <a:t> sharing and execution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Facilitate </a:t>
            </a:r>
            <a:r>
              <a:rPr lang="en-US" dirty="0"/>
              <a:t>and ease access to use of </a:t>
            </a:r>
            <a:r>
              <a:rPr lang="en-US" dirty="0">
                <a:solidFill>
                  <a:srgbClr val="FF0000"/>
                </a:solidFill>
              </a:rPr>
              <a:t>high performance </a:t>
            </a:r>
            <a:r>
              <a:rPr lang="en-US" dirty="0" smtClean="0">
                <a:solidFill>
                  <a:srgbClr val="FF0000"/>
                </a:solidFill>
              </a:rPr>
              <a:t>computing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Social </a:t>
            </a:r>
            <a:r>
              <a:rPr lang="en-US" dirty="0"/>
              <a:t>media and </a:t>
            </a:r>
            <a:r>
              <a:rPr lang="en-US" dirty="0">
                <a:solidFill>
                  <a:srgbClr val="FF0000"/>
                </a:solidFill>
              </a:rPr>
              <a:t>collaboration</a:t>
            </a:r>
            <a:r>
              <a:rPr lang="en-US" dirty="0"/>
              <a:t> functionality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dirty="0">
                <a:solidFill>
                  <a:srgbClr val="FF0000"/>
                </a:solidFill>
              </a:rPr>
              <a:t>Links</a:t>
            </a:r>
            <a:r>
              <a:rPr lang="en-US" dirty="0"/>
              <a:t> to other data and modeling systems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0777" y="1345544"/>
            <a:ext cx="8229600" cy="3524348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USU</a:t>
            </a:r>
          </a:p>
          <a:p>
            <a:pPr lvl="1"/>
            <a:r>
              <a:rPr lang="en-US" sz="2000" dirty="0" smtClean="0"/>
              <a:t>RENCI/UNC</a:t>
            </a:r>
          </a:p>
          <a:p>
            <a:pPr lvl="1"/>
            <a:r>
              <a:rPr lang="en-US" sz="2000" dirty="0" smtClean="0"/>
              <a:t>CUAHSI</a:t>
            </a:r>
            <a:endParaRPr lang="en-US" sz="2000" dirty="0"/>
          </a:p>
          <a:p>
            <a:pPr lvl="1"/>
            <a:r>
              <a:rPr lang="en-US" sz="2000" dirty="0" smtClean="0"/>
              <a:t>BYU</a:t>
            </a:r>
          </a:p>
          <a:p>
            <a:pPr lvl="1"/>
            <a:r>
              <a:rPr lang="en-US" sz="2000" dirty="0" smtClean="0"/>
              <a:t>Tufts</a:t>
            </a:r>
          </a:p>
          <a:p>
            <a:pPr lvl="1"/>
            <a:r>
              <a:rPr lang="en-US" sz="2000" dirty="0" smtClean="0"/>
              <a:t>UVA</a:t>
            </a:r>
          </a:p>
          <a:p>
            <a:pPr lvl="1"/>
            <a:r>
              <a:rPr lang="en-US" sz="2000" dirty="0" smtClean="0"/>
              <a:t>Texas </a:t>
            </a:r>
          </a:p>
          <a:p>
            <a:pPr lvl="1"/>
            <a:r>
              <a:rPr lang="en-US" sz="2000" dirty="0" smtClean="0"/>
              <a:t>Purdue</a:t>
            </a:r>
          </a:p>
          <a:p>
            <a:pPr lvl="1"/>
            <a:r>
              <a:rPr lang="en-US" sz="2000" dirty="0" smtClean="0"/>
              <a:t>SDSC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4821" y="1"/>
            <a:ext cx="8229600" cy="7211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to the HydroShare team!</a:t>
            </a:r>
            <a:endParaRPr lang="en-US" dirty="0"/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7621" y="5867400"/>
            <a:ext cx="88044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>
              <a:solidFill>
                <a:srgbClr val="1F497D"/>
              </a:solidFill>
            </a:endParaRPr>
          </a:p>
          <a:p>
            <a:pPr algn="ctr"/>
            <a:r>
              <a:rPr lang="en-US" sz="2400" dirty="0" smtClean="0">
                <a:solidFill>
                  <a:srgbClr val="1F497D"/>
                </a:solidFill>
                <a:hlinkClick r:id="rId3"/>
              </a:rPr>
              <a:t>http://www.hydroshare.org</a:t>
            </a:r>
            <a:r>
              <a:rPr lang="en-US" sz="2400" dirty="0" smtClean="0">
                <a:solidFill>
                  <a:srgbClr val="1F497D"/>
                </a:solidFill>
              </a:rPr>
              <a:t>  </a:t>
            </a:r>
            <a:endParaRPr lang="en-US" sz="2400" dirty="0">
              <a:solidFill>
                <a:srgbClr val="1F497D"/>
              </a:solidFill>
            </a:endParaRPr>
          </a:p>
        </p:txBody>
      </p:sp>
      <p:pic>
        <p:nvPicPr>
          <p:cNvPr id="30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" y="6154895"/>
            <a:ext cx="2277519" cy="46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49655"/>
            <a:ext cx="6521182" cy="43470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29399" y="6041480"/>
            <a:ext cx="2410869" cy="763893"/>
            <a:chOff x="6320485" y="5943600"/>
            <a:chExt cx="2719784" cy="861774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320485" y="5943600"/>
              <a:ext cx="2719784" cy="8382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Picture 11" descr="nsf4c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0813" y="6001334"/>
              <a:ext cx="803093" cy="7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447800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400" dirty="0" smtClean="0"/>
                <a:t>OCI-1148453 </a:t>
              </a:r>
            </a:p>
            <a:p>
              <a:pPr defTabSz="4389438"/>
              <a:r>
                <a:rPr lang="en-US" sz="1400" dirty="0" smtClean="0"/>
                <a:t>OCI-1148090</a:t>
              </a:r>
            </a:p>
            <a:p>
              <a:pPr defTabSz="4389438"/>
              <a:r>
                <a:rPr lang="en-US" sz="1400" dirty="0" smtClean="0"/>
                <a:t>2012-2017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3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HydroShare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718" y="1417638"/>
            <a:ext cx="8229600" cy="483076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To provide a cyberinfrastructure platform for hydrologic research to solve problems of size and scope not otherwise solvable using desktop computing through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Software as a service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Data as a service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Models as a service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Visualization and analysis services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To enable more rapid advances in hydrologic understanding through collaborative data sharing, analysis and modeling</a:t>
            </a:r>
          </a:p>
          <a:p>
            <a:r>
              <a:rPr lang="en-US" sz="2400" dirty="0">
                <a:solidFill>
                  <a:sysClr val="windowText" lastClr="000000"/>
                </a:solidFill>
              </a:rPr>
              <a:t>To address </a:t>
            </a:r>
            <a:r>
              <a:rPr lang="en-US" sz="2400" dirty="0">
                <a:solidFill>
                  <a:schemeClr val="accent1"/>
                </a:solidFill>
              </a:rPr>
              <a:t>community</a:t>
            </a:r>
            <a:r>
              <a:rPr lang="en-US" sz="2400" dirty="0">
                <a:solidFill>
                  <a:sysClr val="windowText" lastClr="000000"/>
                </a:solidFill>
              </a:rPr>
              <a:t> cyberinfrastructure needs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098" name="Picture 2" descr="http://spatial.cuahsi.org/resources/images/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2499791" cy="11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00718"/>
          </a:xfrm>
        </p:spPr>
        <p:txBody>
          <a:bodyPr>
            <a:noAutofit/>
          </a:bodyPr>
          <a:lstStyle/>
          <a:p>
            <a:r>
              <a:rPr lang="en-US" sz="3200" dirty="0"/>
              <a:t>HydroShare is </a:t>
            </a:r>
            <a:r>
              <a:rPr lang="en-US" sz="3200" dirty="0" smtClean="0"/>
              <a:t>a </a:t>
            </a:r>
            <a:r>
              <a:rPr lang="en-US" sz="3200" dirty="0"/>
              <a:t>collaborative environment </a:t>
            </a:r>
            <a:r>
              <a:rPr lang="en-US" sz="3200" dirty="0" smtClean="0"/>
              <a:t>(being developed) for </a:t>
            </a:r>
            <a:r>
              <a:rPr lang="en-US" sz="3200" dirty="0"/>
              <a:t>data sharing, analysis and </a:t>
            </a:r>
            <a:r>
              <a:rPr lang="en-US" sz="3200" dirty="0" smtClean="0"/>
              <a:t>modeling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88325" y="1462109"/>
            <a:ext cx="4992524" cy="4382962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Share your data and models with colleagues</a:t>
            </a:r>
          </a:p>
          <a:p>
            <a:r>
              <a:rPr lang="en-US" sz="2200" dirty="0" smtClean="0"/>
              <a:t>Manage who has access to the content that you share</a:t>
            </a:r>
          </a:p>
          <a:p>
            <a:pPr lvl="0"/>
            <a:r>
              <a:rPr lang="en-US" sz="2200" dirty="0" smtClean="0"/>
              <a:t>Share</a:t>
            </a:r>
            <a:r>
              <a:rPr lang="en-US" sz="2200" dirty="0"/>
              <a:t>, </a:t>
            </a:r>
            <a:r>
              <a:rPr lang="en-US" sz="2200" dirty="0" smtClean="0"/>
              <a:t>access, visualize and manipulate </a:t>
            </a:r>
            <a:r>
              <a:rPr lang="en-US" sz="2200" dirty="0"/>
              <a:t>a broad set of hydrologic data types</a:t>
            </a:r>
          </a:p>
          <a:p>
            <a:pPr lvl="0"/>
            <a:r>
              <a:rPr lang="en-US" sz="2200" dirty="0"/>
              <a:t>Sharing and execution of models</a:t>
            </a:r>
          </a:p>
          <a:p>
            <a:pPr lvl="0"/>
            <a:r>
              <a:rPr lang="en-US" sz="2200" dirty="0" smtClean="0"/>
              <a:t>Web services API to facilitate automated and client access to almost all functionality</a:t>
            </a:r>
          </a:p>
          <a:p>
            <a:pPr lvl="0"/>
            <a:r>
              <a:rPr lang="en-US" sz="2200" dirty="0" smtClean="0"/>
              <a:t>Access </a:t>
            </a:r>
            <a:r>
              <a:rPr lang="en-US" sz="2200" dirty="0"/>
              <a:t>to and use of high performance computing</a:t>
            </a:r>
          </a:p>
          <a:p>
            <a:r>
              <a:rPr lang="en-US" sz="2200" dirty="0"/>
              <a:t>Publication of data and models with a DOI</a:t>
            </a:r>
            <a:endParaRPr lang="en-US" sz="22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5488114" y="1738275"/>
            <a:ext cx="3426707" cy="3053181"/>
            <a:chOff x="5377786" y="1738275"/>
            <a:chExt cx="3031825" cy="305318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5955006" y="3919348"/>
              <a:ext cx="0" cy="290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244909" y="2842367"/>
              <a:ext cx="1164702" cy="10645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lnSpc>
                  <a:spcPct val="80000"/>
                </a:lnSpc>
                <a:defRPr b="1">
                  <a:solidFill>
                    <a:srgbClr val="1F497D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 smtClean="0"/>
                <a:t>HydroShare Apps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77786" y="2842820"/>
              <a:ext cx="1154440" cy="10636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1F497D"/>
                  </a:solidFill>
                </a:rPr>
                <a:t>Django website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77786" y="4198055"/>
              <a:ext cx="3031825" cy="59340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400" b="1" spc="-100" dirty="0">
                <a:solidFill>
                  <a:srgbClr val="C0504D">
                    <a:lumMod val="50000"/>
                  </a:srgb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70013" y="4316579"/>
              <a:ext cx="2589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</a:rPr>
                <a:t>iRODS</a:t>
              </a:r>
              <a:r>
                <a:rPr lang="en-US" dirty="0">
                  <a:solidFill>
                    <a:prstClr val="black"/>
                  </a:solidFill>
                </a:rPr>
                <a:t> “Network File System</a:t>
              </a:r>
              <a:r>
                <a:rPr lang="en-US" dirty="0" smtClean="0">
                  <a:solidFill>
                    <a:prstClr val="black"/>
                  </a:solidFill>
                </a:rPr>
                <a:t>”</a:t>
              </a:r>
            </a:p>
          </p:txBody>
        </p:sp>
        <p:sp>
          <p:nvSpPr>
            <p:cNvPr id="41" name="Left-Right Arrow 40"/>
            <p:cNvSpPr/>
            <p:nvPr/>
          </p:nvSpPr>
          <p:spPr>
            <a:xfrm>
              <a:off x="6577031" y="3278955"/>
              <a:ext cx="647330" cy="255551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646460" y="2894859"/>
              <a:ext cx="5084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API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32225" y="1738275"/>
              <a:ext cx="736942" cy="809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Connector 52"/>
            <p:cNvCxnSpPr/>
            <p:nvPr/>
          </p:nvCxnSpPr>
          <p:spPr>
            <a:xfrm flipH="1">
              <a:off x="6195317" y="2455524"/>
              <a:ext cx="534256" cy="400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154933" y="2455524"/>
              <a:ext cx="451142" cy="3744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7" idx="2"/>
            </p:cNvCxnSpPr>
            <p:nvPr/>
          </p:nvCxnSpPr>
          <p:spPr>
            <a:xfrm>
              <a:off x="7827260" y="3906947"/>
              <a:ext cx="0" cy="278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604978" y="5727793"/>
            <a:ext cx="7934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</a:pPr>
            <a:r>
              <a:rPr lang="en-US" sz="2400" dirty="0">
                <a:solidFill>
                  <a:srgbClr val="0070C0"/>
                </a:solidFill>
              </a:rPr>
              <a:t>Our goal is to make sharing of hydrologic data and models as easy as sharing videos on YouTube or shopping on Amazon.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1941" y="2164902"/>
            <a:ext cx="133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Resource exploration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6505" y="2187810"/>
            <a:ext cx="133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Actions on Resources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8811" y="4836915"/>
            <a:ext cx="133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Resource storage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3226"/>
          </a:xfrm>
        </p:spPr>
        <p:txBody>
          <a:bodyPr/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663" y="1484244"/>
            <a:ext cx="5810596" cy="50504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Sharing and publication of data</a:t>
            </a:r>
          </a:p>
          <a:p>
            <a:r>
              <a:rPr lang="en-US" dirty="0" smtClean="0"/>
              <a:t>Social discovery and added value</a:t>
            </a:r>
          </a:p>
          <a:p>
            <a:r>
              <a:rPr lang="en-US" dirty="0"/>
              <a:t>Model </a:t>
            </a:r>
            <a:r>
              <a:rPr lang="en-US" dirty="0" smtClean="0"/>
              <a:t>sharing</a:t>
            </a:r>
          </a:p>
          <a:p>
            <a:endParaRPr lang="en-US" dirty="0"/>
          </a:p>
          <a:p>
            <a:r>
              <a:rPr lang="en-US" dirty="0" smtClean="0"/>
              <a:t>Model input data preparation</a:t>
            </a:r>
          </a:p>
          <a:p>
            <a:r>
              <a:rPr lang="en-US" dirty="0" smtClean="0"/>
              <a:t>Model execution</a:t>
            </a:r>
          </a:p>
          <a:p>
            <a:r>
              <a:rPr lang="en-US" dirty="0" smtClean="0"/>
              <a:t>Visualization and analysis (best of practice tools)</a:t>
            </a:r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877984" y="3910516"/>
            <a:ext cx="581891" cy="2354098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15268" y="3384654"/>
            <a:ext cx="2379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Server/Cloud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Platform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Big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Reproducibility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Software installation and configuration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877984" y="1567132"/>
            <a:ext cx="581891" cy="2083991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5268" y="2378294"/>
            <a:ext cx="23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Collaboration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 txBox="1">
            <a:spLocks/>
          </p:cNvSpPr>
          <p:nvPr/>
        </p:nvSpPr>
        <p:spPr>
          <a:xfrm>
            <a:off x="252188" y="-76200"/>
            <a:ext cx="853536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Collaborative data analysis and publication use case</a:t>
            </a:r>
            <a:endParaRPr lang="en-US" sz="4000" baseline="-25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5149588"/>
            <a:ext cx="8161826" cy="1632212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rgbClr val="00B050"/>
                </a:solidFill>
              </a:rPr>
              <a:t>Observe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rgbClr val="00B050"/>
                </a:solidFill>
              </a:rPr>
              <a:t>Store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rgbClr val="00B050"/>
                </a:solidFill>
              </a:rPr>
              <a:t>Discover and access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2400" dirty="0" smtClean="0">
                <a:solidFill>
                  <a:srgbClr val="7030A0"/>
                </a:solidFill>
              </a:rPr>
              <a:t>Analyze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2400" dirty="0" smtClean="0">
                <a:solidFill>
                  <a:srgbClr val="7030A0"/>
                </a:solidFill>
              </a:rPr>
              <a:t>Model</a:t>
            </a: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buFontTx/>
              <a:buAutoNum type="arabicPeriod" startAt="4"/>
            </a:pPr>
            <a:r>
              <a:rPr lang="en-US" sz="2400" dirty="0" smtClean="0">
                <a:solidFill>
                  <a:srgbClr val="7030A0"/>
                </a:solidFill>
              </a:rPr>
              <a:t>Collaborate</a:t>
            </a:r>
          </a:p>
          <a:p>
            <a:pPr marL="342900" indent="-342900">
              <a:buFontTx/>
              <a:buAutoNum type="arabicPeriod" startAt="4"/>
            </a:pP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Publish (DOI)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56824" y="1141447"/>
            <a:ext cx="3153238" cy="809428"/>
            <a:chOff x="1925999" y="2321529"/>
            <a:chExt cx="2550221" cy="654635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0209" y="2321529"/>
              <a:ext cx="596011" cy="6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07663" y="2321529"/>
              <a:ext cx="596011" cy="6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1925999" y="2321529"/>
              <a:ext cx="596011" cy="6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Left-Right Arrow 88"/>
            <p:cNvSpPr/>
            <p:nvPr/>
          </p:nvSpPr>
          <p:spPr>
            <a:xfrm>
              <a:off x="2470891" y="2590637"/>
              <a:ext cx="523536" cy="206680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90" name="Left-Right Arrow 89"/>
            <p:cNvSpPr/>
            <p:nvPr/>
          </p:nvSpPr>
          <p:spPr>
            <a:xfrm>
              <a:off x="3437318" y="2590637"/>
              <a:ext cx="523536" cy="206680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1472214"/>
            <a:ext cx="8400451" cy="3633186"/>
            <a:chOff x="533400" y="1472214"/>
            <a:chExt cx="8400451" cy="3633186"/>
          </a:xfrm>
        </p:grpSpPr>
        <p:sp>
          <p:nvSpPr>
            <p:cNvPr id="28" name="Oval 27"/>
            <p:cNvSpPr/>
            <p:nvPr/>
          </p:nvSpPr>
          <p:spPr>
            <a:xfrm>
              <a:off x="1084323" y="4429440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1</a:t>
              </a:r>
            </a:p>
          </p:txBody>
        </p:sp>
        <p:pic>
          <p:nvPicPr>
            <p:cNvPr id="29" name="Picture 2" descr="C:\Users\rayi\Dropbox\NSF SSI Hydrology\SI2 Jan 2013 Mtg\1 Pager\pics\cloud_0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76" y="2839826"/>
              <a:ext cx="2845664" cy="200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C:\Users\rayi\Dropbox\NSF SSI Hydrology\SI2 Jan 2013 Mtg\1 Pager\pics\cloud_0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483" y="2210489"/>
              <a:ext cx="4512107" cy="2894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533400" y="2568181"/>
              <a:ext cx="1284346" cy="1775219"/>
              <a:chOff x="533400" y="2568181"/>
              <a:chExt cx="1284346" cy="1775219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549263" y="3597754"/>
                <a:ext cx="1259037" cy="745646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-US" sz="16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Observers and instruments</a:t>
                </a:r>
              </a:p>
            </p:txBody>
          </p:sp>
          <p:pic>
            <p:nvPicPr>
              <p:cNvPr id="92" name="Picture 91" descr="R.M. Young Wind Sentry Set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3400" y="2857676"/>
                <a:ext cx="472630" cy="651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95264" y="2568181"/>
                <a:ext cx="922482" cy="1013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32" name="Straight Arrow Connector 31"/>
            <p:cNvCxnSpPr>
              <a:stCxn id="56" idx="1"/>
              <a:endCxn id="91" idx="3"/>
            </p:cNvCxnSpPr>
            <p:nvPr/>
          </p:nvCxnSpPr>
          <p:spPr>
            <a:xfrm flipH="1">
              <a:off x="1808300" y="3970577"/>
              <a:ext cx="540638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arrow" w="lg" len="lg"/>
              <a:tailEnd type="none" w="lg" len="lg"/>
            </a:ln>
            <a:effectLst/>
            <a:scene3d>
              <a:camera prst="orthographicFront"/>
              <a:lightRig rig="threePt" dir="t"/>
            </a:scene3d>
            <a:sp3d prstMaterial="metal"/>
          </p:spPr>
        </p:cxnSp>
        <p:sp>
          <p:nvSpPr>
            <p:cNvPr id="33" name="TextBox 32"/>
            <p:cNvSpPr txBox="1"/>
            <p:nvPr/>
          </p:nvSpPr>
          <p:spPr>
            <a:xfrm>
              <a:off x="3343662" y="2816722"/>
              <a:ext cx="1389558" cy="607932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Analysis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38387" y="3666611"/>
              <a:ext cx="1389558" cy="607932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Models</a:t>
              </a:r>
            </a:p>
          </p:txBody>
        </p:sp>
        <p:sp>
          <p:nvSpPr>
            <p:cNvPr id="35" name="Left-Right Arrow 34"/>
            <p:cNvSpPr/>
            <p:nvPr/>
          </p:nvSpPr>
          <p:spPr>
            <a:xfrm>
              <a:off x="5915076" y="3929314"/>
              <a:ext cx="569132" cy="266138"/>
            </a:xfrm>
            <a:prstGeom prst="leftRightArrow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 smtClean="0">
                <a:solidFill>
                  <a:prstClr val="white"/>
                </a:solidFill>
              </a:endParaRPr>
            </a:p>
          </p:txBody>
        </p:sp>
        <p:pic>
          <p:nvPicPr>
            <p:cNvPr id="36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2566051" y="1978065"/>
              <a:ext cx="534724" cy="50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Curved Connector 36"/>
            <p:cNvCxnSpPr/>
            <p:nvPr/>
          </p:nvCxnSpPr>
          <p:spPr>
            <a:xfrm rot="16200000" flipV="1">
              <a:off x="2192839" y="2917833"/>
              <a:ext cx="1175831" cy="304393"/>
            </a:xfrm>
            <a:prstGeom prst="curved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9" name="Curved Connector 38"/>
            <p:cNvCxnSpPr>
              <a:stCxn id="91" idx="2"/>
              <a:endCxn id="56" idx="2"/>
            </p:cNvCxnSpPr>
            <p:nvPr/>
          </p:nvCxnSpPr>
          <p:spPr>
            <a:xfrm rot="5400000" flipH="1" flipV="1">
              <a:off x="2076820" y="3376504"/>
              <a:ext cx="68857" cy="1864935"/>
            </a:xfrm>
            <a:prstGeom prst="curvedConnector3">
              <a:avLst>
                <a:gd name="adj1" fmla="val -331992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40" name="Oval 39"/>
            <p:cNvSpPr/>
            <p:nvPr/>
          </p:nvSpPr>
          <p:spPr>
            <a:xfrm>
              <a:off x="2358721" y="4527278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324637" y="2593947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2912735" y="2619291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4</a:t>
              </a:r>
            </a:p>
          </p:txBody>
        </p:sp>
        <p:cxnSp>
          <p:nvCxnSpPr>
            <p:cNvPr id="43" name="Curved Connector 42"/>
            <p:cNvCxnSpPr>
              <a:stCxn id="33" idx="0"/>
              <a:endCxn id="36" idx="2"/>
            </p:cNvCxnSpPr>
            <p:nvPr/>
          </p:nvCxnSpPr>
          <p:spPr>
            <a:xfrm rot="16200000" flipV="1">
              <a:off x="3268623" y="2046903"/>
              <a:ext cx="334610" cy="120502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3766081" y="1981324"/>
              <a:ext cx="534724" cy="50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4993275" y="1942947"/>
              <a:ext cx="534724" cy="50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Curved Connector 46"/>
            <p:cNvCxnSpPr>
              <a:stCxn id="33" idx="0"/>
              <a:endCxn id="44" idx="2"/>
            </p:cNvCxnSpPr>
            <p:nvPr/>
          </p:nvCxnSpPr>
          <p:spPr>
            <a:xfrm rot="16200000" flipV="1">
              <a:off x="3870267" y="2648548"/>
              <a:ext cx="331350" cy="499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33" idx="0"/>
              <a:endCxn id="45" idx="2"/>
            </p:cNvCxnSpPr>
            <p:nvPr/>
          </p:nvCxnSpPr>
          <p:spPr>
            <a:xfrm rot="5400000" flipH="1" flipV="1">
              <a:off x="4464676" y="2020760"/>
              <a:ext cx="369728" cy="122219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4343119" y="2441986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5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320887" y="3365768"/>
              <a:ext cx="345376" cy="440599"/>
              <a:chOff x="5659121" y="3745875"/>
              <a:chExt cx="262928" cy="335420"/>
            </a:xfrm>
          </p:grpSpPr>
          <p:sp>
            <p:nvSpPr>
              <p:cNvPr id="63" name="Folded Corner 62"/>
              <p:cNvSpPr/>
              <p:nvPr/>
            </p:nvSpPr>
            <p:spPr>
              <a:xfrm>
                <a:off x="5659121" y="3745875"/>
                <a:ext cx="260647" cy="335420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5678362" y="37914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5669201" y="3867212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5681618" y="39438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678362" y="4019339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urved Connector 50"/>
            <p:cNvCxnSpPr>
              <a:stCxn id="58" idx="3"/>
              <a:endCxn id="63" idx="1"/>
            </p:cNvCxnSpPr>
            <p:nvPr/>
          </p:nvCxnSpPr>
          <p:spPr>
            <a:xfrm>
              <a:off x="5804313" y="3182085"/>
              <a:ext cx="516566" cy="40398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414103" y="2931010"/>
              <a:ext cx="390210" cy="502150"/>
              <a:chOff x="5718112" y="3710481"/>
              <a:chExt cx="297060" cy="382278"/>
            </a:xfrm>
          </p:grpSpPr>
          <p:sp>
            <p:nvSpPr>
              <p:cNvPr id="58" name="Folded Corner 57"/>
              <p:cNvSpPr/>
              <p:nvPr/>
            </p:nvSpPr>
            <p:spPr>
              <a:xfrm>
                <a:off x="5718112" y="3710481"/>
                <a:ext cx="297060" cy="382278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5742481" y="37914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742481" y="3876372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745738" y="39438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742481" y="4019339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/>
            <p:cNvSpPr/>
            <p:nvPr/>
          </p:nvSpPr>
          <p:spPr>
            <a:xfrm>
              <a:off x="5256629" y="2779050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6500921" y="2952204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48938" y="3666611"/>
              <a:ext cx="1389558" cy="607932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  <p:cxnSp>
          <p:nvCxnSpPr>
            <p:cNvPr id="57" name="Curved Connector 56"/>
            <p:cNvCxnSpPr/>
            <p:nvPr/>
          </p:nvCxnSpPr>
          <p:spPr>
            <a:xfrm rot="16200000" flipV="1">
              <a:off x="2403649" y="2917833"/>
              <a:ext cx="1175831" cy="30439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915076" y="4713412"/>
              <a:ext cx="3018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Publication, Archival, </a:t>
              </a:r>
              <a:r>
                <a:rPr lang="en-US" kern="0" dirty="0" err="1">
                  <a:solidFill>
                    <a:prstClr val="black"/>
                  </a:solidFill>
                </a:rPr>
                <a:t>Curation</a:t>
              </a: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2235" y="1472214"/>
              <a:ext cx="14542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Collaboration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25457" y="3664253"/>
              <a:ext cx="1463040" cy="6126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Digital Library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7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 its heart, HydroShare is a system for sharing </a:t>
            </a:r>
            <a:r>
              <a:rPr lang="en-US" dirty="0" smtClean="0">
                <a:solidFill>
                  <a:srgbClr val="FF0000"/>
                </a:solidFill>
              </a:rPr>
              <a:t>Resources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Collaborating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Files and sets of files structured to represent a hydrologic process, model, or element in the hydrologic environment</a:t>
            </a:r>
          </a:p>
          <a:p>
            <a:r>
              <a:rPr lang="en-US" dirty="0" smtClean="0"/>
              <a:t>Standard data models enhance interoperability and support functionality “hydro value added”</a:t>
            </a:r>
          </a:p>
          <a:p>
            <a:r>
              <a:rPr lang="en-US" dirty="0" smtClean="0"/>
              <a:t>Tools that act on resources to visualize, modify and create new resources</a:t>
            </a:r>
          </a:p>
          <a:p>
            <a:pPr lvl="1"/>
            <a:r>
              <a:rPr lang="en-US" dirty="0" smtClean="0"/>
              <a:t>Encode standard/best practices</a:t>
            </a:r>
          </a:p>
          <a:p>
            <a:r>
              <a:rPr lang="en-US" dirty="0" smtClean="0"/>
              <a:t>Access control and sharing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2036</Words>
  <Application>Microsoft Office PowerPoint</Application>
  <PresentationFormat>On-screen Show (4:3)</PresentationFormat>
  <Paragraphs>382</Paragraphs>
  <Slides>41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Office Theme</vt:lpstr>
      <vt:lpstr>1_Office Theme</vt:lpstr>
      <vt:lpstr>2_Office Theme</vt:lpstr>
      <vt:lpstr>9_Office Theme</vt:lpstr>
      <vt:lpstr>5_Office Theme</vt:lpstr>
      <vt:lpstr>HydroShare: Advancing Hydrology through Collaborative Data and Model Sharing</vt:lpstr>
      <vt:lpstr>Motivation</vt:lpstr>
      <vt:lpstr>PowerPoint Presentation</vt:lpstr>
      <vt:lpstr>Collaborative modeling of flood risk and protection infrastrucure</vt:lpstr>
      <vt:lpstr>HydroShare Goals</vt:lpstr>
      <vt:lpstr>HydroShare is a collaborative environment (being developed) for data sharing, analysis and modeling  </vt:lpstr>
      <vt:lpstr>Functionality</vt:lpstr>
      <vt:lpstr>PowerPoint Presentation</vt:lpstr>
      <vt:lpstr>At its heart, HydroShare is a system for sharing Resources and Collaborating</vt:lpstr>
      <vt:lpstr>Tools and Resources</vt:lpstr>
      <vt:lpstr>Types of data to support as resources</vt:lpstr>
      <vt:lpstr>PowerPoint Presentation</vt:lpstr>
      <vt:lpstr>Resource Data Model</vt:lpstr>
      <vt:lpstr>Representing River Geometry in HydroShare</vt:lpstr>
      <vt:lpstr>NFIE-GEO Region</vt:lpstr>
      <vt:lpstr>River Hydraulic Properties</vt:lpstr>
      <vt:lpstr>PowerPoint Presentation</vt:lpstr>
      <vt:lpstr>HEC-RAS Model Instance</vt:lpstr>
      <vt:lpstr>River Channel</vt:lpstr>
      <vt:lpstr>PowerPoint Presentation</vt:lpstr>
      <vt:lpstr>PowerPoint Presentation</vt:lpstr>
      <vt:lpstr>Model Execution in HydroShare</vt:lpstr>
      <vt:lpstr>SWATShare</vt:lpstr>
      <vt:lpstr>A digital divide</vt:lpstr>
      <vt:lpstr>PowerPoint Presentation</vt:lpstr>
      <vt:lpstr>Moving TauDEM to the cloud</vt:lpstr>
      <vt:lpstr>Some Assumptions</vt:lpstr>
      <vt:lpstr>Computation via Python Client calling API</vt:lpstr>
      <vt:lpstr>Hydro Data Services (Hydro-DS)</vt:lpstr>
      <vt:lpstr>HydroDS Data Services</vt:lpstr>
      <vt:lpstr>HydroDS Computing Services</vt:lpstr>
      <vt:lpstr>HydroDS Supporting Services</vt:lpstr>
      <vt:lpstr>Utah Energy Balance Snowmelt Model</vt:lpstr>
      <vt:lpstr>UEB Data Input Preparation Script</vt:lpstr>
      <vt:lpstr>Example preparation of inputs for UEB using CI-Water Data Services</vt:lpstr>
      <vt:lpstr>Live Demo</vt:lpstr>
      <vt:lpstr>hydrogate.py (HydroGate python client library)</vt:lpstr>
      <vt:lpstr>Delineate Watershed</vt:lpstr>
      <vt:lpstr>Use UEB to examine Sensitivity of SWE to Canopy removal</vt:lpstr>
      <vt:lpstr>Summary</vt:lpstr>
      <vt:lpstr>Thanks to the HydroShare team!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HydroShare</dc:title>
  <dc:subject>CUAHSI Informatics Conference</dc:subject>
  <dc:creator>David Tarboton</dc:creator>
  <cp:lastModifiedBy>Maidment</cp:lastModifiedBy>
  <cp:revision>268</cp:revision>
  <cp:lastPrinted>2011-08-09T07:57:20Z</cp:lastPrinted>
  <dcterms:created xsi:type="dcterms:W3CDTF">2010-05-18T21:41:05Z</dcterms:created>
  <dcterms:modified xsi:type="dcterms:W3CDTF">2015-11-03T13:02:29Z</dcterms:modified>
</cp:coreProperties>
</file>