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</p:sldMasterIdLst>
  <p:notesMasterIdLst>
    <p:notesMasterId r:id="rId62"/>
  </p:notesMasterIdLst>
  <p:handoutMasterIdLst>
    <p:handoutMasterId r:id="rId63"/>
  </p:handoutMasterIdLst>
  <p:sldIdLst>
    <p:sldId id="280" r:id="rId4"/>
    <p:sldId id="430" r:id="rId5"/>
    <p:sldId id="405" r:id="rId6"/>
    <p:sldId id="406" r:id="rId7"/>
    <p:sldId id="379" r:id="rId8"/>
    <p:sldId id="440" r:id="rId9"/>
    <p:sldId id="380" r:id="rId10"/>
    <p:sldId id="441" r:id="rId11"/>
    <p:sldId id="383" r:id="rId12"/>
    <p:sldId id="385" r:id="rId13"/>
    <p:sldId id="386" r:id="rId14"/>
    <p:sldId id="387" r:id="rId15"/>
    <p:sldId id="388" r:id="rId16"/>
    <p:sldId id="391" r:id="rId17"/>
    <p:sldId id="389" r:id="rId18"/>
    <p:sldId id="390" r:id="rId19"/>
    <p:sldId id="392" r:id="rId20"/>
    <p:sldId id="393" r:id="rId21"/>
    <p:sldId id="445" r:id="rId22"/>
    <p:sldId id="416" r:id="rId23"/>
    <p:sldId id="407" r:id="rId24"/>
    <p:sldId id="436" r:id="rId25"/>
    <p:sldId id="409" r:id="rId26"/>
    <p:sldId id="426" r:id="rId27"/>
    <p:sldId id="373" r:id="rId28"/>
    <p:sldId id="376" r:id="rId29"/>
    <p:sldId id="377" r:id="rId30"/>
    <p:sldId id="271" r:id="rId31"/>
    <p:sldId id="263" r:id="rId32"/>
    <p:sldId id="262" r:id="rId33"/>
    <p:sldId id="264" r:id="rId34"/>
    <p:sldId id="265" r:id="rId35"/>
    <p:sldId id="266" r:id="rId36"/>
    <p:sldId id="408" r:id="rId37"/>
    <p:sldId id="411" r:id="rId38"/>
    <p:sldId id="412" r:id="rId39"/>
    <p:sldId id="413" r:id="rId40"/>
    <p:sldId id="415" r:id="rId41"/>
    <p:sldId id="402" r:id="rId42"/>
    <p:sldId id="420" r:id="rId43"/>
    <p:sldId id="422" r:id="rId44"/>
    <p:sldId id="282" r:id="rId45"/>
    <p:sldId id="292" r:id="rId46"/>
    <p:sldId id="291" r:id="rId47"/>
    <p:sldId id="297" r:id="rId48"/>
    <p:sldId id="403" r:id="rId49"/>
    <p:sldId id="404" r:id="rId50"/>
    <p:sldId id="423" r:id="rId51"/>
    <p:sldId id="437" r:id="rId52"/>
    <p:sldId id="431" r:id="rId53"/>
    <p:sldId id="432" r:id="rId54"/>
    <p:sldId id="433" r:id="rId55"/>
    <p:sldId id="434" r:id="rId56"/>
    <p:sldId id="438" r:id="rId57"/>
    <p:sldId id="439" r:id="rId58"/>
    <p:sldId id="442" r:id="rId59"/>
    <p:sldId id="443" r:id="rId60"/>
    <p:sldId id="444" r:id="rId61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595" autoAdjust="0"/>
  </p:normalViewPr>
  <p:slideViewPr>
    <p:cSldViewPr>
      <p:cViewPr varScale="1">
        <p:scale>
          <a:sx n="102" d="100"/>
          <a:sy n="102" d="100"/>
        </p:scale>
        <p:origin x="126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AC9772C1-8350-4F90-B6B6-30B690A61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4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8A1F77AD-3028-439E-A10A-A897A7E99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85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0EB68-44F6-4FCC-A77F-ED0DACA8B9F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8335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64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83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4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82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0960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CA61F-E51C-438D-822B-4A38D50F3090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3428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4062-8653-4D3E-91EB-12F961E9E318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6707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C0D44-93FE-46A3-BBF1-FC53691784B2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098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F6468-1446-4C00-A105-0433722FF780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911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FB4FB-5C1E-4A5C-9EE4-3EB6936C968C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0858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506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C66BD-6C51-4B3D-8DB4-CE91F2349062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4085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9CEF5-AE43-471D-97E6-20BADA873C88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6812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4093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557D5-5566-4744-A831-6AADA9348A04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1094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4608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8FF42-AE00-412C-A224-900557CE8D0E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9620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0859C-07FC-46D7-AE3B-948144CDF1FE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9129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F8EBA-F064-4834-BE71-05240A4A4E81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9384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A6E4C-CA17-4ECE-A9F9-4A7308434849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91254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6078C-617B-4748-9868-C5314FE42005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3748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6367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6BFCF-F064-4233-95C2-3EB90D5195BF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6970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460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1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7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0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7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9100E-5F86-4A5D-83D3-335E77474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F1202-53E3-40CF-A828-63DED22F5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F3A17-DBF5-496A-BB89-481AEADC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FE34-EB36-4E17-A5B1-97DEA7ECE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D1E3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900117" y="687392"/>
            <a:ext cx="3700273" cy="755331"/>
          </a:xfrm>
          <a:prstGeom prst="rect">
            <a:avLst/>
          </a:prstGeom>
        </p:spPr>
      </p:pic>
      <p:pic>
        <p:nvPicPr>
          <p:cNvPr id="12" name="Picture 11" descr="esri logo_ppt_520px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5" b="10029"/>
          <a:stretch>
            <a:fillRect/>
          </a:stretch>
        </p:blipFill>
        <p:spPr bwMode="gray">
          <a:xfrm>
            <a:off x="6000750" y="111101"/>
            <a:ext cx="3143250" cy="16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0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dnt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0000">
                <a:srgbClr val="0067CD">
                  <a:alpha val="0"/>
                </a:srgbClr>
              </a:gs>
              <a:gs pos="100000">
                <a:schemeClr val="accent4">
                  <a:lumMod val="20000"/>
                  <a:lumOff val="80000"/>
                </a:schemeClr>
              </a:gs>
              <a:gs pos="65000">
                <a:srgbClr val="0067CD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11" name="Picture 10" descr="esri-10GlobeLogo_No-r_s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81" y="566649"/>
            <a:ext cx="1611388" cy="7189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950006" y="546100"/>
            <a:ext cx="1806394" cy="8763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5EB4E6">
                    <a:lumMod val="40000"/>
                    <a:lumOff val="60000"/>
                    <a:alpha val="60000"/>
                  </a:srgbClr>
                </a:solidFill>
                <a:latin typeface="Arial"/>
              </a:rPr>
              <a:t>2012</a:t>
            </a:r>
            <a:endParaRPr lang="en-US" sz="2800" dirty="0" smtClean="0">
              <a:solidFill>
                <a:srgbClr val="5EB4E6">
                  <a:lumMod val="40000"/>
                  <a:lumOff val="60000"/>
                  <a:alpha val="6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538"/>
          <a:stretch/>
        </p:blipFill>
        <p:spPr bwMode="black">
          <a:xfrm>
            <a:off x="900115" y="801689"/>
            <a:ext cx="3951287" cy="3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95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12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marR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644362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92954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4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9EF15-781B-44C2-A12D-C09931A1F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000">
                  <a:alpha val="70000"/>
                </a:srgbClr>
              </a:gs>
              <a:gs pos="60000">
                <a:srgbClr val="008000">
                  <a:alpha val="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54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70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71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317920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1_Section Title</a:t>
            </a: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rgbClr val="007AC2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6E6E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210969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1_demo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header-banner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1"/>
          <a:stretch>
            <a:fillRect/>
          </a:stretch>
        </p:blipFill>
        <p:spPr bwMode="hidden">
          <a:xfrm>
            <a:off x="2723443" y="1919126"/>
            <a:ext cx="6420559" cy="50292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00400" y="2428259"/>
            <a:ext cx="5029200" cy="292608"/>
          </a:xfrm>
        </p:spPr>
        <p:txBody>
          <a:bodyPr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911774"/>
            <a:ext cx="5029200" cy="457200"/>
          </a:xfrm>
        </p:spPr>
        <p:txBody>
          <a:bodyPr wrap="square" anchor="t"/>
          <a:lstStyle>
            <a:lvl1pPr marL="0" indent="0" algn="r">
              <a:def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Demo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9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big_w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5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576099"/>
            <a:ext cx="9143999" cy="32819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1602" y="-393700"/>
            <a:ext cx="4870424" cy="18996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1500" b="1" spc="-10" dirty="0" smtClean="0">
                <a:gradFill flip="none" rotWithShape="1">
                  <a:gsLst>
                    <a:gs pos="0">
                      <a:srgbClr val="5EB4E6">
                        <a:alpha val="35000"/>
                      </a:srgbClr>
                    </a:gs>
                    <a:gs pos="95000">
                      <a:srgbClr val="5EB4E6">
                        <a:alpha val="0"/>
                      </a:srgbClr>
                    </a:gs>
                  </a:gsLst>
                  <a:lin ang="5400000" scaled="0"/>
                  <a:tileRect/>
                </a:gradFill>
                <a:latin typeface="Arial"/>
              </a:rPr>
              <a:t>10.1</a:t>
            </a:r>
            <a:endParaRPr lang="en-US" sz="9600" b="1" spc="-10" dirty="0" smtClean="0">
              <a:gradFill flip="none" rotWithShape="1">
                <a:gsLst>
                  <a:gs pos="0">
                    <a:srgbClr val="5EB4E6">
                      <a:alpha val="35000"/>
                    </a:srgbClr>
                  </a:gs>
                  <a:gs pos="95000">
                    <a:srgbClr val="5EB4E6">
                      <a:alpha val="0"/>
                    </a:srgbClr>
                  </a:gs>
                </a:gsLst>
                <a:lin ang="5400000" scaled="0"/>
                <a:tileRect/>
              </a:gradFill>
              <a:latin typeface="Arial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 b="1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332996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93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4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686D-6F3B-4AC1-854C-3E662F17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70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63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16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94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53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36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62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90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CBD8-BFA9-488D-BED3-4A5430189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60FD-AE79-4DED-90AA-710902EA8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4251C-F1AD-4CC8-B8C5-2796C5C7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51B67-48FD-46D7-8C17-701C94DE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8DE2-F64E-4E3A-99E1-263EA63FF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3319C-0D4E-49EA-AE78-1730CB86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E3A616-615A-4405-B9D8-EECC57D65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9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947672"/>
            <a:ext cx="662940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77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ts val="24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899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5" Type="http://schemas.microsoft.com/office/2007/relationships/hdphoto" Target="../media/hdphoto2.wdp"/><Relationship Id="rId10" Type="http://schemas.openxmlformats.org/officeDocument/2006/relationships/image" Target="../media/image44.jpeg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0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rcg.is/1FT9CRJ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torymaps.arcgi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esktop.arcgis.com/en/desktop/latest/main/map/essential-arcmap-vocabulary.htm" TargetMode="External"/><Relationship Id="rId2" Type="http://schemas.openxmlformats.org/officeDocument/2006/relationships/hyperlink" Target="http://desktop.arcgis.com/en/desktop/latest/manage-data/geodatabases/what-is-a-geodatabase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deo.esri.com/iframe/4650/" TargetMode="External"/><Relationship Id="rId5" Type="http://schemas.openxmlformats.org/officeDocument/2006/relationships/hyperlink" Target="http://video.esri.com/iframe/4640/" TargetMode="External"/><Relationship Id="rId4" Type="http://schemas.openxmlformats.org/officeDocument/2006/relationships/hyperlink" Target="http://video.esri.com/iframe/4639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upport.esri.com/en/knowledgebase/Gisdictionary/browse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cgis.org/ucgis-fellow/scott-morehouse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What_is_a_geodatabase/003n00000001000000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Mapping_and_visualization_in_ArcGIS_for_Desktop/018q00000004000000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resources.arcgis.com/en/help/main/10.2/#/What_is_the_Catalog_window/006600000449000000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index.html#/A_quick_tour_of_geoprocessing_tool_references/002t0000000z000000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resources.arcgis.com/en/help/main/10.2/#/What_is_the_ArcGIS_Spatial_Analyst_extension/005900000001000000/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An_introduction_to_interpolation_methods/003100000008000000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0.png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3D_Analyst_and_ArcScene/00q8000000p0000000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7/10/business/esris-chief-on-tending-his-plants-and-his-company.html?_r=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home/gallery.html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i.com/events/user-conference/plenary-video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video.esri.com/iframe/4640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esri.com/iframe/4650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Introduction to </a:t>
            </a:r>
            <a:r>
              <a:rPr lang="en-US" dirty="0" err="1" smtClean="0"/>
              <a:t>ArcGIS</a:t>
            </a:r>
            <a:r>
              <a:rPr lang="en-US" dirty="0" smtClean="0"/>
              <a:t> Software</a:t>
            </a:r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447800"/>
            <a:ext cx="3352800" cy="420449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1" y="2438400"/>
            <a:ext cx="3168302" cy="40576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20" y="3295650"/>
            <a:ext cx="3955211" cy="32004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1" name="Picture 40" descr="squares-strokes_curves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7AC2">
                <a:tint val="45000"/>
                <a:satMod val="400000"/>
              </a:srgbClr>
            </a:duotone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02673"/>
            <a:ext cx="5811890" cy="1653187"/>
          </a:xfrm>
          <a:prstGeom prst="rect">
            <a:avLst/>
          </a:prstGeom>
        </p:spPr>
      </p:pic>
      <p:pic>
        <p:nvPicPr>
          <p:cNvPr id="9" name="Picture 8" descr="12198867-4027x3445_glow.png"/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1017" y="722379"/>
            <a:ext cx="8218583" cy="484631"/>
          </a:xfrm>
        </p:spPr>
        <p:txBody>
          <a:bodyPr/>
          <a:lstStyle/>
          <a:p>
            <a:r>
              <a:rPr lang="en-US" dirty="0" smtClean="0"/>
              <a:t>Good GeoInformation Products Require Good Design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Understanding </a:t>
            </a:r>
            <a:r>
              <a:rPr lang="en-US" dirty="0" smtClean="0"/>
              <a:t>Issues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Appropriate Data</a:t>
            </a:r>
          </a:p>
          <a:p>
            <a:pPr>
              <a:lnSpc>
                <a:spcPct val="100000"/>
              </a:lnSpc>
            </a:pPr>
            <a:r>
              <a:rPr lang="en-US" dirty="0"/>
              <a:t>Analysis &amp; </a:t>
            </a:r>
            <a:r>
              <a:rPr lang="en-US" dirty="0" smtClean="0"/>
              <a:t>Manipulation</a:t>
            </a:r>
            <a:endParaRPr lang="en-US" dirty="0"/>
          </a:p>
          <a:p>
            <a:pPr marL="1316038" indent="0">
              <a:lnSpc>
                <a:spcPct val="150000"/>
              </a:lnSpc>
              <a:buNone/>
            </a:pPr>
            <a:r>
              <a:rPr lang="en-US" sz="1600" b="0" i="1" dirty="0">
                <a:solidFill>
                  <a:schemeClr val="tx2"/>
                </a:solidFill>
              </a:rPr>
              <a:t>. . . And A Compelling Graphic Design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Good Products Help Us Understand . . . </a:t>
            </a:r>
          </a:p>
          <a:p>
            <a:r>
              <a:rPr lang="en-US" dirty="0"/>
              <a:t>. . . And Support  Action</a:t>
            </a:r>
          </a:p>
        </p:txBody>
      </p:sp>
      <p:pic>
        <p:nvPicPr>
          <p:cNvPr id="73" name="Picture 72" descr="squares-strokes_curves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7AC2">
                <a:tint val="45000"/>
                <a:satMod val="400000"/>
              </a:srgbClr>
            </a:duotone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1537" y="1563253"/>
            <a:ext cx="5811890" cy="1653187"/>
          </a:xfrm>
          <a:prstGeom prst="rect">
            <a:avLst/>
          </a:prstGeom>
        </p:spPr>
      </p:pic>
      <p:pic>
        <p:nvPicPr>
          <p:cNvPr id="40" name="Picture 39" descr="G19193_Stock_0064copy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36" t="-34583" r="4292" b="3243"/>
          <a:stretch/>
        </p:blipFill>
        <p:spPr>
          <a:xfrm>
            <a:off x="644067" y="2166004"/>
            <a:ext cx="4003648" cy="4004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243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Good Information Products Are Timely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00114" y="1676400"/>
            <a:ext cx="5069784" cy="4495800"/>
            <a:chOff x="-1465827" y="1442046"/>
            <a:chExt cx="5260259" cy="4664710"/>
          </a:xfrm>
        </p:grpSpPr>
        <p:sp>
          <p:nvSpPr>
            <p:cNvPr id="15" name="Rounded Rectangle 14"/>
            <p:cNvSpPr/>
            <p:nvPr/>
          </p:nvSpPr>
          <p:spPr>
            <a:xfrm>
              <a:off x="-1465827" y="1442046"/>
              <a:ext cx="5260259" cy="466471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6" name="Picture 15" descr="energylhvpd9-0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364992" y="1548391"/>
              <a:ext cx="5058588" cy="4452020"/>
            </a:xfrm>
            <a:prstGeom prst="rect">
              <a:avLst/>
            </a:prstGeom>
            <a:effectLst/>
          </p:spPr>
        </p:pic>
      </p:grpSp>
      <p:grpSp>
        <p:nvGrpSpPr>
          <p:cNvPr id="17" name="Group 16"/>
          <p:cNvGrpSpPr/>
          <p:nvPr/>
        </p:nvGrpSpPr>
        <p:grpSpPr>
          <a:xfrm>
            <a:off x="3991445" y="2445144"/>
            <a:ext cx="4250857" cy="381000"/>
            <a:chOff x="4889721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37504" y="2194965"/>
              <a:ext cx="1755289" cy="24622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Tsunami Forecast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2348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9"/>
            <a:ext cx="8141466" cy="484631"/>
          </a:xfrm>
        </p:spPr>
        <p:txBody>
          <a:bodyPr/>
          <a:lstStyle/>
          <a:p>
            <a:r>
              <a:rPr lang="en-US" sz="2300" dirty="0"/>
              <a:t>Good </a:t>
            </a:r>
            <a:r>
              <a:rPr lang="en-US" sz="2300" dirty="0" smtClean="0"/>
              <a:t>Information Products Disseminate </a:t>
            </a:r>
            <a:r>
              <a:rPr lang="en-US" sz="2300" dirty="0"/>
              <a:t>Knowledge . . 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0115" y="1676400"/>
            <a:ext cx="6097586" cy="3924300"/>
            <a:chOff x="900114" y="1676400"/>
            <a:chExt cx="6097586" cy="39243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6097586" cy="39243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0" name="Picture 19" descr="2100_1_Diffusion_simulation_in_Fukushima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93" y="1778448"/>
              <a:ext cx="5903228" cy="372020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22980" y="2445144"/>
            <a:ext cx="425085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Fukushima Radiation Exposure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637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722379"/>
            <a:ext cx="8009263" cy="484631"/>
          </a:xfrm>
        </p:spPr>
        <p:txBody>
          <a:bodyPr/>
          <a:lstStyle/>
          <a:p>
            <a:r>
              <a:rPr lang="en-US" sz="2300" dirty="0"/>
              <a:t>Good Information Products Communicate Importance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0115" y="1676400"/>
            <a:ext cx="5487986" cy="3924300"/>
            <a:chOff x="900114" y="1676400"/>
            <a:chExt cx="5487986" cy="39243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5487986" cy="39243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2" name="Picture 11" descr="1963_3_Luneburg_Minset2007b_150dpi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94" y="1778449"/>
              <a:ext cx="5287060" cy="372065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22980" y="2445144"/>
            <a:ext cx="425085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Suitability For Conservation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664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9"/>
            <a:ext cx="7620000" cy="484631"/>
          </a:xfrm>
        </p:spPr>
        <p:txBody>
          <a:bodyPr/>
          <a:lstStyle/>
          <a:p>
            <a:r>
              <a:rPr lang="en-US" sz="2300" dirty="0"/>
              <a:t>Good Information Products Show </a:t>
            </a:r>
            <a:r>
              <a:rPr lang="en-US" sz="2300" dirty="0" smtClean="0"/>
              <a:t>Status</a:t>
            </a:r>
            <a:endParaRPr lang="en-US" sz="23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0114" y="1676400"/>
            <a:ext cx="3405186" cy="23368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21" name="Picture 4" descr="C:\Users\cliv4437\Documents\Projects\Recovery Board Smartronix\screenshots\BridgesComparisonXCount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03"/>
          <a:stretch/>
        </p:blipFill>
        <p:spPr bwMode="auto">
          <a:xfrm>
            <a:off x="997294" y="1778453"/>
            <a:ext cx="3206406" cy="213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448180" y="1937144"/>
            <a:ext cx="4740022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1945" y="2194965"/>
              <a:ext cx="4029481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Government Expenditures vs. Need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61734" y="3695700"/>
            <a:ext cx="3569901" cy="2133600"/>
            <a:chOff x="1281113" y="3695700"/>
            <a:chExt cx="3569901" cy="2133600"/>
          </a:xfrm>
        </p:grpSpPr>
        <p:sp>
          <p:nvSpPr>
            <p:cNvPr id="32" name="Rounded Rectangle 31"/>
            <p:cNvSpPr/>
            <p:nvPr/>
          </p:nvSpPr>
          <p:spPr>
            <a:xfrm>
              <a:off x="1281113" y="3695700"/>
              <a:ext cx="3569901" cy="21336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4" name="Picture 23" descr="FlexApp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8293" y="3797750"/>
              <a:ext cx="3381347" cy="1942650"/>
            </a:xfrm>
            <a:prstGeom prst="rect">
              <a:avLst/>
            </a:prstGeom>
            <a:effectLst/>
          </p:spPr>
        </p:pic>
      </p:grpSp>
      <p:grpSp>
        <p:nvGrpSpPr>
          <p:cNvPr id="11" name="Group 10"/>
          <p:cNvGrpSpPr/>
          <p:nvPr/>
        </p:nvGrpSpPr>
        <p:grpSpPr>
          <a:xfrm>
            <a:off x="4592377" y="2940629"/>
            <a:ext cx="3198138" cy="1669857"/>
            <a:chOff x="4799014" y="2755900"/>
            <a:chExt cx="3198138" cy="1669857"/>
          </a:xfrm>
        </p:grpSpPr>
        <p:sp>
          <p:nvSpPr>
            <p:cNvPr id="38" name="Rounded Rectangle 37"/>
            <p:cNvSpPr/>
            <p:nvPr/>
          </p:nvSpPr>
          <p:spPr>
            <a:xfrm>
              <a:off x="4799014" y="2755900"/>
              <a:ext cx="3198138" cy="1669857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8" name="Picture 27" descr="1360_1_DRI_Haiti_App2_150dpi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6194" y="2857949"/>
              <a:ext cx="3002971" cy="146774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970260" y="4459415"/>
            <a:ext cx="2277862" cy="381000"/>
            <a:chOff x="4889721" y="2148147"/>
            <a:chExt cx="4250857" cy="381000"/>
          </a:xfrm>
        </p:grpSpPr>
        <p:sp>
          <p:nvSpPr>
            <p:cNvPr id="33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6502" y="2201377"/>
              <a:ext cx="229729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CGI Grants  </a:t>
              </a:r>
              <a:endParaRPr lang="ro-RO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25504" y="3156344"/>
            <a:ext cx="2816798" cy="381000"/>
            <a:chOff x="4889722" y="2148147"/>
            <a:chExt cx="4250858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</a:rPr>
                <a:t>Haiti AID Funding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163219" y="2425792"/>
            <a:ext cx="2668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5EB4E6">
                    <a:lumMod val="60000"/>
                    <a:lumOff val="40000"/>
                    <a:alpha val="40000"/>
                  </a:srgbClr>
                </a:solidFill>
                <a:latin typeface="Arial"/>
              </a:rPr>
              <a:t>Situation </a:t>
            </a:r>
            <a:r>
              <a:rPr lang="en-US" sz="1800" dirty="0">
                <a:solidFill>
                  <a:srgbClr val="5EB4E6">
                    <a:lumMod val="60000"/>
                    <a:lumOff val="40000"/>
                    <a:alpha val="40000"/>
                  </a:srgbClr>
                </a:solidFill>
                <a:latin typeface="Arial"/>
              </a:rPr>
              <a:t>Awareness</a:t>
            </a:r>
          </a:p>
        </p:txBody>
      </p:sp>
    </p:spTree>
    <p:extLst>
      <p:ext uri="{BB962C8B-B14F-4D97-AF65-F5344CB8AC3E}">
        <p14:creationId xmlns:p14="http://schemas.microsoft.com/office/powerpoint/2010/main" val="1874815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722379"/>
            <a:ext cx="8097398" cy="484631"/>
          </a:xfrm>
        </p:spPr>
        <p:txBody>
          <a:bodyPr/>
          <a:lstStyle/>
          <a:p>
            <a:r>
              <a:rPr lang="en-US" sz="2300" dirty="0"/>
              <a:t>Good Information Products Support Decision Making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0114" y="1676400"/>
            <a:ext cx="3862386" cy="31369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25" name="Picture 24" descr="1322_1_PPturbine_EA_Fig04-02_150dpi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95" y="1778449"/>
            <a:ext cx="3663513" cy="292644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867279" y="1937144"/>
            <a:ext cx="3901821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0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Wind Turbine Suitability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3522320" y="2717800"/>
            <a:ext cx="3678580" cy="28829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16" name="Picture 15" descr="3D_iso tfa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08"/>
          <a:stretch/>
        </p:blipFill>
        <p:spPr>
          <a:xfrm>
            <a:off x="3619503" y="2823119"/>
            <a:ext cx="3487927" cy="2672271"/>
          </a:xfrm>
          <a:prstGeom prst="rect">
            <a:avLst/>
          </a:prstGeom>
          <a:effectLst/>
        </p:spPr>
      </p:pic>
      <p:grpSp>
        <p:nvGrpSpPr>
          <p:cNvPr id="20" name="Group 19"/>
          <p:cNvGrpSpPr/>
          <p:nvPr/>
        </p:nvGrpSpPr>
        <p:grpSpPr>
          <a:xfrm>
            <a:off x="5425504" y="3156344"/>
            <a:ext cx="2816798" cy="381000"/>
            <a:chOff x="4889722" y="2148147"/>
            <a:chExt cx="4250858" cy="381000"/>
          </a:xfrm>
        </p:grpSpPr>
        <p:sp>
          <p:nvSpPr>
            <p:cNvPr id="21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32709" y="2194965"/>
              <a:ext cx="2094948" cy="24622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1">
              <a:spAutoFit/>
            </a:bodyPr>
            <a:lstStyle/>
            <a:p>
              <a:pPr defTabSz="91434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Hydrocarbons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" y="5791200"/>
            <a:ext cx="5067299" cy="381000"/>
            <a:chOff x="4889722" y="2148147"/>
            <a:chExt cx="4250857" cy="381000"/>
          </a:xfrm>
        </p:grpSpPr>
        <p:sp>
          <p:nvSpPr>
            <p:cNvPr id="35" name="Rectangle 159"/>
            <p:cNvSpPr>
              <a:spLocks/>
            </p:cNvSpPr>
            <p:nvPr/>
          </p:nvSpPr>
          <p:spPr bwMode="auto">
            <a:xfrm>
              <a:off x="4889722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rgbClr val="35E092">
                    <a:alpha val="0"/>
                  </a:srgbClr>
                </a:gs>
                <a:gs pos="25000">
                  <a:srgbClr val="015F2D">
                    <a:alpha val="65000"/>
                  </a:srgbClr>
                </a:gs>
                <a:gs pos="100000">
                  <a:srgbClr val="35E092">
                    <a:alpha val="0"/>
                  </a:srgbClr>
                </a:gs>
                <a:gs pos="75000">
                  <a:srgbClr val="015F2D">
                    <a:alpha val="65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35E092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59384" y="2208435"/>
              <a:ext cx="3311530" cy="2385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96">
                      <a:lumMod val="20000"/>
                      <a:lumOff val="80000"/>
                    </a:srgbClr>
                  </a:solidFill>
                  <a:latin typeface="Arial"/>
                </a:rPr>
                <a:t>Leveraging Spatial Analysis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063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Good Information Products Illustrate Change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0113" y="1616274"/>
            <a:ext cx="3053997" cy="2095797"/>
            <a:chOff x="900114" y="1676400"/>
            <a:chExt cx="3405186" cy="23368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3405186" cy="23368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294" y="1778449"/>
              <a:ext cx="3206406" cy="213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1828218" y="1874980"/>
            <a:ext cx="3127330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marL="39686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Urbanization </a:t>
              </a:r>
              <a:r>
                <a:rPr lang="en-US" sz="1600" b="1" dirty="0" smtClean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– </a:t>
              </a:r>
              <a:r>
                <a:rPr lang="en-US" sz="1600" b="1" dirty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Landsat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33833" y="3507818"/>
            <a:ext cx="3134303" cy="2151601"/>
            <a:chOff x="1306514" y="3238500"/>
            <a:chExt cx="3367086" cy="2311400"/>
          </a:xfrm>
        </p:grpSpPr>
        <p:sp>
          <p:nvSpPr>
            <p:cNvPr id="32" name="Rounded Rectangle 31"/>
            <p:cNvSpPr/>
            <p:nvPr/>
          </p:nvSpPr>
          <p:spPr>
            <a:xfrm>
              <a:off x="1306514" y="3238500"/>
              <a:ext cx="3367086" cy="23114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94" y="3340550"/>
              <a:ext cx="3168306" cy="2110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5550566" y="1483049"/>
            <a:ext cx="2691735" cy="2425806"/>
            <a:chOff x="9436764" y="1257194"/>
            <a:chExt cx="2691735" cy="2425806"/>
          </a:xfrm>
        </p:grpSpPr>
        <p:sp>
          <p:nvSpPr>
            <p:cNvPr id="38" name="Rounded Rectangle 37"/>
            <p:cNvSpPr/>
            <p:nvPr/>
          </p:nvSpPr>
          <p:spPr>
            <a:xfrm>
              <a:off x="9436764" y="1257194"/>
              <a:ext cx="2691735" cy="2425806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43" name="Picture 42" descr="CO2_NA_12fps_delay_8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5284" y="1345999"/>
              <a:ext cx="2534951" cy="224810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508806" y="4293882"/>
            <a:ext cx="3463505" cy="1365537"/>
            <a:chOff x="5037551" y="1732153"/>
            <a:chExt cx="2746837" cy="1082980"/>
          </a:xfrm>
        </p:grpSpPr>
        <p:sp>
          <p:nvSpPr>
            <p:cNvPr id="28" name="Rounded Rectangle 27"/>
            <p:cNvSpPr/>
            <p:nvPr/>
          </p:nvSpPr>
          <p:spPr>
            <a:xfrm>
              <a:off x="5037551" y="1732153"/>
              <a:ext cx="2746837" cy="1082980"/>
            </a:xfrm>
            <a:prstGeom prst="roundRect">
              <a:avLst>
                <a:gd name="adj" fmla="val 3830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23701" y="1812084"/>
              <a:ext cx="2565852" cy="919267"/>
              <a:chOff x="5123701" y="1812084"/>
              <a:chExt cx="2565852" cy="919267"/>
            </a:xfrm>
          </p:grpSpPr>
          <p:pic>
            <p:nvPicPr>
              <p:cNvPr id="25" name="Picture 24" descr="2323_2_2-CochitiPre-Dam1963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770" t="2795" r="18808" b="2795"/>
              <a:stretch/>
            </p:blipFill>
            <p:spPr>
              <a:xfrm>
                <a:off x="5123701" y="1812756"/>
                <a:ext cx="1231437" cy="91859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Picture 26" descr="2323_3_3-CochitiPost-Dam2005.jp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801" t="1701" r="18779" b="3424"/>
              <a:stretch/>
            </p:blipFill>
            <p:spPr>
              <a:xfrm>
                <a:off x="6445391" y="1812084"/>
                <a:ext cx="1244162" cy="919267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5214037" y="4044460"/>
            <a:ext cx="2053038" cy="381000"/>
            <a:chOff x="5223394" y="2148147"/>
            <a:chExt cx="3583514" cy="381000"/>
          </a:xfrm>
        </p:grpSpPr>
        <p:sp>
          <p:nvSpPr>
            <p:cNvPr id="23" name="Rectangle 159"/>
            <p:cNvSpPr>
              <a:spLocks/>
            </p:cNvSpPr>
            <p:nvPr/>
          </p:nvSpPr>
          <p:spPr bwMode="auto">
            <a:xfrm>
              <a:off x="5223394" y="2148147"/>
              <a:ext cx="3583514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17919" y="2201378"/>
              <a:ext cx="298153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341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Arial"/>
                </a:rPr>
                <a:t>Sedimentation</a:t>
              </a:r>
              <a:endParaRPr lang="en-US" sz="1600" b="1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98446" y="2916192"/>
            <a:ext cx="1820496" cy="381000"/>
            <a:chOff x="5383410" y="2148147"/>
            <a:chExt cx="3263483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5383410" y="2148147"/>
              <a:ext cx="3263483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341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388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0" name="Picture 29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9"/>
            <a:ext cx="7327900" cy="484631"/>
          </a:xfrm>
        </p:spPr>
        <p:txBody>
          <a:bodyPr/>
          <a:lstStyle/>
          <a:p>
            <a:r>
              <a:rPr lang="en-US" sz="2300" dirty="0"/>
              <a:t>Good </a:t>
            </a:r>
            <a:r>
              <a:rPr lang="en-US" sz="2300" dirty="0" smtClean="0"/>
              <a:t>Information Products </a:t>
            </a:r>
            <a:r>
              <a:rPr lang="en-US" sz="2300" dirty="0"/>
              <a:t>Can </a:t>
            </a:r>
            <a:r>
              <a:rPr lang="en-US" sz="2300" dirty="0" smtClean="0"/>
              <a:t>Show The </a:t>
            </a:r>
            <a:r>
              <a:rPr lang="en-US" sz="2300" dirty="0"/>
              <a:t>Future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70260" y="4459415"/>
            <a:ext cx="2277862" cy="381000"/>
            <a:chOff x="4889721" y="2148147"/>
            <a:chExt cx="4250857" cy="381000"/>
          </a:xfrm>
        </p:grpSpPr>
        <p:sp>
          <p:nvSpPr>
            <p:cNvPr id="33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6502" y="2201377"/>
              <a:ext cx="229729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CGI Grants  </a:t>
              </a:r>
              <a:endParaRPr lang="ro-RO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06687" y="1676399"/>
            <a:ext cx="2540431" cy="3726873"/>
            <a:chOff x="900114" y="1676399"/>
            <a:chExt cx="2540431" cy="3726873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399"/>
              <a:ext cx="2540431" cy="3726873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3" name="Picture 22" descr="Greater-Gombe-Land-Use-Plans-Tanzania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7294" y="1778449"/>
              <a:ext cx="2347313" cy="352786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7" name="Group 16"/>
          <p:cNvGrpSpPr/>
          <p:nvPr/>
        </p:nvGrpSpPr>
        <p:grpSpPr>
          <a:xfrm>
            <a:off x="1981690" y="1937144"/>
            <a:ext cx="259197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1945" y="2194965"/>
              <a:ext cx="4029481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Gombe, Tanzania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04629" y="1858018"/>
            <a:ext cx="3162366" cy="2289196"/>
            <a:chOff x="3968999" y="2328687"/>
            <a:chExt cx="3162366" cy="2289196"/>
          </a:xfrm>
        </p:grpSpPr>
        <p:sp>
          <p:nvSpPr>
            <p:cNvPr id="35" name="Rounded Rectangle 34"/>
            <p:cNvSpPr/>
            <p:nvPr/>
          </p:nvSpPr>
          <p:spPr>
            <a:xfrm>
              <a:off x="3968999" y="2328687"/>
              <a:ext cx="3162366" cy="2289196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62875" y="2433550"/>
              <a:ext cx="2974614" cy="2079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6696358" y="2647449"/>
            <a:ext cx="1892300" cy="381000"/>
            <a:chOff x="11538387" y="-375418"/>
            <a:chExt cx="4250858" cy="381000"/>
          </a:xfrm>
        </p:grpSpPr>
        <p:sp>
          <p:nvSpPr>
            <p:cNvPr id="37" name="Rectangle 159"/>
            <p:cNvSpPr>
              <a:spLocks/>
            </p:cNvSpPr>
            <p:nvPr/>
          </p:nvSpPr>
          <p:spPr bwMode="auto">
            <a:xfrm>
              <a:off x="11538387" y="-375418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538387" y="-300334"/>
              <a:ext cx="3706342" cy="2308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Texas Border</a:t>
              </a:r>
              <a:endParaRPr lang="en-US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61005" y="3556384"/>
            <a:ext cx="2320683" cy="1846888"/>
            <a:chOff x="4468044" y="2940627"/>
            <a:chExt cx="2320683" cy="1846888"/>
          </a:xfrm>
        </p:grpSpPr>
        <p:sp>
          <p:nvSpPr>
            <p:cNvPr id="38" name="Rounded Rectangle 37"/>
            <p:cNvSpPr/>
            <p:nvPr/>
          </p:nvSpPr>
          <p:spPr>
            <a:xfrm>
              <a:off x="4468044" y="2940627"/>
              <a:ext cx="2320683" cy="1846888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5" name="Picture 4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4565224" y="3042676"/>
              <a:ext cx="2130853" cy="164380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44" name="Group 43"/>
          <p:cNvGrpSpPr/>
          <p:nvPr/>
        </p:nvGrpSpPr>
        <p:grpSpPr>
          <a:xfrm>
            <a:off x="5622169" y="4541097"/>
            <a:ext cx="1892300" cy="381000"/>
            <a:chOff x="4889722" y="2148147"/>
            <a:chExt cx="4250858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Oregon</a:t>
              </a:r>
              <a:endParaRPr lang="en-US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09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6" name="Picture 75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pic>
        <p:nvPicPr>
          <p:cNvPr id="42" name="Picture 41" descr="Fotolia_15507386_X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074" y="4"/>
            <a:ext cx="9643074" cy="68574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</a:t>
            </a:r>
            <a:r>
              <a:rPr lang="en-US" dirty="0" smtClean="0"/>
              <a:t>GeoInformation </a:t>
            </a:r>
            <a:r>
              <a:rPr lang="en-US" dirty="0"/>
              <a:t>Products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Helping Us Understand . . .</a:t>
            </a:r>
          </a:p>
          <a:p>
            <a:r>
              <a:rPr lang="en-US" dirty="0" smtClean="0"/>
              <a:t>. . . And Make Better Decisions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4275250" y="1669584"/>
            <a:ext cx="4289987" cy="3382545"/>
            <a:chOff x="6192948" y="1529880"/>
            <a:chExt cx="4289987" cy="3382545"/>
          </a:xfrm>
        </p:grpSpPr>
        <p:pic>
          <p:nvPicPr>
            <p:cNvPr id="45" name="Picture 44" descr="manyscreenshots.png"/>
            <p:cNvPicPr>
              <a:picLocks noChangeAspect="1"/>
            </p:cNvPicPr>
            <p:nvPr/>
          </p:nvPicPr>
          <p:blipFill>
            <a:blip r:embed="rId5" cstate="print">
              <a:alphaModFix amt="82000"/>
            </a:blip>
            <a:stretch>
              <a:fillRect/>
            </a:stretch>
          </p:blipFill>
          <p:spPr>
            <a:xfrm>
              <a:off x="6192948" y="1703076"/>
              <a:ext cx="4009255" cy="2944296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>
              <a:off x="6538889" y="1529880"/>
              <a:ext cx="3944046" cy="1444898"/>
              <a:chOff x="815127" y="1585977"/>
              <a:chExt cx="5039187" cy="1846102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2356262" y="1585977"/>
                <a:ext cx="3498052" cy="1846102"/>
                <a:chOff x="6934225" y="1585977"/>
                <a:chExt cx="3498052" cy="1846102"/>
              </a:xfrm>
            </p:grpSpPr>
            <p:sp>
              <p:nvSpPr>
                <p:cNvPr id="62" name="Rounded Rectangle 61"/>
                <p:cNvSpPr/>
                <p:nvPr/>
              </p:nvSpPr>
              <p:spPr>
                <a:xfrm>
                  <a:off x="6934225" y="1585977"/>
                  <a:ext cx="402347" cy="369633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25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7224075" y="1870563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4" name="Rounded Rectangle 63"/>
                <p:cNvSpPr/>
                <p:nvPr/>
              </p:nvSpPr>
              <p:spPr>
                <a:xfrm>
                  <a:off x="7691431" y="3206871"/>
                  <a:ext cx="245139" cy="225208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5" name="Rounded Rectangle 64"/>
                <p:cNvSpPr/>
                <p:nvPr/>
              </p:nvSpPr>
              <p:spPr>
                <a:xfrm>
                  <a:off x="7445615" y="1714235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66" name="Picture 65" descr="CurrentLandUseBasemap.jp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alphaModFix amt="6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6799" t="10509" r="52966" b="49515"/>
                <a:stretch/>
              </p:blipFill>
              <p:spPr>
                <a:xfrm>
                  <a:off x="7148145" y="2791594"/>
                  <a:ext cx="622946" cy="540560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  <p:sp>
              <p:nvSpPr>
                <p:cNvPr id="67" name="Rounded Rectangle 66"/>
                <p:cNvSpPr/>
                <p:nvPr/>
              </p:nvSpPr>
              <p:spPr>
                <a:xfrm>
                  <a:off x="7603765" y="2615576"/>
                  <a:ext cx="336996" cy="309596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68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alphaModFix amt="83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2092" y="1908376"/>
                  <a:ext cx="562069" cy="524598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  <p:sp>
              <p:nvSpPr>
                <p:cNvPr id="69" name="Rounded Rectangle 68"/>
                <p:cNvSpPr/>
                <p:nvPr/>
              </p:nvSpPr>
              <p:spPr>
                <a:xfrm>
                  <a:off x="8800546" y="1744518"/>
                  <a:ext cx="351055" cy="322512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9721639" y="2323006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9299692" y="2689257"/>
                  <a:ext cx="208812" cy="19183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72" name="Picture 71" descr="CurrentLandUseBasemap.jpg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alphaModFix amt="73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223" t="53838" r="58542" b="6186"/>
                <a:stretch/>
              </p:blipFill>
              <p:spPr>
                <a:xfrm>
                  <a:off x="9886333" y="2462867"/>
                  <a:ext cx="545944" cy="473742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</p:grpSp>
          <p:sp>
            <p:nvSpPr>
              <p:cNvPr id="60" name="Rounded Rectangle 59"/>
              <p:cNvSpPr/>
              <p:nvPr/>
            </p:nvSpPr>
            <p:spPr>
              <a:xfrm>
                <a:off x="1186163" y="2140338"/>
                <a:ext cx="184526" cy="169523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815127" y="1847573"/>
                <a:ext cx="270225" cy="248254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943581" y="3026662"/>
              <a:ext cx="2496755" cy="1885763"/>
              <a:chOff x="1085566" y="-124108"/>
              <a:chExt cx="3190029" cy="2409382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2356262" y="-124108"/>
                <a:ext cx="1919333" cy="2242925"/>
                <a:chOff x="6934225" y="-124108"/>
                <a:chExt cx="1919333" cy="2242925"/>
              </a:xfrm>
            </p:grpSpPr>
            <p:sp>
              <p:nvSpPr>
                <p:cNvPr id="51" name="Rounded Rectangle 50"/>
                <p:cNvSpPr/>
                <p:nvPr/>
              </p:nvSpPr>
              <p:spPr>
                <a:xfrm>
                  <a:off x="6934225" y="1585977"/>
                  <a:ext cx="402347" cy="369633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25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>
                <a:xfrm>
                  <a:off x="7224075" y="1870563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3" name="Rounded Rectangle 52"/>
                <p:cNvSpPr/>
                <p:nvPr/>
              </p:nvSpPr>
              <p:spPr>
                <a:xfrm>
                  <a:off x="7703723" y="1080080"/>
                  <a:ext cx="245139" cy="225208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445615" y="1714235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>
                  <a:off x="8107764" y="1730437"/>
                  <a:ext cx="336995" cy="309596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7964644" y="-124108"/>
                  <a:ext cx="351055" cy="322512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8504665" y="761721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8685060" y="918980"/>
                  <a:ext cx="168498" cy="154797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</p:grpSp>
          <p:sp>
            <p:nvSpPr>
              <p:cNvPr id="49" name="Rounded Rectangle 48"/>
              <p:cNvSpPr/>
              <p:nvPr/>
            </p:nvSpPr>
            <p:spPr>
              <a:xfrm>
                <a:off x="1333675" y="2115752"/>
                <a:ext cx="184526" cy="169522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1085566" y="1724636"/>
                <a:ext cx="270225" cy="248254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</p:grpSp>
      <p:sp>
        <p:nvSpPr>
          <p:cNvPr id="43" name="Rounded Rectangle 42"/>
          <p:cNvSpPr/>
          <p:nvPr/>
        </p:nvSpPr>
        <p:spPr>
          <a:xfrm>
            <a:off x="1039512" y="1772442"/>
            <a:ext cx="5522699" cy="3499982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Provide Timely Information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Disseminate Knowledge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Communicate Importance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/>
              <a:t>Show Status and Performance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Support Decision Making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Illustrate Change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Show The Future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118581" y="4735557"/>
            <a:ext cx="5137707" cy="381000"/>
            <a:chOff x="4889721" y="2148147"/>
            <a:chExt cx="4250857" cy="381000"/>
          </a:xfrm>
        </p:grpSpPr>
        <p:sp>
          <p:nvSpPr>
            <p:cNvPr id="74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rgbClr val="35E092">
                    <a:alpha val="0"/>
                  </a:srgbClr>
                </a:gs>
                <a:gs pos="25000">
                  <a:srgbClr val="0B8F47">
                    <a:alpha val="65000"/>
                  </a:srgbClr>
                </a:gs>
                <a:gs pos="100000">
                  <a:srgbClr val="35E092">
                    <a:alpha val="0"/>
                  </a:srgbClr>
                </a:gs>
                <a:gs pos="75000">
                  <a:srgbClr val="0B8F47">
                    <a:alpha val="65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35E092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59384" y="2208435"/>
              <a:ext cx="3311530" cy="2385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FF96">
                      <a:lumMod val="20000"/>
                      <a:lumOff val="80000"/>
                    </a:srgbClr>
                  </a:solidFill>
                  <a:latin typeface="Arial"/>
                </a:rPr>
                <a:t>Effectively Telling a Story . . .</a:t>
              </a:r>
              <a:endParaRPr lang="en-US" sz="1800" b="1" dirty="0">
                <a:solidFill>
                  <a:srgbClr val="FFFF96">
                    <a:lumMod val="20000"/>
                    <a:lumOff val="80000"/>
                  </a:srgbClr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42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Story Maps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51" y="1676400"/>
            <a:ext cx="7581900" cy="44727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581400" y="6248398"/>
            <a:ext cx="3307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AT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http://arcg.is/1FT9CRJ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248398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“Sound of Music”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1115458"/>
            <a:ext cx="3676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http://storymaps.arcgis.com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4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3200" dirty="0" smtClean="0"/>
              <a:t>Readings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491" y="1219200"/>
            <a:ext cx="7772400" cy="2438400"/>
          </a:xfrm>
        </p:spPr>
        <p:txBody>
          <a:bodyPr/>
          <a:lstStyle/>
          <a:p>
            <a:r>
              <a:rPr lang="en-US" sz="2400" dirty="0" smtClean="0"/>
              <a:t>Geodatabase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desktop.arcgis.com/en/desktop/latest/manage-data/geodatabases/what-is-a-geodatabase.htm</a:t>
            </a:r>
            <a:r>
              <a:rPr lang="en-US" sz="1400" dirty="0" smtClean="0"/>
              <a:t> </a:t>
            </a:r>
            <a:endParaRPr lang="en-US" sz="1400" dirty="0" smtClean="0"/>
          </a:p>
          <a:p>
            <a:pPr lvl="1"/>
            <a:r>
              <a:rPr lang="en-US" sz="1800" dirty="0" smtClean="0"/>
              <a:t>“What is a </a:t>
            </a:r>
            <a:r>
              <a:rPr lang="en-US" sz="1800" dirty="0" err="1" smtClean="0"/>
              <a:t>Geodatabase</a:t>
            </a:r>
            <a:r>
              <a:rPr lang="en-US" sz="1800" dirty="0" smtClean="0"/>
              <a:t>” to “Raster Basics”</a:t>
            </a:r>
          </a:p>
          <a:p>
            <a:r>
              <a:rPr lang="en-US" sz="2400" dirty="0" smtClean="0"/>
              <a:t>ArcMap</a:t>
            </a:r>
          </a:p>
          <a:p>
            <a:pPr marL="0" indent="0">
              <a:buNone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http://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desktop.arcgis.com/en/desktop/latest/main/map/essential-arcmap-vocabulary.htm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4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lvl="1"/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“Introduction” to “Essential ArcMap Vocabulary”</a:t>
            </a:r>
          </a:p>
          <a:p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6328" y="3445473"/>
            <a:ext cx="1038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Videos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05873" y="3962400"/>
            <a:ext cx="777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GIS around the world  </a:t>
            </a:r>
          </a:p>
          <a:p>
            <a:pPr lvl="1"/>
            <a:r>
              <a:rPr lang="en-US" sz="1400" kern="0" dirty="0">
                <a:hlinkClick r:id="rId4"/>
              </a:rPr>
              <a:t>http://video.esri.com/iframe/4639/</a:t>
            </a:r>
            <a:r>
              <a:rPr lang="en-US" sz="1400" kern="0" dirty="0"/>
              <a:t> (19 min 50 sec)</a:t>
            </a:r>
          </a:p>
          <a:p>
            <a:r>
              <a:rPr lang="en-US" sz="2400" kern="0" dirty="0" smtClean="0"/>
              <a:t>GIS Vision: Applying Geography Everywhere</a:t>
            </a:r>
            <a:endParaRPr lang="en-US" sz="2400" kern="0" dirty="0" smtClean="0"/>
          </a:p>
          <a:p>
            <a:pPr lvl="1"/>
            <a:r>
              <a:rPr lang="en-US" sz="1400" dirty="0" smtClean="0">
                <a:hlinkClick r:id="rId5"/>
              </a:rPr>
              <a:t>http</a:t>
            </a:r>
            <a:r>
              <a:rPr lang="en-US" sz="1400" dirty="0">
                <a:hlinkClick r:id="rId5"/>
              </a:rPr>
              <a:t>://</a:t>
            </a:r>
            <a:r>
              <a:rPr lang="en-US" sz="1400" dirty="0" smtClean="0">
                <a:hlinkClick r:id="rId5"/>
              </a:rPr>
              <a:t>video.esri.com/iframe/4640/</a:t>
            </a:r>
            <a:r>
              <a:rPr lang="en-US" sz="1400" dirty="0" smtClean="0"/>
              <a:t>  (12 min 42 sec)</a:t>
            </a:r>
            <a:endParaRPr lang="en-US" sz="1400" kern="0" dirty="0" smtClean="0"/>
          </a:p>
          <a:p>
            <a:r>
              <a:rPr lang="en-US" sz="2400" kern="0" dirty="0" smtClean="0"/>
              <a:t>GIS at the Southwest Florida Water Management District</a:t>
            </a:r>
            <a:endParaRPr lang="en-US" sz="2400" kern="0" dirty="0" smtClean="0"/>
          </a:p>
          <a:p>
            <a:pPr lvl="1"/>
            <a:r>
              <a:rPr lang="en-US" sz="1400" kern="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http://</a:t>
            </a:r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  <a:hlinkClick r:id="rId6"/>
              </a:rPr>
              <a:t>video.esri.com/iframe/4650/</a:t>
            </a:r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 (13 min 20 sec)</a:t>
            </a:r>
            <a:endParaRPr lang="en-US" sz="14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75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Dictionary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40" y="2314931"/>
            <a:ext cx="6173672" cy="41885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409700" y="1513255"/>
            <a:ext cx="6804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http://support.esri.com/en/knowledgebase/Gisdictionary/browse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23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151144"/>
            <a:ext cx="8696325" cy="670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124202" y="2971802"/>
            <a:ext cx="5428673" cy="372409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“All </a:t>
            </a:r>
            <a:r>
              <a:rPr lang="en-US" sz="2000" dirty="0"/>
              <a:t>geographic information systems are built using </a:t>
            </a:r>
            <a:r>
              <a:rPr lang="en-US" sz="2000" dirty="0">
                <a:solidFill>
                  <a:srgbClr val="FF3300"/>
                </a:solidFill>
              </a:rPr>
              <a:t>formal models</a:t>
            </a:r>
            <a:r>
              <a:rPr lang="en-US" sz="2000" dirty="0"/>
              <a:t> that describe how things are located in space.   </a:t>
            </a:r>
            <a:r>
              <a:rPr lang="en-US" sz="2000" dirty="0">
                <a:solidFill>
                  <a:srgbClr val="FF3300"/>
                </a:solidFill>
              </a:rPr>
              <a:t>A formal model is an abstract and well-defined system of concepts</a:t>
            </a:r>
            <a:r>
              <a:rPr lang="en-US" sz="2000" dirty="0"/>
              <a:t>.  A geographic data model defines the </a:t>
            </a:r>
            <a:r>
              <a:rPr lang="en-US" sz="2000" dirty="0">
                <a:solidFill>
                  <a:srgbClr val="FF3300"/>
                </a:solidFill>
              </a:rPr>
              <a:t>vocabulary for describing and reasoning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about the things that are located on the earth</a:t>
            </a:r>
            <a:r>
              <a:rPr lang="en-US" sz="2000" dirty="0"/>
              <a:t>.   Geographic data models serve as the foundation on which all geographic information systems are built</a:t>
            </a:r>
            <a:r>
              <a:rPr lang="en-US" sz="2000" dirty="0" smtClean="0"/>
              <a:t>.”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1800" dirty="0"/>
              <a:t>Scott Morehouse, Preface to “Modeling our World</a:t>
            </a:r>
            <a:r>
              <a:rPr lang="en-US" sz="1800" dirty="0" smtClean="0"/>
              <a:t>”, First Edition.  He is the chief software engineer at ESRI 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2008909" y="2129135"/>
            <a:ext cx="586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ucgis.org/ucgis-fellow/scott-morehouse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352802" y="2438404"/>
            <a:ext cx="4373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Made a Fellow of UCGIS in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43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ESRI GIS Development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19812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Arc/Info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(coverage model)</a:t>
            </a:r>
          </a:p>
          <a:p>
            <a:pPr>
              <a:spcBef>
                <a:spcPct val="50000"/>
              </a:spcBef>
            </a:pPr>
            <a:r>
              <a:rPr lang="en-US"/>
              <a:t>Versions 1-7 from 1980 – 1999</a:t>
            </a:r>
          </a:p>
          <a:p>
            <a:pPr>
              <a:spcBef>
                <a:spcPct val="50000"/>
              </a:spcBef>
            </a:pPr>
            <a:r>
              <a:rPr lang="en-US"/>
              <a:t>Arc Macro Language (AML)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7200" y="48006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ArcView</a:t>
            </a:r>
            <a:r>
              <a:rPr lang="en-US"/>
              <a:t>  </a:t>
            </a:r>
            <a:r>
              <a:rPr lang="en-US">
                <a:solidFill>
                  <a:srgbClr val="FF0000"/>
                </a:solidFill>
              </a:rPr>
              <a:t>(shapefile model)</a:t>
            </a:r>
          </a:p>
          <a:p>
            <a:pPr>
              <a:spcBef>
                <a:spcPct val="50000"/>
              </a:spcBef>
            </a:pPr>
            <a:r>
              <a:rPr lang="en-US"/>
              <a:t>Versions 1-3 from 1994 – 1999</a:t>
            </a:r>
          </a:p>
          <a:p>
            <a:pPr>
              <a:spcBef>
                <a:spcPct val="50000"/>
              </a:spcBef>
            </a:pPr>
            <a:r>
              <a:rPr lang="en-US"/>
              <a:t>Avenue scripting language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876800" y="3352800"/>
            <a:ext cx="40386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3300"/>
                </a:solidFill>
              </a:rPr>
              <a:t>ArcGIS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geodatabase</a:t>
            </a:r>
            <a:r>
              <a:rPr lang="en-US" dirty="0">
                <a:solidFill>
                  <a:srgbClr val="FF0000"/>
                </a:solidFill>
              </a:rPr>
              <a:t> model)</a:t>
            </a:r>
          </a:p>
          <a:p>
            <a:pPr>
              <a:spcBef>
                <a:spcPct val="50000"/>
              </a:spcBef>
            </a:pPr>
            <a:r>
              <a:rPr lang="en-US" dirty="0"/>
              <a:t>Version 8.0, </a:t>
            </a:r>
            <a:r>
              <a:rPr lang="en-US" dirty="0">
                <a:solidFill>
                  <a:schemeClr val="tx2"/>
                </a:solidFill>
              </a:rPr>
              <a:t>…,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smtClean="0">
                <a:solidFill>
                  <a:srgbClr val="FF3300"/>
                </a:solidFill>
              </a:rPr>
              <a:t>10.3.1</a:t>
            </a:r>
            <a:r>
              <a:rPr lang="en-US" dirty="0" smtClean="0"/>
              <a:t> </a:t>
            </a:r>
            <a:r>
              <a:rPr lang="en-US" dirty="0"/>
              <a:t>from 2000 – Python scripting 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 rot="-2096501">
            <a:off x="4648200" y="51054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 rot="2646950">
            <a:off x="4495800" y="25908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4137"/>
            <a:ext cx="7772400" cy="1143000"/>
          </a:xfrm>
        </p:spPr>
        <p:txBody>
          <a:bodyPr/>
          <a:lstStyle/>
          <a:p>
            <a:r>
              <a:rPr lang="en-US" dirty="0" err="1" smtClean="0"/>
              <a:t>Geodatabase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11" y="1690692"/>
            <a:ext cx="7479982" cy="47519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85800" y="1280142"/>
            <a:ext cx="777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http://resources.arcgis.com/en/help/main/10.2/#/What_is_a_geodatabase/003n00000001000000/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843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3623" y="6200232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Michael </a:t>
            </a:r>
            <a:r>
              <a:rPr lang="en-US" dirty="0" err="1" smtClean="0"/>
              <a:t>Zeiler</a:t>
            </a:r>
            <a:r>
              <a:rPr lang="en-US" dirty="0" smtClean="0"/>
              <a:t>,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602" y="228600"/>
            <a:ext cx="8334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Common Geospatial Information Types</a:t>
            </a:r>
            <a:endParaRPr lang="en-US" sz="4000" dirty="0"/>
          </a:p>
        </p:txBody>
      </p:sp>
      <p:pic>
        <p:nvPicPr>
          <p:cNvPr id="5" name="Picture 3" descr="C:\GISWR11\graphics\gdb3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936487"/>
            <a:ext cx="3790880" cy="52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34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Geodatabase</a:t>
            </a:r>
            <a:r>
              <a:rPr lang="en-US" dirty="0" smtClean="0"/>
              <a:t> – a store for all types of geospatial information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45128"/>
            <a:ext cx="4495800" cy="494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7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GISWR11\graphics\GeodatabaseConcep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2650"/>
            <a:ext cx="7460280" cy="52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3623" y="6200232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Michael </a:t>
            </a:r>
            <a:r>
              <a:rPr lang="en-US" dirty="0" err="1" smtClean="0"/>
              <a:t>Zeiler</a:t>
            </a:r>
            <a:r>
              <a:rPr lang="en-US" dirty="0" smtClean="0"/>
              <a:t>,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28600"/>
            <a:ext cx="6327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Application and Storage Tiers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575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1017"/>
            <a:ext cx="7772400" cy="638175"/>
          </a:xfrm>
        </p:spPr>
        <p:txBody>
          <a:bodyPr/>
          <a:lstStyle/>
          <a:p>
            <a:pPr eaLnBrk="1" hangingPunct="1"/>
            <a:r>
              <a:rPr lang="en-US" smtClean="0"/>
              <a:t>ArcGIS Geodatabase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381000" y="1168400"/>
            <a:ext cx="8382000" cy="5384800"/>
            <a:chOff x="240" y="736"/>
            <a:chExt cx="5280" cy="3392"/>
          </a:xfrm>
        </p:grpSpPr>
        <p:pic>
          <p:nvPicPr>
            <p:cNvPr id="15364" name="Picture 4" descr="workspa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864"/>
              <a:ext cx="2399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2400" y="1104"/>
              <a:ext cx="11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Geodatabase</a:t>
              </a:r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100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2400" y="1392"/>
              <a:ext cx="132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Feature Dataset</a:t>
              </a:r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>
              <a:off x="912" y="1536"/>
              <a:ext cx="14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397" y="1680"/>
              <a:ext cx="120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Feature Class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395" y="2064"/>
              <a:ext cx="98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FF3300"/>
                  </a:solidFill>
                </a:rPr>
                <a:t>Geometric </a:t>
              </a:r>
            </a:p>
            <a:p>
              <a:pPr algn="ctr"/>
              <a:r>
                <a:rPr lang="en-US" i="1">
                  <a:solidFill>
                    <a:srgbClr val="FF3300"/>
                  </a:solidFill>
                </a:rPr>
                <a:t>Network</a:t>
              </a: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H="1">
              <a:off x="1920" y="2400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2400" y="3120"/>
              <a:ext cx="11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Object Class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2400" y="2832"/>
              <a:ext cx="109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Relationship</a:t>
              </a:r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flipH="1">
              <a:off x="1920" y="3264"/>
              <a:ext cx="47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5" name="Picture 15" descr="glossary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3504"/>
              <a:ext cx="254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3456" y="3264"/>
              <a:ext cx="62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3360" y="24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flipV="1">
              <a:off x="3552" y="1776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9" name="Picture 19" descr="glossar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6" y="2008"/>
              <a:ext cx="1536" cy="12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380" name="Picture 20" descr="glossary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736"/>
              <a:ext cx="1344" cy="11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2400" y="816"/>
              <a:ext cx="97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Workspace</a:t>
              </a:r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 flipH="1" flipV="1">
              <a:off x="864" y="96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Rectangle 23"/>
            <p:cNvSpPr>
              <a:spLocks noChangeArrowheads="1"/>
            </p:cNvSpPr>
            <p:nvPr/>
          </p:nvSpPr>
          <p:spPr bwMode="auto">
            <a:xfrm>
              <a:off x="480" y="768"/>
              <a:ext cx="240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>
              <a:off x="864" y="2976"/>
              <a:ext cx="15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Object Class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90" y="1624013"/>
            <a:ext cx="5984875" cy="2108200"/>
          </a:xfrm>
        </p:spPr>
        <p:txBody>
          <a:bodyPr/>
          <a:lstStyle/>
          <a:p>
            <a:pPr eaLnBrk="1" hangingPunct="1"/>
            <a:r>
              <a:rPr lang="en-US" smtClean="0"/>
              <a:t>An </a:t>
            </a:r>
            <a:r>
              <a:rPr lang="en-US" b="1" smtClean="0">
                <a:solidFill>
                  <a:srgbClr val="FF0000"/>
                </a:solidFill>
              </a:rPr>
              <a:t>object class</a:t>
            </a:r>
            <a:r>
              <a:rPr lang="en-US" smtClean="0"/>
              <a:t> is a collection of </a:t>
            </a:r>
            <a:r>
              <a:rPr lang="en-US" i="1" smtClean="0"/>
              <a:t>objects</a:t>
            </a:r>
            <a:r>
              <a:rPr lang="en-US" smtClean="0"/>
              <a:t> in </a:t>
            </a:r>
            <a:r>
              <a:rPr lang="en-US" i="1" smtClean="0"/>
              <a:t>tabular format</a:t>
            </a:r>
            <a:r>
              <a:rPr lang="en-US" smtClean="0"/>
              <a:t> that have the same behavior and the same attributes.</a:t>
            </a:r>
          </a:p>
        </p:txBody>
      </p:sp>
      <p:pic>
        <p:nvPicPr>
          <p:cNvPr id="16388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90" y="3806829"/>
            <a:ext cx="55483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9601" y="5791204"/>
            <a:ext cx="80121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 object class is a table that has a unique identifier (</a:t>
            </a:r>
            <a:r>
              <a:rPr lang="en-US">
                <a:solidFill>
                  <a:srgbClr val="FF3300"/>
                </a:solidFill>
              </a:rPr>
              <a:t>ObjectID</a:t>
            </a:r>
            <a:r>
              <a:rPr lang="en-US"/>
              <a:t>)</a:t>
            </a:r>
          </a:p>
          <a:p>
            <a:r>
              <a:rPr lang="en-US"/>
              <a:t>for each record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24859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Feature Class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1" y="1868492"/>
            <a:ext cx="3024188" cy="2663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 </a:t>
            </a:r>
            <a:r>
              <a:rPr lang="en-US" sz="2800" b="1" smtClean="0">
                <a:solidFill>
                  <a:srgbClr val="FF0000"/>
                </a:solidFill>
              </a:rPr>
              <a:t>feature class</a:t>
            </a:r>
            <a:r>
              <a:rPr lang="en-US" sz="2800" smtClean="0"/>
              <a:t> is a collection of </a:t>
            </a:r>
            <a:r>
              <a:rPr lang="en-US" sz="2800" i="1" smtClean="0"/>
              <a:t>geographic objects</a:t>
            </a:r>
            <a:r>
              <a:rPr lang="en-US" sz="2800" smtClean="0"/>
              <a:t> in </a:t>
            </a:r>
            <a:r>
              <a:rPr lang="en-US" sz="2800" i="1" smtClean="0"/>
              <a:t>tabular format</a:t>
            </a:r>
            <a:r>
              <a:rPr lang="en-US" sz="2800" smtClean="0"/>
              <a:t> that have the same behavior and the same attributes.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773613" y="1557338"/>
            <a:ext cx="3962400" cy="4552950"/>
            <a:chOff x="432" y="1376"/>
            <a:chExt cx="2351" cy="2580"/>
          </a:xfrm>
        </p:grpSpPr>
        <p:pic>
          <p:nvPicPr>
            <p:cNvPr id="17414" name="Picture 5" descr="theme 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1376"/>
              <a:ext cx="2326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6" descr="ThemeTab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3248"/>
              <a:ext cx="2303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Line 7"/>
            <p:cNvSpPr>
              <a:spLocks noChangeShapeType="1"/>
            </p:cNvSpPr>
            <p:nvPr/>
          </p:nvSpPr>
          <p:spPr bwMode="auto">
            <a:xfrm flipH="1">
              <a:off x="654" y="2480"/>
              <a:ext cx="1362" cy="9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295400" y="6172200"/>
            <a:ext cx="736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Feature Class = Object class + spatial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1979615"/>
            <a:ext cx="7400925" cy="3519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 </a:t>
            </a:r>
            <a:r>
              <a:rPr lang="en-US" b="1" smtClean="0">
                <a:solidFill>
                  <a:srgbClr val="FF0000"/>
                </a:solidFill>
              </a:rPr>
              <a:t>relationship</a:t>
            </a:r>
            <a:r>
              <a:rPr lang="en-US" smtClean="0"/>
              <a:t> is a</a:t>
            </a:r>
            <a:r>
              <a:rPr lang="en-US" smtClean="0">
                <a:cs typeface="Times New Roman" pitchFamily="18" charset="0"/>
              </a:rPr>
              <a:t>n association or link between two objects in a database.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A relationship can exist between spatial objects (features in feature classes), non-spatial objects (objects in object classes), or between spatial and non-spatial objects.</a:t>
            </a:r>
            <a:r>
              <a:rPr lang="en-US" sz="2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90800" y="1447801"/>
            <a:ext cx="5078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Comic Sans MS" pitchFamily="66" charset="0"/>
              </a:rPr>
              <a:t>Relationship between non-spatial objects</a:t>
            </a:r>
          </a:p>
        </p:txBody>
      </p:sp>
      <p:pic>
        <p:nvPicPr>
          <p:cNvPr id="19460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133604"/>
            <a:ext cx="65532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Theme Related Table to Related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2" y="4495800"/>
            <a:ext cx="65182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2362202" y="3352800"/>
            <a:ext cx="2500313" cy="160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81002" y="2819403"/>
            <a:ext cx="11063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</a:t>
            </a:r>
          </a:p>
          <a:p>
            <a:r>
              <a:rPr lang="en-US"/>
              <a:t>Quality</a:t>
            </a:r>
          </a:p>
          <a:p>
            <a:r>
              <a:rPr lang="en-US"/>
              <a:t>Data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28600" y="5029203"/>
            <a:ext cx="15504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</a:t>
            </a:r>
          </a:p>
          <a:p>
            <a:r>
              <a:rPr lang="en-US"/>
              <a:t>Quality </a:t>
            </a:r>
          </a:p>
          <a:p>
            <a:r>
              <a:rPr lang="en-US"/>
              <a:t>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2000" y="1676403"/>
            <a:ext cx="7673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omic Sans MS" pitchFamily="66" charset="0"/>
              </a:rPr>
              <a:t>Relationship between spatial and non-spatial objects</a:t>
            </a:r>
          </a:p>
        </p:txBody>
      </p:sp>
      <p:pic>
        <p:nvPicPr>
          <p:cNvPr id="20484" name="Picture 4" descr="theme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2" y="2895600"/>
            <a:ext cx="3692525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Theme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2" y="4953004"/>
            <a:ext cx="500697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Theme Related Ta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2" y="2832101"/>
            <a:ext cx="508317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362200" y="4495800"/>
            <a:ext cx="1676400" cy="914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 flipH="1">
            <a:off x="2286000" y="3733800"/>
            <a:ext cx="1447800" cy="698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585411" y="2514604"/>
            <a:ext cx="24282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Water quality data</a:t>
            </a:r>
          </a:p>
          <a:p>
            <a:pPr algn="ctr"/>
            <a:r>
              <a:rPr lang="en-US"/>
              <a:t>(non-spatial)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749318" y="5867404"/>
            <a:ext cx="2754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Measurement station</a:t>
            </a:r>
          </a:p>
          <a:p>
            <a:pPr algn="ctr"/>
            <a:r>
              <a:rPr lang="en-US"/>
              <a:t>(spatial)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err="1" smtClean="0"/>
              <a:t>ArcMap</a:t>
            </a:r>
            <a:r>
              <a:rPr lang="en-US" dirty="0" smtClean="0"/>
              <a:t> – primary work interface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1676400"/>
            <a:ext cx="5491163" cy="4818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500" y="1275720"/>
            <a:ext cx="8138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http://resources.arcgis.com/en/help/main/10.2/#/Mapping_and_visualization_in_ArcGIS_for_Desktop/018q00000004000000/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10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153400" cy="1143000"/>
          </a:xfrm>
        </p:spPr>
        <p:txBody>
          <a:bodyPr/>
          <a:lstStyle/>
          <a:p>
            <a:r>
              <a:rPr lang="en-US" sz="4000" dirty="0" smtClean="0"/>
              <a:t>Arc Catalog – view the </a:t>
            </a:r>
            <a:r>
              <a:rPr lang="en-US" sz="4000" dirty="0" err="1" smtClean="0"/>
              <a:t>geodatabase</a:t>
            </a:r>
            <a:endParaRPr lang="en-US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2"/>
            <a:ext cx="3371850" cy="510214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1510"/>
            <a:ext cx="4133850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2133600"/>
            <a:ext cx="457200" cy="990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14800" y="1447800"/>
            <a:ext cx="9906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14800" y="3124204"/>
            <a:ext cx="990600" cy="3425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3475" y="1167928"/>
            <a:ext cx="77076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4"/>
              </a:rPr>
              <a:t>http://resources.arcgis.com/en/help/main/10.2/#/What_is_the_Catalog_window/006600000449000000/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7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701" y="304800"/>
            <a:ext cx="7772400" cy="1143000"/>
          </a:xfrm>
        </p:spPr>
        <p:txBody>
          <a:bodyPr/>
          <a:lstStyle/>
          <a:p>
            <a:r>
              <a:rPr lang="en-US" sz="4000" dirty="0" err="1" smtClean="0"/>
              <a:t>ArcToolbox</a:t>
            </a:r>
            <a:r>
              <a:rPr lang="en-US" sz="4000" dirty="0" smtClean="0"/>
              <a:t> – processing functions</a:t>
            </a:r>
            <a:endParaRPr lang="en-US" sz="40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447800"/>
            <a:ext cx="5548202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1066804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http://resources.arcgis.com/en/help/main/10.2/index.html#/A_quick_tour_of_geoprocessing_tool_references/002t0000000z000000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74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Geo-Processing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762004"/>
            <a:ext cx="5334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28600" y="5867400"/>
            <a:ext cx="868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Toolbox tools linked together using the model builder to automate 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5287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6599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Analyst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75605"/>
            <a:ext cx="78409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2"/>
              </a:rPr>
              <a:t>http://resources.arcgis.com/en/help/main/10.2/#/What_is_the_ArcGIS_Spatial_Analyst_extension/005900000001000000/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64174"/>
            <a:ext cx="7437120" cy="471035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07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Geostatistical</a:t>
            </a:r>
            <a:r>
              <a:rPr lang="en-US" sz="3600" dirty="0" smtClean="0"/>
              <a:t> Analyst and Interpolation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252" y="1957518"/>
            <a:ext cx="5711597" cy="453041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28652" y="1547108"/>
            <a:ext cx="76755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http://resources.arcgis.com/en/help/main/10.2/#/An_introduction_to_interpolation_methods/003100000008000000/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13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Spatial Analyst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971800" cy="44196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a grid</a:t>
            </a:r>
          </a:p>
          <a:p>
            <a:pPr eaLnBrk="1" hangingPunct="1"/>
            <a:r>
              <a:rPr lang="en-US" smtClean="0"/>
              <a:t>Key means of defining drainage areas and connectivity to stream network</a:t>
            </a:r>
          </a:p>
        </p:txBody>
      </p:sp>
      <p:pic>
        <p:nvPicPr>
          <p:cNvPr id="4813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1" y="1371600"/>
            <a:ext cx="421640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1219200"/>
            <a:ext cx="6396038" cy="18415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Cellular-based data structure composed of </a:t>
            </a:r>
            <a:r>
              <a:rPr lang="en-US" sz="2400" i="1" u="sng" smtClean="0">
                <a:latin typeface="Comic Sans MS" pitchFamily="66" charset="0"/>
              </a:rPr>
              <a:t>square cells of equal size</a:t>
            </a:r>
            <a:r>
              <a:rPr lang="en-US" sz="2400" smtClean="0">
                <a:latin typeface="Comic Sans MS" pitchFamily="66" charset="0"/>
              </a:rPr>
              <a:t> arranged in rows and columns.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The grid cell size and extension (number of rows and columns), as well as the value at each cell have to be stored as part of the grid definition.</a:t>
            </a:r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2128841" y="3871917"/>
            <a:ext cx="5480052" cy="2706687"/>
            <a:chOff x="1347" y="2377"/>
            <a:chExt cx="3452" cy="1705"/>
          </a:xfrm>
        </p:grpSpPr>
        <p:pic>
          <p:nvPicPr>
            <p:cNvPr id="49157" name="Picture 5" descr="fishn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" y="2506"/>
              <a:ext cx="2614" cy="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2264" y="2377"/>
              <a:ext cx="127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columns</a:t>
              </a:r>
            </a:p>
          </p:txBody>
        </p:sp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 rot="16200000">
              <a:off x="909" y="3224"/>
              <a:ext cx="10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rows</a:t>
              </a:r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1709" y="2626"/>
              <a:ext cx="22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" name="Line 9"/>
            <p:cNvSpPr>
              <a:spLocks noChangeShapeType="1"/>
            </p:cNvSpPr>
            <p:nvPr/>
          </p:nvSpPr>
          <p:spPr bwMode="auto">
            <a:xfrm flipV="1">
              <a:off x="1709" y="2558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" name="Line 10"/>
            <p:cNvSpPr>
              <a:spLocks noChangeShapeType="1"/>
            </p:cNvSpPr>
            <p:nvPr/>
          </p:nvSpPr>
          <p:spPr bwMode="auto">
            <a:xfrm flipV="1">
              <a:off x="4001" y="2577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3" name="Line 11"/>
            <p:cNvSpPr>
              <a:spLocks noChangeShapeType="1"/>
            </p:cNvSpPr>
            <p:nvPr/>
          </p:nvSpPr>
          <p:spPr bwMode="auto">
            <a:xfrm flipH="1">
              <a:off x="1592" y="2682"/>
              <a:ext cx="1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4" name="Line 12"/>
            <p:cNvSpPr>
              <a:spLocks noChangeShapeType="1"/>
            </p:cNvSpPr>
            <p:nvPr/>
          </p:nvSpPr>
          <p:spPr bwMode="auto">
            <a:xfrm flipH="1">
              <a:off x="1592" y="3821"/>
              <a:ext cx="1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Line 13"/>
            <p:cNvSpPr>
              <a:spLocks noChangeShapeType="1"/>
            </p:cNvSpPr>
            <p:nvPr/>
          </p:nvSpPr>
          <p:spPr bwMode="auto">
            <a:xfrm>
              <a:off x="1647" y="2682"/>
              <a:ext cx="0" cy="1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6" name="Line 14"/>
            <p:cNvSpPr>
              <a:spLocks noChangeShapeType="1"/>
            </p:cNvSpPr>
            <p:nvPr/>
          </p:nvSpPr>
          <p:spPr bwMode="auto">
            <a:xfrm>
              <a:off x="4007" y="3146"/>
              <a:ext cx="1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Line 15"/>
            <p:cNvSpPr>
              <a:spLocks noChangeShapeType="1"/>
            </p:cNvSpPr>
            <p:nvPr/>
          </p:nvSpPr>
          <p:spPr bwMode="auto">
            <a:xfrm>
              <a:off x="4001" y="3258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8" name="Line 16"/>
            <p:cNvSpPr>
              <a:spLocks noChangeShapeType="1"/>
            </p:cNvSpPr>
            <p:nvPr/>
          </p:nvSpPr>
          <p:spPr bwMode="auto">
            <a:xfrm>
              <a:off x="4125" y="2985"/>
              <a:ext cx="0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17"/>
            <p:cNvSpPr>
              <a:spLocks noChangeShapeType="1"/>
            </p:cNvSpPr>
            <p:nvPr/>
          </p:nvSpPr>
          <p:spPr bwMode="auto">
            <a:xfrm flipV="1">
              <a:off x="4127" y="3258"/>
              <a:ext cx="0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18"/>
            <p:cNvSpPr txBox="1">
              <a:spLocks noChangeArrowheads="1"/>
            </p:cNvSpPr>
            <p:nvPr/>
          </p:nvSpPr>
          <p:spPr bwMode="auto">
            <a:xfrm>
              <a:off x="4186" y="3098"/>
              <a:ext cx="61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Cell size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rid 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2" y="2133602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3"/>
            <a:ext cx="2751138" cy="45085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Grid datasets</a:t>
            </a:r>
          </a:p>
        </p:txBody>
      </p:sp>
      <p:pic>
        <p:nvPicPr>
          <p:cNvPr id="50181" name="Picture 5" descr="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2" y="2895604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3667125" y="2366967"/>
            <a:ext cx="1866900" cy="25098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3662365" y="4924425"/>
            <a:ext cx="1881187" cy="266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Image Datasets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7"/>
            <a:ext cx="2751138" cy="530225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Image datasets</a:t>
            </a:r>
          </a:p>
        </p:txBody>
      </p:sp>
      <p:pic>
        <p:nvPicPr>
          <p:cNvPr id="52228" name="Picture 4" descr="Ortho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940" y="2560638"/>
            <a:ext cx="506412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828801" y="1371603"/>
            <a:ext cx="5288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Digital Orthophotos and satellite imagery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3-D Analyst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819400" cy="41148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triangulated irregular network (TIN)</a:t>
            </a:r>
          </a:p>
          <a:p>
            <a:pPr eaLnBrk="1" hangingPunct="1"/>
            <a:r>
              <a:rPr lang="en-US" smtClean="0"/>
              <a:t>Visualization in 3-D using Arc Scene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657601" y="2057400"/>
          <a:ext cx="5149850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Bitmap Image" r:id="rId4" imgW="4296375" imgH="2962689" progId="Paint.Picture">
                  <p:embed/>
                </p:oleObj>
              </mc:Choice>
              <mc:Fallback>
                <p:oleObj name="Bitmap Image" r:id="rId4" imgW="4296375" imgH="296268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2057400"/>
                        <a:ext cx="5149850" cy="35512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4114801" y="5791203"/>
            <a:ext cx="4670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Stream channel of Pecan Bayou, TX</a:t>
            </a:r>
          </a:p>
        </p:txBody>
      </p:sp>
    </p:spTree>
    <p:extLst>
      <p:ext uri="{BB962C8B-B14F-4D97-AF65-F5344CB8AC3E}">
        <p14:creationId xmlns:p14="http://schemas.microsoft.com/office/powerpoint/2010/main" val="20501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TIN Datasets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7938" y="2319342"/>
            <a:ext cx="2760662" cy="439737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TIN datasets</a:t>
            </a:r>
          </a:p>
        </p:txBody>
      </p:sp>
      <p:pic>
        <p:nvPicPr>
          <p:cNvPr id="54276" name="Picture 4" descr="TINPointsAnd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1" y="2135192"/>
            <a:ext cx="42418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TINTriang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15" y="3030538"/>
            <a:ext cx="4232275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257800" y="5562603"/>
            <a:ext cx="2794000" cy="92333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latin typeface="Comic Sans MS" pitchFamily="66" charset="0"/>
              </a:rPr>
              <a:t>Points and breaklines from which a TIN is constructed</a:t>
            </a:r>
            <a:r>
              <a:rPr lang="en-US" sz="120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8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Analyst and </a:t>
            </a:r>
            <a:r>
              <a:rPr lang="en-US" dirty="0" err="1" smtClean="0"/>
              <a:t>ArcScene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47" y="2244934"/>
            <a:ext cx="8151705" cy="35996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066800" y="1614100"/>
            <a:ext cx="78750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http://resources.arcgis.com/en/help/main/10.2/#/3D_Analyst_and_ArcScene/00q8000000p0000000/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59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33921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4000" dirty="0" smtClean="0"/>
              <a:t>Jack </a:t>
            </a:r>
            <a:r>
              <a:rPr lang="en-US" sz="4000" dirty="0" err="1" smtClean="0"/>
              <a:t>Dangermond</a:t>
            </a:r>
            <a:r>
              <a:rPr lang="en-US" sz="4000" dirty="0" smtClean="0"/>
              <a:t>, President, ESRI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9343"/>
            <a:ext cx="7315200" cy="374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5943604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http://www.nytimes.com/2011/07/10/business/esris-chief-on-tending-his-plants-and-his-company.html?_</a:t>
            </a:r>
            <a:r>
              <a:rPr lang="en-US" sz="1400" dirty="0" smtClean="0">
                <a:hlinkClick r:id="rId3"/>
              </a:rPr>
              <a:t>r=2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2" y="5560371"/>
            <a:ext cx="313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Article from NY Times: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72790" y="1621662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Mapping on the web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21" y="2438400"/>
            <a:ext cx="7702879" cy="3886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4104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Sign In to Organizational Account</a:t>
            </a:r>
            <a:br>
              <a:rPr lang="en-US" sz="4000" dirty="0" smtClean="0"/>
            </a:br>
            <a:r>
              <a:rPr lang="en-US" sz="2400" dirty="0" smtClean="0"/>
              <a:t>associated with your institution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057402" y="6248404"/>
            <a:ext cx="518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of services is paid for with “credits”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057400"/>
            <a:ext cx="8553450" cy="40525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85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1" y="1409848"/>
            <a:ext cx="8410575" cy="30670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59" y="76200"/>
            <a:ext cx="7772400" cy="1143000"/>
          </a:xfrm>
        </p:spPr>
        <p:txBody>
          <a:bodyPr/>
          <a:lstStyle/>
          <a:p>
            <a:r>
              <a:rPr lang="en-US" sz="4000" dirty="0" smtClean="0"/>
              <a:t>UT Austin Organizational Account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41580" y="914404"/>
            <a:ext cx="672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Resources – my content, groups, organization, public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7404"/>
            <a:ext cx="8357788" cy="47098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246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381000"/>
            <a:ext cx="7772400" cy="1143000"/>
          </a:xfrm>
        </p:spPr>
        <p:txBody>
          <a:bodyPr/>
          <a:lstStyle/>
          <a:p>
            <a:r>
              <a:rPr lang="en-US" dirty="0" smtClean="0"/>
              <a:t>Make a Map  </a:t>
            </a:r>
            <a:br>
              <a:rPr lang="en-US" dirty="0" smtClean="0"/>
            </a:br>
            <a:r>
              <a:rPr lang="en-US" sz="2400" dirty="0" smtClean="0"/>
              <a:t>Select a base map and add things to it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72" y="1676400"/>
            <a:ext cx="7889146" cy="48006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1" y="2286000"/>
            <a:ext cx="2917650" cy="40386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08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39" y="609600"/>
            <a:ext cx="8229600" cy="1143000"/>
          </a:xfrm>
        </p:spPr>
        <p:txBody>
          <a:bodyPr/>
          <a:lstStyle/>
          <a:p>
            <a:r>
              <a:rPr lang="en-US" sz="4000" dirty="0" smtClean="0"/>
              <a:t>A home in a FEMA flood hazard zone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1828800"/>
            <a:ext cx="8562502" cy="4114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59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81000"/>
            <a:ext cx="7772400" cy="1143000"/>
          </a:xfrm>
        </p:spPr>
        <p:txBody>
          <a:bodyPr/>
          <a:lstStyle/>
          <a:p>
            <a:r>
              <a:rPr lang="en-US" sz="3600" dirty="0" smtClean="0"/>
              <a:t>Using web services to delineate the drainage area above home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3600"/>
            <a:ext cx="8339193" cy="4267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14600" y="1591875"/>
            <a:ext cx="513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Drainage area = 732 km</a:t>
            </a:r>
            <a:r>
              <a:rPr lang="en-US" baseline="30000" dirty="0" smtClean="0"/>
              <a:t>2</a:t>
            </a:r>
            <a:r>
              <a:rPr lang="en-US" dirty="0" smtClean="0"/>
              <a:t>, or 282 miles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45" y="228600"/>
            <a:ext cx="7772400" cy="1143000"/>
          </a:xfrm>
        </p:spPr>
        <p:txBody>
          <a:bodyPr/>
          <a:lstStyle/>
          <a:p>
            <a:r>
              <a:rPr lang="en-US" dirty="0" smtClean="0"/>
              <a:t>Living Atlas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6979690" cy="48006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905000" y="1176634"/>
            <a:ext cx="556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www.arcgis.com/home/gallery.html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064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 Observations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6984084" cy="491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265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Map of Soil Moisture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28247"/>
            <a:ext cx="7791450" cy="4886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657600"/>
            <a:ext cx="2181138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9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964" y="304800"/>
            <a:ext cx="7772400" cy="1143000"/>
          </a:xfrm>
        </p:spPr>
        <p:txBody>
          <a:bodyPr/>
          <a:lstStyle/>
          <a:p>
            <a:r>
              <a:rPr lang="en-US" sz="2800" dirty="0" smtClean="0"/>
              <a:t>Videos from the Plenary Session of the ESRI User Conference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64" y="1295400"/>
            <a:ext cx="8021578" cy="4940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6236110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www.esri.com/events/user-conference/plenary-videos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524933"/>
            <a:ext cx="7966239" cy="10599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GIS Vision: Applying Geography Everywhere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4002" y="5904248"/>
            <a:ext cx="631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Plenary Session attended by 12,000 people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82563" y="1054906"/>
            <a:ext cx="6061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15691" y="1068571"/>
            <a:ext cx="373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video.esri.com/iframe/4640/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52600"/>
            <a:ext cx="597958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GIS at the Southwest Florida Water Management District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057400"/>
            <a:ext cx="5412283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826567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video.esri.com/iframe/4650/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51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0" y="284675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6" name="Picture 125" descr="blueswoosh-bg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0" y="3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80000"/>
          </a:blip>
          <a:srcRect r="38983"/>
          <a:stretch/>
        </p:blipFill>
        <p:spPr>
          <a:xfrm>
            <a:off x="1670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Systems Are Helping Us Understand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 . . Helping Us Make Better </a:t>
            </a:r>
            <a:r>
              <a:rPr lang="en-US" dirty="0" smtClean="0"/>
              <a:t>Decisions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900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1800" kern="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3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Arial"/>
                </a:rPr>
                <a:t>Sharing and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515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ri2011_corp4x3_tmplt">
  <a:themeElements>
    <a:clrScheme name="Esri 201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1223</Words>
  <Application>Microsoft Office PowerPoint</Application>
  <PresentationFormat>On-screen Show (4:3)</PresentationFormat>
  <Paragraphs>290</Paragraphs>
  <Slides>58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ＭＳ Ｐゴシック</vt:lpstr>
      <vt:lpstr>Arial</vt:lpstr>
      <vt:lpstr>Calibri</vt:lpstr>
      <vt:lpstr>Calibri Light</vt:lpstr>
      <vt:lpstr>Comic Sans MS</vt:lpstr>
      <vt:lpstr>Lucida Grande</vt:lpstr>
      <vt:lpstr>Times New Roman</vt:lpstr>
      <vt:lpstr>Wingdings</vt:lpstr>
      <vt:lpstr>Default Design</vt:lpstr>
      <vt:lpstr>Esri2011_corp4x3_tmplt</vt:lpstr>
      <vt:lpstr>Office Theme</vt:lpstr>
      <vt:lpstr>Paintbrush Picture</vt:lpstr>
      <vt:lpstr>Introduction to ArcGIS Software</vt:lpstr>
      <vt:lpstr>Readings</vt:lpstr>
      <vt:lpstr>Introduction to GIS Software</vt:lpstr>
      <vt:lpstr>Introduction to GIS Software</vt:lpstr>
      <vt:lpstr>Jack Dangermond, President, ESRI</vt:lpstr>
      <vt:lpstr>Videos from the Plenary Session of the ESRI User Conference</vt:lpstr>
      <vt:lpstr>PowerPoint Presentation</vt:lpstr>
      <vt:lpstr>GIS at the Southwest Florida Water Management District</vt:lpstr>
      <vt:lpstr>Geospatial Systems Are Helping Us Understand</vt:lpstr>
      <vt:lpstr>Good GeoInformation Products Require Good Design</vt:lpstr>
      <vt:lpstr>Good Information Products Are Timely</vt:lpstr>
      <vt:lpstr>Good Information Products Disseminate Knowledge . . . </vt:lpstr>
      <vt:lpstr>Good Information Products Communicate Importance</vt:lpstr>
      <vt:lpstr>Good Information Products Show Status</vt:lpstr>
      <vt:lpstr>Good Information Products Support Decision Making</vt:lpstr>
      <vt:lpstr>Good Information Products Illustrate Change</vt:lpstr>
      <vt:lpstr>Good Information Products Can Show The Future</vt:lpstr>
      <vt:lpstr>Good GeoInformation Products</vt:lpstr>
      <vt:lpstr>Story Maps</vt:lpstr>
      <vt:lpstr>GIS Dictionary</vt:lpstr>
      <vt:lpstr>Introduction to GIS Software</vt:lpstr>
      <vt:lpstr>PowerPoint Presentation</vt:lpstr>
      <vt:lpstr>ESRI GIS Development</vt:lpstr>
      <vt:lpstr>Geodatabase</vt:lpstr>
      <vt:lpstr>PowerPoint Presentation</vt:lpstr>
      <vt:lpstr>Geodatabase – a store for all types of geospatial information</vt:lpstr>
      <vt:lpstr>PowerPoint Presentation</vt:lpstr>
      <vt:lpstr>ArcGIS Geodatabase</vt:lpstr>
      <vt:lpstr>Object Class</vt:lpstr>
      <vt:lpstr>Feature Class</vt:lpstr>
      <vt:lpstr>Relationship</vt:lpstr>
      <vt:lpstr>Relationship</vt:lpstr>
      <vt:lpstr>Relationship</vt:lpstr>
      <vt:lpstr>Introduction to GIS Software</vt:lpstr>
      <vt:lpstr>ArcMap – primary work interface</vt:lpstr>
      <vt:lpstr>Arc Catalog – view the geodatabase</vt:lpstr>
      <vt:lpstr>ArcToolbox – processing functions</vt:lpstr>
      <vt:lpstr>Geo-Processing</vt:lpstr>
      <vt:lpstr>Introduction to GIS Software</vt:lpstr>
      <vt:lpstr>Spatial Analyst</vt:lpstr>
      <vt:lpstr>Geostatistical Analyst and Interpolation</vt:lpstr>
      <vt:lpstr>Spatial Analyst</vt:lpstr>
      <vt:lpstr>Grid Datasets</vt:lpstr>
      <vt:lpstr>Grid Datasets</vt:lpstr>
      <vt:lpstr>Image Datasets</vt:lpstr>
      <vt:lpstr>3-D Analyst</vt:lpstr>
      <vt:lpstr>TIN Datasets</vt:lpstr>
      <vt:lpstr>3D Analyst and ArcScene</vt:lpstr>
      <vt:lpstr>Introduction to GIS Software</vt:lpstr>
      <vt:lpstr>ArcGIS Online</vt:lpstr>
      <vt:lpstr>Sign In to Organizational Account associated with your institution</vt:lpstr>
      <vt:lpstr>UT Austin Organizational Account</vt:lpstr>
      <vt:lpstr>Make a Map   Select a base map and add things to it</vt:lpstr>
      <vt:lpstr>A home in a FEMA flood hazard zone</vt:lpstr>
      <vt:lpstr>Using web services to delineate the drainage area above home</vt:lpstr>
      <vt:lpstr>Living Atlas</vt:lpstr>
      <vt:lpstr>Earth Observations</vt:lpstr>
      <vt:lpstr>Animated Map of Soil Moisture</vt:lpstr>
    </vt:vector>
  </TitlesOfParts>
  <Company>Center for Research in Water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R. Maidment</dc:creator>
  <cp:lastModifiedBy>Maidment, David R</cp:lastModifiedBy>
  <cp:revision>146</cp:revision>
  <dcterms:created xsi:type="dcterms:W3CDTF">2001-09-04T13:33:11Z</dcterms:created>
  <dcterms:modified xsi:type="dcterms:W3CDTF">2015-08-27T17:14:08Z</dcterms:modified>
</cp:coreProperties>
</file>