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8"/>
    <p:sldMasterId id="2147483668" r:id="rId9"/>
    <p:sldMasterId id="2147483704" r:id="rId10"/>
    <p:sldMasterId id="2147483718" r:id="rId11"/>
    <p:sldMasterId id="2147483730" r:id="rId12"/>
    <p:sldMasterId id="2147483742" r:id="rId13"/>
    <p:sldMasterId id="2147483754" r:id="rId14"/>
  </p:sldMasterIdLst>
  <p:notesMasterIdLst>
    <p:notesMasterId r:id="rId75"/>
  </p:notesMasterIdLst>
  <p:handoutMasterIdLst>
    <p:handoutMasterId r:id="rId76"/>
  </p:handoutMasterIdLst>
  <p:sldIdLst>
    <p:sldId id="505" r:id="rId15"/>
    <p:sldId id="574" r:id="rId16"/>
    <p:sldId id="575" r:id="rId17"/>
    <p:sldId id="576" r:id="rId18"/>
    <p:sldId id="508" r:id="rId19"/>
    <p:sldId id="555" r:id="rId20"/>
    <p:sldId id="319" r:id="rId21"/>
    <p:sldId id="322" r:id="rId22"/>
    <p:sldId id="321" r:id="rId23"/>
    <p:sldId id="337" r:id="rId24"/>
    <p:sldId id="485" r:id="rId25"/>
    <p:sldId id="486" r:id="rId26"/>
    <p:sldId id="487" r:id="rId27"/>
    <p:sldId id="488" r:id="rId28"/>
    <p:sldId id="489" r:id="rId29"/>
    <p:sldId id="490" r:id="rId30"/>
    <p:sldId id="491" r:id="rId31"/>
    <p:sldId id="497" r:id="rId32"/>
    <p:sldId id="384" r:id="rId33"/>
    <p:sldId id="556" r:id="rId34"/>
    <p:sldId id="557" r:id="rId35"/>
    <p:sldId id="559" r:id="rId36"/>
    <p:sldId id="383" r:id="rId37"/>
    <p:sldId id="262" r:id="rId38"/>
    <p:sldId id="387" r:id="rId39"/>
    <p:sldId id="388" r:id="rId40"/>
    <p:sldId id="261" r:id="rId41"/>
    <p:sldId id="389" r:id="rId42"/>
    <p:sldId id="474" r:id="rId43"/>
    <p:sldId id="349" r:id="rId44"/>
    <p:sldId id="350" r:id="rId45"/>
    <p:sldId id="501" r:id="rId46"/>
    <p:sldId id="502" r:id="rId47"/>
    <p:sldId id="338" r:id="rId48"/>
    <p:sldId id="413" r:id="rId49"/>
    <p:sldId id="512" r:id="rId50"/>
    <p:sldId id="514" r:id="rId51"/>
    <p:sldId id="509" r:id="rId52"/>
    <p:sldId id="533" r:id="rId53"/>
    <p:sldId id="542" r:id="rId54"/>
    <p:sldId id="560" r:id="rId55"/>
    <p:sldId id="577" r:id="rId56"/>
    <p:sldId id="561" r:id="rId57"/>
    <p:sldId id="562" r:id="rId58"/>
    <p:sldId id="579" r:id="rId59"/>
    <p:sldId id="578" r:id="rId60"/>
    <p:sldId id="566" r:id="rId61"/>
    <p:sldId id="573" r:id="rId62"/>
    <p:sldId id="580" r:id="rId63"/>
    <p:sldId id="339" r:id="rId64"/>
    <p:sldId id="281" r:id="rId65"/>
    <p:sldId id="279" r:id="rId66"/>
    <p:sldId id="282" r:id="rId67"/>
    <p:sldId id="260" r:id="rId68"/>
    <p:sldId id="317" r:id="rId69"/>
    <p:sldId id="318" r:id="rId70"/>
    <p:sldId id="504" r:id="rId71"/>
    <p:sldId id="417" r:id="rId72"/>
    <p:sldId id="418" r:id="rId73"/>
    <p:sldId id="419" r:id="rId74"/>
  </p:sldIdLst>
  <p:sldSz cx="9144000" cy="6858000" type="screen4x3"/>
  <p:notesSz cx="6858000" cy="9199563"/>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64" autoAdjust="0"/>
  </p:normalViewPr>
  <p:slideViewPr>
    <p:cSldViewPr snapToGrid="0">
      <p:cViewPr varScale="1">
        <p:scale>
          <a:sx n="84" d="100"/>
          <a:sy n="84" d="100"/>
        </p:scale>
        <p:origin x="-48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6.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customXml" Target="../customXml/item7.xml"/><Relationship Id="rId71"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4.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47.xml"/><Relationship Id="rId10" Type="http://schemas.openxmlformats.org/officeDocument/2006/relationships/slideMaster" Target="slideMasters/slideMaster3.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Master" Target="slideMasters/slideMaster7.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presProps" Target="presProps.xml"/><Relationship Id="rId8" Type="http://schemas.openxmlformats.org/officeDocument/2006/relationships/slideMaster" Target="slideMasters/slideMaster1.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5.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46083" name="Rectangle 3"/>
          <p:cNvSpPr>
            <a:spLocks noGrp="1" noChangeArrowheads="1"/>
          </p:cNvSpPr>
          <p:nvPr>
            <p:ph type="dt" sz="quarter" idx="1"/>
          </p:nvPr>
        </p:nvSpPr>
        <p:spPr bwMode="auto">
          <a:xfrm>
            <a:off x="388620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46084" name="Rectangle 4"/>
          <p:cNvSpPr>
            <a:spLocks noGrp="1" noChangeArrowheads="1"/>
          </p:cNvSpPr>
          <p:nvPr>
            <p:ph type="ftr" sz="quarter" idx="2"/>
          </p:nvPr>
        </p:nvSpPr>
        <p:spPr bwMode="auto">
          <a:xfrm>
            <a:off x="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46085" name="Rectangle 5"/>
          <p:cNvSpPr>
            <a:spLocks noGrp="1" noChangeArrowheads="1"/>
          </p:cNvSpPr>
          <p:nvPr>
            <p:ph type="sldNum" sz="quarter" idx="3"/>
          </p:nvPr>
        </p:nvSpPr>
        <p:spPr bwMode="auto">
          <a:xfrm>
            <a:off x="388620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77532FDE-B1A2-410F-AB0C-4F63EC86BEDB}" type="slidenum">
              <a:rPr lang="en-US"/>
              <a:pPr>
                <a:defRPr/>
              </a:pPr>
              <a:t>‹#›</a:t>
            </a:fld>
            <a:endParaRPr lang="en-US"/>
          </a:p>
        </p:txBody>
      </p:sp>
    </p:spTree>
    <p:extLst>
      <p:ext uri="{BB962C8B-B14F-4D97-AF65-F5344CB8AC3E}">
        <p14:creationId xmlns:p14="http://schemas.microsoft.com/office/powerpoint/2010/main" val="44819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8195"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30300" y="690563"/>
            <a:ext cx="4598988" cy="344963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70388"/>
            <a:ext cx="5029200" cy="4138612"/>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8199" name="Rectangle 7"/>
          <p:cNvSpPr>
            <a:spLocks noGrp="1" noChangeArrowheads="1"/>
          </p:cNvSpPr>
          <p:nvPr>
            <p:ph type="sldNum" sz="quarter" idx="5"/>
          </p:nvPr>
        </p:nvSpPr>
        <p:spPr bwMode="auto">
          <a:xfrm>
            <a:off x="388620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C332E6C0-DAC4-4EF3-B31F-C28A9C5598C0}" type="slidenum">
              <a:rPr lang="en-US"/>
              <a:pPr>
                <a:defRPr/>
              </a:pPr>
              <a:t>‹#›</a:t>
            </a:fld>
            <a:endParaRPr lang="en-US"/>
          </a:p>
        </p:txBody>
      </p:sp>
    </p:spTree>
    <p:extLst>
      <p:ext uri="{BB962C8B-B14F-4D97-AF65-F5344CB8AC3E}">
        <p14:creationId xmlns:p14="http://schemas.microsoft.com/office/powerpoint/2010/main" val="830088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fld id="{038D980B-B63D-4F4E-AC8E-92A06DF85200}" type="slidenum">
              <a:rPr lang="en-US" sz="1200" smtClean="0">
                <a:solidFill>
                  <a:prstClr val="black"/>
                </a:solidFill>
              </a:rPr>
              <a:pPr/>
              <a:t>5</a:t>
            </a:fld>
            <a:endParaRPr lang="en-US" sz="1200" smtClean="0">
              <a:solidFill>
                <a:prstClr val="black"/>
              </a:solidFill>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039681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97F074C-2A22-401A-B972-BC393D81A11B}" type="slidenum">
              <a:rPr lang="en-US" smtClean="0"/>
              <a:pPr/>
              <a:t>26</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68985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CA06F185-D4F7-449F-8946-C6B2A0C6B9EC}" type="slidenum">
              <a:rPr lang="en-US" smtClean="0"/>
              <a:pPr/>
              <a:t>27</a:t>
            </a:fld>
            <a:endParaRPr lang="en-US" smtClean="0"/>
          </a:p>
        </p:txBody>
      </p:sp>
      <p:sp>
        <p:nvSpPr>
          <p:cNvPr id="62467" name="Rectangle 2"/>
          <p:cNvSpPr>
            <a:spLocks noGrp="1" noRot="1" noChangeAspect="1" noChangeArrowheads="1" noTextEdit="1"/>
          </p:cNvSpPr>
          <p:nvPr>
            <p:ph type="sldImg"/>
          </p:nvPr>
        </p:nvSpPr>
        <p:spPr>
          <a:ln w="12700" cap="flat"/>
        </p:spPr>
      </p:sp>
      <p:sp>
        <p:nvSpPr>
          <p:cNvPr id="62468" name="Rectangle 3"/>
          <p:cNvSpPr>
            <a:spLocks noGrp="1" noChangeArrowheads="1"/>
          </p:cNvSpPr>
          <p:nvPr>
            <p:ph type="body" idx="1"/>
          </p:nvPr>
        </p:nvSpPr>
        <p:spPr>
          <a:noFill/>
          <a:ln/>
        </p:spPr>
        <p:txBody>
          <a:bodyPr lIns="91852" tIns="45926" rIns="91852" bIns="45926"/>
          <a:lstStyle/>
          <a:p>
            <a:r>
              <a:rPr lang="en-US" smtClean="0"/>
              <a:t>DRM</a:t>
            </a:r>
          </a:p>
        </p:txBody>
      </p:sp>
    </p:spTree>
    <p:extLst>
      <p:ext uri="{BB962C8B-B14F-4D97-AF65-F5344CB8AC3E}">
        <p14:creationId xmlns:p14="http://schemas.microsoft.com/office/powerpoint/2010/main" val="30482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A29D493-C76D-43CE-8E21-1ACC571DA1B7}" type="slidenum">
              <a:rPr lang="en-US" smtClean="0"/>
              <a:pPr/>
              <a:t>28</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26852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29</a:t>
            </a:fld>
            <a:endParaRPr lang="en-US">
              <a:solidFill>
                <a:srgbClr val="000000"/>
              </a:solidFill>
            </a:endParaRPr>
          </a:p>
        </p:txBody>
      </p:sp>
    </p:spTree>
    <p:extLst>
      <p:ext uri="{BB962C8B-B14F-4D97-AF65-F5344CB8AC3E}">
        <p14:creationId xmlns:p14="http://schemas.microsoft.com/office/powerpoint/2010/main" val="915299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E2DADA5-516B-4D34-BDAE-AD4F0FD03CCF}" type="slidenum">
              <a:rPr lang="en-US" smtClean="0"/>
              <a:pPr/>
              <a:t>30</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1833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64B458E-A02A-4BFB-A3EC-6851B63689E0}" type="slidenum">
              <a:rPr lang="en-US" smtClean="0"/>
              <a:pPr/>
              <a:t>31</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95830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54265EE-D32C-4051-8FA5-D1075337E97B}" type="slidenum">
              <a:rPr lang="en-US" smtClean="0"/>
              <a:pPr/>
              <a:t>34</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12558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5D70069-8288-44D1-A28D-BDCD0D675545}" type="slidenum">
              <a:rPr lang="en-US" smtClean="0">
                <a:ea typeface="ＭＳ Ｐゴシック" pitchFamily="1" charset="-128"/>
              </a:rPr>
              <a:pPr/>
              <a:t>35</a:t>
            </a:fld>
            <a:endParaRPr lang="en-US" smtClean="0">
              <a:ea typeface="ＭＳ Ｐゴシック" pitchFamily="1"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spcBef>
                <a:spcPct val="0"/>
              </a:spcBef>
            </a:pPr>
            <a:endParaRPr lang="en-US" smtClean="0">
              <a:ea typeface="ＭＳ Ｐゴシック" pitchFamily="1" charset="-128"/>
            </a:endParaRPr>
          </a:p>
        </p:txBody>
      </p:sp>
    </p:spTree>
    <p:extLst>
      <p:ext uri="{BB962C8B-B14F-4D97-AF65-F5344CB8AC3E}">
        <p14:creationId xmlns:p14="http://schemas.microsoft.com/office/powerpoint/2010/main" val="3120587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wrap="square"/>
          <a:lstStyle/>
          <a:p>
            <a:fld id="{4C791B83-2AA0-4481-B313-A33236716E03}" type="slidenum">
              <a:rPr lang="en-US" smtClean="0">
                <a:latin typeface="Arial" pitchFamily="34" charset="0"/>
                <a:ea typeface="ＭＳ Ｐゴシック"/>
                <a:cs typeface="ＭＳ Ｐゴシック"/>
              </a:rPr>
              <a:pPr/>
              <a:t>41</a:t>
            </a:fld>
            <a:endParaRPr lang="en-US" smtClean="0">
              <a:latin typeface="Arial" pitchFamily="34" charset="0"/>
              <a:ea typeface="ＭＳ Ｐゴシック"/>
              <a:cs typeface="ＭＳ Ｐゴシック"/>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w="9525"/>
        </p:spPr>
        <p:txBody>
          <a:bodyPr anchor="t"/>
          <a:lstStyle/>
          <a:p>
            <a:pPr eaLnBrk="1" hangingPunct="1">
              <a:spcBef>
                <a:spcPct val="0"/>
              </a:spcBef>
            </a:pPr>
            <a:endParaRPr lang="en-US" dirty="0"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2565269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nSpc>
                <a:spcPct val="115000"/>
              </a:lnSpc>
              <a:spcAft>
                <a:spcPts val="1057"/>
              </a:spcAft>
              <a:defRPr/>
            </a:pPr>
            <a:r>
              <a:rPr lang="en-US" dirty="0" smtClean="0">
                <a:ea typeface="Calibri"/>
                <a:cs typeface="Times New Roman"/>
              </a:rPr>
              <a:t>HydroShare will be a collaborative environment for sharing hydrologic data and models aimed at giving hydrologists the technology infrastructure they need to address critical issues related to water quantity, quality, accessibility, and management.  </a:t>
            </a:r>
          </a:p>
          <a:p>
            <a:pPr>
              <a:lnSpc>
                <a:spcPct val="115000"/>
              </a:lnSpc>
              <a:spcAft>
                <a:spcPts val="1057"/>
              </a:spcAft>
              <a:defRPr/>
            </a:pPr>
            <a:endParaRPr lang="en-US" dirty="0" smtClean="0">
              <a:ea typeface="Calibri"/>
              <a:cs typeface="Times New Roman"/>
            </a:endParaRPr>
          </a:p>
          <a:p>
            <a:pPr>
              <a:lnSpc>
                <a:spcPct val="115000"/>
              </a:lnSpc>
              <a:spcAft>
                <a:spcPts val="1057"/>
              </a:spcAft>
              <a:defRPr/>
            </a:pPr>
            <a:r>
              <a:rPr lang="en-US" dirty="0" smtClean="0">
                <a:ea typeface="Calibri"/>
                <a:cs typeface="Times New Roman"/>
              </a:rPr>
              <a:t>HydroShare will expand the data sharing capability of the CUAHSI Hydrologic Information System by broadening the classes of data accommodated, expanding capability to include the sharing of models and model components, and taking advantage of emerging social media functionality to enhance information about and collaboration around hydrologic data and models. </a:t>
            </a:r>
          </a:p>
          <a:p>
            <a:pPr>
              <a:lnSpc>
                <a:spcPct val="115000"/>
              </a:lnSpc>
              <a:spcAft>
                <a:spcPts val="1057"/>
              </a:spcAft>
              <a:defRPr/>
            </a:pPr>
            <a:endParaRPr lang="en-US" dirty="0" smtClean="0">
              <a:ea typeface="Calibri"/>
              <a:cs typeface="Times New Roman"/>
            </a:endParaRPr>
          </a:p>
          <a:p>
            <a:pPr>
              <a:lnSpc>
                <a:spcPct val="115000"/>
              </a:lnSpc>
              <a:spcAft>
                <a:spcPts val="1057"/>
              </a:spcAft>
              <a:defRPr/>
            </a:pPr>
            <a:r>
              <a:rPr lang="en-US" dirty="0" smtClean="0">
                <a:ea typeface="Calibri"/>
                <a:cs typeface="Times New Roman"/>
              </a:rPr>
              <a:t>Functionality will include</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A web portal for model and data sharing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Sharing features added to </a:t>
            </a:r>
            <a:r>
              <a:rPr lang="en-US" dirty="0" err="1" smtClean="0">
                <a:ea typeface="Calibri"/>
                <a:cs typeface="Times New Roman"/>
              </a:rPr>
              <a:t>HydroDesktop</a:t>
            </a:r>
            <a:r>
              <a:rPr lang="en-US" dirty="0" smtClean="0">
                <a:ea typeface="Calibri"/>
                <a:cs typeface="Times New Roman"/>
              </a:rPr>
              <a:t> client software</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Access to more types of hydrologic data using standards compliant data formats and interfaces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Enhanced catalog functionality that broadens discovery functionality to different data types and models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New model sharing and discovery functionality</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Enhanced easy to use access to high performance computing</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Social media and collaboration functionality</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Linkages to other data and modeling systems such as USGS and CUAHSI data services, NASA earth exchange and HPC resources e.g. at CSDMS</a:t>
            </a:r>
          </a:p>
          <a:p>
            <a:pPr eaLnBrk="1" hangingPunct="1">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546293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FDBF2BA-DACE-45E6-9620-A1886C9D7594}" type="slidenum">
              <a:rPr lang="en-US" smtClean="0"/>
              <a:pPr/>
              <a:t>7</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74023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095DBA8-116D-4884-BB97-E980DF68FAF2}" type="slidenum">
              <a:rPr lang="en-US" smtClean="0"/>
              <a:pPr/>
              <a:t>50</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04648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D0A7EE4-6405-498D-A6BB-E5B63B52B8D1}" type="slidenum">
              <a:rPr lang="en-US" smtClean="0"/>
              <a:pPr/>
              <a:t>51</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01939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51388C9-C193-455D-B6DF-408C883E09FD}" type="slidenum">
              <a:rPr lang="en-US" smtClean="0"/>
              <a:pPr/>
              <a:t>52</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39410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2F223AB-62CE-4FE0-B0BE-9D6DE7696282}" type="slidenum">
              <a:rPr lang="en-US" smtClean="0"/>
              <a:pPr/>
              <a:t>53</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3788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F00D46A-8A93-49E7-A4BC-44D257A3BD07}" type="slidenum">
              <a:rPr lang="en-US" smtClean="0"/>
              <a:pPr/>
              <a:t>54</a:t>
            </a:fld>
            <a:endParaRPr lang="en-US" smtClean="0"/>
          </a:p>
        </p:txBody>
      </p:sp>
      <p:sp>
        <p:nvSpPr>
          <p:cNvPr id="84995" name="Rectangle 2"/>
          <p:cNvSpPr>
            <a:spLocks noGrp="1" noRot="1" noChangeAspect="1" noChangeArrowheads="1" noTextEdit="1"/>
          </p:cNvSpPr>
          <p:nvPr>
            <p:ph type="sldImg"/>
          </p:nvPr>
        </p:nvSpPr>
        <p:spPr>
          <a:ln w="12700" cap="flat"/>
        </p:spPr>
      </p:sp>
      <p:sp>
        <p:nvSpPr>
          <p:cNvPr id="84996" name="Rectangle 3"/>
          <p:cNvSpPr>
            <a:spLocks noGrp="1" noChangeArrowheads="1"/>
          </p:cNvSpPr>
          <p:nvPr>
            <p:ph type="body" idx="1"/>
          </p:nvPr>
        </p:nvSpPr>
        <p:spPr>
          <a:noFill/>
          <a:ln/>
        </p:spPr>
        <p:txBody>
          <a:bodyPr lIns="91852" tIns="45926" rIns="91852" bIns="45926"/>
          <a:lstStyle/>
          <a:p>
            <a:r>
              <a:rPr lang="en-US" smtClean="0"/>
              <a:t>DRM</a:t>
            </a:r>
          </a:p>
        </p:txBody>
      </p:sp>
    </p:spTree>
    <p:extLst>
      <p:ext uri="{BB962C8B-B14F-4D97-AF65-F5344CB8AC3E}">
        <p14:creationId xmlns:p14="http://schemas.microsoft.com/office/powerpoint/2010/main" val="1752647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C93995B-1B1F-46F9-BA78-4D7B4CB16DFF}" type="slidenum">
              <a:rPr lang="en-US" smtClean="0"/>
              <a:pPr/>
              <a:t>55</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74159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D63C797-4E38-402C-B40D-D84A1B41FD2F}" type="slidenum">
              <a:rPr lang="en-US" smtClean="0"/>
              <a:pPr/>
              <a:t>56</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9109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95EA189-DA96-46BA-B15A-156757700C09}" type="slidenum">
              <a:rPr lang="en-US" smtClean="0"/>
              <a:pPr/>
              <a:t>8</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708665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64ED6BA6-BB26-4A7D-9A09-9A9A08E3CD7A}" type="slidenum">
              <a:rPr lang="en-US" smtClean="0"/>
              <a:pPr/>
              <a:t>9</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2526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EAF54D0-BC78-4BCC-A764-41569810997F}" type="slidenum">
              <a:rPr lang="en-US" smtClean="0"/>
              <a:pPr/>
              <a:t>10</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2959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70948AC-CB73-47F5-9F6D-812C94797087}" type="slidenum">
              <a:rPr lang="en-US" smtClean="0"/>
              <a:pPr/>
              <a:t>19</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682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14592B9-53F5-462F-887B-C4CDC503A874}" type="slidenum">
              <a:rPr lang="en-US" smtClean="0"/>
              <a:pPr/>
              <a:t>23</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0739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F8B58E1-48CC-495B-AC77-4E55EE4C209A}" type="slidenum">
              <a:rPr lang="en-US" smtClean="0"/>
              <a:pPr/>
              <a:t>24</a:t>
            </a:fld>
            <a:endParaRPr lang="en-US" smtClean="0"/>
          </a:p>
        </p:txBody>
      </p:sp>
      <p:sp>
        <p:nvSpPr>
          <p:cNvPr id="58371" name="Rectangle 2"/>
          <p:cNvSpPr>
            <a:spLocks noGrp="1" noRot="1" noChangeAspect="1" noChangeArrowheads="1" noTextEdit="1"/>
          </p:cNvSpPr>
          <p:nvPr>
            <p:ph type="sldImg"/>
          </p:nvPr>
        </p:nvSpPr>
        <p:spPr>
          <a:ln w="12700" cap="flat"/>
        </p:spPr>
      </p:sp>
      <p:sp>
        <p:nvSpPr>
          <p:cNvPr id="58372" name="Rectangle 3"/>
          <p:cNvSpPr>
            <a:spLocks noGrp="1" noChangeArrowheads="1"/>
          </p:cNvSpPr>
          <p:nvPr>
            <p:ph type="body" idx="1"/>
          </p:nvPr>
        </p:nvSpPr>
        <p:spPr>
          <a:noFill/>
          <a:ln/>
        </p:spPr>
        <p:txBody>
          <a:bodyPr lIns="91852" tIns="45926" rIns="91852" bIns="45926"/>
          <a:lstStyle/>
          <a:p>
            <a:r>
              <a:rPr lang="en-US" smtClean="0"/>
              <a:t>DRM</a:t>
            </a:r>
          </a:p>
        </p:txBody>
      </p:sp>
    </p:spTree>
    <p:extLst>
      <p:ext uri="{BB962C8B-B14F-4D97-AF65-F5344CB8AC3E}">
        <p14:creationId xmlns:p14="http://schemas.microsoft.com/office/powerpoint/2010/main" val="356799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242E9AD-F464-446F-A845-6E7E3C660450}" type="slidenum">
              <a:rPr lang="en-US" smtClean="0"/>
              <a:pPr/>
              <a:t>25</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9870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F673C9-DFA1-4F7D-92D4-32EF467DB03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91C62F-3B17-4014-A02E-2E7D374C93E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210C9-B346-44D5-8A81-06DC74C18A9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14085730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405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37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820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116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B2DEA3-8B11-4112-A829-0468C0123C6F}" type="datetimeFigureOut">
              <a:rPr lang="en-US" smtClean="0">
                <a:solidFill>
                  <a:prstClr val="black">
                    <a:tint val="75000"/>
                  </a:prstClr>
                </a:solidFill>
              </a:rPr>
              <a:pPr/>
              <a:t>10/7/2015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018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B2DEA3-8B11-4112-A829-0468C0123C6F}" type="datetimeFigureOut">
              <a:rPr lang="en-US" smtClean="0">
                <a:solidFill>
                  <a:prstClr val="black">
                    <a:tint val="75000"/>
                  </a:prstClr>
                </a:solidFill>
              </a:rPr>
              <a:pPr/>
              <a:t>10/7/2015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120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2DEA3-8B11-4112-A829-0468C0123C6F}" type="datetimeFigureOut">
              <a:rPr lang="en-US" smtClean="0">
                <a:solidFill>
                  <a:prstClr val="black">
                    <a:tint val="75000"/>
                  </a:prstClr>
                </a:solidFill>
              </a:rPr>
              <a:pPr/>
              <a:t>10/7/2015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144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DB331-9C08-4D46-906E-C0EA45AA288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632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596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437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012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273089-68AB-41D3-8648-D6E022496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3430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4F0F18-F796-401A-95EB-063CC29499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795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7948A-AFE9-45B5-8D2D-8FDAF81779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923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1B3177-92F7-4A1C-AD02-0D0B48ADDE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20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F9C65A-942D-4223-80FA-0D963ECAA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7073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CD1F10-CC52-452C-B60A-20E044DC86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39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60D24-19E1-406C-8342-050049B799F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31866B-886E-4490-8F4F-1F7AAF802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4339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DE8B10-C181-4FF9-BA6B-2A8C5C0390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8451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A6596F-AC5D-44D1-9F7E-DF4A06671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030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7E59E6-FCC0-4864-972F-73B5D62613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362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6961EC-B2CD-418D-906D-6F8BA29AD9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486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337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346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768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934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097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4A7320-9A07-4E15-BFFD-89EEE6500EE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921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7902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402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446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5474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265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112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285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176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58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D6669A-09AB-4F85-B94B-EFA0216E92CC}"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4285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798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28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499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5102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38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272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52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7247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695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D42C7-E0FF-49F8-B5D5-E6B212C9630D}"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982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8266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653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7870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67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776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045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3684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5574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515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F2BB7B-DB4D-430A-8EEE-53D1F56247F2}"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343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9056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6572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0314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21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141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867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3711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83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870E9-3794-4BFE-BF63-E9322C98937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05EF64-0280-40B3-BCA8-16A34E6F897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EEBF58B-64A0-4905-AA83-3581935C1E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0B2DEA3-8B11-4112-A829-0468C0123C6F}" type="datetimeFigureOut">
              <a:rPr lang="en-US" smtClean="0">
                <a:solidFill>
                  <a:prstClr val="black">
                    <a:tint val="75000"/>
                  </a:prstClr>
                </a:solidFill>
                <a:latin typeface="Calibri"/>
              </a:rPr>
              <a:pPr eaLnBrk="1" fontAlgn="auto" hangingPunct="1">
                <a:spcBef>
                  <a:spcPts val="0"/>
                </a:spcBef>
                <a:spcAft>
                  <a:spcPts val="0"/>
                </a:spcAft>
              </a:pPr>
              <a:t>10/7/2015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396A84B-74E8-4B65-B673-3ABBAEB310A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131726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25E5C3-03E1-4C34-BEC3-CC1645915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1769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10/7/2015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17249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10/7/2015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565340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10/7/2015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365219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10/7/2015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042189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9.pn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msnbc.msn.com/id/26295161/ns/weather/"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7.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wmf"/></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3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7.xml"/><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arcgis.com/"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hydroshare.org/" TargetMode="Externa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7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87.wmf"/><Relationship Id="rId5" Type="http://schemas.openxmlformats.org/officeDocument/2006/relationships/oleObject" Target="../embeddings/Microsoft_Word_97_-_2003_Document1.doc"/><Relationship Id="rId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90.wmf"/></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desktop.arcgis.com/en/desktop/latest/guide-books/map-projections/what-are-map-projections.htm" TargetMode="Externa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desktop.arcgis.com/en/desktop/latest/guide-books/map-projections/what-are-map-projections.ht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US" dirty="0" smtClean="0"/>
              <a:t>Welcome to GIS in Water Resources</a:t>
            </a:r>
            <a:br>
              <a:rPr lang="en-US" dirty="0" smtClean="0"/>
            </a:br>
            <a:r>
              <a:rPr lang="en-US" dirty="0" smtClean="0"/>
              <a:t>2015</a:t>
            </a:r>
          </a:p>
        </p:txBody>
      </p:sp>
      <p:sp>
        <p:nvSpPr>
          <p:cNvPr id="2051" name="Subtitle 2"/>
          <p:cNvSpPr>
            <a:spLocks noGrp="1"/>
          </p:cNvSpPr>
          <p:nvPr>
            <p:ph type="subTitle" idx="1"/>
          </p:nvPr>
        </p:nvSpPr>
        <p:spPr/>
        <p:txBody>
          <a:bodyPr/>
          <a:lstStyle/>
          <a:p>
            <a:pPr eaLnBrk="1" hangingPunct="1"/>
            <a:r>
              <a:rPr lang="en-US" dirty="0" smtClean="0"/>
              <a:t>David </a:t>
            </a:r>
            <a:r>
              <a:rPr lang="en-US" dirty="0" err="1" smtClean="0"/>
              <a:t>Maidment</a:t>
            </a:r>
            <a:r>
              <a:rPr lang="en-US" dirty="0" smtClean="0"/>
              <a:t>, David Tarboton, </a:t>
            </a:r>
          </a:p>
        </p:txBody>
      </p:sp>
    </p:spTree>
    <p:extLst>
      <p:ext uri="{BB962C8B-B14F-4D97-AF65-F5344CB8AC3E}">
        <p14:creationId xmlns:p14="http://schemas.microsoft.com/office/powerpoint/2010/main" val="2529682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10243" name="Rectangle 3"/>
          <p:cNvSpPr>
            <a:spLocks noGrp="1" noChangeArrowheads="1"/>
          </p:cNvSpPr>
          <p:nvPr>
            <p:ph type="body" idx="1"/>
          </p:nvPr>
        </p:nvSpPr>
        <p:spPr>
          <a:xfrm>
            <a:off x="685800" y="1981200"/>
            <a:ext cx="7772400" cy="2590800"/>
          </a:xfrm>
        </p:spPr>
        <p:txBody>
          <a:bodyPr/>
          <a:lstStyle/>
          <a:p>
            <a:r>
              <a:rPr lang="en-US" dirty="0" smtClean="0"/>
              <a:t>In-class and distance learning</a:t>
            </a:r>
          </a:p>
          <a:p>
            <a:r>
              <a:rPr lang="en-US" i="1" dirty="0" smtClean="0">
                <a:solidFill>
                  <a:srgbClr val="FF3300"/>
                </a:solidFill>
              </a:rPr>
              <a:t>Geospatial database of hydrologic features</a:t>
            </a:r>
            <a:r>
              <a:rPr lang="en-US" dirty="0" smtClean="0"/>
              <a:t> </a:t>
            </a:r>
          </a:p>
          <a:p>
            <a:r>
              <a:rPr lang="en-US" dirty="0" smtClean="0"/>
              <a:t>GIS and HIS</a:t>
            </a:r>
          </a:p>
          <a:p>
            <a:r>
              <a:rPr lang="en-US" dirty="0" smtClean="0"/>
              <a:t>Curved earth and a flat map</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GIS</a:t>
            </a:r>
            <a:endParaRPr lang="en-US" dirty="0"/>
          </a:p>
        </p:txBody>
      </p:sp>
      <p:sp>
        <p:nvSpPr>
          <p:cNvPr id="3" name="Content Placeholder 2"/>
          <p:cNvSpPr>
            <a:spLocks noGrp="1"/>
          </p:cNvSpPr>
          <p:nvPr>
            <p:ph idx="1"/>
          </p:nvPr>
        </p:nvSpPr>
        <p:spPr/>
        <p:txBody>
          <a:bodyPr/>
          <a:lstStyle/>
          <a:p>
            <a:r>
              <a:rPr lang="en-US" dirty="0" smtClean="0"/>
              <a:t>A </a:t>
            </a:r>
            <a:r>
              <a:rPr lang="en-US" b="1" dirty="0" smtClean="0"/>
              <a:t>geographic information system </a:t>
            </a:r>
            <a:r>
              <a:rPr lang="en-US" dirty="0" smtClean="0"/>
              <a:t>(GIS) is a system designed to capture, store, manipulate, analyze, manage, and present all types of geographical data. -- Wikipedia</a:t>
            </a:r>
            <a:endParaRPr lang="en-US" dirty="0"/>
          </a:p>
        </p:txBody>
      </p:sp>
      <p:pic>
        <p:nvPicPr>
          <p:cNvPr id="1026" name="Picture 2" descr="C:\Temp\icons\Map2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666391"/>
            <a:ext cx="1916723" cy="1916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Temp\icons\GeoprocessingToolbox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666391"/>
            <a:ext cx="1773115" cy="1773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Temp\icons\ArcGISAdministrator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592514"/>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Temp\icons\MapPackageMPKFile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4724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4330" y="5439506"/>
            <a:ext cx="690061"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maps</a:t>
            </a:r>
            <a:endParaRPr lang="en-US" sz="1800" dirty="0">
              <a:solidFill>
                <a:prstClr val="black"/>
              </a:solidFill>
              <a:latin typeface="Calibri"/>
            </a:endParaRPr>
          </a:p>
        </p:txBody>
      </p:sp>
      <p:sp>
        <p:nvSpPr>
          <p:cNvPr id="12" name="TextBox 11"/>
          <p:cNvSpPr txBox="1"/>
          <p:nvPr/>
        </p:nvSpPr>
        <p:spPr>
          <a:xfrm>
            <a:off x="3091042" y="4355068"/>
            <a:ext cx="599716"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data</a:t>
            </a:r>
            <a:endParaRPr lang="en-US" sz="1800" dirty="0">
              <a:solidFill>
                <a:prstClr val="black"/>
              </a:solidFill>
              <a:latin typeface="Calibri"/>
            </a:endParaRPr>
          </a:p>
        </p:txBody>
      </p:sp>
      <p:sp>
        <p:nvSpPr>
          <p:cNvPr id="13" name="TextBox 12"/>
          <p:cNvSpPr txBox="1"/>
          <p:nvPr/>
        </p:nvSpPr>
        <p:spPr>
          <a:xfrm>
            <a:off x="5288112" y="5439506"/>
            <a:ext cx="645690"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tools</a:t>
            </a:r>
            <a:endParaRPr lang="en-US" sz="1800" dirty="0">
              <a:solidFill>
                <a:prstClr val="black"/>
              </a:solidFill>
              <a:latin typeface="Calibri"/>
            </a:endParaRPr>
          </a:p>
        </p:txBody>
      </p:sp>
      <p:sp>
        <p:nvSpPr>
          <p:cNvPr id="14" name="TextBox 13"/>
          <p:cNvSpPr txBox="1"/>
          <p:nvPr/>
        </p:nvSpPr>
        <p:spPr>
          <a:xfrm>
            <a:off x="7195841" y="4223182"/>
            <a:ext cx="1186159"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computers</a:t>
            </a:r>
            <a:endParaRPr lang="en-US" sz="1800" dirty="0">
              <a:solidFill>
                <a:prstClr val="black"/>
              </a:solidFill>
              <a:latin typeface="Calibri"/>
            </a:endParaRPr>
          </a:p>
        </p:txBody>
      </p:sp>
    </p:spTree>
    <p:extLst>
      <p:ext uri="{BB962C8B-B14F-4D97-AF65-F5344CB8AC3E}">
        <p14:creationId xmlns:p14="http://schemas.microsoft.com/office/powerpoint/2010/main" val="315638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 is visualized in maps</a:t>
            </a:r>
            <a:endParaRPr lang="en-US" dirty="0"/>
          </a:p>
        </p:txBody>
      </p:sp>
      <p:sp>
        <p:nvSpPr>
          <p:cNvPr id="3" name="TextBox 2"/>
          <p:cNvSpPr txBox="1"/>
          <p:nvPr/>
        </p:nvSpPr>
        <p:spPr>
          <a:xfrm>
            <a:off x="4038600" y="6248400"/>
            <a:ext cx="1047082" cy="246221"/>
          </a:xfrm>
          <a:prstGeom prst="rect">
            <a:avLst/>
          </a:prstGeom>
          <a:noFill/>
        </p:spPr>
        <p:txBody>
          <a:bodyPr wrap="none" rtlCol="0">
            <a:spAutoFit/>
          </a:bodyPr>
          <a:lstStyle/>
          <a:p>
            <a:pPr eaLnBrk="1" fontAlgn="auto" hangingPunct="1">
              <a:spcBef>
                <a:spcPts val="0"/>
              </a:spcBef>
              <a:spcAft>
                <a:spcPts val="0"/>
              </a:spcAft>
            </a:pPr>
            <a:r>
              <a:rPr lang="en-US" sz="1000" dirty="0" smtClean="0">
                <a:solidFill>
                  <a:prstClr val="black"/>
                </a:solidFill>
                <a:latin typeface="Calibri"/>
              </a:rPr>
              <a:t>www.arcgis.com</a:t>
            </a:r>
            <a:endParaRPr lang="en-US" sz="1000" dirty="0">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1357313"/>
            <a:ext cx="1609725" cy="124777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887" y="1552575"/>
            <a:ext cx="3543300" cy="42005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399" y="1678723"/>
            <a:ext cx="3887177" cy="365050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Temp\icons\Map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652238" y="5638800"/>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spTree>
    <p:extLst>
      <p:ext uri="{BB962C8B-B14F-4D97-AF65-F5344CB8AC3E}">
        <p14:creationId xmlns:p14="http://schemas.microsoft.com/office/powerpoint/2010/main" val="2877021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87" y="1177856"/>
            <a:ext cx="5661025" cy="475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Maps are built from data </a:t>
            </a:r>
            <a:endParaRPr lang="en-US"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8" name="Rectangle 7"/>
          <p:cNvSpPr/>
          <p:nvPr/>
        </p:nvSpPr>
        <p:spPr>
          <a:xfrm>
            <a:off x="5181600" y="2133600"/>
            <a:ext cx="21463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white"/>
                </a:solidFill>
              </a:rPr>
              <a:t>Road</a:t>
            </a:r>
          </a:p>
        </p:txBody>
      </p:sp>
      <p:sp>
        <p:nvSpPr>
          <p:cNvPr id="9" name="Rectangle 8"/>
          <p:cNvSpPr/>
          <p:nvPr/>
        </p:nvSpPr>
        <p:spPr>
          <a:xfrm>
            <a:off x="5181600" y="2438400"/>
            <a:ext cx="2146300" cy="10169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spcBef>
                <a:spcPts val="0"/>
              </a:spcBef>
              <a:spcAft>
                <a:spcPts val="0"/>
              </a:spcAft>
            </a:pPr>
            <a:r>
              <a:rPr lang="en-US" sz="1400" b="1" dirty="0" smtClean="0">
                <a:solidFill>
                  <a:prstClr val="black"/>
                </a:solidFill>
              </a:rPr>
              <a:t>Name</a:t>
            </a:r>
            <a:r>
              <a:rPr lang="en-US" sz="1400" dirty="0" smtClean="0">
                <a:solidFill>
                  <a:prstClr val="black"/>
                </a:solidFill>
              </a:rPr>
              <a:t>: E. Dean Keeton St</a:t>
            </a:r>
          </a:p>
          <a:p>
            <a:pPr eaLnBrk="1" fontAlgn="auto" hangingPunct="1">
              <a:spcBef>
                <a:spcPts val="0"/>
              </a:spcBef>
              <a:spcAft>
                <a:spcPts val="0"/>
              </a:spcAft>
            </a:pPr>
            <a:r>
              <a:rPr lang="en-US" sz="1400" b="1" dirty="0" smtClean="0">
                <a:solidFill>
                  <a:prstClr val="black"/>
                </a:solidFill>
              </a:rPr>
              <a:t>Type</a:t>
            </a:r>
            <a:r>
              <a:rPr lang="en-US" sz="1400" dirty="0" smtClean="0">
                <a:solidFill>
                  <a:prstClr val="black"/>
                </a:solidFill>
              </a:rPr>
              <a:t>: </a:t>
            </a:r>
            <a:r>
              <a:rPr lang="en-US" sz="1400" dirty="0" err="1" smtClean="0">
                <a:solidFill>
                  <a:prstClr val="black"/>
                </a:solidFill>
              </a:rPr>
              <a:t>Div</a:t>
            </a:r>
            <a:r>
              <a:rPr lang="en-US" sz="1400" dirty="0" smtClean="0">
                <a:solidFill>
                  <a:prstClr val="black"/>
                </a:solidFill>
              </a:rPr>
              <a:t> Highway</a:t>
            </a:r>
          </a:p>
          <a:p>
            <a:pPr eaLnBrk="1" fontAlgn="auto" hangingPunct="1">
              <a:spcBef>
                <a:spcPts val="0"/>
              </a:spcBef>
              <a:spcAft>
                <a:spcPts val="0"/>
              </a:spcAft>
            </a:pPr>
            <a:r>
              <a:rPr lang="en-US" sz="1400" b="1" dirty="0" smtClean="0">
                <a:solidFill>
                  <a:prstClr val="black"/>
                </a:solidFill>
              </a:rPr>
              <a:t>Speed</a:t>
            </a:r>
            <a:r>
              <a:rPr lang="en-US" sz="1400" dirty="0" smtClean="0">
                <a:solidFill>
                  <a:prstClr val="black"/>
                </a:solidFill>
              </a:rPr>
              <a:t>: 35 mph</a:t>
            </a:r>
          </a:p>
          <a:p>
            <a:pPr eaLnBrk="1" fontAlgn="auto" hangingPunct="1">
              <a:spcBef>
                <a:spcPts val="0"/>
              </a:spcBef>
              <a:spcAft>
                <a:spcPts val="0"/>
              </a:spcAft>
            </a:pPr>
            <a:r>
              <a:rPr lang="en-US" sz="1400" b="1" dirty="0" smtClean="0">
                <a:solidFill>
                  <a:prstClr val="black"/>
                </a:solidFill>
              </a:rPr>
              <a:t>Shape</a:t>
            </a:r>
            <a:r>
              <a:rPr lang="en-US" sz="1400" dirty="0" smtClean="0">
                <a:solidFill>
                  <a:prstClr val="black"/>
                </a:solidFill>
              </a:rPr>
              <a:t>: [Geometry]</a:t>
            </a:r>
            <a:endParaRPr lang="en-US" sz="1400" dirty="0">
              <a:solidFill>
                <a:prstClr val="black"/>
              </a:solidFill>
            </a:endParaRPr>
          </a:p>
        </p:txBody>
      </p:sp>
      <p:cxnSp>
        <p:nvCxnSpPr>
          <p:cNvPr id="11" name="Straight Arrow Connector 10"/>
          <p:cNvCxnSpPr>
            <a:stCxn id="8" idx="1"/>
          </p:cNvCxnSpPr>
          <p:nvPr/>
        </p:nvCxnSpPr>
        <p:spPr>
          <a:xfrm flipH="1">
            <a:off x="4343400" y="2286000"/>
            <a:ext cx="838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35000" y="3467100"/>
            <a:ext cx="2514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white"/>
                </a:solidFill>
              </a:rPr>
              <a:t>Building</a:t>
            </a:r>
          </a:p>
        </p:txBody>
      </p:sp>
      <p:sp>
        <p:nvSpPr>
          <p:cNvPr id="18" name="Rectangle 17"/>
          <p:cNvSpPr/>
          <p:nvPr/>
        </p:nvSpPr>
        <p:spPr>
          <a:xfrm>
            <a:off x="635000" y="3771901"/>
            <a:ext cx="2514600" cy="73855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spcBef>
                <a:spcPts val="0"/>
              </a:spcBef>
              <a:spcAft>
                <a:spcPts val="0"/>
              </a:spcAft>
            </a:pPr>
            <a:r>
              <a:rPr lang="en-US" sz="1400" b="1" dirty="0" smtClean="0">
                <a:solidFill>
                  <a:prstClr val="black"/>
                </a:solidFill>
              </a:rPr>
              <a:t>Name</a:t>
            </a:r>
            <a:r>
              <a:rPr lang="en-US" sz="1400" dirty="0" smtClean="0">
                <a:solidFill>
                  <a:prstClr val="black"/>
                </a:solidFill>
              </a:rPr>
              <a:t>: Ernest Cockrell </a:t>
            </a:r>
            <a:r>
              <a:rPr lang="en-US" sz="1400" dirty="0" err="1" smtClean="0">
                <a:solidFill>
                  <a:prstClr val="black"/>
                </a:solidFill>
              </a:rPr>
              <a:t>Jr</a:t>
            </a:r>
            <a:r>
              <a:rPr lang="en-US" sz="1400" dirty="0" smtClean="0">
                <a:solidFill>
                  <a:prstClr val="black"/>
                </a:solidFill>
              </a:rPr>
              <a:t> Hall</a:t>
            </a:r>
          </a:p>
          <a:p>
            <a:pPr eaLnBrk="1" fontAlgn="auto" hangingPunct="1">
              <a:spcBef>
                <a:spcPts val="0"/>
              </a:spcBef>
              <a:spcAft>
                <a:spcPts val="0"/>
              </a:spcAft>
            </a:pPr>
            <a:r>
              <a:rPr lang="en-US" sz="1400" b="1" dirty="0" smtClean="0">
                <a:solidFill>
                  <a:prstClr val="black"/>
                </a:solidFill>
              </a:rPr>
              <a:t>Address</a:t>
            </a:r>
            <a:r>
              <a:rPr lang="en-US" sz="1400" dirty="0" smtClean="0">
                <a:solidFill>
                  <a:prstClr val="black"/>
                </a:solidFill>
              </a:rPr>
              <a:t>: 301 E. Dean Keeton St</a:t>
            </a:r>
          </a:p>
          <a:p>
            <a:pPr eaLnBrk="1" fontAlgn="auto" hangingPunct="1">
              <a:spcBef>
                <a:spcPts val="0"/>
              </a:spcBef>
              <a:spcAft>
                <a:spcPts val="0"/>
              </a:spcAft>
            </a:pPr>
            <a:r>
              <a:rPr lang="en-US" sz="1400" b="1" dirty="0" smtClean="0">
                <a:solidFill>
                  <a:prstClr val="black"/>
                </a:solidFill>
              </a:rPr>
              <a:t>Shape</a:t>
            </a:r>
            <a:r>
              <a:rPr lang="en-US" sz="1400" dirty="0" smtClean="0">
                <a:solidFill>
                  <a:prstClr val="black"/>
                </a:solidFill>
              </a:rPr>
              <a:t>: [Geometry]</a:t>
            </a:r>
            <a:endParaRPr lang="en-US" sz="1400" dirty="0">
              <a:solidFill>
                <a:prstClr val="black"/>
              </a:solidFill>
            </a:endParaRPr>
          </a:p>
        </p:txBody>
      </p:sp>
      <p:cxnSp>
        <p:nvCxnSpPr>
          <p:cNvPr id="19" name="Straight Arrow Connector 18"/>
          <p:cNvCxnSpPr>
            <a:stCxn id="17" idx="3"/>
          </p:cNvCxnSpPr>
          <p:nvPr/>
        </p:nvCxnSpPr>
        <p:spPr>
          <a:xfrm flipV="1">
            <a:off x="3149600" y="2986454"/>
            <a:ext cx="419100" cy="6330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838200" y="5638800"/>
            <a:ext cx="3962400" cy="685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Shape includes the geometry of the feature and where it is located on earth</a:t>
            </a:r>
            <a:endParaRPr lang="en-US" sz="1800" dirty="0">
              <a:solidFill>
                <a:prstClr val="black"/>
              </a:solidFill>
            </a:endParaRPr>
          </a:p>
        </p:txBody>
      </p:sp>
    </p:spTree>
    <p:extLst>
      <p:ext uri="{BB962C8B-B14F-4D97-AF65-F5344CB8AC3E}">
        <p14:creationId xmlns:p14="http://schemas.microsoft.com/office/powerpoint/2010/main" val="3403009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38" y="1663700"/>
            <a:ext cx="70866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Vector data represent discrete features</a:t>
            </a:r>
            <a:endParaRPr lang="en-US"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2" name="Rounded Rectangle 11"/>
          <p:cNvSpPr/>
          <p:nvPr/>
        </p:nvSpPr>
        <p:spPr>
          <a:xfrm>
            <a:off x="4664221" y="5429250"/>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a:solidFill>
                  <a:prstClr val="black"/>
                </a:solidFill>
              </a:rPr>
              <a:t>p</a:t>
            </a:r>
            <a:r>
              <a:rPr lang="en-US" sz="1800" dirty="0" smtClean="0">
                <a:solidFill>
                  <a:prstClr val="black"/>
                </a:solidFill>
              </a:rPr>
              <a:t>olygons</a:t>
            </a:r>
            <a:endParaRPr lang="en-US" sz="1800" dirty="0">
              <a:solidFill>
                <a:prstClr val="black"/>
              </a:solidFill>
            </a:endParaRPr>
          </a:p>
        </p:txBody>
      </p:sp>
      <p:sp>
        <p:nvSpPr>
          <p:cNvPr id="13" name="Rounded Rectangle 12"/>
          <p:cNvSpPr/>
          <p:nvPr/>
        </p:nvSpPr>
        <p:spPr>
          <a:xfrm rot="20369724">
            <a:off x="1870219" y="3183534"/>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lines</a:t>
            </a:r>
            <a:endParaRPr lang="en-US" sz="1800" dirty="0">
              <a:solidFill>
                <a:prstClr val="black"/>
              </a:solidFill>
            </a:endParaRPr>
          </a:p>
        </p:txBody>
      </p:sp>
      <p:sp>
        <p:nvSpPr>
          <p:cNvPr id="14" name="Rounded Rectangle 13"/>
          <p:cNvSpPr/>
          <p:nvPr/>
        </p:nvSpPr>
        <p:spPr>
          <a:xfrm>
            <a:off x="3938587" y="2259379"/>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a:solidFill>
                  <a:prstClr val="black"/>
                </a:solidFill>
              </a:rPr>
              <a:t>p</a:t>
            </a:r>
            <a:r>
              <a:rPr lang="en-US" sz="1800" dirty="0" smtClean="0">
                <a:solidFill>
                  <a:prstClr val="black"/>
                </a:solidFill>
              </a:rPr>
              <a:t>oints</a:t>
            </a:r>
            <a:endParaRPr lang="en-US" sz="1800" dirty="0">
              <a:solidFill>
                <a:prstClr val="black"/>
              </a:solidFill>
            </a:endParaRPr>
          </a:p>
        </p:txBody>
      </p:sp>
      <p:cxnSp>
        <p:nvCxnSpPr>
          <p:cNvPr id="15" name="Straight Arrow Connector 14"/>
          <p:cNvCxnSpPr>
            <a:stCxn id="14" idx="2"/>
          </p:cNvCxnSpPr>
          <p:nvPr/>
        </p:nvCxnSpPr>
        <p:spPr>
          <a:xfrm>
            <a:off x="4548187" y="2678479"/>
            <a:ext cx="204788"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2" idx="0"/>
          </p:cNvCxnSpPr>
          <p:nvPr/>
        </p:nvCxnSpPr>
        <p:spPr>
          <a:xfrm flipH="1" flipV="1">
            <a:off x="4752975" y="4979377"/>
            <a:ext cx="520846" cy="4498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1"/>
          </p:cNvCxnSpPr>
          <p:nvPr/>
        </p:nvCxnSpPr>
        <p:spPr>
          <a:xfrm flipH="1" flipV="1">
            <a:off x="3490914" y="5455627"/>
            <a:ext cx="1173307" cy="1831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1"/>
          </p:cNvCxnSpPr>
          <p:nvPr/>
        </p:nvCxnSpPr>
        <p:spPr>
          <a:xfrm flipH="1">
            <a:off x="1485900" y="3606616"/>
            <a:ext cx="422941" cy="1962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607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38" y="1088414"/>
            <a:ext cx="67818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t>Raster data form a grid of cells or pixels</a:t>
            </a:r>
            <a:endParaRPr lang="en-US" sz="3600" dirty="0"/>
          </a:p>
        </p:txBody>
      </p:sp>
      <p:pic>
        <p:nvPicPr>
          <p:cNvPr id="5"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7"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Tree>
    <p:extLst>
      <p:ext uri="{BB962C8B-B14F-4D97-AF65-F5344CB8AC3E}">
        <p14:creationId xmlns:p14="http://schemas.microsoft.com/office/powerpoint/2010/main" val="843171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More Raster Examples</a:t>
            </a:r>
            <a:endParaRPr lang="en-US" dirty="0"/>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7526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22098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Temp\icons\Map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9" name="Picture 7" descr="C:\Temp\icons\MapPackageMPKFile2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1" name="Rounded Rectangle 10"/>
          <p:cNvSpPr/>
          <p:nvPr/>
        </p:nvSpPr>
        <p:spPr>
          <a:xfrm rot="20336808">
            <a:off x="2819400" y="4777002"/>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rainfall</a:t>
            </a:r>
            <a:endParaRPr lang="en-US" sz="1800" dirty="0">
              <a:solidFill>
                <a:prstClr val="black"/>
              </a:solidFill>
            </a:endParaRPr>
          </a:p>
        </p:txBody>
      </p:sp>
      <p:sp>
        <p:nvSpPr>
          <p:cNvPr id="12" name="Rounded Rectangle 11"/>
          <p:cNvSpPr/>
          <p:nvPr/>
        </p:nvSpPr>
        <p:spPr>
          <a:xfrm rot="20364016">
            <a:off x="5105400" y="5230282"/>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elevation</a:t>
            </a:r>
            <a:endParaRPr lang="en-US" sz="1800" dirty="0">
              <a:solidFill>
                <a:prstClr val="black"/>
              </a:solidFill>
            </a:endParaRPr>
          </a:p>
        </p:txBody>
      </p:sp>
      <p:sp>
        <p:nvSpPr>
          <p:cNvPr id="13" name="Rounded Rectangle 12"/>
          <p:cNvSpPr/>
          <p:nvPr/>
        </p:nvSpPr>
        <p:spPr>
          <a:xfrm rot="20491978">
            <a:off x="685800" y="4560277"/>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land use</a:t>
            </a:r>
            <a:endParaRPr lang="en-US" sz="1800" dirty="0">
              <a:solidFill>
                <a:prstClr val="black"/>
              </a:solidFill>
            </a:endParaRPr>
          </a:p>
        </p:txBody>
      </p:sp>
    </p:spTree>
    <p:extLst>
      <p:ext uri="{BB962C8B-B14F-4D97-AF65-F5344CB8AC3E}">
        <p14:creationId xmlns:p14="http://schemas.microsoft.com/office/powerpoint/2010/main" val="810682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ext uri="{D42A27DB-BD31-4B8C-83A1-F6EECF244321}">
                <p14:modId xmlns:p14="http://schemas.microsoft.com/office/powerpoint/2010/main" val="3064012448"/>
              </p:ext>
            </p:extLst>
          </p:nvPr>
        </p:nvGraphicFramePr>
        <p:xfrm>
          <a:off x="304800" y="1600200"/>
          <a:ext cx="3600431" cy="2482788"/>
        </p:xfrm>
        <a:graphic>
          <a:graphicData uri="http://schemas.openxmlformats.org/presentationml/2006/ole">
            <mc:AlternateContent xmlns:mc="http://schemas.openxmlformats.org/markup-compatibility/2006">
              <mc:Choice xmlns:v="urn:schemas-microsoft-com:vml" Requires="v">
                <p:oleObj spid="_x0000_s6187" name="Bitmap Image" r:id="rId3" imgW="4296375" imgH="2962689" progId="PBrush">
                  <p:embed/>
                </p:oleObj>
              </mc:Choice>
              <mc:Fallback>
                <p:oleObj name="Bitmap Image" r:id="rId3" imgW="4296375" imgH="296268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00200"/>
                        <a:ext cx="3600431" cy="24827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2"/>
          <p:cNvPicPr>
            <a:picLocks noChangeAspect="1" noChangeArrowheads="1"/>
          </p:cNvPicPr>
          <p:nvPr/>
        </p:nvPicPr>
        <p:blipFill>
          <a:blip r:embed="rId5" cstate="print"/>
          <a:srcRect/>
          <a:stretch>
            <a:fillRect/>
          </a:stretch>
        </p:blipFill>
        <p:spPr bwMode="auto">
          <a:xfrm>
            <a:off x="3629230" y="2312377"/>
            <a:ext cx="4023008" cy="2895600"/>
          </a:xfrm>
          <a:prstGeom prst="rect">
            <a:avLst/>
          </a:prstGeom>
          <a:noFill/>
          <a:ln w="3175">
            <a:solidFill>
              <a:schemeClr val="tx1"/>
            </a:solidFill>
            <a:miter lim="800000"/>
            <a:headEnd/>
            <a:tailEnd/>
          </a:ln>
        </p:spPr>
      </p:pic>
      <p:sp>
        <p:nvSpPr>
          <p:cNvPr id="15" name="Rectangle 14"/>
          <p:cNvSpPr/>
          <p:nvPr/>
        </p:nvSpPr>
        <p:spPr>
          <a:xfrm>
            <a:off x="1586015" y="4881928"/>
            <a:ext cx="3062185" cy="97228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1"/>
          <p:cNvSpPr>
            <a:spLocks noGrp="1"/>
          </p:cNvSpPr>
          <p:nvPr>
            <p:ph type="title"/>
          </p:nvPr>
        </p:nvSpPr>
        <p:spPr/>
        <p:txBody>
          <a:bodyPr>
            <a:normAutofit/>
          </a:bodyPr>
          <a:lstStyle/>
          <a:p>
            <a:r>
              <a:rPr lang="en-US" dirty="0" smtClean="0"/>
              <a:t>There are many more data types</a:t>
            </a:r>
            <a:endParaRPr lang="en-US" dirty="0"/>
          </a:p>
        </p:txBody>
      </p:sp>
      <p:pic>
        <p:nvPicPr>
          <p:cNvPr id="5" name="Picture 2" descr="C:\Temp\icons\Map2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7" name="Picture 7" descr="C:\Temp\icons\MapPackageMPKFile25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1" name="Rounded Rectangle 10"/>
          <p:cNvSpPr/>
          <p:nvPr/>
        </p:nvSpPr>
        <p:spPr>
          <a:xfrm>
            <a:off x="428830" y="3505199"/>
            <a:ext cx="2009570" cy="78837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triangulated </a:t>
            </a:r>
          </a:p>
          <a:p>
            <a:pPr algn="ctr" eaLnBrk="1" fontAlgn="auto" hangingPunct="1">
              <a:spcBef>
                <a:spcPts val="0"/>
              </a:spcBef>
              <a:spcAft>
                <a:spcPts val="0"/>
              </a:spcAft>
            </a:pPr>
            <a:r>
              <a:rPr lang="en-US" sz="1800" dirty="0" smtClean="0">
                <a:solidFill>
                  <a:prstClr val="black"/>
                </a:solidFill>
              </a:rPr>
              <a:t>irregular network</a:t>
            </a:r>
            <a:endParaRPr lang="en-US" sz="1800" dirty="0">
              <a:solidFill>
                <a:prstClr val="black"/>
              </a:solidFill>
            </a:endParaRPr>
          </a:p>
        </p:txBody>
      </p:sp>
      <p:sp>
        <p:nvSpPr>
          <p:cNvPr id="12" name="Rounded Rectangle 11"/>
          <p:cNvSpPr/>
          <p:nvPr/>
        </p:nvSpPr>
        <p:spPr>
          <a:xfrm>
            <a:off x="5913032" y="2438400"/>
            <a:ext cx="132377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err="1" smtClean="0">
                <a:solidFill>
                  <a:prstClr val="black"/>
                </a:solidFill>
              </a:rPr>
              <a:t>multipatch</a:t>
            </a:r>
            <a:endParaRPr lang="en-US" sz="1800" dirty="0">
              <a:solidFill>
                <a:prstClr val="black"/>
              </a:solidFill>
            </a:endParaRPr>
          </a:p>
        </p:txBody>
      </p:sp>
      <p:sp>
        <p:nvSpPr>
          <p:cNvPr id="13" name="Rounded Rectangle 12"/>
          <p:cNvSpPr/>
          <p:nvPr/>
        </p:nvSpPr>
        <p:spPr>
          <a:xfrm>
            <a:off x="3071916" y="5753100"/>
            <a:ext cx="132377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annotation</a:t>
            </a:r>
            <a:endParaRPr lang="en-US" sz="1800" dirty="0">
              <a:solidFill>
                <a:prstClr val="black"/>
              </a:solidFill>
            </a:endParaRPr>
          </a:p>
        </p:txBody>
      </p:sp>
      <p:sp>
        <p:nvSpPr>
          <p:cNvPr id="14" name="TextBox 13"/>
          <p:cNvSpPr txBox="1"/>
          <p:nvPr/>
        </p:nvSpPr>
        <p:spPr>
          <a:xfrm>
            <a:off x="1835691" y="5087816"/>
            <a:ext cx="2481770" cy="369332"/>
          </a:xfrm>
          <a:prstGeom prst="rect">
            <a:avLst/>
          </a:prstGeom>
          <a:noFill/>
        </p:spPr>
        <p:txBody>
          <a:bodyPr wrap="none" rtlCol="0">
            <a:prstTxWarp prst="textArchDown">
              <a:avLst/>
            </a:prstTxWarp>
            <a:spAutoFit/>
          </a:bodyPr>
          <a:lstStyle/>
          <a:p>
            <a:pPr eaLnBrk="1" fontAlgn="auto" hangingPunct="1">
              <a:spcBef>
                <a:spcPts val="0"/>
              </a:spcBef>
              <a:spcAft>
                <a:spcPts val="0"/>
              </a:spcAft>
            </a:pPr>
            <a:r>
              <a:rPr lang="en-US" sz="1800" dirty="0" smtClean="0">
                <a:solidFill>
                  <a:prstClr val="black"/>
                </a:solidFill>
                <a:latin typeface="Calibri"/>
              </a:rPr>
              <a:t>Martin Luther King </a:t>
            </a:r>
            <a:r>
              <a:rPr lang="en-US" sz="1800" dirty="0" err="1" smtClean="0">
                <a:solidFill>
                  <a:prstClr val="black"/>
                </a:solidFill>
                <a:latin typeface="Calibri"/>
              </a:rPr>
              <a:t>Dr</a:t>
            </a:r>
            <a:r>
              <a:rPr lang="en-US" sz="1800" dirty="0" smtClean="0">
                <a:solidFill>
                  <a:prstClr val="black"/>
                </a:solidFill>
                <a:latin typeface="Calibri"/>
              </a:rPr>
              <a:t> W</a:t>
            </a:r>
          </a:p>
        </p:txBody>
      </p:sp>
    </p:spTree>
    <p:extLst>
      <p:ext uri="{BB962C8B-B14F-4D97-AF65-F5344CB8AC3E}">
        <p14:creationId xmlns:p14="http://schemas.microsoft.com/office/powerpoint/2010/main" val="1887998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Connected Map, Chart and Animation</a:t>
            </a:r>
            <a:endParaRPr lang="en-US" dirty="0"/>
          </a:p>
        </p:txBody>
      </p:sp>
      <p:sp>
        <p:nvSpPr>
          <p:cNvPr id="3" name="TextBox 2"/>
          <p:cNvSpPr txBox="1"/>
          <p:nvPr/>
        </p:nvSpPr>
        <p:spPr>
          <a:xfrm>
            <a:off x="3441700" y="1089967"/>
            <a:ext cx="3128164" cy="461665"/>
          </a:xfrm>
          <a:prstGeom prst="rect">
            <a:avLst/>
          </a:prstGeom>
          <a:noFill/>
        </p:spPr>
        <p:txBody>
          <a:bodyPr wrap="none" rtlCol="0">
            <a:spAutoFit/>
          </a:bodyPr>
          <a:lstStyle/>
          <a:p>
            <a:r>
              <a:rPr lang="en-US" dirty="0" smtClean="0"/>
              <a:t>Tropical Storm </a:t>
            </a:r>
            <a:r>
              <a:rPr lang="en-US" dirty="0" err="1" smtClean="0"/>
              <a:t>Fernand</a:t>
            </a:r>
            <a:endParaRPr lang="en-US" dirty="0"/>
          </a:p>
        </p:txBody>
      </p:sp>
      <p:sp>
        <p:nvSpPr>
          <p:cNvPr id="4" name="Rectangle 3"/>
          <p:cNvSpPr/>
          <p:nvPr/>
        </p:nvSpPr>
        <p:spPr>
          <a:xfrm>
            <a:off x="1371600" y="6162368"/>
            <a:ext cx="7289800" cy="461665"/>
          </a:xfrm>
          <a:prstGeom prst="rect">
            <a:avLst/>
          </a:prstGeom>
        </p:spPr>
        <p:txBody>
          <a:bodyPr wrap="square">
            <a:spAutoFit/>
          </a:bodyPr>
          <a:lstStyle/>
          <a:p>
            <a:r>
              <a:rPr lang="en-US" dirty="0">
                <a:hlinkClick r:id="rId2"/>
              </a:rPr>
              <a:t>http://www.msnbc.msn.com/id/26295161/ns/weather</a:t>
            </a:r>
            <a:r>
              <a:rPr lang="en-US" dirty="0" smtClean="0">
                <a:hlinkClick r:id="rId2"/>
              </a:rPr>
              <a:t>/</a:t>
            </a:r>
            <a:r>
              <a:rPr lang="en-US" dirty="0" smtClean="0"/>
              <a:t> </a:t>
            </a:r>
            <a:endParaRPr lang="en-US" dirty="0"/>
          </a:p>
        </p:txBody>
      </p:sp>
      <p:pic>
        <p:nvPicPr>
          <p:cNvPr id="5" name="Picture 4"/>
          <p:cNvPicPr>
            <a:picLocks noChangeAspect="1"/>
          </p:cNvPicPr>
          <p:nvPr/>
        </p:nvPicPr>
        <p:blipFill>
          <a:blip r:embed="rId3"/>
          <a:stretch>
            <a:fillRect/>
          </a:stretch>
        </p:blipFill>
        <p:spPr>
          <a:xfrm>
            <a:off x="381000" y="1602595"/>
            <a:ext cx="8525933" cy="4555144"/>
          </a:xfrm>
          <a:prstGeom prst="rect">
            <a:avLst/>
          </a:prstGeom>
        </p:spPr>
      </p:pic>
    </p:spTree>
    <p:extLst>
      <p:ext uri="{BB962C8B-B14F-4D97-AF65-F5344CB8AC3E}">
        <p14:creationId xmlns:p14="http://schemas.microsoft.com/office/powerpoint/2010/main" val="27064038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Geographic Data Model</a:t>
            </a:r>
          </a:p>
        </p:txBody>
      </p:sp>
      <p:sp>
        <p:nvSpPr>
          <p:cNvPr id="11267" name="Rectangle 3"/>
          <p:cNvSpPr>
            <a:spLocks noGrp="1" noChangeArrowheads="1"/>
          </p:cNvSpPr>
          <p:nvPr>
            <p:ph type="body" idx="1"/>
          </p:nvPr>
        </p:nvSpPr>
        <p:spPr/>
        <p:txBody>
          <a:bodyPr/>
          <a:lstStyle/>
          <a:p>
            <a:pPr>
              <a:lnSpc>
                <a:spcPct val="90000"/>
              </a:lnSpc>
            </a:pPr>
            <a:r>
              <a:rPr lang="en-US" sz="2800" smtClean="0">
                <a:solidFill>
                  <a:srgbClr val="FF0000"/>
                </a:solidFill>
              </a:rPr>
              <a:t>Conceptual Model</a:t>
            </a:r>
            <a:r>
              <a:rPr lang="en-US" sz="2800" smtClean="0"/>
              <a:t> – a set of concepts that describe a subject and allow reasoning about it</a:t>
            </a:r>
          </a:p>
          <a:p>
            <a:pPr>
              <a:lnSpc>
                <a:spcPct val="90000"/>
              </a:lnSpc>
            </a:pPr>
            <a:r>
              <a:rPr lang="en-US" sz="2800" smtClean="0">
                <a:solidFill>
                  <a:srgbClr val="FF0000"/>
                </a:solidFill>
              </a:rPr>
              <a:t>Mathematical Model</a:t>
            </a:r>
            <a:r>
              <a:rPr lang="en-US" sz="2800" smtClean="0"/>
              <a:t> – a conceptual model expressed in symbols and equations</a:t>
            </a:r>
          </a:p>
          <a:p>
            <a:pPr>
              <a:lnSpc>
                <a:spcPct val="90000"/>
              </a:lnSpc>
            </a:pPr>
            <a:r>
              <a:rPr lang="en-US" sz="2800" smtClean="0">
                <a:solidFill>
                  <a:srgbClr val="FF0000"/>
                </a:solidFill>
              </a:rPr>
              <a:t>Data Model</a:t>
            </a:r>
            <a:r>
              <a:rPr lang="en-US" sz="2800" smtClean="0"/>
              <a:t> – a conceptual model expressed in a data structure (e.g. ascii files, Excel tables, …..)</a:t>
            </a:r>
          </a:p>
          <a:p>
            <a:pPr>
              <a:lnSpc>
                <a:spcPct val="90000"/>
              </a:lnSpc>
            </a:pPr>
            <a:r>
              <a:rPr lang="en-US" sz="2800" smtClean="0">
                <a:solidFill>
                  <a:srgbClr val="FF0000"/>
                </a:solidFill>
              </a:rPr>
              <a:t>Geographic Data Model</a:t>
            </a:r>
            <a:r>
              <a:rPr lang="en-US" sz="2800" smtClean="0"/>
              <a:t> – a conceptual model for describing and reasoning about the world expressed in a GIS database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2266" y="1193633"/>
            <a:ext cx="6559021" cy="5008819"/>
          </a:xfrm>
          <a:prstGeom prst="rect">
            <a:avLst/>
          </a:prstGeom>
        </p:spPr>
      </p:pic>
      <p:sp>
        <p:nvSpPr>
          <p:cNvPr id="7171" name="Rectangle 3"/>
          <p:cNvSpPr>
            <a:spLocks noGrp="1" noChangeArrowheads="1"/>
          </p:cNvSpPr>
          <p:nvPr>
            <p:ph type="ctrTitle"/>
          </p:nvPr>
        </p:nvSpPr>
        <p:spPr>
          <a:xfrm>
            <a:off x="685800" y="293688"/>
            <a:ext cx="7772400" cy="838200"/>
          </a:xfrm>
        </p:spPr>
        <p:txBody>
          <a:bodyPr/>
          <a:lstStyle/>
          <a:p>
            <a:r>
              <a:rPr lang="en-US" smtClean="0"/>
              <a:t>Our Classroom</a:t>
            </a:r>
          </a:p>
        </p:txBody>
      </p:sp>
      <p:sp>
        <p:nvSpPr>
          <p:cNvPr id="7172" name="Text Box 4"/>
          <p:cNvSpPr txBox="1">
            <a:spLocks noChangeArrowheads="1"/>
          </p:cNvSpPr>
          <p:nvPr/>
        </p:nvSpPr>
        <p:spPr bwMode="auto">
          <a:xfrm>
            <a:off x="3858684" y="1339231"/>
            <a:ext cx="3060700" cy="1187450"/>
          </a:xfrm>
          <a:prstGeom prst="rect">
            <a:avLst/>
          </a:prstGeom>
          <a:solidFill>
            <a:schemeClr val="bg1">
              <a:alpha val="79999"/>
            </a:schemeClr>
          </a:solidFill>
          <a:ln w="9525">
            <a:noFill/>
            <a:miter lim="800000"/>
            <a:headEnd/>
            <a:tailEnd/>
          </a:ln>
        </p:spPr>
        <p:txBody>
          <a:bodyPr>
            <a:spAutoFit/>
          </a:bodyPr>
          <a:lstStyle/>
          <a:p>
            <a:pPr algn="ctr"/>
            <a:r>
              <a:rPr lang="en-US" dirty="0" err="1"/>
              <a:t>Dr</a:t>
            </a:r>
            <a:r>
              <a:rPr lang="en-US" dirty="0"/>
              <a:t> David </a:t>
            </a:r>
            <a:r>
              <a:rPr lang="en-US" dirty="0" err="1"/>
              <a:t>Tarboton</a:t>
            </a:r>
            <a:endParaRPr lang="en-US" dirty="0"/>
          </a:p>
          <a:p>
            <a:pPr algn="ctr"/>
            <a:r>
              <a:rPr lang="en-US" dirty="0"/>
              <a:t>Students at Utah State University</a:t>
            </a:r>
          </a:p>
        </p:txBody>
      </p:sp>
      <p:sp>
        <p:nvSpPr>
          <p:cNvPr id="7173" name="Text Box 5"/>
          <p:cNvSpPr txBox="1">
            <a:spLocks noChangeArrowheads="1"/>
          </p:cNvSpPr>
          <p:nvPr/>
        </p:nvSpPr>
        <p:spPr bwMode="auto">
          <a:xfrm>
            <a:off x="2633133" y="4618567"/>
            <a:ext cx="3019425" cy="1200329"/>
          </a:xfrm>
          <a:prstGeom prst="rect">
            <a:avLst/>
          </a:prstGeom>
          <a:solidFill>
            <a:schemeClr val="bg1">
              <a:alpha val="79999"/>
            </a:schemeClr>
          </a:solidFill>
          <a:ln w="9525">
            <a:noFill/>
            <a:miter lim="800000"/>
            <a:headEnd/>
            <a:tailEnd/>
          </a:ln>
        </p:spPr>
        <p:txBody>
          <a:bodyPr>
            <a:spAutoFit/>
          </a:bodyPr>
          <a:lstStyle/>
          <a:p>
            <a:pPr algn="ctr"/>
            <a:r>
              <a:rPr lang="en-US" dirty="0"/>
              <a:t>Dr David Maidment Students at </a:t>
            </a:r>
            <a:r>
              <a:rPr lang="en-US" dirty="0" smtClean="0"/>
              <a:t>University of Texas at </a:t>
            </a:r>
            <a:r>
              <a:rPr lang="en-US" dirty="0"/>
              <a:t>Austin</a:t>
            </a:r>
          </a:p>
        </p:txBody>
      </p:sp>
      <p:sp>
        <p:nvSpPr>
          <p:cNvPr id="7174" name="Line 10"/>
          <p:cNvSpPr>
            <a:spLocks noChangeShapeType="1"/>
          </p:cNvSpPr>
          <p:nvPr/>
        </p:nvSpPr>
        <p:spPr bwMode="auto">
          <a:xfrm>
            <a:off x="3606800" y="2455333"/>
            <a:ext cx="2429139" cy="2476501"/>
          </a:xfrm>
          <a:prstGeom prst="line">
            <a:avLst/>
          </a:prstGeom>
          <a:noFill/>
          <a:ln w="76200">
            <a:solidFill>
              <a:srgbClr val="FF3300"/>
            </a:solidFill>
            <a:round/>
            <a:headEnd type="triangle" w="med" len="med"/>
            <a:tailEnd type="triangle" w="med" len="med"/>
          </a:ln>
        </p:spPr>
        <p:txBody>
          <a:bodyPr/>
          <a:lstStyle/>
          <a:p>
            <a:endParaRPr lang="en-US"/>
          </a:p>
        </p:txBody>
      </p:sp>
    </p:spTree>
    <p:extLst>
      <p:ext uri="{BB962C8B-B14F-4D97-AF65-F5344CB8AC3E}">
        <p14:creationId xmlns:p14="http://schemas.microsoft.com/office/powerpoint/2010/main" val="32878164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98242"/>
            <a:ext cx="8229600" cy="1143000"/>
          </a:xfrm>
        </p:spPr>
        <p:txBody>
          <a:bodyPr/>
          <a:lstStyle/>
          <a:p>
            <a:r>
              <a:rPr lang="en-US" dirty="0" smtClean="0"/>
              <a:t>So what is a data model anyway?</a:t>
            </a:r>
            <a:endParaRPr lang="en-US" dirty="0"/>
          </a:p>
        </p:txBody>
      </p:sp>
    </p:spTree>
    <p:extLst>
      <p:ext uri="{BB962C8B-B14F-4D97-AF65-F5344CB8AC3E}">
        <p14:creationId xmlns:p14="http://schemas.microsoft.com/office/powerpoint/2010/main" val="2529487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1927225"/>
          </a:xfrm>
        </p:spPr>
        <p:txBody>
          <a:bodyPr>
            <a:normAutofit fontScale="90000"/>
          </a:bodyPr>
          <a:lstStyle/>
          <a:p>
            <a:r>
              <a:rPr lang="en-US" smtClean="0"/>
              <a:t>The way that data is organized can enhance or inhibit the analysis that can be done</a:t>
            </a:r>
          </a:p>
        </p:txBody>
      </p:sp>
      <p:pic>
        <p:nvPicPr>
          <p:cNvPr id="29699" name="Picture 6" descr="http://initsspace.com/web_images/disorganize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2260600"/>
            <a:ext cx="43624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5160963" y="3332163"/>
            <a:ext cx="3706812" cy="1239837"/>
          </a:xfrm>
          <a:prstGeom prst="wedgeRoundRectCallout">
            <a:avLst>
              <a:gd name="adj1" fmla="val -105610"/>
              <a:gd name="adj2" fmla="val 19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rPr>
              <a:t>I have your information right here …</a:t>
            </a:r>
          </a:p>
        </p:txBody>
      </p:sp>
      <p:sp>
        <p:nvSpPr>
          <p:cNvPr id="8" name="Rectangle 7"/>
          <p:cNvSpPr/>
          <p:nvPr/>
        </p:nvSpPr>
        <p:spPr>
          <a:xfrm>
            <a:off x="5768850" y="6447423"/>
            <a:ext cx="3098925" cy="338554"/>
          </a:xfrm>
          <a:prstGeom prst="rect">
            <a:avLst/>
          </a:prstGeom>
        </p:spPr>
        <p:txBody>
          <a:bodyPr wrap="none">
            <a:spAutoFit/>
          </a:bodyPr>
          <a:lstStyle/>
          <a:p>
            <a:pPr>
              <a:defRPr/>
            </a:pPr>
            <a:r>
              <a:rPr lang="en-US" sz="1600" dirty="0">
                <a:solidFill>
                  <a:prstClr val="white">
                    <a:lumMod val="65000"/>
                  </a:prstClr>
                </a:solidFill>
              </a:rPr>
              <a:t>Picture from: http://initsspace.com/</a:t>
            </a:r>
          </a:p>
        </p:txBody>
      </p:sp>
    </p:spTree>
    <p:extLst>
      <p:ext uri="{BB962C8B-B14F-4D97-AF65-F5344CB8AC3E}">
        <p14:creationId xmlns:p14="http://schemas.microsoft.com/office/powerpoint/2010/main" val="8436431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1" t="31500" r="64840"/>
          <a:stretch/>
        </p:blipFill>
        <p:spPr bwMode="auto">
          <a:xfrm>
            <a:off x="6746291" y="2105663"/>
            <a:ext cx="2025781" cy="312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457200" y="1574214"/>
            <a:ext cx="6009248" cy="4770537"/>
          </a:xfrm>
          <a:prstGeom prst="rect">
            <a:avLst/>
          </a:prstGeom>
          <a:noFill/>
          <a:ln w="3175">
            <a:solidFill>
              <a:schemeClr val="bg1">
                <a:lumMod val="65000"/>
              </a:schemeClr>
            </a:solidFill>
            <a:miter lim="800000"/>
            <a:headEnd/>
            <a:tailEnd/>
          </a:ln>
        </p:spPr>
        <p:txBody>
          <a:bodyPr wrap="square">
            <a:spAutoFit/>
          </a:bodyPr>
          <a:lstStyle/>
          <a:p>
            <a:r>
              <a:rPr lang="en-US" dirty="0" smtClean="0"/>
              <a:t>“All </a:t>
            </a:r>
            <a:r>
              <a:rPr lang="en-US" dirty="0"/>
              <a:t>geographic information systems are built using </a:t>
            </a:r>
            <a:r>
              <a:rPr lang="en-US" dirty="0">
                <a:solidFill>
                  <a:srgbClr val="FF3300"/>
                </a:solidFill>
              </a:rPr>
              <a:t>formal models</a:t>
            </a:r>
            <a:r>
              <a:rPr lang="en-US" dirty="0"/>
              <a:t> that describe how things are located in space.   </a:t>
            </a:r>
            <a:r>
              <a:rPr lang="en-US" dirty="0">
                <a:solidFill>
                  <a:srgbClr val="FF3300"/>
                </a:solidFill>
              </a:rPr>
              <a:t>A formal model is an abstract and well-defined system of concepts</a:t>
            </a:r>
            <a:r>
              <a:rPr lang="en-US" dirty="0"/>
              <a:t>.  A geographic data model defines the </a:t>
            </a:r>
            <a:r>
              <a:rPr lang="en-US" dirty="0">
                <a:solidFill>
                  <a:srgbClr val="FF3300"/>
                </a:solidFill>
              </a:rPr>
              <a:t>vocabulary for describing and reasoning</a:t>
            </a:r>
            <a:r>
              <a:rPr lang="en-US" dirty="0"/>
              <a:t> </a:t>
            </a:r>
            <a:r>
              <a:rPr lang="en-US" dirty="0">
                <a:solidFill>
                  <a:srgbClr val="FF3300"/>
                </a:solidFill>
              </a:rPr>
              <a:t>about the things that are located on the earth</a:t>
            </a:r>
            <a:r>
              <a:rPr lang="en-US" dirty="0"/>
              <a:t>.   Geographic data models serve as the foundation on which all geographic information systems are built</a:t>
            </a:r>
            <a:r>
              <a:rPr lang="en-US" dirty="0" smtClean="0"/>
              <a:t>.”</a:t>
            </a:r>
            <a:br>
              <a:rPr lang="en-US" dirty="0" smtClean="0"/>
            </a:br>
            <a:endParaRPr lang="en-US" dirty="0"/>
          </a:p>
          <a:p>
            <a:r>
              <a:rPr lang="en-US" sz="2000" dirty="0"/>
              <a:t>Scott Morehouse, Preface to “Modeling our World</a:t>
            </a:r>
            <a:r>
              <a:rPr lang="en-US" sz="2000" dirty="0" smtClean="0"/>
              <a:t>”, First Edition.  He is the chief software engineer at ESRI </a:t>
            </a:r>
            <a:endParaRPr lang="en-US" sz="2000" dirty="0"/>
          </a:p>
        </p:txBody>
      </p:sp>
      <p:sp>
        <p:nvSpPr>
          <p:cNvPr id="5" name="Title 4"/>
          <p:cNvSpPr>
            <a:spLocks noGrp="1"/>
          </p:cNvSpPr>
          <p:nvPr>
            <p:ph type="title"/>
          </p:nvPr>
        </p:nvSpPr>
        <p:spPr/>
        <p:txBody>
          <a:bodyPr/>
          <a:lstStyle/>
          <a:p>
            <a:r>
              <a:rPr lang="en-US" dirty="0" smtClean="0"/>
              <a:t>Geographic Data Model</a:t>
            </a:r>
            <a:endParaRPr lang="en-US" dirty="0"/>
          </a:p>
        </p:txBody>
      </p:sp>
    </p:spTree>
    <p:extLst>
      <p:ext uri="{BB962C8B-B14F-4D97-AF65-F5344CB8AC3E}">
        <p14:creationId xmlns:p14="http://schemas.microsoft.com/office/powerpoint/2010/main" val="1688762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22263" y="522288"/>
            <a:ext cx="1919287" cy="457200"/>
          </a:xfrm>
          <a:prstGeom prst="rect">
            <a:avLst/>
          </a:prstGeom>
          <a:noFill/>
          <a:ln w="9525">
            <a:noFill/>
            <a:miter lim="800000"/>
            <a:headEnd/>
            <a:tailEnd/>
          </a:ln>
        </p:spPr>
        <p:txBody>
          <a:bodyPr>
            <a:spAutoFit/>
          </a:bodyPr>
          <a:lstStyle/>
          <a:p>
            <a:endParaRPr lang="en-US">
              <a:latin typeface="Times" pitchFamily="18" charset="0"/>
            </a:endParaRPr>
          </a:p>
        </p:txBody>
      </p:sp>
      <p:sp>
        <p:nvSpPr>
          <p:cNvPr id="209923" name="Text Box 3"/>
          <p:cNvSpPr txBox="1">
            <a:spLocks noChangeArrowheads="1"/>
          </p:cNvSpPr>
          <p:nvPr/>
        </p:nvSpPr>
        <p:spPr bwMode="auto">
          <a:xfrm>
            <a:off x="339725" y="268288"/>
            <a:ext cx="2506663" cy="2062103"/>
          </a:xfrm>
          <a:prstGeom prst="rect">
            <a:avLst/>
          </a:prstGeom>
          <a:noFill/>
          <a:ln w="9525">
            <a:noFill/>
            <a:miter lim="800000"/>
            <a:headEnd/>
            <a:tailEnd/>
          </a:ln>
          <a:effectLst/>
        </p:spPr>
        <p:txBody>
          <a:bodyPr>
            <a:spAutoFit/>
          </a:bodyPr>
          <a:lstStyle/>
          <a:p>
            <a:pPr>
              <a:defRPr/>
            </a:pPr>
            <a:r>
              <a:rPr lang="en-US" sz="3200" dirty="0">
                <a:solidFill>
                  <a:schemeClr val="accent2"/>
                </a:solidFill>
                <a:effectLst>
                  <a:outerShdw blurRad="38100" dist="38100" dir="2700000" algn="tl">
                    <a:srgbClr val="C0C0C0"/>
                  </a:outerShdw>
                </a:effectLst>
                <a:latin typeface="Arial" charset="0"/>
              </a:rPr>
              <a:t>Data Model based on </a:t>
            </a:r>
            <a:r>
              <a:rPr lang="en-US" sz="3200" dirty="0" smtClean="0">
                <a:solidFill>
                  <a:schemeClr val="accent2"/>
                </a:solidFill>
                <a:effectLst>
                  <a:outerShdw blurRad="38100" dist="38100" dir="2700000" algn="tl">
                    <a:srgbClr val="C0C0C0"/>
                  </a:outerShdw>
                </a:effectLst>
                <a:latin typeface="Arial" charset="0"/>
              </a:rPr>
              <a:t>a collection of data themes</a:t>
            </a:r>
            <a:endParaRPr lang="en-US" sz="3200" dirty="0">
              <a:solidFill>
                <a:schemeClr val="accent2"/>
              </a:solidFill>
              <a:effectLst>
                <a:outerShdw blurRad="38100" dist="38100" dir="2700000" algn="tl">
                  <a:srgbClr val="C0C0C0"/>
                </a:outerShdw>
              </a:effectLst>
              <a:latin typeface="Arial" charset="0"/>
            </a:endParaRPr>
          </a:p>
        </p:txBody>
      </p:sp>
      <p:pic>
        <p:nvPicPr>
          <p:cNvPr id="12292" name="Picture 4"/>
          <p:cNvPicPr>
            <a:picLocks noChangeAspect="1" noChangeArrowheads="1"/>
          </p:cNvPicPr>
          <p:nvPr/>
        </p:nvPicPr>
        <p:blipFill>
          <a:blip r:embed="rId3" cstate="print"/>
          <a:srcRect/>
          <a:stretch>
            <a:fillRect/>
          </a:stretch>
        </p:blipFill>
        <p:spPr bwMode="auto">
          <a:xfrm>
            <a:off x="2817813" y="252413"/>
            <a:ext cx="5091112" cy="621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
          <p:cNvSpPr>
            <a:spLocks noChangeShapeType="1"/>
          </p:cNvSpPr>
          <p:nvPr/>
        </p:nvSpPr>
        <p:spPr bwMode="auto">
          <a:xfrm flipV="1">
            <a:off x="6973888" y="3938588"/>
            <a:ext cx="557212" cy="379412"/>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13315" name="Line 3"/>
          <p:cNvSpPr>
            <a:spLocks noChangeShapeType="1"/>
          </p:cNvSpPr>
          <p:nvPr/>
        </p:nvSpPr>
        <p:spPr bwMode="auto">
          <a:xfrm>
            <a:off x="6453188" y="3963988"/>
            <a:ext cx="519112" cy="3540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6" name="Line 4"/>
          <p:cNvSpPr>
            <a:spLocks noChangeShapeType="1"/>
          </p:cNvSpPr>
          <p:nvPr/>
        </p:nvSpPr>
        <p:spPr bwMode="auto">
          <a:xfrm flipV="1">
            <a:off x="5691188" y="3951288"/>
            <a:ext cx="773112" cy="3667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7" name="Rectangle 5"/>
          <p:cNvSpPr>
            <a:spLocks noGrp="1" noChangeArrowheads="1"/>
          </p:cNvSpPr>
          <p:nvPr>
            <p:ph type="title"/>
          </p:nvPr>
        </p:nvSpPr>
        <p:spPr>
          <a:noFill/>
        </p:spPr>
        <p:txBody>
          <a:bodyPr lIns="92075" tIns="46038" rIns="92075" bIns="46038"/>
          <a:lstStyle/>
          <a:p>
            <a:r>
              <a:rPr lang="en-US" smtClean="0"/>
              <a:t>Spatial Data: Vector format</a:t>
            </a:r>
          </a:p>
        </p:txBody>
      </p:sp>
      <p:sp>
        <p:nvSpPr>
          <p:cNvPr id="11270" name="Rectangle 6"/>
          <p:cNvSpPr>
            <a:spLocks noChangeArrowheads="1"/>
          </p:cNvSpPr>
          <p:nvPr/>
        </p:nvSpPr>
        <p:spPr bwMode="auto">
          <a:xfrm>
            <a:off x="898525" y="2479675"/>
            <a:ext cx="4564063" cy="822325"/>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Point</a:t>
            </a:r>
            <a:r>
              <a:rPr lang="en-US"/>
              <a:t> - a pair of x and y coordinates</a:t>
            </a:r>
          </a:p>
          <a:p>
            <a:pPr>
              <a:defRPr/>
            </a:pPr>
            <a:endParaRPr lang="en-US"/>
          </a:p>
        </p:txBody>
      </p:sp>
      <p:sp>
        <p:nvSpPr>
          <p:cNvPr id="13319" name="Oval 7"/>
          <p:cNvSpPr>
            <a:spLocks noChangeArrowheads="1"/>
          </p:cNvSpPr>
          <p:nvPr/>
        </p:nvSpPr>
        <p:spPr bwMode="auto">
          <a:xfrm>
            <a:off x="6402388" y="2668588"/>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0" name="Rectangle 8"/>
          <p:cNvSpPr>
            <a:spLocks noChangeArrowheads="1"/>
          </p:cNvSpPr>
          <p:nvPr/>
        </p:nvSpPr>
        <p:spPr bwMode="auto">
          <a:xfrm>
            <a:off x="6429375" y="2251075"/>
            <a:ext cx="971550" cy="457200"/>
          </a:xfrm>
          <a:prstGeom prst="rect">
            <a:avLst/>
          </a:prstGeom>
          <a:noFill/>
          <a:ln w="9525">
            <a:noFill/>
            <a:miter lim="800000"/>
            <a:headEnd/>
            <a:tailEnd/>
          </a:ln>
        </p:spPr>
        <p:txBody>
          <a:bodyPr wrap="none" lIns="92075" tIns="46038" rIns="92075" bIns="46038">
            <a:spAutoFit/>
          </a:bodyPr>
          <a:lstStyle/>
          <a:p>
            <a:r>
              <a:rPr lang="en-US"/>
              <a:t>(x</a:t>
            </a:r>
            <a:r>
              <a:rPr lang="en-US" baseline="-25000"/>
              <a:t>1</a:t>
            </a:r>
            <a:r>
              <a:rPr lang="en-US"/>
              <a:t>,y</a:t>
            </a:r>
            <a:r>
              <a:rPr lang="en-US" baseline="-25000"/>
              <a:t>1</a:t>
            </a:r>
            <a:r>
              <a:rPr lang="en-US"/>
              <a:t>)</a:t>
            </a:r>
          </a:p>
        </p:txBody>
      </p:sp>
      <p:sp>
        <p:nvSpPr>
          <p:cNvPr id="11273" name="Rectangle 9"/>
          <p:cNvSpPr>
            <a:spLocks noChangeArrowheads="1"/>
          </p:cNvSpPr>
          <p:nvPr/>
        </p:nvSpPr>
        <p:spPr bwMode="auto">
          <a:xfrm>
            <a:off x="898525" y="3851275"/>
            <a:ext cx="3457575" cy="457200"/>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Line</a:t>
            </a:r>
            <a:r>
              <a:rPr lang="en-US"/>
              <a:t> - a sequence of points</a:t>
            </a:r>
          </a:p>
        </p:txBody>
      </p:sp>
      <p:sp>
        <p:nvSpPr>
          <p:cNvPr id="13322" name="Oval 10"/>
          <p:cNvSpPr>
            <a:spLocks noChangeArrowheads="1"/>
          </p:cNvSpPr>
          <p:nvPr/>
        </p:nvSpPr>
        <p:spPr bwMode="auto">
          <a:xfrm>
            <a:off x="6935788" y="4284663"/>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3" name="Oval 11"/>
          <p:cNvSpPr>
            <a:spLocks noChangeArrowheads="1"/>
          </p:cNvSpPr>
          <p:nvPr/>
        </p:nvSpPr>
        <p:spPr bwMode="auto">
          <a:xfrm>
            <a:off x="6427788" y="3929063"/>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4" name="Oval 12"/>
          <p:cNvSpPr>
            <a:spLocks noChangeArrowheads="1"/>
          </p:cNvSpPr>
          <p:nvPr/>
        </p:nvSpPr>
        <p:spPr bwMode="auto">
          <a:xfrm>
            <a:off x="5665788" y="4281488"/>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5" name="Oval 13"/>
          <p:cNvSpPr>
            <a:spLocks noChangeArrowheads="1"/>
          </p:cNvSpPr>
          <p:nvPr/>
        </p:nvSpPr>
        <p:spPr bwMode="auto">
          <a:xfrm>
            <a:off x="7491413" y="3903663"/>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6" name="Line 14"/>
          <p:cNvSpPr>
            <a:spLocks noChangeShapeType="1"/>
          </p:cNvSpPr>
          <p:nvPr/>
        </p:nvSpPr>
        <p:spPr bwMode="auto">
          <a:xfrm>
            <a:off x="5715000" y="4384675"/>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279" name="Rectangle 15"/>
          <p:cNvSpPr>
            <a:spLocks noChangeArrowheads="1"/>
          </p:cNvSpPr>
          <p:nvPr/>
        </p:nvSpPr>
        <p:spPr bwMode="auto">
          <a:xfrm>
            <a:off x="949325" y="5159375"/>
            <a:ext cx="3836988" cy="457200"/>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Polygon</a:t>
            </a:r>
            <a:r>
              <a:rPr lang="en-US"/>
              <a:t> - a closed set of lines</a:t>
            </a:r>
          </a:p>
        </p:txBody>
      </p:sp>
      <p:sp>
        <p:nvSpPr>
          <p:cNvPr id="13328" name="Line 16"/>
          <p:cNvSpPr>
            <a:spLocks noChangeShapeType="1"/>
          </p:cNvSpPr>
          <p:nvPr/>
        </p:nvSpPr>
        <p:spPr bwMode="auto">
          <a:xfrm>
            <a:off x="5588000" y="5081588"/>
            <a:ext cx="0" cy="836612"/>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13329" name="Line 17"/>
          <p:cNvSpPr>
            <a:spLocks noChangeShapeType="1"/>
          </p:cNvSpPr>
          <p:nvPr/>
        </p:nvSpPr>
        <p:spPr bwMode="auto">
          <a:xfrm>
            <a:off x="5589588" y="5918200"/>
            <a:ext cx="823912" cy="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13330" name="Line 18"/>
          <p:cNvSpPr>
            <a:spLocks noChangeShapeType="1"/>
          </p:cNvSpPr>
          <p:nvPr/>
        </p:nvSpPr>
        <p:spPr bwMode="auto">
          <a:xfrm>
            <a:off x="5589588" y="5080000"/>
            <a:ext cx="798512" cy="0"/>
          </a:xfrm>
          <a:prstGeom prst="line">
            <a:avLst/>
          </a:prstGeom>
          <a:noFill/>
          <a:ln w="12700">
            <a:solidFill>
              <a:srgbClr val="008000"/>
            </a:solidFill>
            <a:round/>
            <a:headEnd type="none" w="sm" len="sm"/>
            <a:tailEnd type="none" w="sm" len="sm"/>
          </a:ln>
        </p:spPr>
        <p:txBody>
          <a:bodyPr wrap="none" anchor="ctr"/>
          <a:lstStyle/>
          <a:p>
            <a:endParaRPr lang="en-US"/>
          </a:p>
        </p:txBody>
      </p:sp>
      <p:sp>
        <p:nvSpPr>
          <p:cNvPr id="13331" name="Line 19"/>
          <p:cNvSpPr>
            <a:spLocks noChangeShapeType="1"/>
          </p:cNvSpPr>
          <p:nvPr/>
        </p:nvSpPr>
        <p:spPr bwMode="auto">
          <a:xfrm>
            <a:off x="6391275" y="5076825"/>
            <a:ext cx="747713" cy="392113"/>
          </a:xfrm>
          <a:prstGeom prst="line">
            <a:avLst/>
          </a:prstGeom>
          <a:noFill/>
          <a:ln w="12700">
            <a:solidFill>
              <a:srgbClr val="008000"/>
            </a:solidFill>
            <a:round/>
            <a:headEnd type="none" w="sm" len="sm"/>
            <a:tailEnd type="triangle" w="med" len="med"/>
          </a:ln>
        </p:spPr>
        <p:txBody>
          <a:bodyPr wrap="none" anchor="ctr"/>
          <a:lstStyle/>
          <a:p>
            <a:endParaRPr lang="en-US"/>
          </a:p>
        </p:txBody>
      </p:sp>
      <p:sp>
        <p:nvSpPr>
          <p:cNvPr id="13332" name="Line 20"/>
          <p:cNvSpPr>
            <a:spLocks noChangeShapeType="1"/>
          </p:cNvSpPr>
          <p:nvPr/>
        </p:nvSpPr>
        <p:spPr bwMode="auto">
          <a:xfrm flipV="1">
            <a:off x="6397625" y="5472113"/>
            <a:ext cx="722313" cy="442912"/>
          </a:xfrm>
          <a:prstGeom prst="line">
            <a:avLst/>
          </a:prstGeom>
          <a:noFill/>
          <a:ln w="12700">
            <a:solidFill>
              <a:schemeClr val="accent2"/>
            </a:solidFill>
            <a:round/>
            <a:headEnd type="triangle" w="med" len="med"/>
            <a:tailEnd type="none" w="sm" len="sm"/>
          </a:ln>
        </p:spPr>
        <p:txBody>
          <a:bodyPr wrap="none" anchor="ctr"/>
          <a:lstStyle/>
          <a:p>
            <a:endParaRPr lang="en-US"/>
          </a:p>
        </p:txBody>
      </p:sp>
      <p:sp>
        <p:nvSpPr>
          <p:cNvPr id="13333" name="Text Box 21"/>
          <p:cNvSpPr txBox="1">
            <a:spLocks noChangeArrowheads="1"/>
          </p:cNvSpPr>
          <p:nvPr/>
        </p:nvSpPr>
        <p:spPr bwMode="auto">
          <a:xfrm>
            <a:off x="5318125" y="4202113"/>
            <a:ext cx="844550" cy="457200"/>
          </a:xfrm>
          <a:prstGeom prst="rect">
            <a:avLst/>
          </a:prstGeom>
          <a:noFill/>
          <a:ln w="12700">
            <a:noFill/>
            <a:miter lim="800000"/>
            <a:headEnd type="none" w="sm" len="sm"/>
            <a:tailEnd type="none" w="sm" len="sm"/>
          </a:ln>
        </p:spPr>
        <p:txBody>
          <a:bodyPr wrap="none">
            <a:spAutoFit/>
          </a:bodyPr>
          <a:lstStyle/>
          <a:p>
            <a:pPr eaLnBrk="1" hangingPunct="1"/>
            <a:r>
              <a:rPr lang="en-US"/>
              <a:t>Node</a:t>
            </a:r>
          </a:p>
        </p:txBody>
      </p:sp>
      <p:sp>
        <p:nvSpPr>
          <p:cNvPr id="13334" name="Text Box 22"/>
          <p:cNvSpPr txBox="1">
            <a:spLocks noChangeArrowheads="1"/>
          </p:cNvSpPr>
          <p:nvPr/>
        </p:nvSpPr>
        <p:spPr bwMode="auto">
          <a:xfrm>
            <a:off x="6118225" y="3478213"/>
            <a:ext cx="944563" cy="457200"/>
          </a:xfrm>
          <a:prstGeom prst="rect">
            <a:avLst/>
          </a:prstGeom>
          <a:noFill/>
          <a:ln w="12700">
            <a:noFill/>
            <a:miter lim="800000"/>
            <a:headEnd type="none" w="sm" len="sm"/>
            <a:tailEnd type="none" w="sm" len="sm"/>
          </a:ln>
        </p:spPr>
        <p:txBody>
          <a:bodyPr wrap="none">
            <a:spAutoFit/>
          </a:bodyPr>
          <a:lstStyle/>
          <a:p>
            <a:pPr eaLnBrk="1" hangingPunct="1"/>
            <a:r>
              <a:rPr lang="en-US"/>
              <a:t>vertex</a:t>
            </a:r>
          </a:p>
        </p:txBody>
      </p:sp>
      <p:sp>
        <p:nvSpPr>
          <p:cNvPr id="13335" name="Text Box 23"/>
          <p:cNvSpPr txBox="1">
            <a:spLocks noChangeArrowheads="1"/>
          </p:cNvSpPr>
          <p:nvPr/>
        </p:nvSpPr>
        <p:spPr bwMode="auto">
          <a:xfrm>
            <a:off x="868363" y="1854200"/>
            <a:ext cx="4298950"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Vector</a:t>
            </a:r>
            <a:r>
              <a:rPr lang="en-US"/>
              <a:t> data are defined spatially: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p:txBody>
          <a:bodyPr/>
          <a:lstStyle/>
          <a:p>
            <a:r>
              <a:rPr lang="en-US" smtClean="0"/>
              <a:t>Kissimmee watershed, Florida</a:t>
            </a:r>
          </a:p>
        </p:txBody>
      </p:sp>
      <p:pic>
        <p:nvPicPr>
          <p:cNvPr id="14339" name="Picture 5" descr="kissimmee"/>
          <p:cNvPicPr>
            <a:picLocks noGrp="1" noChangeAspect="1" noChangeArrowheads="1"/>
          </p:cNvPicPr>
          <p:nvPr>
            <p:ph idx="4294967295"/>
          </p:nvPr>
        </p:nvPicPr>
        <p:blipFill>
          <a:blip r:embed="rId3" cstate="print"/>
          <a:srcRect/>
          <a:stretch>
            <a:fillRect/>
          </a:stretch>
        </p:blipFill>
        <p:spPr>
          <a:xfrm>
            <a:off x="685800" y="2014538"/>
            <a:ext cx="7772400" cy="4046537"/>
          </a:xfrm>
          <a:noFill/>
        </p:spPr>
      </p:pic>
      <p:sp>
        <p:nvSpPr>
          <p:cNvPr id="14340" name="Text Box 8"/>
          <p:cNvSpPr txBox="1">
            <a:spLocks noChangeArrowheads="1"/>
          </p:cNvSpPr>
          <p:nvPr/>
        </p:nvSpPr>
        <p:spPr bwMode="auto">
          <a:xfrm>
            <a:off x="914400" y="5105400"/>
            <a:ext cx="1147763" cy="457200"/>
          </a:xfrm>
          <a:prstGeom prst="rect">
            <a:avLst/>
          </a:prstGeom>
          <a:noFill/>
          <a:ln w="9525">
            <a:noFill/>
            <a:miter lim="800000"/>
            <a:headEnd/>
            <a:tailEnd/>
          </a:ln>
        </p:spPr>
        <p:txBody>
          <a:bodyPr wrap="none">
            <a:spAutoFit/>
          </a:bodyPr>
          <a:lstStyle/>
          <a:p>
            <a:r>
              <a:rPr lang="en-US">
                <a:solidFill>
                  <a:srgbClr val="FF3300"/>
                </a:solidFill>
              </a:rPr>
              <a:t>Themes</a:t>
            </a:r>
          </a:p>
        </p:txBody>
      </p:sp>
      <p:sp>
        <p:nvSpPr>
          <p:cNvPr id="14341" name="Line 9"/>
          <p:cNvSpPr>
            <a:spLocks noChangeShapeType="1"/>
          </p:cNvSpPr>
          <p:nvPr/>
        </p:nvSpPr>
        <p:spPr bwMode="auto">
          <a:xfrm flipV="1">
            <a:off x="1447800" y="4724400"/>
            <a:ext cx="0" cy="457200"/>
          </a:xfrm>
          <a:prstGeom prst="line">
            <a:avLst/>
          </a:prstGeom>
          <a:noFill/>
          <a:ln w="9525">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r>
              <a:rPr lang="en-US" smtClean="0"/>
              <a:t>Attributes of a Selected Feature</a:t>
            </a:r>
          </a:p>
        </p:txBody>
      </p:sp>
      <p:pic>
        <p:nvPicPr>
          <p:cNvPr id="15363" name="Picture 3" descr="s65-A"/>
          <p:cNvPicPr>
            <a:picLocks noGrp="1" noChangeAspect="1" noChangeArrowheads="1"/>
          </p:cNvPicPr>
          <p:nvPr>
            <p:ph idx="1"/>
          </p:nvPr>
        </p:nvPicPr>
        <p:blipFill>
          <a:blip r:embed="rId3" cstate="print"/>
          <a:srcRect/>
          <a:stretch>
            <a:fillRect/>
          </a:stretch>
        </p:blipFill>
        <p:spPr>
          <a:xfrm>
            <a:off x="685800" y="2092325"/>
            <a:ext cx="7772400" cy="3890963"/>
          </a:xfrm>
          <a:noFill/>
        </p:spPr>
      </p:pic>
      <p:sp>
        <p:nvSpPr>
          <p:cNvPr id="15364" name="Line 6"/>
          <p:cNvSpPr>
            <a:spLocks noChangeShapeType="1"/>
          </p:cNvSpPr>
          <p:nvPr/>
        </p:nvSpPr>
        <p:spPr bwMode="auto">
          <a:xfrm flipH="1">
            <a:off x="3657600" y="3352800"/>
            <a:ext cx="1371600" cy="2057400"/>
          </a:xfrm>
          <a:prstGeom prst="line">
            <a:avLst/>
          </a:prstGeom>
          <a:noFill/>
          <a:ln w="9525">
            <a:solidFill>
              <a:srgbClr val="FF3300"/>
            </a:solidFill>
            <a:round/>
            <a:headEnd type="triangle"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71513" y="350838"/>
            <a:ext cx="7772400" cy="1143000"/>
          </a:xfrm>
          <a:noFill/>
        </p:spPr>
        <p:txBody>
          <a:bodyPr lIns="92075" tIns="46038" rIns="92075" bIns="46038"/>
          <a:lstStyle/>
          <a:p>
            <a:r>
              <a:rPr lang="en-US" smtClean="0"/>
              <a:t>Raster and Vector Data</a:t>
            </a:r>
          </a:p>
        </p:txBody>
      </p:sp>
      <p:sp>
        <p:nvSpPr>
          <p:cNvPr id="9219" name="Rectangle 3"/>
          <p:cNvSpPr>
            <a:spLocks noChangeArrowheads="1"/>
          </p:cNvSpPr>
          <p:nvPr/>
        </p:nvSpPr>
        <p:spPr bwMode="auto">
          <a:xfrm>
            <a:off x="1235075" y="3006725"/>
            <a:ext cx="1279525" cy="519113"/>
          </a:xfrm>
          <a:prstGeom prst="rect">
            <a:avLst/>
          </a:prstGeom>
          <a:noFill/>
          <a:ln w="9525">
            <a:noFill/>
            <a:miter lim="800000"/>
            <a:headEnd/>
            <a:tailEnd/>
          </a:ln>
          <a:effectLst/>
        </p:spPr>
        <p:txBody>
          <a:bodyPr lIns="92075" tIns="46038" rIns="92075" bIns="46038">
            <a:spAutoFit/>
          </a:bodyPr>
          <a:lstStyle/>
          <a:p>
            <a:pPr>
              <a:spcBef>
                <a:spcPct val="50000"/>
              </a:spcBef>
              <a:defRPr/>
            </a:pPr>
            <a:r>
              <a:rPr lang="en-US" sz="2800" i="1">
                <a:effectLst>
                  <a:outerShdw blurRad="38100" dist="38100" dir="2700000" algn="tl">
                    <a:srgbClr val="C0C0C0"/>
                  </a:outerShdw>
                </a:effectLst>
              </a:rPr>
              <a:t>Point</a:t>
            </a:r>
          </a:p>
        </p:txBody>
      </p:sp>
      <p:sp>
        <p:nvSpPr>
          <p:cNvPr id="9220" name="Rectangle 4"/>
          <p:cNvSpPr>
            <a:spLocks noChangeArrowheads="1"/>
          </p:cNvSpPr>
          <p:nvPr/>
        </p:nvSpPr>
        <p:spPr bwMode="auto">
          <a:xfrm>
            <a:off x="1219200" y="4038600"/>
            <a:ext cx="815975"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Line</a:t>
            </a:r>
          </a:p>
        </p:txBody>
      </p:sp>
      <p:sp>
        <p:nvSpPr>
          <p:cNvPr id="9221" name="Rectangle 5"/>
          <p:cNvSpPr>
            <a:spLocks noChangeArrowheads="1"/>
          </p:cNvSpPr>
          <p:nvPr/>
        </p:nvSpPr>
        <p:spPr bwMode="auto">
          <a:xfrm>
            <a:off x="1143000" y="4953000"/>
            <a:ext cx="1368425"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Polygon</a:t>
            </a:r>
          </a:p>
        </p:txBody>
      </p:sp>
      <p:sp>
        <p:nvSpPr>
          <p:cNvPr id="9222" name="Rectangle 6"/>
          <p:cNvSpPr>
            <a:spLocks noChangeArrowheads="1"/>
          </p:cNvSpPr>
          <p:nvPr/>
        </p:nvSpPr>
        <p:spPr bwMode="auto">
          <a:xfrm>
            <a:off x="4038600" y="2057400"/>
            <a:ext cx="1130300"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Vector</a:t>
            </a:r>
          </a:p>
        </p:txBody>
      </p:sp>
      <p:sp>
        <p:nvSpPr>
          <p:cNvPr id="9223" name="Rectangle 7"/>
          <p:cNvSpPr>
            <a:spLocks noChangeArrowheads="1"/>
          </p:cNvSpPr>
          <p:nvPr/>
        </p:nvSpPr>
        <p:spPr bwMode="auto">
          <a:xfrm>
            <a:off x="6934200" y="2057400"/>
            <a:ext cx="1111250"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Raster</a:t>
            </a:r>
          </a:p>
        </p:txBody>
      </p:sp>
      <p:sp>
        <p:nvSpPr>
          <p:cNvPr id="16392" name="Freeform 8"/>
          <p:cNvSpPr>
            <a:spLocks/>
          </p:cNvSpPr>
          <p:nvPr/>
        </p:nvSpPr>
        <p:spPr bwMode="auto">
          <a:xfrm>
            <a:off x="4054475" y="4302125"/>
            <a:ext cx="1449388" cy="1588"/>
          </a:xfrm>
          <a:custGeom>
            <a:avLst/>
            <a:gdLst>
              <a:gd name="T0" fmla="*/ 0 w 913"/>
              <a:gd name="T1" fmla="*/ 0 h 1"/>
              <a:gd name="T2" fmla="*/ 1447800 w 913"/>
              <a:gd name="T3" fmla="*/ 0 h 1"/>
              <a:gd name="T4" fmla="*/ 0 60000 65536"/>
              <a:gd name="T5" fmla="*/ 0 60000 65536"/>
              <a:gd name="T6" fmla="*/ 0 w 913"/>
              <a:gd name="T7" fmla="*/ 0 h 1"/>
              <a:gd name="T8" fmla="*/ 913 w 913"/>
              <a:gd name="T9" fmla="*/ 1 h 1"/>
            </a:gdLst>
            <a:ahLst/>
            <a:cxnLst>
              <a:cxn ang="T4">
                <a:pos x="T0" y="T1"/>
              </a:cxn>
              <a:cxn ang="T5">
                <a:pos x="T2" y="T3"/>
              </a:cxn>
            </a:cxnLst>
            <a:rect l="T6" t="T7" r="T8" b="T9"/>
            <a:pathLst>
              <a:path w="913" h="1">
                <a:moveTo>
                  <a:pt x="0" y="0"/>
                </a:moveTo>
                <a:lnTo>
                  <a:pt x="912" y="0"/>
                </a:lnTo>
              </a:path>
            </a:pathLst>
          </a:custGeom>
          <a:noFill/>
          <a:ln w="12700" cap="rnd">
            <a:solidFill>
              <a:schemeClr val="tx1"/>
            </a:solidFill>
            <a:round/>
            <a:headEnd type="none" w="sm" len="sm"/>
            <a:tailEnd type="none" w="sm" len="sm"/>
          </a:ln>
        </p:spPr>
        <p:txBody>
          <a:bodyPr/>
          <a:lstStyle/>
          <a:p>
            <a:endParaRPr lang="en-US"/>
          </a:p>
        </p:txBody>
      </p:sp>
      <p:sp>
        <p:nvSpPr>
          <p:cNvPr id="16393" name="Oval 9"/>
          <p:cNvSpPr>
            <a:spLocks noChangeArrowheads="1"/>
          </p:cNvSpPr>
          <p:nvPr/>
        </p:nvSpPr>
        <p:spPr bwMode="auto">
          <a:xfrm>
            <a:off x="4511675" y="3082925"/>
            <a:ext cx="76200" cy="7620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394" name="Rectangle 10"/>
          <p:cNvSpPr>
            <a:spLocks noChangeArrowheads="1"/>
          </p:cNvSpPr>
          <p:nvPr/>
        </p:nvSpPr>
        <p:spPr bwMode="auto">
          <a:xfrm>
            <a:off x="7331075" y="3006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5" name="Rectangle 11"/>
          <p:cNvSpPr>
            <a:spLocks noChangeArrowheads="1"/>
          </p:cNvSpPr>
          <p:nvPr/>
        </p:nvSpPr>
        <p:spPr bwMode="auto">
          <a:xfrm>
            <a:off x="68738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6" name="Rectangle 12"/>
          <p:cNvSpPr>
            <a:spLocks noChangeArrowheads="1"/>
          </p:cNvSpPr>
          <p:nvPr/>
        </p:nvSpPr>
        <p:spPr bwMode="auto">
          <a:xfrm>
            <a:off x="75596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7" name="Rectangle 13"/>
          <p:cNvSpPr>
            <a:spLocks noChangeArrowheads="1"/>
          </p:cNvSpPr>
          <p:nvPr/>
        </p:nvSpPr>
        <p:spPr bwMode="auto">
          <a:xfrm>
            <a:off x="73310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8" name="Rectangle 14"/>
          <p:cNvSpPr>
            <a:spLocks noChangeArrowheads="1"/>
          </p:cNvSpPr>
          <p:nvPr/>
        </p:nvSpPr>
        <p:spPr bwMode="auto">
          <a:xfrm>
            <a:off x="71024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9" name="Rectangle 15"/>
          <p:cNvSpPr>
            <a:spLocks noChangeArrowheads="1"/>
          </p:cNvSpPr>
          <p:nvPr/>
        </p:nvSpPr>
        <p:spPr bwMode="auto">
          <a:xfrm>
            <a:off x="75596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0" name="Rectangle 16"/>
          <p:cNvSpPr>
            <a:spLocks noChangeArrowheads="1"/>
          </p:cNvSpPr>
          <p:nvPr/>
        </p:nvSpPr>
        <p:spPr bwMode="auto">
          <a:xfrm>
            <a:off x="73310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1" name="Rectangle 17"/>
          <p:cNvSpPr>
            <a:spLocks noChangeArrowheads="1"/>
          </p:cNvSpPr>
          <p:nvPr/>
        </p:nvSpPr>
        <p:spPr bwMode="auto">
          <a:xfrm>
            <a:off x="71024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2" name="Rectangle 18"/>
          <p:cNvSpPr>
            <a:spLocks noChangeArrowheads="1"/>
          </p:cNvSpPr>
          <p:nvPr/>
        </p:nvSpPr>
        <p:spPr bwMode="auto">
          <a:xfrm>
            <a:off x="75596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3" name="Rectangle 19"/>
          <p:cNvSpPr>
            <a:spLocks noChangeArrowheads="1"/>
          </p:cNvSpPr>
          <p:nvPr/>
        </p:nvSpPr>
        <p:spPr bwMode="auto">
          <a:xfrm>
            <a:off x="73310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4" name="Rectangle 20"/>
          <p:cNvSpPr>
            <a:spLocks noChangeArrowheads="1"/>
          </p:cNvSpPr>
          <p:nvPr/>
        </p:nvSpPr>
        <p:spPr bwMode="auto">
          <a:xfrm>
            <a:off x="71024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5" name="Rectangle 21"/>
          <p:cNvSpPr>
            <a:spLocks noChangeArrowheads="1"/>
          </p:cNvSpPr>
          <p:nvPr/>
        </p:nvSpPr>
        <p:spPr bwMode="auto">
          <a:xfrm>
            <a:off x="75596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6" name="Rectangle 22"/>
          <p:cNvSpPr>
            <a:spLocks noChangeArrowheads="1"/>
          </p:cNvSpPr>
          <p:nvPr/>
        </p:nvSpPr>
        <p:spPr bwMode="auto">
          <a:xfrm>
            <a:off x="73310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7" name="Rectangle 23"/>
          <p:cNvSpPr>
            <a:spLocks noChangeArrowheads="1"/>
          </p:cNvSpPr>
          <p:nvPr/>
        </p:nvSpPr>
        <p:spPr bwMode="auto">
          <a:xfrm>
            <a:off x="71024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8" name="Rectangle 24"/>
          <p:cNvSpPr>
            <a:spLocks noChangeArrowheads="1"/>
          </p:cNvSpPr>
          <p:nvPr/>
        </p:nvSpPr>
        <p:spPr bwMode="auto">
          <a:xfrm>
            <a:off x="4283075" y="5140325"/>
            <a:ext cx="838200" cy="762000"/>
          </a:xfrm>
          <a:prstGeom prst="rect">
            <a:avLst/>
          </a:prstGeom>
          <a:noFill/>
          <a:ln w="12700">
            <a:solidFill>
              <a:schemeClr val="tx1"/>
            </a:solidFill>
            <a:miter lim="800000"/>
            <a:headEnd/>
            <a:tailEnd/>
          </a:ln>
        </p:spPr>
        <p:txBody>
          <a:bodyPr wrap="none" anchor="ctr"/>
          <a:lstStyle/>
          <a:p>
            <a:endParaRPr lang="en-US"/>
          </a:p>
        </p:txBody>
      </p:sp>
      <p:sp>
        <p:nvSpPr>
          <p:cNvPr id="16409" name="Rectangle 25"/>
          <p:cNvSpPr>
            <a:spLocks noChangeArrowheads="1"/>
          </p:cNvSpPr>
          <p:nvPr/>
        </p:nvSpPr>
        <p:spPr bwMode="auto">
          <a:xfrm>
            <a:off x="77882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10" name="Text Box 26"/>
          <p:cNvSpPr txBox="1">
            <a:spLocks noChangeArrowheads="1"/>
          </p:cNvSpPr>
          <p:nvPr/>
        </p:nvSpPr>
        <p:spPr bwMode="auto">
          <a:xfrm>
            <a:off x="762000" y="1503363"/>
            <a:ext cx="7215188"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Raster</a:t>
            </a:r>
            <a:r>
              <a:rPr lang="en-US"/>
              <a:t> data are described by a cell grid, one value per cell</a:t>
            </a:r>
          </a:p>
        </p:txBody>
      </p:sp>
      <p:sp>
        <p:nvSpPr>
          <p:cNvPr id="16411" name="Text Box 27"/>
          <p:cNvSpPr txBox="1">
            <a:spLocks noChangeArrowheads="1"/>
          </p:cNvSpPr>
          <p:nvPr/>
        </p:nvSpPr>
        <p:spPr bwMode="auto">
          <a:xfrm>
            <a:off x="6521450" y="4505325"/>
            <a:ext cx="1773238"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Zone</a:t>
            </a:r>
            <a:r>
              <a:rPr lang="en-US"/>
              <a:t> of cells</a:t>
            </a:r>
          </a:p>
        </p:txBody>
      </p:sp>
      <p:sp>
        <p:nvSpPr>
          <p:cNvPr id="16412" name="Line 28"/>
          <p:cNvSpPr>
            <a:spLocks noChangeShapeType="1"/>
          </p:cNvSpPr>
          <p:nvPr/>
        </p:nvSpPr>
        <p:spPr bwMode="auto">
          <a:xfrm>
            <a:off x="5546725" y="2362200"/>
            <a:ext cx="1158875" cy="0"/>
          </a:xfrm>
          <a:prstGeom prst="line">
            <a:avLst/>
          </a:prstGeom>
          <a:noFill/>
          <a:ln w="28575">
            <a:solidFill>
              <a:schemeClr val="accent2"/>
            </a:solidFill>
            <a:round/>
            <a:headEnd type="triangle" w="med" len="me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lavista"/>
          <p:cNvPicPr>
            <a:picLocks noChangeAspect="1" noChangeArrowheads="1"/>
          </p:cNvPicPr>
          <p:nvPr/>
        </p:nvPicPr>
        <p:blipFill>
          <a:blip r:embed="rId3" cstate="print"/>
          <a:srcRect/>
          <a:stretch>
            <a:fillRect/>
          </a:stretch>
        </p:blipFill>
        <p:spPr bwMode="auto">
          <a:xfrm>
            <a:off x="1295400" y="1066800"/>
            <a:ext cx="6781800" cy="5119688"/>
          </a:xfrm>
          <a:prstGeom prst="rect">
            <a:avLst/>
          </a:prstGeom>
          <a:noFill/>
          <a:ln w="9525">
            <a:noFill/>
            <a:miter lim="800000"/>
            <a:headEnd/>
            <a:tailEnd/>
          </a:ln>
        </p:spPr>
      </p:pic>
      <p:pic>
        <p:nvPicPr>
          <p:cNvPr id="17411" name="Picture 3" descr="srtm"/>
          <p:cNvPicPr>
            <a:picLocks noChangeAspect="1" noChangeArrowheads="1"/>
          </p:cNvPicPr>
          <p:nvPr/>
        </p:nvPicPr>
        <p:blipFill>
          <a:blip r:embed="rId4" cstate="print"/>
          <a:srcRect/>
          <a:stretch>
            <a:fillRect/>
          </a:stretch>
        </p:blipFill>
        <p:spPr bwMode="auto">
          <a:xfrm>
            <a:off x="1981200" y="228600"/>
            <a:ext cx="5934075" cy="1438275"/>
          </a:xfrm>
          <a:prstGeom prst="rect">
            <a:avLst/>
          </a:prstGeom>
          <a:noFill/>
          <a:ln w="9525">
            <a:noFill/>
            <a:miter lim="800000"/>
            <a:headEnd/>
            <a:tailEnd/>
          </a:ln>
        </p:spPr>
      </p:pic>
      <p:sp>
        <p:nvSpPr>
          <p:cNvPr id="17412" name="Rectangle 4"/>
          <p:cNvSpPr>
            <a:spLocks noChangeArrowheads="1"/>
          </p:cNvSpPr>
          <p:nvPr/>
        </p:nvSpPr>
        <p:spPr bwMode="auto">
          <a:xfrm>
            <a:off x="1524000" y="6172200"/>
            <a:ext cx="6210300" cy="457200"/>
          </a:xfrm>
          <a:prstGeom prst="rect">
            <a:avLst/>
          </a:prstGeom>
          <a:noFill/>
          <a:ln w="9525">
            <a:noFill/>
            <a:miter lim="800000"/>
            <a:headEnd/>
            <a:tailEnd/>
          </a:ln>
        </p:spPr>
        <p:txBody>
          <a:bodyPr wrap="none">
            <a:spAutoFit/>
          </a:bodyPr>
          <a:lstStyle/>
          <a:p>
            <a:pPr eaLnBrk="1" hangingPunct="1"/>
            <a:r>
              <a:rPr lang="en-US">
                <a:solidFill>
                  <a:schemeClr val="accent2"/>
                </a:solidFill>
              </a:rPr>
              <a:t>http://srtm.usgs.gov/srtmimagegallery/index.html</a:t>
            </a:r>
          </a:p>
        </p:txBody>
      </p:sp>
      <p:sp>
        <p:nvSpPr>
          <p:cNvPr id="17413" name="Text Box 5"/>
          <p:cNvSpPr txBox="1">
            <a:spLocks noChangeArrowheads="1"/>
          </p:cNvSpPr>
          <p:nvPr/>
        </p:nvSpPr>
        <p:spPr bwMode="auto">
          <a:xfrm>
            <a:off x="1355725" y="1717675"/>
            <a:ext cx="3286125" cy="457200"/>
          </a:xfrm>
          <a:prstGeom prst="rect">
            <a:avLst/>
          </a:prstGeom>
          <a:noFill/>
          <a:ln w="9525">
            <a:noFill/>
            <a:miter lim="800000"/>
            <a:headEnd/>
            <a:tailEnd/>
          </a:ln>
        </p:spPr>
        <p:txBody>
          <a:bodyPr wrap="none">
            <a:spAutoFit/>
          </a:bodyPr>
          <a:lstStyle/>
          <a:p>
            <a:pPr eaLnBrk="1" hangingPunct="1"/>
            <a:r>
              <a:rPr lang="en-US">
                <a:solidFill>
                  <a:schemeClr val="bg1"/>
                </a:solidFill>
              </a:rPr>
              <a:t>Santa Barbara, California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lstStyle/>
          <a:p>
            <a:r>
              <a:rPr lang="en-US" sz="3200" dirty="0" smtClean="0"/>
              <a:t>The challenge of increasing Digital Elevation Model (DEM) resolution</a:t>
            </a:r>
          </a:p>
        </p:txBody>
      </p:sp>
      <p:sp>
        <p:nvSpPr>
          <p:cNvPr id="28675" name="Rectangle 38"/>
          <p:cNvSpPr>
            <a:spLocks noChangeArrowheads="1"/>
          </p:cNvSpPr>
          <p:nvPr/>
        </p:nvSpPr>
        <p:spPr bwMode="auto">
          <a:xfrm>
            <a:off x="1041400" y="1398588"/>
            <a:ext cx="2387600" cy="846386"/>
          </a:xfrm>
          <a:prstGeom prst="rect">
            <a:avLst/>
          </a:prstGeom>
          <a:noFill/>
          <a:ln w="9525">
            <a:noFill/>
            <a:miter lim="800000"/>
            <a:headEnd/>
            <a:tailEnd/>
          </a:ln>
        </p:spPr>
        <p:txBody>
          <a:bodyPr>
            <a:spAutoFit/>
          </a:bodyPr>
          <a:lstStyle/>
          <a:p>
            <a:pPr fontAlgn="base">
              <a:spcBef>
                <a:spcPct val="45000"/>
              </a:spcBef>
              <a:spcAft>
                <a:spcPct val="0"/>
              </a:spcAft>
            </a:pPr>
            <a:r>
              <a:rPr lang="en-US" sz="2000" b="1" dirty="0">
                <a:solidFill>
                  <a:srgbClr val="0070C0"/>
                </a:solidFill>
                <a:latin typeface="Arial" pitchFamily="34" charset="0"/>
              </a:rPr>
              <a:t>1980’s  DMA  90 m</a:t>
            </a:r>
          </a:p>
          <a:p>
            <a:pPr fontAlgn="base">
              <a:spcBef>
                <a:spcPct val="45000"/>
              </a:spcBef>
              <a:spcAft>
                <a:spcPct val="0"/>
              </a:spcAft>
            </a:pPr>
            <a:r>
              <a:rPr lang="en-US" sz="2000" b="1" dirty="0">
                <a:solidFill>
                  <a:srgbClr val="0070C0"/>
                </a:solidFill>
                <a:latin typeface="Arial" pitchFamily="34" charset="0"/>
              </a:rPr>
              <a:t>10</a:t>
            </a:r>
            <a:r>
              <a:rPr lang="en-US" sz="2000" b="1" baseline="30000" dirty="0">
                <a:solidFill>
                  <a:srgbClr val="0070C0"/>
                </a:solidFill>
                <a:latin typeface="Arial" pitchFamily="34" charset="0"/>
              </a:rPr>
              <a:t>2</a:t>
            </a:r>
            <a:r>
              <a:rPr lang="en-US" sz="2000" b="1" dirty="0">
                <a:solidFill>
                  <a:srgbClr val="0070C0"/>
                </a:solidFill>
                <a:latin typeface="Arial" pitchFamily="34" charset="0"/>
              </a:rPr>
              <a:t> cells/km</a:t>
            </a:r>
            <a:r>
              <a:rPr lang="en-US" sz="2000" b="1" baseline="30000" dirty="0">
                <a:solidFill>
                  <a:srgbClr val="0070C0"/>
                </a:solidFill>
                <a:latin typeface="Arial" pitchFamily="34" charset="0"/>
              </a:rPr>
              <a:t>2</a:t>
            </a:r>
            <a:endParaRPr lang="en-US" sz="2000" b="1" dirty="0">
              <a:solidFill>
                <a:srgbClr val="0070C0"/>
              </a:solidFill>
              <a:latin typeface="Arial" pitchFamily="34" charset="0"/>
            </a:endParaRPr>
          </a:p>
        </p:txBody>
      </p:sp>
      <p:sp>
        <p:nvSpPr>
          <p:cNvPr id="28676" name="Rectangle 39"/>
          <p:cNvSpPr>
            <a:spLocks noChangeArrowheads="1"/>
          </p:cNvSpPr>
          <p:nvPr/>
        </p:nvSpPr>
        <p:spPr bwMode="auto">
          <a:xfrm>
            <a:off x="1041400" y="2827338"/>
            <a:ext cx="3123099"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1990’s USGS DEM  30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3</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sp>
        <p:nvSpPr>
          <p:cNvPr id="28677" name="Rectangle 39"/>
          <p:cNvSpPr>
            <a:spLocks noChangeArrowheads="1"/>
          </p:cNvSpPr>
          <p:nvPr/>
        </p:nvSpPr>
        <p:spPr bwMode="auto">
          <a:xfrm>
            <a:off x="1041400" y="4254500"/>
            <a:ext cx="2597314"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2000’s NED 10-30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4</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sp>
        <p:nvSpPr>
          <p:cNvPr id="28678" name="Rectangle 39"/>
          <p:cNvSpPr>
            <a:spLocks noChangeArrowheads="1"/>
          </p:cNvSpPr>
          <p:nvPr/>
        </p:nvSpPr>
        <p:spPr bwMode="auto">
          <a:xfrm>
            <a:off x="1041400" y="5683250"/>
            <a:ext cx="2475486"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2010’s LIDAR ~1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6</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grpSp>
        <p:nvGrpSpPr>
          <p:cNvPr id="2" name="Group 50"/>
          <p:cNvGrpSpPr>
            <a:grpSpLocks/>
          </p:cNvGrpSpPr>
          <p:nvPr/>
        </p:nvGrpSpPr>
        <p:grpSpPr bwMode="auto">
          <a:xfrm>
            <a:off x="4156075" y="1058863"/>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Tree>
    <p:extLst>
      <p:ext uri="{BB962C8B-B14F-4D97-AF65-F5344CB8AC3E}">
        <p14:creationId xmlns:p14="http://schemas.microsoft.com/office/powerpoint/2010/main" val="30877119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71800" y="857984"/>
            <a:ext cx="6172200" cy="5181600"/>
          </a:xfrm>
        </p:spPr>
        <p:txBody>
          <a:bodyPr>
            <a:noAutofit/>
          </a:bodyPr>
          <a:lstStyle/>
          <a:p>
            <a:pPr marL="285750" lvl="0" indent="-285750" algn="l">
              <a:buFont typeface="Arial" pitchFamily="34" charset="0"/>
              <a:buChar char="•"/>
            </a:pPr>
            <a:r>
              <a:rPr lang="en-US" sz="2000" dirty="0" smtClean="0">
                <a:solidFill>
                  <a:schemeClr val="tx1"/>
                </a:solidFill>
              </a:rPr>
              <a:t>B.E. in Agricultural Engineering (with First Class Honors) from University of Canterbury, Christchurch, New Zealand, 1972</a:t>
            </a:r>
          </a:p>
          <a:p>
            <a:pPr marL="285750" lvl="0" indent="-285750" algn="l">
              <a:buFont typeface="Arial" pitchFamily="34" charset="0"/>
              <a:buChar char="•"/>
            </a:pPr>
            <a:r>
              <a:rPr lang="en-US" sz="2000" dirty="0" smtClean="0"/>
              <a:t>MS, PhD in Civil Engineering from University of Illinois, 1974 and 1976, respectively</a:t>
            </a:r>
            <a:endParaRPr lang="en-US" sz="2000" dirty="0" smtClean="0">
              <a:solidFill>
                <a:schemeClr val="tx1"/>
              </a:solidFill>
            </a:endParaRPr>
          </a:p>
          <a:p>
            <a:pPr marL="285750" indent="-285750" algn="l">
              <a:buFont typeface="Arial" pitchFamily="34" charset="0"/>
              <a:buChar char="•"/>
            </a:pPr>
            <a:r>
              <a:rPr lang="en-US" sz="2000" dirty="0" smtClean="0">
                <a:solidFill>
                  <a:schemeClr val="tx1"/>
                </a:solidFill>
              </a:rPr>
              <a:t>1981 – joined University of Texas at Austin as an Assistant Professor, and have been on the faculty ever since.  Now Hussein M. </a:t>
            </a:r>
            <a:r>
              <a:rPr lang="en-US" sz="2000" dirty="0" err="1" smtClean="0">
                <a:solidFill>
                  <a:schemeClr val="tx1"/>
                </a:solidFill>
              </a:rPr>
              <a:t>Alharthy</a:t>
            </a:r>
            <a:r>
              <a:rPr lang="en-US" sz="2000" dirty="0" smtClean="0">
                <a:solidFill>
                  <a:schemeClr val="tx1"/>
                </a:solidFill>
              </a:rPr>
              <a:t> Centennial Chair in Civil Engineering</a:t>
            </a:r>
          </a:p>
          <a:p>
            <a:pPr marL="285750" indent="-285750" algn="l">
              <a:buFont typeface="Arial" pitchFamily="34" charset="0"/>
              <a:buChar char="•"/>
            </a:pPr>
            <a:r>
              <a:rPr lang="en-US" sz="2000" dirty="0" smtClean="0">
                <a:solidFill>
                  <a:schemeClr val="tx1"/>
                </a:solidFill>
              </a:rPr>
              <a:t>Initiated the GIS in Water Resources course in 1991.</a:t>
            </a:r>
          </a:p>
          <a:p>
            <a:pPr marL="285750" indent="-285750" algn="l">
              <a:buFont typeface="Arial" pitchFamily="34" charset="0"/>
              <a:buChar char="•"/>
            </a:pPr>
            <a:r>
              <a:rPr lang="en-US" sz="2000" dirty="0" smtClean="0"/>
              <a:t>Worked with ESRI since 1994 on a GIS Hydro Preconference seminar for the ESRI Users Conference</a:t>
            </a:r>
          </a:p>
          <a:p>
            <a:pPr marL="285750" indent="-285750" algn="l">
              <a:buFont typeface="Arial" pitchFamily="34" charset="0"/>
              <a:buChar char="•"/>
            </a:pPr>
            <a:r>
              <a:rPr lang="en-US" sz="2000" dirty="0" smtClean="0">
                <a:solidFill>
                  <a:schemeClr val="tx1"/>
                </a:solidFill>
              </a:rPr>
              <a:t>Leader of the CUAHSI Hydrologic Information System project from 2004-2011</a:t>
            </a:r>
          </a:p>
          <a:p>
            <a:pPr marL="285750" indent="-285750" algn="l">
              <a:buFont typeface="Arial" pitchFamily="34" charset="0"/>
              <a:buChar char="•"/>
            </a:pPr>
            <a:r>
              <a:rPr lang="en-US" sz="2000" dirty="0" smtClean="0"/>
              <a:t>Developing World Water Online with ESRI and </a:t>
            </a:r>
            <a:r>
              <a:rPr lang="en-US" sz="2000" dirty="0" err="1" smtClean="0"/>
              <a:t>Kisters</a:t>
            </a:r>
            <a:endParaRPr lang="en-US" sz="2000" dirty="0" smtClean="0"/>
          </a:p>
          <a:p>
            <a:pPr marL="285750" indent="-285750" algn="l">
              <a:buFont typeface="Arial" pitchFamily="34" charset="0"/>
              <a:buChar char="•"/>
            </a:pPr>
            <a:r>
              <a:rPr lang="en-US" sz="2000" dirty="0" smtClean="0"/>
              <a:t>Leader of the National Flood Interoperability Experiment </a:t>
            </a:r>
            <a:endParaRPr lang="en-US" sz="2000" dirty="0" smtClean="0">
              <a:solidFill>
                <a:schemeClr val="tx1"/>
              </a:solidFill>
            </a:endParaRPr>
          </a:p>
          <a:p>
            <a:pPr lvl="0" algn="l"/>
            <a:r>
              <a:rPr lang="en-US" sz="1600" b="1" dirty="0" smtClean="0">
                <a:solidFill>
                  <a:schemeClr val="tx1"/>
                </a:solidFill>
              </a:rPr>
              <a:t> </a:t>
            </a:r>
            <a:endParaRPr lang="tr-TR" sz="1600" dirty="0">
              <a:solidFill>
                <a:schemeClr val="tx1"/>
              </a:solidFill>
            </a:endParaRPr>
          </a:p>
          <a:p>
            <a:pPr lvl="0" algn="l"/>
            <a:endParaRPr lang="tr-TR" sz="1600" dirty="0">
              <a:solidFill>
                <a:schemeClr val="tx1"/>
              </a:solidFill>
            </a:endParaRPr>
          </a:p>
          <a:p>
            <a:pPr algn="l"/>
            <a:endParaRPr lang="en-US" sz="1600" dirty="0">
              <a:solidFill>
                <a:schemeClr val="tx1"/>
              </a:solidFill>
            </a:endParaRPr>
          </a:p>
        </p:txBody>
      </p:sp>
      <p:sp>
        <p:nvSpPr>
          <p:cNvPr id="6" name="Title 3"/>
          <p:cNvSpPr txBox="1">
            <a:spLocks/>
          </p:cNvSpPr>
          <p:nvPr/>
        </p:nvSpPr>
        <p:spPr>
          <a:xfrm>
            <a:off x="2971800" y="33867"/>
            <a:ext cx="54864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David R. Maidment</a:t>
            </a:r>
            <a:endParaRPr lang="en-US" sz="36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1" y="3448784"/>
            <a:ext cx="2224439" cy="320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18" y="261772"/>
            <a:ext cx="2162074" cy="3065628"/>
          </a:xfrm>
          <a:prstGeom prst="rect">
            <a:avLst/>
          </a:prstGeom>
        </p:spPr>
      </p:pic>
    </p:spTree>
    <p:extLst>
      <p:ext uri="{BB962C8B-B14F-4D97-AF65-F5344CB8AC3E}">
        <p14:creationId xmlns:p14="http://schemas.microsoft.com/office/powerpoint/2010/main" val="21738088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How do we combine these data?</a:t>
            </a:r>
          </a:p>
        </p:txBody>
      </p:sp>
      <p:pic>
        <p:nvPicPr>
          <p:cNvPr id="18435" name="Picture 3" descr="four1"/>
          <p:cNvPicPr>
            <a:picLocks noChangeAspect="1" noChangeArrowheads="1"/>
          </p:cNvPicPr>
          <p:nvPr/>
        </p:nvPicPr>
        <p:blipFill>
          <a:blip r:embed="rId3" cstate="print"/>
          <a:srcRect/>
          <a:stretch>
            <a:fillRect/>
          </a:stretch>
        </p:blipFill>
        <p:spPr bwMode="auto">
          <a:xfrm>
            <a:off x="1489075" y="2468563"/>
            <a:ext cx="1608138" cy="2790825"/>
          </a:xfrm>
          <a:prstGeom prst="rect">
            <a:avLst/>
          </a:prstGeom>
          <a:noFill/>
          <a:ln w="9525">
            <a:noFill/>
            <a:miter lim="800000"/>
            <a:headEnd/>
            <a:tailEnd/>
          </a:ln>
        </p:spPr>
      </p:pic>
      <p:pic>
        <p:nvPicPr>
          <p:cNvPr id="18436" name="Picture 4" descr="four2"/>
          <p:cNvPicPr>
            <a:picLocks noChangeAspect="1" noChangeArrowheads="1"/>
          </p:cNvPicPr>
          <p:nvPr/>
        </p:nvPicPr>
        <p:blipFill>
          <a:blip r:embed="rId4" cstate="print"/>
          <a:srcRect/>
          <a:stretch>
            <a:fillRect/>
          </a:stretch>
        </p:blipFill>
        <p:spPr bwMode="auto">
          <a:xfrm>
            <a:off x="3563938" y="2438400"/>
            <a:ext cx="1884362" cy="2940050"/>
          </a:xfrm>
          <a:prstGeom prst="rect">
            <a:avLst/>
          </a:prstGeom>
          <a:noFill/>
          <a:ln w="9525">
            <a:noFill/>
            <a:miter lim="800000"/>
            <a:headEnd/>
            <a:tailEnd/>
          </a:ln>
        </p:spPr>
      </p:pic>
      <p:pic>
        <p:nvPicPr>
          <p:cNvPr id="18437" name="Picture 5" descr="four3"/>
          <p:cNvPicPr>
            <a:picLocks noChangeAspect="1" noChangeArrowheads="1"/>
          </p:cNvPicPr>
          <p:nvPr/>
        </p:nvPicPr>
        <p:blipFill>
          <a:blip r:embed="rId5" cstate="print"/>
          <a:srcRect/>
          <a:stretch>
            <a:fillRect/>
          </a:stretch>
        </p:blipFill>
        <p:spPr bwMode="auto">
          <a:xfrm>
            <a:off x="5673725" y="2525713"/>
            <a:ext cx="1708150" cy="2733675"/>
          </a:xfrm>
          <a:prstGeom prst="rect">
            <a:avLst/>
          </a:prstGeom>
          <a:noFill/>
          <a:ln w="9525">
            <a:noFill/>
            <a:miter lim="800000"/>
            <a:headEnd/>
            <a:tailEnd/>
          </a:ln>
        </p:spPr>
      </p:pic>
      <p:pic>
        <p:nvPicPr>
          <p:cNvPr id="18438" name="Picture 6" descr="Four4"/>
          <p:cNvPicPr>
            <a:picLocks noChangeAspect="1" noChangeArrowheads="1"/>
          </p:cNvPicPr>
          <p:nvPr/>
        </p:nvPicPr>
        <p:blipFill>
          <a:blip r:embed="rId6" cstate="print"/>
          <a:srcRect/>
          <a:stretch>
            <a:fillRect/>
          </a:stretch>
        </p:blipFill>
        <p:spPr bwMode="auto">
          <a:xfrm>
            <a:off x="7415213" y="3048000"/>
            <a:ext cx="1511300" cy="1636713"/>
          </a:xfrm>
          <a:prstGeom prst="rect">
            <a:avLst/>
          </a:prstGeom>
          <a:noFill/>
          <a:ln w="9525">
            <a:noFill/>
            <a:miter lim="800000"/>
            <a:headEnd/>
            <a:tailEnd/>
          </a:ln>
        </p:spPr>
      </p:pic>
      <p:sp>
        <p:nvSpPr>
          <p:cNvPr id="18439" name="Text Box 7"/>
          <p:cNvSpPr txBox="1">
            <a:spLocks noChangeArrowheads="1"/>
          </p:cNvSpPr>
          <p:nvPr/>
        </p:nvSpPr>
        <p:spPr bwMode="auto">
          <a:xfrm>
            <a:off x="1292225" y="5310188"/>
            <a:ext cx="2270125" cy="822325"/>
          </a:xfrm>
          <a:prstGeom prst="rect">
            <a:avLst/>
          </a:prstGeom>
          <a:noFill/>
          <a:ln w="9525">
            <a:noFill/>
            <a:miter lim="800000"/>
            <a:headEnd/>
            <a:tailEnd/>
          </a:ln>
        </p:spPr>
        <p:txBody>
          <a:bodyPr wrap="none">
            <a:spAutoFit/>
          </a:bodyPr>
          <a:lstStyle/>
          <a:p>
            <a:pPr eaLnBrk="1" hangingPunct="1"/>
            <a:r>
              <a:rPr lang="en-US"/>
              <a:t>Digital Elevation</a:t>
            </a:r>
          </a:p>
          <a:p>
            <a:pPr eaLnBrk="1" hangingPunct="1"/>
            <a:r>
              <a:rPr lang="en-US"/>
              <a:t>Models</a:t>
            </a:r>
          </a:p>
        </p:txBody>
      </p:sp>
      <p:sp>
        <p:nvSpPr>
          <p:cNvPr id="18440" name="Text Box 8"/>
          <p:cNvSpPr txBox="1">
            <a:spLocks noChangeArrowheads="1"/>
          </p:cNvSpPr>
          <p:nvPr/>
        </p:nvSpPr>
        <p:spPr bwMode="auto">
          <a:xfrm>
            <a:off x="3709988" y="5468938"/>
            <a:ext cx="1604962" cy="457200"/>
          </a:xfrm>
          <a:prstGeom prst="rect">
            <a:avLst/>
          </a:prstGeom>
          <a:noFill/>
          <a:ln w="9525">
            <a:noFill/>
            <a:miter lim="800000"/>
            <a:headEnd/>
            <a:tailEnd/>
          </a:ln>
        </p:spPr>
        <p:txBody>
          <a:bodyPr wrap="none">
            <a:spAutoFit/>
          </a:bodyPr>
          <a:lstStyle/>
          <a:p>
            <a:pPr eaLnBrk="1" hangingPunct="1"/>
            <a:r>
              <a:rPr lang="en-US"/>
              <a:t>Watersheds</a:t>
            </a:r>
          </a:p>
        </p:txBody>
      </p:sp>
      <p:sp>
        <p:nvSpPr>
          <p:cNvPr id="18441" name="Text Box 9"/>
          <p:cNvSpPr txBox="1">
            <a:spLocks noChangeArrowheads="1"/>
          </p:cNvSpPr>
          <p:nvPr/>
        </p:nvSpPr>
        <p:spPr bwMode="auto">
          <a:xfrm>
            <a:off x="5837238" y="5449888"/>
            <a:ext cx="1165225" cy="457200"/>
          </a:xfrm>
          <a:prstGeom prst="rect">
            <a:avLst/>
          </a:prstGeom>
          <a:noFill/>
          <a:ln w="9525">
            <a:noFill/>
            <a:miter lim="800000"/>
            <a:headEnd/>
            <a:tailEnd/>
          </a:ln>
        </p:spPr>
        <p:txBody>
          <a:bodyPr wrap="none">
            <a:spAutoFit/>
          </a:bodyPr>
          <a:lstStyle/>
          <a:p>
            <a:pPr eaLnBrk="1" hangingPunct="1"/>
            <a:r>
              <a:rPr lang="en-US"/>
              <a:t>Streams</a:t>
            </a:r>
          </a:p>
        </p:txBody>
      </p:sp>
      <p:sp>
        <p:nvSpPr>
          <p:cNvPr id="18442" name="Text Box 10"/>
          <p:cNvSpPr txBox="1">
            <a:spLocks noChangeArrowheads="1"/>
          </p:cNvSpPr>
          <p:nvPr/>
        </p:nvSpPr>
        <p:spPr bwMode="auto">
          <a:xfrm>
            <a:off x="7421563" y="5486400"/>
            <a:ext cx="1722437" cy="457200"/>
          </a:xfrm>
          <a:prstGeom prst="rect">
            <a:avLst/>
          </a:prstGeom>
          <a:noFill/>
          <a:ln w="9525">
            <a:noFill/>
            <a:miter lim="800000"/>
            <a:headEnd/>
            <a:tailEnd/>
          </a:ln>
        </p:spPr>
        <p:txBody>
          <a:bodyPr wrap="none">
            <a:spAutoFit/>
          </a:bodyPr>
          <a:lstStyle/>
          <a:p>
            <a:pPr eaLnBrk="1" hangingPunct="1"/>
            <a:r>
              <a:rPr lang="en-US"/>
              <a:t>Waterbodies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087938" y="1497013"/>
            <a:ext cx="3810000" cy="1736725"/>
          </a:xfrm>
        </p:spPr>
        <p:txBody>
          <a:bodyPr/>
          <a:lstStyle/>
          <a:p>
            <a:pPr algn="r"/>
            <a:r>
              <a:rPr lang="en-US" smtClean="0"/>
              <a:t>An integrated </a:t>
            </a:r>
            <a:br>
              <a:rPr lang="en-US" smtClean="0"/>
            </a:br>
            <a:r>
              <a:rPr lang="en-US" smtClean="0"/>
              <a:t>raster-vector </a:t>
            </a:r>
            <a:br>
              <a:rPr lang="en-US" smtClean="0"/>
            </a:br>
            <a:r>
              <a:rPr lang="en-US" smtClean="0"/>
              <a:t>database</a:t>
            </a:r>
          </a:p>
        </p:txBody>
      </p:sp>
      <p:pic>
        <p:nvPicPr>
          <p:cNvPr id="19459" name="Picture 3" descr="combine"/>
          <p:cNvPicPr>
            <a:picLocks noChangeAspect="1" noChangeArrowheads="1"/>
          </p:cNvPicPr>
          <p:nvPr/>
        </p:nvPicPr>
        <p:blipFill>
          <a:blip r:embed="rId3" cstate="print"/>
          <a:srcRect/>
          <a:stretch>
            <a:fillRect/>
          </a:stretch>
        </p:blipFill>
        <p:spPr bwMode="auto">
          <a:xfrm>
            <a:off x="1841500" y="304800"/>
            <a:ext cx="3957638" cy="561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1" name="Picture 5" descr="gisasp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519238"/>
            <a:ext cx="4217988" cy="3998912"/>
          </a:xfrm>
          <a:prstGeom prst="rect">
            <a:avLst/>
          </a:prstGeom>
          <a:noFill/>
          <a:extLst>
            <a:ext uri="{909E8E84-426E-40DD-AFC4-6F175D3DCCD1}">
              <a14:hiddenFill xmlns:a14="http://schemas.microsoft.com/office/drawing/2010/main">
                <a:solidFill>
                  <a:srgbClr val="FFFFFF"/>
                </a:solidFill>
              </a14:hiddenFill>
            </a:ext>
          </a:extLst>
        </p:spPr>
      </p:pic>
      <p:sp>
        <p:nvSpPr>
          <p:cNvPr id="219142" name="Rectangle 6"/>
          <p:cNvSpPr>
            <a:spLocks noChangeArrowheads="1"/>
          </p:cNvSpPr>
          <p:nvPr/>
        </p:nvSpPr>
        <p:spPr bwMode="auto">
          <a:xfrm>
            <a:off x="4541838" y="1214210"/>
            <a:ext cx="460216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dirty="0" err="1"/>
              <a:t>Geodatabase</a:t>
            </a:r>
            <a:r>
              <a:rPr lang="en-US" sz="2000" b="1" dirty="0"/>
              <a:t> view:</a:t>
            </a:r>
            <a:r>
              <a:rPr lang="en-US" sz="2000" dirty="0"/>
              <a:t> Structured data sets that represent geographic information in terms of a generic GIS data model. </a:t>
            </a:r>
          </a:p>
          <a:p>
            <a:endParaRPr lang="en-US" sz="2000" dirty="0"/>
          </a:p>
          <a:p>
            <a:r>
              <a:rPr lang="en-US" sz="2000" b="1" dirty="0" err="1"/>
              <a:t>Geovisualization</a:t>
            </a:r>
            <a:r>
              <a:rPr lang="en-US" sz="2000" b="1" dirty="0"/>
              <a:t> view:</a:t>
            </a:r>
            <a:r>
              <a:rPr lang="en-US" sz="2000" dirty="0"/>
              <a:t> A GIS is a set of intelligent maps and other views that shows features and feature relationships on the earth's surface. "Windows into the database" to support queries, analysis, and editing of the information. </a:t>
            </a:r>
          </a:p>
          <a:p>
            <a:endParaRPr lang="en-US" sz="2000" dirty="0"/>
          </a:p>
          <a:p>
            <a:r>
              <a:rPr lang="en-US" sz="2000" b="1" dirty="0" err="1"/>
              <a:t>Geoprocessing</a:t>
            </a:r>
            <a:r>
              <a:rPr lang="en-US" sz="2000" b="1" dirty="0"/>
              <a:t> view: </a:t>
            </a:r>
            <a:r>
              <a:rPr lang="en-US" sz="2000" dirty="0"/>
              <a:t>Information transformation tools that derive new geographic data sets from existing data sets.</a:t>
            </a:r>
          </a:p>
        </p:txBody>
      </p:sp>
      <p:sp>
        <p:nvSpPr>
          <p:cNvPr id="219143" name="Rectangle 7"/>
          <p:cNvSpPr>
            <a:spLocks noGrp="1" noChangeArrowheads="1"/>
          </p:cNvSpPr>
          <p:nvPr>
            <p:ph type="title"/>
          </p:nvPr>
        </p:nvSpPr>
        <p:spPr>
          <a:xfrm>
            <a:off x="2125663" y="219075"/>
            <a:ext cx="4265612" cy="720725"/>
          </a:xfrm>
        </p:spPr>
        <p:txBody>
          <a:bodyPr/>
          <a:lstStyle/>
          <a:p>
            <a:r>
              <a:rPr lang="en-US" sz="3600"/>
              <a:t>Three Views of GIS</a:t>
            </a:r>
          </a:p>
        </p:txBody>
      </p:sp>
      <p:sp>
        <p:nvSpPr>
          <p:cNvPr id="219144" name="Text Box 8"/>
          <p:cNvSpPr txBox="1">
            <a:spLocks noChangeArrowheads="1"/>
          </p:cNvSpPr>
          <p:nvPr/>
        </p:nvSpPr>
        <p:spPr bwMode="auto">
          <a:xfrm>
            <a:off x="534988" y="6394450"/>
            <a:ext cx="2501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folHlink"/>
                </a:solidFill>
              </a:rPr>
              <a:t>adapted from www.esri.com</a:t>
            </a:r>
          </a:p>
        </p:txBody>
      </p:sp>
    </p:spTree>
    <p:extLst>
      <p:ext uri="{BB962C8B-B14F-4D97-AF65-F5344CB8AC3E}">
        <p14:creationId xmlns:p14="http://schemas.microsoft.com/office/powerpoint/2010/main" val="33905919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r="33606" b="20757"/>
          <a:stretch/>
        </p:blipFill>
        <p:spPr>
          <a:xfrm>
            <a:off x="4008582" y="4138499"/>
            <a:ext cx="5135418" cy="2724119"/>
          </a:xfrm>
          <a:prstGeom prst="rect">
            <a:avLst/>
          </a:prstGeom>
        </p:spPr>
      </p:pic>
      <p:pic>
        <p:nvPicPr>
          <p:cNvPr id="4" name="Picture 3" descr="Untitled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9692" y="1219200"/>
            <a:ext cx="5086490" cy="2824018"/>
          </a:xfrm>
          <a:prstGeom prst="rect">
            <a:avLst/>
          </a:prstGeom>
          <a:noFill/>
          <a:ln>
            <a:noFill/>
          </a:ln>
        </p:spPr>
      </p:pic>
      <p:sp>
        <p:nvSpPr>
          <p:cNvPr id="2" name="Title 1"/>
          <p:cNvSpPr>
            <a:spLocks noGrp="1"/>
          </p:cNvSpPr>
          <p:nvPr>
            <p:ph type="title"/>
          </p:nvPr>
        </p:nvSpPr>
        <p:spPr>
          <a:xfrm>
            <a:off x="457200" y="76200"/>
            <a:ext cx="8229600" cy="1143000"/>
          </a:xfrm>
        </p:spPr>
        <p:txBody>
          <a:bodyPr>
            <a:normAutofit/>
          </a:bodyPr>
          <a:lstStyle/>
          <a:p>
            <a:r>
              <a:rPr lang="en-US" dirty="0" smtClean="0"/>
              <a:t>Programming </a:t>
            </a:r>
            <a:endParaRPr lang="en-US" dirty="0"/>
          </a:p>
        </p:txBody>
      </p:sp>
      <p:sp>
        <p:nvSpPr>
          <p:cNvPr id="3" name="Subtitle 2"/>
          <p:cNvSpPr>
            <a:spLocks noGrp="1"/>
          </p:cNvSpPr>
          <p:nvPr>
            <p:ph idx="1"/>
          </p:nvPr>
        </p:nvSpPr>
        <p:spPr>
          <a:xfrm>
            <a:off x="249382" y="1062182"/>
            <a:ext cx="4262582" cy="4525963"/>
          </a:xfrm>
        </p:spPr>
        <p:txBody>
          <a:bodyPr/>
          <a:lstStyle/>
          <a:p>
            <a:r>
              <a:rPr lang="en-US" dirty="0" smtClean="0"/>
              <a:t>Automation of repetitive tasks (workflows)</a:t>
            </a:r>
          </a:p>
          <a:p>
            <a:r>
              <a:rPr lang="en-US" dirty="0" smtClean="0"/>
              <a:t>Implementation of functionality not available (programming new behavior)</a:t>
            </a:r>
          </a:p>
          <a:p>
            <a:pPr marL="0" indent="0">
              <a:buNone/>
            </a:pPr>
            <a:endParaRPr lang="en-US" dirty="0"/>
          </a:p>
        </p:txBody>
      </p:sp>
    </p:spTree>
    <p:extLst>
      <p:ext uri="{BB962C8B-B14F-4D97-AF65-F5344CB8AC3E}">
        <p14:creationId xmlns:p14="http://schemas.microsoft.com/office/powerpoint/2010/main" val="37152020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23555" name="Rectangle 3"/>
          <p:cNvSpPr>
            <a:spLocks noGrp="1" noChangeArrowheads="1"/>
          </p:cNvSpPr>
          <p:nvPr>
            <p:ph type="body" idx="1"/>
          </p:nvPr>
        </p:nvSpPr>
        <p:spPr>
          <a:xfrm>
            <a:off x="685800" y="1981200"/>
            <a:ext cx="7772400" cy="2590800"/>
          </a:xfrm>
        </p:spPr>
        <p:txBody>
          <a:bodyPr/>
          <a:lstStyle/>
          <a:p>
            <a:r>
              <a:rPr lang="en-US" dirty="0" smtClean="0"/>
              <a:t>In-class and distance learning</a:t>
            </a:r>
          </a:p>
          <a:p>
            <a:r>
              <a:rPr lang="en-US" dirty="0" smtClean="0"/>
              <a:t>Geospatial database of hydrologic features </a:t>
            </a:r>
          </a:p>
          <a:p>
            <a:r>
              <a:rPr lang="en-US" i="1" dirty="0" smtClean="0">
                <a:solidFill>
                  <a:srgbClr val="FF3300"/>
                </a:solidFill>
              </a:rPr>
              <a:t>GIS and HIS</a:t>
            </a:r>
          </a:p>
          <a:p>
            <a:r>
              <a:rPr lang="en-US" dirty="0" smtClean="0"/>
              <a:t>Curved earth and a flat map</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3200" smtClean="0"/>
              <a:t>Linking Geographic Information Systems and Water Resources</a:t>
            </a:r>
          </a:p>
        </p:txBody>
      </p:sp>
      <p:sp>
        <p:nvSpPr>
          <p:cNvPr id="21507" name="Oval 3"/>
          <p:cNvSpPr>
            <a:spLocks noChangeArrowheads="1"/>
          </p:cNvSpPr>
          <p:nvPr/>
        </p:nvSpPr>
        <p:spPr bwMode="auto">
          <a:xfrm>
            <a:off x="609600" y="2133600"/>
            <a:ext cx="4800600" cy="3276600"/>
          </a:xfrm>
          <a:prstGeom prst="ellipse">
            <a:avLst/>
          </a:prstGeom>
          <a:noFill/>
          <a:ln w="38100" algn="ctr">
            <a:solidFill>
              <a:srgbClr val="33CC33"/>
            </a:solidFill>
            <a:round/>
            <a:headEnd/>
            <a:tailEnd/>
          </a:ln>
        </p:spPr>
        <p:txBody>
          <a:bodyPr wrap="none" anchor="ctr"/>
          <a:lstStyle/>
          <a:p>
            <a:endParaRPr lang="en-US">
              <a:latin typeface="Calibri" pitchFamily="34" charset="0"/>
            </a:endParaRPr>
          </a:p>
        </p:txBody>
      </p:sp>
      <p:sp>
        <p:nvSpPr>
          <p:cNvPr id="502788" name="Oval 4"/>
          <p:cNvSpPr>
            <a:spLocks noChangeArrowheads="1"/>
          </p:cNvSpPr>
          <p:nvPr/>
        </p:nvSpPr>
        <p:spPr bwMode="auto">
          <a:xfrm>
            <a:off x="3505200" y="2133600"/>
            <a:ext cx="4800600" cy="3276600"/>
          </a:xfrm>
          <a:prstGeom prst="ellipse">
            <a:avLst/>
          </a:prstGeom>
          <a:noFill/>
          <a:ln w="38100" algn="ctr">
            <a:solidFill>
              <a:srgbClr val="66CCFF"/>
            </a:solidFill>
            <a:round/>
            <a:headEnd/>
            <a:tailEnd/>
          </a:ln>
          <a:effectLst/>
        </p:spPr>
        <p:txBody>
          <a:bodyPr wrap="none" anchor="ctr"/>
          <a:lstStyle/>
          <a:p>
            <a:pPr fontAlgn="auto">
              <a:spcBef>
                <a:spcPts val="0"/>
              </a:spcBef>
              <a:spcAft>
                <a:spcPts val="0"/>
              </a:spcAft>
              <a:defRPr/>
            </a:pPr>
            <a:endParaRPr lang="en-US">
              <a:solidFill>
                <a:srgbClr val="66CCFF"/>
              </a:solidFill>
              <a:effectLst>
                <a:outerShdw blurRad="38100" dist="38100" dir="2700000" algn="tl">
                  <a:srgbClr val="000000"/>
                </a:outerShdw>
              </a:effectLst>
              <a:latin typeface="+mn-lt"/>
            </a:endParaRPr>
          </a:p>
        </p:txBody>
      </p:sp>
      <p:sp>
        <p:nvSpPr>
          <p:cNvPr id="21509" name="Text Box 5"/>
          <p:cNvSpPr txBox="1">
            <a:spLocks noChangeArrowheads="1"/>
          </p:cNvSpPr>
          <p:nvPr/>
        </p:nvSpPr>
        <p:spPr bwMode="auto">
          <a:xfrm>
            <a:off x="2133600" y="3352800"/>
            <a:ext cx="1058863" cy="708025"/>
          </a:xfrm>
          <a:prstGeom prst="rect">
            <a:avLst/>
          </a:prstGeom>
          <a:noFill/>
          <a:ln w="9525" algn="ctr">
            <a:noFill/>
            <a:miter lim="800000"/>
            <a:headEnd/>
            <a:tailEnd/>
          </a:ln>
        </p:spPr>
        <p:txBody>
          <a:bodyPr>
            <a:spAutoFit/>
          </a:bodyPr>
          <a:lstStyle/>
          <a:p>
            <a:r>
              <a:rPr lang="en-US" sz="4000">
                <a:solidFill>
                  <a:srgbClr val="33CC33"/>
                </a:solidFill>
                <a:latin typeface="Calibri" pitchFamily="34" charset="0"/>
              </a:rPr>
              <a:t>GIS</a:t>
            </a:r>
          </a:p>
        </p:txBody>
      </p:sp>
      <p:sp>
        <p:nvSpPr>
          <p:cNvPr id="21510" name="Text Box 6"/>
          <p:cNvSpPr txBox="1">
            <a:spLocks noChangeArrowheads="1"/>
          </p:cNvSpPr>
          <p:nvPr/>
        </p:nvSpPr>
        <p:spPr bwMode="auto">
          <a:xfrm>
            <a:off x="5562600" y="3048000"/>
            <a:ext cx="2613025" cy="1920875"/>
          </a:xfrm>
          <a:prstGeom prst="rect">
            <a:avLst/>
          </a:prstGeom>
          <a:noFill/>
          <a:ln w="9525" algn="ctr">
            <a:noFill/>
            <a:miter lim="800000"/>
            <a:headEnd/>
            <a:tailEnd/>
          </a:ln>
        </p:spPr>
        <p:txBody>
          <a:bodyPr wrap="none">
            <a:spAutoFit/>
          </a:bodyPr>
          <a:lstStyle/>
          <a:p>
            <a:r>
              <a:rPr lang="en-US" sz="4000">
                <a:solidFill>
                  <a:srgbClr val="66CCFF"/>
                </a:solidFill>
                <a:latin typeface="Calibri" pitchFamily="34" charset="0"/>
              </a:rPr>
              <a:t>Water</a:t>
            </a:r>
          </a:p>
          <a:p>
            <a:r>
              <a:rPr lang="en-US" sz="4000">
                <a:solidFill>
                  <a:srgbClr val="66CCFF"/>
                </a:solidFill>
                <a:latin typeface="Calibri" pitchFamily="34" charset="0"/>
              </a:rPr>
              <a:t>Resources</a:t>
            </a:r>
          </a:p>
          <a:p>
            <a:endParaRPr lang="en-US" sz="4000">
              <a:solidFill>
                <a:srgbClr val="0066FF"/>
              </a:solidFill>
              <a:latin typeface="Calibri"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537" y="239268"/>
            <a:ext cx="7772400" cy="1143000"/>
          </a:xfrm>
        </p:spPr>
        <p:txBody>
          <a:bodyPr/>
          <a:lstStyle/>
          <a:p>
            <a:r>
              <a:rPr lang="en-US" sz="3600" dirty="0">
                <a:solidFill>
                  <a:srgbClr val="44546A"/>
                </a:solidFill>
              </a:rPr>
              <a:t>Major Transitions in Geospatial Info</a:t>
            </a:r>
            <a:endParaRPr lang="en-US" sz="3600" dirty="0">
              <a:solidFill>
                <a:prstClr val="black">
                  <a:lumMod val="50000"/>
                  <a:lumOff val="50000"/>
                </a:prstClr>
              </a:solidFill>
            </a:endParaRPr>
          </a:p>
        </p:txBody>
      </p:sp>
      <p:sp>
        <p:nvSpPr>
          <p:cNvPr id="3" name="Content Placeholder 2"/>
          <p:cNvSpPr>
            <a:spLocks noGrp="1"/>
          </p:cNvSpPr>
          <p:nvPr>
            <p:ph sz="half" idx="4294967295"/>
          </p:nvPr>
        </p:nvSpPr>
        <p:spPr>
          <a:xfrm>
            <a:off x="685800" y="1295400"/>
            <a:ext cx="4632325" cy="5189538"/>
          </a:xfrm>
        </p:spPr>
        <p:txBody>
          <a:bodyPr>
            <a:normAutofit lnSpcReduction="10000"/>
          </a:bodyPr>
          <a:lstStyle/>
          <a:p>
            <a:r>
              <a:rPr lang="en-US" sz="2800" i="1" dirty="0" smtClean="0">
                <a:solidFill>
                  <a:srgbClr val="0070C0"/>
                </a:solidFill>
              </a:rPr>
              <a:t>Paper maps to digital data</a:t>
            </a:r>
          </a:p>
          <a:p>
            <a:pPr lvl="1"/>
            <a:r>
              <a:rPr lang="en-US" sz="2800" dirty="0" smtClean="0"/>
              <a:t>National Spatial Data Infrastructure development</a:t>
            </a:r>
            <a:endParaRPr lang="en-US" sz="2800" i="1" dirty="0" smtClean="0"/>
          </a:p>
          <a:p>
            <a:pPr lvl="1"/>
            <a:r>
              <a:rPr lang="en-US" sz="2800" dirty="0" smtClean="0"/>
              <a:t>Started in 1990’s</a:t>
            </a:r>
          </a:p>
          <a:p>
            <a:pPr lvl="1"/>
            <a:r>
              <a:rPr lang="en-US" sz="2800" dirty="0" smtClean="0"/>
              <a:t>Took more than a decade to complete</a:t>
            </a:r>
          </a:p>
          <a:p>
            <a:r>
              <a:rPr lang="en-US" sz="2800" i="1" dirty="0" smtClean="0">
                <a:solidFill>
                  <a:srgbClr val="0070C0"/>
                </a:solidFill>
              </a:rPr>
              <a:t>Digital data to web services</a:t>
            </a:r>
          </a:p>
          <a:p>
            <a:pPr lvl="1"/>
            <a:r>
              <a:rPr lang="en-US" sz="2800" dirty="0" smtClean="0"/>
              <a:t>Started several years ago</a:t>
            </a:r>
          </a:p>
          <a:p>
            <a:pPr lvl="1"/>
            <a:r>
              <a:rPr lang="en-US" sz="2800" dirty="0" smtClean="0"/>
              <a:t>Will take years to complete</a:t>
            </a:r>
          </a:p>
          <a:p>
            <a:endParaRPr lang="en-US" sz="2800" dirty="0"/>
          </a:p>
        </p:txBody>
      </p:sp>
      <p:sp>
        <p:nvSpPr>
          <p:cNvPr id="5" name="TextBox 4"/>
          <p:cNvSpPr txBox="1"/>
          <p:nvPr/>
        </p:nvSpPr>
        <p:spPr>
          <a:xfrm>
            <a:off x="5475988" y="2034664"/>
            <a:ext cx="1177848" cy="523220"/>
          </a:xfrm>
          <a:prstGeom prst="rect">
            <a:avLst/>
          </a:prstGeom>
          <a:noFill/>
        </p:spPr>
        <p:txBody>
          <a:bodyPr wrap="square" rtlCol="0">
            <a:spAutoFit/>
          </a:bodyPr>
          <a:lstStyle/>
          <a:p>
            <a:r>
              <a:rPr lang="en-US" sz="2800" dirty="0">
                <a:solidFill>
                  <a:prstClr val="black"/>
                </a:solidFill>
              </a:rPr>
              <a:t>Maps</a:t>
            </a:r>
          </a:p>
        </p:txBody>
      </p:sp>
      <p:sp>
        <p:nvSpPr>
          <p:cNvPr id="6" name="TextBox 5"/>
          <p:cNvSpPr txBox="1"/>
          <p:nvPr/>
        </p:nvSpPr>
        <p:spPr>
          <a:xfrm>
            <a:off x="6638507" y="2961567"/>
            <a:ext cx="1058181" cy="523220"/>
          </a:xfrm>
          <a:prstGeom prst="rect">
            <a:avLst/>
          </a:prstGeom>
          <a:noFill/>
        </p:spPr>
        <p:txBody>
          <a:bodyPr wrap="square" rtlCol="0">
            <a:spAutoFit/>
          </a:bodyPr>
          <a:lstStyle/>
          <a:p>
            <a:r>
              <a:rPr lang="en-US" sz="2800" dirty="0">
                <a:solidFill>
                  <a:prstClr val="black"/>
                </a:solidFill>
              </a:rPr>
              <a:t>Data</a:t>
            </a:r>
          </a:p>
        </p:txBody>
      </p:sp>
      <p:sp>
        <p:nvSpPr>
          <p:cNvPr id="7" name="TextBox 6"/>
          <p:cNvSpPr txBox="1"/>
          <p:nvPr/>
        </p:nvSpPr>
        <p:spPr>
          <a:xfrm>
            <a:off x="7330016" y="3847854"/>
            <a:ext cx="1563248" cy="523220"/>
          </a:xfrm>
          <a:prstGeom prst="rect">
            <a:avLst/>
          </a:prstGeom>
          <a:noFill/>
        </p:spPr>
        <p:txBody>
          <a:bodyPr wrap="none" rtlCol="0">
            <a:spAutoFit/>
          </a:bodyPr>
          <a:lstStyle/>
          <a:p>
            <a:r>
              <a:rPr lang="en-US" sz="2800" dirty="0">
                <a:solidFill>
                  <a:prstClr val="black"/>
                </a:solidFill>
              </a:rPr>
              <a:t>Services</a:t>
            </a:r>
          </a:p>
        </p:txBody>
      </p:sp>
      <p:sp>
        <p:nvSpPr>
          <p:cNvPr id="8" name="Bent Arrow 7"/>
          <p:cNvSpPr/>
          <p:nvPr/>
        </p:nvSpPr>
        <p:spPr>
          <a:xfrm rot="5400000">
            <a:off x="6487475" y="2362082"/>
            <a:ext cx="720378" cy="58876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black"/>
              </a:solidFill>
            </a:endParaRPr>
          </a:p>
        </p:txBody>
      </p:sp>
      <p:sp>
        <p:nvSpPr>
          <p:cNvPr id="11" name="Title 1"/>
          <p:cNvSpPr txBox="1">
            <a:spLocks/>
          </p:cNvSpPr>
          <p:nvPr/>
        </p:nvSpPr>
        <p:spPr>
          <a:xfrm>
            <a:off x="1126729" y="810768"/>
            <a:ext cx="8439396" cy="48463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endParaRPr lang="en-US" sz="3200" dirty="0">
              <a:solidFill>
                <a:prstClr val="black">
                  <a:lumMod val="50000"/>
                  <a:lumOff val="50000"/>
                </a:prstClr>
              </a:solidFill>
            </a:endParaRPr>
          </a:p>
        </p:txBody>
      </p:sp>
      <p:sp>
        <p:nvSpPr>
          <p:cNvPr id="10" name="Bent Arrow 9"/>
          <p:cNvSpPr/>
          <p:nvPr/>
        </p:nvSpPr>
        <p:spPr>
          <a:xfrm rot="5400000">
            <a:off x="7605367" y="3288985"/>
            <a:ext cx="720378" cy="58876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black"/>
              </a:solidFill>
            </a:endParaRPr>
          </a:p>
        </p:txBody>
      </p:sp>
    </p:spTree>
    <p:extLst>
      <p:ext uri="{BB962C8B-B14F-4D97-AF65-F5344CB8AC3E}">
        <p14:creationId xmlns:p14="http://schemas.microsoft.com/office/powerpoint/2010/main" val="1919837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National Spatial Data Infrastructure (NSDI)</a:t>
            </a:r>
            <a:endParaRPr lang="en-US" dirty="0"/>
          </a:p>
        </p:txBody>
      </p:sp>
      <p:sp>
        <p:nvSpPr>
          <p:cNvPr id="5" name="TextBox 4"/>
          <p:cNvSpPr txBox="1"/>
          <p:nvPr/>
        </p:nvSpPr>
        <p:spPr>
          <a:xfrm>
            <a:off x="4679286" y="1361248"/>
            <a:ext cx="4210714" cy="4553811"/>
          </a:xfrm>
          <a:prstGeom prst="rect">
            <a:avLst/>
          </a:prstGeom>
          <a:noFill/>
        </p:spPr>
        <p:txBody>
          <a:bodyPr wrap="square" rtlCol="0">
            <a:spAutoFit/>
          </a:bodyPr>
          <a:lstStyle/>
          <a:p>
            <a:r>
              <a:rPr lang="en-US" b="1" u="sng" dirty="0" smtClean="0">
                <a:solidFill>
                  <a:prstClr val="black"/>
                </a:solidFill>
              </a:rPr>
              <a:t>Desired Future State of NSDI</a:t>
            </a:r>
          </a:p>
          <a:p>
            <a:endParaRPr lang="en-US" sz="1200" b="1" u="sng" dirty="0">
              <a:solidFill>
                <a:prstClr val="black"/>
              </a:solidFill>
            </a:endParaRPr>
          </a:p>
          <a:p>
            <a:pPr marL="285750" indent="-285750">
              <a:lnSpc>
                <a:spcPct val="114000"/>
              </a:lnSpc>
              <a:buFont typeface="Arial" panose="020B0604020202020204" pitchFamily="34" charset="0"/>
              <a:buChar char="•"/>
            </a:pPr>
            <a:r>
              <a:rPr lang="en-US" sz="2000" dirty="0" smtClean="0">
                <a:solidFill>
                  <a:prstClr val="black"/>
                </a:solidFill>
              </a:rPr>
              <a:t>Create </a:t>
            </a:r>
            <a:r>
              <a:rPr lang="en-US" sz="2000" dirty="0" smtClean="0">
                <a:solidFill>
                  <a:srgbClr val="FF0000"/>
                </a:solidFill>
              </a:rPr>
              <a:t>network</a:t>
            </a:r>
            <a:r>
              <a:rPr lang="en-US" sz="2000" dirty="0" smtClean="0">
                <a:solidFill>
                  <a:prstClr val="black"/>
                </a:solidFill>
              </a:rPr>
              <a:t> of resources and services</a:t>
            </a:r>
          </a:p>
          <a:p>
            <a:pPr marL="285750" indent="-285750">
              <a:lnSpc>
                <a:spcPct val="114000"/>
              </a:lnSpc>
              <a:buFont typeface="Arial" panose="020B0604020202020204" pitchFamily="34" charset="0"/>
              <a:buChar char="•"/>
            </a:pPr>
            <a:r>
              <a:rPr lang="en-US" sz="2000" dirty="0" smtClean="0">
                <a:solidFill>
                  <a:prstClr val="black"/>
                </a:solidFill>
              </a:rPr>
              <a:t>Facilitate </a:t>
            </a:r>
            <a:r>
              <a:rPr lang="en-US" sz="2000" dirty="0" smtClean="0">
                <a:solidFill>
                  <a:srgbClr val="FF0000"/>
                </a:solidFill>
              </a:rPr>
              <a:t>discovery</a:t>
            </a:r>
            <a:r>
              <a:rPr lang="en-US" sz="2000" dirty="0" smtClean="0"/>
              <a:t>,</a:t>
            </a:r>
            <a:r>
              <a:rPr lang="en-US" sz="2000" dirty="0" smtClean="0">
                <a:solidFill>
                  <a:prstClr val="black"/>
                </a:solidFill>
              </a:rPr>
              <a:t> access and application of resources</a:t>
            </a:r>
          </a:p>
          <a:p>
            <a:pPr marL="285750" indent="-285750">
              <a:lnSpc>
                <a:spcPct val="114000"/>
              </a:lnSpc>
              <a:buFont typeface="Arial" panose="020B0604020202020204" pitchFamily="34" charset="0"/>
              <a:buChar char="•"/>
            </a:pPr>
            <a:r>
              <a:rPr lang="en-US" sz="2000" dirty="0" smtClean="0">
                <a:solidFill>
                  <a:prstClr val="black"/>
                </a:solidFill>
              </a:rPr>
              <a:t>Leverage shared </a:t>
            </a:r>
            <a:r>
              <a:rPr lang="en-US" sz="2000" dirty="0" smtClean="0">
                <a:solidFill>
                  <a:srgbClr val="FF0000"/>
                </a:solidFill>
              </a:rPr>
              <a:t>standard-</a:t>
            </a:r>
            <a:r>
              <a:rPr lang="en-US" sz="2000" dirty="0" smtClean="0">
                <a:solidFill>
                  <a:prstClr val="black"/>
                </a:solidFill>
              </a:rPr>
              <a:t>based services</a:t>
            </a:r>
          </a:p>
          <a:p>
            <a:pPr marL="285750" indent="-285750">
              <a:lnSpc>
                <a:spcPct val="114000"/>
              </a:lnSpc>
              <a:buFont typeface="Arial" panose="020B0604020202020204" pitchFamily="34" charset="0"/>
              <a:buChar char="•"/>
            </a:pPr>
            <a:r>
              <a:rPr lang="en-US" sz="2000" dirty="0" smtClean="0">
                <a:solidFill>
                  <a:prstClr val="black"/>
                </a:solidFill>
              </a:rPr>
              <a:t>Develop core set of information layers that interface with </a:t>
            </a:r>
            <a:r>
              <a:rPr lang="en-US" sz="2000" dirty="0" err="1" smtClean="0">
                <a:solidFill>
                  <a:srgbClr val="FF0000"/>
                </a:solidFill>
              </a:rPr>
              <a:t>nonspatial</a:t>
            </a:r>
            <a:r>
              <a:rPr lang="en-US" sz="2000" dirty="0" smtClean="0">
                <a:solidFill>
                  <a:srgbClr val="FF0000"/>
                </a:solidFill>
              </a:rPr>
              <a:t> data</a:t>
            </a:r>
          </a:p>
          <a:p>
            <a:pPr marL="285750" indent="-285750">
              <a:lnSpc>
                <a:spcPct val="114000"/>
              </a:lnSpc>
              <a:buFont typeface="Arial" panose="020B0604020202020204" pitchFamily="34" charset="0"/>
              <a:buChar char="•"/>
            </a:pPr>
            <a:r>
              <a:rPr lang="en-US" sz="2000" dirty="0" smtClean="0">
                <a:solidFill>
                  <a:prstClr val="black"/>
                </a:solidFill>
              </a:rPr>
              <a:t>Use </a:t>
            </a:r>
            <a:r>
              <a:rPr lang="en-US" sz="2000" dirty="0" smtClean="0">
                <a:solidFill>
                  <a:srgbClr val="FF0000"/>
                </a:solidFill>
              </a:rPr>
              <a:t>real-time</a:t>
            </a:r>
            <a:r>
              <a:rPr lang="en-US" sz="2000" dirty="0" smtClean="0">
                <a:solidFill>
                  <a:prstClr val="black"/>
                </a:solidFill>
              </a:rPr>
              <a:t> data feeds and sensor webs</a:t>
            </a:r>
            <a:endParaRPr lang="en-US" sz="2000" dirty="0">
              <a:solidFill>
                <a:prstClr val="black"/>
              </a:solidFill>
            </a:endParaRPr>
          </a:p>
        </p:txBody>
      </p:sp>
      <p:pic>
        <p:nvPicPr>
          <p:cNvPr id="3" name="Picture 2"/>
          <p:cNvPicPr>
            <a:picLocks noChangeAspect="1"/>
          </p:cNvPicPr>
          <p:nvPr/>
        </p:nvPicPr>
        <p:blipFill>
          <a:blip r:embed="rId2"/>
          <a:stretch>
            <a:fillRect/>
          </a:stretch>
        </p:blipFill>
        <p:spPr>
          <a:xfrm>
            <a:off x="570190" y="1324316"/>
            <a:ext cx="3966793" cy="5069058"/>
          </a:xfrm>
          <a:prstGeom prst="rect">
            <a:avLst/>
          </a:prstGeom>
          <a:ln w="3175">
            <a:solidFill>
              <a:schemeClr val="bg1">
                <a:lumMod val="65000"/>
              </a:schemeClr>
            </a:solidFill>
          </a:ln>
        </p:spPr>
      </p:pic>
    </p:spTree>
    <p:extLst>
      <p:ext uri="{BB962C8B-B14F-4D97-AF65-F5344CB8AC3E}">
        <p14:creationId xmlns:p14="http://schemas.microsoft.com/office/powerpoint/2010/main" val="3045940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927" y="184728"/>
            <a:ext cx="7772400" cy="1143000"/>
          </a:xfrm>
        </p:spPr>
        <p:txBody>
          <a:bodyPr>
            <a:normAutofit/>
          </a:bodyPr>
          <a:lstStyle/>
          <a:p>
            <a:r>
              <a:rPr lang="en-US" sz="4000" dirty="0" smtClean="0"/>
              <a:t>Open Water Data Initiative</a:t>
            </a:r>
            <a:endParaRPr lang="en-US" sz="4000" dirty="0"/>
          </a:p>
        </p:txBody>
      </p:sp>
      <p:sp>
        <p:nvSpPr>
          <p:cNvPr id="3" name="Content Placeholder 2"/>
          <p:cNvSpPr>
            <a:spLocks noGrp="1"/>
          </p:cNvSpPr>
          <p:nvPr>
            <p:ph sz="half" idx="4294967295"/>
          </p:nvPr>
        </p:nvSpPr>
        <p:spPr>
          <a:xfrm>
            <a:off x="771269" y="1662113"/>
            <a:ext cx="3181350" cy="2816338"/>
          </a:xfrm>
        </p:spPr>
        <p:txBody>
          <a:bodyPr>
            <a:normAutofit fontScale="92500" lnSpcReduction="20000"/>
          </a:bodyPr>
          <a:lstStyle/>
          <a:p>
            <a:r>
              <a:rPr lang="en-US" dirty="0" smtClean="0"/>
              <a:t>Subcommittee on Spatial Water Data will lead this effort</a:t>
            </a:r>
          </a:p>
          <a:p>
            <a:r>
              <a:rPr lang="en-US" dirty="0" smtClean="0"/>
              <a:t>This reports to both FGDC and ACWI</a:t>
            </a:r>
            <a:endParaRPr lang="en-US" dirty="0"/>
          </a:p>
        </p:txBody>
      </p:sp>
      <p:pic>
        <p:nvPicPr>
          <p:cNvPr id="6"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4054245" y="1662113"/>
            <a:ext cx="2149475" cy="2967037"/>
          </a:xfrm>
        </p:spPr>
      </p:pic>
      <p:pic>
        <p:nvPicPr>
          <p:cNvPr id="5" name="Picture 4"/>
          <p:cNvPicPr>
            <a:picLocks noChangeAspect="1"/>
          </p:cNvPicPr>
          <p:nvPr/>
        </p:nvPicPr>
        <p:blipFill>
          <a:blip r:embed="rId3"/>
          <a:stretch>
            <a:fillRect/>
          </a:stretch>
        </p:blipFill>
        <p:spPr>
          <a:xfrm>
            <a:off x="4125637" y="5786438"/>
            <a:ext cx="4903859" cy="411162"/>
          </a:xfrm>
          <a:prstGeom prst="rect">
            <a:avLst/>
          </a:prstGeom>
        </p:spPr>
      </p:pic>
      <p:pic>
        <p:nvPicPr>
          <p:cNvPr id="7" name="Picture 6"/>
          <p:cNvPicPr>
            <a:picLocks noChangeAspect="1"/>
          </p:cNvPicPr>
          <p:nvPr/>
        </p:nvPicPr>
        <p:blipFill>
          <a:blip r:embed="rId4"/>
          <a:stretch>
            <a:fillRect/>
          </a:stretch>
        </p:blipFill>
        <p:spPr>
          <a:xfrm>
            <a:off x="6305346" y="4902994"/>
            <a:ext cx="2724150" cy="704850"/>
          </a:xfrm>
          <a:prstGeom prst="rect">
            <a:avLst/>
          </a:prstGeom>
          <a:ln w="3175">
            <a:solidFill>
              <a:schemeClr val="bg1">
                <a:lumMod val="65000"/>
              </a:schemeClr>
            </a:solidFill>
          </a:ln>
        </p:spPr>
      </p:pic>
      <p:sp>
        <p:nvSpPr>
          <p:cNvPr id="8" name="Bent Arrow 7"/>
          <p:cNvSpPr/>
          <p:nvPr/>
        </p:nvSpPr>
        <p:spPr>
          <a:xfrm rot="5400000">
            <a:off x="6578600" y="3302000"/>
            <a:ext cx="1295400" cy="13589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 name="TextBox 8"/>
          <p:cNvSpPr txBox="1"/>
          <p:nvPr/>
        </p:nvSpPr>
        <p:spPr>
          <a:xfrm>
            <a:off x="6390815" y="2872085"/>
            <a:ext cx="835485" cy="461665"/>
          </a:xfrm>
          <a:prstGeom prst="rect">
            <a:avLst/>
          </a:prstGeom>
          <a:noFill/>
        </p:spPr>
        <p:txBody>
          <a:bodyPr wrap="none" rtlCol="0">
            <a:spAutoFit/>
          </a:bodyPr>
          <a:lstStyle/>
          <a:p>
            <a:r>
              <a:rPr lang="en-US" sz="2400" dirty="0" smtClean="0">
                <a:solidFill>
                  <a:prstClr val="black"/>
                </a:solidFill>
              </a:rPr>
              <a:t>Chair</a:t>
            </a:r>
            <a:endParaRPr lang="en-US" sz="2400" dirty="0">
              <a:solidFill>
                <a:prstClr val="black"/>
              </a:solidFill>
            </a:endParaRPr>
          </a:p>
        </p:txBody>
      </p:sp>
      <p:sp>
        <p:nvSpPr>
          <p:cNvPr id="4" name="Rectangle 3"/>
          <p:cNvSpPr/>
          <p:nvPr/>
        </p:nvSpPr>
        <p:spPr>
          <a:xfrm>
            <a:off x="6276311" y="1665494"/>
            <a:ext cx="2753185" cy="1015663"/>
          </a:xfrm>
          <a:prstGeom prst="rect">
            <a:avLst/>
          </a:prstGeom>
        </p:spPr>
        <p:txBody>
          <a:bodyPr wrap="square">
            <a:spAutoFit/>
          </a:bodyPr>
          <a:lstStyle/>
          <a:p>
            <a:r>
              <a:rPr lang="en-US" sz="2000" dirty="0"/>
              <a:t>Anne Castle, </a:t>
            </a:r>
            <a:r>
              <a:rPr lang="en-US" sz="2000" dirty="0" err="1"/>
              <a:t>Asst</a:t>
            </a:r>
            <a:r>
              <a:rPr lang="en-US" sz="2000" dirty="0"/>
              <a:t> Secretary for Water and Science, </a:t>
            </a:r>
            <a:r>
              <a:rPr lang="en-US" sz="2000" dirty="0" err="1"/>
              <a:t>Dept</a:t>
            </a:r>
            <a:r>
              <a:rPr lang="en-US" sz="2000" dirty="0"/>
              <a:t> of Interior</a:t>
            </a:r>
          </a:p>
        </p:txBody>
      </p:sp>
    </p:spTree>
    <p:extLst>
      <p:ext uri="{BB962C8B-B14F-4D97-AF65-F5344CB8AC3E}">
        <p14:creationId xmlns:p14="http://schemas.microsoft.com/office/powerpoint/2010/main" val="982636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3247" y="2655234"/>
            <a:ext cx="8717504" cy="3100108"/>
          </a:xfrm>
          <a:prstGeom prst="rect">
            <a:avLst/>
          </a:prstGeom>
          <a:ln w="3175">
            <a:solidFill>
              <a:schemeClr val="bg1">
                <a:lumMod val="65000"/>
              </a:schemeClr>
            </a:solidFill>
          </a:ln>
        </p:spPr>
      </p:pic>
      <p:pic>
        <p:nvPicPr>
          <p:cNvPr id="5" name="Picture 4"/>
          <p:cNvPicPr>
            <a:picLocks noChangeAspect="1"/>
          </p:cNvPicPr>
          <p:nvPr/>
        </p:nvPicPr>
        <p:blipFill rotWithShape="1">
          <a:blip r:embed="rId3"/>
          <a:srcRect b="23391"/>
          <a:stretch/>
        </p:blipFill>
        <p:spPr>
          <a:xfrm>
            <a:off x="966787" y="71438"/>
            <a:ext cx="7210425" cy="1846140"/>
          </a:xfrm>
          <a:prstGeom prst="rect">
            <a:avLst/>
          </a:prstGeom>
          <a:ln w="3175">
            <a:solidFill>
              <a:schemeClr val="bg1">
                <a:lumMod val="65000"/>
              </a:schemeClr>
            </a:solidFill>
          </a:ln>
        </p:spPr>
      </p:pic>
      <p:sp>
        <p:nvSpPr>
          <p:cNvPr id="8" name="Rectangle 7"/>
          <p:cNvSpPr/>
          <p:nvPr/>
        </p:nvSpPr>
        <p:spPr>
          <a:xfrm>
            <a:off x="591671" y="4558553"/>
            <a:ext cx="2702858" cy="43030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591671" y="2656073"/>
            <a:ext cx="3792070" cy="43030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4438304" y="2686560"/>
            <a:ext cx="2218941" cy="369332"/>
          </a:xfrm>
          <a:prstGeom prst="rect">
            <a:avLst/>
          </a:prstGeom>
          <a:noFill/>
        </p:spPr>
        <p:txBody>
          <a:bodyPr wrap="none" rtlCol="0">
            <a:spAutoFit/>
          </a:bodyPr>
          <a:lstStyle/>
          <a:p>
            <a:r>
              <a:rPr lang="en-US" dirty="0" smtClean="0">
                <a:solidFill>
                  <a:srgbClr val="5B9BD5">
                    <a:lumMod val="75000"/>
                  </a:srgbClr>
                </a:solidFill>
              </a:rPr>
              <a:t>Temporal information</a:t>
            </a:r>
            <a:endParaRPr lang="en-US" dirty="0">
              <a:solidFill>
                <a:srgbClr val="5B9BD5">
                  <a:lumMod val="75000"/>
                </a:srgbClr>
              </a:solidFill>
            </a:endParaRPr>
          </a:p>
        </p:txBody>
      </p:sp>
      <p:sp>
        <p:nvSpPr>
          <p:cNvPr id="10" name="TextBox 9"/>
          <p:cNvSpPr txBox="1"/>
          <p:nvPr/>
        </p:nvSpPr>
        <p:spPr>
          <a:xfrm>
            <a:off x="3328833" y="4568139"/>
            <a:ext cx="2341475" cy="369332"/>
          </a:xfrm>
          <a:prstGeom prst="rect">
            <a:avLst/>
          </a:prstGeom>
          <a:noFill/>
        </p:spPr>
        <p:txBody>
          <a:bodyPr wrap="none" rtlCol="0">
            <a:spAutoFit/>
          </a:bodyPr>
          <a:lstStyle/>
          <a:p>
            <a:r>
              <a:rPr lang="en-US" dirty="0" smtClean="0">
                <a:solidFill>
                  <a:srgbClr val="5B9BD5">
                    <a:lumMod val="75000"/>
                  </a:srgbClr>
                </a:solidFill>
              </a:rPr>
              <a:t>Geospatial information</a:t>
            </a:r>
            <a:endParaRPr lang="en-US" dirty="0">
              <a:solidFill>
                <a:srgbClr val="5B9BD5">
                  <a:lumMod val="75000"/>
                </a:srgbClr>
              </a:solidFill>
            </a:endParaRPr>
          </a:p>
        </p:txBody>
      </p:sp>
      <p:sp>
        <p:nvSpPr>
          <p:cNvPr id="3" name="TextBox 2"/>
          <p:cNvSpPr txBox="1"/>
          <p:nvPr/>
        </p:nvSpPr>
        <p:spPr>
          <a:xfrm>
            <a:off x="1682171" y="1997471"/>
            <a:ext cx="5779659" cy="461665"/>
          </a:xfrm>
          <a:prstGeom prst="rect">
            <a:avLst/>
          </a:prstGeom>
          <a:noFill/>
        </p:spPr>
        <p:txBody>
          <a:bodyPr wrap="none" rtlCol="0">
            <a:spAutoFit/>
          </a:bodyPr>
          <a:lstStyle/>
          <a:p>
            <a:r>
              <a:rPr lang="en-US" dirty="0" smtClean="0"/>
              <a:t>National Water Center – Tuscaloosa Alabama</a:t>
            </a:r>
            <a:endParaRPr lang="en-US" dirty="0"/>
          </a:p>
        </p:txBody>
      </p:sp>
    </p:spTree>
    <p:extLst>
      <p:ext uri="{BB962C8B-B14F-4D97-AF65-F5344CB8AC3E}">
        <p14:creationId xmlns:p14="http://schemas.microsoft.com/office/powerpoint/2010/main" val="1246069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smtClean="0"/>
              <a:t>David Tarboton</a:t>
            </a:r>
            <a:endParaRPr lang="en-US" dirty="0"/>
          </a:p>
        </p:txBody>
      </p:sp>
      <p:pic>
        <p:nvPicPr>
          <p:cNvPr id="6" name="Content Placeholder 5"/>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6715" r="12513"/>
          <a:stretch/>
        </p:blipFill>
        <p:spPr>
          <a:xfrm>
            <a:off x="457200" y="1001601"/>
            <a:ext cx="2057400" cy="2880881"/>
          </a:xfrm>
          <a:prstGeom prst="rect">
            <a:avLst/>
          </a:prstGeom>
        </p:spPr>
      </p:pic>
      <p:graphicFrame>
        <p:nvGraphicFramePr>
          <p:cNvPr id="8" name="Object 7"/>
          <p:cNvGraphicFramePr>
            <a:graphicFrameLocks noChangeAspect="1"/>
          </p:cNvGraphicFramePr>
          <p:nvPr>
            <p:extLst/>
          </p:nvPr>
        </p:nvGraphicFramePr>
        <p:xfrm>
          <a:off x="449680" y="3962400"/>
          <a:ext cx="2217320" cy="2590800"/>
        </p:xfrm>
        <a:graphic>
          <a:graphicData uri="http://schemas.openxmlformats.org/presentationml/2006/ole">
            <mc:AlternateContent xmlns:mc="http://schemas.openxmlformats.org/markup-compatibility/2006">
              <mc:Choice xmlns:v="urn:schemas-microsoft-com:vml" Requires="v">
                <p:oleObj spid="_x0000_s7174" name="Graph Sheet" r:id="rId4" imgW="3352800" imgH="2590465" progId="SPLUSGraphSheetFileType">
                  <p:embed/>
                </p:oleObj>
              </mc:Choice>
              <mc:Fallback>
                <p:oleObj name="Graph Sheet" r:id="rId4" imgW="3352800" imgH="2590465"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449680" y="3962400"/>
                        <a:ext cx="2217320" cy="2590800"/>
                      </a:xfrm>
                      <a:prstGeom prst="rect">
                        <a:avLst/>
                      </a:prstGeom>
                      <a:noFill/>
                      <a:ln>
                        <a:noFill/>
                      </a:ln>
                    </p:spPr>
                  </p:pic>
                </p:oleObj>
              </mc:Fallback>
            </mc:AlternateContent>
          </a:graphicData>
        </a:graphic>
      </p:graphicFrame>
      <p:sp>
        <p:nvSpPr>
          <p:cNvPr id="9" name="Subtitle 2"/>
          <p:cNvSpPr txBox="1">
            <a:spLocks/>
          </p:cNvSpPr>
          <p:nvPr/>
        </p:nvSpPr>
        <p:spPr bwMode="auto">
          <a:xfrm>
            <a:off x="2971800" y="1175484"/>
            <a:ext cx="6172200" cy="54158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marL="285750" indent="-285750">
              <a:buFont typeface="Arial" pitchFamily="34" charset="0"/>
              <a:buChar char="•"/>
            </a:pPr>
            <a:r>
              <a:rPr lang="en-US" sz="2000" dirty="0" err="1" smtClean="0"/>
              <a:t>B.Sc</a:t>
            </a:r>
            <a:r>
              <a:rPr lang="en-US" sz="2000" dirty="0" smtClean="0"/>
              <a:t> </a:t>
            </a:r>
            <a:r>
              <a:rPr lang="en-US" sz="2000" dirty="0" err="1"/>
              <a:t>Eng</a:t>
            </a:r>
            <a:r>
              <a:rPr lang="en-US" sz="2000" dirty="0"/>
              <a:t> in Civil Engineering from the University of Natal, Durban, South Africa 1981</a:t>
            </a:r>
          </a:p>
          <a:p>
            <a:pPr marL="285750" indent="-285750">
              <a:buFont typeface="Arial" pitchFamily="34" charset="0"/>
              <a:buChar char="•"/>
            </a:pPr>
            <a:r>
              <a:rPr lang="en-US" sz="2000" dirty="0"/>
              <a:t>M.S. and </a:t>
            </a:r>
            <a:r>
              <a:rPr lang="en-US" sz="2000" dirty="0" err="1"/>
              <a:t>Sc.D</a:t>
            </a:r>
            <a:r>
              <a:rPr lang="en-US" sz="2000" dirty="0"/>
              <a:t> from MIT, Cambridge, Massachusetts, 1987 and 1990 respectively</a:t>
            </a:r>
          </a:p>
          <a:p>
            <a:pPr marL="285750" indent="-285750">
              <a:buFont typeface="Arial" pitchFamily="34" charset="0"/>
              <a:buChar char="•"/>
            </a:pPr>
            <a:r>
              <a:rPr lang="en-US" sz="2000" dirty="0"/>
              <a:t>1990 - Joined Faculty at Utah State University  in Civil and Environmental Engineering </a:t>
            </a:r>
          </a:p>
          <a:p>
            <a:pPr marL="285750" indent="-285750">
              <a:buFont typeface="Arial" pitchFamily="34" charset="0"/>
              <a:buChar char="•"/>
            </a:pPr>
            <a:r>
              <a:rPr lang="en-US" sz="2000" dirty="0"/>
              <a:t>1996 - Developed D-Infinity </a:t>
            </a:r>
            <a:r>
              <a:rPr lang="en-US" sz="2000" dirty="0" smtClean="0"/>
              <a:t>and gradually adapted research terrain analysis codes (Fortran </a:t>
            </a:r>
            <a:r>
              <a:rPr lang="en-US" sz="2000" dirty="0"/>
              <a:t>and </a:t>
            </a:r>
            <a:r>
              <a:rPr lang="en-US" sz="2000" dirty="0" smtClean="0"/>
              <a:t>C) into </a:t>
            </a:r>
            <a:r>
              <a:rPr lang="en-US" sz="2000" dirty="0" err="1" smtClean="0"/>
              <a:t>TauDEM</a:t>
            </a:r>
            <a:r>
              <a:rPr lang="en-US" sz="2000" dirty="0" smtClean="0"/>
              <a:t> </a:t>
            </a:r>
            <a:endParaRPr lang="en-US" sz="2000" dirty="0"/>
          </a:p>
          <a:p>
            <a:pPr marL="285750" indent="-285750">
              <a:buFont typeface="Arial" pitchFamily="34" charset="0"/>
              <a:buChar char="•"/>
            </a:pPr>
            <a:r>
              <a:rPr lang="en-US" sz="2000" dirty="0"/>
              <a:t>Participated in GISWR since 1999 (this year is the </a:t>
            </a:r>
            <a:r>
              <a:rPr lang="en-US" sz="2000" dirty="0" smtClean="0"/>
              <a:t>17th  </a:t>
            </a:r>
            <a:r>
              <a:rPr lang="en-US" sz="2000" dirty="0"/>
              <a:t>time</a:t>
            </a:r>
            <a:r>
              <a:rPr lang="en-US" sz="2000" dirty="0" smtClean="0"/>
              <a:t>)</a:t>
            </a:r>
          </a:p>
          <a:p>
            <a:pPr marL="285750" indent="-285750">
              <a:buFont typeface="Arial" pitchFamily="34" charset="0"/>
              <a:buChar char="•"/>
            </a:pPr>
            <a:r>
              <a:rPr lang="en-US" sz="2000" dirty="0" smtClean="0"/>
              <a:t>Research includes snow energy balance, stochastic streamflow and physically based hydrologic modeling</a:t>
            </a:r>
            <a:endParaRPr lang="en-US" sz="2000" dirty="0"/>
          </a:p>
          <a:p>
            <a:pPr marL="285750" indent="-285750">
              <a:buFont typeface="Arial" pitchFamily="34" charset="0"/>
              <a:buChar char="•"/>
            </a:pPr>
            <a:r>
              <a:rPr lang="en-US" sz="2000" dirty="0"/>
              <a:t>Leader of </a:t>
            </a:r>
            <a:r>
              <a:rPr lang="en-US" sz="2000" dirty="0" err="1"/>
              <a:t>HydroShare</a:t>
            </a:r>
            <a:r>
              <a:rPr lang="en-US" sz="2000" dirty="0"/>
              <a:t> project to extend the capability of CUAHSI HIS to collaborative data sharing, additional data types and </a:t>
            </a:r>
            <a:r>
              <a:rPr lang="en-US" sz="2000" dirty="0" smtClean="0"/>
              <a:t>models</a:t>
            </a:r>
            <a:endParaRPr lang="tr-TR" sz="1600" dirty="0" smtClean="0"/>
          </a:p>
          <a:p>
            <a:endParaRPr lang="en-US" sz="1600" dirty="0"/>
          </a:p>
        </p:txBody>
      </p:sp>
    </p:spTree>
    <p:extLst>
      <p:ext uri="{BB962C8B-B14F-4D97-AF65-F5344CB8AC3E}">
        <p14:creationId xmlns:p14="http://schemas.microsoft.com/office/powerpoint/2010/main" val="13117991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2837"/>
            <a:ext cx="8088086" cy="484632"/>
          </a:xfrm>
        </p:spPr>
        <p:txBody>
          <a:bodyPr>
            <a:normAutofit fontScale="90000"/>
          </a:bodyPr>
          <a:lstStyle/>
          <a:p>
            <a:r>
              <a:rPr lang="en-US" dirty="0" err="1" smtClean="0"/>
              <a:t>NHDPlus</a:t>
            </a:r>
            <a:r>
              <a:rPr lang="en-US" dirty="0" smtClean="0"/>
              <a:t/>
            </a:r>
            <a:br>
              <a:rPr lang="en-US" dirty="0" smtClean="0"/>
            </a:br>
            <a:r>
              <a:rPr lang="en-US" sz="2700" b="1" i="1" dirty="0" smtClean="0">
                <a:solidFill>
                  <a:schemeClr val="tx2"/>
                </a:solidFill>
              </a:rPr>
              <a:t>Geospatial base for National Water Data Infrastructure</a:t>
            </a:r>
            <a:r>
              <a:rPr lang="en-US" b="1" i="1" dirty="0" smtClean="0"/>
              <a:t/>
            </a:r>
            <a:br>
              <a:rPr lang="en-US" b="1" i="1" dirty="0" smtClean="0"/>
            </a:br>
            <a:endParaRPr lang="en-US" b="1" i="1" dirty="0"/>
          </a:p>
        </p:txBody>
      </p:sp>
      <p:pic>
        <p:nvPicPr>
          <p:cNvPr id="3" name="Picture 2" descr="texas"/>
          <p:cNvPicPr>
            <a:picLocks noChangeAspect="1" noChangeArrowheads="1"/>
          </p:cNvPicPr>
          <p:nvPr/>
        </p:nvPicPr>
        <p:blipFill>
          <a:blip r:embed="rId2" cstate="print"/>
          <a:srcRect/>
          <a:stretch>
            <a:fillRect/>
          </a:stretch>
        </p:blipFill>
        <p:spPr bwMode="auto">
          <a:xfrm>
            <a:off x="628650" y="1690689"/>
            <a:ext cx="1779815" cy="1779815"/>
          </a:xfrm>
          <a:prstGeom prst="rect">
            <a:avLst/>
          </a:prstGeom>
          <a:noFill/>
          <a:ln w="9525">
            <a:noFill/>
            <a:miter lim="800000"/>
            <a:headEnd/>
            <a:tailEnd/>
          </a:ln>
        </p:spPr>
      </p:pic>
      <p:pic>
        <p:nvPicPr>
          <p:cNvPr id="6" name="Picture 5" descr="huc8"/>
          <p:cNvPicPr>
            <a:picLocks noChangeAspect="1" noChangeArrowheads="1"/>
          </p:cNvPicPr>
          <p:nvPr/>
        </p:nvPicPr>
        <p:blipFill>
          <a:blip r:embed="rId3" cstate="print"/>
          <a:srcRect/>
          <a:stretch>
            <a:fillRect/>
          </a:stretch>
        </p:blipFill>
        <p:spPr bwMode="auto">
          <a:xfrm>
            <a:off x="5652719" y="1633987"/>
            <a:ext cx="2950598" cy="1946501"/>
          </a:xfrm>
          <a:prstGeom prst="rect">
            <a:avLst/>
          </a:prstGeom>
          <a:noFill/>
          <a:ln w="9525">
            <a:noFill/>
            <a:miter lim="800000"/>
            <a:headEnd/>
            <a:tailEnd/>
          </a:ln>
        </p:spPr>
      </p:pic>
      <p:pic>
        <p:nvPicPr>
          <p:cNvPr id="7" name="Picture 6" descr="zoomin"/>
          <p:cNvPicPr>
            <a:picLocks noChangeAspect="1" noChangeArrowheads="1"/>
          </p:cNvPicPr>
          <p:nvPr/>
        </p:nvPicPr>
        <p:blipFill>
          <a:blip r:embed="rId4" cstate="print"/>
          <a:srcRect/>
          <a:stretch>
            <a:fillRect/>
          </a:stretch>
        </p:blipFill>
        <p:spPr bwMode="auto">
          <a:xfrm>
            <a:off x="3319297" y="3440734"/>
            <a:ext cx="1992086" cy="1883350"/>
          </a:xfrm>
          <a:prstGeom prst="rect">
            <a:avLst/>
          </a:prstGeom>
          <a:noFill/>
          <a:ln w="3175">
            <a:solidFill>
              <a:schemeClr val="bg1">
                <a:lumMod val="50000"/>
              </a:schemeClr>
            </a:solidFill>
            <a:miter lim="800000"/>
            <a:headEnd/>
            <a:tailEnd/>
          </a:ln>
        </p:spPr>
      </p:pic>
      <p:pic>
        <p:nvPicPr>
          <p:cNvPr id="8" name="Picture 7" descr="Image2"/>
          <p:cNvPicPr>
            <a:picLocks noChangeAspect="1" noChangeArrowheads="1"/>
          </p:cNvPicPr>
          <p:nvPr/>
        </p:nvPicPr>
        <p:blipFill>
          <a:blip r:embed="rId5" cstate="print"/>
          <a:srcRect/>
          <a:stretch>
            <a:fillRect/>
          </a:stretch>
        </p:blipFill>
        <p:spPr bwMode="auto">
          <a:xfrm>
            <a:off x="256870" y="4486610"/>
            <a:ext cx="2453673" cy="1988350"/>
          </a:xfrm>
          <a:prstGeom prst="rect">
            <a:avLst/>
          </a:prstGeom>
          <a:noFill/>
          <a:ln w="3175">
            <a:solidFill>
              <a:schemeClr val="bg1">
                <a:lumMod val="50000"/>
              </a:schemeClr>
            </a:solidFill>
            <a:miter lim="800000"/>
            <a:headEnd/>
            <a:tailEnd/>
          </a:ln>
        </p:spPr>
      </p:pic>
      <p:pic>
        <p:nvPicPr>
          <p:cNvPr id="9" name="Picture 8" descr="usnlcd1"/>
          <p:cNvPicPr>
            <a:picLocks noChangeAspect="1" noChangeArrowheads="1"/>
          </p:cNvPicPr>
          <p:nvPr/>
        </p:nvPicPr>
        <p:blipFill>
          <a:blip r:embed="rId6" cstate="print"/>
          <a:srcRect/>
          <a:stretch>
            <a:fillRect/>
          </a:stretch>
        </p:blipFill>
        <p:spPr bwMode="auto">
          <a:xfrm>
            <a:off x="5723679" y="4865913"/>
            <a:ext cx="2808678" cy="1771083"/>
          </a:xfrm>
          <a:prstGeom prst="rect">
            <a:avLst/>
          </a:prstGeom>
          <a:noFill/>
          <a:ln w="9525">
            <a:noFill/>
            <a:miter lim="800000"/>
            <a:headEnd/>
            <a:tailEnd/>
          </a:ln>
        </p:spPr>
      </p:pic>
      <p:sp>
        <p:nvSpPr>
          <p:cNvPr id="10" name="TextBox 9"/>
          <p:cNvSpPr txBox="1"/>
          <p:nvPr/>
        </p:nvSpPr>
        <p:spPr>
          <a:xfrm>
            <a:off x="243002" y="3553846"/>
            <a:ext cx="2943434" cy="400110"/>
          </a:xfrm>
          <a:prstGeom prst="rect">
            <a:avLst/>
          </a:prstGeom>
          <a:noFill/>
        </p:spPr>
        <p:txBody>
          <a:bodyPr wrap="none" rtlCol="0">
            <a:spAutoFit/>
          </a:bodyPr>
          <a:lstStyle/>
          <a:p>
            <a:r>
              <a:rPr lang="en-US" sz="2000" dirty="0" smtClean="0"/>
              <a:t>National Elevation Dataset</a:t>
            </a:r>
            <a:endParaRPr lang="en-US" sz="2000" dirty="0"/>
          </a:p>
        </p:txBody>
      </p:sp>
      <p:sp>
        <p:nvSpPr>
          <p:cNvPr id="11" name="TextBox 10"/>
          <p:cNvSpPr txBox="1"/>
          <p:nvPr/>
        </p:nvSpPr>
        <p:spPr>
          <a:xfrm>
            <a:off x="15421" y="4048798"/>
            <a:ext cx="3329758" cy="400110"/>
          </a:xfrm>
          <a:prstGeom prst="rect">
            <a:avLst/>
          </a:prstGeom>
          <a:noFill/>
        </p:spPr>
        <p:txBody>
          <a:bodyPr wrap="none" rtlCol="0">
            <a:spAutoFit/>
          </a:bodyPr>
          <a:lstStyle/>
          <a:p>
            <a:r>
              <a:rPr lang="en-US" sz="2000" dirty="0" smtClean="0"/>
              <a:t>National Hydrography Dataset</a:t>
            </a:r>
            <a:endParaRPr lang="en-US" sz="2000" dirty="0"/>
          </a:p>
        </p:txBody>
      </p:sp>
      <p:sp>
        <p:nvSpPr>
          <p:cNvPr id="12" name="TextBox 11"/>
          <p:cNvSpPr txBox="1"/>
          <p:nvPr/>
        </p:nvSpPr>
        <p:spPr>
          <a:xfrm>
            <a:off x="5703749" y="4399916"/>
            <a:ext cx="3180679" cy="400110"/>
          </a:xfrm>
          <a:prstGeom prst="rect">
            <a:avLst/>
          </a:prstGeom>
          <a:noFill/>
        </p:spPr>
        <p:txBody>
          <a:bodyPr wrap="none" rtlCol="0">
            <a:spAutoFit/>
          </a:bodyPr>
          <a:lstStyle/>
          <a:p>
            <a:r>
              <a:rPr lang="en-US" sz="2000" dirty="0" smtClean="0"/>
              <a:t>National Land Cover Dataset</a:t>
            </a:r>
            <a:endParaRPr lang="en-US" sz="2000" dirty="0"/>
          </a:p>
        </p:txBody>
      </p:sp>
      <p:sp>
        <p:nvSpPr>
          <p:cNvPr id="13" name="TextBox 12"/>
          <p:cNvSpPr txBox="1"/>
          <p:nvPr/>
        </p:nvSpPr>
        <p:spPr>
          <a:xfrm>
            <a:off x="5703749" y="3547333"/>
            <a:ext cx="3166572" cy="400110"/>
          </a:xfrm>
          <a:prstGeom prst="rect">
            <a:avLst/>
          </a:prstGeom>
          <a:noFill/>
        </p:spPr>
        <p:txBody>
          <a:bodyPr wrap="none" rtlCol="0">
            <a:spAutoFit/>
          </a:bodyPr>
          <a:lstStyle/>
          <a:p>
            <a:r>
              <a:rPr lang="en-US" sz="2000" dirty="0" smtClean="0"/>
              <a:t>Watershed Boundary Dataset</a:t>
            </a:r>
            <a:endParaRPr lang="en-US" sz="2000" dirty="0"/>
          </a:p>
        </p:txBody>
      </p:sp>
      <p:sp>
        <p:nvSpPr>
          <p:cNvPr id="14" name="Right Arrow 13"/>
          <p:cNvSpPr/>
          <p:nvPr/>
        </p:nvSpPr>
        <p:spPr>
          <a:xfrm rot="1920000">
            <a:off x="2532184" y="2889516"/>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8700000">
            <a:off x="5102944" y="2859693"/>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2900000">
            <a:off x="4936715" y="5517411"/>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2220000">
            <a:off x="2786322" y="5501022"/>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15010" y="1929670"/>
            <a:ext cx="1532774" cy="461665"/>
          </a:xfrm>
          <a:prstGeom prst="rect">
            <a:avLst/>
          </a:prstGeom>
          <a:solidFill>
            <a:schemeClr val="bg1"/>
          </a:solidFill>
          <a:ln>
            <a:solidFill>
              <a:schemeClr val="accent1">
                <a:shade val="50000"/>
              </a:schemeClr>
            </a:solidFill>
          </a:ln>
        </p:spPr>
        <p:txBody>
          <a:bodyPr wrap="square">
            <a:spAutoFit/>
          </a:bodyPr>
          <a:lstStyle/>
          <a:p>
            <a:pPr algn="ctr"/>
            <a:r>
              <a:rPr lang="en-US" sz="2400" dirty="0" err="1"/>
              <a:t>NHDPlus</a:t>
            </a:r>
            <a:endParaRPr lang="en-US" sz="2400" dirty="0"/>
          </a:p>
        </p:txBody>
      </p:sp>
      <p:sp>
        <p:nvSpPr>
          <p:cNvPr id="19" name="Rectangle 18"/>
          <p:cNvSpPr/>
          <p:nvPr/>
        </p:nvSpPr>
        <p:spPr>
          <a:xfrm>
            <a:off x="2974122" y="5887623"/>
            <a:ext cx="2749557" cy="1015663"/>
          </a:xfrm>
          <a:prstGeom prst="rect">
            <a:avLst/>
          </a:prstGeom>
        </p:spPr>
        <p:txBody>
          <a:bodyPr wrap="square">
            <a:spAutoFit/>
          </a:bodyPr>
          <a:lstStyle/>
          <a:p>
            <a:pPr algn="ctr"/>
            <a:r>
              <a:rPr lang="en-US" sz="2000" dirty="0"/>
              <a:t>3 million </a:t>
            </a:r>
            <a:r>
              <a:rPr lang="en-US" sz="2000" dirty="0" smtClean="0"/>
              <a:t>catchments </a:t>
            </a:r>
            <a:r>
              <a:rPr lang="en-US" sz="2000" dirty="0"/>
              <a:t>average area 3 km</a:t>
            </a:r>
            <a:r>
              <a:rPr lang="en-US" sz="2000" baseline="30000" dirty="0"/>
              <a:t>2</a:t>
            </a:r>
            <a:r>
              <a:rPr lang="en-US" sz="2000" dirty="0"/>
              <a:t>, </a:t>
            </a:r>
            <a:endParaRPr lang="en-US" sz="2000" dirty="0" smtClean="0"/>
          </a:p>
          <a:p>
            <a:pPr algn="ctr"/>
            <a:r>
              <a:rPr lang="en-US" sz="2000" dirty="0" smtClean="0"/>
              <a:t>reach </a:t>
            </a:r>
            <a:r>
              <a:rPr lang="en-US" sz="2000" dirty="0"/>
              <a:t>length </a:t>
            </a:r>
            <a:r>
              <a:rPr lang="en-US" sz="2000" dirty="0" smtClean="0"/>
              <a:t>2 km</a:t>
            </a:r>
            <a:endParaRPr lang="en-US" sz="2000" dirty="0"/>
          </a:p>
        </p:txBody>
      </p:sp>
      <p:sp>
        <p:nvSpPr>
          <p:cNvPr id="20" name="Rectangle 19"/>
          <p:cNvSpPr/>
          <p:nvPr/>
        </p:nvSpPr>
        <p:spPr>
          <a:xfrm>
            <a:off x="3275540" y="2550275"/>
            <a:ext cx="1811714" cy="369332"/>
          </a:xfrm>
          <a:prstGeom prst="rect">
            <a:avLst/>
          </a:prstGeom>
        </p:spPr>
        <p:txBody>
          <a:bodyPr wrap="none">
            <a:spAutoFit/>
          </a:bodyPr>
          <a:lstStyle/>
          <a:p>
            <a:r>
              <a:rPr lang="en-US" dirty="0"/>
              <a:t>(built 2004-2014)</a:t>
            </a:r>
          </a:p>
        </p:txBody>
      </p:sp>
    </p:spTree>
    <p:extLst>
      <p:ext uri="{BB962C8B-B14F-4D97-AF65-F5344CB8AC3E}">
        <p14:creationId xmlns:p14="http://schemas.microsoft.com/office/powerpoint/2010/main" val="1953753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watershed.png"/>
          <p:cNvPicPr>
            <a:picLocks noChangeAspect="1"/>
          </p:cNvPicPr>
          <p:nvPr/>
        </p:nvPicPr>
        <p:blipFill>
          <a:blip r:embed="rId3" cstate="print"/>
          <a:stretch>
            <a:fillRect/>
          </a:stretch>
        </p:blipFill>
        <p:spPr>
          <a:xfrm>
            <a:off x="912813" y="2259013"/>
            <a:ext cx="1838325" cy="2408237"/>
          </a:xfrm>
          <a:prstGeom prst="rect">
            <a:avLst/>
          </a:prstGeom>
          <a:effectLst>
            <a:outerShdw blurRad="190500" dist="63500" dir="2700000">
              <a:srgbClr val="000000">
                <a:alpha val="50000"/>
              </a:srgbClr>
            </a:outerShdw>
          </a:effectLst>
        </p:spPr>
      </p:pic>
      <p:sp>
        <p:nvSpPr>
          <p:cNvPr id="18434" name="Rectangle 2"/>
          <p:cNvSpPr>
            <a:spLocks noGrp="1" noChangeArrowheads="1"/>
          </p:cNvSpPr>
          <p:nvPr>
            <p:ph type="title"/>
          </p:nvPr>
        </p:nvSpPr>
        <p:spPr>
          <a:xfrm>
            <a:off x="912813" y="687388"/>
            <a:ext cx="7313612" cy="365125"/>
          </a:xfrm>
        </p:spPr>
        <p:txBody>
          <a:bodyPr/>
          <a:lstStyle/>
          <a:p>
            <a:pPr>
              <a:defRPr/>
            </a:pPr>
            <a:r>
              <a:rPr lang="en-US" dirty="0" smtClean="0"/>
              <a:t>A Key Challenge</a:t>
            </a:r>
          </a:p>
        </p:txBody>
      </p:sp>
      <p:sp>
        <p:nvSpPr>
          <p:cNvPr id="502791" name="Text Box 7"/>
          <p:cNvSpPr txBox="1">
            <a:spLocks noChangeArrowheads="1"/>
          </p:cNvSpPr>
          <p:nvPr/>
        </p:nvSpPr>
        <p:spPr bwMode="auto">
          <a:xfrm>
            <a:off x="1141413" y="4557713"/>
            <a:ext cx="2239962" cy="1106487"/>
          </a:xfrm>
          <a:prstGeom prst="rect">
            <a:avLst/>
          </a:prstGeom>
          <a:noFill/>
          <a:ln w="3175">
            <a:noFill/>
            <a:miter lim="800000"/>
            <a:headEnd/>
            <a:tailEnd/>
          </a:ln>
          <a:effectLst/>
        </p:spPr>
        <p:txBody>
          <a:bodyPr wrap="none">
            <a:spAutoFit/>
          </a:bodyPr>
          <a:lstStyle/>
          <a:p>
            <a:pPr eaLnBrk="0" fontAlgn="auto" hangingPunct="0">
              <a:spcBef>
                <a:spcPts val="0"/>
              </a:spcBef>
              <a:spcAft>
                <a:spcPts val="0"/>
              </a:spcAft>
              <a:defRPr/>
            </a:pPr>
            <a:r>
              <a:rPr lang="en-US" sz="2400" dirty="0">
                <a:solidFill>
                  <a:schemeClr val="bg2"/>
                </a:solidFill>
                <a:effectLst>
                  <a:outerShdw blurRad="38100" dist="38100" dir="2700000" algn="tl">
                    <a:srgbClr val="000000">
                      <a:alpha val="43137"/>
                    </a:srgbClr>
                  </a:outerShdw>
                </a:effectLst>
                <a:latin typeface="Arial"/>
                <a:ea typeface="ＭＳ Ｐゴシック" pitchFamily="-109" charset="-128"/>
                <a:cs typeface="Arial"/>
              </a:rPr>
              <a:t>GIS</a:t>
            </a:r>
          </a:p>
          <a:p>
            <a:pPr eaLnBrk="0" fontAlgn="auto" hangingPunct="0">
              <a:spcBef>
                <a:spcPts val="0"/>
              </a:spcBef>
              <a:spcAft>
                <a:spcPts val="0"/>
              </a:spcAft>
              <a:defRPr/>
            </a:pPr>
            <a:r>
              <a:rPr lang="en-US" dirty="0">
                <a:solidFill>
                  <a:schemeClr val="accent1"/>
                </a:solidFill>
                <a:effectLst>
                  <a:outerShdw blurRad="38100" dist="38100" dir="2700000" algn="tl">
                    <a:srgbClr val="000000">
                      <a:alpha val="43137"/>
                    </a:srgbClr>
                  </a:outerShdw>
                </a:effectLst>
                <a:latin typeface="Arial"/>
                <a:ea typeface="ＭＳ Ｐゴシック" pitchFamily="-109" charset="-128"/>
                <a:cs typeface="Arial"/>
              </a:rPr>
              <a:t>Water Environment</a:t>
            </a:r>
          </a:p>
          <a:p>
            <a:pPr eaLnBrk="0" fontAlgn="auto" hangingPunct="0">
              <a:spcBef>
                <a:spcPts val="0"/>
              </a:spcBef>
              <a:spcAft>
                <a:spcPts val="0"/>
              </a:spcAft>
              <a:defRPr/>
            </a:pPr>
            <a:r>
              <a:rPr lang="en-US" dirty="0">
                <a:effectLst>
                  <a:outerShdw blurRad="38100" dist="38100" dir="2700000" algn="tl">
                    <a:srgbClr val="000000">
                      <a:alpha val="43137"/>
                    </a:srgbClr>
                  </a:outerShdw>
                </a:effectLst>
                <a:latin typeface="Arial"/>
                <a:ea typeface="ＭＳ Ｐゴシック" pitchFamily="-109" charset="-128"/>
                <a:cs typeface="Arial"/>
              </a:rPr>
              <a:t>(Watersheds, streams,</a:t>
            </a:r>
            <a:br>
              <a:rPr lang="en-US" dirty="0">
                <a:effectLst>
                  <a:outerShdw blurRad="38100" dist="38100" dir="2700000" algn="tl">
                    <a:srgbClr val="000000">
                      <a:alpha val="43137"/>
                    </a:srgbClr>
                  </a:outerShdw>
                </a:effectLst>
                <a:latin typeface="Arial"/>
                <a:ea typeface="ＭＳ Ｐゴシック" pitchFamily="-109" charset="-128"/>
                <a:cs typeface="Arial"/>
              </a:rPr>
            </a:br>
            <a:r>
              <a:rPr lang="en-US" dirty="0">
                <a:effectLst>
                  <a:outerShdw blurRad="38100" dist="38100" dir="2700000" algn="tl">
                    <a:srgbClr val="000000">
                      <a:alpha val="43137"/>
                    </a:srgbClr>
                  </a:outerShdw>
                </a:effectLst>
                <a:latin typeface="Arial"/>
                <a:ea typeface="ＭＳ Ｐゴシック" pitchFamily="-109" charset="-128"/>
                <a:cs typeface="Arial"/>
              </a:rPr>
              <a:t>gages, sampling points)</a:t>
            </a:r>
          </a:p>
        </p:txBody>
      </p:sp>
      <p:sp>
        <p:nvSpPr>
          <p:cNvPr id="65550" name="TextBox 16"/>
          <p:cNvSpPr txBox="1">
            <a:spLocks noChangeArrowheads="1"/>
          </p:cNvSpPr>
          <p:nvPr/>
        </p:nvSpPr>
        <p:spPr bwMode="auto">
          <a:xfrm>
            <a:off x="343441" y="1250950"/>
            <a:ext cx="8230138" cy="461665"/>
          </a:xfrm>
          <a:prstGeom prst="rect">
            <a:avLst/>
          </a:prstGeom>
          <a:noFill/>
          <a:ln w="9525">
            <a:noFill/>
            <a:miter lim="800000"/>
            <a:headEnd/>
            <a:tailEnd/>
          </a:ln>
        </p:spPr>
        <p:txBody>
          <a:bodyPr wrap="none">
            <a:spAutoFit/>
          </a:bodyPr>
          <a:lstStyle/>
          <a:p>
            <a:pPr algn="ctr" eaLnBrk="0" hangingPunct="0">
              <a:defRPr/>
            </a:pPr>
            <a:r>
              <a:rPr lang="en-US" dirty="0" smtClean="0">
                <a:solidFill>
                  <a:schemeClr val="accent1"/>
                </a:solidFill>
                <a:effectLst>
                  <a:outerShdw blurRad="38100" dist="38100" dir="2700000" algn="tl">
                    <a:srgbClr val="000000">
                      <a:alpha val="43137"/>
                    </a:srgbClr>
                  </a:outerShdw>
                </a:effectLst>
                <a:latin typeface="Arial"/>
                <a:ea typeface="ＭＳ Ｐゴシック" pitchFamily="-112" charset="-128"/>
                <a:cs typeface="Arial"/>
              </a:rPr>
              <a:t>How to connect water environment with water observations</a:t>
            </a:r>
            <a:endParaRPr lang="en-US" dirty="0">
              <a:solidFill>
                <a:schemeClr val="accent2"/>
              </a:solidFill>
              <a:effectLst>
                <a:outerShdw blurRad="38100" dist="38100" dir="2700000" algn="tl">
                  <a:srgbClr val="000000">
                    <a:alpha val="43137"/>
                  </a:srgbClr>
                </a:outerShdw>
              </a:effectLst>
              <a:latin typeface="Arial"/>
              <a:ea typeface="ＭＳ Ｐゴシック" pitchFamily="-112" charset="-128"/>
              <a:cs typeface="Arial"/>
            </a:endParaRPr>
          </a:p>
        </p:txBody>
      </p:sp>
      <p:sp>
        <p:nvSpPr>
          <p:cNvPr id="19" name="Text Box 6"/>
          <p:cNvSpPr txBox="1">
            <a:spLocks noChangeArrowheads="1"/>
          </p:cNvSpPr>
          <p:nvPr/>
        </p:nvSpPr>
        <p:spPr bwMode="auto">
          <a:xfrm>
            <a:off x="5507038" y="4456113"/>
            <a:ext cx="1633537" cy="307975"/>
          </a:xfrm>
          <a:prstGeom prst="rect">
            <a:avLst/>
          </a:prstGeom>
          <a:noFill/>
          <a:ln w="9525">
            <a:noFill/>
            <a:miter lim="800000"/>
            <a:headEnd/>
            <a:tailEnd/>
          </a:ln>
        </p:spPr>
        <p:txBody>
          <a:bodyPr wrap="none">
            <a:spAutoFit/>
          </a:bodyPr>
          <a:lstStyle/>
          <a:p>
            <a:pPr algn="ctr" eaLnBrk="0" hangingPunct="0">
              <a:defRPr/>
            </a:pPr>
            <a:r>
              <a:rPr lang="en-US" dirty="0">
                <a:solidFill>
                  <a:schemeClr val="bg2"/>
                </a:solidFill>
                <a:effectLst>
                  <a:outerShdw blurRad="38100" dist="38100" dir="2700000" algn="tl">
                    <a:srgbClr val="000000">
                      <a:alpha val="43137"/>
                    </a:srgbClr>
                  </a:outerShdw>
                </a:effectLst>
                <a:latin typeface="Arial"/>
                <a:ea typeface="ＭＳ Ｐゴシック" pitchFamily="-112" charset="-128"/>
                <a:cs typeface="Arial"/>
              </a:rPr>
              <a:t>Time Series Data</a:t>
            </a:r>
          </a:p>
        </p:txBody>
      </p:sp>
      <p:cxnSp>
        <p:nvCxnSpPr>
          <p:cNvPr id="24" name="Straight Connector 8"/>
          <p:cNvCxnSpPr>
            <a:cxnSpLocks noChangeShapeType="1"/>
          </p:cNvCxnSpPr>
          <p:nvPr/>
        </p:nvCxnSpPr>
        <p:spPr bwMode="auto">
          <a:xfrm>
            <a:off x="2043113" y="3978275"/>
            <a:ext cx="2749550" cy="79375"/>
          </a:xfrm>
          <a:prstGeom prst="line">
            <a:avLst/>
          </a:prstGeom>
          <a:noFill/>
          <a:ln w="25400">
            <a:solidFill>
              <a:srgbClr val="FFFF66"/>
            </a:solidFill>
            <a:round/>
            <a:headEnd/>
            <a:tailEnd/>
          </a:ln>
          <a:effectLst>
            <a:outerShdw blurRad="50800" dist="38100" dir="2700000">
              <a:srgbClr val="000000">
                <a:alpha val="43000"/>
              </a:srgbClr>
            </a:outerShdw>
          </a:effectLst>
        </p:spPr>
      </p:cxnSp>
      <p:cxnSp>
        <p:nvCxnSpPr>
          <p:cNvPr id="23" name="Straight Connector 6"/>
          <p:cNvCxnSpPr>
            <a:cxnSpLocks noChangeShapeType="1"/>
          </p:cNvCxnSpPr>
          <p:nvPr/>
        </p:nvCxnSpPr>
        <p:spPr bwMode="auto">
          <a:xfrm flipV="1">
            <a:off x="2044700" y="2332038"/>
            <a:ext cx="2757488" cy="1651000"/>
          </a:xfrm>
          <a:prstGeom prst="line">
            <a:avLst/>
          </a:prstGeom>
          <a:noFill/>
          <a:ln w="25400">
            <a:solidFill>
              <a:srgbClr val="FFFF66"/>
            </a:solidFill>
            <a:round/>
            <a:headEnd type="oval" w="lg" len="lg"/>
            <a:tailEnd/>
          </a:ln>
          <a:effectLst>
            <a:outerShdw blurRad="50800" dist="38100" dir="2700000">
              <a:srgbClr val="000000">
                <a:alpha val="43000"/>
              </a:srgbClr>
            </a:outerShdw>
          </a:effectLst>
        </p:spPr>
      </p:cxnSp>
      <p:pic>
        <p:nvPicPr>
          <p:cNvPr id="21" name="Picture 2"/>
          <p:cNvPicPr>
            <a:picLocks noChangeAspect="1" noChangeArrowheads="1"/>
          </p:cNvPicPr>
          <p:nvPr/>
        </p:nvPicPr>
        <p:blipFill>
          <a:blip r:embed="rId4" cstate="print"/>
          <a:srcRect/>
          <a:stretch>
            <a:fillRect/>
          </a:stretch>
        </p:blipFill>
        <p:spPr bwMode="auto">
          <a:xfrm>
            <a:off x="4784725" y="2306638"/>
            <a:ext cx="2892425" cy="1778000"/>
          </a:xfrm>
          <a:prstGeom prst="rect">
            <a:avLst/>
          </a:prstGeom>
          <a:effectLst>
            <a:outerShdw blurRad="190500" dist="63500" dir="2700000">
              <a:srgbClr val="000000">
                <a:alpha val="50000"/>
              </a:srgbClr>
            </a:outerShdw>
          </a:effectLst>
        </p:spPr>
      </p:pic>
      <p:grpSp>
        <p:nvGrpSpPr>
          <p:cNvPr id="2" name="Group 36"/>
          <p:cNvGrpSpPr>
            <a:grpSpLocks/>
          </p:cNvGrpSpPr>
          <p:nvPr/>
        </p:nvGrpSpPr>
        <p:grpSpPr bwMode="auto">
          <a:xfrm>
            <a:off x="7016750" y="1989138"/>
            <a:ext cx="971550" cy="1077912"/>
            <a:chOff x="7092566" y="1522743"/>
            <a:chExt cx="1295400" cy="1435100"/>
          </a:xfrm>
        </p:grpSpPr>
        <p:pic>
          <p:nvPicPr>
            <p:cNvPr id="33807" name="Picture 65" descr="calendar.png"/>
            <p:cNvPicPr>
              <a:picLocks noChangeAspect="1"/>
            </p:cNvPicPr>
            <p:nvPr/>
          </p:nvPicPr>
          <p:blipFill>
            <a:blip r:embed="rId5" cstate="print"/>
            <a:srcRect/>
            <a:stretch>
              <a:fillRect/>
            </a:stretch>
          </p:blipFill>
          <p:spPr bwMode="auto">
            <a:xfrm>
              <a:off x="7587866" y="2137106"/>
              <a:ext cx="800100" cy="820737"/>
            </a:xfrm>
            <a:prstGeom prst="rect">
              <a:avLst/>
            </a:prstGeom>
            <a:noFill/>
            <a:ln w="9525">
              <a:noFill/>
              <a:miter lim="800000"/>
              <a:headEnd/>
              <a:tailEnd/>
            </a:ln>
          </p:spPr>
        </p:pic>
        <p:pic>
          <p:nvPicPr>
            <p:cNvPr id="33808" name="Picture 66" descr="clock.png"/>
            <p:cNvPicPr>
              <a:picLocks noChangeAspect="1"/>
            </p:cNvPicPr>
            <p:nvPr/>
          </p:nvPicPr>
          <p:blipFill>
            <a:blip r:embed="rId6" cstate="print"/>
            <a:srcRect/>
            <a:stretch>
              <a:fillRect/>
            </a:stretch>
          </p:blipFill>
          <p:spPr bwMode="auto">
            <a:xfrm>
              <a:off x="7092566" y="1522743"/>
              <a:ext cx="908050" cy="930275"/>
            </a:xfrm>
            <a:prstGeom prst="rect">
              <a:avLst/>
            </a:prstGeom>
            <a:noFill/>
            <a:ln w="9525">
              <a:noFill/>
              <a:miter lim="800000"/>
              <a:headEnd/>
              <a:tailEnd/>
            </a:ln>
          </p:spPr>
        </p:pic>
      </p:grpSp>
      <p:sp>
        <p:nvSpPr>
          <p:cNvPr id="41" name="Text Box 7"/>
          <p:cNvSpPr txBox="1">
            <a:spLocks noChangeArrowheads="1"/>
          </p:cNvSpPr>
          <p:nvPr/>
        </p:nvSpPr>
        <p:spPr bwMode="auto">
          <a:xfrm>
            <a:off x="5297488" y="4964113"/>
            <a:ext cx="2893549" cy="1200329"/>
          </a:xfrm>
          <a:prstGeom prst="rect">
            <a:avLst/>
          </a:prstGeom>
          <a:noFill/>
          <a:ln w="3175">
            <a:noFill/>
            <a:miter lim="800000"/>
            <a:headEnd/>
            <a:tailEnd/>
          </a:ln>
          <a:effectLst/>
        </p:spPr>
        <p:txBody>
          <a:bodyPr wrap="none">
            <a:spAutoFit/>
          </a:bodyPr>
          <a:lstStyle/>
          <a:p>
            <a:pPr eaLnBrk="0" fontAlgn="auto" hangingPunct="0">
              <a:spcBef>
                <a:spcPts val="0"/>
              </a:spcBef>
              <a:spcAft>
                <a:spcPts val="0"/>
              </a:spcAft>
              <a:defRPr/>
            </a:pPr>
            <a:r>
              <a:rPr lang="en-US" dirty="0" smtClean="0">
                <a:solidFill>
                  <a:schemeClr val="accent1"/>
                </a:solidFill>
                <a:effectLst>
                  <a:outerShdw blurRad="38100" dist="38100" dir="2700000" algn="tl">
                    <a:srgbClr val="000000">
                      <a:alpha val="43137"/>
                    </a:srgbClr>
                  </a:outerShdw>
                </a:effectLst>
                <a:latin typeface="Arial"/>
                <a:ea typeface="ＭＳ Ｐゴシック" pitchFamily="-109" charset="-128"/>
                <a:cs typeface="Arial"/>
              </a:rPr>
              <a:t>Water Observations</a:t>
            </a:r>
            <a:endParaRPr lang="en-US" dirty="0">
              <a:solidFill>
                <a:schemeClr val="accent1"/>
              </a:solidFill>
              <a:effectLst>
                <a:outerShdw blurRad="38100" dist="38100" dir="2700000" algn="tl">
                  <a:srgbClr val="000000">
                    <a:alpha val="43137"/>
                  </a:srgbClr>
                </a:outerShdw>
              </a:effectLst>
              <a:latin typeface="Arial"/>
              <a:ea typeface="ＭＳ Ｐゴシック" pitchFamily="-109" charset="-128"/>
              <a:cs typeface="Arial"/>
            </a:endParaRPr>
          </a:p>
          <a:p>
            <a:pPr eaLnBrk="0" fontAlgn="auto" hangingPunct="0">
              <a:spcBef>
                <a:spcPts val="0"/>
              </a:spcBef>
              <a:spcAft>
                <a:spcPts val="0"/>
              </a:spcAft>
              <a:defRPr/>
            </a:pPr>
            <a:r>
              <a:rPr lang="en-US" dirty="0">
                <a:effectLst>
                  <a:outerShdw blurRad="38100" dist="38100" dir="2700000" algn="tl">
                    <a:srgbClr val="000000">
                      <a:alpha val="43137"/>
                    </a:srgbClr>
                  </a:outerShdw>
                </a:effectLst>
                <a:latin typeface="Arial"/>
                <a:ea typeface="ＭＳ Ｐゴシック" pitchFamily="-109" charset="-128"/>
                <a:cs typeface="Arial"/>
              </a:rPr>
              <a:t>(Flow, water level</a:t>
            </a:r>
            <a:br>
              <a:rPr lang="en-US" dirty="0">
                <a:effectLst>
                  <a:outerShdw blurRad="38100" dist="38100" dir="2700000" algn="tl">
                    <a:srgbClr val="000000">
                      <a:alpha val="43137"/>
                    </a:srgbClr>
                  </a:outerShdw>
                </a:effectLst>
                <a:latin typeface="Arial"/>
                <a:ea typeface="ＭＳ Ｐゴシック" pitchFamily="-109" charset="-128"/>
                <a:cs typeface="Arial"/>
              </a:rPr>
            </a:br>
            <a:r>
              <a:rPr lang="en-US" dirty="0" smtClean="0">
                <a:effectLst>
                  <a:outerShdw blurRad="38100" dist="38100" dir="2700000" algn="tl">
                    <a:srgbClr val="000000">
                      <a:alpha val="43137"/>
                    </a:srgbClr>
                  </a:outerShdw>
                </a:effectLst>
                <a:latin typeface="Arial"/>
                <a:ea typeface="ＭＳ Ｐゴシック" pitchFamily="-109" charset="-128"/>
                <a:cs typeface="Arial"/>
              </a:rPr>
              <a:t>concentration</a:t>
            </a:r>
            <a:r>
              <a:rPr lang="en-US" dirty="0">
                <a:effectLst>
                  <a:outerShdw blurRad="38100" dist="38100" dir="2700000" algn="tl">
                    <a:srgbClr val="000000">
                      <a:alpha val="43137"/>
                    </a:srgbClr>
                  </a:outerShdw>
                </a:effectLst>
                <a:latin typeface="Arial"/>
                <a:ea typeface="ＭＳ Ｐゴシック" pitchFamily="-109" charset="-128"/>
                <a:cs typeface="Arial"/>
              </a:rPr>
              <a:t>)</a:t>
            </a:r>
          </a:p>
        </p:txBody>
      </p:sp>
      <p:sp>
        <p:nvSpPr>
          <p:cNvPr id="42" name="Left-Right Arrow 41"/>
          <p:cNvSpPr/>
          <p:nvPr/>
        </p:nvSpPr>
        <p:spPr bwMode="auto">
          <a:xfrm rot="10800000" flipV="1">
            <a:off x="4079875" y="5137150"/>
            <a:ext cx="1147763" cy="311150"/>
          </a:xfrm>
          <a:prstGeom prst="leftRightArrow">
            <a:avLst>
              <a:gd name="adj1" fmla="val 42475"/>
              <a:gd name="adj2" fmla="val 78573"/>
            </a:avLst>
          </a:prstGeom>
          <a:solidFill>
            <a:srgbClr val="9AE1F7"/>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wrap="none" anchor="ctr"/>
          <a:lstStyle/>
          <a:p>
            <a:pPr algn="ctr" eaLnBrk="0" hangingPunct="0">
              <a:defRPr/>
            </a:pPr>
            <a:endParaRPr>
              <a:latin typeface="Arial" pitchFamily="-106"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85303596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780" y="337241"/>
            <a:ext cx="4445561" cy="1127159"/>
          </a:xfrm>
        </p:spPr>
        <p:txBody>
          <a:bodyPr>
            <a:normAutofit fontScale="90000"/>
          </a:bodyPr>
          <a:lstStyle/>
          <a:p>
            <a:r>
              <a:rPr lang="en-US" dirty="0" smtClean="0"/>
              <a:t>We collect lots of water data</a:t>
            </a:r>
            <a:endParaRPr lang="en-US" dirty="0"/>
          </a:p>
        </p:txBody>
      </p:sp>
      <p:sp>
        <p:nvSpPr>
          <p:cNvPr id="3" name="Content Placeholder 2"/>
          <p:cNvSpPr>
            <a:spLocks noGrp="1"/>
          </p:cNvSpPr>
          <p:nvPr>
            <p:ph idx="1"/>
          </p:nvPr>
        </p:nvSpPr>
        <p:spPr>
          <a:xfrm>
            <a:off x="360999" y="1703681"/>
            <a:ext cx="4369361" cy="4525963"/>
          </a:xfrm>
        </p:spPr>
        <p:txBody>
          <a:bodyPr>
            <a:noAutofit/>
          </a:bodyPr>
          <a:lstStyle/>
          <a:p>
            <a:r>
              <a:rPr lang="en-US" sz="2000" dirty="0" smtClean="0"/>
              <a:t>From dispersed federal agencies</a:t>
            </a:r>
          </a:p>
          <a:p>
            <a:r>
              <a:rPr lang="en-US" sz="2000" dirty="0" smtClean="0"/>
              <a:t>From investigators collected for different purposes</a:t>
            </a:r>
          </a:p>
          <a:p>
            <a:r>
              <a:rPr lang="en-US" sz="2000" dirty="0" smtClean="0"/>
              <a:t>Different formats</a:t>
            </a:r>
          </a:p>
          <a:p>
            <a:pPr lvl="1"/>
            <a:r>
              <a:rPr lang="en-US" sz="1800" dirty="0" smtClean="0"/>
              <a:t>Points</a:t>
            </a:r>
          </a:p>
          <a:p>
            <a:pPr lvl="1"/>
            <a:r>
              <a:rPr lang="en-US" sz="1800" dirty="0" smtClean="0"/>
              <a:t>Lines</a:t>
            </a:r>
          </a:p>
          <a:p>
            <a:pPr lvl="1"/>
            <a:r>
              <a:rPr lang="en-US" sz="1800" dirty="0" smtClean="0"/>
              <a:t>Polygons</a:t>
            </a:r>
          </a:p>
          <a:p>
            <a:pPr lvl="1"/>
            <a:r>
              <a:rPr lang="en-US" sz="1800" dirty="0" smtClean="0"/>
              <a:t>Fields</a:t>
            </a:r>
          </a:p>
          <a:p>
            <a:pPr lvl="1"/>
            <a:r>
              <a:rPr lang="en-US" sz="1800" dirty="0" smtClean="0"/>
              <a:t>Time Series</a:t>
            </a:r>
          </a:p>
          <a:p>
            <a:pPr marL="0" indent="0">
              <a:buNone/>
            </a:pPr>
            <a:endParaRPr lang="en-US" sz="2000" dirty="0" smtClean="0"/>
          </a:p>
          <a:p>
            <a:pPr marL="0" indent="0">
              <a:buNone/>
            </a:pPr>
            <a:endParaRPr lang="en-US" sz="2000" dirty="0"/>
          </a:p>
        </p:txBody>
      </p:sp>
      <p:grpSp>
        <p:nvGrpSpPr>
          <p:cNvPr id="4" name="Group 18"/>
          <p:cNvGrpSpPr>
            <a:grpSpLocks/>
          </p:cNvGrpSpPr>
          <p:nvPr/>
        </p:nvGrpSpPr>
        <p:grpSpPr bwMode="auto">
          <a:xfrm>
            <a:off x="5038987"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1800" dirty="0" smtClean="0">
                  <a:solidFill>
                    <a:prstClr val="black"/>
                  </a:solidFill>
                  <a:effectLst>
                    <a:outerShdw blurRad="38100" dist="38100" dir="2700000" algn="tl">
                      <a:srgbClr val="000000">
                        <a:alpha val="43137"/>
                      </a:srgbClr>
                    </a:outerShdw>
                  </a:effectLst>
                  <a:latin typeface="Calibri"/>
                </a:rPr>
                <a:t>Rainfall and Meteorology</a:t>
              </a:r>
              <a:endParaRPr lang="en-US" sz="1800" dirty="0">
                <a:solidFill>
                  <a:prstClr val="black"/>
                </a:solidFill>
                <a:effectLst>
                  <a:outerShdw blurRad="38100" dist="38100" dir="2700000" algn="tl">
                    <a:srgbClr val="000000">
                      <a:alpha val="43137"/>
                    </a:srgbClr>
                  </a:outerShdw>
                </a:effectLst>
                <a:latin typeface="Calibri"/>
              </a:endParaRPr>
            </a:p>
          </p:txBody>
        </p:sp>
      </p:grpSp>
      <p:pic>
        <p:nvPicPr>
          <p:cNvPr id="8" name="Picture 7" descr="stream3"/>
          <p:cNvPicPr>
            <a:picLocks noChangeArrowheads="1"/>
          </p:cNvPicPr>
          <p:nvPr/>
        </p:nvPicPr>
        <p:blipFill>
          <a:blip r:embed="rId3" cstate="print"/>
          <a:stretch>
            <a:fillRect/>
          </a:stretch>
        </p:blipFill>
        <p:spPr bwMode="auto">
          <a:xfrm>
            <a:off x="7543800"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7421557" y="76200"/>
            <a:ext cx="1722443" cy="369332"/>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1800" dirty="0">
                <a:solidFill>
                  <a:prstClr val="black"/>
                </a:solidFill>
                <a:effectLst>
                  <a:outerShdw blurRad="38100" dist="38100" dir="2700000" algn="tl">
                    <a:srgbClr val="000000">
                      <a:alpha val="43137"/>
                    </a:srgbClr>
                  </a:outerShdw>
                </a:effectLst>
                <a:latin typeface="Calibri"/>
              </a:rPr>
              <a:t>Water quantity</a:t>
            </a:r>
          </a:p>
        </p:txBody>
      </p:sp>
      <p:grpSp>
        <p:nvGrpSpPr>
          <p:cNvPr id="13" name="Group 20"/>
          <p:cNvGrpSpPr>
            <a:grpSpLocks/>
          </p:cNvGrpSpPr>
          <p:nvPr/>
        </p:nvGrpSpPr>
        <p:grpSpPr bwMode="auto">
          <a:xfrm>
            <a:off x="7543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1800" dirty="0">
                  <a:solidFill>
                    <a:prstClr val="black"/>
                  </a:solidFill>
                  <a:effectLst>
                    <a:outerShdw blurRad="38100" dist="38100" dir="2700000" algn="tl">
                      <a:srgbClr val="000000">
                        <a:alpha val="43137"/>
                      </a:srgbClr>
                    </a:outerShdw>
                  </a:effectLst>
                  <a:latin typeface="Calibri"/>
                </a:rPr>
                <a:t>Soil water </a:t>
              </a:r>
            </a:p>
          </p:txBody>
        </p:sp>
      </p:grpSp>
      <p:grpSp>
        <p:nvGrpSpPr>
          <p:cNvPr id="16" name="Group 21"/>
          <p:cNvGrpSpPr>
            <a:grpSpLocks/>
          </p:cNvGrpSpPr>
          <p:nvPr/>
        </p:nvGrpSpPr>
        <p:grpSpPr bwMode="auto">
          <a:xfrm>
            <a:off x="7543800" y="4549548"/>
            <a:ext cx="1447800" cy="2123684"/>
            <a:chOff x="6626225" y="3835400"/>
            <a:chExt cx="1600200" cy="2321794"/>
          </a:xfrm>
        </p:grpSpPr>
        <p:sp>
          <p:nvSpPr>
            <p:cNvPr id="17"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1800" dirty="0">
                  <a:solidFill>
                    <a:prstClr val="black"/>
                  </a:solidFill>
                  <a:effectLst>
                    <a:outerShdw blurRad="38100" dist="38100" dir="2700000" algn="tl">
                      <a:srgbClr val="000000">
                        <a:alpha val="43137"/>
                      </a:srgbClr>
                    </a:outerShdw>
                  </a:effectLst>
                  <a:latin typeface="Calibri"/>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5343087" y="76200"/>
            <a:ext cx="1600200" cy="369332"/>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1800" dirty="0">
                <a:solidFill>
                  <a:prstClr val="black"/>
                </a:solidFill>
                <a:effectLst>
                  <a:outerShdw blurRad="38100" dist="38100" dir="2700000" algn="tl">
                    <a:srgbClr val="000000">
                      <a:alpha val="43137"/>
                    </a:srgbClr>
                  </a:outerShdw>
                </a:effectLst>
                <a:latin typeface="Calibri"/>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5343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02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5817161" y="4748119"/>
            <a:ext cx="494046" cy="369332"/>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sz="1800" dirty="0" smtClean="0">
                <a:solidFill>
                  <a:prstClr val="black"/>
                </a:solidFill>
                <a:effectLst>
                  <a:outerShdw blurRad="38100" dist="38100" dir="2700000" algn="tl">
                    <a:srgbClr val="000000">
                      <a:alpha val="43137"/>
                    </a:srgbClr>
                  </a:outerShdw>
                </a:effectLst>
                <a:latin typeface="Calibri"/>
              </a:rPr>
              <a:t>GIS</a:t>
            </a:r>
            <a:endParaRPr lang="en-US" sz="1800" dirty="0">
              <a:solidFill>
                <a:prstClr val="black"/>
              </a:solidFill>
              <a:effectLst>
                <a:outerShdw blurRad="38100" dist="38100" dir="2700000" algn="tl">
                  <a:srgbClr val="000000">
                    <a:alpha val="43137"/>
                  </a:srgbClr>
                </a:outerShdw>
              </a:effectLst>
              <a:latin typeface="Calibri"/>
            </a:endParaRPr>
          </a:p>
        </p:txBody>
      </p:sp>
      <p:sp>
        <p:nvSpPr>
          <p:cNvPr id="10" name="TextBox 9"/>
          <p:cNvSpPr txBox="1"/>
          <p:nvPr/>
        </p:nvSpPr>
        <p:spPr>
          <a:xfrm>
            <a:off x="360999" y="4876950"/>
            <a:ext cx="3848941" cy="1477328"/>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US" sz="1800" dirty="0" smtClean="0">
                <a:solidFill>
                  <a:srgbClr val="FF0000"/>
                </a:solidFill>
                <a:latin typeface="Calibri"/>
              </a:rPr>
              <a:t>The way that data is stored can enhance or inhibit the analysis that can be done</a:t>
            </a:r>
          </a:p>
          <a:p>
            <a:pPr marL="285750" indent="-285750" eaLnBrk="1" fontAlgn="auto" hangingPunct="1">
              <a:spcBef>
                <a:spcPts val="0"/>
              </a:spcBef>
              <a:spcAft>
                <a:spcPts val="0"/>
              </a:spcAft>
              <a:buFont typeface="Arial" panose="020B0604020202020204" pitchFamily="34" charset="0"/>
              <a:buChar char="•"/>
            </a:pPr>
            <a:r>
              <a:rPr lang="en-US" sz="1800" dirty="0" smtClean="0">
                <a:solidFill>
                  <a:srgbClr val="FF0000"/>
                </a:solidFill>
                <a:latin typeface="Calibri"/>
              </a:rPr>
              <a:t>We need ways to organize the data we work with</a:t>
            </a:r>
          </a:p>
        </p:txBody>
      </p:sp>
    </p:spTree>
    <p:extLst>
      <p:ext uri="{BB962C8B-B14F-4D97-AF65-F5344CB8AC3E}">
        <p14:creationId xmlns:p14="http://schemas.microsoft.com/office/powerpoint/2010/main" val="2356420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114800" cy="4724400"/>
          </a:xfrm>
        </p:spPr>
        <p:txBody>
          <a:bodyPr>
            <a:normAutofit fontScale="92500"/>
          </a:bodyPr>
          <a:lstStyle/>
          <a:p>
            <a:r>
              <a:rPr lang="en-US" dirty="0" smtClean="0">
                <a:solidFill>
                  <a:srgbClr val="FF0000"/>
                </a:solidFill>
              </a:rPr>
              <a:t>CUAHSI</a:t>
            </a:r>
            <a:r>
              <a:rPr lang="en-US" dirty="0" smtClean="0"/>
              <a:t> is a consortium representing 125 US universities</a:t>
            </a:r>
          </a:p>
          <a:p>
            <a:r>
              <a:rPr lang="en-US" dirty="0" smtClean="0"/>
              <a:t>Supported by the </a:t>
            </a:r>
            <a:r>
              <a:rPr lang="en-US" dirty="0" smtClean="0">
                <a:solidFill>
                  <a:srgbClr val="FF0000"/>
                </a:solidFill>
              </a:rPr>
              <a:t>National Science Foundation </a:t>
            </a:r>
            <a:r>
              <a:rPr lang="en-US" dirty="0" smtClean="0"/>
              <a:t>Earth Science Division</a:t>
            </a:r>
          </a:p>
          <a:p>
            <a:r>
              <a:rPr lang="en-US" dirty="0" smtClean="0"/>
              <a:t>Advances </a:t>
            </a:r>
            <a:r>
              <a:rPr lang="en-US" dirty="0" smtClean="0">
                <a:solidFill>
                  <a:srgbClr val="FF0000"/>
                </a:solidFill>
              </a:rPr>
              <a:t>hydrologic science</a:t>
            </a:r>
            <a:r>
              <a:rPr lang="en-US" dirty="0" smtClean="0"/>
              <a:t> in nation’s universities</a:t>
            </a:r>
          </a:p>
          <a:p>
            <a:r>
              <a:rPr lang="en-US" dirty="0" smtClean="0"/>
              <a:t>Includes a </a:t>
            </a:r>
            <a:r>
              <a:rPr lang="en-US" dirty="0" smtClean="0">
                <a:solidFill>
                  <a:srgbClr val="FF0000"/>
                </a:solidFill>
              </a:rPr>
              <a:t>Hydrologic Information Systems</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00400" y="624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507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Figure 5.1.  Conceptualization of the Water Cycle (Schematic view)"/>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a:xfrm>
            <a:off x="5410200" y="4038600"/>
            <a:ext cx="3102349"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F82B15EE-1347-4E13-A70E-917AFD644764}" type="slidenum">
              <a:rPr lang="en-US" smtClean="0"/>
              <a:pPr/>
              <a:t>43</a:t>
            </a:fld>
            <a:endParaRPr lang="en-US"/>
          </a:p>
        </p:txBody>
      </p:sp>
    </p:spTree>
    <p:extLst>
      <p:ext uri="{BB962C8B-B14F-4D97-AF65-F5344CB8AC3E}">
        <p14:creationId xmlns:p14="http://schemas.microsoft.com/office/powerpoint/2010/main" val="7827412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Catalog</a:t>
            </a:r>
            <a:br>
              <a:rPr lang="en-US" sz="2600" dirty="0" smtClean="0">
                <a:solidFill>
                  <a:schemeClr val="accent2">
                    <a:lumMod val="75000"/>
                  </a:schemeClr>
                </a:solidFill>
              </a:rPr>
            </a:br>
            <a:r>
              <a:rPr lang="en-US" sz="2600" dirty="0" smtClean="0">
                <a:solidFill>
                  <a:schemeClr val="accent2">
                    <a:lumMod val="75000"/>
                  </a:schemeClr>
                </a:solidFill>
              </a:rPr>
              <a:t>(Google)</a:t>
            </a:r>
            <a:endParaRPr lang="en-US" sz="2600" dirty="0">
              <a:solidFill>
                <a:schemeClr val="accent2">
                  <a:lumMod val="75000"/>
                </a:schemeClr>
              </a:solidFill>
            </a:endParaRP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Web Server</a:t>
            </a:r>
          </a:p>
          <a:p>
            <a:pPr algn="ctr">
              <a:defRPr/>
            </a:pPr>
            <a:r>
              <a:rPr lang="en-US" sz="2600" dirty="0" smtClean="0">
                <a:solidFill>
                  <a:schemeClr val="accent2">
                    <a:lumMod val="75000"/>
                  </a:schemeClr>
                </a:solidFill>
              </a:rPr>
              <a:t>(CNN.com)</a:t>
            </a:r>
            <a:endParaRPr lang="en-US" sz="2600" dirty="0">
              <a:solidFill>
                <a:schemeClr val="accent2">
                  <a:lumMod val="75000"/>
                </a:schemeClr>
              </a:solidFill>
            </a:endParaRPr>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accent2">
                    <a:lumMod val="75000"/>
                  </a:schemeClr>
                </a:solidFill>
              </a:rPr>
              <a:t>Browser</a:t>
            </a:r>
          </a:p>
          <a:p>
            <a:pPr algn="ctr">
              <a:defRPr/>
            </a:pPr>
            <a:r>
              <a:rPr lang="en-US" sz="2600" dirty="0" smtClean="0">
                <a:solidFill>
                  <a:schemeClr val="accent2">
                    <a:lumMod val="75000"/>
                  </a:schemeClr>
                </a:solidFill>
              </a:rPr>
              <a:t>(Firefox)</a:t>
            </a:r>
            <a:endParaRPr lang="en-US" sz="2600" dirty="0">
              <a:solidFill>
                <a:schemeClr val="accent2">
                  <a:lumMod val="75000"/>
                </a:schemeClr>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648200"/>
            <a:ext cx="889987" cy="400110"/>
          </a:xfrm>
          <a:prstGeom prst="rect">
            <a:avLst/>
          </a:prstGeom>
          <a:noFill/>
          <a:ln w="9525">
            <a:noFill/>
            <a:miter lim="800000"/>
            <a:headEnd/>
            <a:tailEnd/>
          </a:ln>
        </p:spPr>
        <p:txBody>
          <a:bodyPr wrap="none">
            <a:spAutoFit/>
          </a:bodyPr>
          <a:lstStyle/>
          <a:p>
            <a:r>
              <a:rPr lang="en-US" sz="2000" b="1" dirty="0" smtClean="0"/>
              <a:t>Access</a:t>
            </a:r>
            <a:endParaRPr lang="en-US" sz="2000" b="1" dirty="0"/>
          </a:p>
        </p:txBody>
      </p:sp>
      <p:sp>
        <p:nvSpPr>
          <p:cNvPr id="4107" name="TextBox 16"/>
          <p:cNvSpPr txBox="1">
            <a:spLocks noChangeArrowheads="1"/>
          </p:cNvSpPr>
          <p:nvPr/>
        </p:nvSpPr>
        <p:spPr bwMode="auto">
          <a:xfrm rot="19137784">
            <a:off x="2270949" y="3436852"/>
            <a:ext cx="1832681" cy="400110"/>
          </a:xfrm>
          <a:prstGeom prst="rect">
            <a:avLst/>
          </a:prstGeom>
          <a:noFill/>
          <a:ln w="9525">
            <a:noFill/>
            <a:miter lim="800000"/>
            <a:headEnd/>
            <a:tailEnd/>
          </a:ln>
        </p:spPr>
        <p:txBody>
          <a:bodyPr wrap="none">
            <a:spAutoFit/>
          </a:bodyPr>
          <a:lstStyle/>
          <a:p>
            <a:r>
              <a:rPr lang="en-US" sz="2000" b="1" dirty="0" smtClean="0"/>
              <a:t>Catalog harvest</a:t>
            </a:r>
            <a:endParaRPr lang="en-US" sz="2000" b="1" dirty="0"/>
          </a:p>
        </p:txBody>
      </p:sp>
      <p:sp>
        <p:nvSpPr>
          <p:cNvPr id="4108" name="TextBox 17"/>
          <p:cNvSpPr txBox="1">
            <a:spLocks noChangeArrowheads="1"/>
          </p:cNvSpPr>
          <p:nvPr/>
        </p:nvSpPr>
        <p:spPr bwMode="auto">
          <a:xfrm rot="2301016">
            <a:off x="5339120" y="3443231"/>
            <a:ext cx="895951" cy="400110"/>
          </a:xfrm>
          <a:prstGeom prst="rect">
            <a:avLst/>
          </a:prstGeom>
          <a:noFill/>
          <a:ln w="9525">
            <a:noFill/>
            <a:miter lim="800000"/>
            <a:headEnd/>
            <a:tailEnd/>
          </a:ln>
        </p:spPr>
        <p:txBody>
          <a:bodyPr wrap="none">
            <a:spAutoFit/>
          </a:bodyPr>
          <a:lstStyle/>
          <a:p>
            <a:r>
              <a:rPr lang="en-US" sz="2000" b="1" dirty="0" smtClean="0"/>
              <a:t>Search</a:t>
            </a:r>
            <a:endParaRPr lang="en-US" sz="2000" b="1" dirty="0"/>
          </a:p>
        </p:txBody>
      </p:sp>
      <p:sp>
        <p:nvSpPr>
          <p:cNvPr id="20" name="Title 19"/>
          <p:cNvSpPr>
            <a:spLocks noGrp="1"/>
          </p:cNvSpPr>
          <p:nvPr>
            <p:ph type="title"/>
          </p:nvPr>
        </p:nvSpPr>
        <p:spPr/>
        <p:txBody>
          <a:bodyPr>
            <a:normAutofit/>
          </a:bodyPr>
          <a:lstStyle/>
          <a:p>
            <a:r>
              <a:rPr lang="en-US" dirty="0" smtClean="0"/>
              <a:t>How the web works</a:t>
            </a:r>
            <a:endParaRPr lang="en-US" dirty="0"/>
          </a:p>
        </p:txBody>
      </p:sp>
      <p:sp>
        <p:nvSpPr>
          <p:cNvPr id="2" name="TextBox 1"/>
          <p:cNvSpPr txBox="1"/>
          <p:nvPr/>
        </p:nvSpPr>
        <p:spPr>
          <a:xfrm>
            <a:off x="1524000" y="5712767"/>
            <a:ext cx="6324600" cy="461665"/>
          </a:xfrm>
          <a:prstGeom prst="rect">
            <a:avLst/>
          </a:prstGeom>
          <a:noFill/>
          <a:ln>
            <a:solidFill>
              <a:srgbClr val="0070C0"/>
            </a:solidFill>
          </a:ln>
        </p:spPr>
        <p:txBody>
          <a:bodyPr wrap="square" rtlCol="0">
            <a:spAutoFit/>
          </a:bodyPr>
          <a:lstStyle/>
          <a:p>
            <a:r>
              <a:rPr lang="en-US" sz="2400" dirty="0" smtClean="0"/>
              <a:t>HTML – web language for text and pictures</a:t>
            </a:r>
            <a:endParaRPr lang="en-US" sz="2400" dirty="0"/>
          </a:p>
        </p:txBody>
      </p:sp>
    </p:spTree>
    <p:extLst>
      <p:ext uri="{BB962C8B-B14F-4D97-AF65-F5344CB8AC3E}">
        <p14:creationId xmlns:p14="http://schemas.microsoft.com/office/powerpoint/2010/main" val="188469378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2788" y="1556498"/>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23" y="3963920"/>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bwMode="auto">
          <a:xfrm>
            <a:off x="3318193" y="2133600"/>
            <a:ext cx="2297112" cy="915988"/>
          </a:xfrm>
          <a:prstGeom prst="rect">
            <a:avLst/>
          </a:prstGeom>
          <a:solidFill>
            <a:srgbClr val="FBF011"/>
          </a:solidFill>
          <a:ln w="25400" cap="flat" cmpd="sng" algn="ctr">
            <a:solidFill>
              <a:srgbClr val="4F81BD">
                <a:shade val="50000"/>
              </a:srgbClr>
            </a:solidFill>
            <a:prstDash val="solid"/>
          </a:ln>
          <a:effectLst/>
        </p:spPr>
        <p:txBody>
          <a:bodyPr anchor="b"/>
          <a:lstStyle/>
          <a:p>
            <a:pPr algn="ctr" eaLnBrk="1" fontAlgn="auto" hangingPunct="1">
              <a:lnSpc>
                <a:spcPts val="2000"/>
              </a:lnSpc>
              <a:spcBef>
                <a:spcPts val="0"/>
              </a:spcBef>
              <a:spcAft>
                <a:spcPts val="0"/>
              </a:spcAft>
              <a:defRPr/>
            </a:pPr>
            <a:r>
              <a:rPr lang="en-US" sz="2000" kern="0" dirty="0">
                <a:solidFill>
                  <a:prstClr val="black"/>
                </a:solidFill>
                <a:latin typeface="Calibri"/>
              </a:rPr>
              <a:t>Data Discovery and </a:t>
            </a:r>
            <a:r>
              <a:rPr lang="en-US" sz="2000" kern="0" dirty="0" smtClean="0">
                <a:solidFill>
                  <a:prstClr val="black"/>
                </a:solidFill>
                <a:latin typeface="Calibri"/>
              </a:rPr>
              <a:t>Integration</a:t>
            </a:r>
            <a:endParaRPr lang="en-US" sz="2000" kern="0" dirty="0">
              <a:solidFill>
                <a:prstClr val="black"/>
              </a:solidFill>
              <a:latin typeface="Calibri"/>
            </a:endParaRPr>
          </a:p>
        </p:txBody>
      </p:sp>
      <p:sp>
        <p:nvSpPr>
          <p:cNvPr id="62" name="Rectangle 61"/>
          <p:cNvSpPr/>
          <p:nvPr/>
        </p:nvSpPr>
        <p:spPr bwMode="auto">
          <a:xfrm>
            <a:off x="738505" y="4854573"/>
            <a:ext cx="2076450" cy="914400"/>
          </a:xfrm>
          <a:prstGeom prst="rect">
            <a:avLst/>
          </a:prstGeom>
          <a:solidFill>
            <a:srgbClr val="FBF011"/>
          </a:solidFill>
          <a:ln w="25400" cap="flat" cmpd="sng" algn="ctr">
            <a:solidFill>
              <a:srgbClr val="4F81BD">
                <a:shade val="50000"/>
              </a:srgbClr>
            </a:solidFill>
            <a:prstDash val="solid"/>
          </a:ln>
          <a:effectLst/>
        </p:spPr>
        <p:txBody>
          <a:bodyPr tIns="274320" anchor="ctr" anchorCtr="0"/>
          <a:lstStyle/>
          <a:p>
            <a:pPr algn="ctr" eaLnBrk="1" fontAlgn="auto" hangingPunct="1">
              <a:spcBef>
                <a:spcPts val="0"/>
              </a:spcBef>
              <a:spcAft>
                <a:spcPts val="0"/>
              </a:spcAft>
              <a:defRPr/>
            </a:pPr>
            <a:r>
              <a:rPr lang="en-US" sz="2000" kern="0" dirty="0">
                <a:solidFill>
                  <a:prstClr val="black"/>
                </a:solidFill>
                <a:latin typeface="Calibri"/>
              </a:rPr>
              <a:t>Data </a:t>
            </a:r>
            <a:r>
              <a:rPr lang="en-US" sz="2000" kern="0" dirty="0" smtClean="0">
                <a:solidFill>
                  <a:prstClr val="black"/>
                </a:solidFill>
                <a:latin typeface="Calibri"/>
              </a:rPr>
              <a:t>Publication</a:t>
            </a:r>
            <a:endParaRPr lang="en-US" sz="2000" kern="0" dirty="0">
              <a:solidFill>
                <a:prstClr val="black"/>
              </a:solidFill>
              <a:latin typeface="Calibri"/>
            </a:endParaRPr>
          </a:p>
        </p:txBody>
      </p:sp>
      <p:sp>
        <p:nvSpPr>
          <p:cNvPr id="63" name="Rectangle 62"/>
          <p:cNvSpPr/>
          <p:nvPr/>
        </p:nvSpPr>
        <p:spPr bwMode="auto">
          <a:xfrm>
            <a:off x="6416993" y="4848223"/>
            <a:ext cx="2073275" cy="914400"/>
          </a:xfrm>
          <a:prstGeom prst="rect">
            <a:avLst/>
          </a:prstGeom>
          <a:solidFill>
            <a:srgbClr val="FBF011"/>
          </a:solidFill>
          <a:ln w="25400" cap="flat" cmpd="sng" algn="ctr">
            <a:solidFill>
              <a:srgbClr val="4F81BD">
                <a:shade val="50000"/>
              </a:srgbClr>
            </a:solidFill>
            <a:prstDash val="solid"/>
          </a:ln>
          <a:effectLst/>
        </p:spPr>
        <p:txBody>
          <a:bodyPr anchor="b"/>
          <a:lstStyle/>
          <a:p>
            <a:pPr algn="ctr" eaLnBrk="1" fontAlgn="auto" hangingPunct="1">
              <a:lnSpc>
                <a:spcPts val="2000"/>
              </a:lnSpc>
              <a:spcBef>
                <a:spcPts val="0"/>
              </a:spcBef>
              <a:spcAft>
                <a:spcPts val="0"/>
              </a:spcAft>
              <a:defRPr/>
            </a:pPr>
            <a:r>
              <a:rPr lang="en-US" sz="2000" kern="0" dirty="0">
                <a:solidFill>
                  <a:prstClr val="black"/>
                </a:solidFill>
                <a:latin typeface="Calibri"/>
              </a:rPr>
              <a:t>Data </a:t>
            </a:r>
            <a:r>
              <a:rPr lang="en-US" sz="2000" kern="0" dirty="0" smtClean="0">
                <a:solidFill>
                  <a:prstClr val="black"/>
                </a:solidFill>
                <a:latin typeface="Calibri"/>
              </a:rPr>
              <a:t> Analysis and Synthesis</a:t>
            </a:r>
            <a:endParaRPr lang="en-US" sz="2000" kern="0" dirty="0">
              <a:solidFill>
                <a:prstClr val="black"/>
              </a:solidFill>
              <a:latin typeface="Calibri"/>
            </a:endParaRPr>
          </a:p>
        </p:txBody>
      </p:sp>
      <p:cxnSp>
        <p:nvCxnSpPr>
          <p:cNvPr id="34824" name="Straight Arrow Connector 63"/>
          <p:cNvCxnSpPr>
            <a:cxnSpLocks noChangeShapeType="1"/>
            <a:stCxn id="72" idx="0"/>
            <a:endCxn id="61" idx="2"/>
          </p:cNvCxnSpPr>
          <p:nvPr/>
        </p:nvCxnSpPr>
        <p:spPr bwMode="auto">
          <a:xfrm flipV="1">
            <a:off x="1776730" y="3049588"/>
            <a:ext cx="2690019" cy="1787523"/>
          </a:xfrm>
          <a:prstGeom prst="straightConnector1">
            <a:avLst/>
          </a:prstGeom>
          <a:noFill/>
          <a:ln w="57150" algn="ctr">
            <a:solidFill>
              <a:srgbClr val="FF0000"/>
            </a:solidFill>
            <a:round/>
            <a:headEnd/>
            <a:tailEnd type="arrow" w="med" len="med"/>
          </a:ln>
        </p:spPr>
      </p:cxnSp>
      <p:cxnSp>
        <p:nvCxnSpPr>
          <p:cNvPr id="34825" name="Straight Arrow Connector 64"/>
          <p:cNvCxnSpPr>
            <a:cxnSpLocks noChangeShapeType="1"/>
            <a:stCxn id="61" idx="2"/>
          </p:cNvCxnSpPr>
          <p:nvPr/>
        </p:nvCxnSpPr>
        <p:spPr bwMode="auto">
          <a:xfrm>
            <a:off x="4466749" y="3049588"/>
            <a:ext cx="2984960" cy="1799069"/>
          </a:xfrm>
          <a:prstGeom prst="straightConnector1">
            <a:avLst/>
          </a:prstGeom>
          <a:noFill/>
          <a:ln w="57150" algn="ctr">
            <a:solidFill>
              <a:srgbClr val="FF0000"/>
            </a:solidFill>
            <a:round/>
            <a:headEnd/>
            <a:tailEnd type="arrow" w="med" len="med"/>
          </a:ln>
        </p:spPr>
      </p:cxnSp>
      <p:cxnSp>
        <p:nvCxnSpPr>
          <p:cNvPr id="34826" name="Straight Arrow Connector 65"/>
          <p:cNvCxnSpPr>
            <a:cxnSpLocks noChangeShapeType="1"/>
            <a:stCxn id="62" idx="3"/>
            <a:endCxn id="63" idx="1"/>
          </p:cNvCxnSpPr>
          <p:nvPr/>
        </p:nvCxnSpPr>
        <p:spPr bwMode="auto">
          <a:xfrm flipV="1">
            <a:off x="2814955" y="5305423"/>
            <a:ext cx="3602038" cy="6350"/>
          </a:xfrm>
          <a:prstGeom prst="straightConnector1">
            <a:avLst/>
          </a:prstGeom>
          <a:noFill/>
          <a:ln w="57150" algn="ctr">
            <a:solidFill>
              <a:srgbClr val="FF0000"/>
            </a:solidFill>
            <a:round/>
            <a:headEnd/>
            <a:tailEnd type="arrow" w="med" len="med"/>
          </a:ln>
        </p:spPr>
      </p:cxnSp>
      <p:sp>
        <p:nvSpPr>
          <p:cNvPr id="70" name="TextBox 13"/>
          <p:cNvSpPr txBox="1">
            <a:spLocks noChangeArrowheads="1"/>
          </p:cNvSpPr>
          <p:nvPr/>
        </p:nvSpPr>
        <p:spPr bwMode="auto">
          <a:xfrm>
            <a:off x="3318193" y="2130821"/>
            <a:ext cx="2280759" cy="400110"/>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defRPr/>
            </a:pPr>
            <a:r>
              <a:rPr lang="en-US" sz="2000" b="1" kern="0" dirty="0" err="1" smtClean="0">
                <a:solidFill>
                  <a:prstClr val="black"/>
                </a:solidFill>
                <a:latin typeface="Arial" pitchFamily="34" charset="0"/>
              </a:rPr>
              <a:t>HydroCatalog</a:t>
            </a:r>
            <a:endParaRPr lang="en-US" sz="2000" b="1" kern="0" dirty="0">
              <a:solidFill>
                <a:prstClr val="black"/>
              </a:solidFill>
              <a:latin typeface="Arial" pitchFamily="34" charset="0"/>
            </a:endParaRPr>
          </a:p>
        </p:txBody>
      </p:sp>
      <p:sp>
        <p:nvSpPr>
          <p:cNvPr id="71" name="TextBox 14"/>
          <p:cNvSpPr txBox="1">
            <a:spLocks noChangeArrowheads="1"/>
          </p:cNvSpPr>
          <p:nvPr/>
        </p:nvSpPr>
        <p:spPr bwMode="auto">
          <a:xfrm>
            <a:off x="6432868" y="4837111"/>
            <a:ext cx="2028825" cy="400110"/>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US" sz="2000" b="1" kern="0" dirty="0" err="1">
                <a:solidFill>
                  <a:prstClr val="black"/>
                </a:solidFill>
                <a:latin typeface="Arial" pitchFamily="34" charset="0"/>
              </a:rPr>
              <a:t>HydroDesktop</a:t>
            </a:r>
            <a:endParaRPr lang="en-US" sz="2000" b="1" kern="0" dirty="0">
              <a:solidFill>
                <a:prstClr val="black"/>
              </a:solidFill>
              <a:latin typeface="Arial" pitchFamily="34" charset="0"/>
            </a:endParaRPr>
          </a:p>
        </p:txBody>
      </p:sp>
      <p:sp>
        <p:nvSpPr>
          <p:cNvPr id="72" name="TextBox 15"/>
          <p:cNvSpPr txBox="1">
            <a:spLocks noChangeArrowheads="1"/>
          </p:cNvSpPr>
          <p:nvPr/>
        </p:nvSpPr>
        <p:spPr bwMode="auto">
          <a:xfrm>
            <a:off x="738505" y="4837111"/>
            <a:ext cx="2076450" cy="400110"/>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defRPr/>
            </a:pPr>
            <a:r>
              <a:rPr lang="en-US" sz="2000" b="1" kern="0" dirty="0" err="1">
                <a:solidFill>
                  <a:prstClr val="black"/>
                </a:solidFill>
                <a:latin typeface="Arial" pitchFamily="34" charset="0"/>
              </a:rPr>
              <a:t>HydroServer</a:t>
            </a:r>
            <a:endParaRPr lang="en-US" sz="2000" b="1" kern="0" dirty="0">
              <a:solidFill>
                <a:prstClr val="black"/>
              </a:solidFill>
              <a:latin typeface="Arial" pitchFamily="34" charset="0"/>
            </a:endParaRPr>
          </a:p>
        </p:txBody>
      </p:sp>
      <p:sp>
        <p:nvSpPr>
          <p:cNvPr id="20" name="Title 19"/>
          <p:cNvSpPr>
            <a:spLocks noGrp="1"/>
          </p:cNvSpPr>
          <p:nvPr>
            <p:ph type="title"/>
          </p:nvPr>
        </p:nvSpPr>
        <p:spPr/>
        <p:txBody>
          <a:bodyPr>
            <a:normAutofit fontScale="90000"/>
          </a:bodyPr>
          <a:lstStyle/>
          <a:p>
            <a:r>
              <a:rPr lang="en-US" sz="3600" dirty="0" smtClean="0"/>
              <a:t>CUAHSI Hydrologic Information System: A </a:t>
            </a:r>
            <a:br>
              <a:rPr lang="en-US" sz="3600" dirty="0" smtClean="0"/>
            </a:br>
            <a:r>
              <a:rPr lang="en-US" sz="3600" dirty="0" smtClean="0"/>
              <a:t>Services-Oriented Architecture Based System for Sharing Hydrologic Data</a:t>
            </a:r>
            <a:endParaRPr lang="en-US" sz="3600" dirty="0"/>
          </a:p>
        </p:txBody>
      </p:sp>
      <p:sp>
        <p:nvSpPr>
          <p:cNvPr id="21" name="TextBox 15"/>
          <p:cNvSpPr txBox="1">
            <a:spLocks noChangeArrowheads="1"/>
          </p:cNvSpPr>
          <p:nvPr/>
        </p:nvSpPr>
        <p:spPr bwMode="auto">
          <a:xfrm>
            <a:off x="3200400" y="4876800"/>
            <a:ext cx="2620901" cy="461665"/>
          </a:xfrm>
          <a:prstGeom prst="rect">
            <a:avLst/>
          </a:prstGeom>
          <a:noFill/>
          <a:ln w="9525">
            <a:noFill/>
            <a:miter lim="800000"/>
            <a:headEnd/>
            <a:tailEnd/>
          </a:ln>
        </p:spPr>
        <p:txBody>
          <a:bodyPr wrap="square">
            <a:spAutoFit/>
          </a:bodyPr>
          <a:lstStyle/>
          <a:p>
            <a:pPr algn="ctr" eaLnBrk="1" fontAlgn="auto" hangingPunct="1">
              <a:spcBef>
                <a:spcPts val="0"/>
              </a:spcBef>
              <a:spcAft>
                <a:spcPts val="0"/>
              </a:spcAft>
            </a:pPr>
            <a:r>
              <a:rPr lang="en-US" b="1" dirty="0">
                <a:solidFill>
                  <a:srgbClr val="000000"/>
                </a:solidFill>
                <a:latin typeface="Calibri"/>
              </a:rPr>
              <a:t>Data Services</a:t>
            </a:r>
          </a:p>
        </p:txBody>
      </p:sp>
      <p:sp>
        <p:nvSpPr>
          <p:cNvPr id="22" name="TextBox 16"/>
          <p:cNvSpPr txBox="1">
            <a:spLocks noChangeArrowheads="1"/>
          </p:cNvSpPr>
          <p:nvPr/>
        </p:nvSpPr>
        <p:spPr bwMode="auto">
          <a:xfrm rot="19560000">
            <a:off x="1589299" y="3694703"/>
            <a:ext cx="2545569" cy="461665"/>
          </a:xfrm>
          <a:prstGeom prst="rect">
            <a:avLst/>
          </a:prstGeom>
          <a:noFill/>
          <a:ln w="9525">
            <a:noFill/>
            <a:miter lim="800000"/>
            <a:headEnd/>
            <a:tailEnd/>
          </a:ln>
        </p:spPr>
        <p:txBody>
          <a:bodyPr wrap="none">
            <a:spAutoFit/>
          </a:bodyPr>
          <a:lstStyle/>
          <a:p>
            <a:pPr algn="ctr" eaLnBrk="1" fontAlgn="auto" hangingPunct="1">
              <a:spcBef>
                <a:spcPts val="0"/>
              </a:spcBef>
              <a:spcAft>
                <a:spcPts val="0"/>
              </a:spcAft>
            </a:pPr>
            <a:r>
              <a:rPr lang="en-US" b="1" dirty="0">
                <a:solidFill>
                  <a:srgbClr val="000000"/>
                </a:solidFill>
                <a:latin typeface="Calibri"/>
              </a:rPr>
              <a:t>Metadata Services</a:t>
            </a:r>
          </a:p>
        </p:txBody>
      </p:sp>
      <p:sp>
        <p:nvSpPr>
          <p:cNvPr id="23" name="TextBox 17"/>
          <p:cNvSpPr txBox="1">
            <a:spLocks noChangeArrowheads="1"/>
          </p:cNvSpPr>
          <p:nvPr/>
        </p:nvSpPr>
        <p:spPr bwMode="auto">
          <a:xfrm rot="1860000">
            <a:off x="5184901" y="3678241"/>
            <a:ext cx="2146678" cy="46166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b="1" dirty="0" smtClean="0">
                <a:solidFill>
                  <a:srgbClr val="000000"/>
                </a:solidFill>
                <a:latin typeface="Calibri"/>
              </a:rPr>
              <a:t>Search Services</a:t>
            </a:r>
            <a:endParaRPr lang="en-US" b="1" dirty="0">
              <a:solidFill>
                <a:srgbClr val="000000"/>
              </a:solidFill>
              <a:latin typeface="Calibri"/>
            </a:endParaRPr>
          </a:p>
        </p:txBody>
      </p:sp>
      <p:sp>
        <p:nvSpPr>
          <p:cNvPr id="24" name="Oval 23"/>
          <p:cNvSpPr/>
          <p:nvPr/>
        </p:nvSpPr>
        <p:spPr>
          <a:xfrm>
            <a:off x="3583577" y="3741958"/>
            <a:ext cx="1665514" cy="1088572"/>
          </a:xfrm>
          <a:prstGeom prst="ellipse">
            <a:avLst/>
          </a:prstGeom>
          <a:solidFill>
            <a:srgbClr val="FBF0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eaLnBrk="1" fontAlgn="auto" hangingPunct="1">
              <a:spcBef>
                <a:spcPts val="0"/>
              </a:spcBef>
              <a:spcAft>
                <a:spcPts val="0"/>
              </a:spcAft>
            </a:pPr>
            <a:r>
              <a:rPr lang="en-US" sz="2000" kern="0" dirty="0" err="1" smtClean="0">
                <a:solidFill>
                  <a:prstClr val="black"/>
                </a:solidFill>
              </a:rPr>
              <a:t>WaterML</a:t>
            </a:r>
            <a:r>
              <a:rPr lang="en-US" sz="2000" kern="0" dirty="0" smtClean="0">
                <a:solidFill>
                  <a:prstClr val="black"/>
                </a:solidFill>
              </a:rPr>
              <a:t>, Other OGC Standards</a:t>
            </a:r>
            <a:endParaRPr lang="en-US" sz="2000" kern="0" dirty="0">
              <a:solidFill>
                <a:prstClr val="black"/>
              </a:solidFill>
            </a:endParaRP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88810" y="5768973"/>
            <a:ext cx="929640" cy="1021080"/>
          </a:xfrm>
          <a:prstGeom prst="rect">
            <a:avLst/>
          </a:prstGeom>
          <a:noFill/>
          <a:ln w="9525">
            <a:noFill/>
            <a:miter lim="800000"/>
            <a:headEnd/>
            <a:tailEnd/>
          </a:ln>
        </p:spPr>
      </p:pic>
    </p:spTree>
    <p:extLst>
      <p:ext uri="{BB962C8B-B14F-4D97-AF65-F5344CB8AC3E}">
        <p14:creationId xmlns:p14="http://schemas.microsoft.com/office/powerpoint/2010/main" val="3844150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srcRect l="56538" t="36714" r="121" b="12970"/>
          <a:stretch/>
        </p:blipFill>
        <p:spPr>
          <a:xfrm>
            <a:off x="0" y="1505696"/>
            <a:ext cx="3897086" cy="2913904"/>
          </a:xfrm>
          <a:prstGeom prst="rect">
            <a:avLst/>
          </a:prstGeom>
        </p:spPr>
      </p:pic>
      <p:pic>
        <p:nvPicPr>
          <p:cNvPr id="2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771978"/>
            <a:ext cx="6553201" cy="4086022"/>
          </a:xfr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67679"/>
            <a:ext cx="5181600" cy="37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1558233"/>
            <a:ext cx="3124201" cy="369332"/>
          </a:xfrm>
          <a:prstGeom prst="rect">
            <a:avLst/>
          </a:prstGeom>
          <a:solidFill>
            <a:srgbClr val="FFFF00"/>
          </a:solidFill>
        </p:spPr>
        <p:txBody>
          <a:bodyPr wrap="square" rtlCol="0">
            <a:spAutoFit/>
          </a:bodyPr>
          <a:lstStyle/>
          <a:p>
            <a:pPr eaLnBrk="1" fontAlgn="auto" hangingPunct="1">
              <a:spcBef>
                <a:spcPts val="0"/>
              </a:spcBef>
              <a:spcAft>
                <a:spcPts val="0"/>
              </a:spcAft>
            </a:pPr>
            <a:r>
              <a:rPr lang="en-US" sz="1800" dirty="0" err="1" smtClean="0">
                <a:solidFill>
                  <a:prstClr val="black"/>
                </a:solidFill>
                <a:latin typeface="Calibri"/>
              </a:rPr>
              <a:t>HydroServer</a:t>
            </a:r>
            <a:r>
              <a:rPr lang="en-US" sz="1800" dirty="0" smtClean="0">
                <a:solidFill>
                  <a:prstClr val="black"/>
                </a:solidFill>
                <a:latin typeface="Calibri"/>
              </a:rPr>
              <a:t> – Data Publication</a:t>
            </a:r>
            <a:endParaRPr lang="en-US" sz="1800" dirty="0">
              <a:solidFill>
                <a:prstClr val="black"/>
              </a:solidFill>
              <a:latin typeface="Calibri"/>
            </a:endParaRPr>
          </a:p>
        </p:txBody>
      </p:sp>
      <p:pic>
        <p:nvPicPr>
          <p:cNvPr id="33" name="Picture 2"/>
          <p:cNvPicPr>
            <a:picLocks noChangeAspect="1" noChangeArrowheads="1"/>
          </p:cNvPicPr>
          <p:nvPr/>
        </p:nvPicPr>
        <p:blipFill>
          <a:blip r:embed="rId5" cstate="print"/>
          <a:srcRect/>
          <a:stretch>
            <a:fillRect/>
          </a:stretch>
        </p:blipFill>
        <p:spPr bwMode="auto">
          <a:xfrm>
            <a:off x="4724400" y="3919227"/>
            <a:ext cx="4437926" cy="2938773"/>
          </a:xfrm>
          <a:prstGeom prst="rect">
            <a:avLst/>
          </a:prstGeom>
          <a:noFill/>
          <a:ln w="9525">
            <a:noFill/>
            <a:miter lim="800000"/>
            <a:headEnd/>
            <a:tailEnd/>
          </a:ln>
        </p:spPr>
      </p:pic>
      <p:sp>
        <p:nvSpPr>
          <p:cNvPr id="34" name="TextBox 33"/>
          <p:cNvSpPr txBox="1"/>
          <p:nvPr/>
        </p:nvSpPr>
        <p:spPr>
          <a:xfrm>
            <a:off x="5720442" y="4081046"/>
            <a:ext cx="2850365" cy="338554"/>
          </a:xfrm>
          <a:prstGeom prst="rect">
            <a:avLst/>
          </a:prstGeom>
          <a:solidFill>
            <a:schemeClr val="bg1"/>
          </a:solidFill>
        </p:spPr>
        <p:txBody>
          <a:bodyPr wrap="square" rtlCol="0">
            <a:spAutoFit/>
          </a:bodyPr>
          <a:lstStyle/>
          <a:p>
            <a:pPr eaLnBrk="1" fontAlgn="auto" hangingPunct="1">
              <a:spcBef>
                <a:spcPts val="0"/>
              </a:spcBef>
              <a:spcAft>
                <a:spcPts val="0"/>
              </a:spcAft>
            </a:pPr>
            <a:r>
              <a:rPr lang="en-US" sz="1600" dirty="0" smtClean="0">
                <a:solidFill>
                  <a:prstClr val="black"/>
                </a:solidFill>
                <a:latin typeface="Calibri"/>
              </a:rPr>
              <a:t>Lake Powell Inflow and Storage</a:t>
            </a:r>
            <a:endParaRPr lang="en-US" sz="1600" dirty="0">
              <a:solidFill>
                <a:prstClr val="black"/>
              </a:solidFill>
              <a:latin typeface="Calibri"/>
            </a:endParaRPr>
          </a:p>
        </p:txBody>
      </p:sp>
      <p:sp>
        <p:nvSpPr>
          <p:cNvPr id="32" name="TextBox 31"/>
          <p:cNvSpPr txBox="1"/>
          <p:nvPr/>
        </p:nvSpPr>
        <p:spPr>
          <a:xfrm>
            <a:off x="12538" y="6488668"/>
            <a:ext cx="4102261" cy="369332"/>
          </a:xfrm>
          <a:prstGeom prst="rect">
            <a:avLst/>
          </a:prstGeom>
          <a:solidFill>
            <a:srgbClr val="FFFF00"/>
          </a:solidFill>
        </p:spPr>
        <p:txBody>
          <a:bodyPr wrap="square" rtlCol="0">
            <a:spAutoFit/>
          </a:bodyPr>
          <a:lstStyle/>
          <a:p>
            <a:pPr eaLnBrk="1" fontAlgn="auto" hangingPunct="1">
              <a:spcBef>
                <a:spcPts val="0"/>
              </a:spcBef>
              <a:spcAft>
                <a:spcPts val="0"/>
              </a:spcAft>
            </a:pPr>
            <a:r>
              <a:rPr lang="en-US" sz="1800" dirty="0" err="1" smtClean="0">
                <a:solidFill>
                  <a:prstClr val="black"/>
                </a:solidFill>
                <a:latin typeface="Calibri"/>
              </a:rPr>
              <a:t>HydroDesktop</a:t>
            </a:r>
            <a:r>
              <a:rPr lang="en-US" sz="1800" dirty="0" smtClean="0">
                <a:solidFill>
                  <a:prstClr val="black"/>
                </a:solidFill>
                <a:latin typeface="Calibri"/>
              </a:rPr>
              <a:t> – Data Access and Analysis</a:t>
            </a:r>
            <a:endParaRPr lang="en-US" sz="1800" dirty="0">
              <a:solidFill>
                <a:prstClr val="black"/>
              </a:solidFill>
              <a:latin typeface="Calibri"/>
            </a:endParaRPr>
          </a:p>
        </p:txBody>
      </p:sp>
      <p:sp>
        <p:nvSpPr>
          <p:cNvPr id="10" name="TextBox 9"/>
          <p:cNvSpPr txBox="1"/>
          <p:nvPr/>
        </p:nvSpPr>
        <p:spPr>
          <a:xfrm>
            <a:off x="4267200" y="6456402"/>
            <a:ext cx="4876800" cy="369332"/>
          </a:xfrm>
          <a:prstGeom prst="rect">
            <a:avLst/>
          </a:prstGeom>
          <a:solidFill>
            <a:srgbClr val="FFFF00"/>
          </a:solidFill>
        </p:spPr>
        <p:txBody>
          <a:bodyPr wrap="square" rtlCol="0">
            <a:spAutoFit/>
          </a:bodyPr>
          <a:lstStyle/>
          <a:p>
            <a:pPr eaLnBrk="1" fontAlgn="auto" hangingPunct="1">
              <a:spcBef>
                <a:spcPts val="0"/>
              </a:spcBef>
              <a:spcAft>
                <a:spcPts val="0"/>
              </a:spcAft>
            </a:pPr>
            <a:r>
              <a:rPr lang="en-US" sz="1800" dirty="0" err="1" smtClean="0">
                <a:solidFill>
                  <a:prstClr val="black"/>
                </a:solidFill>
                <a:latin typeface="Calibri"/>
              </a:rPr>
              <a:t>HydroDesktop</a:t>
            </a:r>
            <a:r>
              <a:rPr lang="en-US" sz="1800" dirty="0" smtClean="0">
                <a:solidFill>
                  <a:prstClr val="black"/>
                </a:solidFill>
                <a:latin typeface="Calibri"/>
              </a:rPr>
              <a:t> – Combining multiple data sources</a:t>
            </a:r>
            <a:endParaRPr lang="en-US" sz="1800" dirty="0">
              <a:solidFill>
                <a:prstClr val="black"/>
              </a:solidFill>
              <a:latin typeface="Calibri"/>
            </a:endParaRPr>
          </a:p>
        </p:txBody>
      </p:sp>
      <p:sp>
        <p:nvSpPr>
          <p:cNvPr id="12" name="TextBox 11"/>
          <p:cNvSpPr txBox="1"/>
          <p:nvPr/>
        </p:nvSpPr>
        <p:spPr>
          <a:xfrm>
            <a:off x="152400" y="1993574"/>
            <a:ext cx="1600200" cy="646331"/>
          </a:xfrm>
          <a:prstGeom prst="rect">
            <a:avLst/>
          </a:prstGeom>
          <a:solidFill>
            <a:srgbClr val="FFFF00"/>
          </a:solidFill>
        </p:spPr>
        <p:txBody>
          <a:bodyPr wrap="square" rtlCol="0">
            <a:spAutoFit/>
          </a:bodyPr>
          <a:lstStyle/>
          <a:p>
            <a:pPr eaLnBrk="1" fontAlgn="auto" hangingPunct="1">
              <a:spcBef>
                <a:spcPts val="0"/>
              </a:spcBef>
              <a:spcAft>
                <a:spcPts val="0"/>
              </a:spcAft>
            </a:pPr>
            <a:r>
              <a:rPr lang="en-US" sz="1800" dirty="0" err="1" smtClean="0">
                <a:solidFill>
                  <a:prstClr val="black"/>
                </a:solidFill>
                <a:latin typeface="Calibri"/>
              </a:rPr>
              <a:t>HydroCatalog</a:t>
            </a:r>
            <a:endParaRPr lang="en-US" sz="1800" dirty="0">
              <a:solidFill>
                <a:prstClr val="black"/>
              </a:solidFill>
              <a:latin typeface="Calibri"/>
            </a:endParaRPr>
          </a:p>
          <a:p>
            <a:pPr eaLnBrk="1" fontAlgn="auto" hangingPunct="1">
              <a:spcBef>
                <a:spcPts val="0"/>
              </a:spcBef>
              <a:spcAft>
                <a:spcPts val="0"/>
              </a:spcAft>
            </a:pPr>
            <a:r>
              <a:rPr lang="en-US" sz="1800" dirty="0" smtClean="0">
                <a:solidFill>
                  <a:prstClr val="black"/>
                </a:solidFill>
                <a:latin typeface="Calibri"/>
              </a:rPr>
              <a:t>Data Discovery</a:t>
            </a:r>
            <a:endParaRPr lang="en-US" sz="1800" dirty="0">
              <a:solidFill>
                <a:prstClr val="black"/>
              </a:solidFill>
              <a:latin typeface="Calibri"/>
            </a:endParaRPr>
          </a:p>
        </p:txBody>
      </p:sp>
      <p:sp>
        <p:nvSpPr>
          <p:cNvPr id="2" name="Title 1"/>
          <p:cNvSpPr>
            <a:spLocks noGrp="1"/>
          </p:cNvSpPr>
          <p:nvPr>
            <p:ph type="title"/>
          </p:nvPr>
        </p:nvSpPr>
        <p:spPr>
          <a:xfrm>
            <a:off x="444653" y="0"/>
            <a:ext cx="8229600" cy="563562"/>
          </a:xfrm>
        </p:spPr>
        <p:txBody>
          <a:bodyPr>
            <a:normAutofit fontScale="90000"/>
          </a:bodyPr>
          <a:lstStyle/>
          <a:p>
            <a:r>
              <a:rPr lang="en-US" dirty="0" smtClean="0"/>
              <a:t>CUAHSI HIS</a:t>
            </a:r>
            <a:endParaRPr lang="en-US" dirty="0"/>
          </a:p>
        </p:txBody>
      </p:sp>
      <p:sp>
        <p:nvSpPr>
          <p:cNvPr id="14" name="TextBox 13"/>
          <p:cNvSpPr txBox="1"/>
          <p:nvPr/>
        </p:nvSpPr>
        <p:spPr>
          <a:xfrm>
            <a:off x="228600" y="540603"/>
            <a:ext cx="8686800" cy="830997"/>
          </a:xfrm>
          <a:prstGeom prst="rect">
            <a:avLst/>
          </a:prstGeom>
          <a:noFill/>
        </p:spPr>
        <p:txBody>
          <a:bodyPr wrap="square">
            <a:spAutoFit/>
          </a:bodyPr>
          <a:lstStyle/>
          <a:p>
            <a:pPr eaLnBrk="1" fontAlgn="auto" hangingPunct="1">
              <a:spcBef>
                <a:spcPts val="0"/>
              </a:spcBef>
              <a:spcAft>
                <a:spcPts val="0"/>
              </a:spcAft>
              <a:defRPr/>
            </a:pPr>
            <a:r>
              <a:rPr lang="en-US" sz="1600"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spTree>
    <p:extLst>
      <p:ext uri="{BB962C8B-B14F-4D97-AF65-F5344CB8AC3E}">
        <p14:creationId xmlns:p14="http://schemas.microsoft.com/office/powerpoint/2010/main" val="172880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129" y="190500"/>
            <a:ext cx="7772400" cy="1143000"/>
          </a:xfrm>
        </p:spPr>
        <p:txBody>
          <a:bodyPr/>
          <a:lstStyle/>
          <a:p>
            <a:r>
              <a:rPr lang="en-US" dirty="0"/>
              <a:t>GIS on the web</a:t>
            </a:r>
          </a:p>
        </p:txBody>
      </p:sp>
      <p:sp>
        <p:nvSpPr>
          <p:cNvPr id="3" name="TextBox 2"/>
          <p:cNvSpPr txBox="1"/>
          <p:nvPr/>
        </p:nvSpPr>
        <p:spPr>
          <a:xfrm>
            <a:off x="2741210" y="1018371"/>
            <a:ext cx="3661580" cy="461665"/>
          </a:xfrm>
          <a:prstGeom prst="rect">
            <a:avLst/>
          </a:prstGeom>
          <a:noFill/>
        </p:spPr>
        <p:txBody>
          <a:bodyPr wrap="none" rtlCol="0">
            <a:spAutoFit/>
          </a:bodyPr>
          <a:lstStyle/>
          <a:p>
            <a:r>
              <a:rPr lang="en-US" sz="2400" dirty="0" smtClean="0"/>
              <a:t>ArcGIS online map services</a:t>
            </a:r>
            <a:endParaRPr lang="en-US" sz="2400" dirty="0"/>
          </a:p>
        </p:txBody>
      </p:sp>
      <p:sp>
        <p:nvSpPr>
          <p:cNvPr id="4" name="Rectangle 3"/>
          <p:cNvSpPr/>
          <p:nvPr/>
        </p:nvSpPr>
        <p:spPr>
          <a:xfrm>
            <a:off x="3090334" y="6124222"/>
            <a:ext cx="3139514" cy="461665"/>
          </a:xfrm>
          <a:prstGeom prst="rect">
            <a:avLst/>
          </a:prstGeom>
        </p:spPr>
        <p:txBody>
          <a:bodyPr wrap="none">
            <a:spAutoFit/>
          </a:bodyPr>
          <a:lstStyle/>
          <a:p>
            <a:r>
              <a:rPr lang="en-US" sz="2400" dirty="0">
                <a:hlinkClick r:id="rId2"/>
              </a:rPr>
              <a:t>http://</a:t>
            </a:r>
            <a:r>
              <a:rPr lang="en-US" sz="2400" dirty="0" smtClean="0">
                <a:hlinkClick r:id="rId2"/>
              </a:rPr>
              <a:t>www.arcgis.com</a:t>
            </a:r>
            <a:r>
              <a:rPr lang="en-US" sz="2400" dirty="0" smtClean="0"/>
              <a:t> </a:t>
            </a:r>
            <a:endParaRPr lang="en-US" sz="2400" dirty="0"/>
          </a:p>
        </p:txBody>
      </p:sp>
      <p:pic>
        <p:nvPicPr>
          <p:cNvPr id="5" name="Picture 4"/>
          <p:cNvPicPr>
            <a:picLocks noChangeAspect="1"/>
          </p:cNvPicPr>
          <p:nvPr/>
        </p:nvPicPr>
        <p:blipFill>
          <a:blip r:embed="rId3"/>
          <a:stretch>
            <a:fillRect/>
          </a:stretch>
        </p:blipFill>
        <p:spPr>
          <a:xfrm>
            <a:off x="584199" y="1747559"/>
            <a:ext cx="7918549" cy="4339973"/>
          </a:xfrm>
          <a:prstGeom prst="rect">
            <a:avLst/>
          </a:prstGeom>
          <a:ln w="3175">
            <a:solidFill>
              <a:schemeClr val="bg1">
                <a:lumMod val="65000"/>
              </a:schemeClr>
            </a:solidFill>
          </a:ln>
        </p:spPr>
      </p:pic>
    </p:spTree>
    <p:extLst>
      <p:ext uri="{BB962C8B-B14F-4D97-AF65-F5344CB8AC3E}">
        <p14:creationId xmlns:p14="http://schemas.microsoft.com/office/powerpoint/2010/main" val="13203967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33884" cy="1405538"/>
          </a:xfrm>
        </p:spPr>
        <p:txBody>
          <a:bodyPr>
            <a:noAutofit/>
          </a:bodyPr>
          <a:lstStyle/>
          <a:p>
            <a:r>
              <a:rPr lang="en-US" baseline="-25000" dirty="0" smtClean="0"/>
              <a:t>HydroShare is a web based collaborative system to </a:t>
            </a:r>
            <a:r>
              <a:rPr lang="en-US" baseline="-25000" dirty="0"/>
              <a:t>support </a:t>
            </a:r>
            <a:r>
              <a:rPr lang="en-US" baseline="-25000" dirty="0" smtClean="0"/>
              <a:t>analysis</a:t>
            </a:r>
            <a:r>
              <a:rPr lang="en-US" baseline="-25000" dirty="0"/>
              <a:t>, modeling and data publication</a:t>
            </a:r>
          </a:p>
        </p:txBody>
      </p:sp>
      <p:pic>
        <p:nvPicPr>
          <p:cNvPr id="3" name="Picture 2"/>
          <p:cNvPicPr>
            <a:picLocks noChangeAspect="1"/>
          </p:cNvPicPr>
          <p:nvPr/>
        </p:nvPicPr>
        <p:blipFill rotWithShape="1">
          <a:blip r:embed="rId3"/>
          <a:srcRect b="16030"/>
          <a:stretch/>
        </p:blipFill>
        <p:spPr>
          <a:xfrm>
            <a:off x="1300163" y="2651435"/>
            <a:ext cx="6408229" cy="4060262"/>
          </a:xfrm>
          <a:prstGeom prst="rect">
            <a:avLst/>
          </a:prstGeom>
        </p:spPr>
      </p:pic>
      <p:pic>
        <p:nvPicPr>
          <p:cNvPr id="31" name="Picture 2" descr="C:\Users\rayi\Dropbox\NSF SSI Hydrology\SI2 Jan 2013 Mtg\1 Pager\pics\people_01.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3750" y="1378106"/>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68180" y="2783644"/>
            <a:ext cx="2836097" cy="461665"/>
          </a:xfrm>
          <a:prstGeom prst="rect">
            <a:avLst/>
          </a:prstGeom>
          <a:solidFill>
            <a:schemeClr val="bg1"/>
          </a:solidFill>
        </p:spPr>
        <p:txBody>
          <a:bodyPr wrap="none" rtlCol="0">
            <a:spAutoFit/>
          </a:bodyPr>
          <a:lstStyle/>
          <a:p>
            <a:r>
              <a:rPr lang="en-US" dirty="0" smtClean="0">
                <a:hlinkClick r:id="rId5"/>
              </a:rPr>
              <a:t>www.hydroshare.org</a:t>
            </a:r>
            <a:r>
              <a:rPr lang="en-US" dirty="0" smtClean="0"/>
              <a:t> </a:t>
            </a:r>
            <a:endParaRPr lang="en-US" dirty="0"/>
          </a:p>
        </p:txBody>
      </p:sp>
    </p:spTree>
    <p:extLst>
      <p:ext uri="{BB962C8B-B14F-4D97-AF65-F5344CB8AC3E}">
        <p14:creationId xmlns:p14="http://schemas.microsoft.com/office/powerpoint/2010/main" val="7385388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3784" y="95359"/>
            <a:ext cx="7831878" cy="954107"/>
          </a:xfrm>
          <a:prstGeom prst="rect">
            <a:avLst/>
          </a:prstGeom>
          <a:noFill/>
        </p:spPr>
        <p:txBody>
          <a:bodyPr wrap="square" rtlCol="0">
            <a:spAutoFit/>
          </a:bodyPr>
          <a:lstStyle/>
          <a:p>
            <a:pPr algn="ctr" eaLnBrk="1" fontAlgn="auto" hangingPunct="1">
              <a:spcBef>
                <a:spcPts val="0"/>
              </a:spcBef>
              <a:spcAft>
                <a:spcPts val="0"/>
              </a:spcAft>
            </a:pPr>
            <a:r>
              <a:rPr lang="en-US" sz="2800" dirty="0" smtClean="0">
                <a:solidFill>
                  <a:prstClr val="black"/>
                </a:solidFill>
                <a:latin typeface="Calibri"/>
              </a:rPr>
              <a:t>Clearing your desk.  The trend towards network (cloud) computing.</a:t>
            </a:r>
          </a:p>
        </p:txBody>
      </p:sp>
      <p:sp>
        <p:nvSpPr>
          <p:cNvPr id="5" name="Line 129"/>
          <p:cNvSpPr>
            <a:spLocks noChangeShapeType="1"/>
          </p:cNvSpPr>
          <p:nvPr/>
        </p:nvSpPr>
        <p:spPr bwMode="auto">
          <a:xfrm rot="10800000">
            <a:off x="2395838" y="2785836"/>
            <a:ext cx="529952" cy="1255928"/>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6" name="Line 129"/>
          <p:cNvSpPr>
            <a:spLocks noChangeShapeType="1"/>
          </p:cNvSpPr>
          <p:nvPr/>
        </p:nvSpPr>
        <p:spPr bwMode="auto">
          <a:xfrm rot="10800000">
            <a:off x="1232505" y="3893382"/>
            <a:ext cx="1428307" cy="407236"/>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7" name="Line 129"/>
          <p:cNvSpPr>
            <a:spLocks noChangeShapeType="1"/>
          </p:cNvSpPr>
          <p:nvPr/>
        </p:nvSpPr>
        <p:spPr bwMode="auto">
          <a:xfrm rot="10800000" flipV="1">
            <a:off x="1488912" y="4547293"/>
            <a:ext cx="1275555" cy="632560"/>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8" name="Picture 3" descr="Data_server_2U.png"/>
          <p:cNvPicPr>
            <a:picLocks noChangeAspect="1"/>
          </p:cNvPicPr>
          <p:nvPr/>
        </p:nvPicPr>
        <p:blipFill>
          <a:blip r:embed="rId2"/>
          <a:srcRect/>
          <a:stretch>
            <a:fillRect/>
          </a:stretch>
        </p:blipFill>
        <p:spPr bwMode="auto">
          <a:xfrm>
            <a:off x="2180899" y="3883982"/>
            <a:ext cx="1935784" cy="1052056"/>
          </a:xfrm>
          <a:prstGeom prst="rect">
            <a:avLst/>
          </a:prstGeom>
          <a:noFill/>
          <a:ln w="9525">
            <a:noFill/>
            <a:miter lim="800000"/>
            <a:headEnd/>
            <a:tailEnd/>
          </a:ln>
        </p:spPr>
      </p:pic>
      <p:pic>
        <p:nvPicPr>
          <p:cNvPr id="9" name="Picture 27" descr="User_Blue_Half"/>
          <p:cNvPicPr>
            <a:picLocks noChangeAspect="1" noChangeArrowheads="1"/>
          </p:cNvPicPr>
          <p:nvPr/>
        </p:nvPicPr>
        <p:blipFill>
          <a:blip r:embed="rId3"/>
          <a:srcRect/>
          <a:stretch>
            <a:fillRect/>
          </a:stretch>
        </p:blipFill>
        <p:spPr bwMode="auto">
          <a:xfrm>
            <a:off x="7936500" y="4172450"/>
            <a:ext cx="420687" cy="763588"/>
          </a:xfrm>
          <a:prstGeom prst="rect">
            <a:avLst/>
          </a:prstGeom>
          <a:noFill/>
          <a:ln w="9525">
            <a:noFill/>
            <a:miter lim="800000"/>
            <a:headEnd/>
            <a:tailEnd/>
          </a:ln>
        </p:spPr>
      </p:pic>
      <p:pic>
        <p:nvPicPr>
          <p:cNvPr id="10" name="Picture 37" descr="User_Red_Half"/>
          <p:cNvPicPr>
            <a:picLocks noChangeAspect="1" noChangeArrowheads="1"/>
          </p:cNvPicPr>
          <p:nvPr/>
        </p:nvPicPr>
        <p:blipFill>
          <a:blip r:embed="rId4"/>
          <a:srcRect/>
          <a:stretch>
            <a:fillRect/>
          </a:stretch>
        </p:blipFill>
        <p:spPr bwMode="auto">
          <a:xfrm>
            <a:off x="7302713" y="3893382"/>
            <a:ext cx="414337" cy="763588"/>
          </a:xfrm>
          <a:prstGeom prst="rect">
            <a:avLst/>
          </a:prstGeom>
          <a:noFill/>
          <a:ln w="9525">
            <a:noFill/>
            <a:miter lim="800000"/>
            <a:headEnd/>
            <a:tailEnd/>
          </a:ln>
        </p:spPr>
      </p:pic>
      <p:pic>
        <p:nvPicPr>
          <p:cNvPr id="11" name="Picture 39" descr="User_Yellow_Half"/>
          <p:cNvPicPr>
            <a:picLocks noChangeAspect="1" noChangeArrowheads="1"/>
          </p:cNvPicPr>
          <p:nvPr/>
        </p:nvPicPr>
        <p:blipFill>
          <a:blip r:embed="rId5"/>
          <a:srcRect/>
          <a:stretch>
            <a:fillRect/>
          </a:stretch>
        </p:blipFill>
        <p:spPr bwMode="auto">
          <a:xfrm>
            <a:off x="7737823" y="3129794"/>
            <a:ext cx="414337" cy="763588"/>
          </a:xfrm>
          <a:prstGeom prst="rect">
            <a:avLst/>
          </a:prstGeom>
          <a:noFill/>
          <a:ln w="9525">
            <a:noFill/>
            <a:miter lim="800000"/>
            <a:headEnd/>
            <a:tailEnd/>
          </a:ln>
        </p:spPr>
      </p:pic>
      <p:grpSp>
        <p:nvGrpSpPr>
          <p:cNvPr id="12" name="Group 111"/>
          <p:cNvGrpSpPr>
            <a:grpSpLocks/>
          </p:cNvGrpSpPr>
          <p:nvPr/>
        </p:nvGrpSpPr>
        <p:grpSpPr bwMode="auto">
          <a:xfrm>
            <a:off x="1983970" y="2044884"/>
            <a:ext cx="1309420" cy="1156467"/>
            <a:chOff x="4373563" y="480206"/>
            <a:chExt cx="919162" cy="873932"/>
          </a:xfrm>
        </p:grpSpPr>
        <p:pic>
          <p:nvPicPr>
            <p:cNvPr id="13" name="Picture 110" descr="database_org.png"/>
            <p:cNvPicPr>
              <a:picLocks noChangeAspect="1"/>
            </p:cNvPicPr>
            <p:nvPr/>
          </p:nvPicPr>
          <p:blipFill>
            <a:blip r:embed="rId6"/>
            <a:srcRect/>
            <a:stretch>
              <a:fillRect/>
            </a:stretch>
          </p:blipFill>
          <p:spPr bwMode="auto">
            <a:xfrm>
              <a:off x="4373563" y="480206"/>
              <a:ext cx="705994" cy="694545"/>
            </a:xfrm>
            <a:prstGeom prst="rect">
              <a:avLst/>
            </a:prstGeom>
            <a:noFill/>
            <a:ln w="9525">
              <a:noFill/>
              <a:miter lim="800000"/>
              <a:headEnd/>
              <a:tailEnd/>
            </a:ln>
          </p:spPr>
        </p:pic>
        <p:pic>
          <p:nvPicPr>
            <p:cNvPr id="14" name="Picture 165"/>
            <p:cNvPicPr>
              <a:picLocks noChangeArrowheads="1"/>
            </p:cNvPicPr>
            <p:nvPr/>
          </p:nvPicPr>
          <p:blipFill>
            <a:blip r:embed="rId7"/>
            <a:srcRect/>
            <a:stretch>
              <a:fillRect/>
            </a:stretch>
          </p:blipFill>
          <p:spPr bwMode="auto">
            <a:xfrm>
              <a:off x="4776643" y="797739"/>
              <a:ext cx="516082" cy="556399"/>
            </a:xfrm>
            <a:prstGeom prst="rect">
              <a:avLst/>
            </a:prstGeom>
            <a:noFill/>
            <a:ln w="12700">
              <a:noFill/>
              <a:miter lim="800000"/>
              <a:headEnd/>
              <a:tailEnd/>
            </a:ln>
          </p:spPr>
        </p:pic>
      </p:grpSp>
      <p:pic>
        <p:nvPicPr>
          <p:cNvPr id="15" name="Picture 219" descr="Raster"/>
          <p:cNvPicPr>
            <a:picLocks noChangeAspect="1" noChangeArrowheads="1"/>
          </p:cNvPicPr>
          <p:nvPr/>
        </p:nvPicPr>
        <p:blipFill>
          <a:blip r:embed="rId8"/>
          <a:srcRect/>
          <a:stretch>
            <a:fillRect/>
          </a:stretch>
        </p:blipFill>
        <p:spPr bwMode="auto">
          <a:xfrm>
            <a:off x="580714" y="3511588"/>
            <a:ext cx="939079" cy="871220"/>
          </a:xfrm>
          <a:prstGeom prst="rect">
            <a:avLst/>
          </a:prstGeom>
          <a:noFill/>
          <a:ln w="9525">
            <a:noFill/>
            <a:miter lim="800000"/>
            <a:headEnd/>
            <a:tailEnd/>
          </a:ln>
        </p:spPr>
      </p:pic>
      <p:pic>
        <p:nvPicPr>
          <p:cNvPr id="16" name="Picture 170" descr="Browser_map"/>
          <p:cNvPicPr>
            <a:picLocks noChangeAspect="1" noChangeArrowheads="1"/>
          </p:cNvPicPr>
          <p:nvPr/>
        </p:nvPicPr>
        <p:blipFill>
          <a:blip r:embed="rId9"/>
          <a:srcRect/>
          <a:stretch>
            <a:fillRect/>
          </a:stretch>
        </p:blipFill>
        <p:spPr bwMode="auto">
          <a:xfrm>
            <a:off x="4477923" y="4447732"/>
            <a:ext cx="1580388" cy="1216211"/>
          </a:xfrm>
          <a:prstGeom prst="rect">
            <a:avLst/>
          </a:prstGeom>
          <a:noFill/>
          <a:ln w="9525">
            <a:noFill/>
            <a:miter lim="800000"/>
            <a:headEnd/>
            <a:tailEnd/>
          </a:ln>
        </p:spPr>
      </p:pic>
      <p:pic>
        <p:nvPicPr>
          <p:cNvPr id="17" name="Picture 80" descr="ETL_diagram"/>
          <p:cNvPicPr>
            <a:picLocks noChangeAspect="1" noChangeArrowheads="1"/>
          </p:cNvPicPr>
          <p:nvPr/>
        </p:nvPicPr>
        <p:blipFill>
          <a:blip r:embed="rId10"/>
          <a:srcRect/>
          <a:stretch>
            <a:fillRect/>
          </a:stretch>
        </p:blipFill>
        <p:spPr bwMode="auto">
          <a:xfrm>
            <a:off x="638860" y="5165468"/>
            <a:ext cx="981075" cy="498475"/>
          </a:xfrm>
          <a:prstGeom prst="rect">
            <a:avLst/>
          </a:prstGeom>
          <a:noFill/>
          <a:ln w="9525">
            <a:noFill/>
            <a:miter lim="800000"/>
            <a:headEnd/>
            <a:tailEnd/>
          </a:ln>
        </p:spPr>
      </p:pic>
      <p:sp>
        <p:nvSpPr>
          <p:cNvPr id="18" name="TextBox 17"/>
          <p:cNvSpPr txBox="1"/>
          <p:nvPr/>
        </p:nvSpPr>
        <p:spPr>
          <a:xfrm>
            <a:off x="868390" y="2996504"/>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eaLnBrk="1" fontAlgn="auto" hangingPunct="1">
              <a:spcBef>
                <a:spcPts val="0"/>
              </a:spcBef>
              <a:spcAft>
                <a:spcPts val="0"/>
              </a:spcAft>
            </a:pPr>
            <a:r>
              <a:rPr lang="en-US" sz="1800" dirty="0" smtClean="0">
                <a:solidFill>
                  <a:prstClr val="black"/>
                </a:solidFill>
              </a:rPr>
              <a:t>Data Sources</a:t>
            </a:r>
            <a:endParaRPr lang="en-US" sz="1800" dirty="0">
              <a:solidFill>
                <a:prstClr val="black"/>
              </a:solidFill>
            </a:endParaRPr>
          </a:p>
        </p:txBody>
      </p:sp>
      <p:sp>
        <p:nvSpPr>
          <p:cNvPr id="20" name="TextBox 19"/>
          <p:cNvSpPr txBox="1"/>
          <p:nvPr/>
        </p:nvSpPr>
        <p:spPr>
          <a:xfrm>
            <a:off x="254420" y="5818979"/>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eaLnBrk="1" fontAlgn="auto" hangingPunct="1">
              <a:spcBef>
                <a:spcPts val="0"/>
              </a:spcBef>
              <a:spcAft>
                <a:spcPts val="0"/>
              </a:spcAft>
            </a:pPr>
            <a:r>
              <a:rPr lang="en-US" sz="1800" dirty="0" smtClean="0">
                <a:solidFill>
                  <a:prstClr val="black"/>
                </a:solidFill>
              </a:rPr>
              <a:t>Functions and Tools</a:t>
            </a:r>
            <a:endParaRPr lang="en-US" sz="1800" dirty="0">
              <a:solidFill>
                <a:prstClr val="black"/>
              </a:solidFill>
            </a:endParaRPr>
          </a:p>
        </p:txBody>
      </p:sp>
      <p:pic>
        <p:nvPicPr>
          <p:cNvPr id="21" name="Picture 47" descr="MapTeble"/>
          <p:cNvPicPr>
            <a:picLocks noChangeAspect="1" noChangeArrowheads="1"/>
          </p:cNvPicPr>
          <p:nvPr/>
        </p:nvPicPr>
        <p:blipFill>
          <a:blip r:embed="rId11"/>
          <a:srcRect/>
          <a:stretch>
            <a:fillRect/>
          </a:stretch>
        </p:blipFill>
        <p:spPr bwMode="auto">
          <a:xfrm>
            <a:off x="7385481" y="5245839"/>
            <a:ext cx="1027112" cy="963612"/>
          </a:xfrm>
          <a:prstGeom prst="rect">
            <a:avLst/>
          </a:prstGeom>
          <a:noFill/>
          <a:ln w="9525">
            <a:noFill/>
            <a:miter lim="800000"/>
            <a:headEnd/>
            <a:tailEnd/>
          </a:ln>
        </p:spPr>
      </p:pic>
      <p:sp>
        <p:nvSpPr>
          <p:cNvPr id="22" name="TextBox 21"/>
          <p:cNvSpPr txBox="1"/>
          <p:nvPr/>
        </p:nvSpPr>
        <p:spPr>
          <a:xfrm>
            <a:off x="2311820" y="4891363"/>
            <a:ext cx="1391741"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Server</a:t>
            </a:r>
            <a:endParaRPr lang="en-US" sz="1800" dirty="0">
              <a:solidFill>
                <a:prstClr val="black"/>
              </a:solidFill>
            </a:endParaRPr>
          </a:p>
        </p:txBody>
      </p:sp>
      <p:sp>
        <p:nvSpPr>
          <p:cNvPr id="23" name="TextBox 22"/>
          <p:cNvSpPr txBox="1"/>
          <p:nvPr/>
        </p:nvSpPr>
        <p:spPr>
          <a:xfrm>
            <a:off x="4277517" y="5755171"/>
            <a:ext cx="1981200"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Software as a Service</a:t>
            </a:r>
            <a:endParaRPr lang="en-US" sz="1800" dirty="0">
              <a:solidFill>
                <a:prstClr val="black"/>
              </a:solidFill>
            </a:endParaRPr>
          </a:p>
        </p:txBody>
      </p:sp>
      <p:pic>
        <p:nvPicPr>
          <p:cNvPr id="24" name="Picture 39" descr="arrowcurveupright.png"/>
          <p:cNvPicPr>
            <a:picLocks noChangeAspect="1"/>
          </p:cNvPicPr>
          <p:nvPr/>
        </p:nvPicPr>
        <p:blipFill>
          <a:blip r:embed="rId12"/>
          <a:srcRect/>
          <a:stretch>
            <a:fillRect/>
          </a:stretch>
        </p:blipFill>
        <p:spPr bwMode="auto">
          <a:xfrm rot="1021216" flipV="1">
            <a:off x="4207501" y="3753286"/>
            <a:ext cx="876300" cy="498475"/>
          </a:xfrm>
          <a:prstGeom prst="rect">
            <a:avLst/>
          </a:prstGeom>
          <a:noFill/>
          <a:ln w="9525">
            <a:noFill/>
            <a:miter lim="800000"/>
            <a:headEnd/>
            <a:tailEnd/>
          </a:ln>
        </p:spPr>
      </p:pic>
      <p:pic>
        <p:nvPicPr>
          <p:cNvPr id="25" name="Picture 41" descr="bluearrow.png"/>
          <p:cNvPicPr>
            <a:picLocks noChangeAspect="1"/>
          </p:cNvPicPr>
          <p:nvPr/>
        </p:nvPicPr>
        <p:blipFill>
          <a:blip r:embed="rId13"/>
          <a:srcRect/>
          <a:stretch>
            <a:fillRect/>
          </a:stretch>
        </p:blipFill>
        <p:spPr bwMode="auto">
          <a:xfrm rot="20146567">
            <a:off x="6258717" y="4275176"/>
            <a:ext cx="803275" cy="425450"/>
          </a:xfrm>
          <a:prstGeom prst="rect">
            <a:avLst/>
          </a:prstGeom>
          <a:noFill/>
          <a:ln w="9525">
            <a:noFill/>
            <a:miter lim="800000"/>
            <a:headEnd/>
            <a:tailEnd/>
          </a:ln>
        </p:spPr>
      </p:pic>
      <p:pic>
        <p:nvPicPr>
          <p:cNvPr id="26" name="Picture 41" descr="bluearrow.png"/>
          <p:cNvPicPr>
            <a:picLocks noChangeAspect="1"/>
          </p:cNvPicPr>
          <p:nvPr/>
        </p:nvPicPr>
        <p:blipFill>
          <a:blip r:embed="rId13"/>
          <a:srcRect/>
          <a:stretch>
            <a:fillRect/>
          </a:stretch>
        </p:blipFill>
        <p:spPr bwMode="auto">
          <a:xfrm rot="1041163">
            <a:off x="6303883" y="5165945"/>
            <a:ext cx="803275" cy="425450"/>
          </a:xfrm>
          <a:prstGeom prst="rect">
            <a:avLst/>
          </a:prstGeom>
          <a:noFill/>
          <a:ln w="9525">
            <a:noFill/>
            <a:miter lim="800000"/>
            <a:headEnd/>
            <a:tailEnd/>
          </a:ln>
        </p:spPr>
      </p:pic>
      <p:sp>
        <p:nvSpPr>
          <p:cNvPr id="27" name="TextBox 26"/>
          <p:cNvSpPr txBox="1"/>
          <p:nvPr/>
        </p:nvSpPr>
        <p:spPr>
          <a:xfrm>
            <a:off x="6415273" y="6183868"/>
            <a:ext cx="2382838"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Users</a:t>
            </a:r>
            <a:endParaRPr lang="en-US" sz="1800" dirty="0">
              <a:solidFill>
                <a:prstClr val="black"/>
              </a:solidFill>
            </a:endParaRPr>
          </a:p>
        </p:txBody>
      </p:sp>
      <p:sp>
        <p:nvSpPr>
          <p:cNvPr id="2" name="TextBox 1"/>
          <p:cNvSpPr txBox="1"/>
          <p:nvPr/>
        </p:nvSpPr>
        <p:spPr>
          <a:xfrm>
            <a:off x="-15400" y="6475752"/>
            <a:ext cx="3199402"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white">
                    <a:lumMod val="50000"/>
                  </a:prstClr>
                </a:solidFill>
                <a:latin typeface="Calibri"/>
              </a:rPr>
              <a:t>Based on slide from Norm Jones</a:t>
            </a:r>
            <a:endParaRPr lang="en-US" sz="1800" dirty="0">
              <a:solidFill>
                <a:prstClr val="white">
                  <a:lumMod val="50000"/>
                </a:prstClr>
              </a:solidFill>
              <a:latin typeface="Calibri"/>
            </a:endParaRPr>
          </a:p>
        </p:txBody>
      </p:sp>
      <p:sp>
        <p:nvSpPr>
          <p:cNvPr id="3" name="Rectangle 2"/>
          <p:cNvSpPr/>
          <p:nvPr/>
        </p:nvSpPr>
        <p:spPr>
          <a:xfrm>
            <a:off x="3574843" y="1316227"/>
            <a:ext cx="4572000" cy="1015663"/>
          </a:xfrm>
          <a:prstGeom prst="rect">
            <a:avLst/>
          </a:prstGeom>
        </p:spPr>
        <p:txBody>
          <a:bodyPr>
            <a:spAutoFit/>
          </a:bodyPr>
          <a:lstStyle/>
          <a:p>
            <a:pPr algn="ctr" eaLnBrk="1" fontAlgn="auto" hangingPunct="1">
              <a:spcBef>
                <a:spcPts val="0"/>
              </a:spcBef>
              <a:spcAft>
                <a:spcPts val="0"/>
              </a:spcAft>
            </a:pPr>
            <a:r>
              <a:rPr lang="en-US" sz="2000" dirty="0" smtClean="0">
                <a:solidFill>
                  <a:srgbClr val="4F81BD">
                    <a:lumMod val="75000"/>
                  </a:srgbClr>
                </a:solidFill>
                <a:latin typeface="Calibri"/>
              </a:rPr>
              <a:t>Delivering Geographic and Hydrologic </a:t>
            </a:r>
            <a:r>
              <a:rPr lang="en-US" sz="2000" dirty="0">
                <a:solidFill>
                  <a:srgbClr val="4F81BD">
                    <a:lumMod val="75000"/>
                  </a:srgbClr>
                </a:solidFill>
                <a:latin typeface="Calibri"/>
              </a:rPr>
              <a:t>Analysis functionality </a:t>
            </a:r>
            <a:r>
              <a:rPr lang="en-US" sz="2000" dirty="0" smtClean="0">
                <a:solidFill>
                  <a:srgbClr val="4F81BD">
                    <a:lumMod val="75000"/>
                  </a:srgbClr>
                </a:solidFill>
                <a:latin typeface="Calibri"/>
              </a:rPr>
              <a:t>as services </a:t>
            </a:r>
            <a:r>
              <a:rPr lang="en-US" sz="2000" dirty="0">
                <a:solidFill>
                  <a:srgbClr val="4F81BD">
                    <a:lumMod val="75000"/>
                  </a:srgbClr>
                </a:solidFill>
                <a:latin typeface="Calibri"/>
              </a:rPr>
              <a:t>over the web?</a:t>
            </a:r>
          </a:p>
        </p:txBody>
      </p:sp>
    </p:spTree>
    <p:extLst>
      <p:ext uri="{BB962C8B-B14F-4D97-AF65-F5344CB8AC3E}">
        <p14:creationId xmlns:p14="http://schemas.microsoft.com/office/powerpoint/2010/main" val="16522385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mtClean="0">
                <a:solidFill>
                  <a:schemeClr val="accent2"/>
                </a:solidFill>
              </a:rPr>
              <a:t>Six Basic Course Elements</a:t>
            </a:r>
          </a:p>
        </p:txBody>
      </p:sp>
      <p:sp>
        <p:nvSpPr>
          <p:cNvPr id="5123" name="Rectangle 3"/>
          <p:cNvSpPr>
            <a:spLocks noGrp="1" noChangeArrowheads="1"/>
          </p:cNvSpPr>
          <p:nvPr>
            <p:ph type="body" sz="half" idx="1"/>
          </p:nvPr>
        </p:nvSpPr>
        <p:spPr/>
        <p:txBody>
          <a:bodyPr/>
          <a:lstStyle/>
          <a:p>
            <a:r>
              <a:rPr lang="en-US" dirty="0" smtClean="0">
                <a:solidFill>
                  <a:srgbClr val="FF3300"/>
                </a:solidFill>
              </a:rPr>
              <a:t>Lectures</a:t>
            </a:r>
          </a:p>
          <a:p>
            <a:pPr lvl="1"/>
            <a:r>
              <a:rPr lang="en-US" dirty="0" err="1" smtClean="0"/>
              <a:t>Powerpoint</a:t>
            </a:r>
            <a:r>
              <a:rPr lang="en-US" dirty="0" smtClean="0"/>
              <a:t> slides</a:t>
            </a:r>
          </a:p>
          <a:p>
            <a:pPr lvl="1"/>
            <a:r>
              <a:rPr lang="en-US" dirty="0" smtClean="0"/>
              <a:t>Video streaming</a:t>
            </a:r>
          </a:p>
          <a:p>
            <a:r>
              <a:rPr lang="en-US" dirty="0" smtClean="0">
                <a:solidFill>
                  <a:srgbClr val="FF3300"/>
                </a:solidFill>
              </a:rPr>
              <a:t>Readings</a:t>
            </a:r>
          </a:p>
          <a:p>
            <a:pPr lvl="1"/>
            <a:r>
              <a:rPr lang="en-US" dirty="0" smtClean="0"/>
              <a:t>Assigned web materials</a:t>
            </a:r>
          </a:p>
          <a:p>
            <a:r>
              <a:rPr lang="en-US" dirty="0" smtClean="0">
                <a:solidFill>
                  <a:srgbClr val="FF3300"/>
                </a:solidFill>
              </a:rPr>
              <a:t>Homework</a:t>
            </a:r>
          </a:p>
          <a:p>
            <a:pPr lvl="1"/>
            <a:r>
              <a:rPr lang="en-US" dirty="0" smtClean="0"/>
              <a:t>Computer exercises</a:t>
            </a:r>
          </a:p>
          <a:p>
            <a:pPr lvl="1"/>
            <a:r>
              <a:rPr lang="en-US" dirty="0" smtClean="0"/>
              <a:t>Hand exercises</a:t>
            </a:r>
          </a:p>
        </p:txBody>
      </p:sp>
      <p:sp>
        <p:nvSpPr>
          <p:cNvPr id="5124" name="Rectangle 4"/>
          <p:cNvSpPr>
            <a:spLocks noGrp="1" noChangeArrowheads="1"/>
          </p:cNvSpPr>
          <p:nvPr>
            <p:ph type="body" sz="half" idx="2"/>
          </p:nvPr>
        </p:nvSpPr>
        <p:spPr/>
        <p:txBody>
          <a:bodyPr/>
          <a:lstStyle/>
          <a:p>
            <a:r>
              <a:rPr lang="en-US" dirty="0" smtClean="0">
                <a:solidFill>
                  <a:srgbClr val="FF3300"/>
                </a:solidFill>
              </a:rPr>
              <a:t>Term Project</a:t>
            </a:r>
          </a:p>
          <a:p>
            <a:pPr lvl="1"/>
            <a:r>
              <a:rPr lang="en-US" dirty="0" smtClean="0"/>
              <a:t>Oral presentation</a:t>
            </a:r>
          </a:p>
          <a:p>
            <a:pPr lvl="1"/>
            <a:r>
              <a:rPr lang="en-US" dirty="0" smtClean="0"/>
              <a:t>pdf report</a:t>
            </a:r>
          </a:p>
          <a:p>
            <a:r>
              <a:rPr lang="en-US" dirty="0" smtClean="0">
                <a:solidFill>
                  <a:srgbClr val="FF3300"/>
                </a:solidFill>
              </a:rPr>
              <a:t>Class Interaction</a:t>
            </a:r>
          </a:p>
          <a:p>
            <a:pPr lvl="1"/>
            <a:r>
              <a:rPr lang="en-US" dirty="0" smtClean="0"/>
              <a:t>Email</a:t>
            </a:r>
          </a:p>
          <a:p>
            <a:pPr lvl="1"/>
            <a:r>
              <a:rPr lang="en-US" dirty="0" smtClean="0"/>
              <a:t>Discussion</a:t>
            </a:r>
          </a:p>
          <a:p>
            <a:r>
              <a:rPr lang="en-US" dirty="0" smtClean="0">
                <a:solidFill>
                  <a:srgbClr val="FF3300"/>
                </a:solidFill>
              </a:rPr>
              <a:t>Examinations</a:t>
            </a:r>
          </a:p>
          <a:p>
            <a:pPr lvl="1"/>
            <a:r>
              <a:rPr lang="en-US" dirty="0" smtClean="0"/>
              <a:t>Midterm, final</a:t>
            </a:r>
          </a:p>
        </p:txBody>
      </p:sp>
    </p:spTree>
    <p:extLst>
      <p:ext uri="{BB962C8B-B14F-4D97-AF65-F5344CB8AC3E}">
        <p14:creationId xmlns:p14="http://schemas.microsoft.com/office/powerpoint/2010/main" val="24510327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40963" name="Rectangle 3"/>
          <p:cNvSpPr>
            <a:spLocks noGrp="1" noChangeArrowheads="1"/>
          </p:cNvSpPr>
          <p:nvPr>
            <p:ph type="body" idx="1"/>
          </p:nvPr>
        </p:nvSpPr>
        <p:spPr>
          <a:xfrm>
            <a:off x="685800" y="1981200"/>
            <a:ext cx="7772400" cy="2590800"/>
          </a:xfrm>
        </p:spPr>
        <p:txBody>
          <a:bodyPr/>
          <a:lstStyle/>
          <a:p>
            <a:r>
              <a:rPr lang="en-US" dirty="0" smtClean="0"/>
              <a:t>In-class and distance learning</a:t>
            </a:r>
          </a:p>
          <a:p>
            <a:r>
              <a:rPr lang="en-US" dirty="0" smtClean="0"/>
              <a:t>Geospatial database of hydrologic features </a:t>
            </a:r>
          </a:p>
          <a:p>
            <a:r>
              <a:rPr lang="en-US" dirty="0" smtClean="0">
                <a:solidFill>
                  <a:schemeClr val="tx2"/>
                </a:solidFill>
              </a:rPr>
              <a:t>GIS and HIS</a:t>
            </a:r>
          </a:p>
          <a:p>
            <a:r>
              <a:rPr lang="en-US" i="1" dirty="0" smtClean="0">
                <a:solidFill>
                  <a:srgbClr val="FF3300"/>
                </a:solidFill>
              </a:rPr>
              <a:t>Curved earth and a flat map</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609600"/>
            <a:ext cx="8077200" cy="1143000"/>
          </a:xfrm>
        </p:spPr>
        <p:txBody>
          <a:bodyPr/>
          <a:lstStyle/>
          <a:p>
            <a:r>
              <a:rPr lang="en-US" smtClean="0"/>
              <a:t>Origin of Geographic Coordinates</a:t>
            </a:r>
          </a:p>
        </p:txBody>
      </p:sp>
      <p:pic>
        <p:nvPicPr>
          <p:cNvPr id="41987" name="Picture 6" descr="earth"/>
          <p:cNvPicPr>
            <a:picLocks noChangeAspect="1" noChangeArrowheads="1"/>
          </p:cNvPicPr>
          <p:nvPr/>
        </p:nvPicPr>
        <p:blipFill>
          <a:blip r:embed="rId3" cstate="print"/>
          <a:srcRect/>
          <a:stretch>
            <a:fillRect/>
          </a:stretch>
        </p:blipFill>
        <p:spPr bwMode="auto">
          <a:xfrm>
            <a:off x="2514600" y="1676400"/>
            <a:ext cx="4176713" cy="4443413"/>
          </a:xfrm>
          <a:prstGeom prst="rect">
            <a:avLst/>
          </a:prstGeom>
          <a:noFill/>
          <a:ln w="9525">
            <a:noFill/>
            <a:miter lim="800000"/>
            <a:headEnd/>
            <a:tailEnd/>
          </a:ln>
        </p:spPr>
      </p:pic>
      <p:sp>
        <p:nvSpPr>
          <p:cNvPr id="41988" name="Oval 7"/>
          <p:cNvSpPr>
            <a:spLocks noChangeArrowheads="1"/>
          </p:cNvSpPr>
          <p:nvPr/>
        </p:nvSpPr>
        <p:spPr bwMode="auto">
          <a:xfrm>
            <a:off x="4587875" y="4740275"/>
            <a:ext cx="114300" cy="122238"/>
          </a:xfrm>
          <a:prstGeom prst="ellipse">
            <a:avLst/>
          </a:prstGeom>
          <a:solidFill>
            <a:schemeClr val="tx2"/>
          </a:solidFill>
          <a:ln w="9525">
            <a:solidFill>
              <a:schemeClr val="tx1"/>
            </a:solidFill>
            <a:round/>
            <a:headEnd/>
            <a:tailEnd/>
          </a:ln>
        </p:spPr>
        <p:txBody>
          <a:bodyPr wrap="none" anchor="ctr"/>
          <a:lstStyle/>
          <a:p>
            <a:endParaRPr lang="en-US"/>
          </a:p>
        </p:txBody>
      </p:sp>
      <p:sp>
        <p:nvSpPr>
          <p:cNvPr id="41989" name="Text Box 8"/>
          <p:cNvSpPr txBox="1">
            <a:spLocks noChangeArrowheads="1"/>
          </p:cNvSpPr>
          <p:nvPr/>
        </p:nvSpPr>
        <p:spPr bwMode="auto">
          <a:xfrm>
            <a:off x="3954463" y="4740275"/>
            <a:ext cx="768350" cy="457200"/>
          </a:xfrm>
          <a:prstGeom prst="rect">
            <a:avLst/>
          </a:prstGeom>
          <a:noFill/>
          <a:ln w="9525">
            <a:noFill/>
            <a:miter lim="800000"/>
            <a:headEnd/>
            <a:tailEnd/>
          </a:ln>
        </p:spPr>
        <p:txBody>
          <a:bodyPr wrap="none">
            <a:spAutoFit/>
          </a:bodyPr>
          <a:lstStyle/>
          <a:p>
            <a:r>
              <a:rPr lang="en-US"/>
              <a:t>(0,0)</a:t>
            </a:r>
          </a:p>
        </p:txBody>
      </p:sp>
      <p:sp>
        <p:nvSpPr>
          <p:cNvPr id="41990" name="Text Box 9"/>
          <p:cNvSpPr txBox="1">
            <a:spLocks noChangeArrowheads="1"/>
          </p:cNvSpPr>
          <p:nvPr/>
        </p:nvSpPr>
        <p:spPr bwMode="auto">
          <a:xfrm>
            <a:off x="1508125" y="4460875"/>
            <a:ext cx="1147763" cy="457200"/>
          </a:xfrm>
          <a:prstGeom prst="rect">
            <a:avLst/>
          </a:prstGeom>
          <a:noFill/>
          <a:ln w="9525">
            <a:noFill/>
            <a:miter lim="800000"/>
            <a:headEnd/>
            <a:tailEnd/>
          </a:ln>
        </p:spPr>
        <p:txBody>
          <a:bodyPr wrap="none">
            <a:spAutoFit/>
          </a:bodyPr>
          <a:lstStyle/>
          <a:p>
            <a:r>
              <a:rPr lang="en-US"/>
              <a:t>Equator</a:t>
            </a:r>
          </a:p>
        </p:txBody>
      </p:sp>
      <p:sp>
        <p:nvSpPr>
          <p:cNvPr id="41991" name="Text Box 10"/>
          <p:cNvSpPr txBox="1">
            <a:spLocks noChangeArrowheads="1"/>
          </p:cNvSpPr>
          <p:nvPr/>
        </p:nvSpPr>
        <p:spPr bwMode="auto">
          <a:xfrm>
            <a:off x="5394325" y="5603875"/>
            <a:ext cx="2103438" cy="457200"/>
          </a:xfrm>
          <a:prstGeom prst="rect">
            <a:avLst/>
          </a:prstGeom>
          <a:noFill/>
          <a:ln w="9525">
            <a:noFill/>
            <a:miter lim="800000"/>
            <a:headEnd/>
            <a:tailEnd/>
          </a:ln>
        </p:spPr>
        <p:txBody>
          <a:bodyPr wrap="none">
            <a:spAutoFit/>
          </a:bodyPr>
          <a:lstStyle/>
          <a:p>
            <a:r>
              <a:rPr lang="en-US"/>
              <a:t>Prime Meridian</a:t>
            </a:r>
          </a:p>
        </p:txBody>
      </p:sp>
      <p:sp>
        <p:nvSpPr>
          <p:cNvPr id="41992" name="Line 11"/>
          <p:cNvSpPr>
            <a:spLocks noChangeShapeType="1"/>
          </p:cNvSpPr>
          <p:nvPr/>
        </p:nvSpPr>
        <p:spPr bwMode="auto">
          <a:xfrm flipH="1" flipV="1">
            <a:off x="4648200" y="5181600"/>
            <a:ext cx="762000" cy="609600"/>
          </a:xfrm>
          <a:prstGeom prst="line">
            <a:avLst/>
          </a:prstGeom>
          <a:noFill/>
          <a:ln w="9525">
            <a:solidFill>
              <a:schemeClr val="tx1"/>
            </a:solidFill>
            <a:round/>
            <a:headEnd/>
            <a:tailEnd type="triangle" w="med" len="med"/>
          </a:ln>
        </p:spPr>
        <p:txBody>
          <a:bodyPr wrap="none" anchor="ctr"/>
          <a:lstStyle/>
          <a:p>
            <a:endParaRPr lang="en-US"/>
          </a:p>
        </p:txBody>
      </p:sp>
      <p:sp>
        <p:nvSpPr>
          <p:cNvPr id="41993" name="Line 12"/>
          <p:cNvSpPr>
            <a:spLocks noChangeShapeType="1"/>
          </p:cNvSpPr>
          <p:nvPr/>
        </p:nvSpPr>
        <p:spPr bwMode="auto">
          <a:xfrm flipV="1">
            <a:off x="2667000" y="4648200"/>
            <a:ext cx="838200" cy="76200"/>
          </a:xfrm>
          <a:prstGeom prst="line">
            <a:avLst/>
          </a:prstGeom>
          <a:noFill/>
          <a:ln w="9525">
            <a:solidFill>
              <a:schemeClr val="tx1"/>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smtClean="0"/>
              <a:t>Latitude and Longitude</a:t>
            </a:r>
          </a:p>
        </p:txBody>
      </p:sp>
      <p:graphicFrame>
        <p:nvGraphicFramePr>
          <p:cNvPr id="3074" name="Object 3"/>
          <p:cNvGraphicFramePr>
            <a:graphicFrameLocks noChangeAspect="1"/>
          </p:cNvGraphicFramePr>
          <p:nvPr/>
        </p:nvGraphicFramePr>
        <p:xfrm>
          <a:off x="4191000" y="2590800"/>
          <a:ext cx="3844925" cy="2730500"/>
        </p:xfrm>
        <a:graphic>
          <a:graphicData uri="http://schemas.openxmlformats.org/presentationml/2006/ole">
            <mc:AlternateContent xmlns:mc="http://schemas.openxmlformats.org/markup-compatibility/2006">
              <mc:Choice xmlns:v="urn:schemas-microsoft-com:vml" Requires="v">
                <p:oleObj spid="_x0000_s3138" name="Document" r:id="rId5" imgW="2507760" imgH="1781280" progId="Word.Document.8">
                  <p:embed/>
                </p:oleObj>
              </mc:Choice>
              <mc:Fallback>
                <p:oleObj name="Document" r:id="rId5" imgW="2507760" imgH="1781280"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590800"/>
                        <a:ext cx="384492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p:cNvSpPr txBox="1">
            <a:spLocks noChangeArrowheads="1"/>
          </p:cNvSpPr>
          <p:nvPr/>
        </p:nvSpPr>
        <p:spPr bwMode="auto">
          <a:xfrm>
            <a:off x="517525" y="2022475"/>
            <a:ext cx="3362325" cy="457200"/>
          </a:xfrm>
          <a:prstGeom prst="rect">
            <a:avLst/>
          </a:prstGeom>
          <a:noFill/>
          <a:ln w="9525">
            <a:noFill/>
            <a:miter lim="800000"/>
            <a:headEnd/>
            <a:tailEnd/>
          </a:ln>
        </p:spPr>
        <p:txBody>
          <a:bodyPr wrap="none">
            <a:spAutoFit/>
          </a:bodyPr>
          <a:lstStyle/>
          <a:p>
            <a:r>
              <a:rPr lang="en-US">
                <a:solidFill>
                  <a:schemeClr val="accent2"/>
                </a:solidFill>
              </a:rPr>
              <a:t>Longitude</a:t>
            </a:r>
            <a:r>
              <a:rPr lang="en-US"/>
              <a:t> line (Meridian)</a:t>
            </a:r>
          </a:p>
        </p:txBody>
      </p:sp>
      <p:sp>
        <p:nvSpPr>
          <p:cNvPr id="3077" name="Line 5"/>
          <p:cNvSpPr>
            <a:spLocks noChangeShapeType="1"/>
          </p:cNvSpPr>
          <p:nvPr/>
        </p:nvSpPr>
        <p:spPr bwMode="auto">
          <a:xfrm>
            <a:off x="3825875" y="2308225"/>
            <a:ext cx="930275" cy="823913"/>
          </a:xfrm>
          <a:prstGeom prst="line">
            <a:avLst/>
          </a:prstGeom>
          <a:noFill/>
          <a:ln w="9525">
            <a:solidFill>
              <a:schemeClr val="tx1"/>
            </a:solidFill>
            <a:round/>
            <a:headEnd/>
            <a:tailEnd type="triangle" w="med" len="med"/>
          </a:ln>
        </p:spPr>
        <p:txBody>
          <a:bodyPr wrap="none" anchor="ctr"/>
          <a:lstStyle/>
          <a:p>
            <a:endParaRPr lang="en-US"/>
          </a:p>
        </p:txBody>
      </p:sp>
      <p:grpSp>
        <p:nvGrpSpPr>
          <p:cNvPr id="3078" name="Group 15"/>
          <p:cNvGrpSpPr>
            <a:grpSpLocks/>
          </p:cNvGrpSpPr>
          <p:nvPr/>
        </p:nvGrpSpPr>
        <p:grpSpPr bwMode="auto">
          <a:xfrm>
            <a:off x="1524000" y="2667000"/>
            <a:ext cx="469900" cy="457200"/>
            <a:chOff x="960" y="1680"/>
            <a:chExt cx="296" cy="288"/>
          </a:xfrm>
        </p:grpSpPr>
        <p:sp>
          <p:nvSpPr>
            <p:cNvPr id="3098" name="Line 6"/>
            <p:cNvSpPr>
              <a:spLocks noChangeShapeType="1"/>
            </p:cNvSpPr>
            <p:nvPr/>
          </p:nvSpPr>
          <p:spPr bwMode="auto">
            <a:xfrm>
              <a:off x="1104" y="1680"/>
              <a:ext cx="0" cy="288"/>
            </a:xfrm>
            <a:prstGeom prst="line">
              <a:avLst/>
            </a:prstGeom>
            <a:noFill/>
            <a:ln w="9525">
              <a:solidFill>
                <a:schemeClr val="tx1"/>
              </a:solidFill>
              <a:round/>
              <a:headEnd/>
              <a:tailEnd/>
            </a:ln>
          </p:spPr>
          <p:txBody>
            <a:bodyPr wrap="none" anchor="ctr"/>
            <a:lstStyle/>
            <a:p>
              <a:endParaRPr lang="en-US"/>
            </a:p>
          </p:txBody>
        </p:sp>
        <p:sp>
          <p:nvSpPr>
            <p:cNvPr id="3099" name="Oval 8"/>
            <p:cNvSpPr>
              <a:spLocks noChangeArrowheads="1"/>
            </p:cNvSpPr>
            <p:nvPr/>
          </p:nvSpPr>
          <p:spPr bwMode="auto">
            <a:xfrm>
              <a:off x="960" y="1728"/>
              <a:ext cx="288" cy="144"/>
            </a:xfrm>
            <a:prstGeom prst="ellipse">
              <a:avLst/>
            </a:prstGeom>
            <a:noFill/>
            <a:ln w="9525">
              <a:solidFill>
                <a:schemeClr val="tx1"/>
              </a:solidFill>
              <a:round/>
              <a:headEnd/>
              <a:tailEnd/>
            </a:ln>
          </p:spPr>
          <p:txBody>
            <a:bodyPr wrap="none" anchor="ctr"/>
            <a:lstStyle/>
            <a:p>
              <a:endParaRPr lang="en-US"/>
            </a:p>
          </p:txBody>
        </p:sp>
        <p:sp>
          <p:nvSpPr>
            <p:cNvPr id="3100" name="Line 9"/>
            <p:cNvSpPr>
              <a:spLocks noChangeShapeType="1"/>
            </p:cNvSpPr>
            <p:nvPr/>
          </p:nvSpPr>
          <p:spPr bwMode="auto">
            <a:xfrm flipV="1">
              <a:off x="1209" y="1788"/>
              <a:ext cx="47" cy="64"/>
            </a:xfrm>
            <a:prstGeom prst="line">
              <a:avLst/>
            </a:prstGeom>
            <a:noFill/>
            <a:ln w="9525">
              <a:solidFill>
                <a:schemeClr val="tx1"/>
              </a:solidFill>
              <a:round/>
              <a:headEnd/>
              <a:tailEnd type="triangle" w="med" len="med"/>
            </a:ln>
          </p:spPr>
          <p:txBody>
            <a:bodyPr wrap="none" anchor="ctr"/>
            <a:lstStyle/>
            <a:p>
              <a:endParaRPr lang="en-US"/>
            </a:p>
          </p:txBody>
        </p:sp>
        <p:sp>
          <p:nvSpPr>
            <p:cNvPr id="3101" name="Rectangle 11"/>
            <p:cNvSpPr>
              <a:spLocks noChangeArrowheads="1"/>
            </p:cNvSpPr>
            <p:nvPr/>
          </p:nvSpPr>
          <p:spPr bwMode="auto">
            <a:xfrm>
              <a:off x="1200" y="1747"/>
              <a:ext cx="47" cy="47"/>
            </a:xfrm>
            <a:prstGeom prst="rect">
              <a:avLst/>
            </a:prstGeom>
            <a:solidFill>
              <a:schemeClr val="bg1"/>
            </a:solidFill>
            <a:ln w="9525">
              <a:noFill/>
              <a:miter lim="800000"/>
              <a:headEnd/>
              <a:tailEnd/>
            </a:ln>
          </p:spPr>
          <p:txBody>
            <a:bodyPr wrap="none" anchor="ctr"/>
            <a:lstStyle/>
            <a:p>
              <a:endParaRPr lang="en-US"/>
            </a:p>
          </p:txBody>
        </p:sp>
      </p:grpSp>
      <p:sp>
        <p:nvSpPr>
          <p:cNvPr id="3079" name="Text Box 13"/>
          <p:cNvSpPr txBox="1">
            <a:spLocks noChangeArrowheads="1"/>
          </p:cNvSpPr>
          <p:nvPr/>
        </p:nvSpPr>
        <p:spPr bwMode="auto">
          <a:xfrm>
            <a:off x="1600200" y="2362200"/>
            <a:ext cx="381000" cy="366713"/>
          </a:xfrm>
          <a:prstGeom prst="rect">
            <a:avLst/>
          </a:prstGeom>
          <a:noFill/>
          <a:ln w="9525">
            <a:noFill/>
            <a:miter lim="800000"/>
            <a:headEnd/>
            <a:tailEnd/>
          </a:ln>
        </p:spPr>
        <p:txBody>
          <a:bodyPr>
            <a:spAutoFit/>
          </a:bodyPr>
          <a:lstStyle/>
          <a:p>
            <a:pPr>
              <a:spcBef>
                <a:spcPct val="50000"/>
              </a:spcBef>
            </a:pPr>
            <a:r>
              <a:rPr lang="en-US" sz="1800"/>
              <a:t>N</a:t>
            </a:r>
            <a:endParaRPr lang="en-US"/>
          </a:p>
        </p:txBody>
      </p:sp>
      <p:sp>
        <p:nvSpPr>
          <p:cNvPr id="3080" name="Text Box 14"/>
          <p:cNvSpPr txBox="1">
            <a:spLocks noChangeArrowheads="1"/>
          </p:cNvSpPr>
          <p:nvPr/>
        </p:nvSpPr>
        <p:spPr bwMode="auto">
          <a:xfrm>
            <a:off x="1600200" y="3048000"/>
            <a:ext cx="311150" cy="366713"/>
          </a:xfrm>
          <a:prstGeom prst="rect">
            <a:avLst/>
          </a:prstGeom>
          <a:noFill/>
          <a:ln w="9525">
            <a:noFill/>
            <a:miter lim="800000"/>
            <a:headEnd/>
            <a:tailEnd/>
          </a:ln>
        </p:spPr>
        <p:txBody>
          <a:bodyPr wrap="none">
            <a:spAutoFit/>
          </a:bodyPr>
          <a:lstStyle/>
          <a:p>
            <a:r>
              <a:rPr lang="en-US" sz="1800"/>
              <a:t>S</a:t>
            </a:r>
            <a:endParaRPr lang="en-US"/>
          </a:p>
        </p:txBody>
      </p:sp>
      <p:sp>
        <p:nvSpPr>
          <p:cNvPr id="3081" name="Text Box 16"/>
          <p:cNvSpPr txBox="1">
            <a:spLocks noChangeArrowheads="1"/>
          </p:cNvSpPr>
          <p:nvPr/>
        </p:nvSpPr>
        <p:spPr bwMode="auto">
          <a:xfrm>
            <a:off x="1219200" y="2667000"/>
            <a:ext cx="400050" cy="366713"/>
          </a:xfrm>
          <a:prstGeom prst="rect">
            <a:avLst/>
          </a:prstGeom>
          <a:noFill/>
          <a:ln w="9525">
            <a:noFill/>
            <a:miter lim="800000"/>
            <a:headEnd/>
            <a:tailEnd/>
          </a:ln>
        </p:spPr>
        <p:txBody>
          <a:bodyPr wrap="none">
            <a:spAutoFit/>
          </a:bodyPr>
          <a:lstStyle/>
          <a:p>
            <a:r>
              <a:rPr lang="en-US" sz="1800"/>
              <a:t>W</a:t>
            </a:r>
            <a:endParaRPr lang="en-US"/>
          </a:p>
        </p:txBody>
      </p:sp>
      <p:sp>
        <p:nvSpPr>
          <p:cNvPr id="3082" name="Text Box 18"/>
          <p:cNvSpPr txBox="1">
            <a:spLocks noChangeArrowheads="1"/>
          </p:cNvSpPr>
          <p:nvPr/>
        </p:nvSpPr>
        <p:spPr bwMode="auto">
          <a:xfrm>
            <a:off x="1981200" y="2667000"/>
            <a:ext cx="323850" cy="366713"/>
          </a:xfrm>
          <a:prstGeom prst="rect">
            <a:avLst/>
          </a:prstGeom>
          <a:noFill/>
          <a:ln w="9525">
            <a:noFill/>
            <a:miter lim="800000"/>
            <a:headEnd/>
            <a:tailEnd/>
          </a:ln>
        </p:spPr>
        <p:txBody>
          <a:bodyPr wrap="none">
            <a:spAutoFit/>
          </a:bodyPr>
          <a:lstStyle/>
          <a:p>
            <a:r>
              <a:rPr lang="en-US" sz="1800"/>
              <a:t>E</a:t>
            </a:r>
            <a:endParaRPr lang="en-US"/>
          </a:p>
        </p:txBody>
      </p:sp>
      <p:sp>
        <p:nvSpPr>
          <p:cNvPr id="3083" name="Text Box 19"/>
          <p:cNvSpPr txBox="1">
            <a:spLocks noChangeArrowheads="1"/>
          </p:cNvSpPr>
          <p:nvPr/>
        </p:nvSpPr>
        <p:spPr bwMode="auto">
          <a:xfrm>
            <a:off x="381000" y="3379788"/>
            <a:ext cx="3455988" cy="457200"/>
          </a:xfrm>
          <a:prstGeom prst="rect">
            <a:avLst/>
          </a:prstGeom>
          <a:noFill/>
          <a:ln w="9525">
            <a:noFill/>
            <a:miter lim="800000"/>
            <a:headEnd/>
            <a:tailEnd/>
          </a:ln>
        </p:spPr>
        <p:txBody>
          <a:bodyPr wrap="none">
            <a:spAutoFit/>
          </a:bodyPr>
          <a:lstStyle/>
          <a:p>
            <a:r>
              <a:rPr lang="en-US"/>
              <a:t>Range: 180ºW - 0º - 180ºE</a:t>
            </a:r>
          </a:p>
        </p:txBody>
      </p:sp>
      <p:sp>
        <p:nvSpPr>
          <p:cNvPr id="3084" name="Text Box 20"/>
          <p:cNvSpPr txBox="1">
            <a:spLocks noChangeArrowheads="1"/>
          </p:cNvSpPr>
          <p:nvPr/>
        </p:nvSpPr>
        <p:spPr bwMode="auto">
          <a:xfrm>
            <a:off x="533400" y="4343400"/>
            <a:ext cx="2936875" cy="457200"/>
          </a:xfrm>
          <a:prstGeom prst="rect">
            <a:avLst/>
          </a:prstGeom>
          <a:noFill/>
          <a:ln w="9525">
            <a:noFill/>
            <a:miter lim="800000"/>
            <a:headEnd/>
            <a:tailEnd/>
          </a:ln>
        </p:spPr>
        <p:txBody>
          <a:bodyPr wrap="none">
            <a:spAutoFit/>
          </a:bodyPr>
          <a:lstStyle/>
          <a:p>
            <a:r>
              <a:rPr lang="en-US">
                <a:solidFill>
                  <a:schemeClr val="accent2"/>
                </a:solidFill>
              </a:rPr>
              <a:t>Latitude</a:t>
            </a:r>
            <a:r>
              <a:rPr lang="en-US"/>
              <a:t> line (Parallel)</a:t>
            </a:r>
          </a:p>
        </p:txBody>
      </p:sp>
      <p:sp>
        <p:nvSpPr>
          <p:cNvPr id="3085" name="Line 21"/>
          <p:cNvSpPr>
            <a:spLocks noChangeShapeType="1"/>
          </p:cNvSpPr>
          <p:nvPr/>
        </p:nvSpPr>
        <p:spPr bwMode="auto">
          <a:xfrm flipV="1">
            <a:off x="3436938" y="3619500"/>
            <a:ext cx="1271587" cy="949325"/>
          </a:xfrm>
          <a:prstGeom prst="line">
            <a:avLst/>
          </a:prstGeom>
          <a:noFill/>
          <a:ln w="9525">
            <a:solidFill>
              <a:schemeClr val="tx1"/>
            </a:solidFill>
            <a:round/>
            <a:headEnd/>
            <a:tailEnd type="triangle" w="med" len="med"/>
          </a:ln>
        </p:spPr>
        <p:txBody>
          <a:bodyPr wrap="none" anchor="ctr"/>
          <a:lstStyle/>
          <a:p>
            <a:endParaRPr lang="en-US"/>
          </a:p>
        </p:txBody>
      </p:sp>
      <p:sp>
        <p:nvSpPr>
          <p:cNvPr id="3086" name="Text Box 27"/>
          <p:cNvSpPr txBox="1">
            <a:spLocks noChangeArrowheads="1"/>
          </p:cNvSpPr>
          <p:nvPr/>
        </p:nvSpPr>
        <p:spPr bwMode="auto">
          <a:xfrm>
            <a:off x="1616075" y="4683125"/>
            <a:ext cx="381000" cy="366713"/>
          </a:xfrm>
          <a:prstGeom prst="rect">
            <a:avLst/>
          </a:prstGeom>
          <a:noFill/>
          <a:ln w="9525">
            <a:noFill/>
            <a:miter lim="800000"/>
            <a:headEnd/>
            <a:tailEnd/>
          </a:ln>
        </p:spPr>
        <p:txBody>
          <a:bodyPr>
            <a:spAutoFit/>
          </a:bodyPr>
          <a:lstStyle/>
          <a:p>
            <a:pPr>
              <a:spcBef>
                <a:spcPct val="50000"/>
              </a:spcBef>
            </a:pPr>
            <a:r>
              <a:rPr lang="en-US" sz="1800"/>
              <a:t>N</a:t>
            </a:r>
            <a:endParaRPr lang="en-US"/>
          </a:p>
        </p:txBody>
      </p:sp>
      <p:sp>
        <p:nvSpPr>
          <p:cNvPr id="3087" name="Text Box 28"/>
          <p:cNvSpPr txBox="1">
            <a:spLocks noChangeArrowheads="1"/>
          </p:cNvSpPr>
          <p:nvPr/>
        </p:nvSpPr>
        <p:spPr bwMode="auto">
          <a:xfrm>
            <a:off x="1616075" y="5368925"/>
            <a:ext cx="311150" cy="366713"/>
          </a:xfrm>
          <a:prstGeom prst="rect">
            <a:avLst/>
          </a:prstGeom>
          <a:noFill/>
          <a:ln w="9525">
            <a:noFill/>
            <a:miter lim="800000"/>
            <a:headEnd/>
            <a:tailEnd/>
          </a:ln>
        </p:spPr>
        <p:txBody>
          <a:bodyPr wrap="none">
            <a:spAutoFit/>
          </a:bodyPr>
          <a:lstStyle/>
          <a:p>
            <a:r>
              <a:rPr lang="en-US" sz="1800"/>
              <a:t>S</a:t>
            </a:r>
            <a:endParaRPr lang="en-US"/>
          </a:p>
        </p:txBody>
      </p:sp>
      <p:sp>
        <p:nvSpPr>
          <p:cNvPr id="3088" name="Text Box 29"/>
          <p:cNvSpPr txBox="1">
            <a:spLocks noChangeArrowheads="1"/>
          </p:cNvSpPr>
          <p:nvPr/>
        </p:nvSpPr>
        <p:spPr bwMode="auto">
          <a:xfrm>
            <a:off x="1235075" y="4987925"/>
            <a:ext cx="400050" cy="366713"/>
          </a:xfrm>
          <a:prstGeom prst="rect">
            <a:avLst/>
          </a:prstGeom>
          <a:noFill/>
          <a:ln w="9525">
            <a:noFill/>
            <a:miter lim="800000"/>
            <a:headEnd/>
            <a:tailEnd/>
          </a:ln>
        </p:spPr>
        <p:txBody>
          <a:bodyPr wrap="none">
            <a:spAutoFit/>
          </a:bodyPr>
          <a:lstStyle/>
          <a:p>
            <a:r>
              <a:rPr lang="en-US" sz="1800"/>
              <a:t>W</a:t>
            </a:r>
            <a:endParaRPr lang="en-US"/>
          </a:p>
        </p:txBody>
      </p:sp>
      <p:sp>
        <p:nvSpPr>
          <p:cNvPr id="3089" name="Text Box 30"/>
          <p:cNvSpPr txBox="1">
            <a:spLocks noChangeArrowheads="1"/>
          </p:cNvSpPr>
          <p:nvPr/>
        </p:nvSpPr>
        <p:spPr bwMode="auto">
          <a:xfrm>
            <a:off x="1997075" y="4987925"/>
            <a:ext cx="323850" cy="366713"/>
          </a:xfrm>
          <a:prstGeom prst="rect">
            <a:avLst/>
          </a:prstGeom>
          <a:noFill/>
          <a:ln w="9525">
            <a:noFill/>
            <a:miter lim="800000"/>
            <a:headEnd/>
            <a:tailEnd/>
          </a:ln>
        </p:spPr>
        <p:txBody>
          <a:bodyPr wrap="none">
            <a:spAutoFit/>
          </a:bodyPr>
          <a:lstStyle/>
          <a:p>
            <a:r>
              <a:rPr lang="en-US" sz="1800"/>
              <a:t>E</a:t>
            </a:r>
            <a:endParaRPr lang="en-US"/>
          </a:p>
        </p:txBody>
      </p:sp>
      <p:sp>
        <p:nvSpPr>
          <p:cNvPr id="3090" name="Text Box 31"/>
          <p:cNvSpPr txBox="1">
            <a:spLocks noChangeArrowheads="1"/>
          </p:cNvSpPr>
          <p:nvPr/>
        </p:nvSpPr>
        <p:spPr bwMode="auto">
          <a:xfrm>
            <a:off x="457200" y="5715000"/>
            <a:ext cx="3068638" cy="457200"/>
          </a:xfrm>
          <a:prstGeom prst="rect">
            <a:avLst/>
          </a:prstGeom>
          <a:noFill/>
          <a:ln w="9525">
            <a:noFill/>
            <a:miter lim="800000"/>
            <a:headEnd/>
            <a:tailEnd/>
          </a:ln>
        </p:spPr>
        <p:txBody>
          <a:bodyPr wrap="none">
            <a:spAutoFit/>
          </a:bodyPr>
          <a:lstStyle/>
          <a:p>
            <a:r>
              <a:rPr lang="en-US"/>
              <a:t>Range: 90ºS - 0º - 90ºN</a:t>
            </a:r>
          </a:p>
        </p:txBody>
      </p:sp>
      <p:sp>
        <p:nvSpPr>
          <p:cNvPr id="3091" name="Rectangle 26"/>
          <p:cNvSpPr>
            <a:spLocks noChangeArrowheads="1"/>
          </p:cNvSpPr>
          <p:nvPr/>
        </p:nvSpPr>
        <p:spPr bwMode="auto">
          <a:xfrm rot="5400000" flipH="1">
            <a:off x="1812131" y="5003007"/>
            <a:ext cx="98425" cy="103188"/>
          </a:xfrm>
          <a:prstGeom prst="rect">
            <a:avLst/>
          </a:prstGeom>
          <a:solidFill>
            <a:schemeClr val="bg1"/>
          </a:solidFill>
          <a:ln w="9525">
            <a:noFill/>
            <a:miter lim="800000"/>
            <a:headEnd/>
            <a:tailEnd/>
          </a:ln>
        </p:spPr>
        <p:txBody>
          <a:bodyPr wrap="none" anchor="ctr"/>
          <a:lstStyle/>
          <a:p>
            <a:endParaRPr lang="en-US"/>
          </a:p>
        </p:txBody>
      </p:sp>
      <p:sp>
        <p:nvSpPr>
          <p:cNvPr id="3092" name="Oval 33"/>
          <p:cNvSpPr>
            <a:spLocks noChangeArrowheads="1"/>
          </p:cNvSpPr>
          <p:nvPr/>
        </p:nvSpPr>
        <p:spPr bwMode="auto">
          <a:xfrm>
            <a:off x="1651000" y="5160963"/>
            <a:ext cx="304800" cy="98425"/>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3093" name="Line 25"/>
          <p:cNvSpPr>
            <a:spLocks noChangeShapeType="1"/>
          </p:cNvSpPr>
          <p:nvPr/>
        </p:nvSpPr>
        <p:spPr bwMode="auto">
          <a:xfrm rot="5400000" flipH="1" flipV="1">
            <a:off x="1732756" y="4987132"/>
            <a:ext cx="60325" cy="134938"/>
          </a:xfrm>
          <a:prstGeom prst="line">
            <a:avLst/>
          </a:prstGeom>
          <a:noFill/>
          <a:ln w="9525">
            <a:solidFill>
              <a:schemeClr val="tx1"/>
            </a:solidFill>
            <a:round/>
            <a:headEnd/>
            <a:tailEnd type="triangle" w="med" len="med"/>
          </a:ln>
        </p:spPr>
        <p:txBody>
          <a:bodyPr wrap="none" anchor="ctr"/>
          <a:lstStyle/>
          <a:p>
            <a:endParaRPr lang="en-US"/>
          </a:p>
        </p:txBody>
      </p:sp>
      <p:sp>
        <p:nvSpPr>
          <p:cNvPr id="3094" name="Oval 41"/>
          <p:cNvSpPr>
            <a:spLocks noChangeArrowheads="1"/>
          </p:cNvSpPr>
          <p:nvPr/>
        </p:nvSpPr>
        <p:spPr bwMode="auto">
          <a:xfrm>
            <a:off x="1646238" y="5046663"/>
            <a:ext cx="312737" cy="361950"/>
          </a:xfrm>
          <a:prstGeom prst="ellipse">
            <a:avLst/>
          </a:prstGeom>
          <a:noFill/>
          <a:ln w="9525">
            <a:solidFill>
              <a:schemeClr val="tx1"/>
            </a:solidFill>
            <a:round/>
            <a:headEnd/>
            <a:tailEnd/>
          </a:ln>
        </p:spPr>
        <p:txBody>
          <a:bodyPr wrap="none" anchor="ctr"/>
          <a:lstStyle/>
          <a:p>
            <a:endParaRPr lang="en-US"/>
          </a:p>
        </p:txBody>
      </p:sp>
      <p:sp>
        <p:nvSpPr>
          <p:cNvPr id="3095" name="Rectangle 42"/>
          <p:cNvSpPr>
            <a:spLocks noChangeArrowheads="1"/>
          </p:cNvSpPr>
          <p:nvPr/>
        </p:nvSpPr>
        <p:spPr bwMode="auto">
          <a:xfrm>
            <a:off x="1812925" y="5040313"/>
            <a:ext cx="74613" cy="74612"/>
          </a:xfrm>
          <a:prstGeom prst="rect">
            <a:avLst/>
          </a:prstGeom>
          <a:solidFill>
            <a:schemeClr val="bg1"/>
          </a:solidFill>
          <a:ln w="9525">
            <a:noFill/>
            <a:miter lim="800000"/>
            <a:headEnd/>
            <a:tailEnd/>
          </a:ln>
        </p:spPr>
        <p:txBody>
          <a:bodyPr wrap="none" anchor="ctr"/>
          <a:lstStyle/>
          <a:p>
            <a:pPr algn="ctr"/>
            <a:endParaRPr lang="en-US">
              <a:solidFill>
                <a:schemeClr val="bg1"/>
              </a:solidFill>
            </a:endParaRPr>
          </a:p>
        </p:txBody>
      </p:sp>
      <p:sp>
        <p:nvSpPr>
          <p:cNvPr id="3096" name="Text Box 43"/>
          <p:cNvSpPr txBox="1">
            <a:spLocks noChangeArrowheads="1"/>
          </p:cNvSpPr>
          <p:nvPr/>
        </p:nvSpPr>
        <p:spPr bwMode="auto">
          <a:xfrm>
            <a:off x="4419600" y="5410200"/>
            <a:ext cx="3219450" cy="1187450"/>
          </a:xfrm>
          <a:prstGeom prst="rect">
            <a:avLst/>
          </a:prstGeom>
          <a:noFill/>
          <a:ln w="9525">
            <a:noFill/>
            <a:miter lim="800000"/>
            <a:headEnd/>
            <a:tailEnd/>
          </a:ln>
        </p:spPr>
        <p:txBody>
          <a:bodyPr>
            <a:spAutoFit/>
          </a:bodyPr>
          <a:lstStyle/>
          <a:p>
            <a:pPr algn="ctr"/>
            <a:r>
              <a:rPr lang="en-US"/>
              <a:t>(0ºN, 0ºE) </a:t>
            </a:r>
          </a:p>
          <a:p>
            <a:pPr algn="ctr"/>
            <a:r>
              <a:rPr lang="en-US"/>
              <a:t>Equator, Prime Meridian</a:t>
            </a:r>
          </a:p>
          <a:p>
            <a:pPr algn="ctr"/>
            <a:endParaRPr lang="en-US"/>
          </a:p>
        </p:txBody>
      </p:sp>
      <p:sp>
        <p:nvSpPr>
          <p:cNvPr id="3097" name="Line 44"/>
          <p:cNvSpPr>
            <a:spLocks noChangeShapeType="1"/>
          </p:cNvSpPr>
          <p:nvPr/>
        </p:nvSpPr>
        <p:spPr bwMode="auto">
          <a:xfrm>
            <a:off x="5181600" y="4419600"/>
            <a:ext cx="615950" cy="1066800"/>
          </a:xfrm>
          <a:prstGeom prst="line">
            <a:avLst/>
          </a:prstGeom>
          <a:noFill/>
          <a:ln w="9525">
            <a:solidFill>
              <a:schemeClr val="tx1"/>
            </a:solidFill>
            <a:round/>
            <a:headEnd type="triangle" w="med" len="me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3600" smtClean="0"/>
              <a:t>Latitude and Longitude </a:t>
            </a:r>
            <a:br>
              <a:rPr lang="en-US" sz="3600" smtClean="0"/>
            </a:br>
            <a:r>
              <a:rPr lang="en-US" sz="3600" smtClean="0"/>
              <a:t>in North America</a:t>
            </a:r>
            <a:endParaRPr lang="en-US" smtClean="0"/>
          </a:p>
        </p:txBody>
      </p:sp>
      <p:grpSp>
        <p:nvGrpSpPr>
          <p:cNvPr id="43011" name="Group 14"/>
          <p:cNvGrpSpPr>
            <a:grpSpLocks/>
          </p:cNvGrpSpPr>
          <p:nvPr/>
        </p:nvGrpSpPr>
        <p:grpSpPr bwMode="auto">
          <a:xfrm>
            <a:off x="4140200" y="2133600"/>
            <a:ext cx="4070350" cy="4084638"/>
            <a:chOff x="1584" y="1344"/>
            <a:chExt cx="2564" cy="2573"/>
          </a:xfrm>
        </p:grpSpPr>
        <p:pic>
          <p:nvPicPr>
            <p:cNvPr id="43017" name="Picture 4" descr="earthus"/>
            <p:cNvPicPr>
              <a:picLocks noChangeAspect="1" noChangeArrowheads="1"/>
            </p:cNvPicPr>
            <p:nvPr/>
          </p:nvPicPr>
          <p:blipFill>
            <a:blip r:embed="rId3" cstate="print"/>
            <a:srcRect/>
            <a:stretch>
              <a:fillRect/>
            </a:stretch>
          </p:blipFill>
          <p:spPr bwMode="auto">
            <a:xfrm>
              <a:off x="1584" y="1344"/>
              <a:ext cx="2564" cy="2573"/>
            </a:xfrm>
            <a:prstGeom prst="rect">
              <a:avLst/>
            </a:prstGeom>
            <a:noFill/>
            <a:ln w="9525">
              <a:noFill/>
              <a:miter lim="800000"/>
              <a:headEnd/>
              <a:tailEnd/>
            </a:ln>
          </p:spPr>
        </p:pic>
        <p:sp>
          <p:nvSpPr>
            <p:cNvPr id="43018" name="Text Box 5"/>
            <p:cNvSpPr txBox="1">
              <a:spLocks noChangeArrowheads="1"/>
            </p:cNvSpPr>
            <p:nvPr/>
          </p:nvSpPr>
          <p:spPr bwMode="auto">
            <a:xfrm>
              <a:off x="2582" y="2779"/>
              <a:ext cx="754" cy="288"/>
            </a:xfrm>
            <a:prstGeom prst="rect">
              <a:avLst/>
            </a:prstGeom>
            <a:noFill/>
            <a:ln w="9525">
              <a:noFill/>
              <a:miter lim="800000"/>
              <a:headEnd/>
              <a:tailEnd/>
            </a:ln>
          </p:spPr>
          <p:txBody>
            <a:bodyPr>
              <a:spAutoFit/>
            </a:bodyPr>
            <a:lstStyle/>
            <a:p>
              <a:pPr>
                <a:spcBef>
                  <a:spcPct val="50000"/>
                </a:spcBef>
              </a:pPr>
              <a:r>
                <a:rPr lang="en-US">
                  <a:solidFill>
                    <a:schemeClr val="tx2"/>
                  </a:solidFill>
                </a:rPr>
                <a:t>90 W</a:t>
              </a:r>
              <a:endParaRPr lang="en-US"/>
            </a:p>
          </p:txBody>
        </p:sp>
        <p:sp>
          <p:nvSpPr>
            <p:cNvPr id="43019" name="Text Box 6"/>
            <p:cNvSpPr txBox="1">
              <a:spLocks noChangeArrowheads="1"/>
            </p:cNvSpPr>
            <p:nvPr/>
          </p:nvSpPr>
          <p:spPr bwMode="auto">
            <a:xfrm rot="937487">
              <a:off x="1897" y="2697"/>
              <a:ext cx="754" cy="288"/>
            </a:xfrm>
            <a:prstGeom prst="rect">
              <a:avLst/>
            </a:prstGeom>
            <a:noFill/>
            <a:ln w="9525">
              <a:noFill/>
              <a:miter lim="800000"/>
              <a:headEnd/>
              <a:tailEnd/>
            </a:ln>
          </p:spPr>
          <p:txBody>
            <a:bodyPr>
              <a:spAutoFit/>
            </a:bodyPr>
            <a:lstStyle/>
            <a:p>
              <a:pPr>
                <a:spcBef>
                  <a:spcPct val="50000"/>
                </a:spcBef>
              </a:pPr>
              <a:r>
                <a:rPr lang="en-US"/>
                <a:t>120 W</a:t>
              </a:r>
            </a:p>
          </p:txBody>
        </p:sp>
        <p:sp>
          <p:nvSpPr>
            <p:cNvPr id="43020" name="Text Box 7"/>
            <p:cNvSpPr txBox="1">
              <a:spLocks noChangeArrowheads="1"/>
            </p:cNvSpPr>
            <p:nvPr/>
          </p:nvSpPr>
          <p:spPr bwMode="auto">
            <a:xfrm rot="-740906">
              <a:off x="3166" y="2670"/>
              <a:ext cx="672" cy="288"/>
            </a:xfrm>
            <a:prstGeom prst="rect">
              <a:avLst/>
            </a:prstGeom>
            <a:noFill/>
            <a:ln w="9525">
              <a:noFill/>
              <a:miter lim="800000"/>
              <a:headEnd/>
              <a:tailEnd/>
            </a:ln>
          </p:spPr>
          <p:txBody>
            <a:bodyPr>
              <a:spAutoFit/>
            </a:bodyPr>
            <a:lstStyle/>
            <a:p>
              <a:pPr>
                <a:spcBef>
                  <a:spcPct val="50000"/>
                </a:spcBef>
              </a:pPr>
              <a:r>
                <a:rPr lang="en-US">
                  <a:solidFill>
                    <a:schemeClr val="tx2"/>
                  </a:solidFill>
                </a:rPr>
                <a:t>60 W</a:t>
              </a:r>
              <a:endParaRPr lang="en-US"/>
            </a:p>
          </p:txBody>
        </p:sp>
        <p:sp>
          <p:nvSpPr>
            <p:cNvPr id="43021" name="Text Box 8"/>
            <p:cNvSpPr txBox="1">
              <a:spLocks noChangeArrowheads="1"/>
            </p:cNvSpPr>
            <p:nvPr/>
          </p:nvSpPr>
          <p:spPr bwMode="auto">
            <a:xfrm rot="363621">
              <a:off x="2391" y="2352"/>
              <a:ext cx="538" cy="288"/>
            </a:xfrm>
            <a:prstGeom prst="rect">
              <a:avLst/>
            </a:prstGeom>
            <a:noFill/>
            <a:ln w="9525">
              <a:noFill/>
              <a:miter lim="800000"/>
              <a:headEnd/>
              <a:tailEnd/>
            </a:ln>
          </p:spPr>
          <p:txBody>
            <a:bodyPr>
              <a:spAutoFit/>
            </a:bodyPr>
            <a:lstStyle/>
            <a:p>
              <a:pPr>
                <a:spcBef>
                  <a:spcPct val="50000"/>
                </a:spcBef>
              </a:pPr>
              <a:r>
                <a:rPr lang="en-US">
                  <a:solidFill>
                    <a:schemeClr val="tx2"/>
                  </a:solidFill>
                </a:rPr>
                <a:t>30 N</a:t>
              </a:r>
              <a:endParaRPr lang="en-US"/>
            </a:p>
          </p:txBody>
        </p:sp>
        <p:sp>
          <p:nvSpPr>
            <p:cNvPr id="43022" name="Text Box 9"/>
            <p:cNvSpPr txBox="1">
              <a:spLocks noChangeArrowheads="1"/>
            </p:cNvSpPr>
            <p:nvPr/>
          </p:nvSpPr>
          <p:spPr bwMode="auto">
            <a:xfrm rot="476609">
              <a:off x="2400" y="2976"/>
              <a:ext cx="432" cy="288"/>
            </a:xfrm>
            <a:prstGeom prst="rect">
              <a:avLst/>
            </a:prstGeom>
            <a:noFill/>
            <a:ln w="9525">
              <a:noFill/>
              <a:miter lim="800000"/>
              <a:headEnd/>
              <a:tailEnd/>
            </a:ln>
          </p:spPr>
          <p:txBody>
            <a:bodyPr>
              <a:spAutoFit/>
            </a:bodyPr>
            <a:lstStyle/>
            <a:p>
              <a:pPr>
                <a:spcBef>
                  <a:spcPct val="50000"/>
                </a:spcBef>
              </a:pPr>
              <a:r>
                <a:rPr lang="en-US">
                  <a:solidFill>
                    <a:schemeClr val="tx2"/>
                  </a:solidFill>
                </a:rPr>
                <a:t>0 N</a:t>
              </a:r>
              <a:endParaRPr lang="en-US"/>
            </a:p>
          </p:txBody>
        </p:sp>
        <p:sp>
          <p:nvSpPr>
            <p:cNvPr id="43023" name="Text Box 10"/>
            <p:cNvSpPr txBox="1">
              <a:spLocks noChangeArrowheads="1"/>
            </p:cNvSpPr>
            <p:nvPr/>
          </p:nvSpPr>
          <p:spPr bwMode="auto">
            <a:xfrm rot="559830">
              <a:off x="2438" y="1943"/>
              <a:ext cx="513" cy="288"/>
            </a:xfrm>
            <a:prstGeom prst="rect">
              <a:avLst/>
            </a:prstGeom>
            <a:noFill/>
            <a:ln w="9525">
              <a:noFill/>
              <a:miter lim="800000"/>
              <a:headEnd/>
              <a:tailEnd/>
            </a:ln>
          </p:spPr>
          <p:txBody>
            <a:bodyPr>
              <a:spAutoFit/>
            </a:bodyPr>
            <a:lstStyle/>
            <a:p>
              <a:pPr>
                <a:spcBef>
                  <a:spcPct val="50000"/>
                </a:spcBef>
              </a:pPr>
              <a:r>
                <a:rPr lang="en-US">
                  <a:solidFill>
                    <a:schemeClr val="tx2"/>
                  </a:solidFill>
                </a:rPr>
                <a:t>60 N</a:t>
              </a:r>
              <a:endParaRPr lang="en-US"/>
            </a:p>
          </p:txBody>
        </p:sp>
      </p:grpSp>
      <p:sp>
        <p:nvSpPr>
          <p:cNvPr id="43012" name="Text Box 11"/>
          <p:cNvSpPr txBox="1">
            <a:spLocks noChangeArrowheads="1"/>
          </p:cNvSpPr>
          <p:nvPr/>
        </p:nvSpPr>
        <p:spPr bwMode="auto">
          <a:xfrm>
            <a:off x="365125" y="2632075"/>
            <a:ext cx="1167307" cy="3046988"/>
          </a:xfrm>
          <a:prstGeom prst="rect">
            <a:avLst/>
          </a:prstGeom>
          <a:noFill/>
          <a:ln w="9525">
            <a:noFill/>
            <a:miter lim="800000"/>
            <a:headEnd/>
            <a:tailEnd/>
          </a:ln>
        </p:spPr>
        <p:txBody>
          <a:bodyPr wrap="none">
            <a:spAutoFit/>
          </a:bodyPr>
          <a:lstStyle/>
          <a:p>
            <a:r>
              <a:rPr lang="en-US" dirty="0"/>
              <a:t>Austin: </a:t>
            </a:r>
          </a:p>
          <a:p>
            <a:endParaRPr lang="en-US" dirty="0"/>
          </a:p>
          <a:p>
            <a:endParaRPr lang="en-US" dirty="0"/>
          </a:p>
          <a:p>
            <a:r>
              <a:rPr lang="en-US" dirty="0"/>
              <a:t>Logan:</a:t>
            </a:r>
          </a:p>
          <a:p>
            <a:endParaRPr lang="en-US" dirty="0"/>
          </a:p>
          <a:p>
            <a:endParaRPr lang="en-US" dirty="0"/>
          </a:p>
          <a:p>
            <a:endParaRPr lang="en-US" dirty="0"/>
          </a:p>
          <a:p>
            <a:endParaRPr lang="en-US" dirty="0"/>
          </a:p>
        </p:txBody>
      </p:sp>
      <p:sp>
        <p:nvSpPr>
          <p:cNvPr id="43013" name="Text Box 12"/>
          <p:cNvSpPr txBox="1">
            <a:spLocks noChangeArrowheads="1"/>
          </p:cNvSpPr>
          <p:nvPr/>
        </p:nvSpPr>
        <p:spPr bwMode="auto">
          <a:xfrm>
            <a:off x="403225" y="3051175"/>
            <a:ext cx="3822700" cy="466725"/>
          </a:xfrm>
          <a:prstGeom prst="rect">
            <a:avLst/>
          </a:prstGeom>
          <a:solidFill>
            <a:schemeClr val="bg1"/>
          </a:solidFill>
          <a:ln w="9525">
            <a:solidFill>
              <a:schemeClr val="tx1"/>
            </a:solidFill>
            <a:miter lim="800000"/>
            <a:headEnd/>
            <a:tailEnd/>
          </a:ln>
        </p:spPr>
        <p:txBody>
          <a:bodyPr>
            <a:spAutoFit/>
          </a:bodyPr>
          <a:lstStyle/>
          <a:p>
            <a:r>
              <a:rPr lang="en-US"/>
              <a:t>(30</a:t>
            </a:r>
            <a:r>
              <a:rPr lang="en-US">
                <a:cs typeface="Times New Roman" pitchFamily="18" charset="0"/>
              </a:rPr>
              <a:t>°18' 22" N, </a:t>
            </a:r>
            <a:r>
              <a:rPr lang="en-US"/>
              <a:t>97°45' 3" W)</a:t>
            </a:r>
          </a:p>
        </p:txBody>
      </p:sp>
      <p:sp>
        <p:nvSpPr>
          <p:cNvPr id="43014" name="Text Box 13"/>
          <p:cNvSpPr txBox="1">
            <a:spLocks noChangeArrowheads="1"/>
          </p:cNvSpPr>
          <p:nvPr/>
        </p:nvSpPr>
        <p:spPr bwMode="auto">
          <a:xfrm>
            <a:off x="454025" y="4168775"/>
            <a:ext cx="3794125" cy="466725"/>
          </a:xfrm>
          <a:prstGeom prst="rect">
            <a:avLst/>
          </a:prstGeom>
          <a:solidFill>
            <a:schemeClr val="bg1"/>
          </a:solidFill>
          <a:ln w="9525">
            <a:solidFill>
              <a:schemeClr val="tx1"/>
            </a:solidFill>
            <a:miter lim="800000"/>
            <a:headEnd/>
            <a:tailEnd/>
          </a:ln>
        </p:spPr>
        <p:txBody>
          <a:bodyPr wrap="none">
            <a:spAutoFit/>
          </a:bodyPr>
          <a:lstStyle/>
          <a:p>
            <a:r>
              <a:rPr lang="en-US"/>
              <a:t>(41</a:t>
            </a:r>
            <a:r>
              <a:rPr lang="en-US">
                <a:cs typeface="Times New Roman" pitchFamily="18" charset="0"/>
              </a:rPr>
              <a:t>°44' 24" N, </a:t>
            </a:r>
            <a:r>
              <a:rPr lang="en-US"/>
              <a:t>111°50' 9" W)</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146300" y="579438"/>
            <a:ext cx="5486400" cy="1143000"/>
          </a:xfrm>
          <a:noFill/>
        </p:spPr>
        <p:txBody>
          <a:bodyPr lIns="92075" tIns="46038" rIns="92075" bIns="46038"/>
          <a:lstStyle/>
          <a:p>
            <a:r>
              <a:rPr lang="en-US" smtClean="0"/>
              <a:t>Map Projection</a:t>
            </a:r>
          </a:p>
        </p:txBody>
      </p:sp>
      <p:sp>
        <p:nvSpPr>
          <p:cNvPr id="44035" name="Freeform 3"/>
          <p:cNvSpPr>
            <a:spLocks/>
          </p:cNvSpPr>
          <p:nvPr/>
        </p:nvSpPr>
        <p:spPr bwMode="auto">
          <a:xfrm>
            <a:off x="3690938" y="2657475"/>
            <a:ext cx="1177925" cy="947738"/>
          </a:xfrm>
          <a:custGeom>
            <a:avLst/>
            <a:gdLst>
              <a:gd name="T0" fmla="*/ 1006475 w 742"/>
              <a:gd name="T1" fmla="*/ 946150 h 597"/>
              <a:gd name="T2" fmla="*/ 1176338 w 742"/>
              <a:gd name="T3" fmla="*/ 554038 h 597"/>
              <a:gd name="T4" fmla="*/ 1050925 w 742"/>
              <a:gd name="T5" fmla="*/ 593725 h 597"/>
              <a:gd name="T6" fmla="*/ 1006475 w 742"/>
              <a:gd name="T7" fmla="*/ 468313 h 597"/>
              <a:gd name="T8" fmla="*/ 962025 w 742"/>
              <a:gd name="T9" fmla="*/ 352425 h 597"/>
              <a:gd name="T10" fmla="*/ 900113 w 742"/>
              <a:gd name="T11" fmla="*/ 254000 h 597"/>
              <a:gd name="T12" fmla="*/ 828675 w 742"/>
              <a:gd name="T13" fmla="*/ 168275 h 597"/>
              <a:gd name="T14" fmla="*/ 749300 w 742"/>
              <a:gd name="T15" fmla="*/ 98425 h 597"/>
              <a:gd name="T16" fmla="*/ 668337 w 742"/>
              <a:gd name="T17" fmla="*/ 41275 h 597"/>
              <a:gd name="T18" fmla="*/ 579438 w 742"/>
              <a:gd name="T19" fmla="*/ 12700 h 597"/>
              <a:gd name="T20" fmla="*/ 534988 w 742"/>
              <a:gd name="T21" fmla="*/ 6350 h 597"/>
              <a:gd name="T22" fmla="*/ 500063 w 742"/>
              <a:gd name="T23" fmla="*/ 0 h 597"/>
              <a:gd name="T24" fmla="*/ 454025 w 742"/>
              <a:gd name="T25" fmla="*/ 6350 h 597"/>
              <a:gd name="T26" fmla="*/ 409575 w 742"/>
              <a:gd name="T27" fmla="*/ 17463 h 597"/>
              <a:gd name="T28" fmla="*/ 0 w 742"/>
              <a:gd name="T29" fmla="*/ 150813 h 597"/>
              <a:gd name="T30" fmla="*/ 98425 w 742"/>
              <a:gd name="T31" fmla="*/ 455613 h 597"/>
              <a:gd name="T32" fmla="*/ 517525 w 742"/>
              <a:gd name="T33" fmla="*/ 323850 h 597"/>
              <a:gd name="T34" fmla="*/ 544513 w 742"/>
              <a:gd name="T35" fmla="*/ 323850 h 597"/>
              <a:gd name="T36" fmla="*/ 569913 w 742"/>
              <a:gd name="T37" fmla="*/ 328613 h 597"/>
              <a:gd name="T38" fmla="*/ 596900 w 742"/>
              <a:gd name="T39" fmla="*/ 346075 h 597"/>
              <a:gd name="T40" fmla="*/ 623887 w 742"/>
              <a:gd name="T41" fmla="*/ 374650 h 597"/>
              <a:gd name="T42" fmla="*/ 660400 w 742"/>
              <a:gd name="T43" fmla="*/ 409575 h 597"/>
              <a:gd name="T44" fmla="*/ 685800 w 742"/>
              <a:gd name="T45" fmla="*/ 455613 h 597"/>
              <a:gd name="T46" fmla="*/ 712787 w 742"/>
              <a:gd name="T47" fmla="*/ 501650 h 597"/>
              <a:gd name="T48" fmla="*/ 730250 w 742"/>
              <a:gd name="T49" fmla="*/ 560388 h 597"/>
              <a:gd name="T50" fmla="*/ 774700 w 742"/>
              <a:gd name="T51" fmla="*/ 687388 h 597"/>
              <a:gd name="T52" fmla="*/ 641350 w 742"/>
              <a:gd name="T53" fmla="*/ 727075 h 597"/>
              <a:gd name="T54" fmla="*/ 1006475 w 742"/>
              <a:gd name="T55" fmla="*/ 946150 h 5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42"/>
              <a:gd name="T85" fmla="*/ 0 h 597"/>
              <a:gd name="T86" fmla="*/ 742 w 742"/>
              <a:gd name="T87" fmla="*/ 597 h 59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42" h="597">
                <a:moveTo>
                  <a:pt x="634" y="596"/>
                </a:moveTo>
                <a:lnTo>
                  <a:pt x="741" y="349"/>
                </a:lnTo>
                <a:lnTo>
                  <a:pt x="662" y="374"/>
                </a:lnTo>
                <a:lnTo>
                  <a:pt x="634" y="295"/>
                </a:lnTo>
                <a:lnTo>
                  <a:pt x="606" y="222"/>
                </a:lnTo>
                <a:lnTo>
                  <a:pt x="567" y="160"/>
                </a:lnTo>
                <a:lnTo>
                  <a:pt x="522" y="106"/>
                </a:lnTo>
                <a:lnTo>
                  <a:pt x="472" y="62"/>
                </a:lnTo>
                <a:lnTo>
                  <a:pt x="421" y="26"/>
                </a:lnTo>
                <a:lnTo>
                  <a:pt x="365" y="8"/>
                </a:lnTo>
                <a:lnTo>
                  <a:pt x="337" y="4"/>
                </a:lnTo>
                <a:lnTo>
                  <a:pt x="315" y="0"/>
                </a:lnTo>
                <a:lnTo>
                  <a:pt x="286" y="4"/>
                </a:lnTo>
                <a:lnTo>
                  <a:pt x="258" y="11"/>
                </a:lnTo>
                <a:lnTo>
                  <a:pt x="0" y="95"/>
                </a:lnTo>
                <a:lnTo>
                  <a:pt x="62" y="287"/>
                </a:lnTo>
                <a:lnTo>
                  <a:pt x="326" y="204"/>
                </a:lnTo>
                <a:lnTo>
                  <a:pt x="343" y="204"/>
                </a:lnTo>
                <a:lnTo>
                  <a:pt x="359" y="207"/>
                </a:lnTo>
                <a:lnTo>
                  <a:pt x="376" y="218"/>
                </a:lnTo>
                <a:lnTo>
                  <a:pt x="393" y="236"/>
                </a:lnTo>
                <a:lnTo>
                  <a:pt x="416" y="258"/>
                </a:lnTo>
                <a:lnTo>
                  <a:pt x="432" y="287"/>
                </a:lnTo>
                <a:lnTo>
                  <a:pt x="449" y="316"/>
                </a:lnTo>
                <a:lnTo>
                  <a:pt x="460" y="353"/>
                </a:lnTo>
                <a:lnTo>
                  <a:pt x="488" y="433"/>
                </a:lnTo>
                <a:lnTo>
                  <a:pt x="404" y="458"/>
                </a:lnTo>
                <a:lnTo>
                  <a:pt x="634" y="596"/>
                </a:lnTo>
              </a:path>
            </a:pathLst>
          </a:custGeom>
          <a:solidFill>
            <a:schemeClr val="accent2"/>
          </a:solidFill>
          <a:ln w="12700" cap="rnd">
            <a:solidFill>
              <a:schemeClr val="tx1"/>
            </a:solidFill>
            <a:round/>
            <a:headEnd/>
            <a:tailEnd/>
          </a:ln>
        </p:spPr>
        <p:txBody>
          <a:bodyPr/>
          <a:lstStyle/>
          <a:p>
            <a:endParaRPr lang="en-US"/>
          </a:p>
        </p:txBody>
      </p:sp>
      <p:sp>
        <p:nvSpPr>
          <p:cNvPr id="44036" name="Rectangle 4"/>
          <p:cNvSpPr>
            <a:spLocks noChangeArrowheads="1"/>
          </p:cNvSpPr>
          <p:nvPr/>
        </p:nvSpPr>
        <p:spPr bwMode="auto">
          <a:xfrm>
            <a:off x="412750" y="4384675"/>
            <a:ext cx="3944938" cy="1309688"/>
          </a:xfrm>
          <a:prstGeom prst="rect">
            <a:avLst/>
          </a:prstGeom>
          <a:noFill/>
          <a:ln w="9525">
            <a:noFill/>
            <a:miter lim="800000"/>
            <a:headEnd/>
            <a:tailEnd/>
          </a:ln>
        </p:spPr>
        <p:txBody>
          <a:bodyPr wrap="none" lIns="92075" tIns="46038" rIns="92075" bIns="46038">
            <a:spAutoFit/>
          </a:bodyPr>
          <a:lstStyle/>
          <a:p>
            <a:pPr algn="ctr"/>
            <a:r>
              <a:rPr lang="en-US" sz="3200" b="1" i="1">
                <a:solidFill>
                  <a:schemeClr val="accent2"/>
                </a:solidFill>
              </a:rPr>
              <a:t>Curved Earth</a:t>
            </a:r>
            <a:endParaRPr lang="en-US" b="1"/>
          </a:p>
          <a:p>
            <a:pPr algn="ctr"/>
            <a:r>
              <a:rPr lang="en-US" b="1">
                <a:solidFill>
                  <a:schemeClr val="accent2"/>
                </a:solidFill>
              </a:rPr>
              <a:t>Geographic coordinates: </a:t>
            </a:r>
            <a:r>
              <a:rPr lang="en-US" b="1">
                <a:solidFill>
                  <a:schemeClr val="accent2"/>
                </a:solidFill>
                <a:latin typeface="Symbol" pitchFamily="18" charset="2"/>
              </a:rPr>
              <a:t>f</a:t>
            </a:r>
            <a:r>
              <a:rPr lang="en-US" b="1">
                <a:solidFill>
                  <a:schemeClr val="accent2"/>
                </a:solidFill>
              </a:rPr>
              <a:t>, </a:t>
            </a:r>
            <a:r>
              <a:rPr lang="en-US" b="1">
                <a:solidFill>
                  <a:schemeClr val="accent2"/>
                </a:solidFill>
                <a:latin typeface="Symbol" pitchFamily="18" charset="2"/>
              </a:rPr>
              <a:t>l</a:t>
            </a:r>
          </a:p>
          <a:p>
            <a:pPr algn="ctr"/>
            <a:r>
              <a:rPr lang="en-US" b="1"/>
              <a:t>(Latitude &amp; Longitude)</a:t>
            </a:r>
          </a:p>
        </p:txBody>
      </p:sp>
      <p:sp>
        <p:nvSpPr>
          <p:cNvPr id="44037" name="Rectangle 5"/>
          <p:cNvSpPr>
            <a:spLocks noChangeArrowheads="1"/>
          </p:cNvSpPr>
          <p:nvPr/>
        </p:nvSpPr>
        <p:spPr bwMode="auto">
          <a:xfrm>
            <a:off x="4940300" y="2632075"/>
            <a:ext cx="3806825" cy="1309688"/>
          </a:xfrm>
          <a:prstGeom prst="rect">
            <a:avLst/>
          </a:prstGeom>
          <a:noFill/>
          <a:ln w="9525">
            <a:noFill/>
            <a:miter lim="800000"/>
            <a:headEnd/>
            <a:tailEnd/>
          </a:ln>
        </p:spPr>
        <p:txBody>
          <a:bodyPr lIns="92075" tIns="46038" rIns="92075" bIns="46038">
            <a:spAutoFit/>
          </a:bodyPr>
          <a:lstStyle/>
          <a:p>
            <a:pPr algn="ctr"/>
            <a:r>
              <a:rPr lang="en-US" sz="3200" b="1" i="1">
                <a:solidFill>
                  <a:srgbClr val="008000"/>
                </a:solidFill>
              </a:rPr>
              <a:t>Flat Map</a:t>
            </a:r>
            <a:r>
              <a:rPr lang="en-US" b="1"/>
              <a:t> </a:t>
            </a:r>
          </a:p>
          <a:p>
            <a:pPr algn="ctr"/>
            <a:r>
              <a:rPr lang="en-US" b="1">
                <a:solidFill>
                  <a:srgbClr val="008000"/>
                </a:solidFill>
              </a:rPr>
              <a:t>Cartesian coordinates: x,y</a:t>
            </a:r>
          </a:p>
          <a:p>
            <a:pPr algn="ctr"/>
            <a:r>
              <a:rPr lang="en-US" b="1"/>
              <a:t>(Easting &amp; Northing)</a:t>
            </a:r>
          </a:p>
        </p:txBody>
      </p:sp>
      <p:pic>
        <p:nvPicPr>
          <p:cNvPr id="44038" name="Picture 6"/>
          <p:cNvPicPr>
            <a:picLocks noChangeArrowheads="1"/>
          </p:cNvPicPr>
          <p:nvPr/>
        </p:nvPicPr>
        <p:blipFill>
          <a:blip r:embed="rId3" cstate="print"/>
          <a:srcRect/>
          <a:stretch>
            <a:fillRect/>
          </a:stretch>
        </p:blipFill>
        <p:spPr bwMode="auto">
          <a:xfrm>
            <a:off x="582613" y="1717675"/>
            <a:ext cx="3030537" cy="2593975"/>
          </a:xfrm>
          <a:prstGeom prst="rect">
            <a:avLst/>
          </a:prstGeom>
          <a:noFill/>
          <a:ln w="9525">
            <a:noFill/>
            <a:miter lim="800000"/>
            <a:headEnd/>
            <a:tailEnd/>
          </a:ln>
        </p:spPr>
      </p:pic>
      <p:pic>
        <p:nvPicPr>
          <p:cNvPr id="44039" name="Picture 7"/>
          <p:cNvPicPr>
            <a:picLocks noChangeArrowheads="1"/>
          </p:cNvPicPr>
          <p:nvPr/>
        </p:nvPicPr>
        <p:blipFill>
          <a:blip r:embed="rId4" cstate="print"/>
          <a:srcRect/>
          <a:stretch>
            <a:fillRect/>
          </a:stretch>
        </p:blipFill>
        <p:spPr bwMode="auto">
          <a:xfrm>
            <a:off x="4479925" y="4143375"/>
            <a:ext cx="3862388" cy="210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5059" name="Picture 3" descr="earth"/>
          <p:cNvPicPr>
            <a:picLocks noChangeAspect="1" noChangeArrowheads="1"/>
          </p:cNvPicPr>
          <p:nvPr/>
        </p:nvPicPr>
        <p:blipFill>
          <a:blip r:embed="rId3" cstate="print"/>
          <a:srcRect/>
          <a:stretch>
            <a:fillRect/>
          </a:stretch>
        </p:blipFill>
        <p:spPr bwMode="auto">
          <a:xfrm>
            <a:off x="533400" y="1371600"/>
            <a:ext cx="2889250" cy="3048000"/>
          </a:xfrm>
          <a:prstGeom prst="rect">
            <a:avLst/>
          </a:prstGeom>
          <a:noFill/>
          <a:ln w="9525">
            <a:noFill/>
            <a:miter lim="800000"/>
            <a:headEnd/>
            <a:tailEnd/>
          </a:ln>
        </p:spPr>
      </p:pic>
      <p:pic>
        <p:nvPicPr>
          <p:cNvPr id="45060" name="Picture 4" descr="earth"/>
          <p:cNvPicPr>
            <a:picLocks noChangeAspect="1" noChangeArrowheads="1"/>
          </p:cNvPicPr>
          <p:nvPr/>
        </p:nvPicPr>
        <p:blipFill>
          <a:blip r:embed="rId3" cstate="print"/>
          <a:srcRect/>
          <a:stretch>
            <a:fillRect/>
          </a:stretch>
        </p:blipFill>
        <p:spPr bwMode="auto">
          <a:xfrm>
            <a:off x="4191000" y="2133600"/>
            <a:ext cx="1300163" cy="1371600"/>
          </a:xfrm>
          <a:prstGeom prst="rect">
            <a:avLst/>
          </a:prstGeom>
          <a:noFill/>
          <a:ln w="9525">
            <a:noFill/>
            <a:miter lim="800000"/>
            <a:headEnd/>
            <a:tailEnd/>
          </a:ln>
        </p:spPr>
      </p:pic>
      <p:sp>
        <p:nvSpPr>
          <p:cNvPr id="45061" name="Line 5"/>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5062" name="Line 6"/>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5063" name="Group 7"/>
          <p:cNvGrpSpPr>
            <a:grpSpLocks/>
          </p:cNvGrpSpPr>
          <p:nvPr/>
        </p:nvGrpSpPr>
        <p:grpSpPr bwMode="auto">
          <a:xfrm>
            <a:off x="6310313" y="2046288"/>
            <a:ext cx="2514600" cy="1447800"/>
            <a:chOff x="3792" y="1872"/>
            <a:chExt cx="1584" cy="912"/>
          </a:xfrm>
        </p:grpSpPr>
        <p:pic>
          <p:nvPicPr>
            <p:cNvPr id="45076" name="Picture 8" descr="map"/>
            <p:cNvPicPr>
              <a:picLocks noChangeAspect="1" noChangeArrowheads="1"/>
            </p:cNvPicPr>
            <p:nvPr/>
          </p:nvPicPr>
          <p:blipFill>
            <a:blip r:embed="rId4" cstate="print"/>
            <a:srcRect/>
            <a:stretch>
              <a:fillRect/>
            </a:stretch>
          </p:blipFill>
          <p:spPr bwMode="auto">
            <a:xfrm>
              <a:off x="3792" y="1872"/>
              <a:ext cx="1584" cy="912"/>
            </a:xfrm>
            <a:prstGeom prst="rect">
              <a:avLst/>
            </a:prstGeom>
            <a:noFill/>
            <a:ln w="9525">
              <a:noFill/>
              <a:miter lim="800000"/>
              <a:headEnd/>
              <a:tailEnd/>
            </a:ln>
          </p:spPr>
        </p:pic>
        <p:sp>
          <p:nvSpPr>
            <p:cNvPr id="45077"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5064" name="Group 10"/>
          <p:cNvGrpSpPr>
            <a:grpSpLocks/>
          </p:cNvGrpSpPr>
          <p:nvPr/>
        </p:nvGrpSpPr>
        <p:grpSpPr bwMode="auto">
          <a:xfrm>
            <a:off x="1519238" y="4733925"/>
            <a:ext cx="3482975" cy="1370013"/>
            <a:chOff x="3566" y="1440"/>
            <a:chExt cx="2194" cy="863"/>
          </a:xfrm>
        </p:grpSpPr>
        <p:sp>
          <p:nvSpPr>
            <p:cNvPr id="45074" name="Text Box 11"/>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a:solidFill>
                    <a:srgbClr val="0000FF"/>
                  </a:solidFill>
                </a:rPr>
                <a:t>Representative Fraction</a:t>
              </a:r>
              <a:endParaRPr lang="en-US"/>
            </a:p>
            <a:p>
              <a:pPr algn="ctr">
                <a:spcBef>
                  <a:spcPct val="50000"/>
                </a:spcBef>
              </a:pPr>
              <a:r>
                <a:rPr lang="en-US" u="sng"/>
                <a:t>Globe distance</a:t>
              </a:r>
              <a:br>
                <a:rPr lang="en-US" u="sng"/>
              </a:br>
              <a:r>
                <a:rPr lang="en-US"/>
                <a:t>Earth distance </a:t>
              </a:r>
            </a:p>
          </p:txBody>
        </p:sp>
        <p:sp>
          <p:nvSpPr>
            <p:cNvPr id="45075" name="Text Box 12"/>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a:t>=</a:t>
              </a:r>
            </a:p>
          </p:txBody>
        </p:sp>
      </p:grpSp>
      <p:sp>
        <p:nvSpPr>
          <p:cNvPr id="45065" name="Text Box 13"/>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a:solidFill>
                  <a:srgbClr val="FF3300"/>
                </a:solidFill>
              </a:rPr>
              <a:t>Map Scale:</a:t>
            </a:r>
            <a:endParaRPr lang="en-US"/>
          </a:p>
        </p:txBody>
      </p:sp>
      <p:sp>
        <p:nvSpPr>
          <p:cNvPr id="45066" name="AutoShape 14"/>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5067" name="AutoShape 15"/>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5068" name="Text Box 16"/>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a:solidFill>
                  <a:srgbClr val="FF3300"/>
                </a:solidFill>
              </a:rPr>
              <a:t>Map Projection:</a:t>
            </a:r>
            <a:endParaRPr lang="en-US"/>
          </a:p>
        </p:txBody>
      </p:sp>
      <p:sp>
        <p:nvSpPr>
          <p:cNvPr id="45069" name="Text Box 17"/>
          <p:cNvSpPr txBox="1">
            <a:spLocks noChangeArrowheads="1"/>
          </p:cNvSpPr>
          <p:nvPr/>
        </p:nvSpPr>
        <p:spPr bwMode="auto">
          <a:xfrm>
            <a:off x="6527800" y="4705350"/>
            <a:ext cx="1697038" cy="457200"/>
          </a:xfrm>
          <a:prstGeom prst="rect">
            <a:avLst/>
          </a:prstGeom>
          <a:noFill/>
          <a:ln w="9525">
            <a:noFill/>
            <a:miter lim="800000"/>
            <a:headEnd/>
            <a:tailEnd/>
          </a:ln>
        </p:spPr>
        <p:txBody>
          <a:bodyPr wrap="none">
            <a:spAutoFit/>
          </a:bodyPr>
          <a:lstStyle/>
          <a:p>
            <a:r>
              <a:rPr lang="en-US">
                <a:solidFill>
                  <a:srgbClr val="0000FF"/>
                </a:solidFill>
              </a:rPr>
              <a:t>Scale Factor</a:t>
            </a:r>
            <a:endParaRPr lang="en-US"/>
          </a:p>
        </p:txBody>
      </p:sp>
      <p:sp>
        <p:nvSpPr>
          <p:cNvPr id="45070" name="Text Box 18"/>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u="sng"/>
              <a:t>Map distance</a:t>
            </a:r>
            <a:r>
              <a:rPr lang="en-US"/>
              <a:t/>
            </a:r>
            <a:br>
              <a:rPr lang="en-US"/>
            </a:br>
            <a:r>
              <a:rPr lang="en-US"/>
              <a:t>Globe distance </a:t>
            </a:r>
          </a:p>
        </p:txBody>
      </p:sp>
      <p:sp>
        <p:nvSpPr>
          <p:cNvPr id="45071" name="Text Box 19"/>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a:t>=</a:t>
            </a:r>
          </a:p>
        </p:txBody>
      </p:sp>
      <p:sp>
        <p:nvSpPr>
          <p:cNvPr id="45072" name="Text Box 20"/>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a:p>
          <a:p>
            <a:r>
              <a:rPr lang="en-US"/>
              <a:t>(e.g. 1:24,000)</a:t>
            </a:r>
          </a:p>
        </p:txBody>
      </p:sp>
      <p:sp>
        <p:nvSpPr>
          <p:cNvPr id="45073" name="Text Box 21"/>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endParaRPr lang="en-US"/>
          </a:p>
          <a:p>
            <a:r>
              <a:rPr lang="en-US"/>
              <a:t>(e.g. 0.9996)</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Coordinate Systems</a:t>
            </a:r>
          </a:p>
        </p:txBody>
      </p:sp>
      <p:grpSp>
        <p:nvGrpSpPr>
          <p:cNvPr id="46083" name="Group 3"/>
          <p:cNvGrpSpPr>
            <a:grpSpLocks/>
          </p:cNvGrpSpPr>
          <p:nvPr/>
        </p:nvGrpSpPr>
        <p:grpSpPr bwMode="auto">
          <a:xfrm>
            <a:off x="5257800" y="3505200"/>
            <a:ext cx="2514600" cy="1447800"/>
            <a:chOff x="3792" y="1872"/>
            <a:chExt cx="1584" cy="912"/>
          </a:xfrm>
        </p:grpSpPr>
        <p:pic>
          <p:nvPicPr>
            <p:cNvPr id="46098" name="Picture 4"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099"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46084" name="Picture 6" descr="earth"/>
          <p:cNvPicPr>
            <a:picLocks noChangeAspect="1" noChangeArrowheads="1"/>
          </p:cNvPicPr>
          <p:nvPr/>
        </p:nvPicPr>
        <p:blipFill>
          <a:blip r:embed="rId4" cstate="print"/>
          <a:srcRect/>
          <a:stretch>
            <a:fillRect/>
          </a:stretch>
        </p:blipFill>
        <p:spPr bwMode="auto">
          <a:xfrm>
            <a:off x="1550988" y="3205163"/>
            <a:ext cx="2095500" cy="2209800"/>
          </a:xfrm>
          <a:prstGeom prst="rect">
            <a:avLst/>
          </a:prstGeom>
          <a:noFill/>
          <a:ln w="9525">
            <a:noFill/>
            <a:miter lim="800000"/>
            <a:headEnd/>
            <a:tailEnd/>
          </a:ln>
        </p:spPr>
      </p:pic>
      <p:sp>
        <p:nvSpPr>
          <p:cNvPr id="46085"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46086"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46087"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a:solidFill>
                  <a:srgbClr val="FF3300"/>
                </a:solidFill>
              </a:rPr>
              <a:t>(</a:t>
            </a:r>
            <a:r>
              <a:rPr lang="en-US">
                <a:solidFill>
                  <a:srgbClr val="FF3300"/>
                </a:solidFill>
                <a:latin typeface="Symbol" pitchFamily="18" charset="2"/>
              </a:rPr>
              <a:t>f</a:t>
            </a:r>
            <a:r>
              <a:rPr lang="en-US" baseline="-25000">
                <a:solidFill>
                  <a:srgbClr val="FF3300"/>
                </a:solidFill>
              </a:rPr>
              <a:t>o</a:t>
            </a:r>
            <a:r>
              <a:rPr lang="en-US">
                <a:solidFill>
                  <a:srgbClr val="FF3300"/>
                </a:solidFill>
              </a:rPr>
              <a:t>,</a:t>
            </a:r>
            <a:r>
              <a:rPr lang="en-US">
                <a:solidFill>
                  <a:srgbClr val="FF3300"/>
                </a:solidFill>
                <a:latin typeface="Symbol" pitchFamily="18" charset="2"/>
              </a:rPr>
              <a:t>l</a:t>
            </a:r>
            <a:r>
              <a:rPr lang="en-US" baseline="-25000">
                <a:solidFill>
                  <a:srgbClr val="FF3300"/>
                </a:solidFill>
              </a:rPr>
              <a:t>o</a:t>
            </a:r>
            <a:r>
              <a:rPr lang="en-US">
                <a:solidFill>
                  <a:srgbClr val="FF3300"/>
                </a:solidFill>
              </a:rPr>
              <a:t>)</a:t>
            </a:r>
            <a:endParaRPr lang="en-US"/>
          </a:p>
        </p:txBody>
      </p:sp>
      <p:sp>
        <p:nvSpPr>
          <p:cNvPr id="46088"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a:solidFill>
                  <a:srgbClr val="996633"/>
                </a:solidFill>
              </a:rPr>
              <a:t>(x</a:t>
            </a:r>
            <a:r>
              <a:rPr lang="en-US" baseline="-25000">
                <a:solidFill>
                  <a:srgbClr val="996633"/>
                </a:solidFill>
              </a:rPr>
              <a:t>o</a:t>
            </a:r>
            <a:r>
              <a:rPr lang="en-US">
                <a:solidFill>
                  <a:srgbClr val="996633"/>
                </a:solidFill>
              </a:rPr>
              <a:t>,y</a:t>
            </a:r>
            <a:r>
              <a:rPr lang="en-US" baseline="-25000">
                <a:solidFill>
                  <a:srgbClr val="996633"/>
                </a:solidFill>
              </a:rPr>
              <a:t>o</a:t>
            </a:r>
            <a:r>
              <a:rPr lang="en-US">
                <a:solidFill>
                  <a:srgbClr val="996633"/>
                </a:solidFill>
              </a:rPr>
              <a:t>)</a:t>
            </a:r>
            <a:endParaRPr lang="en-US"/>
          </a:p>
        </p:txBody>
      </p:sp>
      <p:sp>
        <p:nvSpPr>
          <p:cNvPr id="46089"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46090"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46091"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46092"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46093" name="Text Box 15"/>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a:solidFill>
                  <a:srgbClr val="996633"/>
                </a:solidFill>
              </a:rPr>
              <a:t>X</a:t>
            </a:r>
            <a:endParaRPr lang="en-US"/>
          </a:p>
        </p:txBody>
      </p:sp>
      <p:sp>
        <p:nvSpPr>
          <p:cNvPr id="46094" name="Text Box 16"/>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a:solidFill>
                  <a:srgbClr val="996633"/>
                </a:solidFill>
              </a:rPr>
              <a:t>Y</a:t>
            </a:r>
            <a:endParaRPr lang="en-US"/>
          </a:p>
        </p:txBody>
      </p:sp>
      <p:sp>
        <p:nvSpPr>
          <p:cNvPr id="46095" name="Line 17"/>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46096" name="Text Box 18"/>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a:t>Origin</a:t>
            </a:r>
          </a:p>
        </p:txBody>
      </p:sp>
      <p:sp>
        <p:nvSpPr>
          <p:cNvPr id="46097" name="Text Box 19"/>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a:t>A planar coordinate system is defined by a pair</a:t>
            </a:r>
          </a:p>
          <a:p>
            <a:r>
              <a:rPr lang="en-US"/>
              <a:t>of orthogonal (x,y) axes drawn through an origin</a:t>
            </a:r>
          </a:p>
        </p:txBody>
      </p:sp>
      <p:sp>
        <p:nvSpPr>
          <p:cNvPr id="2" name="TextBox 1"/>
          <p:cNvSpPr txBox="1"/>
          <p:nvPr/>
        </p:nvSpPr>
        <p:spPr>
          <a:xfrm>
            <a:off x="1007597" y="6036965"/>
            <a:ext cx="3182281" cy="461665"/>
          </a:xfrm>
          <a:prstGeom prst="rect">
            <a:avLst/>
          </a:prstGeom>
          <a:noFill/>
        </p:spPr>
        <p:txBody>
          <a:bodyPr wrap="none" rtlCol="0">
            <a:spAutoFit/>
          </a:bodyPr>
          <a:lstStyle/>
          <a:p>
            <a:r>
              <a:rPr lang="en-US" dirty="0" smtClean="0"/>
              <a:t>Geographic Coordinates</a:t>
            </a:r>
            <a:endParaRPr lang="en-US" dirty="0"/>
          </a:p>
        </p:txBody>
      </p:sp>
      <p:sp>
        <p:nvSpPr>
          <p:cNvPr id="21" name="TextBox 20"/>
          <p:cNvSpPr txBox="1"/>
          <p:nvPr/>
        </p:nvSpPr>
        <p:spPr>
          <a:xfrm>
            <a:off x="5047319" y="5562600"/>
            <a:ext cx="2908168" cy="461665"/>
          </a:xfrm>
          <a:prstGeom prst="rect">
            <a:avLst/>
          </a:prstGeom>
          <a:noFill/>
        </p:spPr>
        <p:txBody>
          <a:bodyPr wrap="none" rtlCol="0">
            <a:spAutoFit/>
          </a:bodyPr>
          <a:lstStyle/>
          <a:p>
            <a:r>
              <a:rPr lang="en-US" dirty="0" smtClean="0"/>
              <a:t>Projected Coordinates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18769"/>
            <a:ext cx="7772400" cy="1143000"/>
          </a:xfrm>
        </p:spPr>
        <p:txBody>
          <a:bodyPr/>
          <a:lstStyle/>
          <a:p>
            <a:r>
              <a:rPr lang="en-US" sz="3600" dirty="0" smtClean="0"/>
              <a:t>ArcGIS Help for Map Projections</a:t>
            </a:r>
            <a:endParaRPr lang="en-US" sz="3600" dirty="0"/>
          </a:p>
        </p:txBody>
      </p:sp>
      <p:sp>
        <p:nvSpPr>
          <p:cNvPr id="4" name="Rectangle 3"/>
          <p:cNvSpPr/>
          <p:nvPr/>
        </p:nvSpPr>
        <p:spPr>
          <a:xfrm>
            <a:off x="685800" y="1253992"/>
            <a:ext cx="8003185" cy="307777"/>
          </a:xfrm>
          <a:prstGeom prst="rect">
            <a:avLst/>
          </a:prstGeom>
        </p:spPr>
        <p:txBody>
          <a:bodyPr wrap="square">
            <a:spAutoFit/>
          </a:bodyPr>
          <a:lstStyle/>
          <a:p>
            <a:r>
              <a:rPr lang="en-US" sz="1400" dirty="0">
                <a:hlinkClick r:id="rId2"/>
              </a:rPr>
              <a:t>http://</a:t>
            </a:r>
            <a:r>
              <a:rPr lang="en-US" sz="1400" dirty="0" smtClean="0">
                <a:hlinkClick r:id="rId2"/>
              </a:rPr>
              <a:t>desktop.arcgis.com/en/desktop/latest/guide-books/map-projections/what-are-map-projections.htm</a:t>
            </a:r>
            <a:r>
              <a:rPr lang="en-US" sz="1400" dirty="0" smtClean="0"/>
              <a:t>  </a:t>
            </a:r>
            <a:endParaRPr lang="en-US" sz="1400" dirty="0"/>
          </a:p>
        </p:txBody>
      </p:sp>
      <p:pic>
        <p:nvPicPr>
          <p:cNvPr id="5" name="Picture 4"/>
          <p:cNvPicPr>
            <a:picLocks noChangeAspect="1"/>
          </p:cNvPicPr>
          <p:nvPr/>
        </p:nvPicPr>
        <p:blipFill>
          <a:blip r:embed="rId3"/>
          <a:stretch>
            <a:fillRect/>
          </a:stretch>
        </p:blipFill>
        <p:spPr>
          <a:xfrm>
            <a:off x="2026830" y="1606925"/>
            <a:ext cx="5090340" cy="5153378"/>
          </a:xfrm>
          <a:prstGeom prst="rect">
            <a:avLst/>
          </a:prstGeom>
        </p:spPr>
      </p:pic>
    </p:spTree>
    <p:extLst>
      <p:ext uri="{BB962C8B-B14F-4D97-AF65-F5344CB8AC3E}">
        <p14:creationId xmlns:p14="http://schemas.microsoft.com/office/powerpoint/2010/main" val="39984322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Summary (1)</a:t>
            </a:r>
          </a:p>
        </p:txBody>
      </p:sp>
      <p:sp>
        <p:nvSpPr>
          <p:cNvPr id="47107" name="Content Placeholder 2"/>
          <p:cNvSpPr>
            <a:spLocks noGrp="1"/>
          </p:cNvSpPr>
          <p:nvPr>
            <p:ph idx="1"/>
          </p:nvPr>
        </p:nvSpPr>
        <p:spPr/>
        <p:txBody>
          <a:bodyPr/>
          <a:lstStyle/>
          <a:p>
            <a:r>
              <a:rPr lang="en-US" smtClean="0"/>
              <a:t>GIS in Water Resources is about </a:t>
            </a:r>
            <a:r>
              <a:rPr lang="en-US" smtClean="0">
                <a:solidFill>
                  <a:srgbClr val="FF0000"/>
                </a:solidFill>
              </a:rPr>
              <a:t>empowerment through use of information technology </a:t>
            </a:r>
            <a:r>
              <a:rPr lang="en-US" smtClean="0"/>
              <a:t>– helping you to understand the world around you and to investigate problems of interest to you</a:t>
            </a:r>
          </a:p>
          <a:p>
            <a:r>
              <a:rPr lang="en-US" smtClean="0"/>
              <a:t>This is an “</a:t>
            </a:r>
            <a:r>
              <a:rPr lang="en-US" smtClean="0">
                <a:solidFill>
                  <a:srgbClr val="FF0000"/>
                </a:solidFill>
              </a:rPr>
              <a:t>open class</a:t>
            </a:r>
            <a:r>
              <a:rPr lang="en-US" smtClean="0"/>
              <a:t>” in every sense where we learn from one another as well as from the instructors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Summary (2)</a:t>
            </a:r>
          </a:p>
        </p:txBody>
      </p:sp>
      <p:sp>
        <p:nvSpPr>
          <p:cNvPr id="48131" name="Content Placeholder 2"/>
          <p:cNvSpPr>
            <a:spLocks noGrp="1"/>
          </p:cNvSpPr>
          <p:nvPr>
            <p:ph idx="1"/>
          </p:nvPr>
        </p:nvSpPr>
        <p:spPr/>
        <p:txBody>
          <a:bodyPr/>
          <a:lstStyle/>
          <a:p>
            <a:r>
              <a:rPr lang="en-US" smtClean="0">
                <a:solidFill>
                  <a:srgbClr val="FF0000"/>
                </a:solidFill>
              </a:rPr>
              <a:t>GIS</a:t>
            </a:r>
            <a:r>
              <a:rPr lang="en-US" smtClean="0"/>
              <a:t> offers a structured information model for working with geospatial data that describe the “</a:t>
            </a:r>
            <a:r>
              <a:rPr lang="en-US" smtClean="0">
                <a:solidFill>
                  <a:srgbClr val="FF0000"/>
                </a:solidFill>
              </a:rPr>
              <a:t>water environment</a:t>
            </a:r>
            <a:r>
              <a:rPr lang="en-US" smtClean="0"/>
              <a:t>” (watersheds, streams, lakes, land use, ….)</a:t>
            </a:r>
          </a:p>
          <a:p>
            <a:r>
              <a:rPr lang="en-US" smtClean="0">
                <a:solidFill>
                  <a:srgbClr val="FF0000"/>
                </a:solidFill>
              </a:rPr>
              <a:t>Water resources </a:t>
            </a:r>
            <a:r>
              <a:rPr lang="en-US" smtClean="0"/>
              <a:t>also needs observations and modeling to describe “</a:t>
            </a:r>
            <a:r>
              <a:rPr lang="en-US" smtClean="0">
                <a:solidFill>
                  <a:srgbClr val="FF0000"/>
                </a:solidFill>
              </a:rPr>
              <a:t>the water</a:t>
            </a:r>
            <a:r>
              <a:rPr lang="en-US" smtClean="0"/>
              <a:t>” (discharge, water quality, water level, precipitation)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accent2"/>
                </a:solidFill>
              </a:rPr>
              <a:t>Learning Objectives</a:t>
            </a:r>
          </a:p>
        </p:txBody>
      </p:sp>
      <p:sp>
        <p:nvSpPr>
          <p:cNvPr id="3" name="Content Placeholder 2"/>
          <p:cNvSpPr>
            <a:spLocks noGrp="1"/>
          </p:cNvSpPr>
          <p:nvPr>
            <p:ph sz="half" idx="1"/>
          </p:nvPr>
        </p:nvSpPr>
        <p:spPr/>
        <p:txBody>
          <a:bodyPr/>
          <a:lstStyle/>
          <a:p>
            <a:r>
              <a:rPr lang="en-US" dirty="0" smtClean="0"/>
              <a:t>Prepare maps using GIS</a:t>
            </a:r>
          </a:p>
          <a:p>
            <a:r>
              <a:rPr lang="en-US" dirty="0" smtClean="0"/>
              <a:t>Use web mapping</a:t>
            </a:r>
          </a:p>
          <a:p>
            <a:r>
              <a:rPr lang="en-US" dirty="0" smtClean="0"/>
              <a:t>Interpolate measured data to form raster surfaces</a:t>
            </a:r>
          </a:p>
          <a:p>
            <a:r>
              <a:rPr lang="en-US" dirty="0" smtClean="0"/>
              <a:t>Perform hydrologic calculations using GIS layers</a:t>
            </a:r>
            <a:endParaRPr lang="en-US" dirty="0"/>
          </a:p>
        </p:txBody>
      </p:sp>
      <p:sp>
        <p:nvSpPr>
          <p:cNvPr id="4" name="Content Placeholder 3"/>
          <p:cNvSpPr>
            <a:spLocks noGrp="1"/>
          </p:cNvSpPr>
          <p:nvPr>
            <p:ph sz="half" idx="2"/>
          </p:nvPr>
        </p:nvSpPr>
        <p:spPr/>
        <p:txBody>
          <a:bodyPr/>
          <a:lstStyle/>
          <a:p>
            <a:r>
              <a:rPr lang="en-US" dirty="0" smtClean="0"/>
              <a:t>Build a geometric  network for streams and rivers</a:t>
            </a:r>
          </a:p>
          <a:p>
            <a:r>
              <a:rPr lang="en-US" dirty="0" smtClean="0"/>
              <a:t>Analyze a digital elevation model to derive watersheds and stream networks</a:t>
            </a:r>
          </a:p>
          <a:p>
            <a:r>
              <a:rPr lang="en-US" dirty="0" smtClean="0"/>
              <a:t>Prepare a HEC-HMS hydrologic simulation model</a:t>
            </a:r>
            <a:endParaRPr lang="en-US" dirty="0"/>
          </a:p>
        </p:txBody>
      </p:sp>
    </p:spTree>
    <p:extLst>
      <p:ext uri="{BB962C8B-B14F-4D97-AF65-F5344CB8AC3E}">
        <p14:creationId xmlns:p14="http://schemas.microsoft.com/office/powerpoint/2010/main" val="16454650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Summary (3)</a:t>
            </a:r>
          </a:p>
        </p:txBody>
      </p:sp>
      <p:sp>
        <p:nvSpPr>
          <p:cNvPr id="49155" name="Content Placeholder 2"/>
          <p:cNvSpPr>
            <a:spLocks noGrp="1"/>
          </p:cNvSpPr>
          <p:nvPr>
            <p:ph idx="1"/>
          </p:nvPr>
        </p:nvSpPr>
        <p:spPr/>
        <p:txBody>
          <a:bodyPr/>
          <a:lstStyle/>
          <a:p>
            <a:r>
              <a:rPr lang="en-US" dirty="0" smtClean="0"/>
              <a:t>Geography “</a:t>
            </a:r>
            <a:r>
              <a:rPr lang="en-US" dirty="0" smtClean="0">
                <a:solidFill>
                  <a:srgbClr val="FF0000"/>
                </a:solidFill>
              </a:rPr>
              <a:t>brings things together</a:t>
            </a:r>
            <a:r>
              <a:rPr lang="en-US" dirty="0" smtClean="0"/>
              <a:t>” through </a:t>
            </a:r>
            <a:r>
              <a:rPr lang="en-US" dirty="0" err="1" smtClean="0"/>
              <a:t>georeferencing</a:t>
            </a:r>
            <a:r>
              <a:rPr lang="en-US" dirty="0" smtClean="0"/>
              <a:t> on the earth’s surface</a:t>
            </a:r>
          </a:p>
          <a:p>
            <a:r>
              <a:rPr lang="en-US" dirty="0" smtClean="0"/>
              <a:t>Understanding </a:t>
            </a:r>
            <a:r>
              <a:rPr lang="en-US" dirty="0" err="1" smtClean="0">
                <a:solidFill>
                  <a:srgbClr val="FF0000"/>
                </a:solidFill>
              </a:rPr>
              <a:t>geolocation</a:t>
            </a:r>
            <a:r>
              <a:rPr lang="en-US" dirty="0" smtClean="0">
                <a:solidFill>
                  <a:srgbClr val="FF0000"/>
                </a:solidFill>
              </a:rPr>
              <a:t> on the earth </a:t>
            </a:r>
            <a:r>
              <a:rPr lang="en-US" dirty="0" smtClean="0"/>
              <a:t>and working with geospatial coordinate systems is fundamental to this field</a:t>
            </a:r>
          </a:p>
          <a:p>
            <a:r>
              <a:rPr lang="en-US" dirty="0" smtClean="0"/>
              <a:t>GIS has traditionally been used on the </a:t>
            </a:r>
            <a:r>
              <a:rPr lang="en-US" dirty="0" smtClean="0">
                <a:solidFill>
                  <a:srgbClr val="FF0000"/>
                </a:solidFill>
              </a:rPr>
              <a:t>desktop</a:t>
            </a:r>
            <a:r>
              <a:rPr lang="en-US" dirty="0" smtClean="0"/>
              <a:t> but increasingly there is a transition to information sharing on the </a:t>
            </a:r>
            <a:r>
              <a:rPr lang="en-US" dirty="0" smtClean="0">
                <a:solidFill>
                  <a:srgbClr val="FF0000"/>
                </a:solidFill>
              </a:rPr>
              <a:t>web</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z="4000" dirty="0" smtClean="0">
                <a:solidFill>
                  <a:schemeClr val="accent2"/>
                </a:solidFill>
              </a:rPr>
              <a:t>GIS in Water Resources: Lecture 1</a:t>
            </a:r>
            <a:endParaRPr lang="en-US" dirty="0" smtClean="0"/>
          </a:p>
        </p:txBody>
      </p:sp>
      <p:sp>
        <p:nvSpPr>
          <p:cNvPr id="5123" name="Rectangle 3"/>
          <p:cNvSpPr>
            <a:spLocks noGrp="1" noChangeArrowheads="1"/>
          </p:cNvSpPr>
          <p:nvPr>
            <p:ph type="body" idx="1"/>
          </p:nvPr>
        </p:nvSpPr>
        <p:spPr>
          <a:xfrm>
            <a:off x="685800" y="1981200"/>
            <a:ext cx="7772400" cy="2590800"/>
          </a:xfrm>
        </p:spPr>
        <p:txBody>
          <a:bodyPr/>
          <a:lstStyle/>
          <a:p>
            <a:r>
              <a:rPr lang="en-US" i="1" dirty="0" smtClean="0">
                <a:solidFill>
                  <a:srgbClr val="FF3300"/>
                </a:solidFill>
              </a:rPr>
              <a:t>In-class and distance learning</a:t>
            </a:r>
            <a:endParaRPr lang="en-US" dirty="0" smtClean="0"/>
          </a:p>
          <a:p>
            <a:r>
              <a:rPr lang="en-US" dirty="0" smtClean="0"/>
              <a:t>Geospatial database of hydrologic features </a:t>
            </a:r>
          </a:p>
          <a:p>
            <a:r>
              <a:rPr lang="en-US" dirty="0" smtClean="0"/>
              <a:t>GIS and HIS</a:t>
            </a:r>
          </a:p>
          <a:p>
            <a:r>
              <a:rPr lang="en-US" dirty="0" smtClean="0"/>
              <a:t>Curved earth and a flat map</a:t>
            </a:r>
          </a:p>
        </p:txBody>
      </p:sp>
      <p:sp>
        <p:nvSpPr>
          <p:cNvPr id="2" name="TextBox 1"/>
          <p:cNvSpPr txBox="1"/>
          <p:nvPr/>
        </p:nvSpPr>
        <p:spPr>
          <a:xfrm>
            <a:off x="930303" y="5057030"/>
            <a:ext cx="7691529" cy="677108"/>
          </a:xfrm>
          <a:prstGeom prst="rect">
            <a:avLst/>
          </a:prstGeom>
          <a:noFill/>
        </p:spPr>
        <p:txBody>
          <a:bodyPr wrap="none" rtlCol="0">
            <a:spAutoFit/>
          </a:bodyPr>
          <a:lstStyle/>
          <a:p>
            <a:r>
              <a:rPr lang="en-US" dirty="0" smtClean="0"/>
              <a:t>Reading Assignment: Introduction to </a:t>
            </a:r>
            <a:r>
              <a:rPr lang="en-US" dirty="0"/>
              <a:t>Map Projections</a:t>
            </a:r>
            <a:br>
              <a:rPr lang="en-US" dirty="0"/>
            </a:br>
            <a:r>
              <a:rPr lang="en-US" sz="1400" dirty="0">
                <a:hlinkClick r:id="rId3"/>
              </a:rPr>
              <a:t>http://</a:t>
            </a:r>
            <a:r>
              <a:rPr lang="en-US" sz="1400" dirty="0" smtClean="0">
                <a:hlinkClick r:id="rId3"/>
              </a:rPr>
              <a:t>desktop.arcgis.com/en/desktop/latest/guide-books/map-projections/what-are-map-projections.htm</a:t>
            </a:r>
            <a:endParaRPr lang="en-US"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381000"/>
            <a:ext cx="7772400" cy="1143000"/>
          </a:xfrm>
        </p:spPr>
        <p:txBody>
          <a:bodyPr/>
          <a:lstStyle/>
          <a:p>
            <a:r>
              <a:rPr lang="en-US" smtClean="0">
                <a:solidFill>
                  <a:schemeClr val="accent2"/>
                </a:solidFill>
              </a:rPr>
              <a:t>University Without Walls</a:t>
            </a:r>
          </a:p>
        </p:txBody>
      </p:sp>
      <p:grpSp>
        <p:nvGrpSpPr>
          <p:cNvPr id="8195" name="Group 3"/>
          <p:cNvGrpSpPr>
            <a:grpSpLocks/>
          </p:cNvGrpSpPr>
          <p:nvPr/>
        </p:nvGrpSpPr>
        <p:grpSpPr bwMode="auto">
          <a:xfrm>
            <a:off x="838200" y="1600200"/>
            <a:ext cx="7978775" cy="4692650"/>
            <a:chOff x="528" y="1200"/>
            <a:chExt cx="5026" cy="2956"/>
          </a:xfrm>
        </p:grpSpPr>
        <p:sp>
          <p:nvSpPr>
            <p:cNvPr id="8196" name="Rectangle 4"/>
            <p:cNvSpPr>
              <a:spLocks noChangeArrowheads="1"/>
            </p:cNvSpPr>
            <p:nvPr/>
          </p:nvSpPr>
          <p:spPr bwMode="auto">
            <a:xfrm>
              <a:off x="576" y="1632"/>
              <a:ext cx="1728" cy="1632"/>
            </a:xfrm>
            <a:prstGeom prst="rect">
              <a:avLst/>
            </a:prstGeom>
            <a:noFill/>
            <a:ln w="76200">
              <a:solidFill>
                <a:schemeClr val="tx1"/>
              </a:solidFill>
              <a:miter lim="800000"/>
              <a:headEnd/>
              <a:tailEnd/>
            </a:ln>
          </p:spPr>
          <p:txBody>
            <a:bodyPr wrap="none" anchor="ctr"/>
            <a:lstStyle/>
            <a:p>
              <a:endParaRPr lang="en-US"/>
            </a:p>
          </p:txBody>
        </p:sp>
        <p:grpSp>
          <p:nvGrpSpPr>
            <p:cNvPr id="8197" name="Group 5"/>
            <p:cNvGrpSpPr>
              <a:grpSpLocks/>
            </p:cNvGrpSpPr>
            <p:nvPr/>
          </p:nvGrpSpPr>
          <p:grpSpPr bwMode="auto">
            <a:xfrm>
              <a:off x="672" y="1872"/>
              <a:ext cx="1536" cy="1114"/>
              <a:chOff x="874" y="1998"/>
              <a:chExt cx="1238" cy="988"/>
            </a:xfrm>
          </p:grpSpPr>
          <p:sp>
            <p:nvSpPr>
              <p:cNvPr id="8228" name="Line 6"/>
              <p:cNvSpPr>
                <a:spLocks noChangeShapeType="1"/>
              </p:cNvSpPr>
              <p:nvPr/>
            </p:nvSpPr>
            <p:spPr bwMode="auto">
              <a:xfrm flipH="1">
                <a:off x="1018" y="2190"/>
                <a:ext cx="288" cy="127"/>
              </a:xfrm>
              <a:prstGeom prst="line">
                <a:avLst/>
              </a:prstGeom>
              <a:noFill/>
              <a:ln w="38100">
                <a:solidFill>
                  <a:srgbClr val="00FF00"/>
                </a:solidFill>
                <a:round/>
                <a:headEnd/>
                <a:tailEnd/>
              </a:ln>
            </p:spPr>
            <p:txBody>
              <a:bodyPr/>
              <a:lstStyle/>
              <a:p>
                <a:endParaRPr lang="en-US"/>
              </a:p>
            </p:txBody>
          </p:sp>
          <p:sp>
            <p:nvSpPr>
              <p:cNvPr id="8229" name="Line 7"/>
              <p:cNvSpPr>
                <a:spLocks noChangeShapeType="1"/>
              </p:cNvSpPr>
              <p:nvPr/>
            </p:nvSpPr>
            <p:spPr bwMode="auto">
              <a:xfrm flipH="1">
                <a:off x="1162" y="2126"/>
                <a:ext cx="230" cy="414"/>
              </a:xfrm>
              <a:prstGeom prst="line">
                <a:avLst/>
              </a:prstGeom>
              <a:noFill/>
              <a:ln w="38100">
                <a:solidFill>
                  <a:srgbClr val="00FF00"/>
                </a:solidFill>
                <a:round/>
                <a:headEnd/>
                <a:tailEnd/>
              </a:ln>
            </p:spPr>
            <p:txBody>
              <a:bodyPr/>
              <a:lstStyle/>
              <a:p>
                <a:endParaRPr lang="en-US"/>
              </a:p>
            </p:txBody>
          </p:sp>
          <p:sp>
            <p:nvSpPr>
              <p:cNvPr id="8230" name="Line 8"/>
              <p:cNvSpPr>
                <a:spLocks noChangeShapeType="1"/>
              </p:cNvSpPr>
              <p:nvPr/>
            </p:nvSpPr>
            <p:spPr bwMode="auto">
              <a:xfrm flipH="1">
                <a:off x="1334" y="2158"/>
                <a:ext cx="58" cy="765"/>
              </a:xfrm>
              <a:prstGeom prst="line">
                <a:avLst/>
              </a:prstGeom>
              <a:noFill/>
              <a:ln w="38100">
                <a:solidFill>
                  <a:srgbClr val="00FF00"/>
                </a:solidFill>
                <a:round/>
                <a:headEnd/>
                <a:tailEnd/>
              </a:ln>
            </p:spPr>
            <p:txBody>
              <a:bodyPr/>
              <a:lstStyle/>
              <a:p>
                <a:endParaRPr lang="en-US"/>
              </a:p>
            </p:txBody>
          </p:sp>
          <p:sp>
            <p:nvSpPr>
              <p:cNvPr id="8231" name="Line 9"/>
              <p:cNvSpPr>
                <a:spLocks noChangeShapeType="1"/>
              </p:cNvSpPr>
              <p:nvPr/>
            </p:nvSpPr>
            <p:spPr bwMode="auto">
              <a:xfrm>
                <a:off x="1450" y="2158"/>
                <a:ext cx="115" cy="414"/>
              </a:xfrm>
              <a:prstGeom prst="line">
                <a:avLst/>
              </a:prstGeom>
              <a:noFill/>
              <a:ln w="38100">
                <a:solidFill>
                  <a:srgbClr val="00FF00"/>
                </a:solidFill>
                <a:round/>
                <a:headEnd/>
                <a:tailEnd/>
              </a:ln>
            </p:spPr>
            <p:txBody>
              <a:bodyPr/>
              <a:lstStyle/>
              <a:p>
                <a:endParaRPr lang="en-US"/>
              </a:p>
            </p:txBody>
          </p:sp>
          <p:sp>
            <p:nvSpPr>
              <p:cNvPr id="8232" name="Line 10"/>
              <p:cNvSpPr>
                <a:spLocks noChangeShapeType="1"/>
              </p:cNvSpPr>
              <p:nvPr/>
            </p:nvSpPr>
            <p:spPr bwMode="auto">
              <a:xfrm>
                <a:off x="1478" y="2126"/>
                <a:ext cx="548" cy="765"/>
              </a:xfrm>
              <a:prstGeom prst="line">
                <a:avLst/>
              </a:prstGeom>
              <a:noFill/>
              <a:ln w="38100">
                <a:solidFill>
                  <a:srgbClr val="00FF00"/>
                </a:solidFill>
                <a:round/>
                <a:headEnd/>
                <a:tailEnd/>
              </a:ln>
            </p:spPr>
            <p:txBody>
              <a:bodyPr/>
              <a:lstStyle/>
              <a:p>
                <a:endParaRPr lang="en-US"/>
              </a:p>
            </p:txBody>
          </p:sp>
          <p:sp>
            <p:nvSpPr>
              <p:cNvPr id="8233" name="Line 11"/>
              <p:cNvSpPr>
                <a:spLocks noChangeShapeType="1"/>
              </p:cNvSpPr>
              <p:nvPr/>
            </p:nvSpPr>
            <p:spPr bwMode="auto">
              <a:xfrm>
                <a:off x="1450" y="2094"/>
                <a:ext cx="489" cy="255"/>
              </a:xfrm>
              <a:prstGeom prst="line">
                <a:avLst/>
              </a:prstGeom>
              <a:noFill/>
              <a:ln w="38100">
                <a:solidFill>
                  <a:srgbClr val="00FF00"/>
                </a:solidFill>
                <a:round/>
                <a:headEnd/>
                <a:tailEnd/>
              </a:ln>
            </p:spPr>
            <p:txBody>
              <a:bodyPr/>
              <a:lstStyle/>
              <a:p>
                <a:endParaRPr lang="en-US"/>
              </a:p>
            </p:txBody>
          </p:sp>
          <p:sp>
            <p:nvSpPr>
              <p:cNvPr id="8234" name="Oval 12"/>
              <p:cNvSpPr>
                <a:spLocks noChangeArrowheads="1"/>
              </p:cNvSpPr>
              <p:nvPr/>
            </p:nvSpPr>
            <p:spPr bwMode="auto">
              <a:xfrm>
                <a:off x="1248" y="1998"/>
                <a:ext cx="288" cy="319"/>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35" name="Rectangle 13"/>
              <p:cNvSpPr>
                <a:spLocks noChangeArrowheads="1"/>
              </p:cNvSpPr>
              <p:nvPr/>
            </p:nvSpPr>
            <p:spPr bwMode="auto">
              <a:xfrm>
                <a:off x="1075" y="2476"/>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6" name="Rectangle 14"/>
              <p:cNvSpPr>
                <a:spLocks noChangeArrowheads="1"/>
              </p:cNvSpPr>
              <p:nvPr/>
            </p:nvSpPr>
            <p:spPr bwMode="auto">
              <a:xfrm>
                <a:off x="874" y="2253"/>
                <a:ext cx="172"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7" name="Rectangle 15"/>
              <p:cNvSpPr>
                <a:spLocks noChangeArrowheads="1"/>
              </p:cNvSpPr>
              <p:nvPr/>
            </p:nvSpPr>
            <p:spPr bwMode="auto">
              <a:xfrm>
                <a:off x="1248" y="2827"/>
                <a:ext cx="173" cy="159"/>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8" name="Rectangle 16"/>
              <p:cNvSpPr>
                <a:spLocks noChangeArrowheads="1"/>
              </p:cNvSpPr>
              <p:nvPr/>
            </p:nvSpPr>
            <p:spPr bwMode="auto">
              <a:xfrm>
                <a:off x="1478" y="2508"/>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9" name="Rectangle 17"/>
              <p:cNvSpPr>
                <a:spLocks noChangeArrowheads="1"/>
              </p:cNvSpPr>
              <p:nvPr/>
            </p:nvSpPr>
            <p:spPr bwMode="auto">
              <a:xfrm>
                <a:off x="1939" y="2795"/>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40" name="Rectangle 18"/>
              <p:cNvSpPr>
                <a:spLocks noChangeArrowheads="1"/>
              </p:cNvSpPr>
              <p:nvPr/>
            </p:nvSpPr>
            <p:spPr bwMode="auto">
              <a:xfrm>
                <a:off x="1853" y="2253"/>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8198" name="Text Box 19"/>
            <p:cNvSpPr txBox="1">
              <a:spLocks noChangeArrowheads="1"/>
            </p:cNvSpPr>
            <p:nvPr/>
          </p:nvSpPr>
          <p:spPr bwMode="auto">
            <a:xfrm>
              <a:off x="528" y="3360"/>
              <a:ext cx="1836" cy="288"/>
            </a:xfrm>
            <a:prstGeom prst="rect">
              <a:avLst/>
            </a:prstGeom>
            <a:noFill/>
            <a:ln w="9525">
              <a:noFill/>
              <a:miter lim="800000"/>
              <a:headEnd/>
              <a:tailEnd/>
            </a:ln>
          </p:spPr>
          <p:txBody>
            <a:bodyPr wrap="none">
              <a:spAutoFit/>
            </a:bodyPr>
            <a:lstStyle/>
            <a:p>
              <a:r>
                <a:rPr lang="en-US"/>
                <a:t>Traditional Classroom</a:t>
              </a:r>
            </a:p>
          </p:txBody>
        </p:sp>
        <p:sp>
          <p:nvSpPr>
            <p:cNvPr id="8199" name="Line 20"/>
            <p:cNvSpPr>
              <a:spLocks noChangeShapeType="1"/>
            </p:cNvSpPr>
            <p:nvPr/>
          </p:nvSpPr>
          <p:spPr bwMode="auto">
            <a:xfrm>
              <a:off x="3648" y="1344"/>
              <a:ext cx="967" cy="693"/>
            </a:xfrm>
            <a:prstGeom prst="line">
              <a:avLst/>
            </a:prstGeom>
            <a:noFill/>
            <a:ln w="38100">
              <a:solidFill>
                <a:srgbClr val="00FF00"/>
              </a:solidFill>
              <a:round/>
              <a:headEnd/>
              <a:tailEnd/>
            </a:ln>
          </p:spPr>
          <p:txBody>
            <a:bodyPr/>
            <a:lstStyle/>
            <a:p>
              <a:endParaRPr lang="en-US"/>
            </a:p>
          </p:txBody>
        </p:sp>
        <p:sp>
          <p:nvSpPr>
            <p:cNvPr id="8200" name="Line 21"/>
            <p:cNvSpPr>
              <a:spLocks noChangeShapeType="1"/>
            </p:cNvSpPr>
            <p:nvPr/>
          </p:nvSpPr>
          <p:spPr bwMode="auto">
            <a:xfrm>
              <a:off x="4615" y="2076"/>
              <a:ext cx="809" cy="804"/>
            </a:xfrm>
            <a:prstGeom prst="line">
              <a:avLst/>
            </a:prstGeom>
            <a:noFill/>
            <a:ln w="38100">
              <a:solidFill>
                <a:srgbClr val="00FF00"/>
              </a:solidFill>
              <a:round/>
              <a:headEnd/>
              <a:tailEnd/>
            </a:ln>
          </p:spPr>
          <p:txBody>
            <a:bodyPr/>
            <a:lstStyle/>
            <a:p>
              <a:endParaRPr lang="en-US"/>
            </a:p>
          </p:txBody>
        </p:sp>
        <p:sp>
          <p:nvSpPr>
            <p:cNvPr id="8201" name="Line 22"/>
            <p:cNvSpPr>
              <a:spLocks noChangeShapeType="1"/>
            </p:cNvSpPr>
            <p:nvPr/>
          </p:nvSpPr>
          <p:spPr bwMode="auto">
            <a:xfrm flipH="1">
              <a:off x="4560" y="2928"/>
              <a:ext cx="816" cy="732"/>
            </a:xfrm>
            <a:prstGeom prst="line">
              <a:avLst/>
            </a:prstGeom>
            <a:noFill/>
            <a:ln w="38100">
              <a:solidFill>
                <a:srgbClr val="00FF00"/>
              </a:solidFill>
              <a:round/>
              <a:headEnd/>
              <a:tailEnd/>
            </a:ln>
          </p:spPr>
          <p:txBody>
            <a:bodyPr/>
            <a:lstStyle/>
            <a:p>
              <a:endParaRPr lang="en-US"/>
            </a:p>
          </p:txBody>
        </p:sp>
        <p:sp>
          <p:nvSpPr>
            <p:cNvPr id="8202" name="Line 23"/>
            <p:cNvSpPr>
              <a:spLocks noChangeShapeType="1"/>
            </p:cNvSpPr>
            <p:nvPr/>
          </p:nvSpPr>
          <p:spPr bwMode="auto">
            <a:xfrm flipH="1" flipV="1">
              <a:off x="3823" y="2965"/>
              <a:ext cx="737" cy="635"/>
            </a:xfrm>
            <a:prstGeom prst="line">
              <a:avLst/>
            </a:prstGeom>
            <a:noFill/>
            <a:ln w="38100">
              <a:solidFill>
                <a:srgbClr val="00FF00"/>
              </a:solidFill>
              <a:round/>
              <a:headEnd/>
              <a:tailEnd/>
            </a:ln>
          </p:spPr>
          <p:txBody>
            <a:bodyPr/>
            <a:lstStyle/>
            <a:p>
              <a:endParaRPr lang="en-US"/>
            </a:p>
          </p:txBody>
        </p:sp>
        <p:sp>
          <p:nvSpPr>
            <p:cNvPr id="8203" name="Line 24"/>
            <p:cNvSpPr>
              <a:spLocks noChangeShapeType="1"/>
            </p:cNvSpPr>
            <p:nvPr/>
          </p:nvSpPr>
          <p:spPr bwMode="auto">
            <a:xfrm flipH="1" flipV="1">
              <a:off x="3521" y="2463"/>
              <a:ext cx="302" cy="541"/>
            </a:xfrm>
            <a:prstGeom prst="line">
              <a:avLst/>
            </a:prstGeom>
            <a:noFill/>
            <a:ln w="38100">
              <a:solidFill>
                <a:srgbClr val="00FF00"/>
              </a:solidFill>
              <a:round/>
              <a:headEnd/>
              <a:tailEnd/>
            </a:ln>
          </p:spPr>
          <p:txBody>
            <a:bodyPr/>
            <a:lstStyle/>
            <a:p>
              <a:endParaRPr lang="en-US"/>
            </a:p>
          </p:txBody>
        </p:sp>
        <p:sp>
          <p:nvSpPr>
            <p:cNvPr id="8204" name="Line 25"/>
            <p:cNvSpPr>
              <a:spLocks noChangeShapeType="1"/>
            </p:cNvSpPr>
            <p:nvPr/>
          </p:nvSpPr>
          <p:spPr bwMode="auto">
            <a:xfrm flipV="1">
              <a:off x="3521" y="1344"/>
              <a:ext cx="127" cy="1119"/>
            </a:xfrm>
            <a:prstGeom prst="line">
              <a:avLst/>
            </a:prstGeom>
            <a:noFill/>
            <a:ln w="38100">
              <a:solidFill>
                <a:srgbClr val="00FF00"/>
              </a:solidFill>
              <a:round/>
              <a:headEnd/>
              <a:tailEnd/>
            </a:ln>
          </p:spPr>
          <p:txBody>
            <a:bodyPr/>
            <a:lstStyle/>
            <a:p>
              <a:endParaRPr lang="en-US"/>
            </a:p>
          </p:txBody>
        </p:sp>
        <p:sp>
          <p:nvSpPr>
            <p:cNvPr id="8205" name="Line 26"/>
            <p:cNvSpPr>
              <a:spLocks noChangeShapeType="1"/>
            </p:cNvSpPr>
            <p:nvPr/>
          </p:nvSpPr>
          <p:spPr bwMode="auto">
            <a:xfrm>
              <a:off x="3648" y="1344"/>
              <a:ext cx="514" cy="1041"/>
            </a:xfrm>
            <a:prstGeom prst="line">
              <a:avLst/>
            </a:prstGeom>
            <a:noFill/>
            <a:ln w="38100">
              <a:solidFill>
                <a:srgbClr val="00FF00"/>
              </a:solidFill>
              <a:round/>
              <a:headEnd/>
              <a:tailEnd/>
            </a:ln>
          </p:spPr>
          <p:txBody>
            <a:bodyPr/>
            <a:lstStyle/>
            <a:p>
              <a:endParaRPr lang="en-US"/>
            </a:p>
          </p:txBody>
        </p:sp>
        <p:sp>
          <p:nvSpPr>
            <p:cNvPr id="8206" name="Line 27"/>
            <p:cNvSpPr>
              <a:spLocks noChangeShapeType="1"/>
            </p:cNvSpPr>
            <p:nvPr/>
          </p:nvSpPr>
          <p:spPr bwMode="auto">
            <a:xfrm flipH="1">
              <a:off x="4162" y="2076"/>
              <a:ext cx="453" cy="309"/>
            </a:xfrm>
            <a:prstGeom prst="line">
              <a:avLst/>
            </a:prstGeom>
            <a:noFill/>
            <a:ln w="38100">
              <a:solidFill>
                <a:srgbClr val="00FF00"/>
              </a:solidFill>
              <a:round/>
              <a:headEnd/>
              <a:tailEnd/>
            </a:ln>
          </p:spPr>
          <p:txBody>
            <a:bodyPr/>
            <a:lstStyle/>
            <a:p>
              <a:endParaRPr lang="en-US"/>
            </a:p>
          </p:txBody>
        </p:sp>
        <p:sp>
          <p:nvSpPr>
            <p:cNvPr id="8207" name="Line 28"/>
            <p:cNvSpPr>
              <a:spLocks noChangeShapeType="1"/>
            </p:cNvSpPr>
            <p:nvPr/>
          </p:nvSpPr>
          <p:spPr bwMode="auto">
            <a:xfrm flipH="1" flipV="1">
              <a:off x="4200" y="2424"/>
              <a:ext cx="1224" cy="456"/>
            </a:xfrm>
            <a:prstGeom prst="line">
              <a:avLst/>
            </a:prstGeom>
            <a:noFill/>
            <a:ln w="38100">
              <a:solidFill>
                <a:srgbClr val="00FF00"/>
              </a:solidFill>
              <a:round/>
              <a:headEnd/>
              <a:tailEnd/>
            </a:ln>
          </p:spPr>
          <p:txBody>
            <a:bodyPr/>
            <a:lstStyle/>
            <a:p>
              <a:endParaRPr lang="en-US"/>
            </a:p>
          </p:txBody>
        </p:sp>
        <p:sp>
          <p:nvSpPr>
            <p:cNvPr id="8208" name="Line 29"/>
            <p:cNvSpPr>
              <a:spLocks noChangeShapeType="1"/>
            </p:cNvSpPr>
            <p:nvPr/>
          </p:nvSpPr>
          <p:spPr bwMode="auto">
            <a:xfrm>
              <a:off x="4200" y="2424"/>
              <a:ext cx="408" cy="1176"/>
            </a:xfrm>
            <a:prstGeom prst="line">
              <a:avLst/>
            </a:prstGeom>
            <a:noFill/>
            <a:ln w="38100">
              <a:solidFill>
                <a:srgbClr val="00FF00"/>
              </a:solidFill>
              <a:round/>
              <a:headEnd/>
              <a:tailEnd/>
            </a:ln>
          </p:spPr>
          <p:txBody>
            <a:bodyPr/>
            <a:lstStyle/>
            <a:p>
              <a:endParaRPr lang="en-US"/>
            </a:p>
          </p:txBody>
        </p:sp>
        <p:sp>
          <p:nvSpPr>
            <p:cNvPr id="8209" name="Line 30"/>
            <p:cNvSpPr>
              <a:spLocks noChangeShapeType="1"/>
            </p:cNvSpPr>
            <p:nvPr/>
          </p:nvSpPr>
          <p:spPr bwMode="auto">
            <a:xfrm flipH="1">
              <a:off x="3823" y="2424"/>
              <a:ext cx="339" cy="541"/>
            </a:xfrm>
            <a:prstGeom prst="line">
              <a:avLst/>
            </a:prstGeom>
            <a:noFill/>
            <a:ln w="38100">
              <a:solidFill>
                <a:srgbClr val="00FF00"/>
              </a:solidFill>
              <a:round/>
              <a:headEnd/>
              <a:tailEnd/>
            </a:ln>
          </p:spPr>
          <p:txBody>
            <a:bodyPr/>
            <a:lstStyle/>
            <a:p>
              <a:endParaRPr lang="en-US"/>
            </a:p>
          </p:txBody>
        </p:sp>
        <p:sp>
          <p:nvSpPr>
            <p:cNvPr id="8210" name="Line 31"/>
            <p:cNvSpPr>
              <a:spLocks noChangeShapeType="1"/>
            </p:cNvSpPr>
            <p:nvPr/>
          </p:nvSpPr>
          <p:spPr bwMode="auto">
            <a:xfrm flipH="1">
              <a:off x="3521" y="2424"/>
              <a:ext cx="641" cy="39"/>
            </a:xfrm>
            <a:prstGeom prst="line">
              <a:avLst/>
            </a:prstGeom>
            <a:noFill/>
            <a:ln w="38100">
              <a:solidFill>
                <a:srgbClr val="00FF00"/>
              </a:solidFill>
              <a:round/>
              <a:headEnd/>
              <a:tailEnd/>
            </a:ln>
          </p:spPr>
          <p:txBody>
            <a:bodyPr/>
            <a:lstStyle/>
            <a:p>
              <a:endParaRPr lang="en-US"/>
            </a:p>
          </p:txBody>
        </p:sp>
        <p:sp>
          <p:nvSpPr>
            <p:cNvPr id="8211" name="Line 32"/>
            <p:cNvSpPr>
              <a:spLocks noChangeShapeType="1"/>
            </p:cNvSpPr>
            <p:nvPr/>
          </p:nvSpPr>
          <p:spPr bwMode="auto">
            <a:xfrm>
              <a:off x="3648" y="1296"/>
              <a:ext cx="175" cy="1631"/>
            </a:xfrm>
            <a:prstGeom prst="line">
              <a:avLst/>
            </a:prstGeom>
            <a:noFill/>
            <a:ln w="38100">
              <a:solidFill>
                <a:srgbClr val="00FF00"/>
              </a:solidFill>
              <a:round/>
              <a:headEnd/>
              <a:tailEnd/>
            </a:ln>
          </p:spPr>
          <p:txBody>
            <a:bodyPr/>
            <a:lstStyle/>
            <a:p>
              <a:endParaRPr lang="en-US"/>
            </a:p>
          </p:txBody>
        </p:sp>
        <p:sp>
          <p:nvSpPr>
            <p:cNvPr id="8212" name="Line 33"/>
            <p:cNvSpPr>
              <a:spLocks noChangeShapeType="1"/>
            </p:cNvSpPr>
            <p:nvPr/>
          </p:nvSpPr>
          <p:spPr bwMode="auto">
            <a:xfrm>
              <a:off x="3648" y="1344"/>
              <a:ext cx="960" cy="2304"/>
            </a:xfrm>
            <a:prstGeom prst="line">
              <a:avLst/>
            </a:prstGeom>
            <a:noFill/>
            <a:ln w="38100">
              <a:solidFill>
                <a:srgbClr val="00FF00"/>
              </a:solidFill>
              <a:round/>
              <a:headEnd/>
              <a:tailEnd/>
            </a:ln>
          </p:spPr>
          <p:txBody>
            <a:bodyPr/>
            <a:lstStyle/>
            <a:p>
              <a:endParaRPr lang="en-US"/>
            </a:p>
          </p:txBody>
        </p:sp>
        <p:sp>
          <p:nvSpPr>
            <p:cNvPr id="8213" name="Line 34"/>
            <p:cNvSpPr>
              <a:spLocks noChangeShapeType="1"/>
            </p:cNvSpPr>
            <p:nvPr/>
          </p:nvSpPr>
          <p:spPr bwMode="auto">
            <a:xfrm>
              <a:off x="3648" y="1344"/>
              <a:ext cx="1776" cy="1536"/>
            </a:xfrm>
            <a:prstGeom prst="line">
              <a:avLst/>
            </a:prstGeom>
            <a:noFill/>
            <a:ln w="38100">
              <a:solidFill>
                <a:srgbClr val="00FF00"/>
              </a:solidFill>
              <a:round/>
              <a:headEnd/>
              <a:tailEnd/>
            </a:ln>
          </p:spPr>
          <p:txBody>
            <a:bodyPr/>
            <a:lstStyle/>
            <a:p>
              <a:endParaRPr lang="en-US"/>
            </a:p>
          </p:txBody>
        </p:sp>
        <p:sp>
          <p:nvSpPr>
            <p:cNvPr id="8214" name="Line 35"/>
            <p:cNvSpPr>
              <a:spLocks noChangeShapeType="1"/>
            </p:cNvSpPr>
            <p:nvPr/>
          </p:nvSpPr>
          <p:spPr bwMode="auto">
            <a:xfrm flipH="1">
              <a:off x="3521" y="2037"/>
              <a:ext cx="1094" cy="426"/>
            </a:xfrm>
            <a:prstGeom prst="line">
              <a:avLst/>
            </a:prstGeom>
            <a:noFill/>
            <a:ln w="38100">
              <a:solidFill>
                <a:srgbClr val="00FF00"/>
              </a:solidFill>
              <a:round/>
              <a:headEnd/>
              <a:tailEnd/>
            </a:ln>
          </p:spPr>
          <p:txBody>
            <a:bodyPr/>
            <a:lstStyle/>
            <a:p>
              <a:endParaRPr lang="en-US"/>
            </a:p>
          </p:txBody>
        </p:sp>
        <p:sp>
          <p:nvSpPr>
            <p:cNvPr id="8215" name="Line 36"/>
            <p:cNvSpPr>
              <a:spLocks noChangeShapeType="1"/>
            </p:cNvSpPr>
            <p:nvPr/>
          </p:nvSpPr>
          <p:spPr bwMode="auto">
            <a:xfrm flipH="1">
              <a:off x="3823" y="2037"/>
              <a:ext cx="792" cy="928"/>
            </a:xfrm>
            <a:prstGeom prst="line">
              <a:avLst/>
            </a:prstGeom>
            <a:noFill/>
            <a:ln w="38100">
              <a:solidFill>
                <a:srgbClr val="00FF00"/>
              </a:solidFill>
              <a:round/>
              <a:headEnd/>
              <a:tailEnd/>
            </a:ln>
          </p:spPr>
          <p:txBody>
            <a:bodyPr/>
            <a:lstStyle/>
            <a:p>
              <a:endParaRPr lang="en-US"/>
            </a:p>
          </p:txBody>
        </p:sp>
        <p:sp>
          <p:nvSpPr>
            <p:cNvPr id="8216" name="Line 37"/>
            <p:cNvSpPr>
              <a:spLocks noChangeShapeType="1"/>
            </p:cNvSpPr>
            <p:nvPr/>
          </p:nvSpPr>
          <p:spPr bwMode="auto">
            <a:xfrm flipH="1">
              <a:off x="4608" y="2037"/>
              <a:ext cx="7" cy="1563"/>
            </a:xfrm>
            <a:prstGeom prst="line">
              <a:avLst/>
            </a:prstGeom>
            <a:noFill/>
            <a:ln w="38100">
              <a:solidFill>
                <a:srgbClr val="00FF00"/>
              </a:solidFill>
              <a:round/>
              <a:headEnd/>
              <a:tailEnd/>
            </a:ln>
          </p:spPr>
          <p:txBody>
            <a:bodyPr/>
            <a:lstStyle/>
            <a:p>
              <a:endParaRPr lang="en-US"/>
            </a:p>
          </p:txBody>
        </p:sp>
        <p:sp>
          <p:nvSpPr>
            <p:cNvPr id="8217" name="Line 38"/>
            <p:cNvSpPr>
              <a:spLocks noChangeShapeType="1"/>
            </p:cNvSpPr>
            <p:nvPr/>
          </p:nvSpPr>
          <p:spPr bwMode="auto">
            <a:xfrm flipH="1" flipV="1">
              <a:off x="3521" y="2463"/>
              <a:ext cx="1855" cy="417"/>
            </a:xfrm>
            <a:prstGeom prst="line">
              <a:avLst/>
            </a:prstGeom>
            <a:noFill/>
            <a:ln w="38100">
              <a:solidFill>
                <a:srgbClr val="00FF00"/>
              </a:solidFill>
              <a:round/>
              <a:headEnd/>
              <a:tailEnd/>
            </a:ln>
          </p:spPr>
          <p:txBody>
            <a:bodyPr/>
            <a:lstStyle/>
            <a:p>
              <a:endParaRPr lang="en-US"/>
            </a:p>
          </p:txBody>
        </p:sp>
        <p:sp>
          <p:nvSpPr>
            <p:cNvPr id="8218" name="Line 39"/>
            <p:cNvSpPr>
              <a:spLocks noChangeShapeType="1"/>
            </p:cNvSpPr>
            <p:nvPr/>
          </p:nvSpPr>
          <p:spPr bwMode="auto">
            <a:xfrm flipH="1">
              <a:off x="3823" y="2880"/>
              <a:ext cx="1553" cy="85"/>
            </a:xfrm>
            <a:prstGeom prst="line">
              <a:avLst/>
            </a:prstGeom>
            <a:noFill/>
            <a:ln w="38100">
              <a:solidFill>
                <a:srgbClr val="00FF00"/>
              </a:solidFill>
              <a:round/>
              <a:headEnd/>
              <a:tailEnd/>
            </a:ln>
          </p:spPr>
          <p:txBody>
            <a:bodyPr/>
            <a:lstStyle/>
            <a:p>
              <a:endParaRPr lang="en-US"/>
            </a:p>
          </p:txBody>
        </p:sp>
        <p:sp>
          <p:nvSpPr>
            <p:cNvPr id="8219" name="Oval 40"/>
            <p:cNvSpPr>
              <a:spLocks noChangeArrowheads="1"/>
            </p:cNvSpPr>
            <p:nvPr/>
          </p:nvSpPr>
          <p:spPr bwMode="auto">
            <a:xfrm>
              <a:off x="3984" y="2208"/>
              <a:ext cx="377" cy="386"/>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20" name="Rectangle 41"/>
            <p:cNvSpPr>
              <a:spLocks noChangeArrowheads="1"/>
            </p:cNvSpPr>
            <p:nvPr/>
          </p:nvSpPr>
          <p:spPr bwMode="auto">
            <a:xfrm>
              <a:off x="5328" y="2784"/>
              <a:ext cx="226" cy="19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21" name="AutoShape 42"/>
            <p:cNvSpPr>
              <a:spLocks noChangeArrowheads="1"/>
            </p:cNvSpPr>
            <p:nvPr/>
          </p:nvSpPr>
          <p:spPr bwMode="auto">
            <a:xfrm>
              <a:off x="4502" y="1921"/>
              <a:ext cx="226" cy="232"/>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8222" name="AutoShape 43"/>
            <p:cNvSpPr>
              <a:spLocks noChangeArrowheads="1"/>
            </p:cNvSpPr>
            <p:nvPr/>
          </p:nvSpPr>
          <p:spPr bwMode="auto">
            <a:xfrm>
              <a:off x="4464" y="3504"/>
              <a:ext cx="264" cy="232"/>
            </a:xfrm>
            <a:custGeom>
              <a:avLst/>
              <a:gdLst>
                <a:gd name="T0" fmla="*/ 3 w 21600"/>
                <a:gd name="T1" fmla="*/ 1 h 21600"/>
                <a:gd name="T2" fmla="*/ 2 w 21600"/>
                <a:gd name="T3" fmla="*/ 2 h 21600"/>
                <a:gd name="T4" fmla="*/ 0 w 21600"/>
                <a:gd name="T5" fmla="*/ 1 h 21600"/>
                <a:gd name="T6" fmla="*/ 2 w 21600"/>
                <a:gd name="T7" fmla="*/ 0 h 21600"/>
                <a:gd name="T8" fmla="*/ 0 60000 65536"/>
                <a:gd name="T9" fmla="*/ 0 60000 65536"/>
                <a:gd name="T10" fmla="*/ 0 60000 65536"/>
                <a:gd name="T11" fmla="*/ 0 60000 65536"/>
                <a:gd name="T12" fmla="*/ 4500 w 21600"/>
                <a:gd name="T13" fmla="*/ 4469 h 21600"/>
                <a:gd name="T14" fmla="*/ 17100 w 21600"/>
                <a:gd name="T15" fmla="*/ 1713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8223" name="AutoShape 44"/>
            <p:cNvSpPr>
              <a:spLocks noChangeArrowheads="1"/>
            </p:cNvSpPr>
            <p:nvPr/>
          </p:nvSpPr>
          <p:spPr bwMode="auto">
            <a:xfrm>
              <a:off x="3504" y="1200"/>
              <a:ext cx="264" cy="271"/>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8224" name="AutoShape 45"/>
            <p:cNvSpPr>
              <a:spLocks noChangeArrowheads="1"/>
            </p:cNvSpPr>
            <p:nvPr/>
          </p:nvSpPr>
          <p:spPr bwMode="auto">
            <a:xfrm>
              <a:off x="3408" y="2308"/>
              <a:ext cx="226" cy="232"/>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8225" name="AutoShape 46"/>
            <p:cNvSpPr>
              <a:spLocks noChangeArrowheads="1"/>
            </p:cNvSpPr>
            <p:nvPr/>
          </p:nvSpPr>
          <p:spPr bwMode="auto">
            <a:xfrm>
              <a:off x="3710" y="2849"/>
              <a:ext cx="226" cy="232"/>
            </a:xfrm>
            <a:prstGeom prst="pentagon">
              <a:avLst/>
            </a:prstGeom>
            <a:solidFill>
              <a:srgbClr val="CC3300"/>
            </a:solidFill>
            <a:ln w="9525">
              <a:solidFill>
                <a:schemeClr val="tx1"/>
              </a:solidFill>
              <a:miter lim="800000"/>
              <a:headEnd/>
              <a:tailEnd/>
            </a:ln>
          </p:spPr>
          <p:txBody>
            <a:bodyPr wrap="none" anchor="ctr"/>
            <a:lstStyle/>
            <a:p>
              <a:endParaRPr lang="en-US"/>
            </a:p>
          </p:txBody>
        </p:sp>
        <p:sp>
          <p:nvSpPr>
            <p:cNvPr id="8226" name="Rectangle 47"/>
            <p:cNvSpPr>
              <a:spLocks noChangeArrowheads="1"/>
            </p:cNvSpPr>
            <p:nvPr/>
          </p:nvSpPr>
          <p:spPr bwMode="auto">
            <a:xfrm>
              <a:off x="3360" y="1632"/>
              <a:ext cx="1728" cy="1632"/>
            </a:xfrm>
            <a:prstGeom prst="rect">
              <a:avLst/>
            </a:prstGeom>
            <a:noFill/>
            <a:ln w="76200">
              <a:solidFill>
                <a:schemeClr val="tx1"/>
              </a:solidFill>
              <a:prstDash val="lgDashDot"/>
              <a:miter lim="800000"/>
              <a:headEnd/>
              <a:tailEnd/>
            </a:ln>
          </p:spPr>
          <p:txBody>
            <a:bodyPr wrap="none" anchor="ctr"/>
            <a:lstStyle/>
            <a:p>
              <a:endParaRPr lang="en-US"/>
            </a:p>
          </p:txBody>
        </p:sp>
        <p:sp>
          <p:nvSpPr>
            <p:cNvPr id="8227" name="Text Box 48"/>
            <p:cNvSpPr txBox="1">
              <a:spLocks noChangeArrowheads="1"/>
            </p:cNvSpPr>
            <p:nvPr/>
          </p:nvSpPr>
          <p:spPr bwMode="auto">
            <a:xfrm>
              <a:off x="3120" y="3408"/>
              <a:ext cx="1555" cy="748"/>
            </a:xfrm>
            <a:prstGeom prst="rect">
              <a:avLst/>
            </a:prstGeom>
            <a:noFill/>
            <a:ln w="9525">
              <a:noFill/>
              <a:miter lim="800000"/>
              <a:headEnd/>
              <a:tailEnd/>
            </a:ln>
          </p:spPr>
          <p:txBody>
            <a:bodyPr wrap="none">
              <a:spAutoFit/>
            </a:bodyPr>
            <a:lstStyle/>
            <a:p>
              <a:r>
                <a:rPr lang="en-US"/>
                <a:t>Community</a:t>
              </a:r>
            </a:p>
            <a:p>
              <a:r>
                <a:rPr lang="en-US"/>
                <a:t>Inside and Outside</a:t>
              </a:r>
            </a:p>
            <a:p>
              <a:r>
                <a:rPr lang="en-US"/>
                <a:t>The Classroom</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solidFill>
                  <a:schemeClr val="accent2"/>
                </a:solidFill>
              </a:rPr>
              <a:t>Learning Styles</a:t>
            </a:r>
          </a:p>
        </p:txBody>
      </p:sp>
      <p:sp>
        <p:nvSpPr>
          <p:cNvPr id="9219" name="Rectangle 3"/>
          <p:cNvSpPr>
            <a:spLocks noGrp="1" noChangeArrowheads="1"/>
          </p:cNvSpPr>
          <p:nvPr>
            <p:ph type="body" sz="half" idx="1"/>
          </p:nvPr>
        </p:nvSpPr>
        <p:spPr/>
        <p:txBody>
          <a:bodyPr/>
          <a:lstStyle/>
          <a:p>
            <a:r>
              <a:rPr lang="en-US" smtClean="0"/>
              <a:t>Instructor-Centered Presentation</a:t>
            </a:r>
          </a:p>
        </p:txBody>
      </p:sp>
      <p:sp>
        <p:nvSpPr>
          <p:cNvPr id="9220" name="Rectangle 4"/>
          <p:cNvSpPr>
            <a:spLocks noGrp="1" noChangeArrowheads="1"/>
          </p:cNvSpPr>
          <p:nvPr>
            <p:ph type="body" sz="half" idx="2"/>
          </p:nvPr>
        </p:nvSpPr>
        <p:spPr/>
        <p:txBody>
          <a:bodyPr/>
          <a:lstStyle/>
          <a:p>
            <a:r>
              <a:rPr lang="en-US" smtClean="0"/>
              <a:t>Community-Centered Presentation</a:t>
            </a:r>
          </a:p>
        </p:txBody>
      </p:sp>
      <p:sp>
        <p:nvSpPr>
          <p:cNvPr id="9221" name="Line 5"/>
          <p:cNvSpPr>
            <a:spLocks noChangeShapeType="1"/>
          </p:cNvSpPr>
          <p:nvPr/>
        </p:nvSpPr>
        <p:spPr bwMode="auto">
          <a:xfrm flipH="1">
            <a:off x="1143000" y="3768725"/>
            <a:ext cx="762000" cy="304800"/>
          </a:xfrm>
          <a:prstGeom prst="line">
            <a:avLst/>
          </a:prstGeom>
          <a:noFill/>
          <a:ln w="38100">
            <a:solidFill>
              <a:srgbClr val="00FF00"/>
            </a:solidFill>
            <a:round/>
            <a:headEnd/>
            <a:tailEnd/>
          </a:ln>
        </p:spPr>
        <p:txBody>
          <a:bodyPr/>
          <a:lstStyle/>
          <a:p>
            <a:endParaRPr lang="en-US"/>
          </a:p>
        </p:txBody>
      </p:sp>
      <p:sp>
        <p:nvSpPr>
          <p:cNvPr id="9222" name="Line 6"/>
          <p:cNvSpPr>
            <a:spLocks noChangeShapeType="1"/>
          </p:cNvSpPr>
          <p:nvPr/>
        </p:nvSpPr>
        <p:spPr bwMode="auto">
          <a:xfrm flipH="1">
            <a:off x="1524000" y="3616325"/>
            <a:ext cx="609600" cy="990600"/>
          </a:xfrm>
          <a:prstGeom prst="line">
            <a:avLst/>
          </a:prstGeom>
          <a:noFill/>
          <a:ln w="38100">
            <a:solidFill>
              <a:srgbClr val="00FF00"/>
            </a:solidFill>
            <a:round/>
            <a:headEnd/>
            <a:tailEnd/>
          </a:ln>
        </p:spPr>
        <p:txBody>
          <a:bodyPr/>
          <a:lstStyle/>
          <a:p>
            <a:endParaRPr lang="en-US"/>
          </a:p>
        </p:txBody>
      </p:sp>
      <p:sp>
        <p:nvSpPr>
          <p:cNvPr id="9223" name="Line 7"/>
          <p:cNvSpPr>
            <a:spLocks noChangeShapeType="1"/>
          </p:cNvSpPr>
          <p:nvPr/>
        </p:nvSpPr>
        <p:spPr bwMode="auto">
          <a:xfrm flipH="1">
            <a:off x="1981200" y="3692525"/>
            <a:ext cx="152400" cy="1828800"/>
          </a:xfrm>
          <a:prstGeom prst="line">
            <a:avLst/>
          </a:prstGeom>
          <a:noFill/>
          <a:ln w="38100">
            <a:solidFill>
              <a:srgbClr val="00FF00"/>
            </a:solidFill>
            <a:round/>
            <a:headEnd/>
            <a:tailEnd/>
          </a:ln>
        </p:spPr>
        <p:txBody>
          <a:bodyPr/>
          <a:lstStyle/>
          <a:p>
            <a:endParaRPr lang="en-US"/>
          </a:p>
        </p:txBody>
      </p:sp>
      <p:sp>
        <p:nvSpPr>
          <p:cNvPr id="9224" name="Line 8"/>
          <p:cNvSpPr>
            <a:spLocks noChangeShapeType="1"/>
          </p:cNvSpPr>
          <p:nvPr/>
        </p:nvSpPr>
        <p:spPr bwMode="auto">
          <a:xfrm>
            <a:off x="2286000" y="3692525"/>
            <a:ext cx="304800" cy="990600"/>
          </a:xfrm>
          <a:prstGeom prst="line">
            <a:avLst/>
          </a:prstGeom>
          <a:noFill/>
          <a:ln w="38100">
            <a:solidFill>
              <a:srgbClr val="00FF00"/>
            </a:solidFill>
            <a:round/>
            <a:headEnd/>
            <a:tailEnd/>
          </a:ln>
        </p:spPr>
        <p:txBody>
          <a:bodyPr/>
          <a:lstStyle/>
          <a:p>
            <a:endParaRPr lang="en-US"/>
          </a:p>
        </p:txBody>
      </p:sp>
      <p:sp>
        <p:nvSpPr>
          <p:cNvPr id="9225" name="Line 9"/>
          <p:cNvSpPr>
            <a:spLocks noChangeShapeType="1"/>
          </p:cNvSpPr>
          <p:nvPr/>
        </p:nvSpPr>
        <p:spPr bwMode="auto">
          <a:xfrm>
            <a:off x="2362200" y="3616325"/>
            <a:ext cx="1447800" cy="1828800"/>
          </a:xfrm>
          <a:prstGeom prst="line">
            <a:avLst/>
          </a:prstGeom>
          <a:noFill/>
          <a:ln w="38100">
            <a:solidFill>
              <a:srgbClr val="00FF00"/>
            </a:solidFill>
            <a:round/>
            <a:headEnd/>
            <a:tailEnd/>
          </a:ln>
        </p:spPr>
        <p:txBody>
          <a:bodyPr/>
          <a:lstStyle/>
          <a:p>
            <a:endParaRPr lang="en-US"/>
          </a:p>
        </p:txBody>
      </p:sp>
      <p:sp>
        <p:nvSpPr>
          <p:cNvPr id="9226" name="Line 10"/>
          <p:cNvSpPr>
            <a:spLocks noChangeShapeType="1"/>
          </p:cNvSpPr>
          <p:nvPr/>
        </p:nvSpPr>
        <p:spPr bwMode="auto">
          <a:xfrm>
            <a:off x="2286000" y="3540125"/>
            <a:ext cx="1295400" cy="609600"/>
          </a:xfrm>
          <a:prstGeom prst="line">
            <a:avLst/>
          </a:prstGeom>
          <a:noFill/>
          <a:ln w="38100">
            <a:solidFill>
              <a:srgbClr val="00FF00"/>
            </a:solidFill>
            <a:round/>
            <a:headEnd/>
            <a:tailEnd/>
          </a:ln>
        </p:spPr>
        <p:txBody>
          <a:bodyPr/>
          <a:lstStyle/>
          <a:p>
            <a:endParaRPr lang="en-US"/>
          </a:p>
        </p:txBody>
      </p:sp>
      <p:sp>
        <p:nvSpPr>
          <p:cNvPr id="9227" name="Oval 11"/>
          <p:cNvSpPr>
            <a:spLocks noChangeArrowheads="1"/>
          </p:cNvSpPr>
          <p:nvPr/>
        </p:nvSpPr>
        <p:spPr bwMode="auto">
          <a:xfrm>
            <a:off x="1752600" y="3311525"/>
            <a:ext cx="762000" cy="76200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28" name="Rectangle 12"/>
          <p:cNvSpPr>
            <a:spLocks noChangeArrowheads="1"/>
          </p:cNvSpPr>
          <p:nvPr/>
        </p:nvSpPr>
        <p:spPr bwMode="auto">
          <a:xfrm>
            <a:off x="1295400" y="4454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29" name="Rectangle 13"/>
          <p:cNvSpPr>
            <a:spLocks noChangeArrowheads="1"/>
          </p:cNvSpPr>
          <p:nvPr/>
        </p:nvSpPr>
        <p:spPr bwMode="auto">
          <a:xfrm>
            <a:off x="7620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0" name="Rectangle 14"/>
          <p:cNvSpPr>
            <a:spLocks noChangeArrowheads="1"/>
          </p:cNvSpPr>
          <p:nvPr/>
        </p:nvSpPr>
        <p:spPr bwMode="auto">
          <a:xfrm>
            <a:off x="1752600" y="5292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1" name="Rectangle 15"/>
          <p:cNvSpPr>
            <a:spLocks noChangeArrowheads="1"/>
          </p:cNvSpPr>
          <p:nvPr/>
        </p:nvSpPr>
        <p:spPr bwMode="auto">
          <a:xfrm>
            <a:off x="2362200" y="4530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2" name="Rectangle 16"/>
          <p:cNvSpPr>
            <a:spLocks noChangeArrowheads="1"/>
          </p:cNvSpPr>
          <p:nvPr/>
        </p:nvSpPr>
        <p:spPr bwMode="auto">
          <a:xfrm>
            <a:off x="3581400" y="5216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3" name="Rectangle 17"/>
          <p:cNvSpPr>
            <a:spLocks noChangeArrowheads="1"/>
          </p:cNvSpPr>
          <p:nvPr/>
        </p:nvSpPr>
        <p:spPr bwMode="auto">
          <a:xfrm>
            <a:off x="33528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4" name="Text Box 18"/>
          <p:cNvSpPr txBox="1">
            <a:spLocks noChangeArrowheads="1"/>
          </p:cNvSpPr>
          <p:nvPr/>
        </p:nvSpPr>
        <p:spPr bwMode="auto">
          <a:xfrm>
            <a:off x="609600" y="5445125"/>
            <a:ext cx="1114425" cy="457200"/>
          </a:xfrm>
          <a:prstGeom prst="rect">
            <a:avLst/>
          </a:prstGeom>
          <a:noFill/>
          <a:ln w="9525">
            <a:noFill/>
            <a:miter lim="800000"/>
            <a:headEnd/>
            <a:tailEnd/>
          </a:ln>
        </p:spPr>
        <p:txBody>
          <a:bodyPr wrap="none">
            <a:spAutoFit/>
          </a:bodyPr>
          <a:lstStyle/>
          <a:p>
            <a:r>
              <a:rPr lang="en-US">
                <a:solidFill>
                  <a:schemeClr val="tx2"/>
                </a:solidFill>
              </a:rPr>
              <a:t>Student</a:t>
            </a:r>
          </a:p>
        </p:txBody>
      </p:sp>
      <p:sp>
        <p:nvSpPr>
          <p:cNvPr id="9235" name="Text Box 19"/>
          <p:cNvSpPr txBox="1">
            <a:spLocks noChangeArrowheads="1"/>
          </p:cNvSpPr>
          <p:nvPr/>
        </p:nvSpPr>
        <p:spPr bwMode="auto">
          <a:xfrm>
            <a:off x="533400" y="3124200"/>
            <a:ext cx="1444625" cy="457200"/>
          </a:xfrm>
          <a:prstGeom prst="rect">
            <a:avLst/>
          </a:prstGeom>
          <a:noFill/>
          <a:ln w="9525">
            <a:noFill/>
            <a:miter lim="800000"/>
            <a:headEnd/>
            <a:tailEnd/>
          </a:ln>
        </p:spPr>
        <p:txBody>
          <a:bodyPr wrap="none">
            <a:spAutoFit/>
          </a:bodyPr>
          <a:lstStyle/>
          <a:p>
            <a:r>
              <a:rPr lang="en-US">
                <a:solidFill>
                  <a:srgbClr val="FF3300"/>
                </a:solidFill>
              </a:rPr>
              <a:t>Instructor </a:t>
            </a:r>
          </a:p>
        </p:txBody>
      </p:sp>
      <p:grpSp>
        <p:nvGrpSpPr>
          <p:cNvPr id="9236" name="Group 20"/>
          <p:cNvGrpSpPr>
            <a:grpSpLocks/>
          </p:cNvGrpSpPr>
          <p:nvPr/>
        </p:nvGrpSpPr>
        <p:grpSpPr bwMode="auto">
          <a:xfrm>
            <a:off x="5105400" y="3276600"/>
            <a:ext cx="3200400" cy="2743200"/>
            <a:chOff x="3216" y="2064"/>
            <a:chExt cx="2016" cy="1728"/>
          </a:xfrm>
        </p:grpSpPr>
        <p:sp>
          <p:nvSpPr>
            <p:cNvPr id="9238" name="Line 21"/>
            <p:cNvSpPr>
              <a:spLocks noChangeShapeType="1"/>
            </p:cNvSpPr>
            <p:nvPr/>
          </p:nvSpPr>
          <p:spPr bwMode="auto">
            <a:xfrm>
              <a:off x="3792" y="2208"/>
              <a:ext cx="960" cy="240"/>
            </a:xfrm>
            <a:prstGeom prst="line">
              <a:avLst/>
            </a:prstGeom>
            <a:noFill/>
            <a:ln w="38100">
              <a:solidFill>
                <a:srgbClr val="00FF00"/>
              </a:solidFill>
              <a:round/>
              <a:headEnd/>
              <a:tailEnd/>
            </a:ln>
          </p:spPr>
          <p:txBody>
            <a:bodyPr/>
            <a:lstStyle/>
            <a:p>
              <a:endParaRPr lang="en-US"/>
            </a:p>
          </p:txBody>
        </p:sp>
        <p:sp>
          <p:nvSpPr>
            <p:cNvPr id="9239" name="Line 22"/>
            <p:cNvSpPr>
              <a:spLocks noChangeShapeType="1"/>
            </p:cNvSpPr>
            <p:nvPr/>
          </p:nvSpPr>
          <p:spPr bwMode="auto">
            <a:xfrm>
              <a:off x="4752" y="2496"/>
              <a:ext cx="336" cy="720"/>
            </a:xfrm>
            <a:prstGeom prst="line">
              <a:avLst/>
            </a:prstGeom>
            <a:noFill/>
            <a:ln w="38100">
              <a:solidFill>
                <a:srgbClr val="00FF00"/>
              </a:solidFill>
              <a:round/>
              <a:headEnd/>
              <a:tailEnd/>
            </a:ln>
          </p:spPr>
          <p:txBody>
            <a:bodyPr/>
            <a:lstStyle/>
            <a:p>
              <a:endParaRPr lang="en-US"/>
            </a:p>
          </p:txBody>
        </p:sp>
        <p:sp>
          <p:nvSpPr>
            <p:cNvPr id="9240" name="Line 23"/>
            <p:cNvSpPr>
              <a:spLocks noChangeShapeType="1"/>
            </p:cNvSpPr>
            <p:nvPr/>
          </p:nvSpPr>
          <p:spPr bwMode="auto">
            <a:xfrm flipH="1">
              <a:off x="4368" y="3216"/>
              <a:ext cx="720" cy="432"/>
            </a:xfrm>
            <a:prstGeom prst="line">
              <a:avLst/>
            </a:prstGeom>
            <a:noFill/>
            <a:ln w="38100">
              <a:solidFill>
                <a:srgbClr val="00FF00"/>
              </a:solidFill>
              <a:round/>
              <a:headEnd/>
              <a:tailEnd/>
            </a:ln>
          </p:spPr>
          <p:txBody>
            <a:bodyPr/>
            <a:lstStyle/>
            <a:p>
              <a:endParaRPr lang="en-US"/>
            </a:p>
          </p:txBody>
        </p:sp>
        <p:sp>
          <p:nvSpPr>
            <p:cNvPr id="9241" name="Line 24"/>
            <p:cNvSpPr>
              <a:spLocks noChangeShapeType="1"/>
            </p:cNvSpPr>
            <p:nvPr/>
          </p:nvSpPr>
          <p:spPr bwMode="auto">
            <a:xfrm flipH="1" flipV="1">
              <a:off x="3744" y="3600"/>
              <a:ext cx="672" cy="48"/>
            </a:xfrm>
            <a:prstGeom prst="line">
              <a:avLst/>
            </a:prstGeom>
            <a:noFill/>
            <a:ln w="38100">
              <a:solidFill>
                <a:srgbClr val="00FF00"/>
              </a:solidFill>
              <a:round/>
              <a:headEnd/>
              <a:tailEnd/>
            </a:ln>
          </p:spPr>
          <p:txBody>
            <a:bodyPr/>
            <a:lstStyle/>
            <a:p>
              <a:endParaRPr lang="en-US"/>
            </a:p>
          </p:txBody>
        </p:sp>
        <p:sp>
          <p:nvSpPr>
            <p:cNvPr id="9242" name="Line 25"/>
            <p:cNvSpPr>
              <a:spLocks noChangeShapeType="1"/>
            </p:cNvSpPr>
            <p:nvPr/>
          </p:nvSpPr>
          <p:spPr bwMode="auto">
            <a:xfrm flipH="1" flipV="1">
              <a:off x="3360" y="2976"/>
              <a:ext cx="384" cy="672"/>
            </a:xfrm>
            <a:prstGeom prst="line">
              <a:avLst/>
            </a:prstGeom>
            <a:noFill/>
            <a:ln w="38100">
              <a:solidFill>
                <a:srgbClr val="00FF00"/>
              </a:solidFill>
              <a:round/>
              <a:headEnd/>
              <a:tailEnd/>
            </a:ln>
          </p:spPr>
          <p:txBody>
            <a:bodyPr/>
            <a:lstStyle/>
            <a:p>
              <a:endParaRPr lang="en-US"/>
            </a:p>
          </p:txBody>
        </p:sp>
        <p:sp>
          <p:nvSpPr>
            <p:cNvPr id="9243" name="Line 26"/>
            <p:cNvSpPr>
              <a:spLocks noChangeShapeType="1"/>
            </p:cNvSpPr>
            <p:nvPr/>
          </p:nvSpPr>
          <p:spPr bwMode="auto">
            <a:xfrm flipV="1">
              <a:off x="3360" y="2208"/>
              <a:ext cx="432" cy="768"/>
            </a:xfrm>
            <a:prstGeom prst="line">
              <a:avLst/>
            </a:prstGeom>
            <a:noFill/>
            <a:ln w="38100">
              <a:solidFill>
                <a:srgbClr val="00FF00"/>
              </a:solidFill>
              <a:round/>
              <a:headEnd/>
              <a:tailEnd/>
            </a:ln>
          </p:spPr>
          <p:txBody>
            <a:bodyPr/>
            <a:lstStyle/>
            <a:p>
              <a:endParaRPr lang="en-US"/>
            </a:p>
          </p:txBody>
        </p:sp>
        <p:sp>
          <p:nvSpPr>
            <p:cNvPr id="9244" name="Line 27"/>
            <p:cNvSpPr>
              <a:spLocks noChangeShapeType="1"/>
            </p:cNvSpPr>
            <p:nvPr/>
          </p:nvSpPr>
          <p:spPr bwMode="auto">
            <a:xfrm>
              <a:off x="3792" y="2208"/>
              <a:ext cx="384" cy="672"/>
            </a:xfrm>
            <a:prstGeom prst="line">
              <a:avLst/>
            </a:prstGeom>
            <a:noFill/>
            <a:ln w="38100">
              <a:solidFill>
                <a:srgbClr val="00FF00"/>
              </a:solidFill>
              <a:round/>
              <a:headEnd/>
              <a:tailEnd/>
            </a:ln>
          </p:spPr>
          <p:txBody>
            <a:bodyPr/>
            <a:lstStyle/>
            <a:p>
              <a:endParaRPr lang="en-US"/>
            </a:p>
          </p:txBody>
        </p:sp>
        <p:sp>
          <p:nvSpPr>
            <p:cNvPr id="9245" name="Line 28"/>
            <p:cNvSpPr>
              <a:spLocks noChangeShapeType="1"/>
            </p:cNvSpPr>
            <p:nvPr/>
          </p:nvSpPr>
          <p:spPr bwMode="auto">
            <a:xfrm flipH="1">
              <a:off x="4176" y="2496"/>
              <a:ext cx="576" cy="384"/>
            </a:xfrm>
            <a:prstGeom prst="line">
              <a:avLst/>
            </a:prstGeom>
            <a:noFill/>
            <a:ln w="38100">
              <a:solidFill>
                <a:srgbClr val="00FF00"/>
              </a:solidFill>
              <a:round/>
              <a:headEnd/>
              <a:tailEnd/>
            </a:ln>
          </p:spPr>
          <p:txBody>
            <a:bodyPr/>
            <a:lstStyle/>
            <a:p>
              <a:endParaRPr lang="en-US"/>
            </a:p>
          </p:txBody>
        </p:sp>
        <p:sp>
          <p:nvSpPr>
            <p:cNvPr id="9246" name="Line 29"/>
            <p:cNvSpPr>
              <a:spLocks noChangeShapeType="1"/>
            </p:cNvSpPr>
            <p:nvPr/>
          </p:nvSpPr>
          <p:spPr bwMode="auto">
            <a:xfrm flipH="1" flipV="1">
              <a:off x="4224" y="2928"/>
              <a:ext cx="864" cy="288"/>
            </a:xfrm>
            <a:prstGeom prst="line">
              <a:avLst/>
            </a:prstGeom>
            <a:noFill/>
            <a:ln w="38100">
              <a:solidFill>
                <a:srgbClr val="00FF00"/>
              </a:solidFill>
              <a:round/>
              <a:headEnd/>
              <a:tailEnd/>
            </a:ln>
          </p:spPr>
          <p:txBody>
            <a:bodyPr/>
            <a:lstStyle/>
            <a:p>
              <a:endParaRPr lang="en-US"/>
            </a:p>
          </p:txBody>
        </p:sp>
        <p:sp>
          <p:nvSpPr>
            <p:cNvPr id="9247" name="Line 30"/>
            <p:cNvSpPr>
              <a:spLocks noChangeShapeType="1"/>
            </p:cNvSpPr>
            <p:nvPr/>
          </p:nvSpPr>
          <p:spPr bwMode="auto">
            <a:xfrm>
              <a:off x="4224" y="2928"/>
              <a:ext cx="192" cy="720"/>
            </a:xfrm>
            <a:prstGeom prst="line">
              <a:avLst/>
            </a:prstGeom>
            <a:noFill/>
            <a:ln w="38100">
              <a:solidFill>
                <a:srgbClr val="00FF00"/>
              </a:solidFill>
              <a:round/>
              <a:headEnd/>
              <a:tailEnd/>
            </a:ln>
          </p:spPr>
          <p:txBody>
            <a:bodyPr/>
            <a:lstStyle/>
            <a:p>
              <a:endParaRPr lang="en-US"/>
            </a:p>
          </p:txBody>
        </p:sp>
        <p:sp>
          <p:nvSpPr>
            <p:cNvPr id="9248" name="Line 31"/>
            <p:cNvSpPr>
              <a:spLocks noChangeShapeType="1"/>
            </p:cNvSpPr>
            <p:nvPr/>
          </p:nvSpPr>
          <p:spPr bwMode="auto">
            <a:xfrm flipH="1">
              <a:off x="3744" y="2928"/>
              <a:ext cx="432" cy="672"/>
            </a:xfrm>
            <a:prstGeom prst="line">
              <a:avLst/>
            </a:prstGeom>
            <a:noFill/>
            <a:ln w="38100">
              <a:solidFill>
                <a:srgbClr val="00FF00"/>
              </a:solidFill>
              <a:round/>
              <a:headEnd/>
              <a:tailEnd/>
            </a:ln>
          </p:spPr>
          <p:txBody>
            <a:bodyPr/>
            <a:lstStyle/>
            <a:p>
              <a:endParaRPr lang="en-US"/>
            </a:p>
          </p:txBody>
        </p:sp>
        <p:sp>
          <p:nvSpPr>
            <p:cNvPr id="9249" name="Line 32"/>
            <p:cNvSpPr>
              <a:spLocks noChangeShapeType="1"/>
            </p:cNvSpPr>
            <p:nvPr/>
          </p:nvSpPr>
          <p:spPr bwMode="auto">
            <a:xfrm flipH="1">
              <a:off x="3360" y="2928"/>
              <a:ext cx="816" cy="48"/>
            </a:xfrm>
            <a:prstGeom prst="line">
              <a:avLst/>
            </a:prstGeom>
            <a:noFill/>
            <a:ln w="38100">
              <a:solidFill>
                <a:srgbClr val="00FF00"/>
              </a:solidFill>
              <a:round/>
              <a:headEnd/>
              <a:tailEnd/>
            </a:ln>
          </p:spPr>
          <p:txBody>
            <a:bodyPr/>
            <a:lstStyle/>
            <a:p>
              <a:endParaRPr lang="en-US"/>
            </a:p>
          </p:txBody>
        </p:sp>
        <p:sp>
          <p:nvSpPr>
            <p:cNvPr id="9250" name="Line 33"/>
            <p:cNvSpPr>
              <a:spLocks noChangeShapeType="1"/>
            </p:cNvSpPr>
            <p:nvPr/>
          </p:nvSpPr>
          <p:spPr bwMode="auto">
            <a:xfrm flipH="1">
              <a:off x="3744" y="2208"/>
              <a:ext cx="48" cy="1344"/>
            </a:xfrm>
            <a:prstGeom prst="line">
              <a:avLst/>
            </a:prstGeom>
            <a:noFill/>
            <a:ln w="38100">
              <a:solidFill>
                <a:srgbClr val="00FF00"/>
              </a:solidFill>
              <a:round/>
              <a:headEnd/>
              <a:tailEnd/>
            </a:ln>
          </p:spPr>
          <p:txBody>
            <a:bodyPr/>
            <a:lstStyle/>
            <a:p>
              <a:endParaRPr lang="en-US"/>
            </a:p>
          </p:txBody>
        </p:sp>
        <p:sp>
          <p:nvSpPr>
            <p:cNvPr id="9251" name="Line 34"/>
            <p:cNvSpPr>
              <a:spLocks noChangeShapeType="1"/>
            </p:cNvSpPr>
            <p:nvPr/>
          </p:nvSpPr>
          <p:spPr bwMode="auto">
            <a:xfrm>
              <a:off x="3792" y="2256"/>
              <a:ext cx="624" cy="1344"/>
            </a:xfrm>
            <a:prstGeom prst="line">
              <a:avLst/>
            </a:prstGeom>
            <a:noFill/>
            <a:ln w="38100">
              <a:solidFill>
                <a:srgbClr val="00FF00"/>
              </a:solidFill>
              <a:round/>
              <a:headEnd/>
              <a:tailEnd/>
            </a:ln>
          </p:spPr>
          <p:txBody>
            <a:bodyPr/>
            <a:lstStyle/>
            <a:p>
              <a:endParaRPr lang="en-US"/>
            </a:p>
          </p:txBody>
        </p:sp>
        <p:sp>
          <p:nvSpPr>
            <p:cNvPr id="9252" name="Line 35"/>
            <p:cNvSpPr>
              <a:spLocks noChangeShapeType="1"/>
            </p:cNvSpPr>
            <p:nvPr/>
          </p:nvSpPr>
          <p:spPr bwMode="auto">
            <a:xfrm>
              <a:off x="3792" y="2256"/>
              <a:ext cx="1296" cy="960"/>
            </a:xfrm>
            <a:prstGeom prst="line">
              <a:avLst/>
            </a:prstGeom>
            <a:noFill/>
            <a:ln w="38100">
              <a:solidFill>
                <a:srgbClr val="00FF00"/>
              </a:solidFill>
              <a:round/>
              <a:headEnd/>
              <a:tailEnd/>
            </a:ln>
          </p:spPr>
          <p:txBody>
            <a:bodyPr/>
            <a:lstStyle/>
            <a:p>
              <a:endParaRPr lang="en-US"/>
            </a:p>
          </p:txBody>
        </p:sp>
        <p:sp>
          <p:nvSpPr>
            <p:cNvPr id="9253" name="Line 36"/>
            <p:cNvSpPr>
              <a:spLocks noChangeShapeType="1"/>
            </p:cNvSpPr>
            <p:nvPr/>
          </p:nvSpPr>
          <p:spPr bwMode="auto">
            <a:xfrm flipH="1">
              <a:off x="3360" y="2448"/>
              <a:ext cx="1392" cy="528"/>
            </a:xfrm>
            <a:prstGeom prst="line">
              <a:avLst/>
            </a:prstGeom>
            <a:noFill/>
            <a:ln w="38100">
              <a:solidFill>
                <a:srgbClr val="00FF00"/>
              </a:solidFill>
              <a:round/>
              <a:headEnd/>
              <a:tailEnd/>
            </a:ln>
          </p:spPr>
          <p:txBody>
            <a:bodyPr/>
            <a:lstStyle/>
            <a:p>
              <a:endParaRPr lang="en-US"/>
            </a:p>
          </p:txBody>
        </p:sp>
        <p:sp>
          <p:nvSpPr>
            <p:cNvPr id="9254" name="Line 37"/>
            <p:cNvSpPr>
              <a:spLocks noChangeShapeType="1"/>
            </p:cNvSpPr>
            <p:nvPr/>
          </p:nvSpPr>
          <p:spPr bwMode="auto">
            <a:xfrm flipH="1">
              <a:off x="3744" y="2448"/>
              <a:ext cx="1008" cy="1152"/>
            </a:xfrm>
            <a:prstGeom prst="line">
              <a:avLst/>
            </a:prstGeom>
            <a:noFill/>
            <a:ln w="38100">
              <a:solidFill>
                <a:srgbClr val="00FF00"/>
              </a:solidFill>
              <a:round/>
              <a:headEnd/>
              <a:tailEnd/>
            </a:ln>
          </p:spPr>
          <p:txBody>
            <a:bodyPr/>
            <a:lstStyle/>
            <a:p>
              <a:endParaRPr lang="en-US"/>
            </a:p>
          </p:txBody>
        </p:sp>
        <p:sp>
          <p:nvSpPr>
            <p:cNvPr id="9255" name="Line 38"/>
            <p:cNvSpPr>
              <a:spLocks noChangeShapeType="1"/>
            </p:cNvSpPr>
            <p:nvPr/>
          </p:nvSpPr>
          <p:spPr bwMode="auto">
            <a:xfrm flipH="1">
              <a:off x="4416" y="2448"/>
              <a:ext cx="336" cy="1248"/>
            </a:xfrm>
            <a:prstGeom prst="line">
              <a:avLst/>
            </a:prstGeom>
            <a:noFill/>
            <a:ln w="38100">
              <a:solidFill>
                <a:srgbClr val="00FF00"/>
              </a:solidFill>
              <a:round/>
              <a:headEnd/>
              <a:tailEnd/>
            </a:ln>
          </p:spPr>
          <p:txBody>
            <a:bodyPr/>
            <a:lstStyle/>
            <a:p>
              <a:endParaRPr lang="en-US"/>
            </a:p>
          </p:txBody>
        </p:sp>
        <p:sp>
          <p:nvSpPr>
            <p:cNvPr id="9256" name="Line 39"/>
            <p:cNvSpPr>
              <a:spLocks noChangeShapeType="1"/>
            </p:cNvSpPr>
            <p:nvPr/>
          </p:nvSpPr>
          <p:spPr bwMode="auto">
            <a:xfrm flipH="1" flipV="1">
              <a:off x="3360" y="2976"/>
              <a:ext cx="1728" cy="240"/>
            </a:xfrm>
            <a:prstGeom prst="line">
              <a:avLst/>
            </a:prstGeom>
            <a:noFill/>
            <a:ln w="38100">
              <a:solidFill>
                <a:srgbClr val="00FF00"/>
              </a:solidFill>
              <a:round/>
              <a:headEnd/>
              <a:tailEnd/>
            </a:ln>
          </p:spPr>
          <p:txBody>
            <a:bodyPr/>
            <a:lstStyle/>
            <a:p>
              <a:endParaRPr lang="en-US"/>
            </a:p>
          </p:txBody>
        </p:sp>
        <p:sp>
          <p:nvSpPr>
            <p:cNvPr id="9257" name="Line 40"/>
            <p:cNvSpPr>
              <a:spLocks noChangeShapeType="1"/>
            </p:cNvSpPr>
            <p:nvPr/>
          </p:nvSpPr>
          <p:spPr bwMode="auto">
            <a:xfrm flipH="1">
              <a:off x="3744" y="3216"/>
              <a:ext cx="1344" cy="384"/>
            </a:xfrm>
            <a:prstGeom prst="line">
              <a:avLst/>
            </a:prstGeom>
            <a:noFill/>
            <a:ln w="38100">
              <a:solidFill>
                <a:srgbClr val="00FF00"/>
              </a:solidFill>
              <a:round/>
              <a:headEnd/>
              <a:tailEnd/>
            </a:ln>
          </p:spPr>
          <p:txBody>
            <a:bodyPr/>
            <a:lstStyle/>
            <a:p>
              <a:endParaRPr lang="en-US"/>
            </a:p>
          </p:txBody>
        </p:sp>
        <p:sp>
          <p:nvSpPr>
            <p:cNvPr id="9258" name="Oval 41"/>
            <p:cNvSpPr>
              <a:spLocks noChangeArrowheads="1"/>
            </p:cNvSpPr>
            <p:nvPr/>
          </p:nvSpPr>
          <p:spPr bwMode="auto">
            <a:xfrm>
              <a:off x="3936" y="2688"/>
              <a:ext cx="480" cy="48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59" name="Rectangle 42"/>
            <p:cNvSpPr>
              <a:spLocks noChangeArrowheads="1"/>
            </p:cNvSpPr>
            <p:nvPr/>
          </p:nvSpPr>
          <p:spPr bwMode="auto">
            <a:xfrm>
              <a:off x="4944" y="3120"/>
              <a:ext cx="288" cy="24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60" name="AutoShape 43"/>
            <p:cNvSpPr>
              <a:spLocks noChangeArrowheads="1"/>
            </p:cNvSpPr>
            <p:nvPr/>
          </p:nvSpPr>
          <p:spPr bwMode="auto">
            <a:xfrm>
              <a:off x="4608" y="2304"/>
              <a:ext cx="288" cy="288"/>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9261" name="AutoShape 44"/>
            <p:cNvSpPr>
              <a:spLocks noChangeArrowheads="1"/>
            </p:cNvSpPr>
            <p:nvPr/>
          </p:nvSpPr>
          <p:spPr bwMode="auto">
            <a:xfrm>
              <a:off x="4224" y="3504"/>
              <a:ext cx="336" cy="288"/>
            </a:xfrm>
            <a:custGeom>
              <a:avLst/>
              <a:gdLst>
                <a:gd name="T0" fmla="*/ 5 w 21600"/>
                <a:gd name="T1" fmla="*/ 2 h 21600"/>
                <a:gd name="T2" fmla="*/ 3 w 21600"/>
                <a:gd name="T3" fmla="*/ 4 h 21600"/>
                <a:gd name="T4" fmla="*/ 1 w 21600"/>
                <a:gd name="T5" fmla="*/ 2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9262" name="AutoShape 45"/>
            <p:cNvSpPr>
              <a:spLocks noChangeArrowheads="1"/>
            </p:cNvSpPr>
            <p:nvPr/>
          </p:nvSpPr>
          <p:spPr bwMode="auto">
            <a:xfrm>
              <a:off x="3648" y="2064"/>
              <a:ext cx="336" cy="336"/>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9263" name="AutoShape 46"/>
            <p:cNvSpPr>
              <a:spLocks noChangeArrowheads="1"/>
            </p:cNvSpPr>
            <p:nvPr/>
          </p:nvSpPr>
          <p:spPr bwMode="auto">
            <a:xfrm>
              <a:off x="3216" y="2784"/>
              <a:ext cx="288" cy="288"/>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9264" name="AutoShape 47"/>
            <p:cNvSpPr>
              <a:spLocks noChangeArrowheads="1"/>
            </p:cNvSpPr>
            <p:nvPr/>
          </p:nvSpPr>
          <p:spPr bwMode="auto">
            <a:xfrm>
              <a:off x="3600" y="3456"/>
              <a:ext cx="288" cy="288"/>
            </a:xfrm>
            <a:prstGeom prst="pentagon">
              <a:avLst/>
            </a:prstGeom>
            <a:solidFill>
              <a:srgbClr val="CC3300"/>
            </a:solidFill>
            <a:ln w="9525">
              <a:solidFill>
                <a:schemeClr val="tx1"/>
              </a:solidFill>
              <a:miter lim="800000"/>
              <a:headEnd/>
              <a:tailEnd/>
            </a:ln>
          </p:spPr>
          <p:txBody>
            <a:bodyPr wrap="none" anchor="ctr"/>
            <a:lstStyle/>
            <a:p>
              <a:endParaRPr lang="en-US"/>
            </a:p>
          </p:txBody>
        </p:sp>
      </p:grpSp>
      <p:sp>
        <p:nvSpPr>
          <p:cNvPr id="9237" name="TextBox 49"/>
          <p:cNvSpPr txBox="1">
            <a:spLocks noChangeArrowheads="1"/>
          </p:cNvSpPr>
          <p:nvPr/>
        </p:nvSpPr>
        <p:spPr bwMode="auto">
          <a:xfrm>
            <a:off x="3289300" y="6121400"/>
            <a:ext cx="5648325" cy="461963"/>
          </a:xfrm>
          <a:prstGeom prst="rect">
            <a:avLst/>
          </a:prstGeom>
          <a:noFill/>
          <a:ln w="9525">
            <a:noFill/>
            <a:miter lim="800000"/>
            <a:headEnd/>
            <a:tailEnd/>
          </a:ln>
        </p:spPr>
        <p:txBody>
          <a:bodyPr wrap="none">
            <a:spAutoFit/>
          </a:bodyPr>
          <a:lstStyle/>
          <a:p>
            <a:r>
              <a:rPr lang="en-US"/>
              <a:t>We learn from the instructors and each other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DB2CF2FF-BCF9-42ED-BD0A-9E7A7B82DBEE}">
  <ds:schemaRefs>
    <ds:schemaRef ds:uri="ESRI.ArcGIS.Mapping.OfficeIntegration.PowerPointInfo"/>
  </ds:schemaRefs>
</ds:datastoreItem>
</file>

<file path=customXml/itemProps2.xml><?xml version="1.0" encoding="utf-8"?>
<ds:datastoreItem xmlns:ds="http://schemas.openxmlformats.org/officeDocument/2006/customXml" ds:itemID="{1FE4F65A-3A60-4CBC-8672-3D37CA624487}">
  <ds:schemaRefs>
    <ds:schemaRef ds:uri="ESRI.ArcGIS.Mapping.OfficeIntegration.PowerPointInfo"/>
  </ds:schemaRefs>
</ds:datastoreItem>
</file>

<file path=customXml/itemProps3.xml><?xml version="1.0" encoding="utf-8"?>
<ds:datastoreItem xmlns:ds="http://schemas.openxmlformats.org/officeDocument/2006/customXml" ds:itemID="{AE3DF886-7370-4362-B3E0-B55B204A9000}">
  <ds:schemaRefs>
    <ds:schemaRef ds:uri="ESRI.ArcGIS.Mapping.OfficeIntegration.PowerPointInfo"/>
  </ds:schemaRefs>
</ds:datastoreItem>
</file>

<file path=customXml/itemProps4.xml><?xml version="1.0" encoding="utf-8"?>
<ds:datastoreItem xmlns:ds="http://schemas.openxmlformats.org/officeDocument/2006/customXml" ds:itemID="{158FD7E3-160A-4516-817E-AB359E104397}">
  <ds:schemaRefs>
    <ds:schemaRef ds:uri="ESRI.ArcGIS.Mapping.OfficeIntegration.PowerPointInfo"/>
  </ds:schemaRefs>
</ds:datastoreItem>
</file>

<file path=customXml/itemProps5.xml><?xml version="1.0" encoding="utf-8"?>
<ds:datastoreItem xmlns:ds="http://schemas.openxmlformats.org/officeDocument/2006/customXml" ds:itemID="{27B113A5-CE8C-4BAE-B009-60D07D318065}">
  <ds:schemaRefs>
    <ds:schemaRef ds:uri="ESRI.ArcGIS.Mapping.OfficeIntegration.PowerPointInfo"/>
  </ds:schemaRefs>
</ds:datastoreItem>
</file>

<file path=customXml/itemProps6.xml><?xml version="1.0" encoding="utf-8"?>
<ds:datastoreItem xmlns:ds="http://schemas.openxmlformats.org/officeDocument/2006/customXml" ds:itemID="{6DA683DD-D14C-4AE3-B11A-67696A251F0C}">
  <ds:schemaRefs>
    <ds:schemaRef ds:uri="ESRI.ArcGIS.Mapping.OfficeIntegration.PowerPointInfo"/>
  </ds:schemaRefs>
</ds:datastoreItem>
</file>

<file path=customXml/itemProps7.xml><?xml version="1.0" encoding="utf-8"?>
<ds:datastoreItem xmlns:ds="http://schemas.openxmlformats.org/officeDocument/2006/customXml" ds:itemID="{8483ECFE-7661-4309-9A8E-12D52FDF7386}">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1512</TotalTime>
  <Words>2139</Words>
  <Application>Microsoft Office PowerPoint</Application>
  <PresentationFormat>On-screen Show (4:3)</PresentationFormat>
  <Paragraphs>420</Paragraphs>
  <Slides>60</Slides>
  <Notes>26</Notes>
  <HiddenSlides>0</HiddenSlides>
  <MMClips>0</MMClips>
  <ScaleCrop>false</ScaleCrop>
  <HeadingPairs>
    <vt:vector size="6" baseType="variant">
      <vt:variant>
        <vt:lpstr>Theme</vt:lpstr>
      </vt:variant>
      <vt:variant>
        <vt:i4>7</vt:i4>
      </vt:variant>
      <vt:variant>
        <vt:lpstr>Embedded OLE Servers</vt:lpstr>
      </vt:variant>
      <vt:variant>
        <vt:i4>3</vt:i4>
      </vt:variant>
      <vt:variant>
        <vt:lpstr>Slide Titles</vt:lpstr>
      </vt:variant>
      <vt:variant>
        <vt:i4>60</vt:i4>
      </vt:variant>
    </vt:vector>
  </HeadingPairs>
  <TitlesOfParts>
    <vt:vector size="70" baseType="lpstr">
      <vt:lpstr>Blank Presentation</vt:lpstr>
      <vt:lpstr>Office Theme</vt:lpstr>
      <vt:lpstr>1_Blank Presentation</vt:lpstr>
      <vt:lpstr>1_Office Theme</vt:lpstr>
      <vt:lpstr>3_Office Theme</vt:lpstr>
      <vt:lpstr>4_Office Theme</vt:lpstr>
      <vt:lpstr>5_Office Theme</vt:lpstr>
      <vt:lpstr>Graph Sheet</vt:lpstr>
      <vt:lpstr>Bitmap Image</vt:lpstr>
      <vt:lpstr>Document</vt:lpstr>
      <vt:lpstr>Welcome to GIS in Water Resources 2015</vt:lpstr>
      <vt:lpstr>Our Classroom</vt:lpstr>
      <vt:lpstr>PowerPoint Presentation</vt:lpstr>
      <vt:lpstr>David Tarboton</vt:lpstr>
      <vt:lpstr>Six Basic Course Elements</vt:lpstr>
      <vt:lpstr>Learning Objectives</vt:lpstr>
      <vt:lpstr>GIS in Water Resources: Lecture 1</vt:lpstr>
      <vt:lpstr>University Without Walls</vt:lpstr>
      <vt:lpstr>Learning Styles</vt:lpstr>
      <vt:lpstr>GIS in Water Resources: Lecture 1</vt:lpstr>
      <vt:lpstr>What is GIS</vt:lpstr>
      <vt:lpstr>Geography is visualized in maps</vt:lpstr>
      <vt:lpstr>Maps are built from data </vt:lpstr>
      <vt:lpstr>Vector data represent discrete features</vt:lpstr>
      <vt:lpstr>Raster data form a grid of cells or pixels</vt:lpstr>
      <vt:lpstr>More Raster Examples</vt:lpstr>
      <vt:lpstr>There are many more data types</vt:lpstr>
      <vt:lpstr>Connected Map, Chart and Animation</vt:lpstr>
      <vt:lpstr>Geographic Data Model</vt:lpstr>
      <vt:lpstr>So what is a data model anyway?</vt:lpstr>
      <vt:lpstr>The way that data is organized can enhance or inhibit the analysis that can be done</vt:lpstr>
      <vt:lpstr>Geographic Data Model</vt:lpstr>
      <vt:lpstr>PowerPoint Presentation</vt:lpstr>
      <vt:lpstr>Spatial Data: Vector format</vt:lpstr>
      <vt:lpstr>Kissimmee watershed, Florida</vt:lpstr>
      <vt:lpstr>Attributes of a Selected Feature</vt:lpstr>
      <vt:lpstr>Raster and Vector Data</vt:lpstr>
      <vt:lpstr>PowerPoint Presentation</vt:lpstr>
      <vt:lpstr>The challenge of increasing Digital Elevation Model (DEM) resolution</vt:lpstr>
      <vt:lpstr>How do we combine these data?</vt:lpstr>
      <vt:lpstr>An integrated  raster-vector  database</vt:lpstr>
      <vt:lpstr>Three Views of GIS</vt:lpstr>
      <vt:lpstr>Programming </vt:lpstr>
      <vt:lpstr>GIS in Water Resources: Lecture 1</vt:lpstr>
      <vt:lpstr>Linking Geographic Information Systems and Water Resources</vt:lpstr>
      <vt:lpstr>Major Transitions in Geospatial Info</vt:lpstr>
      <vt:lpstr>National Spatial Data Infrastructure (NSDI)</vt:lpstr>
      <vt:lpstr>Open Water Data Initiative</vt:lpstr>
      <vt:lpstr>PowerPoint Presentation</vt:lpstr>
      <vt:lpstr>NHDPlus Geospatial base for National Water Data Infrastructure </vt:lpstr>
      <vt:lpstr>A Key Challenge</vt:lpstr>
      <vt:lpstr>We collect lots of water data</vt:lpstr>
      <vt:lpstr>PowerPoint Presentation</vt:lpstr>
      <vt:lpstr>How the web works</vt:lpstr>
      <vt:lpstr>CUAHSI Hydrologic Information System: A  Services-Oriented Architecture Based System for Sharing Hydrologic Data</vt:lpstr>
      <vt:lpstr>CUAHSI HIS</vt:lpstr>
      <vt:lpstr>GIS on the web</vt:lpstr>
      <vt:lpstr>HydroShare is a web based collaborative system to support analysis, modeling and data publication</vt:lpstr>
      <vt:lpstr>PowerPoint Presentation</vt:lpstr>
      <vt:lpstr>GIS in Water Resources: Lecture 1</vt:lpstr>
      <vt:lpstr>Origin of Geographic Coordinates</vt:lpstr>
      <vt:lpstr>Latitude and Longitude</vt:lpstr>
      <vt:lpstr>Latitude and Longitude  in North America</vt:lpstr>
      <vt:lpstr>Map Projection</vt:lpstr>
      <vt:lpstr>Earth to Globe to Map</vt:lpstr>
      <vt:lpstr>Coordinate Systems</vt:lpstr>
      <vt:lpstr>ArcGIS Help for Map Projections</vt:lpstr>
      <vt:lpstr>Summary (1)</vt:lpstr>
      <vt:lpstr>Summary (2)</vt:lpstr>
      <vt:lpstr>Summary (3)</vt:lpstr>
    </vt:vector>
  </TitlesOfParts>
  <Company>CRWR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maidment</dc:creator>
  <cp:lastModifiedBy>Maidment</cp:lastModifiedBy>
  <cp:revision>168</cp:revision>
  <cp:lastPrinted>1998-08-27T15:04:43Z</cp:lastPrinted>
  <dcterms:created xsi:type="dcterms:W3CDTF">1998-06-30T21:37:06Z</dcterms:created>
  <dcterms:modified xsi:type="dcterms:W3CDTF">2015-10-08T03:10:17Z</dcterms:modified>
</cp:coreProperties>
</file>