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10" r:id="rId4"/>
    <p:sldMasterId id="2147483722" r:id="rId5"/>
    <p:sldMasterId id="2147483733" r:id="rId6"/>
    <p:sldMasterId id="2147483745" r:id="rId7"/>
  </p:sldMasterIdLst>
  <p:notesMasterIdLst>
    <p:notesMasterId r:id="rId72"/>
  </p:notesMasterIdLst>
  <p:handoutMasterIdLst>
    <p:handoutMasterId r:id="rId73"/>
  </p:handoutMasterIdLst>
  <p:sldIdLst>
    <p:sldId id="271" r:id="rId8"/>
    <p:sldId id="272" r:id="rId9"/>
    <p:sldId id="381" r:id="rId10"/>
    <p:sldId id="273" r:id="rId11"/>
    <p:sldId id="376" r:id="rId12"/>
    <p:sldId id="274" r:id="rId13"/>
    <p:sldId id="334" r:id="rId14"/>
    <p:sldId id="335" r:id="rId15"/>
    <p:sldId id="373" r:id="rId16"/>
    <p:sldId id="340" r:id="rId17"/>
    <p:sldId id="337" r:id="rId18"/>
    <p:sldId id="275" r:id="rId19"/>
    <p:sldId id="298" r:id="rId20"/>
    <p:sldId id="374" r:id="rId21"/>
    <p:sldId id="322" r:id="rId22"/>
    <p:sldId id="324" r:id="rId23"/>
    <p:sldId id="344" r:id="rId24"/>
    <p:sldId id="323" r:id="rId25"/>
    <p:sldId id="358" r:id="rId26"/>
    <p:sldId id="359" r:id="rId27"/>
    <p:sldId id="360" r:id="rId28"/>
    <p:sldId id="350" r:id="rId29"/>
    <p:sldId id="352" r:id="rId30"/>
    <p:sldId id="351" r:id="rId31"/>
    <p:sldId id="353" r:id="rId32"/>
    <p:sldId id="361" r:id="rId33"/>
    <p:sldId id="362" r:id="rId34"/>
    <p:sldId id="363" r:id="rId35"/>
    <p:sldId id="364" r:id="rId36"/>
    <p:sldId id="331" r:id="rId37"/>
    <p:sldId id="341" r:id="rId38"/>
    <p:sldId id="356" r:id="rId39"/>
    <p:sldId id="367" r:id="rId40"/>
    <p:sldId id="303" r:id="rId41"/>
    <p:sldId id="382" r:id="rId42"/>
    <p:sldId id="383" r:id="rId43"/>
    <p:sldId id="384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411" r:id="rId53"/>
    <p:sldId id="410" r:id="rId54"/>
    <p:sldId id="401" r:id="rId55"/>
    <p:sldId id="412" r:id="rId56"/>
    <p:sldId id="413" r:id="rId57"/>
    <p:sldId id="414" r:id="rId58"/>
    <p:sldId id="415" r:id="rId59"/>
    <p:sldId id="399" r:id="rId60"/>
    <p:sldId id="400" r:id="rId61"/>
    <p:sldId id="402" r:id="rId62"/>
    <p:sldId id="403" r:id="rId63"/>
    <p:sldId id="404" r:id="rId64"/>
    <p:sldId id="405" r:id="rId65"/>
    <p:sldId id="406" r:id="rId66"/>
    <p:sldId id="407" r:id="rId67"/>
    <p:sldId id="408" r:id="rId68"/>
    <p:sldId id="409" r:id="rId69"/>
    <p:sldId id="369" r:id="rId70"/>
    <p:sldId id="380" r:id="rId71"/>
  </p:sldIdLst>
  <p:sldSz cx="9144000" cy="6858000" type="screen4x3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29" autoAdjust="0"/>
    <p:restoredTop sz="94660"/>
  </p:normalViewPr>
  <p:slideViewPr>
    <p:cSldViewPr snapToGrid="0">
      <p:cViewPr>
        <p:scale>
          <a:sx n="107" d="100"/>
          <a:sy n="107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3935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fld id="{0633D41F-E6DC-4B97-AA2B-88184F6838E0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3935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fld id="{BDEAB403-981D-4FC7-BAEA-26BEDDCD7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4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535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r">
              <a:defRPr sz="1200"/>
            </a:lvl1pPr>
          </a:lstStyle>
          <a:p>
            <a:fld id="{8E97E518-0C74-4CC3-A182-4B413CF171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4650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2" tIns="46622" rIns="93242" bIns="466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6948"/>
            <a:ext cx="5613400" cy="3662958"/>
          </a:xfrm>
          <a:prstGeom prst="rect">
            <a:avLst/>
          </a:prstGeom>
        </p:spPr>
        <p:txBody>
          <a:bodyPr vert="horz" lIns="93242" tIns="46622" rIns="93242" bIns="466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535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r">
              <a:defRPr sz="1200"/>
            </a:lvl1pPr>
          </a:lstStyle>
          <a:p>
            <a:fld id="{E5291D2A-69DB-4B32-9F0A-F42AA083E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51375" cy="3489325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6" y="4417856"/>
            <a:ext cx="5615307" cy="41859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RFC Summary</a:t>
            </a:r>
            <a:endParaRPr lang="en-US" dirty="0">
              <a:latin typeface="Arial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361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/>
              <a:buChar char="•"/>
            </a:pPr>
            <a:r>
              <a:rPr lang="en-US" dirty="0" smtClean="0"/>
              <a:t>THERE’S A MAJOR GEOGRAPHIC GAP – WE DON’T FORECAST ALONG THE COAST</a:t>
            </a:r>
          </a:p>
          <a:p>
            <a:pPr marL="174982" indent="-174982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fld id="{32B93D78-3E27-4C5F-8596-4E05AD10988C}" type="slidenum">
              <a:rPr lang="en-US" sz="3200" b="1" i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3200" b="1" i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72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INTO METHODS</a:t>
            </a:r>
          </a:p>
          <a:p>
            <a:endParaRPr lang="en-US" dirty="0" smtClean="0"/>
          </a:p>
          <a:p>
            <a:r>
              <a:rPr lang="en-US" dirty="0" smtClean="0"/>
              <a:t>FY15 PROJECT HAS FOUR</a:t>
            </a:r>
            <a:r>
              <a:rPr lang="en-US" baseline="0" dirty="0" smtClean="0"/>
              <a:t> CORE COMPONENTS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RFC archive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 evaluation service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Modeling </a:t>
            </a:r>
            <a:r>
              <a:rPr lang="en-US" baseline="0" dirty="0" err="1" smtClean="0"/>
              <a:t>testbed</a:t>
            </a:r>
            <a:endParaRPr lang="en-US" baseline="0" dirty="0" smtClean="0"/>
          </a:p>
          <a:p>
            <a:pPr marL="233106" indent="-233106">
              <a:buAutoNum type="arabicPeriod"/>
            </a:pPr>
            <a:r>
              <a:rPr lang="en-US" baseline="0" dirty="0" smtClean="0"/>
              <a:t>Centralized modeling demonstration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95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606-A02E-468C-83AB-B3E9AA269972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20972-379C-45CC-A918-EE94B3DB842E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2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050995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7169265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10/5/2015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9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10/5/2015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8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1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3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5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67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32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97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5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96963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72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10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56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30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522565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227233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94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51597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02087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41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73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3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45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65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65433100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23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9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D9ED-A841-40DE-8FA6-257F682CEA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42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F104-FDA1-4AF8-8FB1-E5A2A94A68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2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D4EE-FBDF-4CDC-9B61-E94513B1AE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1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E699-D527-47E0-B9B1-E5D2E39B77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0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681485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77C9-FCF0-47AC-AABB-017D676D1C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1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0F1-C01C-4D30-93AB-F395757EFA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80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C32D-1976-446A-BDE1-85385A68E6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0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080-1845-4BE2-B5A9-4689DECEDA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21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8567-B8FA-48D9-8F9D-18BD817B93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35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0BC6-3736-4B9B-8BB5-DF1592FBAF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26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5349-97F4-4807-B74F-0D3FBF0338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00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126326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35424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1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853392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919387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38382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48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1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35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450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72048123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63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911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5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54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77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751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27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961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01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261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638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34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4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92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5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4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6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2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87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3.tif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21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049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E02D4-958E-4C43-8AA9-0BED26EA34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3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29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4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://gis.ncdc.noaa.gov/map/viewer/#app=cdo&amp;cfg=radar&amp;theme=radar&amp;display=nexrad" TargetMode="External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00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0.png"/><Relationship Id="rId5" Type="http://schemas.openxmlformats.org/officeDocument/2006/relationships/image" Target="../media/image800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rcg.is/1JW0DBm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://arcg.is/1LPOHnE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arcg.is/1GtObu3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mpaR6YUxiA&amp;feature=youtube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612" y="2808543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>
                <a:solidFill>
                  <a:prstClr val="black"/>
                </a:solidFill>
              </a:rPr>
              <a:t>David R. </a:t>
            </a:r>
            <a:r>
              <a:rPr lang="en-US" sz="2400" dirty="0" smtClean="0">
                <a:solidFill>
                  <a:prstClr val="black"/>
                </a:solidFill>
              </a:rPr>
              <a:t>Maidment </a:t>
            </a:r>
          </a:p>
          <a:p>
            <a:pPr algn="r" eaLnBrk="0" hangingPunct="0"/>
            <a:r>
              <a:rPr lang="en-US" dirty="0" smtClean="0">
                <a:solidFill>
                  <a:prstClr val="black"/>
                </a:solidFill>
              </a:rPr>
              <a:t>Center </a:t>
            </a:r>
            <a:r>
              <a:rPr lang="en-US" dirty="0">
                <a:solidFill>
                  <a:prstClr val="black"/>
                </a:solidFill>
              </a:rPr>
              <a:t>for Research in Water Resources</a:t>
            </a:r>
          </a:p>
          <a:p>
            <a:pPr algn="r" eaLnBrk="0" hangingPunct="0"/>
            <a:r>
              <a:rPr lang="en-US" dirty="0">
                <a:solidFill>
                  <a:prstClr val="black"/>
                </a:solidFill>
              </a:rPr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2999"/>
            <a:ext cx="9144000" cy="1782847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589" y="5026813"/>
            <a:ext cx="8573427" cy="16406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Presentation to GIS in Water Resources class</a:t>
            </a:r>
            <a:endParaRPr lang="en-US" sz="1600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Austin </a:t>
            </a:r>
            <a:r>
              <a:rPr lang="en-US" sz="1600" dirty="0" err="1" smtClean="0">
                <a:solidFill>
                  <a:srgbClr val="FFFFFF"/>
                </a:solidFill>
              </a:rPr>
              <a:t>Tx</a:t>
            </a:r>
            <a:r>
              <a:rPr lang="en-US" sz="1600" dirty="0" smtClean="0">
                <a:solidFill>
                  <a:srgbClr val="FFFFFF"/>
                </a:solidFill>
              </a:rPr>
              <a:t>, 6 October </a:t>
            </a:r>
            <a:r>
              <a:rPr lang="en-US" sz="1600" dirty="0" smtClean="0">
                <a:solidFill>
                  <a:srgbClr val="FFFFFF"/>
                </a:solidFill>
              </a:rPr>
              <a:t>2015</a:t>
            </a:r>
          </a:p>
          <a:p>
            <a:pPr eaLnBrk="0" hangingPunct="0"/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Acknowledgements: Fernando Salas, Marcelo Somos Valenzuela, David Gochis, Ed Clark,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Don Cline, Jack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Dangermond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Andy Ernest, Richard Hooper </a:t>
            </a:r>
          </a:p>
          <a:p>
            <a:pPr eaLnBrk="0" hangingPunct="0"/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This research is supported in part by NSF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EarthCube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 grant 1343785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442" y="955972"/>
            <a:ext cx="755107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National Flood Interoperability Experiment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08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666" y="1079197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324674"/>
                </a:solidFill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607" y="4495517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http://www.nsf.gov/about/transformative_research/definition.jsp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742" y="5148943"/>
            <a:ext cx="5944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How to move from </a:t>
            </a:r>
            <a:r>
              <a:rPr lang="en-US" sz="2400" b="1" i="1" dirty="0" smtClean="0">
                <a:solidFill>
                  <a:srgbClr val="FF0000"/>
                </a:solidFill>
              </a:rPr>
              <a:t>evolutionary </a:t>
            </a:r>
            <a:r>
              <a:rPr lang="en-US" sz="2400" b="1" i="1" dirty="0" smtClean="0">
                <a:solidFill>
                  <a:prstClr val="black"/>
                </a:solidFill>
              </a:rPr>
              <a:t>change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 to </a:t>
            </a:r>
            <a:r>
              <a:rPr lang="en-US" sz="2400" b="1" i="1" dirty="0" smtClean="0">
                <a:solidFill>
                  <a:srgbClr val="FF0000"/>
                </a:solidFill>
              </a:rPr>
              <a:t>transformative </a:t>
            </a:r>
            <a:r>
              <a:rPr lang="en-US" sz="2400" b="1" i="1" dirty="0" smtClean="0">
                <a:solidFill>
                  <a:prstClr val="black"/>
                </a:solidFill>
              </a:rPr>
              <a:t>change?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88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National Flood Interoperability Experiment (NFIE) (Sept 2014 to August 2015)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542365"/>
            <a:ext cx="7886700" cy="3179763"/>
          </a:xfrm>
        </p:spPr>
        <p:txBody>
          <a:bodyPr/>
          <a:lstStyle/>
          <a:p>
            <a:r>
              <a:rPr lang="en-US" dirty="0"/>
              <a:t>Partnership </a:t>
            </a:r>
            <a:r>
              <a:rPr lang="en-US" dirty="0" smtClean="0"/>
              <a:t>between 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NWS and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the academic community </a:t>
            </a:r>
            <a:r>
              <a:rPr lang="en-US" dirty="0"/>
              <a:t>(Interagency Agreement between NSF and </a:t>
            </a:r>
            <a:r>
              <a:rPr lang="en-US" dirty="0" smtClean="0"/>
              <a:t>NOAA)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Included a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Summer Institute </a:t>
            </a:r>
            <a:r>
              <a:rPr lang="en-US" dirty="0" smtClean="0"/>
              <a:t>for 44 graduate students from 19 Universities at the National Water Center, June 1 to July 17,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83072"/>
            <a:ext cx="4475195" cy="114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00" y="4443483"/>
            <a:ext cx="3161950" cy="20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4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7723" y="1220283"/>
            <a:ext cx="7886700" cy="4630737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National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76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Local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970911" cy="2846163"/>
            <a:chOff x="3405204" y="3441217"/>
            <a:chExt cx="4970911" cy="2846163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970911" cy="1015663"/>
              <a:chOff x="3560401" y="3489200"/>
              <a:chExt cx="4970911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Weather and Hydrology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970911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Water Center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605825" cy="1188523"/>
              <a:chOff x="3770489" y="5234296"/>
              <a:chExt cx="4605825" cy="118852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60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River Flooding and Emergency Response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776488"/>
                <a:ext cx="384285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Citizens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170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Conceptual </a:t>
            </a:r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600200"/>
            <a:ext cx="5943600" cy="4724400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2235" y="1963615"/>
            <a:ext cx="4982135" cy="3634154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4463303" y="1963615"/>
            <a:ext cx="0" cy="3634154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>
            <a:off x="1972235" y="3780692"/>
            <a:ext cx="4982135" cy="0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5339" y="5779477"/>
            <a:ext cx="481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NFIE-Services: </a:t>
            </a:r>
            <a:r>
              <a:rPr lang="en-US" dirty="0">
                <a:solidFill>
                  <a:prstClr val="black"/>
                </a:solidFill>
              </a:rPr>
              <a:t>Web services for flood information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4872" y="2240305"/>
            <a:ext cx="207634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NFIE-Geo: </a:t>
            </a:r>
            <a:r>
              <a:rPr lang="en-US" dirty="0">
                <a:solidFill>
                  <a:prstClr val="black"/>
                </a:solidFill>
              </a:rPr>
              <a:t>National geospatial framework for hydrology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8722" y="4077817"/>
            <a:ext cx="218249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NFIE-Hydro: </a:t>
            </a:r>
            <a:r>
              <a:rPr lang="en-US" dirty="0">
                <a:solidFill>
                  <a:prstClr val="black"/>
                </a:solidFill>
              </a:rPr>
              <a:t>National high spatial resolution hydrologic forecasting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8896" y="4077817"/>
            <a:ext cx="2255473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NFIE-River: </a:t>
            </a:r>
            <a:r>
              <a:rPr lang="en-US" dirty="0">
                <a:solidFill>
                  <a:prstClr val="black"/>
                </a:solidFill>
              </a:rPr>
              <a:t>River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channel information and real-time flood inundation mapping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8898" y="2257748"/>
            <a:ext cx="217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NFIE-Response: </a:t>
            </a:r>
            <a:r>
              <a:rPr lang="en-US" dirty="0" smtClean="0">
                <a:solidFill>
                  <a:prstClr val="black"/>
                </a:solidFill>
              </a:rPr>
              <a:t>Community Flood Response System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224923" y="2774180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81221" y="4416669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108512" y="3573494"/>
            <a:ext cx="129784" cy="388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607525" y="3593786"/>
            <a:ext cx="129784" cy="388906"/>
          </a:xfrm>
          <a:prstGeom prst="dow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258031" y="3671467"/>
            <a:ext cx="437029" cy="167467"/>
          </a:xfrm>
          <a:prstGeom prst="righ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13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Open Water Data Initiative (OWDI)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34515" y="1413168"/>
            <a:ext cx="3582988" cy="42608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Subcommittee on Spatial Water Data leads this effort</a:t>
            </a:r>
          </a:p>
          <a:p>
            <a:r>
              <a:rPr lang="en-US" dirty="0" smtClean="0"/>
              <a:t>Al Rea (USGS) and Ed Clark (NWS) are co-chairs</a:t>
            </a:r>
          </a:p>
          <a:p>
            <a:r>
              <a:rPr lang="en-US" dirty="0" smtClean="0"/>
              <a:t>This reports to both FGDC and ACWI</a:t>
            </a:r>
          </a:p>
          <a:p>
            <a:r>
              <a:rPr lang="en-US" dirty="0" smtClean="0"/>
              <a:t>Sponsoring a series of “experiments” with water information services</a:t>
            </a:r>
          </a:p>
          <a:p>
            <a:r>
              <a:rPr lang="en-US" dirty="0" smtClean="0"/>
              <a:t>NFIE is one of these experiments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47" y="1485667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353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7666" y="1557677"/>
            <a:ext cx="2753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Anne Castle, </a:t>
            </a:r>
            <a:r>
              <a:rPr lang="en-US" dirty="0" smtClean="0">
                <a:solidFill>
                  <a:prstClr val="black"/>
                </a:solidFill>
              </a:rPr>
              <a:t>Former </a:t>
            </a:r>
            <a:r>
              <a:rPr lang="en-US" dirty="0" err="1" smtClean="0">
                <a:solidFill>
                  <a:prstClr val="black"/>
                </a:solidFill>
              </a:rPr>
              <a:t>Asst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Secretary for Water and Science, </a:t>
            </a:r>
            <a:r>
              <a:rPr lang="en-US" dirty="0" err="1">
                <a:solidFill>
                  <a:prstClr val="black"/>
                </a:solidFill>
              </a:rPr>
              <a:t>Dept</a:t>
            </a:r>
            <a:r>
              <a:rPr lang="en-US" dirty="0">
                <a:solidFill>
                  <a:prstClr val="black"/>
                </a:solidFill>
              </a:rPr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3325158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Foundation for a </a:t>
            </a:r>
            <a:r>
              <a:rPr lang="en-US" sz="1600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Geospatial Hydrologic Framework </a:t>
            </a:r>
            <a:r>
              <a:rPr lang="en-US" sz="1600" dirty="0" smtClean="0">
                <a:solidFill>
                  <a:prstClr val="white"/>
                </a:solidFill>
              </a:rPr>
              <a:t>for the United States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2.7 </a:t>
            </a:r>
            <a:r>
              <a:rPr lang="en-US" sz="1400" dirty="0">
                <a:solidFill>
                  <a:prstClr val="black"/>
                </a:solidFill>
              </a:rPr>
              <a:t>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Uniquely labelled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32233" cy="48463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Flood Information for Fritz Hughes Park Rd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56033" cy="501290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191000"/>
            <a:ext cx="21065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7158" y="3954251"/>
            <a:ext cx="3495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National Hydrography Dataset Plus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catchment  for Bear Creek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(area = 5.71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6" name="Straight Arrow Connector 5"/>
          <p:cNvCxnSpPr>
            <a:stCxn id="1027" idx="0"/>
          </p:cNvCxnSpPr>
          <p:nvPr/>
        </p:nvCxnSpPr>
        <p:spPr>
          <a:xfrm flipH="1" flipV="1">
            <a:off x="1676400" y="3581400"/>
            <a:ext cx="443674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37471" y="5660347"/>
            <a:ext cx="262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Low water crossing at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3400 Fritz Hughes Park Rd</a:t>
            </a:r>
          </a:p>
        </p:txBody>
      </p:sp>
    </p:spTree>
    <p:extLst>
      <p:ext uri="{BB962C8B-B14F-4D97-AF65-F5344CB8AC3E}">
        <p14:creationId xmlns:p14="http://schemas.microsoft.com/office/powerpoint/2010/main" val="512002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4724400"/>
            <a:ext cx="51635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500,000 processors operating in parallel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228600"/>
            <a:ext cx="2076979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Stampede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89" y="2007771"/>
            <a:ext cx="4379424" cy="2340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6842" y="1992868"/>
            <a:ext cx="297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1.2 million </a:t>
            </a:r>
            <a:r>
              <a:rPr lang="en-US" dirty="0">
                <a:solidFill>
                  <a:prstClr val="black"/>
                </a:solidFill>
              </a:rPr>
              <a:t>gallon cooling tank</a:t>
            </a:r>
          </a:p>
        </p:txBody>
      </p:sp>
    </p:spTree>
    <p:extLst>
      <p:ext uri="{BB962C8B-B14F-4D97-AF65-F5344CB8AC3E}">
        <p14:creationId xmlns:p14="http://schemas.microsoft.com/office/powerpoint/2010/main" val="40270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WRF-Hydro Forecasting Model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Runoff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Streamflow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8167" y="6385541"/>
            <a:ext cx="384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</a:t>
            </a:r>
            <a:r>
              <a:rPr lang="en-US" dirty="0" smtClean="0">
                <a:solidFill>
                  <a:prstClr val="black"/>
                </a:solidFill>
              </a:rPr>
              <a:t> flow routing (for continental US)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Probabilistic flood forecasts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4019049" cy="5270356"/>
            <a:chOff x="337268" y="1478382"/>
            <a:chExt cx="4019049" cy="5270356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366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model and forecasts </a:t>
              </a:r>
              <a:r>
                <a:rPr lang="en-US" dirty="0" smtClean="0">
                  <a:solidFill>
                    <a:srgbClr val="FF0000"/>
                  </a:solidFill>
                </a:rPr>
                <a:t>(HRRR)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268" y="6379406"/>
              <a:ext cx="401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Land-Atmosphere Model </a:t>
              </a:r>
              <a:r>
                <a:rPr lang="en-US" dirty="0" smtClean="0">
                  <a:solidFill>
                    <a:srgbClr val="FF0000"/>
                  </a:solidFill>
                </a:rPr>
                <a:t>(NOAH-MP)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Precipitation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Catchment-level forecasts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866" y="9841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 smtClean="0">
                <a:solidFill>
                  <a:srgbClr val="FF0000"/>
                </a:solidFill>
              </a:rPr>
              <a:t>Computed for the continental US in 10 minutes at Texas Advanced Computing Center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55" y="3200680"/>
            <a:ext cx="1820036" cy="11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38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368" y="5604433"/>
            <a:ext cx="9151368" cy="800219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lIns="457200" tIns="91440" bIns="91440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000" b="1" dirty="0">
                <a:solidFill>
                  <a:srgbClr val="FFFF00"/>
                </a:solidFill>
              </a:rPr>
              <a:t>Variables of </a:t>
            </a:r>
            <a:r>
              <a:rPr lang="en-US" sz="2000" b="1" dirty="0" smtClean="0">
                <a:solidFill>
                  <a:srgbClr val="FFFF00"/>
                </a:solidFill>
              </a:rPr>
              <a:t>interest: </a:t>
            </a:r>
            <a:r>
              <a:rPr lang="en-US" sz="2000" dirty="0" smtClean="0">
                <a:solidFill>
                  <a:prstClr val="white"/>
                </a:solidFill>
              </a:rPr>
              <a:t>Temperature </a:t>
            </a:r>
            <a:r>
              <a:rPr lang="en-US" sz="2000" dirty="0">
                <a:solidFill>
                  <a:prstClr val="white"/>
                </a:solidFill>
              </a:rPr>
              <a:t>at 2 m, </a:t>
            </a:r>
            <a:r>
              <a:rPr lang="en-US" sz="2000" dirty="0" smtClean="0">
                <a:solidFill>
                  <a:prstClr val="white"/>
                </a:solidFill>
              </a:rPr>
              <a:t>u </a:t>
            </a:r>
            <a:r>
              <a:rPr lang="en-US" sz="2000" dirty="0">
                <a:solidFill>
                  <a:prstClr val="white"/>
                </a:solidFill>
              </a:rPr>
              <a:t>and </a:t>
            </a:r>
            <a:r>
              <a:rPr lang="en-US" sz="2000" dirty="0" smtClean="0">
                <a:solidFill>
                  <a:prstClr val="white"/>
                </a:solidFill>
              </a:rPr>
              <a:t>v-wind </a:t>
            </a:r>
            <a:r>
              <a:rPr lang="en-US" sz="2000" dirty="0">
                <a:solidFill>
                  <a:prstClr val="white"/>
                </a:solidFill>
              </a:rPr>
              <a:t>at </a:t>
            </a:r>
            <a:r>
              <a:rPr lang="en-US" sz="2000" dirty="0" smtClean="0">
                <a:solidFill>
                  <a:prstClr val="white"/>
                </a:solidFill>
              </a:rPr>
              <a:t>10 </a:t>
            </a:r>
            <a:r>
              <a:rPr lang="en-US" sz="2000" dirty="0">
                <a:solidFill>
                  <a:prstClr val="white"/>
                </a:solidFill>
              </a:rPr>
              <a:t>m, relative humidity, specific humidity, precipitation rate, surface </a:t>
            </a:r>
            <a:r>
              <a:rPr lang="en-US" sz="2000" dirty="0" smtClean="0">
                <a:solidFill>
                  <a:prstClr val="white"/>
                </a:solidFill>
              </a:rPr>
              <a:t>pressure, radiation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Resolution Rapid Refresh (HRRR)</a:t>
            </a:r>
            <a:endParaRPr lang="en-US" dirty="0"/>
          </a:p>
        </p:txBody>
      </p:sp>
      <p:pic>
        <p:nvPicPr>
          <p:cNvPr id="1026" name="Picture 2" descr="http://www.noaanews.noaa.gov/stories2014/images/rap_hrrr_093014_2_1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486"/>
            <a:ext cx="6052236" cy="35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5876" y="49324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13 km grid spacing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152" y="49324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3 km grid spacing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4462" y="1297486"/>
            <a:ext cx="2598281" cy="276515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285750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Operational HRRR maintained by NCEP</a:t>
            </a:r>
          </a:p>
          <a:p>
            <a:pPr marL="742950" lvl="1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Nested WRF model with cloud resolving physics</a:t>
            </a:r>
          </a:p>
          <a:p>
            <a:pPr marL="285750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15 hour forecast</a:t>
            </a:r>
          </a:p>
          <a:p>
            <a:pPr marL="742950" lvl="1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15 min time step</a:t>
            </a:r>
          </a:p>
          <a:p>
            <a:pPr marL="285750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Updates issued hourly</a:t>
            </a:r>
          </a:p>
          <a:p>
            <a:pPr marL="285750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Preceded by RAP and RUC models</a:t>
            </a:r>
          </a:p>
        </p:txBody>
      </p:sp>
    </p:spTree>
    <p:extLst>
      <p:ext uri="{BB962C8B-B14F-4D97-AF65-F5344CB8AC3E}">
        <p14:creationId xmlns:p14="http://schemas.microsoft.com/office/powerpoint/2010/main" val="9188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0" y="198544"/>
            <a:ext cx="7886700" cy="1325563"/>
          </a:xfrm>
        </p:spPr>
        <p:txBody>
          <a:bodyPr/>
          <a:lstStyle/>
          <a:p>
            <a:r>
              <a:rPr lang="en-US" dirty="0" smtClean="0"/>
              <a:t>The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927" y="1143000"/>
            <a:ext cx="7886700" cy="2821789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Water Center </a:t>
            </a:r>
            <a:r>
              <a:rPr lang="en-US" dirty="0" smtClean="0"/>
              <a:t>established on the Tuscaloosa campus of University of Alabama by the National Weather Service and federal agency partners</a:t>
            </a:r>
          </a:p>
          <a:p>
            <a:r>
              <a:rPr lang="en-US" dirty="0" smtClean="0"/>
              <a:t>Has a mission to assess hydrology in a new way at the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continental scale </a:t>
            </a:r>
            <a:r>
              <a:rPr lang="en-US" dirty="0" smtClean="0"/>
              <a:t>for the United States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" y="4122886"/>
            <a:ext cx="9143999" cy="27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60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1" y="1828807"/>
            <a:ext cx="7892071" cy="4277337"/>
          </a:xfrm>
          <a:prstGeom prst="rect">
            <a:avLst/>
          </a:prstGeom>
          <a:noFill/>
          <a:ln w="28575" cmpd="sng">
            <a:solidFill>
              <a:schemeClr val="tx2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6" y="457200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RAPID River Routing Model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</a:t>
            </a:r>
            <a:r>
              <a:rPr lang="en-US" sz="1400" dirty="0" smtClean="0">
                <a:solidFill>
                  <a:srgbClr val="0070C0"/>
                </a:solidFill>
              </a:rPr>
              <a:t>iver </a:t>
            </a: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en-US" sz="1400" dirty="0">
                <a:solidFill>
                  <a:srgbClr val="0070C0"/>
                </a:solidFill>
              </a:rPr>
              <a:t>pplication for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0070C0"/>
                </a:solidFill>
              </a:rPr>
              <a:t>arallel </a:t>
            </a:r>
            <a:r>
              <a:rPr lang="en-US" sz="1400" dirty="0" err="1">
                <a:solidFill>
                  <a:srgbClr val="0070C0"/>
                </a:solidFill>
              </a:rPr>
              <a:t>Computat</a:t>
            </a:r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 err="1">
                <a:solidFill>
                  <a:srgbClr val="0070C0"/>
                </a:solidFill>
              </a:rPr>
              <a:t>on</a:t>
            </a:r>
            <a:r>
              <a:rPr lang="en-US" sz="1400" dirty="0">
                <a:solidFill>
                  <a:srgbClr val="0070C0"/>
                </a:solidFill>
              </a:rPr>
              <a:t> of </a:t>
            </a:r>
            <a:r>
              <a:rPr lang="en-US" sz="1400" dirty="0">
                <a:solidFill>
                  <a:srgbClr val="FF0000"/>
                </a:solidFill>
              </a:rPr>
              <a:t>D</a:t>
            </a:r>
            <a:r>
              <a:rPr lang="en-US" sz="1400" dirty="0">
                <a:solidFill>
                  <a:srgbClr val="0070C0"/>
                </a:solidFill>
              </a:rPr>
              <a:t>ischarge</a:t>
            </a:r>
            <a:endParaRPr lang="en-US" sz="1400" i="1" dirty="0">
              <a:solidFill>
                <a:srgbClr val="0070C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955470" y="3471416"/>
            <a:ext cx="170584" cy="170584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694054" y="3236400"/>
            <a:ext cx="457200" cy="228600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100" b="1" i="1" dirty="0">
                <a:solidFill>
                  <a:prstClr val="black"/>
                </a:solidFill>
                <a:latin typeface="Calibri" panose="020F0502020204030204" pitchFamily="34" charset="0"/>
              </a:rPr>
              <a:t>Flow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138054" y="3800668"/>
            <a:ext cx="1524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1567" y="4953012"/>
            <a:ext cx="1369635" cy="1160337"/>
            <a:chOff x="611565" y="4953000"/>
            <a:chExt cx="1369635" cy="1160337"/>
          </a:xfrm>
        </p:grpSpPr>
        <p:sp>
          <p:nvSpPr>
            <p:cNvPr id="10" name="Rectangle 9"/>
            <p:cNvSpPr/>
            <p:nvPr/>
          </p:nvSpPr>
          <p:spPr bwMode="auto">
            <a:xfrm>
              <a:off x="611565" y="4953000"/>
              <a:ext cx="1369635" cy="116033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62000" y="5585068"/>
              <a:ext cx="1524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7400" y="5026025"/>
              <a:ext cx="1066800" cy="24663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Legend</a:t>
              </a:r>
            </a:p>
          </p:txBody>
        </p:sp>
        <p:sp>
          <p:nvSpPr>
            <p:cNvPr id="21" name="Isosceles Triangle 20"/>
            <p:cNvSpPr/>
            <p:nvPr/>
          </p:nvSpPr>
          <p:spPr bwMode="auto">
            <a:xfrm rot="10800000">
              <a:off x="749808" y="5334000"/>
              <a:ext cx="176784" cy="152400"/>
            </a:xfrm>
            <a:prstGeom prst="triangle">
              <a:avLst/>
            </a:prstGeom>
            <a:solidFill>
              <a:srgbClr val="CC00FF"/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10575" y="5835750"/>
              <a:ext cx="268800" cy="184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40775" y="5278011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>
                <a:solidFill>
                  <a:prstClr val="black"/>
                </a:solidFill>
              </a:rPr>
              <a:t>Dam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0775" y="5530862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>
                <a:solidFill>
                  <a:prstClr val="black"/>
                </a:solidFill>
              </a:rPr>
              <a:t>Junction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0775" y="5803912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>
                <a:solidFill>
                  <a:prstClr val="black"/>
                </a:solidFill>
              </a:rPr>
              <a:t>Catchment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767" y="1524000"/>
            <a:ext cx="2997825" cy="533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i="1" dirty="0">
                <a:solidFill>
                  <a:prstClr val="black"/>
                </a:solidFill>
              </a:rPr>
              <a:t>Computational Unit for Rivers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83988" y="2209800"/>
            <a:ext cx="305614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>
                <a:solidFill>
                  <a:prstClr val="black"/>
                </a:solidFill>
              </a:rPr>
              <a:t> Forcing: Runoff and reservoir releases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44287" y="6537580"/>
            <a:ext cx="1791438" cy="236219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dirty="0">
                <a:solidFill>
                  <a:prstClr val="black"/>
                </a:solidFill>
              </a:rPr>
              <a:t>http://rapid-hub.org/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37682" y="2174749"/>
            <a:ext cx="171808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dirty="0" err="1">
                <a:solidFill>
                  <a:prstClr val="black"/>
                </a:solidFill>
              </a:rPr>
              <a:t>NHDPlus</a:t>
            </a:r>
            <a:r>
              <a:rPr lang="en-US" sz="1200" dirty="0">
                <a:solidFill>
                  <a:prstClr val="black"/>
                </a:solidFill>
              </a:rPr>
              <a:t> Catchment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570624" y="2323151"/>
            <a:ext cx="633327" cy="383969"/>
            <a:chOff x="5570623" y="2323139"/>
            <a:chExt cx="633327" cy="383969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 flipH="1">
              <a:off x="5570623" y="2323139"/>
              <a:ext cx="397040" cy="383969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5962650" y="2323139"/>
              <a:ext cx="2413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5966730" y="168424"/>
            <a:ext cx="2932816" cy="1302786"/>
            <a:chOff x="5966728" y="168424"/>
            <a:chExt cx="2932816" cy="1302786"/>
          </a:xfrm>
        </p:grpSpPr>
        <p:grpSp>
          <p:nvGrpSpPr>
            <p:cNvPr id="36" name="Group 35"/>
            <p:cNvGrpSpPr/>
            <p:nvPr/>
          </p:nvGrpSpPr>
          <p:grpSpPr>
            <a:xfrm>
              <a:off x="5966728" y="457200"/>
              <a:ext cx="2786246" cy="1014010"/>
              <a:chOff x="5865128" y="578771"/>
              <a:chExt cx="2786246" cy="101401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5865128" y="1004058"/>
                <a:ext cx="2430049" cy="58872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eaLnBrk="0" hangingPunct="0">
                  <a:lnSpc>
                    <a:spcPts val="2400"/>
                  </a:lnSpc>
                </a:pPr>
                <a:r>
                  <a:rPr lang="en-US" sz="1600" dirty="0" err="1">
                    <a:solidFill>
                      <a:prstClr val="black"/>
                    </a:solidFill>
                  </a:rPr>
                  <a:t>S</a:t>
                </a:r>
                <a:r>
                  <a:rPr lang="en-US" sz="1600" baseline="-25000" dirty="0" err="1">
                    <a:solidFill>
                      <a:prstClr val="black"/>
                    </a:solidFill>
                  </a:rPr>
                  <a:t>prism</a:t>
                </a:r>
                <a:r>
                  <a:rPr lang="en-US" sz="1600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en-US" sz="1600" dirty="0">
                    <a:solidFill>
                      <a:prstClr val="black"/>
                    </a:solidFill>
                  </a:rPr>
                  <a:t>= </a:t>
                </a:r>
                <a:r>
                  <a:rPr lang="en-US" sz="1600" dirty="0">
                    <a:solidFill>
                      <a:srgbClr val="FF0000"/>
                    </a:solidFill>
                  </a:rPr>
                  <a:t>K</a:t>
                </a:r>
                <a:r>
                  <a:rPr lang="en-US" sz="1600" dirty="0">
                    <a:solidFill>
                      <a:prstClr val="black"/>
                    </a:solidFill>
                  </a:rPr>
                  <a:t>Q</a:t>
                </a:r>
              </a:p>
              <a:p>
                <a:pPr eaLnBrk="0" hangingPunct="0">
                  <a:lnSpc>
                    <a:spcPts val="2400"/>
                  </a:lnSpc>
                </a:pPr>
                <a:r>
                  <a:rPr lang="en-US" sz="1600" dirty="0" err="1">
                    <a:solidFill>
                      <a:prstClr val="black"/>
                    </a:solidFill>
                  </a:rPr>
                  <a:t>S</a:t>
                </a:r>
                <a:r>
                  <a:rPr lang="en-US" sz="1600" baseline="-25000" dirty="0" err="1">
                    <a:solidFill>
                      <a:prstClr val="black"/>
                    </a:solidFill>
                  </a:rPr>
                  <a:t>wedge</a:t>
                </a:r>
                <a:r>
                  <a:rPr lang="en-US" sz="1600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en-US" sz="1600" dirty="0">
                    <a:solidFill>
                      <a:prstClr val="black"/>
                    </a:solidFill>
                  </a:rPr>
                  <a:t>= </a:t>
                </a:r>
                <a:r>
                  <a:rPr lang="en-US" sz="1600" dirty="0">
                    <a:solidFill>
                      <a:srgbClr val="FF0000"/>
                    </a:solidFill>
                  </a:rPr>
                  <a:t>KX</a:t>
                </a:r>
                <a:r>
                  <a:rPr lang="en-US" sz="1600" dirty="0">
                    <a:solidFill>
                      <a:prstClr val="black"/>
                    </a:solidFill>
                  </a:rPr>
                  <a:t> (I – Q)</a:t>
                </a: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 rot="21397274">
                <a:off x="6401469" y="578771"/>
                <a:ext cx="2249905" cy="1013841"/>
                <a:chOff x="6617369" y="591471"/>
                <a:chExt cx="2249905" cy="1013841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7116635" y="591471"/>
                  <a:ext cx="1310048" cy="494814"/>
                  <a:chOff x="6991459" y="461172"/>
                  <a:chExt cx="1703639" cy="643476"/>
                </a:xfrm>
              </p:grpSpPr>
              <p:sp>
                <p:nvSpPr>
                  <p:cNvPr id="45" name="Isosceles Triangle 44"/>
                  <p:cNvSpPr/>
                  <p:nvPr/>
                </p:nvSpPr>
                <p:spPr bwMode="auto">
                  <a:xfrm rot="1422264">
                    <a:off x="7122263" y="461172"/>
                    <a:ext cx="1572835" cy="365125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 bwMode="auto">
                  <a:xfrm rot="1425084">
                    <a:off x="6991459" y="791072"/>
                    <a:ext cx="1576137" cy="313576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cxnSp>
              <p:nvCxnSpPr>
                <p:cNvPr id="44" name="Straight Connector 43"/>
                <p:cNvCxnSpPr/>
                <p:nvPr/>
              </p:nvCxnSpPr>
              <p:spPr bwMode="auto">
                <a:xfrm>
                  <a:off x="6617369" y="617040"/>
                  <a:ext cx="2249905" cy="98827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7985144" y="16842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i="1" dirty="0">
                  <a:solidFill>
                    <a:prstClr val="black"/>
                  </a:solidFill>
                </a:rPr>
                <a:t>Muskingum</a:t>
              </a:r>
            </a:p>
            <a:p>
              <a:pPr eaLnBrk="0" hangingPunct="0">
                <a:lnSpc>
                  <a:spcPts val="1800"/>
                </a:lnSpc>
              </a:pPr>
              <a:r>
                <a:rPr lang="en-US" sz="1400" i="1" dirty="0">
                  <a:solidFill>
                    <a:prstClr val="black"/>
                  </a:solidFill>
                </a:rPr>
                <a:t>Method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8769" y="1819802"/>
            <a:ext cx="7906475" cy="4284542"/>
            <a:chOff x="618769" y="1819802"/>
            <a:chExt cx="7906475" cy="4284542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1086540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1951708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816876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682044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4547212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5412380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6277548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8007887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7142716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flipH="1">
              <a:off x="618769" y="2066405"/>
              <a:ext cx="7906475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H="1">
              <a:off x="625971" y="2943431"/>
              <a:ext cx="7892071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H="1">
              <a:off x="625971" y="3820457"/>
              <a:ext cx="7892070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H="1">
              <a:off x="618769" y="4697483"/>
              <a:ext cx="7906475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H="1">
              <a:off x="625971" y="5574510"/>
              <a:ext cx="7892071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44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ud 31"/>
          <p:cNvSpPr/>
          <p:nvPr/>
        </p:nvSpPr>
        <p:spPr bwMode="auto">
          <a:xfrm rot="19800000" flipV="1">
            <a:off x="5060353" y="4367555"/>
            <a:ext cx="2255178" cy="1506063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0" name="Cloud 39"/>
          <p:cNvSpPr/>
          <p:nvPr/>
        </p:nvSpPr>
        <p:spPr bwMode="auto">
          <a:xfrm rot="1800000">
            <a:off x="1546526" y="4367556"/>
            <a:ext cx="2255178" cy="1506063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8911" y="1466907"/>
            <a:ext cx="3026178" cy="19345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00" y="5378039"/>
            <a:ext cx="1895353" cy="10416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2" descr="Imágenes integradas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11" y="4699553"/>
            <a:ext cx="3026178" cy="201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rapidrefresh.noaa.gov/HRRR/for_web/hrrr_jet/2015041500/full/3hap_sfc_f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13651" r="8166" b="12490"/>
          <a:stretch/>
        </p:blipFill>
        <p:spPr bwMode="auto">
          <a:xfrm>
            <a:off x="488473" y="1466907"/>
            <a:ext cx="2101874" cy="1323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1303506" y="2931336"/>
            <a:ext cx="484632" cy="536187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20223" r="11647" b="19566"/>
          <a:stretch/>
        </p:blipFill>
        <p:spPr bwMode="auto">
          <a:xfrm>
            <a:off x="488473" y="3608410"/>
            <a:ext cx="2101874" cy="1324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4237" y="2481585"/>
            <a:ext cx="523325" cy="525075"/>
            <a:chOff x="61148" y="2843805"/>
            <a:chExt cx="523325" cy="525075"/>
          </a:xfrm>
        </p:grpSpPr>
        <p:sp>
          <p:nvSpPr>
            <p:cNvPr id="8" name="Oval 7"/>
            <p:cNvSpPr/>
            <p:nvPr/>
          </p:nvSpPr>
          <p:spPr bwMode="auto">
            <a:xfrm>
              <a:off x="103615" y="2887147"/>
              <a:ext cx="438393" cy="438393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pic>
          <p:nvPicPr>
            <p:cNvPr id="2054" name="Picture 6" descr="http://tauntonboh.homestead.com/noaa_logo_op_598x600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CFEFB"/>
                </a:clrFrom>
                <a:clrTo>
                  <a:srgbClr val="FC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8" y="2843805"/>
              <a:ext cx="523325" cy="52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s://wiki.ucar.edu/download/attachments/52004557/ncar-logo-lg.jpg?api=v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9" y="4605360"/>
            <a:ext cx="869346" cy="27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Bent Arrow 35"/>
          <p:cNvSpPr/>
          <p:nvPr/>
        </p:nvSpPr>
        <p:spPr bwMode="auto">
          <a:xfrm flipV="1">
            <a:off x="1430185" y="5062517"/>
            <a:ext cx="1455889" cy="938232"/>
          </a:xfrm>
          <a:prstGeom prst="bentArrow">
            <a:avLst>
              <a:gd name="adj1" fmla="val 29682"/>
              <a:gd name="adj2" fmla="val 25000"/>
              <a:gd name="adj3" fmla="val 25000"/>
              <a:gd name="adj4" fmla="val 43750"/>
            </a:avLst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4329684" y="3702603"/>
            <a:ext cx="484632" cy="996950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9684" y="1241823"/>
            <a:ext cx="2138106" cy="21048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571451" y="6188508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Grid to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catchment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75080" y="3863194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 err="1">
                <a:solidFill>
                  <a:prstClr val="black"/>
                </a:solidFill>
              </a:rPr>
              <a:t>NHDPlus</a:t>
            </a:r>
            <a:endParaRPr lang="en-US" sz="1600" b="1" i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to RAPID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966842" y="3014432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Forcing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5320" y="4083287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WRF-Hydro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38441" y="2022631"/>
            <a:ext cx="614761" cy="21209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HRRR</a:t>
            </a:r>
          </a:p>
        </p:txBody>
      </p:sp>
      <p:pic>
        <p:nvPicPr>
          <p:cNvPr id="2056" name="Picture 8" descr="http://vueworks.com/wp-content/uploads/2011/08/esri-logo.gif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8" y="5912000"/>
            <a:ext cx="918220" cy="4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pload.wikimedia.org/wikipedia/en/archive/b/b3/20110309193628!Microsoft_Research_logo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08" y="4700965"/>
            <a:ext cx="823361" cy="2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deng7365\AppData\Local\Temp\SNAGHTMLbac10d3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12410" r="3526" b="26242"/>
          <a:stretch/>
        </p:blipFill>
        <p:spPr bwMode="auto">
          <a:xfrm>
            <a:off x="6557064" y="3607679"/>
            <a:ext cx="2103120" cy="1325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6704534" y="4083287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</a:rPr>
              <a:t>ECMWF</a:t>
            </a:r>
          </a:p>
        </p:txBody>
      </p:sp>
      <p:sp>
        <p:nvSpPr>
          <p:cNvPr id="41" name="Title 2"/>
          <p:cNvSpPr txBox="1">
            <a:spLocks/>
          </p:cNvSpPr>
          <p:nvPr/>
        </p:nvSpPr>
        <p:spPr>
          <a:xfrm>
            <a:off x="628650" y="406461"/>
            <a:ext cx="7886700" cy="5486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dirty="0" smtClean="0"/>
              <a:t>NFIE-Hydro </a:t>
            </a:r>
            <a:r>
              <a:rPr lang="en-US" dirty="0" smtClean="0"/>
              <a:t>–</a:t>
            </a:r>
            <a:r>
              <a:rPr dirty="0" smtClean="0"/>
              <a:t> Flood </a:t>
            </a:r>
            <a:r>
              <a:rPr smtClean="0"/>
              <a:t>Forecasting Models</a:t>
            </a:r>
            <a:endParaRPr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831" y="5378039"/>
            <a:ext cx="1895353" cy="10416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3" name="Bent Arrow 42"/>
          <p:cNvSpPr/>
          <p:nvPr/>
        </p:nvSpPr>
        <p:spPr bwMode="auto">
          <a:xfrm flipH="1" flipV="1">
            <a:off x="6085089" y="5061684"/>
            <a:ext cx="1455889" cy="938232"/>
          </a:xfrm>
          <a:prstGeom prst="bentArrow">
            <a:avLst>
              <a:gd name="adj1" fmla="val 29682"/>
              <a:gd name="adj2" fmla="val 25000"/>
              <a:gd name="adj3" fmla="val 25000"/>
              <a:gd name="adj4" fmla="val 43750"/>
            </a:avLst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3" name="Picture 4" descr="http://i1.wp.com/hepex.irstea.fr/wp-content/uploads/2013/07/bow_river_19_June_2013_glofas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9" t="21382" r="2230" b="2639"/>
          <a:stretch/>
        </p:blipFill>
        <p:spPr bwMode="auto">
          <a:xfrm>
            <a:off x="6267884" y="2951659"/>
            <a:ext cx="1273094" cy="9115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699648" y="4670572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AC15A">
                    <a:lumMod val="75000"/>
                  </a:srgbClr>
                </a:solidFill>
              </a:rPr>
              <a:t>TACC</a:t>
            </a:r>
            <a:endParaRPr lang="en-US" sz="1600" b="1" dirty="0">
              <a:solidFill>
                <a:srgbClr val="FAC15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2" y="482594"/>
            <a:ext cx="7315215" cy="5486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941" y="6059544"/>
            <a:ext cx="5573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08156800 Shoal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Ck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at W 12</a:t>
            </a:r>
            <a:r>
              <a:rPr lang="en-US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St Austin TX (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 SQ KM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8571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5" y="480677"/>
            <a:ext cx="7315215" cy="5486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7119" y="6034059"/>
            <a:ext cx="6555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08055560 Elm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Fk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Trinity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Rv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at Spur 348, Irving, TX (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2,537 SQ KM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51021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3" y="292947"/>
            <a:ext cx="7315215" cy="5486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5108" y="5830500"/>
            <a:ext cx="5677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08176500 Guadalupe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Rv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at Victoria, TX (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5,198 SQ KM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12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2" y="355548"/>
            <a:ext cx="7315215" cy="5486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3128" y="5888505"/>
            <a:ext cx="5594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08116650 Brazos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Rv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nr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Rosharon, TX (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45,339 SQ KM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5476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182"/>
          <p:cNvSpPr txBox="1"/>
          <p:nvPr/>
        </p:nvSpPr>
        <p:spPr>
          <a:xfrm>
            <a:off x="427305" y="5778202"/>
            <a:ext cx="3273067" cy="5142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prstClr val="black"/>
              </a:buClr>
              <a:buSzPct val="100000"/>
            </a:pPr>
            <a:r>
              <a:rPr lang="en-US" sz="1700" dirty="0">
                <a:solidFill>
                  <a:prstClr val="black"/>
                </a:solidFill>
                <a:latin typeface="Merriweather"/>
                <a:ea typeface="Merriweather"/>
                <a:cs typeface="Merriweather"/>
                <a:sym typeface="Merriweather"/>
              </a:rPr>
              <a:t>Ensemble of 50 flood forecasts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05" y="3560515"/>
            <a:ext cx="3091143" cy="20266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5" name="Shape 174"/>
          <p:cNvSpPr/>
          <p:nvPr/>
        </p:nvSpPr>
        <p:spPr>
          <a:xfrm>
            <a:off x="3687862" y="4359642"/>
            <a:ext cx="621696" cy="2384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1451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Flooding on Shoal </a:t>
            </a:r>
            <a:r>
              <a:rPr lang="en-US" dirty="0" err="1" smtClean="0"/>
              <a:t>Ck</a:t>
            </a:r>
            <a:r>
              <a:rPr lang="en-US" dirty="0" smtClean="0"/>
              <a:t>, Austin, </a:t>
            </a:r>
            <a:r>
              <a:rPr lang="en-US" dirty="0" err="1" smtClean="0"/>
              <a:t>Tx</a:t>
            </a:r>
            <a:endParaRPr lang="en-US" dirty="0"/>
          </a:p>
        </p:txBody>
      </p:sp>
      <p:grpSp>
        <p:nvGrpSpPr>
          <p:cNvPr id="22" name="Shape 170"/>
          <p:cNvGrpSpPr/>
          <p:nvPr/>
        </p:nvGrpSpPr>
        <p:grpSpPr>
          <a:xfrm>
            <a:off x="545591" y="1304025"/>
            <a:ext cx="3657598" cy="1940666"/>
            <a:chOff x="447786" y="453673"/>
            <a:chExt cx="7758131" cy="3720506"/>
          </a:xfrm>
        </p:grpSpPr>
        <p:sp>
          <p:nvSpPr>
            <p:cNvPr id="23" name="Shape 171"/>
            <p:cNvSpPr/>
            <p:nvPr/>
          </p:nvSpPr>
          <p:spPr>
            <a:xfrm>
              <a:off x="447786" y="2807303"/>
              <a:ext cx="1838217" cy="13668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ECMWF-RAPID flow forecasts</a:t>
              </a:r>
            </a:p>
          </p:txBody>
        </p:sp>
        <p:sp>
          <p:nvSpPr>
            <p:cNvPr id="24" name="Shape 172"/>
            <p:cNvSpPr/>
            <p:nvPr/>
          </p:nvSpPr>
          <p:spPr>
            <a:xfrm>
              <a:off x="3124200" y="3048000"/>
              <a:ext cx="2057397" cy="91439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black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Deterministic flood maps</a:t>
              </a:r>
            </a:p>
          </p:txBody>
        </p:sp>
        <p:sp>
          <p:nvSpPr>
            <p:cNvPr id="25" name="Shape 173"/>
            <p:cNvSpPr/>
            <p:nvPr/>
          </p:nvSpPr>
          <p:spPr>
            <a:xfrm>
              <a:off x="6019799" y="3048000"/>
              <a:ext cx="2186118" cy="91439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black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Probabilistic flood maps</a:t>
              </a:r>
            </a:p>
          </p:txBody>
        </p:sp>
        <p:sp>
          <p:nvSpPr>
            <p:cNvPr id="30" name="Shape 174"/>
            <p:cNvSpPr/>
            <p:nvPr/>
          </p:nvSpPr>
          <p:spPr>
            <a:xfrm>
              <a:off x="2286000" y="3429000"/>
              <a:ext cx="7620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2" name="Shape 175"/>
            <p:cNvSpPr/>
            <p:nvPr/>
          </p:nvSpPr>
          <p:spPr>
            <a:xfrm>
              <a:off x="5181600" y="3429000"/>
              <a:ext cx="7620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3" name="Shape 176"/>
            <p:cNvSpPr/>
            <p:nvPr/>
          </p:nvSpPr>
          <p:spPr>
            <a:xfrm>
              <a:off x="2971797" y="453673"/>
              <a:ext cx="1981199" cy="8381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HEC-RAS model</a:t>
              </a:r>
            </a:p>
          </p:txBody>
        </p:sp>
        <p:sp>
          <p:nvSpPr>
            <p:cNvPr id="34" name="Shape 177"/>
            <p:cNvSpPr/>
            <p:nvPr/>
          </p:nvSpPr>
          <p:spPr>
            <a:xfrm>
              <a:off x="2971797" y="1681125"/>
              <a:ext cx="1981200" cy="9143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Rating curves library</a:t>
              </a:r>
            </a:p>
          </p:txBody>
        </p:sp>
        <p:sp>
          <p:nvSpPr>
            <p:cNvPr id="36" name="Shape 178"/>
            <p:cNvSpPr/>
            <p:nvPr/>
          </p:nvSpPr>
          <p:spPr>
            <a:xfrm>
              <a:off x="3886200" y="2743200"/>
              <a:ext cx="152399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7" name="Shape 179"/>
            <p:cNvSpPr/>
            <p:nvPr/>
          </p:nvSpPr>
          <p:spPr>
            <a:xfrm>
              <a:off x="3886200" y="1371600"/>
              <a:ext cx="152399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2" y="1304025"/>
            <a:ext cx="4029122" cy="5214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65" y="1306507"/>
            <a:ext cx="1729400" cy="12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13" y="186585"/>
            <a:ext cx="7312991" cy="48463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Rating Curve Library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7409" y="774350"/>
            <a:ext cx="8229600" cy="461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prstClr val="black"/>
                </a:solidFill>
              </a:rPr>
              <a:t>50 profiles with flows ranging from the 2-500 year return period flood were used to create rating curves at each of the cross-sections  in the Shoal Creek (299 XS), Onion Creek (266 XS), and Brushy Creek (798 XS) </a:t>
            </a:r>
            <a:r>
              <a:rPr lang="en-US" sz="1600" dirty="0" smtClean="0">
                <a:solidFill>
                  <a:prstClr val="black"/>
                </a:solidFill>
              </a:rPr>
              <a:t>Models.</a:t>
            </a:r>
          </a:p>
          <a:p>
            <a:pPr indent="-182880"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These are stored in a look up table and used to interpolate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       water surface elevations from the ECMWF\RAPID flow forecast</a:t>
            </a:r>
            <a:endParaRPr lang="en-US" sz="1600" dirty="0">
              <a:solidFill>
                <a:prstClr val="black"/>
              </a:solidFill>
            </a:endParaRP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" y="2336579"/>
            <a:ext cx="3145814" cy="2376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5" y="2486579"/>
            <a:ext cx="3145814" cy="2376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5" y="263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15" y="278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5" y="293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15" y="308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15" y="323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5" y="338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08" y="3521183"/>
            <a:ext cx="3161208" cy="24068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08" y="3671183"/>
            <a:ext cx="3161208" cy="24068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09" y="3836579"/>
            <a:ext cx="3176606" cy="2376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2275609" y="4042845"/>
            <a:ext cx="3200030" cy="2282160"/>
            <a:chOff x="2438965" y="4598657"/>
            <a:chExt cx="2726428" cy="203931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965" y="4598657"/>
              <a:ext cx="2726428" cy="203931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2722599" y="4961137"/>
              <a:ext cx="2292795" cy="19251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Shoal Creek                       Plan Shoal Creek 8/17/2015</a:t>
              </a:r>
              <a:endParaRPr lang="en-US" sz="8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1435" r="28263"/>
          <a:stretch/>
        </p:blipFill>
        <p:spPr>
          <a:xfrm>
            <a:off x="6352272" y="1425189"/>
            <a:ext cx="1974737" cy="523531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475639" y="6325005"/>
            <a:ext cx="1690063" cy="20626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049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Inundation depth and </a:t>
            </a:r>
            <a:br>
              <a:rPr lang="en-US" dirty="0" smtClean="0"/>
            </a:br>
            <a:r>
              <a:rPr lang="en-US" dirty="0" smtClean="0"/>
              <a:t>probability rasters – Shoal Creek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505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60" y="1600199"/>
            <a:ext cx="3505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128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Progression of Memorial Day Flood on Shoal Creek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273175"/>
            <a:ext cx="7542212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378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Integrated Water Resources Science and Services (IWRSS)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8094" y="2366128"/>
            <a:ext cx="153753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3CA4B"/>
                </a:solidFill>
              </a:rPr>
              <a:t>Weather</a:t>
            </a:r>
            <a:endParaRPr lang="en-US" sz="2800" dirty="0">
              <a:solidFill>
                <a:srgbClr val="A3CA4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6353" y="342679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3CA4B"/>
                </a:solidFill>
              </a:rPr>
              <a:t>Rivers</a:t>
            </a:r>
            <a:endParaRPr lang="en-US" sz="2800" dirty="0">
              <a:solidFill>
                <a:srgbClr val="A3CA4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2162" y="4672556"/>
            <a:ext cx="126348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3CA4B"/>
                </a:solidFill>
              </a:rPr>
              <a:t>Impact</a:t>
            </a:r>
            <a:endParaRPr lang="en-US" sz="2800" dirty="0">
              <a:solidFill>
                <a:srgbClr val="A3CA4B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5400000">
            <a:off x="3581345" y="2564550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5456403" y="3813181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13" y="5823539"/>
            <a:ext cx="2117687" cy="5932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86" y="5233138"/>
            <a:ext cx="2608289" cy="92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00" y="2896469"/>
            <a:ext cx="1509048" cy="1509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2" y="4023989"/>
            <a:ext cx="1615315" cy="12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19" y="2975277"/>
            <a:ext cx="2085395" cy="16683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56" y="1868782"/>
            <a:ext cx="1750453" cy="1312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86" y="1245227"/>
            <a:ext cx="1406412" cy="10548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4" y="5565244"/>
            <a:ext cx="1398512" cy="10488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2" name="Up Arrow 21"/>
          <p:cNvSpPr/>
          <p:nvPr/>
        </p:nvSpPr>
        <p:spPr>
          <a:xfrm>
            <a:off x="1798320" y="4628563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5630" y="4934166"/>
            <a:ext cx="86145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3CA4B"/>
                </a:solidFill>
              </a:rPr>
              <a:t>Data</a:t>
            </a:r>
            <a:endParaRPr lang="en-US" sz="2800" dirty="0">
              <a:solidFill>
                <a:srgbClr val="A3CA4B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 rot="1620000">
            <a:off x="3157551" y="4839914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 rot="5400000">
            <a:off x="4902382" y="5470824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1848" y="145172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Formal partnership across these four agencies </a:t>
            </a:r>
          </a:p>
        </p:txBody>
      </p:sp>
    </p:spTree>
    <p:extLst>
      <p:ext uri="{BB962C8B-B14F-4D97-AF65-F5344CB8AC3E}">
        <p14:creationId xmlns:p14="http://schemas.microsoft.com/office/powerpoint/2010/main" val="2253322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Current and NFIE Forecast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86" y="1883980"/>
            <a:ext cx="5037264" cy="241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86" y="4551135"/>
            <a:ext cx="5037264" cy="2230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546" y="59647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130 Catchments and </a:t>
            </a:r>
            <a:r>
              <a:rPr lang="en-US" dirty="0" err="1" smtClean="0"/>
              <a:t>Flowlines</a:t>
            </a:r>
            <a:endParaRPr lang="en-US" dirty="0"/>
          </a:p>
          <a:p>
            <a:pPr algn="ctr"/>
            <a:r>
              <a:rPr lang="en-US" dirty="0" smtClean="0"/>
              <a:t>uniquely labelled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673" y="1843377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Two basins and one forecast point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1772443" y="3887414"/>
            <a:ext cx="160439" cy="4026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3838294"/>
            <a:ext cx="10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becomes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78086" y="1494347"/>
            <a:ext cx="5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Current: 6600 basins and 3600 forecast points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66348" y="4250692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NFIE: 2.7 million stream reaches and catchments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31922" y="6411943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national flow network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" y="4516753"/>
            <a:ext cx="3041908" cy="130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" y="2254003"/>
            <a:ext cx="3269540" cy="1436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708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dirty="0" smtClean="0">
                <a:ea typeface="+mn-ea"/>
                <a:cs typeface="+mn-cs"/>
              </a:rPr>
              <a:t>Blanco River at Wimberley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9412" y="2830394"/>
            <a:ext cx="2035555" cy="26194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Basin  ~ 400 </a:t>
            </a:r>
            <a:r>
              <a:rPr lang="en-US" sz="1400" b="1" dirty="0" err="1" smtClean="0"/>
              <a:t>Sq</a:t>
            </a:r>
            <a:r>
              <a:rPr lang="en-US" sz="1400" b="1" dirty="0" smtClean="0"/>
              <a:t> Mile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3950" y="5391001"/>
            <a:ext cx="2611289" cy="30964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Reach Catchment   ~ 1 </a:t>
            </a:r>
            <a:r>
              <a:rPr lang="en-US" sz="1400" b="1" dirty="0" err="1" smtClean="0"/>
              <a:t>Sq</a:t>
            </a:r>
            <a:r>
              <a:rPr lang="en-US" sz="1400" b="1" dirty="0" smtClean="0"/>
              <a:t> Mile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962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6" y="2295479"/>
            <a:ext cx="6983454" cy="3196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Referencing on </a:t>
            </a:r>
            <a:r>
              <a:rPr lang="en-US" dirty="0" err="1" smtClean="0"/>
              <a:t>Flowlines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80724" y="2921492"/>
            <a:ext cx="2794980" cy="10548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72806" y="4882612"/>
            <a:ext cx="1102898" cy="5646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4298" y="4931606"/>
            <a:ext cx="52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Lat.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8592" y="493160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Long.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5618" y="4931606"/>
            <a:ext cx="101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Measure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455" y="1592114"/>
            <a:ext cx="5993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Bridge and Stream </a:t>
            </a:r>
            <a:r>
              <a:rPr lang="en-US" dirty="0">
                <a:solidFill>
                  <a:prstClr val="black"/>
                </a:solidFill>
              </a:rPr>
              <a:t>Gage at RR 12 is at Measure 70.246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on </a:t>
            </a:r>
            <a:r>
              <a:rPr lang="en-US" dirty="0" err="1">
                <a:solidFill>
                  <a:prstClr val="black"/>
                </a:solidFill>
              </a:rPr>
              <a:t>Flowline</a:t>
            </a:r>
            <a:r>
              <a:rPr lang="en-US" dirty="0">
                <a:solidFill>
                  <a:prstClr val="black"/>
                </a:solidFill>
              </a:rPr>
              <a:t> 1630223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2873" y="5661547"/>
            <a:ext cx="405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Measure is the % distance upstream from most downstream point on line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707" y="1042478"/>
            <a:ext cx="671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Using measures, the flow can be estimated at any point along the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5" y="4961968"/>
            <a:ext cx="3115340" cy="175237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963125" y="3976366"/>
            <a:ext cx="17599" cy="95524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53333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2671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Next Step: National Water Prediction Model Configurations</a:t>
            </a:r>
            <a:endParaRPr lang="en-US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263947" y="633340"/>
            <a:ext cx="8667482" cy="60087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634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‘Flood Prediction’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25469" y="1496829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Long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‘Water Resources’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3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Analysis &amp; Assimilation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33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Hourly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34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3-Hourly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25469" y="275185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~Daily (x16)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7618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- 3 </a:t>
            </a:r>
            <a:r>
              <a:rPr lang="en-US" dirty="0" err="1">
                <a:solidFill>
                  <a:prstClr val="white"/>
                </a:solidFill>
              </a:rPr>
              <a:t>hrs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593" y="2396310"/>
            <a:ext cx="18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Cycling Frequency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9592" y="825667"/>
            <a:ext cx="564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WRF-Hydro IOC Configurations – May 2016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63499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0-2 days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25469" y="375122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0-30 days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400" y="3399590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Duration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3810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29691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91661" y="477471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 km/catchment /</a:t>
            </a:r>
            <a:r>
              <a:rPr lang="en-US" dirty="0" err="1">
                <a:solidFill>
                  <a:srgbClr val="FF0000"/>
                </a:solidFill>
              </a:rPr>
              <a:t>NHDPlus</a:t>
            </a:r>
            <a:r>
              <a:rPr lang="en-US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9592" y="4423073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Discretization &amp; Routing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93810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MRMS blend/ HRRR-NAM </a:t>
            </a:r>
            <a:r>
              <a:rPr lang="en-US" dirty="0" err="1">
                <a:solidFill>
                  <a:prstClr val="white"/>
                </a:solidFill>
              </a:rPr>
              <a:t>bkgnd</a:t>
            </a:r>
            <a:r>
              <a:rPr lang="en-US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29691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Downscaled HRRR /RAP/NAM blend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91661" y="571275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Downscaled &amp; bias-corrected CFS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9592" y="5361120"/>
            <a:ext cx="237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Forcing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75369" y="1500325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Medium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‘Flow Prediction’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75369" y="27553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Daily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75369" y="375775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0-10 days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41561" y="4781236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641561" y="571928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 + Downscaled GFS</a:t>
            </a:r>
          </a:p>
        </p:txBody>
      </p:sp>
    </p:spTree>
    <p:extLst>
      <p:ext uri="{BB962C8B-B14F-4D97-AF65-F5344CB8AC3E}">
        <p14:creationId xmlns:p14="http://schemas.microsoft.com/office/powerpoint/2010/main" val="10155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4489789" y="1963615"/>
            <a:ext cx="2464580" cy="363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72235" y="1963615"/>
            <a:ext cx="2491068" cy="36341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Conceptual </a:t>
            </a:r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600200"/>
            <a:ext cx="5943600" cy="4724400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2235" y="1963615"/>
            <a:ext cx="4982135" cy="3634154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4463303" y="1963615"/>
            <a:ext cx="0" cy="3634154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>
            <a:off x="1972235" y="3780692"/>
            <a:ext cx="4982135" cy="0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5339" y="5779477"/>
            <a:ext cx="481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NFIE-Services: </a:t>
            </a:r>
            <a:r>
              <a:rPr lang="en-US" dirty="0">
                <a:solidFill>
                  <a:prstClr val="black"/>
                </a:solidFill>
              </a:rPr>
              <a:t>Web services for flood information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4872" y="2240305"/>
            <a:ext cx="207634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NFIE-Geo: </a:t>
            </a:r>
            <a:r>
              <a:rPr lang="en-US" dirty="0">
                <a:solidFill>
                  <a:prstClr val="black"/>
                </a:solidFill>
              </a:rPr>
              <a:t>National geospatial framework for hydrology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8722" y="4077817"/>
            <a:ext cx="218249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NFIE-Hydro: </a:t>
            </a:r>
            <a:r>
              <a:rPr lang="en-US" dirty="0">
                <a:solidFill>
                  <a:prstClr val="black"/>
                </a:solidFill>
              </a:rPr>
              <a:t>National high spatial resolution hydrologic forecasting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8896" y="4077817"/>
            <a:ext cx="2255473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NFIE-River: </a:t>
            </a:r>
            <a:r>
              <a:rPr lang="en-US" dirty="0">
                <a:solidFill>
                  <a:prstClr val="black"/>
                </a:solidFill>
              </a:rPr>
              <a:t>River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channel information and real-time flood inundation mapping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8898" y="2257748"/>
            <a:ext cx="217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NFIE-Response: </a:t>
            </a:r>
            <a:r>
              <a:rPr lang="en-US" dirty="0" smtClean="0">
                <a:solidFill>
                  <a:prstClr val="black"/>
                </a:solidFill>
              </a:rPr>
              <a:t>Community Flood Response System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224923" y="2774180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81221" y="4416669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108512" y="3573494"/>
            <a:ext cx="129784" cy="388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607525" y="3593786"/>
            <a:ext cx="129784" cy="388906"/>
          </a:xfrm>
          <a:prstGeom prst="dow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258031" y="3671467"/>
            <a:ext cx="437029" cy="167467"/>
          </a:xfrm>
          <a:prstGeom prst="righ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0608" y="1283232"/>
            <a:ext cx="1495375" cy="2310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Worked Well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22332" y="1291395"/>
            <a:ext cx="1970385" cy="2248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Needs Development</a:t>
            </a:r>
          </a:p>
        </p:txBody>
      </p:sp>
    </p:spTree>
    <p:extLst>
      <p:ext uri="{BB962C8B-B14F-4D97-AF65-F5344CB8AC3E}">
        <p14:creationId xmlns:p14="http://schemas.microsoft.com/office/powerpoint/2010/main" val="3542235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21954" cy="484632"/>
          </a:xfrm>
        </p:spPr>
        <p:txBody>
          <a:bodyPr/>
          <a:lstStyle/>
          <a:p>
            <a:r>
              <a:rPr lang="en-US" dirty="0" smtClean="0"/>
              <a:t>Improvements in Flood Response Planning</a:t>
            </a:r>
            <a:endParaRPr lang="en-US" dirty="0"/>
          </a:p>
        </p:txBody>
      </p:sp>
      <p:sp>
        <p:nvSpPr>
          <p:cNvPr id="3" name="Isosceles Triangle 2"/>
          <p:cNvSpPr/>
          <p:nvPr/>
        </p:nvSpPr>
        <p:spPr bwMode="auto">
          <a:xfrm flipV="1">
            <a:off x="1782925" y="1703754"/>
            <a:ext cx="2993292" cy="3337169"/>
          </a:xfrm>
          <a:prstGeom prst="triangle">
            <a:avLst/>
          </a:prstGeom>
          <a:gradFill flip="none" rotWithShape="0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376" y="1703754"/>
            <a:ext cx="119361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Federal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375" y="2723619"/>
            <a:ext cx="1042541" cy="94765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State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929" y="3862925"/>
            <a:ext cx="1122054" cy="94765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Local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149" y="4984258"/>
            <a:ext cx="1193615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Citizen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6806" y="162842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GIS database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  <a:r>
              <a:rPr lang="en-US" sz="1400" b="1" dirty="0">
                <a:solidFill>
                  <a:srgbClr val="FF0000"/>
                </a:solidFill>
              </a:rPr>
              <a:t>flood discharge forecasts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for 2.67 million stream reaches in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continental US from National Water Center</a:t>
            </a: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8602" y="24884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Conversion to </a:t>
            </a:r>
            <a:r>
              <a:rPr lang="en-US" sz="1400" b="1" dirty="0">
                <a:solidFill>
                  <a:srgbClr val="FF0000"/>
                </a:solidFill>
              </a:rPr>
              <a:t>water level forecasts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inundation maps </a:t>
            </a:r>
            <a:r>
              <a:rPr lang="en-US" sz="1400" b="1" dirty="0">
                <a:solidFill>
                  <a:srgbClr val="1491ED"/>
                </a:solidFill>
              </a:rPr>
              <a:t>for 102,000 reaches in Texas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10m terrain data. </a:t>
            </a:r>
            <a:r>
              <a:rPr lang="en-US" sz="1400" b="1" dirty="0">
                <a:solidFill>
                  <a:srgbClr val="FF0000"/>
                </a:solidFill>
              </a:rPr>
              <a:t>Address points </a:t>
            </a:r>
            <a:r>
              <a:rPr lang="en-US" sz="1400" b="1" dirty="0">
                <a:solidFill>
                  <a:srgbClr val="1491ED"/>
                </a:solidFill>
              </a:rPr>
              <a:t>for flood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emergency response planning in each reach</a:t>
            </a: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8602" y="356820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Flood impact on </a:t>
            </a:r>
            <a:r>
              <a:rPr lang="en-US" sz="1400" b="1" dirty="0">
                <a:solidFill>
                  <a:srgbClr val="FF0000"/>
                </a:solidFill>
              </a:rPr>
              <a:t>transportation system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Flood response planning </a:t>
            </a:r>
            <a:r>
              <a:rPr lang="en-US" sz="1400" b="1" dirty="0">
                <a:solidFill>
                  <a:srgbClr val="1491ED"/>
                </a:solidFill>
              </a:rPr>
              <a:t>for stream reaches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and</a:t>
            </a:r>
            <a:r>
              <a:rPr lang="en-US" sz="1400" b="1" dirty="0">
                <a:solidFill>
                  <a:srgbClr val="FF0000"/>
                </a:solidFill>
              </a:rPr>
              <a:t> critical infrastructure. </a:t>
            </a:r>
            <a:r>
              <a:rPr lang="en-US" sz="1400" b="1" dirty="0">
                <a:solidFill>
                  <a:srgbClr val="1491ED"/>
                </a:solidFill>
              </a:rPr>
              <a:t>Inundation mapping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LIDAR terrain data, if available. 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599404" y="19798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599404" y="30475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566068" y="4240514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7422" y="4611334"/>
            <a:ext cx="40554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491ED"/>
                </a:solidFill>
              </a:rPr>
              <a:t>Flood response </a:t>
            </a:r>
            <a:r>
              <a:rPr lang="en-US" sz="1400" b="1" dirty="0">
                <a:solidFill>
                  <a:srgbClr val="FF0000"/>
                </a:solidFill>
              </a:rPr>
              <a:t>portal </a:t>
            </a:r>
            <a:r>
              <a:rPr lang="en-US" sz="1400" b="1" dirty="0">
                <a:solidFill>
                  <a:srgbClr val="1491ED"/>
                </a:solidFill>
              </a:rPr>
              <a:t>for citizens (</a:t>
            </a:r>
            <a:r>
              <a:rPr lang="en-US" sz="1400" b="1" dirty="0" err="1">
                <a:solidFill>
                  <a:srgbClr val="1491ED"/>
                </a:solidFill>
              </a:rPr>
              <a:t>ATXFlood</a:t>
            </a:r>
            <a:r>
              <a:rPr lang="en-US" sz="1400" b="1" dirty="0">
                <a:solidFill>
                  <a:srgbClr val="1491ED"/>
                </a:solidFill>
              </a:rPr>
              <a:t>)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Automated flood warnings from cell-phone 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towers to </a:t>
            </a:r>
            <a:r>
              <a:rPr lang="en-US" sz="1400" b="1" dirty="0">
                <a:solidFill>
                  <a:srgbClr val="FF0000"/>
                </a:solidFill>
              </a:rPr>
              <a:t>phones in flood risk zones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83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0" y="1524000"/>
            <a:ext cx="9144000" cy="5341079"/>
            <a:chOff x="-59254" y="1545664"/>
            <a:chExt cx="9203254" cy="534107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254" y="1545664"/>
              <a:ext cx="9203254" cy="534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6678843" y="5019913"/>
              <a:ext cx="245228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6 AM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685800" y="495098"/>
            <a:ext cx="789214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1491ED"/>
                </a:solidFill>
              </a:rPr>
              <a:t>Storm Rainfall during Memorial Day Weekend</a:t>
            </a:r>
            <a:br>
              <a:rPr lang="en-US" dirty="0" smtClean="0">
                <a:solidFill>
                  <a:srgbClr val="1491ED"/>
                </a:solidFill>
              </a:rPr>
            </a:br>
            <a:r>
              <a:rPr lang="en-US" dirty="0" smtClean="0">
                <a:solidFill>
                  <a:srgbClr val="1491ED"/>
                </a:solidFill>
              </a:rPr>
              <a:t/>
            </a:r>
            <a:br>
              <a:rPr lang="en-US" dirty="0" smtClean="0">
                <a:solidFill>
                  <a:srgbClr val="1491ED"/>
                </a:solidFill>
              </a:rPr>
            </a:br>
            <a:endParaRPr lang="en-US" dirty="0">
              <a:solidFill>
                <a:srgbClr val="1491ED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7584" y="1062652"/>
            <a:ext cx="886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http://gis.ncdc.noaa.gov/map/viewer/#app=cdo&amp;cfg=radar&amp;theme=radar&amp;display=nexrad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394" y="1531269"/>
            <a:ext cx="9131213" cy="5326541"/>
            <a:chOff x="-1" y="1545663"/>
            <a:chExt cx="9131213" cy="532654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545663"/>
              <a:ext cx="9131213" cy="5326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Box 103"/>
            <p:cNvSpPr txBox="1"/>
            <p:nvPr/>
          </p:nvSpPr>
          <p:spPr>
            <a:xfrm>
              <a:off x="6694714" y="5030795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noon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-10155" y="1538371"/>
            <a:ext cx="9164310" cy="5312337"/>
            <a:chOff x="0" y="1545662"/>
            <a:chExt cx="9164310" cy="53123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2"/>
              <a:ext cx="9164310" cy="531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6"/>
            <p:cNvSpPr txBox="1"/>
            <p:nvPr/>
          </p:nvSpPr>
          <p:spPr>
            <a:xfrm>
              <a:off x="6727812" y="5032390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6 PM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-10155" y="1522893"/>
            <a:ext cx="9164310" cy="5343293"/>
            <a:chOff x="0" y="1545664"/>
            <a:chExt cx="9164310" cy="534329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4"/>
              <a:ext cx="9131212" cy="5343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6444784" y="5032390"/>
              <a:ext cx="271952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Saturday, May 23, Midnight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-29903" y="1538372"/>
            <a:ext cx="9203806" cy="5312335"/>
            <a:chOff x="-10887" y="1528484"/>
            <a:chExt cx="9203806" cy="5312335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87" y="1528484"/>
              <a:ext cx="9203806" cy="5312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TextBox 113"/>
            <p:cNvSpPr txBox="1"/>
            <p:nvPr/>
          </p:nvSpPr>
          <p:spPr>
            <a:xfrm>
              <a:off x="6966857" y="4976021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Sunday, May 24, 6 AM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" y="1538372"/>
            <a:ext cx="9165109" cy="53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6947842" y="5009619"/>
            <a:ext cx="222606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Sunday, May 24, noon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-18272" y="1510944"/>
            <a:ext cx="9182721" cy="5346866"/>
            <a:chOff x="9858375" y="2206459"/>
            <a:chExt cx="9182721" cy="5346866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8375" y="2206459"/>
              <a:ext cx="9150960" cy="534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16815035" y="5669916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Sunday, May 24, 6 PM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-4557" y="1598861"/>
            <a:ext cx="9178460" cy="5206836"/>
            <a:chOff x="-4557" y="1598861"/>
            <a:chExt cx="9178460" cy="5206836"/>
          </a:xfrm>
        </p:grpSpPr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557" y="1598861"/>
              <a:ext cx="9148557" cy="5206836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6583103" y="4974401"/>
              <a:ext cx="25908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Sunday, May 24, Midnight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244" y="3719604"/>
            <a:ext cx="8459600" cy="1076377"/>
            <a:chOff x="535630" y="2458353"/>
            <a:chExt cx="8459600" cy="107637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535630" y="2458353"/>
              <a:ext cx="8459600" cy="4474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2362" y="262033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>
                  <a:solidFill>
                    <a:prstClr val="black"/>
                  </a:solidFill>
                </a:rPr>
                <a:t>Where are the corresponding flood maps on the ground?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86488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Memorial Day Weekend Precipitation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43" y="1421401"/>
            <a:ext cx="6902034" cy="476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61" y="2640742"/>
            <a:ext cx="990054" cy="2959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034" y="1994411"/>
            <a:ext cx="133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Total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(inches)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95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Blanco River at Wimberley</a:t>
            </a:r>
            <a:endParaRPr lang="en-US" dirty="0"/>
          </a:p>
        </p:txBody>
      </p:sp>
      <p:pic>
        <p:nvPicPr>
          <p:cNvPr id="3" name="Picture 2" descr="http://waterdata.usgs.gov/nwisweb/graph?agency_cd=USGS&amp;site_no=08171000&amp;parm_cd=00060&amp;begin_date=2015-05-20&amp;end_date=2015-05-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1" y="1302901"/>
            <a:ext cx="7181140" cy="49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1577" y="1929212"/>
            <a:ext cx="336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40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wall of water overwhelmed the gage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991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231" y="2590800"/>
            <a:ext cx="4931279" cy="4267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Texas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4761" y="5320002"/>
            <a:ext cx="4912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102,000 </a:t>
            </a:r>
            <a:r>
              <a:rPr lang="en-US" dirty="0" err="1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catchments for Texas</a:t>
            </a:r>
          </a:p>
          <a:p>
            <a:r>
              <a:rPr lang="en-US" dirty="0">
                <a:solidFill>
                  <a:prstClr val="black"/>
                </a:solidFill>
              </a:rPr>
              <a:t>Average area 7.1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</a:p>
          <a:p>
            <a:r>
              <a:rPr lang="en-US" dirty="0">
                <a:solidFill>
                  <a:prstClr val="black"/>
                </a:solidFill>
              </a:rPr>
              <a:t>Average reach length 3 km</a:t>
            </a:r>
          </a:p>
          <a:p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08" y="3330627"/>
            <a:ext cx="340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</a:t>
            </a:r>
          </a:p>
          <a:p>
            <a:r>
              <a:rPr lang="en-US" dirty="0">
                <a:solidFill>
                  <a:prstClr val="black"/>
                </a:solidFill>
              </a:rPr>
              <a:t>Uniquely labeled across nation</a:t>
            </a:r>
          </a:p>
          <a:p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54" y="894894"/>
            <a:ext cx="3732002" cy="24357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9032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32233" cy="48463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Flood Information for Fritz Hughes Park Rd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56033" cy="501290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191000"/>
            <a:ext cx="21065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7158" y="3954251"/>
            <a:ext cx="3495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National Hydrography Dataset Plus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catchment  for Bear Creek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(area = 5.71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6" name="Straight Arrow Connector 5"/>
          <p:cNvCxnSpPr>
            <a:stCxn id="1027" idx="0"/>
          </p:cNvCxnSpPr>
          <p:nvPr/>
        </p:nvCxnSpPr>
        <p:spPr>
          <a:xfrm flipH="1" flipV="1">
            <a:off x="1676400" y="3581400"/>
            <a:ext cx="443674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37471" y="5660347"/>
            <a:ext cx="262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Low water crossing at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3400 Fritz Hughes Park Rd</a:t>
            </a:r>
          </a:p>
        </p:txBody>
      </p:sp>
    </p:spTree>
    <p:extLst>
      <p:ext uri="{BB962C8B-B14F-4D97-AF65-F5344CB8AC3E}">
        <p14:creationId xmlns:p14="http://schemas.microsoft.com/office/powerpoint/2010/main" val="1642571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 smtClean="0">
                <a:latin typeface="Arial"/>
                <a:cs typeface="Arial"/>
              </a:rPr>
              <a:t>NWS River </a:t>
            </a:r>
            <a:r>
              <a:rPr lang="en-US" sz="3600" b="1" dirty="0">
                <a:latin typeface="Arial"/>
                <a:cs typeface="Arial"/>
              </a:rPr>
              <a:t>Forecast Centers (RFCs)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87938" y="954088"/>
            <a:ext cx="4056062" cy="2473325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Prepare river and flood forecasts </a:t>
            </a:r>
            <a:r>
              <a:rPr lang="en-US" sz="2000" b="1" dirty="0" smtClean="0">
                <a:latin typeface="Arial"/>
                <a:cs typeface="Arial"/>
              </a:rPr>
              <a:t>using models based </a:t>
            </a:r>
            <a:r>
              <a:rPr lang="en-US" sz="2000" b="1" dirty="0">
                <a:latin typeface="Arial"/>
                <a:cs typeface="Arial"/>
              </a:rPr>
              <a:t>on </a:t>
            </a:r>
            <a:r>
              <a:rPr lang="en-US" sz="2000" b="1" dirty="0" smtClean="0">
                <a:latin typeface="Arial"/>
                <a:cs typeface="Arial"/>
              </a:rPr>
              <a:t>average basin characteristics</a:t>
            </a:r>
            <a:endParaRPr lang="en-US" sz="2000" b="1" dirty="0">
              <a:latin typeface="Arial"/>
              <a:cs typeface="Arial"/>
            </a:endParaRP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Provide forecast guidance to Weather Forecast Offices (WFOs)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Issue daily stage and </a:t>
            </a:r>
            <a:r>
              <a:rPr lang="en-US" sz="2000" b="1" dirty="0" err="1">
                <a:latin typeface="Arial"/>
                <a:cs typeface="Arial"/>
              </a:rPr>
              <a:t>streamflow</a:t>
            </a:r>
            <a:r>
              <a:rPr lang="en-US" sz="2000" b="1" dirty="0">
                <a:latin typeface="Arial"/>
                <a:cs typeface="Arial"/>
              </a:rPr>
              <a:t> forecasts, rainfall and drought data and information, and flash flood guidance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Work with water managers and other Federal Agencies</a:t>
            </a:r>
          </a:p>
        </p:txBody>
      </p:sp>
      <p:sp>
        <p:nvSpPr>
          <p:cNvPr id="8" name="Slide Number Placeholder 23"/>
          <p:cNvSpPr txBox="1">
            <a:spLocks noGrp="1"/>
          </p:cNvSpPr>
          <p:nvPr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r" eaLnBrk="1" hangingPunct="1"/>
            <a:fld id="{1DDC4E95-52BB-48C4-810C-60101B8553A9}" type="slidenum">
              <a:rPr lang="en-US" sz="1400">
                <a:solidFill>
                  <a:srgbClr val="FFFFCC"/>
                </a:solidFill>
                <a:latin typeface="Franklin Gothic Medium Cond" pitchFamily="34" charset="0"/>
              </a:rPr>
              <a:pPr algn="r" eaLnBrk="1" hangingPunct="1"/>
              <a:t>4</a:t>
            </a:fld>
            <a:endParaRPr lang="en-US" sz="1400">
              <a:solidFill>
                <a:srgbClr val="FFFFCC"/>
              </a:solidFill>
              <a:latin typeface="Franklin Gothic Medium Con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28347" y="1435635"/>
            <a:ext cx="5479976" cy="4346473"/>
            <a:chOff x="263205" y="1215358"/>
            <a:chExt cx="2798021" cy="2133600"/>
          </a:xfrm>
        </p:grpSpPr>
        <p:pic>
          <p:nvPicPr>
            <p:cNvPr id="7" name="Picture 6" descr="RFCCHps_t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404257" y="6030686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6600 </a:t>
            </a:r>
            <a:r>
              <a:rPr lang="en-US" dirty="0">
                <a:solidFill>
                  <a:prstClr val="black"/>
                </a:solidFill>
              </a:rPr>
              <a:t>sub-basins in continental US</a:t>
            </a:r>
          </a:p>
        </p:txBody>
      </p:sp>
    </p:spTree>
    <p:extLst>
      <p:ext uri="{BB962C8B-B14F-4D97-AF65-F5344CB8AC3E}">
        <p14:creationId xmlns:p14="http://schemas.microsoft.com/office/powerpoint/2010/main" val="4028158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1118" cy="484632"/>
          </a:xfrm>
        </p:spPr>
        <p:txBody>
          <a:bodyPr/>
          <a:lstStyle/>
          <a:p>
            <a:r>
              <a:rPr lang="en-US" sz="2000" dirty="0" smtClean="0"/>
              <a:t>FEMA National Flood Hazard Layer in Texas (~ 120 counties)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71" y="1069747"/>
            <a:ext cx="6763920" cy="55608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18640" y="4058005"/>
            <a:ext cx="5232400" cy="3074315"/>
            <a:chOff x="1818640" y="4058005"/>
            <a:chExt cx="5232400" cy="3074315"/>
          </a:xfrm>
        </p:grpSpPr>
        <p:sp>
          <p:nvSpPr>
            <p:cNvPr id="4" name="TextBox 3"/>
            <p:cNvSpPr txBox="1"/>
            <p:nvPr/>
          </p:nvSpPr>
          <p:spPr>
            <a:xfrm>
              <a:off x="1818640" y="621792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Hidalgo County, Population 774,000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36640" y="6173371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Cameron County </a:t>
              </a:r>
              <a:br>
                <a:rPr lang="en-US" sz="1400" b="1" dirty="0" smtClean="0">
                  <a:solidFill>
                    <a:prstClr val="black"/>
                  </a:solidFill>
                </a:rPr>
              </a:br>
              <a:r>
                <a:rPr lang="en-US" sz="1400" b="1" dirty="0" smtClean="0">
                  <a:solidFill>
                    <a:prstClr val="black"/>
                  </a:solidFill>
                </a:rPr>
                <a:t>Population 420,000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5913120" y="6238240"/>
              <a:ext cx="223520" cy="1930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4836160" y="6309360"/>
              <a:ext cx="792480" cy="1016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3779520" y="405800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Blanco County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5059680" y="4196080"/>
              <a:ext cx="426720" cy="14224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44204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Flood Inundation Maps for the US (130 in total)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84" y="1798265"/>
            <a:ext cx="8135832" cy="4149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29840" y="6045200"/>
            <a:ext cx="379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33 maps in Texas (one quarter of total)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37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Flood Inundation Maps in Texas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3" y="1158652"/>
            <a:ext cx="6339743" cy="51488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85520" y="2631440"/>
            <a:ext cx="3929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33 maps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12079 flood inundation extent polygons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or 0.5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intervals of elevation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93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Real-Time Flood Inundation Mapping (NWS/AHPS)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553" y="1061046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9" y="1598894"/>
            <a:ext cx="3437517" cy="279179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NWS Flood Inundation Map – Onion Creek at Highway 183 (ATIT2)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143" y="1581274"/>
            <a:ext cx="5139104" cy="3799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4" y="3771093"/>
            <a:ext cx="5788171" cy="270004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31440" y="3230880"/>
            <a:ext cx="2794000" cy="2844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35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Extent Map for each 1 </a:t>
            </a:r>
            <a:r>
              <a:rPr lang="en-US" dirty="0" err="1" smtClean="0"/>
              <a:t>ft</a:t>
            </a:r>
            <a:r>
              <a:rPr lang="en-US" dirty="0" smtClean="0"/>
              <a:t> of geodetic elevation (25 maps in all)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" y="1823228"/>
            <a:ext cx="8232582" cy="45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29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92"/>
            <a:ext cx="9144000" cy="5024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03"/>
            <a:ext cx="9144000" cy="499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134"/>
            <a:ext cx="9144000" cy="5003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894"/>
            <a:ext cx="9144000" cy="479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618"/>
            <a:ext cx="9144000" cy="50160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2781" y="364018"/>
            <a:ext cx="841843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44546A"/>
                </a:solidFill>
              </a:rPr>
              <a:t>Flood Modeling: Geometry and Flow</a:t>
            </a:r>
            <a:endParaRPr lang="en-US" sz="3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levation-indexed flood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1" y="1715402"/>
            <a:ext cx="3844814" cy="4240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0" y="1715402"/>
            <a:ext cx="3844814" cy="42408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7862" y="5970030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2400" dirty="0">
                <a:solidFill>
                  <a:srgbClr val="001446">
                    <a:lumMod val="75000"/>
                    <a:lumOff val="25000"/>
                  </a:srgbClr>
                </a:solidFill>
              </a:rPr>
              <a:t>Map sequence for each point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4187" y="1715402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2400" dirty="0">
                <a:solidFill>
                  <a:srgbClr val="001446">
                    <a:lumMod val="75000"/>
                    <a:lumOff val="25000"/>
                  </a:srgbClr>
                </a:solidFill>
              </a:rPr>
              <a:t>Center Points of Reaches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9885" y="5580161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Hays 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County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912061" y="4441371"/>
            <a:ext cx="1696669" cy="7075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47" y="2342638"/>
            <a:ext cx="4207848" cy="31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4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2"/>
            <a:ext cx="7886700" cy="802226"/>
          </a:xfrm>
        </p:spPr>
        <p:txBody>
          <a:bodyPr>
            <a:normAutofit/>
          </a:bodyPr>
          <a:lstStyle/>
          <a:p>
            <a:r>
              <a:rPr lang="en-US" dirty="0" smtClean="0"/>
              <a:t>River Hydraulic Properties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D982D">
                    <a:lumMod val="50000"/>
                  </a:srgbClr>
                </a:solidFill>
              </a:rPr>
              <a:t>P</a:t>
            </a:r>
            <a:endParaRPr lang="en-US" dirty="0">
              <a:solidFill>
                <a:srgbClr val="ED982D">
                  <a:lumMod val="50000"/>
                </a:srgbClr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74" y="1049952"/>
            <a:ext cx="5241377" cy="915039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552418" y="1390591"/>
            <a:ext cx="90185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b="1" dirty="0">
                <a:solidFill>
                  <a:srgbClr val="0070C0"/>
                </a:solidFill>
              </a:rPr>
              <a:t>5781175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06598" y="1391917"/>
            <a:ext cx="90185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65466" y="1688242"/>
            <a:ext cx="90185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b="1" dirty="0">
                <a:solidFill>
                  <a:srgbClr val="0070C0"/>
                </a:solidFill>
              </a:rPr>
              <a:t>5781175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13523" y="1692525"/>
            <a:ext cx="90185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b="1" dirty="0">
                <a:solidFill>
                  <a:srgbClr val="0070C0"/>
                </a:solidFill>
              </a:rPr>
              <a:t>4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347065" y="1638301"/>
            <a:ext cx="92783" cy="141007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4712128" y="1425775"/>
            <a:ext cx="423936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 table with reach hydraulic parameters as an addition to a geographic feature resource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12128" y="4891349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91349"/>
                <a:ext cx="838628" cy="6090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801608" y="6191271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608" y="6191271"/>
                <a:ext cx="837796" cy="485582"/>
              </a:xfrm>
              <a:prstGeom prst="rect">
                <a:avLst/>
              </a:prstGeom>
              <a:blipFill rotWithShape="0">
                <a:blip r:embed="rId6"/>
                <a:stretch>
                  <a:fillRect l="-6569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76401" y="5554979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554979"/>
                <a:ext cx="837796" cy="485582"/>
              </a:xfrm>
              <a:prstGeom prst="rect">
                <a:avLst/>
              </a:prstGeom>
              <a:blipFill rotWithShape="0">
                <a:blip r:embed="rId7"/>
                <a:stretch>
                  <a:fillRect l="-6569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5492092" y="5034937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83600" y="5556240"/>
            <a:ext cx="309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Wetted Perimeter; Hydraulic Radius, R = A/P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92092" y="6245062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</p:spTree>
    <p:extLst>
      <p:ext uri="{BB962C8B-B14F-4D97-AF65-F5344CB8AC3E}">
        <p14:creationId xmlns:p14="http://schemas.microsoft.com/office/powerpoint/2010/main" val="2921730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829"/>
            <a:ext cx="903889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895598" y="3902529"/>
            <a:ext cx="5889171" cy="1709057"/>
            <a:chOff x="1132114" y="2928257"/>
            <a:chExt cx="5889171" cy="1709057"/>
          </a:xfrm>
        </p:grpSpPr>
        <p:sp>
          <p:nvSpPr>
            <p:cNvPr id="4" name="Rectangle 3"/>
            <p:cNvSpPr/>
            <p:nvPr/>
          </p:nvSpPr>
          <p:spPr bwMode="auto">
            <a:xfrm>
              <a:off x="1132114" y="2928257"/>
              <a:ext cx="5889171" cy="1513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273628" y="3091543"/>
              <a:ext cx="5747657" cy="154577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srgbClr val="001446">
                      <a:lumMod val="75000"/>
                      <a:lumOff val="25000"/>
                    </a:srgbClr>
                  </a:solidFill>
                </a:rPr>
                <a:t>Solve 100 million equations each night </a:t>
              </a:r>
            </a:p>
            <a:p>
              <a:pPr eaLnBrk="0" hangingPunct="0">
                <a:lnSpc>
                  <a:spcPts val="1800"/>
                </a:lnSpc>
              </a:pPr>
              <a:endPara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endParaRPr>
            </a:p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srgbClr val="001446">
                      <a:lumMod val="75000"/>
                      <a:lumOff val="25000"/>
                    </a:srgbClr>
                  </a:solidFill>
                </a:rPr>
                <a:t>to check the effects of design changes </a:t>
              </a:r>
            </a:p>
            <a:p>
              <a:pPr eaLnBrk="0" hangingPunct="0">
                <a:lnSpc>
                  <a:spcPts val="1800"/>
                </a:lnSpc>
              </a:pPr>
              <a:endPara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endParaRPr>
            </a:p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srgbClr val="001446">
                      <a:lumMod val="75000"/>
                      <a:lumOff val="25000"/>
                    </a:srgbClr>
                  </a:solidFill>
                </a:rPr>
                <a:t>made during the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040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rfc_transparen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952"/>
            <a:ext cx="9144000" cy="6229048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0"/>
            <a:ext cx="9144000" cy="105833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00"/>
                </a:solidFill>
                <a:latin typeface="Arial"/>
                <a:cs typeface="Arial"/>
              </a:rPr>
              <a:t>100 million people on coast</a:t>
            </a:r>
            <a:endParaRPr lang="en-US" sz="5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213" y="6435732"/>
            <a:ext cx="308242" cy="2095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4461" y="6337100"/>
            <a:ext cx="216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No River Forecast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369075" y="2186275"/>
            <a:ext cx="1557614" cy="3423415"/>
            <a:chOff x="7369075" y="2186275"/>
            <a:chExt cx="1557614" cy="3423415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369075" y="4475423"/>
              <a:ext cx="1557614" cy="14308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771598" y="4078132"/>
              <a:ext cx="1142762" cy="39729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7928353" y="3353076"/>
              <a:ext cx="980697" cy="112049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8388996" y="2186275"/>
              <a:ext cx="523229" cy="229047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7582756" y="4479925"/>
              <a:ext cx="1329469" cy="11297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4578758" y="5239820"/>
            <a:ext cx="1203863" cy="1084951"/>
            <a:chOff x="4578758" y="5239820"/>
            <a:chExt cx="1203863" cy="1084951"/>
          </a:xfrm>
        </p:grpSpPr>
        <p:cxnSp>
          <p:nvCxnSpPr>
            <p:cNvPr id="30" name="Straight Arrow Connector 29"/>
            <p:cNvCxnSpPr/>
            <p:nvPr/>
          </p:nvCxnSpPr>
          <p:spPr>
            <a:xfrm flipH="1" flipV="1">
              <a:off x="4578758" y="5811406"/>
              <a:ext cx="1031247" cy="5133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5030510" y="5338452"/>
              <a:ext cx="579495" cy="97399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610005" y="5239820"/>
              <a:ext cx="172616" cy="10849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35626" y="1467150"/>
            <a:ext cx="1109672" cy="2404152"/>
            <a:chOff x="135626" y="1467150"/>
            <a:chExt cx="1109672" cy="2404152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149225" y="1467150"/>
              <a:ext cx="1096073" cy="158085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49225" y="2132915"/>
              <a:ext cx="911128" cy="91826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35626" y="3045260"/>
              <a:ext cx="752111" cy="19726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49225" y="3051175"/>
              <a:ext cx="837150" cy="82012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440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6368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019799"/>
            <a:ext cx="683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SPRNT model computes flow and depth in large river networks using VLSI design concepts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153853"/>
            <a:ext cx="1276350" cy="49389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6019799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7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CrossSections</a:t>
            </a:r>
            <a:r>
              <a:rPr lang="en-US" sz="3600" dirty="0" smtClean="0"/>
              <a:t> on Lower Mississippi River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87" y="1788897"/>
            <a:ext cx="4087895" cy="3576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88896"/>
            <a:ext cx="4265717" cy="3576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63" y="5635868"/>
            <a:ext cx="897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173 cross-sections over 543 km, or 3.1 km between cross-sections, on average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41,479 cross-section points (</a:t>
            </a:r>
            <a:r>
              <a:rPr lang="en-US" dirty="0" err="1" smtClean="0">
                <a:solidFill>
                  <a:prstClr val="black"/>
                </a:solidFill>
              </a:rPr>
              <a:t>x,y,z</a:t>
            </a:r>
            <a:r>
              <a:rPr lang="en-US" dirty="0" smtClean="0">
                <a:solidFill>
                  <a:prstClr val="black"/>
                </a:solidFill>
              </a:rPr>
              <a:t>) of bed elevation, or 240 points per cross-section, on average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34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484632"/>
          </a:xfrm>
        </p:spPr>
        <p:txBody>
          <a:bodyPr/>
          <a:lstStyle/>
          <a:p>
            <a:r>
              <a:rPr lang="en-US" dirty="0" smtClean="0"/>
              <a:t>Elevation-Indexed </a:t>
            </a:r>
            <a:r>
              <a:rPr lang="en-US" dirty="0" smtClean="0">
                <a:solidFill>
                  <a:srgbClr val="FF0000"/>
                </a:solidFill>
              </a:rPr>
              <a:t>Flood Response Mapping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187" y="1043557"/>
            <a:ext cx="4441306" cy="19662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08" y="1766813"/>
            <a:ext cx="3747810" cy="196629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62007" y="3816407"/>
            <a:ext cx="2326152" cy="2228821"/>
            <a:chOff x="3820511" y="3878317"/>
            <a:chExt cx="2995448" cy="2743200"/>
          </a:xfrm>
        </p:grpSpPr>
        <p:sp>
          <p:nvSpPr>
            <p:cNvPr id="34" name="Chord 33"/>
            <p:cNvSpPr/>
            <p:nvPr/>
          </p:nvSpPr>
          <p:spPr bwMode="auto">
            <a:xfrm>
              <a:off x="3820511" y="3878317"/>
              <a:ext cx="2995448" cy="2743200"/>
            </a:xfrm>
            <a:prstGeom prst="chord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Chord 32"/>
            <p:cNvSpPr/>
            <p:nvPr/>
          </p:nvSpPr>
          <p:spPr bwMode="auto">
            <a:xfrm>
              <a:off x="4261287" y="4188669"/>
              <a:ext cx="2365484" cy="1938862"/>
            </a:xfrm>
            <a:prstGeom prst="chor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5829" y="4856217"/>
            <a:ext cx="1309262" cy="6010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5EB4E6">
                    <a:lumMod val="75000"/>
                  </a:srgbClr>
                </a:solidFill>
              </a:rPr>
              <a:t>Coastal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5EB4E6">
                    <a:lumMod val="75000"/>
                  </a:srgbClr>
                </a:solidFill>
              </a:rPr>
              <a:t>Mapping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3053" y="30333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5EB4E6">
                    <a:lumMod val="75000"/>
                  </a:srgbClr>
                </a:solidFill>
              </a:rPr>
              <a:t>Riverine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5EB4E6">
                    <a:lumMod val="75000"/>
                  </a:srgbClr>
                </a:solidFill>
              </a:rPr>
              <a:t>Mapping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097117" y="4221499"/>
            <a:ext cx="1011684" cy="436885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574" y="39418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i="1" dirty="0" smtClean="0">
                <a:solidFill>
                  <a:srgbClr val="5EB4E6">
                    <a:lumMod val="75000"/>
                  </a:srgbClr>
                </a:solidFill>
              </a:rPr>
              <a:t>Treat these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i="1" dirty="0" smtClean="0">
                <a:solidFill>
                  <a:srgbClr val="5EB4E6">
                    <a:lumMod val="75000"/>
                  </a:srgbClr>
                </a:solidFill>
              </a:rPr>
              <a:t>in a common way</a:t>
            </a:r>
          </a:p>
        </p:txBody>
      </p:sp>
      <p:sp>
        <p:nvSpPr>
          <p:cNvPr id="41" name="Right Arrow 40"/>
          <p:cNvSpPr/>
          <p:nvPr/>
        </p:nvSpPr>
        <p:spPr bwMode="auto">
          <a:xfrm rot="22860000">
            <a:off x="5186204" y="4673191"/>
            <a:ext cx="754481" cy="429288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-1140000">
            <a:off x="5155574" y="3676408"/>
            <a:ext cx="815743" cy="423846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93840" y="35458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04365" y="34905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prstClr val="black"/>
                </a:solidFill>
              </a:rPr>
              <a:t>Elevation-indexed flood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prstClr val="black"/>
                </a:solidFill>
              </a:rPr>
              <a:t>inundation </a:t>
            </a:r>
            <a:r>
              <a:rPr lang="en-US" sz="1600" b="1" dirty="0" smtClean="0">
                <a:solidFill>
                  <a:srgbClr val="FF0000"/>
                </a:solidFill>
              </a:rPr>
              <a:t>mapping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10865" y="47662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prstClr val="black"/>
                </a:solidFill>
              </a:rPr>
              <a:t>Flood water surface elevation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modeling and forecasting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5829" y="11657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5EB4E6">
                    <a:lumMod val="75000"/>
                  </a:srgbClr>
                </a:solidFill>
              </a:rPr>
              <a:t>Take blue line network, raise it and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5EB4E6">
                    <a:lumMod val="75000"/>
                  </a:srgbClr>
                </a:solidFill>
              </a:rPr>
              <a:t>flood it out, continue for increments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5EB4E6">
                    <a:lumMod val="75000"/>
                  </a:srgbClr>
                </a:solidFill>
              </a:rPr>
              <a:t>of elevation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94400" y="579716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5EB4E6">
                    <a:lumMod val="75000"/>
                  </a:srgbClr>
                </a:solidFill>
              </a:rPr>
              <a:t>Inundation map library for each </a:t>
            </a:r>
            <a:r>
              <a:rPr lang="en-US" sz="1600" b="1" dirty="0" err="1" smtClean="0">
                <a:solidFill>
                  <a:srgbClr val="5EB4E6">
                    <a:lumMod val="75000"/>
                  </a:srgbClr>
                </a:solidFill>
              </a:rPr>
              <a:t>NHDPlus</a:t>
            </a:r>
            <a:r>
              <a:rPr lang="en-US" sz="1600" b="1" dirty="0" smtClean="0">
                <a:solidFill>
                  <a:srgbClr val="5EB4E6">
                    <a:lumMod val="75000"/>
                  </a:srgbClr>
                </a:solidFill>
              </a:rPr>
              <a:t> Reach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5EB4E6">
                    <a:lumMod val="75000"/>
                  </a:srgbClr>
                </a:solidFill>
              </a:rPr>
              <a:t>for coastal and riverine reaches</a:t>
            </a:r>
          </a:p>
        </p:txBody>
      </p:sp>
    </p:spTree>
    <p:extLst>
      <p:ext uri="{BB962C8B-B14F-4D97-AF65-F5344CB8AC3E}">
        <p14:creationId xmlns:p14="http://schemas.microsoft.com/office/powerpoint/2010/main" val="1816337579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18943"/>
          </a:xfrm>
        </p:spPr>
        <p:txBody>
          <a:bodyPr>
            <a:normAutofit/>
          </a:bodyPr>
          <a:lstStyle/>
          <a:p>
            <a:r>
              <a:rPr lang="en-US" dirty="0" smtClean="0"/>
              <a:t>NFIE-GEO in CUAHSI </a:t>
            </a:r>
            <a:r>
              <a:rPr lang="en-US" dirty="0" err="1" smtClean="0"/>
              <a:t>HydroShare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276" y="1817383"/>
            <a:ext cx="4787798" cy="252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038" y="4176126"/>
            <a:ext cx="5439209" cy="2489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636" y="4583875"/>
            <a:ext cx="263533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1014912"/>
            <a:ext cx="3241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 map resource on ArcGIS.com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URL: </a:t>
            </a:r>
            <a:r>
              <a:rPr lang="en-US" dirty="0" smtClean="0">
                <a:solidFill>
                  <a:prstClr val="black"/>
                </a:solidFill>
                <a:hlinkClick r:id="rId4"/>
              </a:rPr>
              <a:t>http://arcg.is/1JW0DBm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7729" y="4715387"/>
            <a:ext cx="3073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Each polygon links to a resource in HydroShare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22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84"/>
            <a:ext cx="7886700" cy="681621"/>
          </a:xfrm>
        </p:spPr>
        <p:txBody>
          <a:bodyPr>
            <a:normAutofit/>
          </a:bodyPr>
          <a:lstStyle/>
          <a:p>
            <a:r>
              <a:rPr lang="en-US" dirty="0" smtClean="0"/>
              <a:t>NFIE-GEO for Texas-Gulf Coast Region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9" y="986585"/>
            <a:ext cx="5699498" cy="4034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7463" y="902364"/>
            <a:ext cx="454793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 ~130 MB Geodatabase file as a generic resource in HydroShare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5 Feature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Usability limited to users with ArcGIS.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097" y="3004004"/>
            <a:ext cx="5696508" cy="3204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6653" y="3416963"/>
            <a:ext cx="1275347" cy="1287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143" y="4985943"/>
            <a:ext cx="529790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A3CA4B">
                    <a:lumMod val="75000"/>
                  </a:srgbClr>
                </a:solidFill>
              </a:rPr>
              <a:t>Need to have this become geographic feature resource in HydroShare in open format.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A3CA4B">
                    <a:lumMod val="75000"/>
                  </a:srgbClr>
                </a:solidFill>
              </a:rPr>
              <a:t>What hydro value added functionality is needed?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A3CA4B">
                    <a:lumMod val="75000"/>
                  </a:srgbClr>
                </a:solidFill>
              </a:rPr>
              <a:t>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A3CA4B">
                    <a:lumMod val="75000"/>
                  </a:srgbClr>
                </a:solidFill>
              </a:rPr>
              <a:t>Subsetting</a:t>
            </a:r>
            <a:endParaRPr lang="en-US" sz="1600" dirty="0">
              <a:solidFill>
                <a:srgbClr val="A3CA4B">
                  <a:lumMod val="75000"/>
                </a:srgb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A3CA4B">
                    <a:lumMod val="75000"/>
                  </a:srgbClr>
                </a:solidFill>
              </a:rPr>
              <a:t>Web feature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A3CA4B">
                    <a:lumMod val="75000"/>
                  </a:srgbClr>
                </a:solidFill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3631772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46" y="444968"/>
            <a:ext cx="8192504" cy="5796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350" y="3343371"/>
            <a:ext cx="59436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61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111760"/>
            <a:ext cx="8229600" cy="779489"/>
          </a:xfrm>
        </p:spPr>
        <p:txBody>
          <a:bodyPr/>
          <a:lstStyle/>
          <a:p>
            <a:r>
              <a:rPr lang="en-US" dirty="0" smtClean="0"/>
              <a:t>Terrain Analysis in </a:t>
            </a:r>
            <a:r>
              <a:rPr lang="en-US" dirty="0" err="1" smtClean="0"/>
              <a:t>CyberGIS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00" y="625584"/>
            <a:ext cx="8808142" cy="623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97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Terrain Data Available from TNRIS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45" y="1228634"/>
            <a:ext cx="6264275" cy="531430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92" y="1228634"/>
            <a:ext cx="3018936" cy="17412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4947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06430" cy="484632"/>
          </a:xfrm>
        </p:spPr>
        <p:txBody>
          <a:bodyPr/>
          <a:lstStyle/>
          <a:p>
            <a:r>
              <a:rPr lang="en-US" dirty="0" smtClean="0"/>
              <a:t>Situational Awareness For Everyone (SAFE)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4917" y="6428698"/>
            <a:ext cx="438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Flood SAFE Viewer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http://arcg.is/1LPOHnE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75288"/>
            <a:ext cx="7957117" cy="49186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612739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Jared Allen, NWS Austin-San Antonio Weather Forecast Office</a:t>
            </a:r>
          </a:p>
        </p:txBody>
      </p:sp>
    </p:spTree>
    <p:extLst>
      <p:ext uri="{BB962C8B-B14F-4D97-AF65-F5344CB8AC3E}">
        <p14:creationId xmlns:p14="http://schemas.microsoft.com/office/powerpoint/2010/main" val="3848963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457200"/>
            <a:ext cx="8078893" cy="484632"/>
          </a:xfrm>
        </p:spPr>
        <p:txBody>
          <a:bodyPr/>
          <a:lstStyle/>
          <a:p>
            <a:r>
              <a:rPr lang="en-US" dirty="0" smtClean="0"/>
              <a:t>SAFE Map for Blanco River near Wimberley, </a:t>
            </a:r>
            <a:r>
              <a:rPr lang="en-US" dirty="0" err="1" smtClean="0"/>
              <a:t>Tx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2493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Jared Allen, NWS Austin-San Antonio Weather Forecast Office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5952" y="6216134"/>
            <a:ext cx="5755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Blanco River Proof-of-concept Map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http://arcg.is/1GtObu3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886299"/>
            <a:ext cx="7077076" cy="493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20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8629" y="0"/>
            <a:ext cx="7739862" cy="58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3" y="324131"/>
            <a:ext cx="1594520" cy="1572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1518" y="4469760"/>
            <a:ext cx="630441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FY15 Centralized Water Forecasting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Data Archive – all RFC data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Evaluation Service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RFC and NWC modeling and forecasts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</a:t>
            </a:r>
            <a:r>
              <a:rPr lang="en-US" sz="2000" b="1" dirty="0" err="1">
                <a:solidFill>
                  <a:srgbClr val="000000"/>
                </a:solidFill>
              </a:rPr>
              <a:t>Testbed</a:t>
            </a:r>
            <a:r>
              <a:rPr lang="en-US" sz="2000" b="1" dirty="0">
                <a:solidFill>
                  <a:srgbClr val="000000"/>
                </a:solidFill>
              </a:rPr>
              <a:t> – new NWC capabilities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Water Forecasting Demonstration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4133833" y="2306517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965370" y="269748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20646" y="2980331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46792" y="1386502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810000" y="2990850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003800" y="205105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16500" y="1695450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010150" y="1314450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03800" y="2959100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117600" y="984250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990600" y="2023797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2120900" y="1943100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238250" y="2979274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42679" y="2981904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</a:rPr>
              <a:t>National Water Center</a:t>
            </a:r>
          </a:p>
        </p:txBody>
      </p:sp>
      <p:sp>
        <p:nvSpPr>
          <p:cNvPr id="37" name="Freeform 36"/>
          <p:cNvSpPr/>
          <p:nvPr/>
        </p:nvSpPr>
        <p:spPr>
          <a:xfrm>
            <a:off x="1270088" y="3014505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000632" y="2059085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3983076" y="2744039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119364" y="1980036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846948" y="3027786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096822" y="1021186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116393" y="1413816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031127" y="2097608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043827" y="171314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027856" y="1341764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011885" y="2996036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857594" y="299802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806950" y="2768600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733800" y="3149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26543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18050" y="34544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27650" y="287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245100" y="1968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62050" y="4546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006600" y="1841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89000" y="19621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25900" y="2241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064000" y="13144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867400" y="160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546850" y="12128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35050" y="9207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6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96" grpId="0" animBg="1"/>
      <p:bldP spid="97" grpId="0" animBg="1"/>
      <p:bldP spid="98" grpId="0" animBg="1"/>
      <p:bldP spid="3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Flood Response Map Book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60" y="1080655"/>
            <a:ext cx="3466216" cy="5299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31" y="1080655"/>
            <a:ext cx="3154533" cy="5299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260" y="65188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Tomas Rodriguez, City of Austin</a:t>
            </a:r>
          </a:p>
        </p:txBody>
      </p:sp>
    </p:spTree>
    <p:extLst>
      <p:ext uri="{BB962C8B-B14F-4D97-AF65-F5344CB8AC3E}">
        <p14:creationId xmlns:p14="http://schemas.microsoft.com/office/powerpoint/2010/main" val="3618282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94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47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Connecting with Local Decision Makers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9620" y="1841304"/>
            <a:ext cx="4565650" cy="2162175"/>
          </a:xfrm>
        </p:spPr>
        <p:txBody>
          <a:bodyPr/>
          <a:lstStyle/>
          <a:p>
            <a:r>
              <a:rPr lang="en-US" dirty="0" smtClean="0"/>
              <a:t>Work with the first response community to define flood strategy for stream reaches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3243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00626" y="1612900"/>
            <a:ext cx="8192523" cy="48196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National Flood Interoperability Experiment </a:t>
            </a:r>
            <a:r>
              <a:rPr lang="en-US" dirty="0" smtClean="0"/>
              <a:t>has been a significant success in rapidly prototyping a high spatial resolution flood forecasting system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NHDPlus</a:t>
            </a:r>
            <a:r>
              <a:rPr lang="en-US" dirty="0" smtClean="0">
                <a:solidFill>
                  <a:srgbClr val="0070C0"/>
                </a:solidFill>
              </a:rPr>
              <a:t> and Geospatial Hydrologic Framework </a:t>
            </a:r>
            <a:r>
              <a:rPr lang="en-US" dirty="0" smtClean="0"/>
              <a:t>provide the information foundation for the continental scale modeling</a:t>
            </a:r>
          </a:p>
          <a:p>
            <a:r>
              <a:rPr lang="en-US" dirty="0" smtClean="0"/>
              <a:t>This is a </a:t>
            </a:r>
            <a:r>
              <a:rPr lang="en-US" dirty="0" smtClean="0">
                <a:solidFill>
                  <a:srgbClr val="0070C0"/>
                </a:solidFill>
              </a:rPr>
              <a:t>“flow continuum” </a:t>
            </a:r>
            <a:r>
              <a:rPr lang="en-US" dirty="0" smtClean="0"/>
              <a:t>model on the national stream network, like atmospheric and ocean models</a:t>
            </a:r>
          </a:p>
          <a:p>
            <a:r>
              <a:rPr lang="en-US" dirty="0" smtClean="0"/>
              <a:t>Need </a:t>
            </a:r>
            <a:r>
              <a:rPr lang="en-US" dirty="0" smtClean="0"/>
              <a:t>to synthesize </a:t>
            </a:r>
            <a:r>
              <a:rPr lang="en-US" dirty="0" smtClean="0">
                <a:solidFill>
                  <a:srgbClr val="0070C0"/>
                </a:solidFill>
              </a:rPr>
              <a:t>riverine and coastal </a:t>
            </a:r>
            <a:r>
              <a:rPr lang="en-US" dirty="0" smtClean="0"/>
              <a:t>flood modeling and mapping</a:t>
            </a:r>
          </a:p>
          <a:p>
            <a:r>
              <a:rPr lang="en-US" dirty="0" smtClean="0"/>
              <a:t>Similar </a:t>
            </a:r>
            <a:r>
              <a:rPr lang="en-US" dirty="0" smtClean="0">
                <a:solidFill>
                  <a:srgbClr val="0070C0"/>
                </a:solidFill>
              </a:rPr>
              <a:t>Summer Institutes </a:t>
            </a:r>
            <a:r>
              <a:rPr lang="en-US" dirty="0" smtClean="0"/>
              <a:t>will be held in 2016 and 2017 at the National Water Center</a:t>
            </a:r>
          </a:p>
        </p:txBody>
      </p:sp>
    </p:spTree>
    <p:extLst>
      <p:ext uri="{BB962C8B-B14F-4D97-AF65-F5344CB8AC3E}">
        <p14:creationId xmlns:p14="http://schemas.microsoft.com/office/powerpoint/2010/main" val="219757098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RFC Forecast Point: Onion Creek at Highway 183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6" y="1262247"/>
            <a:ext cx="4480363" cy="3692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33" y="3855849"/>
            <a:ext cx="5740291" cy="2838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9001" y="467710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USGS Gage 08159000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126014" y="4834759"/>
            <a:ext cx="538982" cy="105103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240924" y="578019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ED982D">
                    <a:lumMod val="75000"/>
                  </a:srgbClr>
                </a:solidFill>
              </a:rPr>
              <a:t>NWS Forecast Point ATIT2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6495393" y="5885793"/>
            <a:ext cx="1169603" cy="105104"/>
          </a:xfrm>
          <a:prstGeom prst="straightConnector1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>
            <a:endCxn id="4" idx="0"/>
          </p:cNvCxnSpPr>
          <p:nvPr/>
        </p:nvCxnSpPr>
        <p:spPr bwMode="auto">
          <a:xfrm>
            <a:off x="3541986" y="3457903"/>
            <a:ext cx="2512793" cy="397946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67874" y="219412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National Flood Interoperability Experiment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Geospatial data framework for Texas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NFIE-Geo Texas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8049" y="526471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err="1">
                <a:solidFill>
                  <a:srgbClr val="35AC46"/>
                </a:solidFill>
              </a:rPr>
              <a:t>NHDPlus</a:t>
            </a:r>
            <a:r>
              <a:rPr lang="en-US" sz="1400" b="1" dirty="0">
                <a:solidFill>
                  <a:srgbClr val="35AC46"/>
                </a:solidFill>
              </a:rPr>
              <a:t> Catchment 5781369</a:t>
            </a:r>
          </a:p>
        </p:txBody>
      </p:sp>
    </p:spTree>
    <p:extLst>
      <p:ext uri="{BB962C8B-B14F-4D97-AF65-F5344CB8AC3E}">
        <p14:creationId xmlns:p14="http://schemas.microsoft.com/office/powerpoint/2010/main" val="2990425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WaterML2 Observations from USGS and Forecasts from NWS for this location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3551" y="2129721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USGS Observed Flows, July 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4388" y="2119261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NWS Forecast Flows, July 19-20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8063" y="18571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USGS Gage 08159000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2447" y="18110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ED982D">
                    <a:lumMod val="75000"/>
                  </a:srgbClr>
                </a:solidFill>
              </a:rPr>
              <a:t>NWS Forecast Point ATIT2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388" y="2725425"/>
            <a:ext cx="4133014" cy="3335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51" y="2616197"/>
            <a:ext cx="4057203" cy="35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2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</p:spTree>
    <p:extLst>
      <p:ext uri="{BB962C8B-B14F-4D97-AF65-F5344CB8AC3E}">
        <p14:creationId xmlns:p14="http://schemas.microsoft.com/office/powerpoint/2010/main" val="18024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1075</TotalTime>
  <Words>2121</Words>
  <Application>Microsoft Office PowerPoint</Application>
  <PresentationFormat>On-screen Show (4:3)</PresentationFormat>
  <Paragraphs>390</Paragraphs>
  <Slides>64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Optional_Corporate_PPT_Template-Arial</vt:lpstr>
      <vt:lpstr>Office Theme</vt:lpstr>
      <vt:lpstr>2_Optional_Corporate_PPT_Template-Arial</vt:lpstr>
      <vt:lpstr>4_Office Theme</vt:lpstr>
      <vt:lpstr>3_Optional_Corporate_PPT_Template-Arial</vt:lpstr>
      <vt:lpstr>5_Office Theme</vt:lpstr>
      <vt:lpstr>2_Office Theme</vt:lpstr>
      <vt:lpstr>PowerPoint Presentation</vt:lpstr>
      <vt:lpstr>The Opportunity</vt:lpstr>
      <vt:lpstr>Integrated Water Resources Science and Services (IWRSS)</vt:lpstr>
      <vt:lpstr>NWS River Forecast Centers (RFCs)</vt:lpstr>
      <vt:lpstr>PowerPoint Presentation</vt:lpstr>
      <vt:lpstr>PowerPoint Presentation</vt:lpstr>
      <vt:lpstr>RFC Forecast Point: Onion Creek at Highway 183</vt:lpstr>
      <vt:lpstr>WaterML2 Observations from USGS and Forecasts from NWS for this location </vt:lpstr>
      <vt:lpstr>PowerPoint Presentation</vt:lpstr>
      <vt:lpstr>Transformative Research (NSF)</vt:lpstr>
      <vt:lpstr>National Flood Interoperability Experiment (NFIE) (Sept 2014 to August 2015)</vt:lpstr>
      <vt:lpstr>Goal of the Experiment</vt:lpstr>
      <vt:lpstr>NFIE Conceptual Framework</vt:lpstr>
      <vt:lpstr>Open Water Data Initiative (OWDI)</vt:lpstr>
      <vt:lpstr>NHDPlus Version 2.1 </vt:lpstr>
      <vt:lpstr>Flood Information for Fritz Hughes Park Rd</vt:lpstr>
      <vt:lpstr>PowerPoint Presentation</vt:lpstr>
      <vt:lpstr>WRF-Hydro Forecasting Model</vt:lpstr>
      <vt:lpstr>High Resolution Rapid Refresh (HRRR)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Probability of Flooding on Shoal Ck, Austin, Tx</vt:lpstr>
      <vt:lpstr>Rating Curve Library </vt:lpstr>
      <vt:lpstr>Inundation depth and  probability rasters – Shoal Creek</vt:lpstr>
      <vt:lpstr>Progression of Memorial Day Flood on Shoal Creek </vt:lpstr>
      <vt:lpstr>Current and NFIE Forecast Systems</vt:lpstr>
      <vt:lpstr>Linear Referencing on Flowlines</vt:lpstr>
      <vt:lpstr>Next Step: National Water Prediction Model Configurations</vt:lpstr>
      <vt:lpstr>NFIE Conceptual Framework</vt:lpstr>
      <vt:lpstr>Improvements in Flood Response Planning</vt:lpstr>
      <vt:lpstr>PowerPoint Presentation</vt:lpstr>
      <vt:lpstr>Memorial Day Weekend Precipitation</vt:lpstr>
      <vt:lpstr>Flow in Blanco River at Wimberley</vt:lpstr>
      <vt:lpstr>NFIE-Geo for Texas</vt:lpstr>
      <vt:lpstr>Flood Information for Fritz Hughes Park Rd</vt:lpstr>
      <vt:lpstr>FEMA National Flood Hazard Layer in Texas (~ 120 counties)</vt:lpstr>
      <vt:lpstr>NWS Flood Inundation Maps for the US (130 in total)</vt:lpstr>
      <vt:lpstr>NWS Flood Inundation Maps in Texas</vt:lpstr>
      <vt:lpstr>Real-Time Flood Inundation Mapping (NWS/AHPS)</vt:lpstr>
      <vt:lpstr>NWS Flood Inundation Map – Onion Creek at Highway 183 (ATIT2)</vt:lpstr>
      <vt:lpstr>Flood Extent Map for each 1 ft of geodetic elevation (25 maps in all)</vt:lpstr>
      <vt:lpstr>PowerPoint Presentation</vt:lpstr>
      <vt:lpstr>Elevation-indexed flood mapping</vt:lpstr>
      <vt:lpstr>River Hydraulic Properties</vt:lpstr>
      <vt:lpstr>PowerPoint Presentation</vt:lpstr>
      <vt:lpstr>PowerPoint Presentation</vt:lpstr>
      <vt:lpstr>CrossSections on Lower Mississippi River</vt:lpstr>
      <vt:lpstr>Elevation-Indexed Flood Response Mapping</vt:lpstr>
      <vt:lpstr>NFIE-GEO in CUAHSI HydroShare</vt:lpstr>
      <vt:lpstr>NFIE-GEO for Texas-Gulf Coast Region</vt:lpstr>
      <vt:lpstr>PowerPoint Presentation</vt:lpstr>
      <vt:lpstr>Terrain Analysis in CyberGIS</vt:lpstr>
      <vt:lpstr>LIDAR Terrain Data Available from TNRIS</vt:lpstr>
      <vt:lpstr>Situational Awareness For Everyone (SAFE)</vt:lpstr>
      <vt:lpstr>SAFE Map for Blanco River near Wimberley, Tx</vt:lpstr>
      <vt:lpstr>Community Flood Response Map Book</vt:lpstr>
      <vt:lpstr>PowerPoint Presentation</vt:lpstr>
      <vt:lpstr>PowerPoint Presentation</vt:lpstr>
      <vt:lpstr>Connecting with Local Decision Makers</vt:lpstr>
      <vt:lpstr>Conclusions</vt:lpstr>
    </vt:vector>
  </TitlesOfParts>
  <Company>Cockrell School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of Flooding on Shoal Ck, Austin, Tx</dc:title>
  <dc:creator>Maidment, David R</dc:creator>
  <cp:lastModifiedBy>Maidment</cp:lastModifiedBy>
  <cp:revision>94</cp:revision>
  <cp:lastPrinted>2015-08-21T16:32:18Z</cp:lastPrinted>
  <dcterms:created xsi:type="dcterms:W3CDTF">2015-07-20T10:58:55Z</dcterms:created>
  <dcterms:modified xsi:type="dcterms:W3CDTF">2015-10-06T00:08:14Z</dcterms:modified>
</cp:coreProperties>
</file>