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F647F-E1E4-42F4-A4C5-890FF9D5491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525E3-BF6E-4334-97A3-74B9C7896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AAE2E6-46A3-4215-9196-392702D919D8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79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7E252-B3E1-4926-853A-CA7E5F6A09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3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B33B9-F8DE-4897-8474-88169EA1DD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0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ED035-EDB9-493E-B98B-3557F8A9CC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5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17CD0-0794-49F7-AE6B-89C61F4BD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73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E8EC-16C9-49FB-93AD-B8922F3F1F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21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2C00C-8698-42F6-9CA0-BF98E275EF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4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BE8D1-B26E-44A3-BBD8-75BE448BF4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0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6391A-A986-45EB-86EF-209E2558F6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4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15A09-9E6A-42FD-8BC3-00AD3D38A1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3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9BC-A05F-491F-822C-CFD45EF002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1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F1C77-0210-4329-9F4F-F02D82A312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52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5290-F885-4B64-A1E8-76EE0E91ED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19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250CC5-E589-48A3-B4F1-2491DE0F186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9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horizon-systems.com/nhdplus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e.utexas.edu/prof/maidment/giswr2015/Docs/NHDPlusV2_User_Guide.pdf" TargetMode="External"/><Relationship Id="rId2" Type="http://schemas.openxmlformats.org/officeDocument/2006/relationships/hyperlink" Target="ftp://ec2-54-227-241-43.compute-1.amazonaws.com/NHDplus/NHDPlusV21/Documentation/NHDPlusV2_User_Guide.pdf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883400" cy="1125538"/>
          </a:xfrm>
        </p:spPr>
        <p:txBody>
          <a:bodyPr/>
          <a:lstStyle/>
          <a:p>
            <a:pPr eaLnBrk="1" hangingPunct="1"/>
            <a:r>
              <a:rPr lang="en-US" dirty="0" smtClean="0"/>
              <a:t>River Reach Codes</a:t>
            </a:r>
            <a:br>
              <a:rPr lang="en-US" dirty="0" smtClean="0"/>
            </a:br>
            <a:r>
              <a:rPr lang="en-US" sz="3200" dirty="0" smtClean="0"/>
              <a:t>Used for river address locations</a:t>
            </a:r>
          </a:p>
        </p:txBody>
      </p:sp>
      <p:pic>
        <p:nvPicPr>
          <p:cNvPr id="19459" name="Picture 3" descr="zoom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2113" y="1897063"/>
            <a:ext cx="4537075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269038" y="2319338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ReachCode =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8000"/>
                </a:solidFill>
              </a:rPr>
              <a:t>12030102</a:t>
            </a:r>
            <a:r>
              <a:rPr lang="en-US" sz="2400" b="1">
                <a:solidFill>
                  <a:srgbClr val="3333CC"/>
                </a:solidFill>
              </a:rPr>
              <a:t>000151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5903913" y="2659063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65113" y="3649663"/>
            <a:ext cx="251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</a:rPr>
              <a:t>ReachCode</a:t>
            </a:r>
            <a:r>
              <a:rPr lang="en-US" sz="2400" b="1" dirty="0">
                <a:solidFill>
                  <a:srgbClr val="000000"/>
                </a:solidFill>
              </a:rPr>
              <a:t> = </a:t>
            </a:r>
            <a:r>
              <a:rPr lang="en-US" sz="2400" b="1" dirty="0">
                <a:solidFill>
                  <a:srgbClr val="008000"/>
                </a:solidFill>
              </a:rPr>
              <a:t>12030102</a:t>
            </a:r>
            <a:r>
              <a:rPr lang="en-US" sz="2400" b="1" dirty="0">
                <a:solidFill>
                  <a:srgbClr val="3333CC"/>
                </a:solidFill>
              </a:rPr>
              <a:t>000005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2627313" y="3497263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01638" y="498633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HUC#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722313" y="433546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560513" y="4945063"/>
            <a:ext cx="140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Segment#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 flipV="1">
            <a:off x="2170113" y="4411663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4943475" y="3989388"/>
            <a:ext cx="239713" cy="255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854700" y="4910138"/>
            <a:ext cx="2317750" cy="118745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C0128"/>
                </a:solidFill>
              </a:rPr>
              <a:t>Location 0.392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C0128"/>
                </a:solidFill>
              </a:rPr>
              <a:t>on Reach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C0128"/>
                </a:solidFill>
              </a:rPr>
              <a:t>12030102000005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 flipV="1">
            <a:off x="5062538" y="4095750"/>
            <a:ext cx="930275" cy="1049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6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71004"/>
            <a:ext cx="3814763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Slope</a:t>
            </a:r>
          </a:p>
          <a:p>
            <a:pPr eaLnBrk="1" hangingPunct="1"/>
            <a:r>
              <a:rPr lang="en-US" dirty="0" smtClean="0"/>
              <a:t>Elevation</a:t>
            </a:r>
          </a:p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Mean annual flow</a:t>
            </a:r>
          </a:p>
          <a:p>
            <a:pPr lvl="1" eaLnBrk="1" hangingPunct="1"/>
            <a:r>
              <a:rPr lang="en-US" dirty="0" smtClean="0">
                <a:solidFill>
                  <a:srgbClr val="FF3300"/>
                </a:solidFill>
              </a:rPr>
              <a:t>Corresponding velocity</a:t>
            </a:r>
          </a:p>
          <a:p>
            <a:pPr eaLnBrk="1" hangingPunct="1"/>
            <a:r>
              <a:rPr lang="en-US" dirty="0" smtClean="0"/>
              <a:t>Drainage area</a:t>
            </a:r>
          </a:p>
          <a:p>
            <a:pPr eaLnBrk="1" hangingPunct="1"/>
            <a:r>
              <a:rPr lang="en-US" dirty="0" smtClean="0"/>
              <a:t>% of upstream drainage area in different land uses</a:t>
            </a:r>
          </a:p>
          <a:p>
            <a:pPr eaLnBrk="1" hangingPunct="1"/>
            <a:r>
              <a:rPr lang="en-US" dirty="0" smtClean="0"/>
              <a:t>Stream order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8644"/>
          <a:stretch/>
        </p:blipFill>
        <p:spPr>
          <a:xfrm>
            <a:off x="4043363" y="1971004"/>
            <a:ext cx="5100637" cy="404879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6019800" y="4138612"/>
            <a:ext cx="1371600" cy="357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043363" y="5458692"/>
            <a:ext cx="1290637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43363" y="4147848"/>
            <a:ext cx="1366837" cy="1840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8763" y="3380509"/>
            <a:ext cx="1100138" cy="1570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304" y="220391"/>
            <a:ext cx="7856442" cy="14721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94874" y="6234460"/>
            <a:ext cx="6774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hlinkClick r:id="rId5"/>
              </a:rPr>
              <a:t>http://www.horizon-systems.com/nhdplus</a:t>
            </a:r>
            <a:r>
              <a:rPr lang="en-US" sz="2400" dirty="0">
                <a:solidFill>
                  <a:srgbClr val="000000"/>
                </a:solidFill>
                <a:hlinkClick r:id="rId5"/>
              </a:rPr>
              <a:t>/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04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NHDPlus</a:t>
            </a:r>
            <a:r>
              <a:rPr lang="en-US" dirty="0" smtClean="0"/>
              <a:t> User Guide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5052" y="1552956"/>
            <a:ext cx="76462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hlinkClick r:id="rId2"/>
              </a:rPr>
              <a:t>ftp://ec2-54-227-241-43.compute-1.amazonaws.com/NHDplus/NHDPlusV21/Documentation/NHDPlusV2_User_Guide.pdf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4" name="Rectangle 3"/>
          <p:cNvSpPr/>
          <p:nvPr/>
        </p:nvSpPr>
        <p:spPr>
          <a:xfrm>
            <a:off x="311118" y="1881961"/>
            <a:ext cx="87340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http://www.caee.utexas.edu/prof/maidment/giswr2015/Docs/NHDPlusV2_User_Guide.pdf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517" y="2688020"/>
            <a:ext cx="3243574" cy="407128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8190" y="2632143"/>
            <a:ext cx="3399451" cy="4183033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528304" y="2195988"/>
            <a:ext cx="3835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Unit Runoff Method, p.65-66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58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Default Design</vt:lpstr>
      <vt:lpstr>River Reach Codes Used for river address locations</vt:lpstr>
      <vt:lpstr>PowerPoint Presentation</vt:lpstr>
      <vt:lpstr>NHDPlus User Guide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Reach Codes Used for river address locations</dc:title>
  <dc:creator>Maidment, David R</dc:creator>
  <cp:lastModifiedBy>Maidment, David R</cp:lastModifiedBy>
  <cp:revision>4</cp:revision>
  <dcterms:created xsi:type="dcterms:W3CDTF">2015-09-17T17:13:46Z</dcterms:created>
  <dcterms:modified xsi:type="dcterms:W3CDTF">2015-09-17T17:23:00Z</dcterms:modified>
</cp:coreProperties>
</file>