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23" r:id="rId3"/>
    <p:sldId id="327" r:id="rId4"/>
    <p:sldId id="325" r:id="rId5"/>
    <p:sldId id="304" r:id="rId6"/>
    <p:sldId id="305" r:id="rId7"/>
    <p:sldId id="322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98" autoAdjust="0"/>
    <p:restoredTop sz="94533" autoAdjust="0"/>
  </p:normalViewPr>
  <p:slideViewPr>
    <p:cSldViewPr snapToGrid="0">
      <p:cViewPr varScale="1">
        <p:scale>
          <a:sx n="95" d="100"/>
          <a:sy n="95" d="100"/>
        </p:scale>
        <p:origin x="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D9256-A897-48A8-B9E3-14EFE9859DFB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B3448-5DD9-4FE8-92ED-AC0C7B50D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10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14DCA-71AA-4AFA-BF1E-08A6712281D4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E73A2-E190-4DC2-8D19-50DA6286C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1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0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9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29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83B88-4030-4DD0-B7C5-50774AB20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4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7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0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2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7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C49F-32E1-4EB9-88ED-542CDBD3211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62B28-24D2-4810-AA87-F4376DA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5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9.png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neng.usu.edu/cee/faculty/dtarb/giswr/2015/Slope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0.png"/><Relationship Id="rId3" Type="http://schemas.openxmlformats.org/officeDocument/2006/relationships/image" Target="../media/image15.png"/><Relationship Id="rId7" Type="http://schemas.openxmlformats.org/officeDocument/2006/relationships/image" Target="../media/image570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560.png"/><Relationship Id="rId5" Type="http://schemas.openxmlformats.org/officeDocument/2006/relationships/image" Target="../media/image550.png"/><Relationship Id="rId4" Type="http://schemas.openxmlformats.org/officeDocument/2006/relationships/image" Target="../media/image540.png"/><Relationship Id="rId9" Type="http://schemas.openxmlformats.org/officeDocument/2006/relationships/image" Target="../media/image5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7" Type="http://schemas.openxmlformats.org/officeDocument/2006/relationships/image" Target="../media/image56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560.png"/><Relationship Id="rId18" Type="http://schemas.openxmlformats.org/officeDocument/2006/relationships/image" Target="../media/image6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50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6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11" Type="http://schemas.openxmlformats.org/officeDocument/2006/relationships/image" Target="../media/image540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5.png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78632" y="146050"/>
            <a:ext cx="8186737" cy="68522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GIS In Water Resources</a:t>
            </a:r>
            <a:endParaRPr lang="en-US" sz="32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091" y="1358900"/>
            <a:ext cx="8672945" cy="53559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n-US" sz="2000" dirty="0" smtClean="0"/>
              <a:t>Due this week:  A </a:t>
            </a:r>
            <a:r>
              <a:rPr lang="en-US" sz="2000" dirty="0"/>
              <a:t>one page statement that describes the goals of your project and the GIS datasets that you anticipate </a:t>
            </a:r>
            <a:r>
              <a:rPr lang="en-US" sz="2000" dirty="0" smtClean="0"/>
              <a:t>using.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purposes of the term project are: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To </a:t>
            </a:r>
            <a:r>
              <a:rPr lang="en-US" sz="2000" dirty="0"/>
              <a:t>enable you to explore in-depth some aspect of the subject of personal interest to you and to develop experience in the use of GIS technology to solve that problem.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</a:t>
            </a:r>
            <a:r>
              <a:rPr lang="en-US" sz="2000" dirty="0" smtClean="0"/>
              <a:t>o </a:t>
            </a:r>
            <a:r>
              <a:rPr lang="en-US" sz="2000" dirty="0"/>
              <a:t>provide experience in the formulation, execution and presentation of original research, including the proper documentation of a GIS 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To </a:t>
            </a:r>
            <a:r>
              <a:rPr lang="en-US" sz="2000" dirty="0"/>
              <a:t>make an oral presentation and produce a report in PDF on the world wide web that will be informative to you and to your classmates</a:t>
            </a:r>
            <a:r>
              <a:rPr lang="en-US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Schedule</a:t>
            </a:r>
          </a:p>
          <a:p>
            <a:r>
              <a:rPr lang="en-US" sz="2000" dirty="0" smtClean="0"/>
              <a:t>Sept 24.  1 page proposal.  In HydroShare (Utah), Canvas (Texas)</a:t>
            </a:r>
          </a:p>
          <a:p>
            <a:r>
              <a:rPr lang="en-US" sz="2000" dirty="0" smtClean="0"/>
              <a:t>Oct 27. 2 page progress report.</a:t>
            </a:r>
          </a:p>
          <a:p>
            <a:r>
              <a:rPr lang="en-US" sz="2000" dirty="0" smtClean="0"/>
              <a:t>Nov 10-Dec 3.  Student presentations</a:t>
            </a:r>
          </a:p>
          <a:p>
            <a:r>
              <a:rPr lang="en-US" sz="2000" dirty="0" smtClean="0"/>
              <a:t>Dec 4.  Term project.</a:t>
            </a:r>
            <a:endParaRPr lang="en-US" sz="2000" dirty="0"/>
          </a:p>
          <a:p>
            <a:pPr marL="0" indent="0">
              <a:lnSpc>
                <a:spcPct val="80000"/>
              </a:lnSpc>
              <a:spcBef>
                <a:spcPct val="50000"/>
              </a:spcBef>
              <a:buNone/>
            </a:pPr>
            <a:endParaRPr lang="en-US" sz="2000" dirty="0" smtClean="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991678" y="717550"/>
            <a:ext cx="51606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en-US" sz="3200" b="1" dirty="0" smtClean="0">
                <a:solidFill>
                  <a:srgbClr val="0000CC"/>
                </a:solidFill>
              </a:rPr>
              <a:t>Information on Term Projects</a:t>
            </a:r>
            <a:endParaRPr kumimoji="1" lang="en-US" sz="3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4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5243513" y="2147888"/>
            <a:ext cx="2589212" cy="2827337"/>
            <a:chOff x="1877" y="1152"/>
            <a:chExt cx="775" cy="749"/>
          </a:xfrm>
        </p:grpSpPr>
        <p:sp>
          <p:nvSpPr>
            <p:cNvPr id="65567" name="Rectangle 3"/>
            <p:cNvSpPr>
              <a:spLocks noChangeArrowheads="1"/>
            </p:cNvSpPr>
            <p:nvPr/>
          </p:nvSpPr>
          <p:spPr bwMode="auto">
            <a:xfrm>
              <a:off x="1877" y="1152"/>
              <a:ext cx="259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80</a:t>
              </a:r>
            </a:p>
          </p:txBody>
        </p:sp>
        <p:sp>
          <p:nvSpPr>
            <p:cNvPr id="65568" name="Rectangle 4"/>
            <p:cNvSpPr>
              <a:spLocks noChangeArrowheads="1"/>
            </p:cNvSpPr>
            <p:nvPr/>
          </p:nvSpPr>
          <p:spPr bwMode="auto">
            <a:xfrm>
              <a:off x="2136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74</a:t>
              </a:r>
            </a:p>
          </p:txBody>
        </p:sp>
        <p:sp>
          <p:nvSpPr>
            <p:cNvPr id="65569" name="Rectangle 5"/>
            <p:cNvSpPr>
              <a:spLocks noChangeArrowheads="1"/>
            </p:cNvSpPr>
            <p:nvPr/>
          </p:nvSpPr>
          <p:spPr bwMode="auto">
            <a:xfrm>
              <a:off x="2394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63</a:t>
              </a:r>
            </a:p>
          </p:txBody>
        </p:sp>
        <p:sp>
          <p:nvSpPr>
            <p:cNvPr id="65570" name="Rectangle 6"/>
            <p:cNvSpPr>
              <a:spLocks noChangeArrowheads="1"/>
            </p:cNvSpPr>
            <p:nvPr/>
          </p:nvSpPr>
          <p:spPr bwMode="auto">
            <a:xfrm>
              <a:off x="1877" y="140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69</a:t>
              </a:r>
            </a:p>
          </p:txBody>
        </p:sp>
        <p:sp>
          <p:nvSpPr>
            <p:cNvPr id="65571" name="Rectangle 7"/>
            <p:cNvSpPr>
              <a:spLocks noChangeArrowheads="1"/>
            </p:cNvSpPr>
            <p:nvPr/>
          </p:nvSpPr>
          <p:spPr bwMode="auto">
            <a:xfrm>
              <a:off x="2136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67</a:t>
              </a:r>
            </a:p>
          </p:txBody>
        </p:sp>
        <p:sp>
          <p:nvSpPr>
            <p:cNvPr id="65572" name="Rectangle 8"/>
            <p:cNvSpPr>
              <a:spLocks noChangeArrowheads="1"/>
            </p:cNvSpPr>
            <p:nvPr/>
          </p:nvSpPr>
          <p:spPr bwMode="auto">
            <a:xfrm>
              <a:off x="2394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56</a:t>
              </a:r>
            </a:p>
          </p:txBody>
        </p:sp>
        <p:sp>
          <p:nvSpPr>
            <p:cNvPr id="65573" name="Rectangle 9"/>
            <p:cNvSpPr>
              <a:spLocks noChangeArrowheads="1"/>
            </p:cNvSpPr>
            <p:nvPr/>
          </p:nvSpPr>
          <p:spPr bwMode="auto">
            <a:xfrm>
              <a:off x="1877" y="165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60</a:t>
              </a:r>
            </a:p>
          </p:txBody>
        </p:sp>
        <p:sp>
          <p:nvSpPr>
            <p:cNvPr id="65574" name="Rectangle 10"/>
            <p:cNvSpPr>
              <a:spLocks noChangeArrowheads="1"/>
            </p:cNvSpPr>
            <p:nvPr/>
          </p:nvSpPr>
          <p:spPr bwMode="auto">
            <a:xfrm>
              <a:off x="2136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52</a:t>
              </a:r>
            </a:p>
          </p:txBody>
        </p:sp>
        <p:sp>
          <p:nvSpPr>
            <p:cNvPr id="65575" name="Rectangle 11"/>
            <p:cNvSpPr>
              <a:spLocks noChangeArrowheads="1"/>
            </p:cNvSpPr>
            <p:nvPr/>
          </p:nvSpPr>
          <p:spPr bwMode="auto">
            <a:xfrm>
              <a:off x="2394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48</a:t>
              </a:r>
            </a:p>
          </p:txBody>
        </p:sp>
      </p:grpSp>
      <p:grpSp>
        <p:nvGrpSpPr>
          <p:cNvPr id="65539" name="Group 12"/>
          <p:cNvGrpSpPr>
            <a:grpSpLocks/>
          </p:cNvGrpSpPr>
          <p:nvPr/>
        </p:nvGrpSpPr>
        <p:grpSpPr bwMode="auto">
          <a:xfrm>
            <a:off x="2286000" y="2139950"/>
            <a:ext cx="2589213" cy="2827338"/>
            <a:chOff x="1877" y="1152"/>
            <a:chExt cx="775" cy="749"/>
          </a:xfrm>
        </p:grpSpPr>
        <p:sp>
          <p:nvSpPr>
            <p:cNvPr id="65558" name="Rectangle 13"/>
            <p:cNvSpPr>
              <a:spLocks noChangeArrowheads="1"/>
            </p:cNvSpPr>
            <p:nvPr/>
          </p:nvSpPr>
          <p:spPr bwMode="auto">
            <a:xfrm>
              <a:off x="1877" y="1152"/>
              <a:ext cx="259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80</a:t>
              </a:r>
            </a:p>
          </p:txBody>
        </p:sp>
        <p:sp>
          <p:nvSpPr>
            <p:cNvPr id="65559" name="Rectangle 14"/>
            <p:cNvSpPr>
              <a:spLocks noChangeArrowheads="1"/>
            </p:cNvSpPr>
            <p:nvPr/>
          </p:nvSpPr>
          <p:spPr bwMode="auto">
            <a:xfrm>
              <a:off x="2136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74</a:t>
              </a:r>
            </a:p>
          </p:txBody>
        </p:sp>
        <p:sp>
          <p:nvSpPr>
            <p:cNvPr id="65560" name="Rectangle 15"/>
            <p:cNvSpPr>
              <a:spLocks noChangeArrowheads="1"/>
            </p:cNvSpPr>
            <p:nvPr/>
          </p:nvSpPr>
          <p:spPr bwMode="auto">
            <a:xfrm>
              <a:off x="2394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63</a:t>
              </a:r>
            </a:p>
          </p:txBody>
        </p:sp>
        <p:sp>
          <p:nvSpPr>
            <p:cNvPr id="65561" name="Rectangle 16"/>
            <p:cNvSpPr>
              <a:spLocks noChangeArrowheads="1"/>
            </p:cNvSpPr>
            <p:nvPr/>
          </p:nvSpPr>
          <p:spPr bwMode="auto">
            <a:xfrm>
              <a:off x="1877" y="140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69</a:t>
              </a:r>
            </a:p>
          </p:txBody>
        </p:sp>
        <p:sp>
          <p:nvSpPr>
            <p:cNvPr id="65562" name="Rectangle 17"/>
            <p:cNvSpPr>
              <a:spLocks noChangeArrowheads="1"/>
            </p:cNvSpPr>
            <p:nvPr/>
          </p:nvSpPr>
          <p:spPr bwMode="auto">
            <a:xfrm>
              <a:off x="2136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67</a:t>
              </a:r>
            </a:p>
          </p:txBody>
        </p:sp>
        <p:sp>
          <p:nvSpPr>
            <p:cNvPr id="65563" name="Rectangle 18"/>
            <p:cNvSpPr>
              <a:spLocks noChangeArrowheads="1"/>
            </p:cNvSpPr>
            <p:nvPr/>
          </p:nvSpPr>
          <p:spPr bwMode="auto">
            <a:xfrm>
              <a:off x="2394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56</a:t>
              </a:r>
            </a:p>
          </p:txBody>
        </p:sp>
        <p:sp>
          <p:nvSpPr>
            <p:cNvPr id="65564" name="Rectangle 19"/>
            <p:cNvSpPr>
              <a:spLocks noChangeArrowheads="1"/>
            </p:cNvSpPr>
            <p:nvPr/>
          </p:nvSpPr>
          <p:spPr bwMode="auto">
            <a:xfrm>
              <a:off x="1877" y="165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60</a:t>
              </a:r>
            </a:p>
          </p:txBody>
        </p:sp>
        <p:sp>
          <p:nvSpPr>
            <p:cNvPr id="65565" name="Rectangle 20"/>
            <p:cNvSpPr>
              <a:spLocks noChangeArrowheads="1"/>
            </p:cNvSpPr>
            <p:nvPr/>
          </p:nvSpPr>
          <p:spPr bwMode="auto">
            <a:xfrm>
              <a:off x="2136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52</a:t>
              </a:r>
            </a:p>
          </p:txBody>
        </p:sp>
        <p:sp>
          <p:nvSpPr>
            <p:cNvPr id="65566" name="Rectangle 21"/>
            <p:cNvSpPr>
              <a:spLocks noChangeArrowheads="1"/>
            </p:cNvSpPr>
            <p:nvPr/>
          </p:nvSpPr>
          <p:spPr bwMode="auto">
            <a:xfrm>
              <a:off x="2394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48</a:t>
              </a:r>
            </a:p>
          </p:txBody>
        </p:sp>
      </p:grpSp>
      <p:sp>
        <p:nvSpPr>
          <p:cNvPr id="65540" name="Line 22"/>
          <p:cNvSpPr>
            <a:spLocks noChangeShapeType="1"/>
          </p:cNvSpPr>
          <p:nvPr/>
        </p:nvSpPr>
        <p:spPr bwMode="auto">
          <a:xfrm>
            <a:off x="2287588" y="1866900"/>
            <a:ext cx="0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Line 23"/>
          <p:cNvSpPr>
            <a:spLocks noChangeShapeType="1"/>
          </p:cNvSpPr>
          <p:nvPr/>
        </p:nvSpPr>
        <p:spPr bwMode="auto">
          <a:xfrm>
            <a:off x="3135313" y="1863725"/>
            <a:ext cx="4762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24"/>
          <p:cNvSpPr>
            <a:spLocks noChangeShapeType="1"/>
          </p:cNvSpPr>
          <p:nvPr/>
        </p:nvSpPr>
        <p:spPr bwMode="auto">
          <a:xfrm>
            <a:off x="2949575" y="1957388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Text Box 25"/>
          <p:cNvSpPr txBox="1">
            <a:spLocks noChangeArrowheads="1"/>
          </p:cNvSpPr>
          <p:nvPr/>
        </p:nvSpPr>
        <p:spPr bwMode="auto">
          <a:xfrm>
            <a:off x="2543175" y="1473200"/>
            <a:ext cx="539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30</a:t>
            </a:r>
          </a:p>
        </p:txBody>
      </p:sp>
      <p:sp>
        <p:nvSpPr>
          <p:cNvPr id="65544" name="Line 26"/>
          <p:cNvSpPr>
            <a:spLocks noChangeShapeType="1"/>
          </p:cNvSpPr>
          <p:nvPr/>
        </p:nvSpPr>
        <p:spPr bwMode="auto">
          <a:xfrm flipH="1">
            <a:off x="2286000" y="1957388"/>
            <a:ext cx="18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27"/>
          <p:cNvSpPr>
            <a:spLocks noChangeShapeType="1"/>
          </p:cNvSpPr>
          <p:nvPr/>
        </p:nvSpPr>
        <p:spPr bwMode="auto">
          <a:xfrm>
            <a:off x="3792538" y="3744913"/>
            <a:ext cx="446087" cy="541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28"/>
          <p:cNvSpPr>
            <a:spLocks noChangeShapeType="1"/>
          </p:cNvSpPr>
          <p:nvPr/>
        </p:nvSpPr>
        <p:spPr bwMode="auto">
          <a:xfrm>
            <a:off x="6529388" y="3760788"/>
            <a:ext cx="0" cy="6064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Text Box 29"/>
          <p:cNvSpPr txBox="1">
            <a:spLocks noChangeArrowheads="1"/>
          </p:cNvSpPr>
          <p:nvPr/>
        </p:nvSpPr>
        <p:spPr bwMode="auto">
          <a:xfrm>
            <a:off x="1203325" y="5019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/>
          </a:p>
        </p:txBody>
      </p:sp>
      <p:graphicFrame>
        <p:nvGraphicFramePr>
          <p:cNvPr id="65548" name="Object 30"/>
          <p:cNvGraphicFramePr>
            <a:graphicFrameLocks noChangeAspect="1"/>
          </p:cNvGraphicFramePr>
          <p:nvPr/>
        </p:nvGraphicFramePr>
        <p:xfrm>
          <a:off x="2232025" y="5187950"/>
          <a:ext cx="2468563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2" name="Equation" r:id="rId3" imgW="927100" imgH="419100" progId="Equation.3">
                  <p:embed/>
                </p:oleObj>
              </mc:Choice>
              <mc:Fallback>
                <p:oleObj name="Equation" r:id="rId3" imgW="927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5187950"/>
                        <a:ext cx="2468563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9" name="Object 31"/>
          <p:cNvGraphicFramePr>
            <a:graphicFrameLocks noChangeAspect="1"/>
          </p:cNvGraphicFramePr>
          <p:nvPr/>
        </p:nvGraphicFramePr>
        <p:xfrm>
          <a:off x="5072063" y="5207000"/>
          <a:ext cx="273685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3" name="Equation" r:id="rId5" imgW="926698" imgH="393529" progId="Equation.3">
                  <p:embed/>
                </p:oleObj>
              </mc:Choice>
              <mc:Fallback>
                <p:oleObj name="Equation" r:id="rId5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5207000"/>
                        <a:ext cx="2736850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50" name="Text Box 32"/>
          <p:cNvSpPr txBox="1">
            <a:spLocks noChangeArrowheads="1"/>
          </p:cNvSpPr>
          <p:nvPr/>
        </p:nvSpPr>
        <p:spPr bwMode="auto">
          <a:xfrm>
            <a:off x="838200" y="5362575"/>
            <a:ext cx="1352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/>
              <a:t>Slope:</a:t>
            </a:r>
            <a:endParaRPr lang="en-US"/>
          </a:p>
        </p:txBody>
      </p:sp>
      <p:sp>
        <p:nvSpPr>
          <p:cNvPr id="65551" name="Text Box 33"/>
          <p:cNvSpPr txBox="1">
            <a:spLocks noChangeArrowheads="1"/>
          </p:cNvSpPr>
          <p:nvPr/>
        </p:nvSpPr>
        <p:spPr bwMode="auto">
          <a:xfrm>
            <a:off x="304800" y="76200"/>
            <a:ext cx="862075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Hydrologic (D8) </a:t>
            </a:r>
            <a:r>
              <a:rPr lang="en-US" sz="3600" dirty="0"/>
              <a:t>Slope (Flow Direction Tool)</a:t>
            </a:r>
          </a:p>
          <a:p>
            <a:r>
              <a:rPr lang="en-US" sz="3600" dirty="0"/>
              <a:t>	- Direction of Steepest Descent</a:t>
            </a:r>
            <a:endParaRPr lang="en-US" sz="2000" dirty="0"/>
          </a:p>
        </p:txBody>
      </p:sp>
      <p:sp>
        <p:nvSpPr>
          <p:cNvPr id="65552" name="Rectangle 34"/>
          <p:cNvSpPr>
            <a:spLocks noChangeArrowheads="1"/>
          </p:cNvSpPr>
          <p:nvPr/>
        </p:nvSpPr>
        <p:spPr bwMode="auto">
          <a:xfrm>
            <a:off x="5068888" y="5181600"/>
            <a:ext cx="2743200" cy="1295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35"/>
          <p:cNvSpPr>
            <a:spLocks noChangeShapeType="1"/>
          </p:cNvSpPr>
          <p:nvPr/>
        </p:nvSpPr>
        <p:spPr bwMode="auto">
          <a:xfrm>
            <a:off x="5243513" y="1874838"/>
            <a:ext cx="0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36"/>
          <p:cNvSpPr>
            <a:spLocks noChangeShapeType="1"/>
          </p:cNvSpPr>
          <p:nvPr/>
        </p:nvSpPr>
        <p:spPr bwMode="auto">
          <a:xfrm>
            <a:off x="6091238" y="1871663"/>
            <a:ext cx="4762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5" name="Line 37"/>
          <p:cNvSpPr>
            <a:spLocks noChangeShapeType="1"/>
          </p:cNvSpPr>
          <p:nvPr/>
        </p:nvSpPr>
        <p:spPr bwMode="auto">
          <a:xfrm>
            <a:off x="5905500" y="1965325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Text Box 38"/>
          <p:cNvSpPr txBox="1">
            <a:spLocks noChangeArrowheads="1"/>
          </p:cNvSpPr>
          <p:nvPr/>
        </p:nvSpPr>
        <p:spPr bwMode="auto">
          <a:xfrm>
            <a:off x="5499100" y="1481138"/>
            <a:ext cx="539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/>
              <a:t>30</a:t>
            </a:r>
          </a:p>
        </p:txBody>
      </p:sp>
      <p:sp>
        <p:nvSpPr>
          <p:cNvPr id="65557" name="Line 39"/>
          <p:cNvSpPr>
            <a:spLocks noChangeShapeType="1"/>
          </p:cNvSpPr>
          <p:nvPr/>
        </p:nvSpPr>
        <p:spPr bwMode="auto">
          <a:xfrm flipH="1">
            <a:off x="5241925" y="1965325"/>
            <a:ext cx="18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4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2743200" y="1646238"/>
            <a:ext cx="3497263" cy="3382962"/>
            <a:chOff x="2261" y="1517"/>
            <a:chExt cx="1149" cy="1094"/>
          </a:xfrm>
        </p:grpSpPr>
        <p:sp>
          <p:nvSpPr>
            <p:cNvPr id="66565" name="Rectangle 3"/>
            <p:cNvSpPr>
              <a:spLocks noChangeArrowheads="1"/>
            </p:cNvSpPr>
            <p:nvPr/>
          </p:nvSpPr>
          <p:spPr bwMode="auto">
            <a:xfrm>
              <a:off x="2261" y="151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32</a:t>
              </a:r>
            </a:p>
          </p:txBody>
        </p:sp>
        <p:sp>
          <p:nvSpPr>
            <p:cNvPr id="66566" name="Rectangle 4"/>
            <p:cNvSpPr>
              <a:spLocks noChangeArrowheads="1"/>
            </p:cNvSpPr>
            <p:nvPr/>
          </p:nvSpPr>
          <p:spPr bwMode="auto">
            <a:xfrm>
              <a:off x="2261" y="1881"/>
              <a:ext cx="383" cy="366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16</a:t>
              </a:r>
            </a:p>
          </p:txBody>
        </p:sp>
        <p:sp>
          <p:nvSpPr>
            <p:cNvPr id="66567" name="Rectangle 5"/>
            <p:cNvSpPr>
              <a:spLocks noChangeArrowheads="1"/>
            </p:cNvSpPr>
            <p:nvPr/>
          </p:nvSpPr>
          <p:spPr bwMode="auto">
            <a:xfrm>
              <a:off x="2261" y="224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8</a:t>
              </a:r>
            </a:p>
          </p:txBody>
        </p:sp>
        <p:sp>
          <p:nvSpPr>
            <p:cNvPr id="66568" name="Rectangle 6"/>
            <p:cNvSpPr>
              <a:spLocks noChangeArrowheads="1"/>
            </p:cNvSpPr>
            <p:nvPr/>
          </p:nvSpPr>
          <p:spPr bwMode="auto">
            <a:xfrm>
              <a:off x="2644" y="151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64</a:t>
              </a:r>
            </a:p>
          </p:txBody>
        </p:sp>
        <p:sp>
          <p:nvSpPr>
            <p:cNvPr id="66569" name="Rectangle 7"/>
            <p:cNvSpPr>
              <a:spLocks noChangeArrowheads="1"/>
            </p:cNvSpPr>
            <p:nvPr/>
          </p:nvSpPr>
          <p:spPr bwMode="auto">
            <a:xfrm>
              <a:off x="2644" y="1881"/>
              <a:ext cx="383" cy="366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2800" b="1"/>
            </a:p>
          </p:txBody>
        </p:sp>
        <p:sp>
          <p:nvSpPr>
            <p:cNvPr id="66570" name="Rectangle 8"/>
            <p:cNvSpPr>
              <a:spLocks noChangeArrowheads="1"/>
            </p:cNvSpPr>
            <p:nvPr/>
          </p:nvSpPr>
          <p:spPr bwMode="auto">
            <a:xfrm>
              <a:off x="2644" y="2247"/>
              <a:ext cx="383" cy="364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4</a:t>
              </a:r>
            </a:p>
          </p:txBody>
        </p:sp>
        <p:grpSp>
          <p:nvGrpSpPr>
            <p:cNvPr id="66571" name="Group 9"/>
            <p:cNvGrpSpPr>
              <a:grpSpLocks/>
            </p:cNvGrpSpPr>
            <p:nvPr/>
          </p:nvGrpSpPr>
          <p:grpSpPr bwMode="auto">
            <a:xfrm>
              <a:off x="3027" y="1517"/>
              <a:ext cx="383" cy="1094"/>
              <a:chOff x="3027" y="1517"/>
              <a:chExt cx="383" cy="1094"/>
            </a:xfrm>
          </p:grpSpPr>
          <p:sp>
            <p:nvSpPr>
              <p:cNvPr id="66580" name="Rectangle 10"/>
              <p:cNvSpPr>
                <a:spLocks noChangeArrowheads="1"/>
              </p:cNvSpPr>
              <p:nvPr/>
            </p:nvSpPr>
            <p:spPr bwMode="auto">
              <a:xfrm>
                <a:off x="3027" y="1517"/>
                <a:ext cx="383" cy="364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128</a:t>
                </a:r>
              </a:p>
            </p:txBody>
          </p:sp>
          <p:sp>
            <p:nvSpPr>
              <p:cNvPr id="66581" name="Rectangle 11"/>
              <p:cNvSpPr>
                <a:spLocks noChangeArrowheads="1"/>
              </p:cNvSpPr>
              <p:nvPr/>
            </p:nvSpPr>
            <p:spPr bwMode="auto">
              <a:xfrm>
                <a:off x="3027" y="1881"/>
                <a:ext cx="383" cy="366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1</a:t>
                </a:r>
              </a:p>
            </p:txBody>
          </p:sp>
          <p:sp>
            <p:nvSpPr>
              <p:cNvPr id="66582" name="Rectangle 12"/>
              <p:cNvSpPr>
                <a:spLocks noChangeArrowheads="1"/>
              </p:cNvSpPr>
              <p:nvPr/>
            </p:nvSpPr>
            <p:spPr bwMode="auto">
              <a:xfrm>
                <a:off x="3027" y="2247"/>
                <a:ext cx="383" cy="364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2</a:t>
                </a:r>
              </a:p>
            </p:txBody>
          </p:sp>
        </p:grpSp>
        <p:sp>
          <p:nvSpPr>
            <p:cNvPr id="66572" name="Line 13"/>
            <p:cNvSpPr>
              <a:spLocks noChangeShapeType="1"/>
            </p:cNvSpPr>
            <p:nvPr/>
          </p:nvSpPr>
          <p:spPr bwMode="auto">
            <a:xfrm rot="-5400000">
              <a:off x="2746" y="1898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3" name="Line 14"/>
            <p:cNvSpPr>
              <a:spLocks noChangeShapeType="1"/>
            </p:cNvSpPr>
            <p:nvPr/>
          </p:nvSpPr>
          <p:spPr bwMode="auto">
            <a:xfrm rot="5400000" flipV="1">
              <a:off x="2884" y="2108"/>
              <a:ext cx="194" cy="2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4" name="Line 15"/>
            <p:cNvSpPr>
              <a:spLocks noChangeShapeType="1"/>
            </p:cNvSpPr>
            <p:nvPr/>
          </p:nvSpPr>
          <p:spPr bwMode="auto">
            <a:xfrm rot="-5400000">
              <a:off x="2881" y="1810"/>
              <a:ext cx="202" cy="2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Line 16"/>
            <p:cNvSpPr>
              <a:spLocks noChangeShapeType="1"/>
            </p:cNvSpPr>
            <p:nvPr/>
          </p:nvSpPr>
          <p:spPr bwMode="auto">
            <a:xfrm rot="-5400000" flipH="1" flipV="1">
              <a:off x="2571" y="2101"/>
              <a:ext cx="21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17"/>
            <p:cNvSpPr>
              <a:spLocks noChangeShapeType="1"/>
            </p:cNvSpPr>
            <p:nvPr/>
          </p:nvSpPr>
          <p:spPr bwMode="auto">
            <a:xfrm rot="5400000" flipV="1">
              <a:off x="2741" y="2220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7" name="Line 18"/>
            <p:cNvSpPr>
              <a:spLocks noChangeShapeType="1"/>
            </p:cNvSpPr>
            <p:nvPr/>
          </p:nvSpPr>
          <p:spPr bwMode="auto">
            <a:xfrm rot="10800000">
              <a:off x="2561" y="2071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8" name="Line 19"/>
            <p:cNvSpPr>
              <a:spLocks noChangeShapeType="1"/>
            </p:cNvSpPr>
            <p:nvPr/>
          </p:nvSpPr>
          <p:spPr bwMode="auto">
            <a:xfrm rot="10800000" flipH="1">
              <a:off x="2907" y="2065"/>
              <a:ext cx="2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9" name="Line 20"/>
            <p:cNvSpPr>
              <a:spLocks noChangeShapeType="1"/>
            </p:cNvSpPr>
            <p:nvPr/>
          </p:nvSpPr>
          <p:spPr bwMode="auto">
            <a:xfrm rot="5400000" flipH="1">
              <a:off x="2570" y="1818"/>
              <a:ext cx="210" cy="2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563" name="Text Box 21"/>
          <p:cNvSpPr txBox="1">
            <a:spLocks noChangeArrowheads="1"/>
          </p:cNvSpPr>
          <p:nvPr/>
        </p:nvSpPr>
        <p:spPr bwMode="auto">
          <a:xfrm>
            <a:off x="452924" y="533400"/>
            <a:ext cx="82381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 dirty="0"/>
              <a:t>Eight Direction </a:t>
            </a:r>
            <a:r>
              <a:rPr lang="en-US" sz="4000" dirty="0" smtClean="0"/>
              <a:t>(D8) Pour </a:t>
            </a:r>
            <a:r>
              <a:rPr lang="en-US" sz="4000" dirty="0"/>
              <a:t>Point Model</a:t>
            </a:r>
            <a:endParaRPr lang="en-US" dirty="0"/>
          </a:p>
        </p:txBody>
      </p:sp>
      <p:sp>
        <p:nvSpPr>
          <p:cNvPr id="66564" name="Text Box 22"/>
          <p:cNvSpPr txBox="1">
            <a:spLocks noChangeArrowheads="1"/>
          </p:cNvSpPr>
          <p:nvPr/>
        </p:nvSpPr>
        <p:spPr bwMode="auto">
          <a:xfrm>
            <a:off x="2286000" y="5486400"/>
            <a:ext cx="3976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/>
              <a:t>ESRI Direction encoding</a:t>
            </a:r>
          </a:p>
        </p:txBody>
      </p:sp>
    </p:spTree>
    <p:extLst>
      <p:ext uri="{BB962C8B-B14F-4D97-AF65-F5344CB8AC3E}">
        <p14:creationId xmlns:p14="http://schemas.microsoft.com/office/powerpoint/2010/main" val="42196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/>
          <p:cNvGrpSpPr>
            <a:grpSpLocks noChangeAspect="1"/>
          </p:cNvGrpSpPr>
          <p:nvPr/>
        </p:nvGrpSpPr>
        <p:grpSpPr bwMode="auto">
          <a:xfrm>
            <a:off x="796925" y="1009650"/>
            <a:ext cx="7562850" cy="5081588"/>
            <a:chOff x="926" y="624"/>
            <a:chExt cx="3666" cy="2464"/>
          </a:xfrm>
        </p:grpSpPr>
        <p:pic>
          <p:nvPicPr>
            <p:cNvPr id="6758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" y="638"/>
              <a:ext cx="3656" cy="2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589" name="Line 4"/>
            <p:cNvSpPr>
              <a:spLocks noChangeAspect="1" noChangeShapeType="1"/>
            </p:cNvSpPr>
            <p:nvPr/>
          </p:nvSpPr>
          <p:spPr bwMode="auto">
            <a:xfrm>
              <a:off x="2584" y="632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0" name="Line 5"/>
            <p:cNvSpPr>
              <a:spLocks noChangeAspect="1" noChangeShapeType="1"/>
            </p:cNvSpPr>
            <p:nvPr/>
          </p:nvSpPr>
          <p:spPr bwMode="auto">
            <a:xfrm>
              <a:off x="2792" y="632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1" name="Line 6"/>
            <p:cNvSpPr>
              <a:spLocks noChangeAspect="1" noChangeShapeType="1"/>
            </p:cNvSpPr>
            <p:nvPr/>
          </p:nvSpPr>
          <p:spPr bwMode="auto">
            <a:xfrm>
              <a:off x="2992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Line 7"/>
            <p:cNvSpPr>
              <a:spLocks noChangeAspect="1" noChangeShapeType="1"/>
            </p:cNvSpPr>
            <p:nvPr/>
          </p:nvSpPr>
          <p:spPr bwMode="auto">
            <a:xfrm>
              <a:off x="3200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3" name="Line 8"/>
            <p:cNvSpPr>
              <a:spLocks noChangeAspect="1" noChangeShapeType="1"/>
            </p:cNvSpPr>
            <p:nvPr/>
          </p:nvSpPr>
          <p:spPr bwMode="auto">
            <a:xfrm>
              <a:off x="3416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4" name="Line 9"/>
            <p:cNvSpPr>
              <a:spLocks noChangeAspect="1" noChangeShapeType="1"/>
            </p:cNvSpPr>
            <p:nvPr/>
          </p:nvSpPr>
          <p:spPr bwMode="auto">
            <a:xfrm>
              <a:off x="3624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5" name="Line 10"/>
            <p:cNvSpPr>
              <a:spLocks noChangeAspect="1" noChangeShapeType="1"/>
            </p:cNvSpPr>
            <p:nvPr/>
          </p:nvSpPr>
          <p:spPr bwMode="auto">
            <a:xfrm>
              <a:off x="3824" y="648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Line 11"/>
            <p:cNvSpPr>
              <a:spLocks noChangeAspect="1" noChangeShapeType="1"/>
            </p:cNvSpPr>
            <p:nvPr/>
          </p:nvSpPr>
          <p:spPr bwMode="auto">
            <a:xfrm>
              <a:off x="4032" y="648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12"/>
            <p:cNvSpPr>
              <a:spLocks noChangeAspect="1" noChangeShapeType="1"/>
            </p:cNvSpPr>
            <p:nvPr/>
          </p:nvSpPr>
          <p:spPr bwMode="auto">
            <a:xfrm>
              <a:off x="1760" y="624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8" name="Line 13"/>
            <p:cNvSpPr>
              <a:spLocks noChangeAspect="1" noChangeShapeType="1"/>
            </p:cNvSpPr>
            <p:nvPr/>
          </p:nvSpPr>
          <p:spPr bwMode="auto">
            <a:xfrm>
              <a:off x="1968" y="624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9" name="Line 14"/>
            <p:cNvSpPr>
              <a:spLocks noChangeAspect="1" noChangeShapeType="1"/>
            </p:cNvSpPr>
            <p:nvPr/>
          </p:nvSpPr>
          <p:spPr bwMode="auto">
            <a:xfrm>
              <a:off x="2168" y="632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0" name="Line 15"/>
            <p:cNvSpPr>
              <a:spLocks noChangeAspect="1" noChangeShapeType="1"/>
            </p:cNvSpPr>
            <p:nvPr/>
          </p:nvSpPr>
          <p:spPr bwMode="auto">
            <a:xfrm>
              <a:off x="2376" y="632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1" name="Line 16"/>
            <p:cNvSpPr>
              <a:spLocks noChangeAspect="1" noChangeShapeType="1"/>
            </p:cNvSpPr>
            <p:nvPr/>
          </p:nvSpPr>
          <p:spPr bwMode="auto">
            <a:xfrm>
              <a:off x="936" y="632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2" name="Line 17"/>
            <p:cNvSpPr>
              <a:spLocks noChangeAspect="1" noChangeShapeType="1"/>
            </p:cNvSpPr>
            <p:nvPr/>
          </p:nvSpPr>
          <p:spPr bwMode="auto">
            <a:xfrm>
              <a:off x="1144" y="632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3" name="Line 18"/>
            <p:cNvSpPr>
              <a:spLocks noChangeAspect="1" noChangeShapeType="1"/>
            </p:cNvSpPr>
            <p:nvPr/>
          </p:nvSpPr>
          <p:spPr bwMode="auto">
            <a:xfrm>
              <a:off x="1344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4" name="Line 19"/>
            <p:cNvSpPr>
              <a:spLocks noChangeAspect="1" noChangeShapeType="1"/>
            </p:cNvSpPr>
            <p:nvPr/>
          </p:nvSpPr>
          <p:spPr bwMode="auto">
            <a:xfrm>
              <a:off x="1552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5" name="Line 20"/>
            <p:cNvSpPr>
              <a:spLocks noChangeAspect="1" noChangeShapeType="1"/>
            </p:cNvSpPr>
            <p:nvPr/>
          </p:nvSpPr>
          <p:spPr bwMode="auto">
            <a:xfrm>
              <a:off x="4232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6" name="Line 21"/>
            <p:cNvSpPr>
              <a:spLocks noChangeAspect="1" noChangeShapeType="1"/>
            </p:cNvSpPr>
            <p:nvPr/>
          </p:nvSpPr>
          <p:spPr bwMode="auto">
            <a:xfrm>
              <a:off x="4440" y="640"/>
              <a:ext cx="0" cy="244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7" name="Line 22"/>
            <p:cNvSpPr>
              <a:spLocks noChangeAspect="1" noChangeShapeType="1"/>
            </p:cNvSpPr>
            <p:nvPr/>
          </p:nvSpPr>
          <p:spPr bwMode="auto">
            <a:xfrm>
              <a:off x="936" y="2768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8" name="Line 23"/>
            <p:cNvSpPr>
              <a:spLocks noChangeAspect="1" noChangeShapeType="1"/>
            </p:cNvSpPr>
            <p:nvPr/>
          </p:nvSpPr>
          <p:spPr bwMode="auto">
            <a:xfrm>
              <a:off x="936" y="2560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9" name="Line 24"/>
            <p:cNvSpPr>
              <a:spLocks noChangeAspect="1" noChangeShapeType="1"/>
            </p:cNvSpPr>
            <p:nvPr/>
          </p:nvSpPr>
          <p:spPr bwMode="auto">
            <a:xfrm>
              <a:off x="936" y="2352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0" name="Line 25"/>
            <p:cNvSpPr>
              <a:spLocks noChangeAspect="1" noChangeShapeType="1"/>
            </p:cNvSpPr>
            <p:nvPr/>
          </p:nvSpPr>
          <p:spPr bwMode="auto">
            <a:xfrm>
              <a:off x="944" y="2144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1" name="Line 26"/>
            <p:cNvSpPr>
              <a:spLocks noChangeAspect="1" noChangeShapeType="1"/>
            </p:cNvSpPr>
            <p:nvPr/>
          </p:nvSpPr>
          <p:spPr bwMode="auto">
            <a:xfrm>
              <a:off x="936" y="2968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2" name="Line 27"/>
            <p:cNvSpPr>
              <a:spLocks noChangeAspect="1" noChangeShapeType="1"/>
            </p:cNvSpPr>
            <p:nvPr/>
          </p:nvSpPr>
          <p:spPr bwMode="auto">
            <a:xfrm>
              <a:off x="944" y="1736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3" name="Line 28"/>
            <p:cNvSpPr>
              <a:spLocks noChangeAspect="1" noChangeShapeType="1"/>
            </p:cNvSpPr>
            <p:nvPr/>
          </p:nvSpPr>
          <p:spPr bwMode="auto">
            <a:xfrm>
              <a:off x="944" y="1528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4" name="Line 29"/>
            <p:cNvSpPr>
              <a:spLocks noChangeAspect="1" noChangeShapeType="1"/>
            </p:cNvSpPr>
            <p:nvPr/>
          </p:nvSpPr>
          <p:spPr bwMode="auto">
            <a:xfrm>
              <a:off x="944" y="1320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5" name="Line 30"/>
            <p:cNvSpPr>
              <a:spLocks noChangeAspect="1" noChangeShapeType="1"/>
            </p:cNvSpPr>
            <p:nvPr/>
          </p:nvSpPr>
          <p:spPr bwMode="auto">
            <a:xfrm>
              <a:off x="944" y="1112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6" name="Line 31"/>
            <p:cNvSpPr>
              <a:spLocks noChangeAspect="1" noChangeShapeType="1"/>
            </p:cNvSpPr>
            <p:nvPr/>
          </p:nvSpPr>
          <p:spPr bwMode="auto">
            <a:xfrm>
              <a:off x="944" y="1936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Line 32"/>
            <p:cNvSpPr>
              <a:spLocks noChangeAspect="1" noChangeShapeType="1"/>
            </p:cNvSpPr>
            <p:nvPr/>
          </p:nvSpPr>
          <p:spPr bwMode="auto">
            <a:xfrm>
              <a:off x="936" y="712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Line 33"/>
            <p:cNvSpPr>
              <a:spLocks noChangeAspect="1" noChangeShapeType="1"/>
            </p:cNvSpPr>
            <p:nvPr/>
          </p:nvSpPr>
          <p:spPr bwMode="auto">
            <a:xfrm>
              <a:off x="936" y="912"/>
              <a:ext cx="364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9" name="Line 34"/>
            <p:cNvSpPr>
              <a:spLocks noChangeAspect="1" noChangeShapeType="1"/>
            </p:cNvSpPr>
            <p:nvPr/>
          </p:nvSpPr>
          <p:spPr bwMode="auto">
            <a:xfrm flipH="1">
              <a:off x="3104" y="1624"/>
              <a:ext cx="200" cy="216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0" name="Line 35"/>
            <p:cNvSpPr>
              <a:spLocks noChangeAspect="1" noChangeShapeType="1"/>
            </p:cNvSpPr>
            <p:nvPr/>
          </p:nvSpPr>
          <p:spPr bwMode="auto">
            <a:xfrm>
              <a:off x="3304" y="1624"/>
              <a:ext cx="0" cy="20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1" name="Line 36"/>
            <p:cNvSpPr>
              <a:spLocks noChangeAspect="1" noChangeShapeType="1"/>
            </p:cNvSpPr>
            <p:nvPr/>
          </p:nvSpPr>
          <p:spPr bwMode="auto">
            <a:xfrm flipH="1">
              <a:off x="3072" y="1632"/>
              <a:ext cx="224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2" name="Text Box 37"/>
            <p:cNvSpPr txBox="1">
              <a:spLocks noChangeAspect="1" noChangeArrowheads="1"/>
            </p:cNvSpPr>
            <p:nvPr/>
          </p:nvSpPr>
          <p:spPr bwMode="auto">
            <a:xfrm>
              <a:off x="3112" y="1248"/>
              <a:ext cx="47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3399"/>
                  </a:solidFill>
                </a:rPr>
                <a:t>?</a:t>
              </a:r>
            </a:p>
          </p:txBody>
        </p:sp>
      </p:grpSp>
      <p:sp>
        <p:nvSpPr>
          <p:cNvPr id="67587" name="Rectangle 38"/>
          <p:cNvSpPr>
            <a:spLocks noGrp="1" noChangeArrowheads="1"/>
          </p:cNvSpPr>
          <p:nvPr>
            <p:ph type="title"/>
          </p:nvPr>
        </p:nvSpPr>
        <p:spPr>
          <a:xfrm>
            <a:off x="644525" y="282575"/>
            <a:ext cx="7772400" cy="752475"/>
          </a:xfrm>
        </p:spPr>
        <p:txBody>
          <a:bodyPr/>
          <a:lstStyle/>
          <a:p>
            <a:pPr eaLnBrk="1" hangingPunct="1"/>
            <a:r>
              <a:rPr lang="en-CA" sz="3600" b="1" smtClean="0">
                <a:solidFill>
                  <a:srgbClr val="003399"/>
                </a:solidFill>
                <a:latin typeface="Arial" pitchFamily="34" charset="0"/>
              </a:rPr>
              <a:t>Limitation due to 8 grid directions.</a:t>
            </a:r>
            <a:endParaRPr lang="en-US" sz="3600" b="1" smtClean="0">
              <a:solidFill>
                <a:srgbClr val="00339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7000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4321175" y="914400"/>
          <a:ext cx="4186238" cy="464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1" name="Picture" r:id="rId3" imgW="2790444" imgH="3095244" progId="Word.Picture.8">
                  <p:embed/>
                </p:oleObj>
              </mc:Choice>
              <mc:Fallback>
                <p:oleObj name="Picture" r:id="rId3" imgW="2790444" imgH="309524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914400"/>
                        <a:ext cx="4186238" cy="464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803400" y="165100"/>
            <a:ext cx="408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/>
              <a:t>The D</a:t>
            </a:r>
            <a:r>
              <a:rPr lang="en-US" sz="3600" b="1">
                <a:sym typeface="Symbol" pitchFamily="18" charset="2"/>
              </a:rPr>
              <a:t> Algorithm</a:t>
            </a:r>
            <a:endParaRPr lang="en-US" sz="3600" b="1"/>
          </a:p>
        </p:txBody>
      </p:sp>
      <p:grpSp>
        <p:nvGrpSpPr>
          <p:cNvPr id="68612" name="Group 4"/>
          <p:cNvGrpSpPr>
            <a:grpSpLocks noChangeAspect="1"/>
          </p:cNvGrpSpPr>
          <p:nvPr/>
        </p:nvGrpSpPr>
        <p:grpSpPr bwMode="auto">
          <a:xfrm>
            <a:off x="327025" y="1838325"/>
            <a:ext cx="3903663" cy="3579813"/>
            <a:chOff x="518" y="1530"/>
            <a:chExt cx="2031" cy="1863"/>
          </a:xfrm>
        </p:grpSpPr>
        <p:pic>
          <p:nvPicPr>
            <p:cNvPr id="68614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824" t="-1195" r="668" b="55"/>
            <a:stretch>
              <a:fillRect/>
            </a:stretch>
          </p:blipFill>
          <p:spPr bwMode="auto">
            <a:xfrm>
              <a:off x="518" y="1530"/>
              <a:ext cx="2031" cy="1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615" name="Line 6"/>
            <p:cNvSpPr>
              <a:spLocks noChangeAspect="1" noChangeShapeType="1"/>
            </p:cNvSpPr>
            <p:nvPr/>
          </p:nvSpPr>
          <p:spPr bwMode="auto">
            <a:xfrm flipH="1" flipV="1">
              <a:off x="1465" y="1925"/>
              <a:ext cx="699" cy="119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3" name="Rectangle 7"/>
          <p:cNvSpPr>
            <a:spLocks noChangeArrowheads="1"/>
          </p:cNvSpPr>
          <p:nvPr/>
        </p:nvSpPr>
        <p:spPr bwMode="auto">
          <a:xfrm>
            <a:off x="190500" y="5591175"/>
            <a:ext cx="89535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solidFill>
                  <a:srgbClr val="003399"/>
                </a:solidFill>
                <a:latin typeface="MS Sans Serif"/>
              </a:rPr>
              <a:t>Tarboton, D. G., (1997), "A New Method for the Determination of Flow Directions and Contributing Areas in Grid Digital Elevation Models," Water Resources Research, 33(2): 309-319.) (</a:t>
            </a:r>
            <a:r>
              <a:rPr lang="en-US" sz="1800" u="sng">
                <a:solidFill>
                  <a:srgbClr val="003399"/>
                </a:solidFill>
                <a:latin typeface="MS Sans Serif"/>
              </a:rPr>
              <a:t>http://www.engineering.usu.edu/cee/faculty/dtarb/dinf.pdf</a:t>
            </a:r>
            <a:r>
              <a:rPr lang="en-US" sz="1800">
                <a:solidFill>
                  <a:srgbClr val="003399"/>
                </a:solidFill>
                <a:latin typeface="MS Sans Serif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61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165225" y="928688"/>
          <a:ext cx="3314700" cy="432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1" name="Picture" r:id="rId3" imgW="2211324" imgH="2883408" progId="Word.Picture.8">
                  <p:embed/>
                </p:oleObj>
              </mc:Choice>
              <mc:Fallback>
                <p:oleObj name="Picture" r:id="rId3" imgW="2211324" imgH="288340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928688"/>
                        <a:ext cx="3314700" cy="432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451100" y="393700"/>
            <a:ext cx="408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/>
              <a:t>The D</a:t>
            </a:r>
            <a:r>
              <a:rPr lang="en-US" sz="3600" b="1">
                <a:sym typeface="Symbol" pitchFamily="18" charset="2"/>
              </a:rPr>
              <a:t> Algorithm</a:t>
            </a:r>
            <a:endParaRPr lang="en-US" sz="3600" b="1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56007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If </a:t>
            </a:r>
            <a:r>
              <a:rPr lang="en-US">
                <a:sym typeface="Symbol" pitchFamily="18" charset="2"/>
              </a:rPr>
              <a:t>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does not fit within the triangle the angle is chosen along the steepest edge or diagonal resulting in a slope and direction equivalent to D8 </a:t>
            </a:r>
            <a:r>
              <a:rPr lang="en-US"/>
              <a:t> </a:t>
            </a:r>
          </a:p>
        </p:txBody>
      </p:sp>
      <p:graphicFrame>
        <p:nvGraphicFramePr>
          <p:cNvPr id="69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751936"/>
              </p:ext>
            </p:extLst>
          </p:nvPr>
        </p:nvGraphicFramePr>
        <p:xfrm>
          <a:off x="5559425" y="2865438"/>
          <a:ext cx="233521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2" name="Equation" r:id="rId5" imgW="1168200" imgH="482400" progId="Equation.3">
                  <p:embed/>
                </p:oleObj>
              </mc:Choice>
              <mc:Fallback>
                <p:oleObj name="Equation" r:id="rId5" imgW="11682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2865438"/>
                        <a:ext cx="2335213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4400550" y="4162425"/>
            <a:ext cx="657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4400550" y="3067050"/>
            <a:ext cx="657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838700" y="3067050"/>
            <a:ext cx="0" cy="1095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648200" y="3400425"/>
            <a:ext cx="4286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</a:t>
            </a:r>
          </a:p>
        </p:txBody>
      </p:sp>
      <p:graphicFrame>
        <p:nvGraphicFramePr>
          <p:cNvPr id="696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833404"/>
              </p:ext>
            </p:extLst>
          </p:nvPr>
        </p:nvGraphicFramePr>
        <p:xfrm>
          <a:off x="4816475" y="4260850"/>
          <a:ext cx="3554413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3" name="Equation" r:id="rId7" imgW="1777680" imgH="507960" progId="Equation.3">
                  <p:embed/>
                </p:oleObj>
              </mc:Choice>
              <mc:Fallback>
                <p:oleObj name="Equation" r:id="rId7" imgW="17776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4260850"/>
                        <a:ext cx="3554413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60704" y="1640875"/>
            <a:ext cx="268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Elevations at each vertex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38700" y="192361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888508" y="2013527"/>
            <a:ext cx="950191" cy="508000"/>
          </a:xfrm>
          <a:custGeom>
            <a:avLst/>
            <a:gdLst>
              <a:gd name="connsiteX0" fmla="*/ 914400 w 914400"/>
              <a:gd name="connsiteY0" fmla="*/ 120073 h 508000"/>
              <a:gd name="connsiteX1" fmla="*/ 840509 w 914400"/>
              <a:gd name="connsiteY1" fmla="*/ 73891 h 508000"/>
              <a:gd name="connsiteX2" fmla="*/ 812800 w 914400"/>
              <a:gd name="connsiteY2" fmla="*/ 46182 h 508000"/>
              <a:gd name="connsiteX3" fmla="*/ 775855 w 914400"/>
              <a:gd name="connsiteY3" fmla="*/ 36946 h 508000"/>
              <a:gd name="connsiteX4" fmla="*/ 748146 w 914400"/>
              <a:gd name="connsiteY4" fmla="*/ 27709 h 508000"/>
              <a:gd name="connsiteX5" fmla="*/ 692727 w 914400"/>
              <a:gd name="connsiteY5" fmla="*/ 0 h 508000"/>
              <a:gd name="connsiteX6" fmla="*/ 544946 w 914400"/>
              <a:gd name="connsiteY6" fmla="*/ 18473 h 508000"/>
              <a:gd name="connsiteX7" fmla="*/ 517236 w 914400"/>
              <a:gd name="connsiteY7" fmla="*/ 36946 h 508000"/>
              <a:gd name="connsiteX8" fmla="*/ 498764 w 914400"/>
              <a:gd name="connsiteY8" fmla="*/ 64655 h 508000"/>
              <a:gd name="connsiteX9" fmla="*/ 471055 w 914400"/>
              <a:gd name="connsiteY9" fmla="*/ 92364 h 508000"/>
              <a:gd name="connsiteX10" fmla="*/ 461818 w 914400"/>
              <a:gd name="connsiteY10" fmla="*/ 120073 h 508000"/>
              <a:gd name="connsiteX11" fmla="*/ 443346 w 914400"/>
              <a:gd name="connsiteY11" fmla="*/ 147782 h 508000"/>
              <a:gd name="connsiteX12" fmla="*/ 424873 w 914400"/>
              <a:gd name="connsiteY12" fmla="*/ 203200 h 508000"/>
              <a:gd name="connsiteX13" fmla="*/ 406400 w 914400"/>
              <a:gd name="connsiteY13" fmla="*/ 258618 h 508000"/>
              <a:gd name="connsiteX14" fmla="*/ 387927 w 914400"/>
              <a:gd name="connsiteY14" fmla="*/ 314037 h 508000"/>
              <a:gd name="connsiteX15" fmla="*/ 341746 w 914400"/>
              <a:gd name="connsiteY15" fmla="*/ 369455 h 508000"/>
              <a:gd name="connsiteX16" fmla="*/ 277091 w 914400"/>
              <a:gd name="connsiteY16" fmla="*/ 434109 h 508000"/>
              <a:gd name="connsiteX17" fmla="*/ 193964 w 914400"/>
              <a:gd name="connsiteY17" fmla="*/ 471055 h 508000"/>
              <a:gd name="connsiteX18" fmla="*/ 129309 w 914400"/>
              <a:gd name="connsiteY18" fmla="*/ 489528 h 508000"/>
              <a:gd name="connsiteX19" fmla="*/ 36946 w 914400"/>
              <a:gd name="connsiteY19" fmla="*/ 498764 h 508000"/>
              <a:gd name="connsiteX20" fmla="*/ 0 w 914400"/>
              <a:gd name="connsiteY20" fmla="*/ 5080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14400" h="508000">
                <a:moveTo>
                  <a:pt x="914400" y="120073"/>
                </a:moveTo>
                <a:cubicBezTo>
                  <a:pt x="907958" y="116208"/>
                  <a:pt x="852696" y="84047"/>
                  <a:pt x="840509" y="73891"/>
                </a:cubicBezTo>
                <a:cubicBezTo>
                  <a:pt x="830474" y="65529"/>
                  <a:pt x="824141" y="52663"/>
                  <a:pt x="812800" y="46182"/>
                </a:cubicBezTo>
                <a:cubicBezTo>
                  <a:pt x="801779" y="39884"/>
                  <a:pt x="788061" y="40433"/>
                  <a:pt x="775855" y="36946"/>
                </a:cubicBezTo>
                <a:cubicBezTo>
                  <a:pt x="766494" y="34271"/>
                  <a:pt x="756854" y="32063"/>
                  <a:pt x="748146" y="27709"/>
                </a:cubicBezTo>
                <a:cubicBezTo>
                  <a:pt x="676525" y="-8101"/>
                  <a:pt x="762374" y="23217"/>
                  <a:pt x="692727" y="0"/>
                </a:cubicBezTo>
                <a:cubicBezTo>
                  <a:pt x="669816" y="1763"/>
                  <a:pt x="584818" y="-1463"/>
                  <a:pt x="544946" y="18473"/>
                </a:cubicBezTo>
                <a:cubicBezTo>
                  <a:pt x="535017" y="23437"/>
                  <a:pt x="526473" y="30788"/>
                  <a:pt x="517236" y="36946"/>
                </a:cubicBezTo>
                <a:cubicBezTo>
                  <a:pt x="511079" y="46182"/>
                  <a:pt x="505870" y="56127"/>
                  <a:pt x="498764" y="64655"/>
                </a:cubicBezTo>
                <a:cubicBezTo>
                  <a:pt x="490402" y="74690"/>
                  <a:pt x="478301" y="81496"/>
                  <a:pt x="471055" y="92364"/>
                </a:cubicBezTo>
                <a:cubicBezTo>
                  <a:pt x="465654" y="100465"/>
                  <a:pt x="466172" y="111365"/>
                  <a:pt x="461818" y="120073"/>
                </a:cubicBezTo>
                <a:cubicBezTo>
                  <a:pt x="456854" y="130002"/>
                  <a:pt x="447854" y="137638"/>
                  <a:pt x="443346" y="147782"/>
                </a:cubicBezTo>
                <a:cubicBezTo>
                  <a:pt x="435438" y="165576"/>
                  <a:pt x="431031" y="184727"/>
                  <a:pt x="424873" y="203200"/>
                </a:cubicBezTo>
                <a:lnTo>
                  <a:pt x="406400" y="258618"/>
                </a:lnTo>
                <a:cubicBezTo>
                  <a:pt x="406398" y="258623"/>
                  <a:pt x="387931" y="314032"/>
                  <a:pt x="387927" y="314037"/>
                </a:cubicBezTo>
                <a:cubicBezTo>
                  <a:pt x="321933" y="413032"/>
                  <a:pt x="424698" y="262803"/>
                  <a:pt x="341746" y="369455"/>
                </a:cubicBezTo>
                <a:cubicBezTo>
                  <a:pt x="289872" y="436149"/>
                  <a:pt x="330040" y="416460"/>
                  <a:pt x="277091" y="434109"/>
                </a:cubicBezTo>
                <a:cubicBezTo>
                  <a:pt x="233181" y="463383"/>
                  <a:pt x="259912" y="449072"/>
                  <a:pt x="193964" y="471055"/>
                </a:cubicBezTo>
                <a:cubicBezTo>
                  <a:pt x="174230" y="477633"/>
                  <a:pt x="149599" y="486629"/>
                  <a:pt x="129309" y="489528"/>
                </a:cubicBezTo>
                <a:cubicBezTo>
                  <a:pt x="98679" y="493904"/>
                  <a:pt x="67734" y="495685"/>
                  <a:pt x="36946" y="498764"/>
                </a:cubicBezTo>
                <a:lnTo>
                  <a:pt x="0" y="508000"/>
                </a:ln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99533" y="2286639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917950" y="2540000"/>
            <a:ext cx="977323" cy="1004539"/>
          </a:xfrm>
          <a:custGeom>
            <a:avLst/>
            <a:gdLst>
              <a:gd name="connsiteX0" fmla="*/ 905164 w 905164"/>
              <a:gd name="connsiteY0" fmla="*/ 0 h 988291"/>
              <a:gd name="connsiteX1" fmla="*/ 868218 w 905164"/>
              <a:gd name="connsiteY1" fmla="*/ 46182 h 988291"/>
              <a:gd name="connsiteX2" fmla="*/ 840509 w 905164"/>
              <a:gd name="connsiteY2" fmla="*/ 64655 h 988291"/>
              <a:gd name="connsiteX3" fmla="*/ 812800 w 905164"/>
              <a:gd name="connsiteY3" fmla="*/ 120073 h 988291"/>
              <a:gd name="connsiteX4" fmla="*/ 785091 w 905164"/>
              <a:gd name="connsiteY4" fmla="*/ 129309 h 988291"/>
              <a:gd name="connsiteX5" fmla="*/ 766618 w 905164"/>
              <a:gd name="connsiteY5" fmla="*/ 157018 h 988291"/>
              <a:gd name="connsiteX6" fmla="*/ 683491 w 905164"/>
              <a:gd name="connsiteY6" fmla="*/ 230909 h 988291"/>
              <a:gd name="connsiteX7" fmla="*/ 646546 w 905164"/>
              <a:gd name="connsiteY7" fmla="*/ 286327 h 988291"/>
              <a:gd name="connsiteX8" fmla="*/ 581891 w 905164"/>
              <a:gd name="connsiteY8" fmla="*/ 369455 h 988291"/>
              <a:gd name="connsiteX9" fmla="*/ 544946 w 905164"/>
              <a:gd name="connsiteY9" fmla="*/ 424873 h 988291"/>
              <a:gd name="connsiteX10" fmla="*/ 498764 w 905164"/>
              <a:gd name="connsiteY10" fmla="*/ 489527 h 988291"/>
              <a:gd name="connsiteX11" fmla="*/ 461818 w 905164"/>
              <a:gd name="connsiteY11" fmla="*/ 544945 h 988291"/>
              <a:gd name="connsiteX12" fmla="*/ 434109 w 905164"/>
              <a:gd name="connsiteY12" fmla="*/ 563418 h 988291"/>
              <a:gd name="connsiteX13" fmla="*/ 378691 w 905164"/>
              <a:gd name="connsiteY13" fmla="*/ 618836 h 988291"/>
              <a:gd name="connsiteX14" fmla="*/ 350982 w 905164"/>
              <a:gd name="connsiteY14" fmla="*/ 646545 h 988291"/>
              <a:gd name="connsiteX15" fmla="*/ 323273 w 905164"/>
              <a:gd name="connsiteY15" fmla="*/ 674255 h 988291"/>
              <a:gd name="connsiteX16" fmla="*/ 304800 w 905164"/>
              <a:gd name="connsiteY16" fmla="*/ 701964 h 988291"/>
              <a:gd name="connsiteX17" fmla="*/ 249382 w 905164"/>
              <a:gd name="connsiteY17" fmla="*/ 748145 h 988291"/>
              <a:gd name="connsiteX18" fmla="*/ 203200 w 905164"/>
              <a:gd name="connsiteY18" fmla="*/ 794327 h 988291"/>
              <a:gd name="connsiteX19" fmla="*/ 166255 w 905164"/>
              <a:gd name="connsiteY19" fmla="*/ 849745 h 988291"/>
              <a:gd name="connsiteX20" fmla="*/ 83127 w 905164"/>
              <a:gd name="connsiteY20" fmla="*/ 923636 h 988291"/>
              <a:gd name="connsiteX21" fmla="*/ 64655 w 905164"/>
              <a:gd name="connsiteY21" fmla="*/ 951345 h 988291"/>
              <a:gd name="connsiteX22" fmla="*/ 36946 w 905164"/>
              <a:gd name="connsiteY22" fmla="*/ 960582 h 988291"/>
              <a:gd name="connsiteX23" fmla="*/ 0 w 905164"/>
              <a:gd name="connsiteY23" fmla="*/ 988291 h 988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05164" h="988291">
                <a:moveTo>
                  <a:pt x="905164" y="0"/>
                </a:moveTo>
                <a:cubicBezTo>
                  <a:pt x="892849" y="15394"/>
                  <a:pt x="882158" y="32242"/>
                  <a:pt x="868218" y="46182"/>
                </a:cubicBezTo>
                <a:cubicBezTo>
                  <a:pt x="860369" y="54031"/>
                  <a:pt x="847444" y="55987"/>
                  <a:pt x="840509" y="64655"/>
                </a:cubicBezTo>
                <a:cubicBezTo>
                  <a:pt x="810763" y="101838"/>
                  <a:pt x="856057" y="85468"/>
                  <a:pt x="812800" y="120073"/>
                </a:cubicBezTo>
                <a:cubicBezTo>
                  <a:pt x="805197" y="126155"/>
                  <a:pt x="794327" y="126230"/>
                  <a:pt x="785091" y="129309"/>
                </a:cubicBezTo>
                <a:cubicBezTo>
                  <a:pt x="778933" y="138545"/>
                  <a:pt x="773993" y="148721"/>
                  <a:pt x="766618" y="157018"/>
                </a:cubicBezTo>
                <a:cubicBezTo>
                  <a:pt x="720605" y="208782"/>
                  <a:pt x="725605" y="202833"/>
                  <a:pt x="683491" y="230909"/>
                </a:cubicBezTo>
                <a:cubicBezTo>
                  <a:pt x="671176" y="249382"/>
                  <a:pt x="662245" y="270629"/>
                  <a:pt x="646546" y="286327"/>
                </a:cubicBezTo>
                <a:cubicBezTo>
                  <a:pt x="603136" y="329736"/>
                  <a:pt x="626084" y="303165"/>
                  <a:pt x="581891" y="369455"/>
                </a:cubicBezTo>
                <a:cubicBezTo>
                  <a:pt x="581886" y="369462"/>
                  <a:pt x="544950" y="424865"/>
                  <a:pt x="544946" y="424873"/>
                </a:cubicBezTo>
                <a:cubicBezTo>
                  <a:pt x="504843" y="505077"/>
                  <a:pt x="551187" y="422127"/>
                  <a:pt x="498764" y="489527"/>
                </a:cubicBezTo>
                <a:cubicBezTo>
                  <a:pt x="485134" y="507052"/>
                  <a:pt x="480291" y="532630"/>
                  <a:pt x="461818" y="544945"/>
                </a:cubicBezTo>
                <a:cubicBezTo>
                  <a:pt x="452582" y="551103"/>
                  <a:pt x="442406" y="556043"/>
                  <a:pt x="434109" y="563418"/>
                </a:cubicBezTo>
                <a:cubicBezTo>
                  <a:pt x="414583" y="580774"/>
                  <a:pt x="397164" y="600363"/>
                  <a:pt x="378691" y="618836"/>
                </a:cubicBezTo>
                <a:lnTo>
                  <a:pt x="350982" y="646545"/>
                </a:lnTo>
                <a:cubicBezTo>
                  <a:pt x="341746" y="655782"/>
                  <a:pt x="330519" y="663387"/>
                  <a:pt x="323273" y="674255"/>
                </a:cubicBezTo>
                <a:cubicBezTo>
                  <a:pt x="317115" y="683491"/>
                  <a:pt x="312650" y="694115"/>
                  <a:pt x="304800" y="701964"/>
                </a:cubicBezTo>
                <a:cubicBezTo>
                  <a:pt x="232153" y="774610"/>
                  <a:pt x="325031" y="657365"/>
                  <a:pt x="249382" y="748145"/>
                </a:cubicBezTo>
                <a:cubicBezTo>
                  <a:pt x="210897" y="794327"/>
                  <a:pt x="253999" y="760462"/>
                  <a:pt x="203200" y="794327"/>
                </a:cubicBezTo>
                <a:cubicBezTo>
                  <a:pt x="190885" y="812800"/>
                  <a:pt x="184728" y="837430"/>
                  <a:pt x="166255" y="849745"/>
                </a:cubicBezTo>
                <a:cubicBezTo>
                  <a:pt x="132941" y="871955"/>
                  <a:pt x="108431" y="885679"/>
                  <a:pt x="83127" y="923636"/>
                </a:cubicBezTo>
                <a:cubicBezTo>
                  <a:pt x="76970" y="932872"/>
                  <a:pt x="73323" y="944410"/>
                  <a:pt x="64655" y="951345"/>
                </a:cubicBezTo>
                <a:cubicBezTo>
                  <a:pt x="57053" y="957427"/>
                  <a:pt x="45654" y="956228"/>
                  <a:pt x="36946" y="960582"/>
                </a:cubicBezTo>
                <a:cubicBezTo>
                  <a:pt x="16056" y="971027"/>
                  <a:pt x="12990" y="975301"/>
                  <a:pt x="0" y="988291"/>
                </a:cubicBez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41216" y="1590796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743199" y="1791855"/>
            <a:ext cx="1450109" cy="1724975"/>
          </a:xfrm>
          <a:custGeom>
            <a:avLst/>
            <a:gdLst>
              <a:gd name="connsiteX0" fmla="*/ 1477818 w 1477818"/>
              <a:gd name="connsiteY0" fmla="*/ 0 h 1644072"/>
              <a:gd name="connsiteX1" fmla="*/ 1376218 w 1477818"/>
              <a:gd name="connsiteY1" fmla="*/ 27709 h 1644072"/>
              <a:gd name="connsiteX2" fmla="*/ 1293091 w 1477818"/>
              <a:gd name="connsiteY2" fmla="*/ 55418 h 1644072"/>
              <a:gd name="connsiteX3" fmla="*/ 1265382 w 1477818"/>
              <a:gd name="connsiteY3" fmla="*/ 64654 h 1644072"/>
              <a:gd name="connsiteX4" fmla="*/ 1228437 w 1477818"/>
              <a:gd name="connsiteY4" fmla="*/ 73891 h 1644072"/>
              <a:gd name="connsiteX5" fmla="*/ 1173018 w 1477818"/>
              <a:gd name="connsiteY5" fmla="*/ 92363 h 1644072"/>
              <a:gd name="connsiteX6" fmla="*/ 1136073 w 1477818"/>
              <a:gd name="connsiteY6" fmla="*/ 101600 h 1644072"/>
              <a:gd name="connsiteX7" fmla="*/ 1080655 w 1477818"/>
              <a:gd name="connsiteY7" fmla="*/ 120072 h 1644072"/>
              <a:gd name="connsiteX8" fmla="*/ 1025237 w 1477818"/>
              <a:gd name="connsiteY8" fmla="*/ 147781 h 1644072"/>
              <a:gd name="connsiteX9" fmla="*/ 997528 w 1477818"/>
              <a:gd name="connsiteY9" fmla="*/ 166254 h 1644072"/>
              <a:gd name="connsiteX10" fmla="*/ 942109 w 1477818"/>
              <a:gd name="connsiteY10" fmla="*/ 193963 h 1644072"/>
              <a:gd name="connsiteX11" fmla="*/ 932873 w 1477818"/>
              <a:gd name="connsiteY11" fmla="*/ 221672 h 1644072"/>
              <a:gd name="connsiteX12" fmla="*/ 877455 w 1477818"/>
              <a:gd name="connsiteY12" fmla="*/ 258618 h 1644072"/>
              <a:gd name="connsiteX13" fmla="*/ 840509 w 1477818"/>
              <a:gd name="connsiteY13" fmla="*/ 304800 h 1644072"/>
              <a:gd name="connsiteX14" fmla="*/ 822037 w 1477818"/>
              <a:gd name="connsiteY14" fmla="*/ 332509 h 1644072"/>
              <a:gd name="connsiteX15" fmla="*/ 794328 w 1477818"/>
              <a:gd name="connsiteY15" fmla="*/ 360218 h 1644072"/>
              <a:gd name="connsiteX16" fmla="*/ 775855 w 1477818"/>
              <a:gd name="connsiteY16" fmla="*/ 387927 h 1644072"/>
              <a:gd name="connsiteX17" fmla="*/ 748146 w 1477818"/>
              <a:gd name="connsiteY17" fmla="*/ 415636 h 1644072"/>
              <a:gd name="connsiteX18" fmla="*/ 729673 w 1477818"/>
              <a:gd name="connsiteY18" fmla="*/ 452581 h 1644072"/>
              <a:gd name="connsiteX19" fmla="*/ 692728 w 1477818"/>
              <a:gd name="connsiteY19" fmla="*/ 508000 h 1644072"/>
              <a:gd name="connsiteX20" fmla="*/ 637309 w 1477818"/>
              <a:gd name="connsiteY20" fmla="*/ 591127 h 1644072"/>
              <a:gd name="connsiteX21" fmla="*/ 600364 w 1477818"/>
              <a:gd name="connsiteY21" fmla="*/ 646545 h 1644072"/>
              <a:gd name="connsiteX22" fmla="*/ 581891 w 1477818"/>
              <a:gd name="connsiteY22" fmla="*/ 674254 h 1644072"/>
              <a:gd name="connsiteX23" fmla="*/ 554182 w 1477818"/>
              <a:gd name="connsiteY23" fmla="*/ 701963 h 1644072"/>
              <a:gd name="connsiteX24" fmla="*/ 544946 w 1477818"/>
              <a:gd name="connsiteY24" fmla="*/ 729672 h 1644072"/>
              <a:gd name="connsiteX25" fmla="*/ 508000 w 1477818"/>
              <a:gd name="connsiteY25" fmla="*/ 794327 h 1644072"/>
              <a:gd name="connsiteX26" fmla="*/ 498764 w 1477818"/>
              <a:gd name="connsiteY26" fmla="*/ 822036 h 1644072"/>
              <a:gd name="connsiteX27" fmla="*/ 471055 w 1477818"/>
              <a:gd name="connsiteY27" fmla="*/ 858981 h 1644072"/>
              <a:gd name="connsiteX28" fmla="*/ 452582 w 1477818"/>
              <a:gd name="connsiteY28" fmla="*/ 886691 h 1644072"/>
              <a:gd name="connsiteX29" fmla="*/ 406400 w 1477818"/>
              <a:gd name="connsiteY29" fmla="*/ 969818 h 1644072"/>
              <a:gd name="connsiteX30" fmla="*/ 387928 w 1477818"/>
              <a:gd name="connsiteY30" fmla="*/ 1006763 h 1644072"/>
              <a:gd name="connsiteX31" fmla="*/ 378691 w 1477818"/>
              <a:gd name="connsiteY31" fmla="*/ 1034472 h 1644072"/>
              <a:gd name="connsiteX32" fmla="*/ 360218 w 1477818"/>
              <a:gd name="connsiteY32" fmla="*/ 1062181 h 1644072"/>
              <a:gd name="connsiteX33" fmla="*/ 332509 w 1477818"/>
              <a:gd name="connsiteY33" fmla="*/ 1126836 h 1644072"/>
              <a:gd name="connsiteX34" fmla="*/ 314037 w 1477818"/>
              <a:gd name="connsiteY34" fmla="*/ 1154545 h 1644072"/>
              <a:gd name="connsiteX35" fmla="*/ 304800 w 1477818"/>
              <a:gd name="connsiteY35" fmla="*/ 1182254 h 1644072"/>
              <a:gd name="connsiteX36" fmla="*/ 286328 w 1477818"/>
              <a:gd name="connsiteY36" fmla="*/ 1209963 h 1644072"/>
              <a:gd name="connsiteX37" fmla="*/ 277091 w 1477818"/>
              <a:gd name="connsiteY37" fmla="*/ 1237672 h 1644072"/>
              <a:gd name="connsiteX38" fmla="*/ 249382 w 1477818"/>
              <a:gd name="connsiteY38" fmla="*/ 1265381 h 1644072"/>
              <a:gd name="connsiteX39" fmla="*/ 240146 w 1477818"/>
              <a:gd name="connsiteY39" fmla="*/ 1293091 h 1644072"/>
              <a:gd name="connsiteX40" fmla="*/ 193964 w 1477818"/>
              <a:gd name="connsiteY40" fmla="*/ 1348509 h 1644072"/>
              <a:gd name="connsiteX41" fmla="*/ 147782 w 1477818"/>
              <a:gd name="connsiteY41" fmla="*/ 1431636 h 1644072"/>
              <a:gd name="connsiteX42" fmla="*/ 129309 w 1477818"/>
              <a:gd name="connsiteY42" fmla="*/ 1459345 h 1644072"/>
              <a:gd name="connsiteX43" fmla="*/ 101600 w 1477818"/>
              <a:gd name="connsiteY43" fmla="*/ 1487054 h 1644072"/>
              <a:gd name="connsiteX44" fmla="*/ 55418 w 1477818"/>
              <a:gd name="connsiteY44" fmla="*/ 1533236 h 1644072"/>
              <a:gd name="connsiteX45" fmla="*/ 18473 w 1477818"/>
              <a:gd name="connsiteY45" fmla="*/ 1588654 h 1644072"/>
              <a:gd name="connsiteX46" fmla="*/ 0 w 1477818"/>
              <a:gd name="connsiteY46" fmla="*/ 1644072 h 1644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477818" h="1644072">
                <a:moveTo>
                  <a:pt x="1477818" y="0"/>
                </a:moveTo>
                <a:cubicBezTo>
                  <a:pt x="1378952" y="39545"/>
                  <a:pt x="1487861" y="-201"/>
                  <a:pt x="1376218" y="27709"/>
                </a:cubicBezTo>
                <a:cubicBezTo>
                  <a:pt x="1376184" y="27717"/>
                  <a:pt x="1306962" y="50794"/>
                  <a:pt x="1293091" y="55418"/>
                </a:cubicBezTo>
                <a:cubicBezTo>
                  <a:pt x="1283855" y="58497"/>
                  <a:pt x="1274827" y="62293"/>
                  <a:pt x="1265382" y="64654"/>
                </a:cubicBezTo>
                <a:cubicBezTo>
                  <a:pt x="1253067" y="67733"/>
                  <a:pt x="1240596" y="70243"/>
                  <a:pt x="1228437" y="73891"/>
                </a:cubicBezTo>
                <a:cubicBezTo>
                  <a:pt x="1209786" y="79486"/>
                  <a:pt x="1191909" y="87640"/>
                  <a:pt x="1173018" y="92363"/>
                </a:cubicBezTo>
                <a:cubicBezTo>
                  <a:pt x="1160703" y="95442"/>
                  <a:pt x="1148232" y="97952"/>
                  <a:pt x="1136073" y="101600"/>
                </a:cubicBezTo>
                <a:cubicBezTo>
                  <a:pt x="1117422" y="107195"/>
                  <a:pt x="1080655" y="120072"/>
                  <a:pt x="1080655" y="120072"/>
                </a:cubicBezTo>
                <a:cubicBezTo>
                  <a:pt x="1001244" y="173013"/>
                  <a:pt x="1101717" y="109541"/>
                  <a:pt x="1025237" y="147781"/>
                </a:cubicBezTo>
                <a:cubicBezTo>
                  <a:pt x="1015308" y="152745"/>
                  <a:pt x="1007457" y="161290"/>
                  <a:pt x="997528" y="166254"/>
                </a:cubicBezTo>
                <a:cubicBezTo>
                  <a:pt x="921039" y="204499"/>
                  <a:pt x="1021526" y="141020"/>
                  <a:pt x="942109" y="193963"/>
                </a:cubicBezTo>
                <a:cubicBezTo>
                  <a:pt x="939030" y="203199"/>
                  <a:pt x="939757" y="214788"/>
                  <a:pt x="932873" y="221672"/>
                </a:cubicBezTo>
                <a:cubicBezTo>
                  <a:pt x="917174" y="237371"/>
                  <a:pt x="877455" y="258618"/>
                  <a:pt x="877455" y="258618"/>
                </a:cubicBezTo>
                <a:cubicBezTo>
                  <a:pt x="859472" y="312563"/>
                  <a:pt x="882288" y="263020"/>
                  <a:pt x="840509" y="304800"/>
                </a:cubicBezTo>
                <a:cubicBezTo>
                  <a:pt x="832660" y="312649"/>
                  <a:pt x="829143" y="323981"/>
                  <a:pt x="822037" y="332509"/>
                </a:cubicBezTo>
                <a:cubicBezTo>
                  <a:pt x="813675" y="342544"/>
                  <a:pt x="802690" y="350183"/>
                  <a:pt x="794328" y="360218"/>
                </a:cubicBezTo>
                <a:cubicBezTo>
                  <a:pt x="787221" y="368746"/>
                  <a:pt x="782962" y="379399"/>
                  <a:pt x="775855" y="387927"/>
                </a:cubicBezTo>
                <a:cubicBezTo>
                  <a:pt x="767493" y="397962"/>
                  <a:pt x="755738" y="405007"/>
                  <a:pt x="748146" y="415636"/>
                </a:cubicBezTo>
                <a:cubicBezTo>
                  <a:pt x="740143" y="426840"/>
                  <a:pt x="736757" y="440774"/>
                  <a:pt x="729673" y="452581"/>
                </a:cubicBezTo>
                <a:cubicBezTo>
                  <a:pt x="718250" y="471619"/>
                  <a:pt x="705043" y="489527"/>
                  <a:pt x="692728" y="508000"/>
                </a:cubicBezTo>
                <a:lnTo>
                  <a:pt x="637309" y="591127"/>
                </a:lnTo>
                <a:lnTo>
                  <a:pt x="600364" y="646545"/>
                </a:lnTo>
                <a:cubicBezTo>
                  <a:pt x="594206" y="655781"/>
                  <a:pt x="589740" y="666405"/>
                  <a:pt x="581891" y="674254"/>
                </a:cubicBezTo>
                <a:lnTo>
                  <a:pt x="554182" y="701963"/>
                </a:lnTo>
                <a:cubicBezTo>
                  <a:pt x="551103" y="711199"/>
                  <a:pt x="548781" y="720723"/>
                  <a:pt x="544946" y="729672"/>
                </a:cubicBezTo>
                <a:cubicBezTo>
                  <a:pt x="530884" y="762484"/>
                  <a:pt x="526552" y="766499"/>
                  <a:pt x="508000" y="794327"/>
                </a:cubicBezTo>
                <a:cubicBezTo>
                  <a:pt x="504921" y="803563"/>
                  <a:pt x="503594" y="813583"/>
                  <a:pt x="498764" y="822036"/>
                </a:cubicBezTo>
                <a:cubicBezTo>
                  <a:pt x="491127" y="835402"/>
                  <a:pt x="480002" y="846455"/>
                  <a:pt x="471055" y="858981"/>
                </a:cubicBezTo>
                <a:cubicBezTo>
                  <a:pt x="464603" y="868014"/>
                  <a:pt x="458740" y="877454"/>
                  <a:pt x="452582" y="886691"/>
                </a:cubicBezTo>
                <a:cubicBezTo>
                  <a:pt x="427039" y="963321"/>
                  <a:pt x="469922" y="842770"/>
                  <a:pt x="406400" y="969818"/>
                </a:cubicBezTo>
                <a:cubicBezTo>
                  <a:pt x="400243" y="982133"/>
                  <a:pt x="393352" y="994108"/>
                  <a:pt x="387928" y="1006763"/>
                </a:cubicBezTo>
                <a:cubicBezTo>
                  <a:pt x="384093" y="1015712"/>
                  <a:pt x="383045" y="1025764"/>
                  <a:pt x="378691" y="1034472"/>
                </a:cubicBezTo>
                <a:cubicBezTo>
                  <a:pt x="373726" y="1044401"/>
                  <a:pt x="366376" y="1052945"/>
                  <a:pt x="360218" y="1062181"/>
                </a:cubicBezTo>
                <a:cubicBezTo>
                  <a:pt x="349855" y="1093271"/>
                  <a:pt x="350773" y="1094874"/>
                  <a:pt x="332509" y="1126836"/>
                </a:cubicBezTo>
                <a:cubicBezTo>
                  <a:pt x="327002" y="1136474"/>
                  <a:pt x="319001" y="1144616"/>
                  <a:pt x="314037" y="1154545"/>
                </a:cubicBezTo>
                <a:cubicBezTo>
                  <a:pt x="309683" y="1163253"/>
                  <a:pt x="309154" y="1173546"/>
                  <a:pt x="304800" y="1182254"/>
                </a:cubicBezTo>
                <a:cubicBezTo>
                  <a:pt x="299836" y="1192183"/>
                  <a:pt x="291292" y="1200034"/>
                  <a:pt x="286328" y="1209963"/>
                </a:cubicBezTo>
                <a:cubicBezTo>
                  <a:pt x="281974" y="1218671"/>
                  <a:pt x="282492" y="1229571"/>
                  <a:pt x="277091" y="1237672"/>
                </a:cubicBezTo>
                <a:cubicBezTo>
                  <a:pt x="269845" y="1248540"/>
                  <a:pt x="258618" y="1256145"/>
                  <a:pt x="249382" y="1265381"/>
                </a:cubicBezTo>
                <a:cubicBezTo>
                  <a:pt x="246303" y="1274618"/>
                  <a:pt x="244500" y="1284383"/>
                  <a:pt x="240146" y="1293091"/>
                </a:cubicBezTo>
                <a:cubicBezTo>
                  <a:pt x="227288" y="1318808"/>
                  <a:pt x="214390" y="1328083"/>
                  <a:pt x="193964" y="1348509"/>
                </a:cubicBezTo>
                <a:cubicBezTo>
                  <a:pt x="177707" y="1397280"/>
                  <a:pt x="190129" y="1368117"/>
                  <a:pt x="147782" y="1431636"/>
                </a:cubicBezTo>
                <a:cubicBezTo>
                  <a:pt x="141624" y="1440872"/>
                  <a:pt x="137158" y="1451496"/>
                  <a:pt x="129309" y="1459345"/>
                </a:cubicBezTo>
                <a:cubicBezTo>
                  <a:pt x="120073" y="1468581"/>
                  <a:pt x="109962" y="1477019"/>
                  <a:pt x="101600" y="1487054"/>
                </a:cubicBezTo>
                <a:cubicBezTo>
                  <a:pt x="63115" y="1533236"/>
                  <a:pt x="106220" y="1499369"/>
                  <a:pt x="55418" y="1533236"/>
                </a:cubicBezTo>
                <a:cubicBezTo>
                  <a:pt x="43103" y="1551709"/>
                  <a:pt x="25494" y="1567592"/>
                  <a:pt x="18473" y="1588654"/>
                </a:cubicBezTo>
                <a:lnTo>
                  <a:pt x="0" y="1644072"/>
                </a:lnTo>
              </a:path>
            </a:pathLst>
          </a:custGeom>
          <a:noFill/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0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2"/>
          <p:cNvSpPr>
            <a:spLocks noChangeShapeType="1"/>
          </p:cNvSpPr>
          <p:nvPr/>
        </p:nvSpPr>
        <p:spPr bwMode="auto">
          <a:xfrm>
            <a:off x="2016125" y="1716088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1998663" y="2638425"/>
            <a:ext cx="933450" cy="990600"/>
          </a:xfrm>
          <a:prstGeom prst="rtTriangle">
            <a:avLst/>
          </a:prstGeom>
          <a:noFill/>
          <a:ln w="28575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203325" y="5019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248025" y="0"/>
            <a:ext cx="284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/>
              <a:t>D</a:t>
            </a:r>
            <a:r>
              <a:rPr lang="en-US" sz="4000">
                <a:cs typeface="Times New Roman" pitchFamily="18" charset="0"/>
              </a:rPr>
              <a:t>∞</a:t>
            </a:r>
            <a:r>
              <a:rPr lang="en-US" sz="4000"/>
              <a:t> Example</a:t>
            </a:r>
          </a:p>
        </p:txBody>
      </p:sp>
      <p:grpSp>
        <p:nvGrpSpPr>
          <p:cNvPr id="70662" name="Group 6"/>
          <p:cNvGrpSpPr>
            <a:grpSpLocks/>
          </p:cNvGrpSpPr>
          <p:nvPr/>
        </p:nvGrpSpPr>
        <p:grpSpPr bwMode="auto">
          <a:xfrm>
            <a:off x="735013" y="561975"/>
            <a:ext cx="854075" cy="585788"/>
            <a:chOff x="1440" y="928"/>
            <a:chExt cx="538" cy="369"/>
          </a:xfrm>
        </p:grpSpPr>
        <p:sp>
          <p:nvSpPr>
            <p:cNvPr id="70698" name="Line 7"/>
            <p:cNvSpPr>
              <a:spLocks noChangeShapeType="1"/>
            </p:cNvSpPr>
            <p:nvPr/>
          </p:nvSpPr>
          <p:spPr bwMode="auto">
            <a:xfrm>
              <a:off x="1441" y="1176"/>
              <a:ext cx="0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9" name="Line 8"/>
            <p:cNvSpPr>
              <a:spLocks noChangeShapeType="1"/>
            </p:cNvSpPr>
            <p:nvPr/>
          </p:nvSpPr>
          <p:spPr bwMode="auto">
            <a:xfrm>
              <a:off x="1975" y="1174"/>
              <a:ext cx="3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Line 9"/>
            <p:cNvSpPr>
              <a:spLocks noChangeShapeType="1"/>
            </p:cNvSpPr>
            <p:nvPr/>
          </p:nvSpPr>
          <p:spPr bwMode="auto">
            <a:xfrm>
              <a:off x="1858" y="1233"/>
              <a:ext cx="1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Text Box 10"/>
            <p:cNvSpPr txBox="1">
              <a:spLocks noChangeArrowheads="1"/>
            </p:cNvSpPr>
            <p:nvPr/>
          </p:nvSpPr>
          <p:spPr bwMode="auto">
            <a:xfrm>
              <a:off x="1602" y="928"/>
              <a:ext cx="3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/>
                <a:t>30</a:t>
              </a:r>
            </a:p>
          </p:txBody>
        </p:sp>
        <p:sp>
          <p:nvSpPr>
            <p:cNvPr id="70702" name="Line 11"/>
            <p:cNvSpPr>
              <a:spLocks noChangeShapeType="1"/>
            </p:cNvSpPr>
            <p:nvPr/>
          </p:nvSpPr>
          <p:spPr bwMode="auto">
            <a:xfrm flipH="1">
              <a:off x="1440" y="1233"/>
              <a:ext cx="1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3" name="Text Box 12"/>
          <p:cNvSpPr txBox="1">
            <a:spLocks noChangeArrowheads="1"/>
          </p:cNvSpPr>
          <p:nvPr/>
        </p:nvSpPr>
        <p:spPr bwMode="auto">
          <a:xfrm>
            <a:off x="1597025" y="2124075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70664" name="Text Box 13"/>
          <p:cNvSpPr txBox="1">
            <a:spLocks noChangeArrowheads="1"/>
          </p:cNvSpPr>
          <p:nvPr/>
        </p:nvSpPr>
        <p:spPr bwMode="auto">
          <a:xfrm>
            <a:off x="1555750" y="3076575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</a:t>
            </a:r>
            <a:r>
              <a:rPr lang="en-US" baseline="-25000"/>
              <a:t>7</a:t>
            </a:r>
            <a:endParaRPr lang="en-US"/>
          </a:p>
        </p:txBody>
      </p:sp>
      <p:sp>
        <p:nvSpPr>
          <p:cNvPr id="70665" name="Text Box 14"/>
          <p:cNvSpPr txBox="1">
            <a:spLocks noChangeArrowheads="1"/>
          </p:cNvSpPr>
          <p:nvPr/>
        </p:nvSpPr>
        <p:spPr bwMode="auto">
          <a:xfrm>
            <a:off x="2486025" y="3068638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e</a:t>
            </a:r>
            <a:r>
              <a:rPr lang="en-US" baseline="-25000"/>
              <a:t>8</a:t>
            </a:r>
            <a:endParaRPr lang="en-US"/>
          </a:p>
        </p:txBody>
      </p:sp>
      <p:graphicFrame>
        <p:nvGraphicFramePr>
          <p:cNvPr id="2754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018758"/>
              </p:ext>
            </p:extLst>
          </p:nvPr>
        </p:nvGraphicFramePr>
        <p:xfrm>
          <a:off x="4303713" y="1419225"/>
          <a:ext cx="3325812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2" name="Equation" r:id="rId3" imgW="1663560" imgH="939600" progId="Equation.3">
                  <p:embed/>
                </p:oleObj>
              </mc:Choice>
              <mc:Fallback>
                <p:oleObj name="Equation" r:id="rId3" imgW="16635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713" y="1419225"/>
                        <a:ext cx="3325812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43075" y="2638425"/>
            <a:ext cx="831850" cy="2255838"/>
            <a:chOff x="1068" y="1662"/>
            <a:chExt cx="524" cy="1421"/>
          </a:xfrm>
        </p:grpSpPr>
        <p:sp>
          <p:nvSpPr>
            <p:cNvPr id="70692" name="Arc 17"/>
            <p:cNvSpPr>
              <a:spLocks/>
            </p:cNvSpPr>
            <p:nvPr/>
          </p:nvSpPr>
          <p:spPr bwMode="auto">
            <a:xfrm flipV="1">
              <a:off x="1233" y="1662"/>
              <a:ext cx="292" cy="1131"/>
            </a:xfrm>
            <a:custGeom>
              <a:avLst/>
              <a:gdLst>
                <a:gd name="T0" fmla="*/ 0 w 6214"/>
                <a:gd name="T1" fmla="*/ 0 h 21600"/>
                <a:gd name="T2" fmla="*/ 0 w 6214"/>
                <a:gd name="T3" fmla="*/ 0 h 21600"/>
                <a:gd name="T4" fmla="*/ 0 w 6214"/>
                <a:gd name="T5" fmla="*/ 0 h 21600"/>
                <a:gd name="T6" fmla="*/ 0 60000 65536"/>
                <a:gd name="T7" fmla="*/ 0 60000 65536"/>
                <a:gd name="T8" fmla="*/ 0 60000 65536"/>
                <a:gd name="T9" fmla="*/ 0 w 6214"/>
                <a:gd name="T10" fmla="*/ 0 h 21600"/>
                <a:gd name="T11" fmla="*/ 6214 w 621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14" h="21600" fill="none" extrusionOk="0">
                  <a:moveTo>
                    <a:pt x="-1" y="0"/>
                  </a:moveTo>
                  <a:cubicBezTo>
                    <a:pt x="2104" y="0"/>
                    <a:pt x="4198" y="307"/>
                    <a:pt x="6213" y="913"/>
                  </a:cubicBezTo>
                </a:path>
                <a:path w="6214" h="21600" stroke="0" extrusionOk="0">
                  <a:moveTo>
                    <a:pt x="-1" y="0"/>
                  </a:moveTo>
                  <a:cubicBezTo>
                    <a:pt x="2104" y="0"/>
                    <a:pt x="4198" y="307"/>
                    <a:pt x="6213" y="91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93" name="Group 18"/>
            <p:cNvGrpSpPr>
              <a:grpSpLocks/>
            </p:cNvGrpSpPr>
            <p:nvPr/>
          </p:nvGrpSpPr>
          <p:grpSpPr bwMode="auto">
            <a:xfrm>
              <a:off x="1068" y="1663"/>
              <a:ext cx="524" cy="1420"/>
              <a:chOff x="1068" y="1663"/>
              <a:chExt cx="524" cy="1420"/>
            </a:xfrm>
          </p:grpSpPr>
          <p:sp>
            <p:nvSpPr>
              <p:cNvPr id="70694" name="Line 19"/>
              <p:cNvSpPr>
                <a:spLocks noChangeShapeType="1"/>
              </p:cNvSpPr>
              <p:nvPr/>
            </p:nvSpPr>
            <p:spPr bwMode="auto">
              <a:xfrm>
                <a:off x="1229" y="1663"/>
                <a:ext cx="7" cy="1236"/>
              </a:xfrm>
              <a:prstGeom prst="line">
                <a:avLst/>
              </a:prstGeom>
              <a:noFill/>
              <a:ln w="9525">
                <a:solidFill>
                  <a:srgbClr val="33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0695" name="Group 20"/>
              <p:cNvGrpSpPr>
                <a:grpSpLocks/>
              </p:cNvGrpSpPr>
              <p:nvPr/>
            </p:nvGrpSpPr>
            <p:grpSpPr bwMode="auto">
              <a:xfrm>
                <a:off x="1068" y="1663"/>
                <a:ext cx="524" cy="1420"/>
                <a:chOff x="1068" y="1663"/>
                <a:chExt cx="524" cy="1420"/>
              </a:xfrm>
            </p:grpSpPr>
            <p:sp>
              <p:nvSpPr>
                <p:cNvPr id="70696" name="Line 21"/>
                <p:cNvSpPr>
                  <a:spLocks noChangeShapeType="1"/>
                </p:cNvSpPr>
                <p:nvPr/>
              </p:nvSpPr>
              <p:spPr bwMode="auto">
                <a:xfrm>
                  <a:off x="1230" y="1663"/>
                  <a:ext cx="362" cy="1249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9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68" y="2795"/>
                  <a:ext cx="5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FF0000"/>
                      </a:solidFill>
                    </a:rPr>
                    <a:t>14.9</a:t>
                  </a:r>
                  <a:r>
                    <a:rPr lang="en-US" baseline="30000">
                      <a:solidFill>
                        <a:srgbClr val="FF0000"/>
                      </a:solidFill>
                    </a:rPr>
                    <a:t>o</a:t>
                  </a:r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655638" y="1155700"/>
            <a:ext cx="3063875" cy="3417888"/>
            <a:chOff x="413" y="728"/>
            <a:chExt cx="1930" cy="2153"/>
          </a:xfrm>
        </p:grpSpPr>
        <p:sp>
          <p:nvSpPr>
            <p:cNvPr id="70689" name="Line 24"/>
            <p:cNvSpPr>
              <a:spLocks noChangeShapeType="1"/>
            </p:cNvSpPr>
            <p:nvPr/>
          </p:nvSpPr>
          <p:spPr bwMode="auto">
            <a:xfrm>
              <a:off x="1230" y="1657"/>
              <a:ext cx="1113" cy="0"/>
            </a:xfrm>
            <a:prstGeom prst="line">
              <a:avLst/>
            </a:prstGeom>
            <a:noFill/>
            <a:ln w="9525">
              <a:solidFill>
                <a:srgbClr val="33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90" name="Arc 25"/>
            <p:cNvSpPr>
              <a:spLocks/>
            </p:cNvSpPr>
            <p:nvPr/>
          </p:nvSpPr>
          <p:spPr bwMode="auto">
            <a:xfrm flipV="1">
              <a:off x="413" y="728"/>
              <a:ext cx="1712" cy="1901"/>
            </a:xfrm>
            <a:custGeom>
              <a:avLst/>
              <a:gdLst>
                <a:gd name="T0" fmla="*/ 0 w 43195"/>
                <a:gd name="T1" fmla="*/ 0 h 43200"/>
                <a:gd name="T2" fmla="*/ 0 w 43195"/>
                <a:gd name="T3" fmla="*/ 0 h 43200"/>
                <a:gd name="T4" fmla="*/ 0 w 43195"/>
                <a:gd name="T5" fmla="*/ 0 h 43200"/>
                <a:gd name="T6" fmla="*/ 0 60000 65536"/>
                <a:gd name="T7" fmla="*/ 0 60000 65536"/>
                <a:gd name="T8" fmla="*/ 0 60000 65536"/>
                <a:gd name="T9" fmla="*/ 0 w 43195"/>
                <a:gd name="T10" fmla="*/ 0 h 43200"/>
                <a:gd name="T11" fmla="*/ 43195 w 43195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5" h="43200" fill="none" extrusionOk="0">
                  <a:moveTo>
                    <a:pt x="43195" y="22043"/>
                  </a:moveTo>
                  <a:cubicBezTo>
                    <a:pt x="42954" y="33797"/>
                    <a:pt x="33356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3826" y="-1"/>
                    <a:pt x="26039" y="344"/>
                    <a:pt x="28160" y="1020"/>
                  </a:cubicBezTo>
                </a:path>
                <a:path w="43195" h="43200" stroke="0" extrusionOk="0">
                  <a:moveTo>
                    <a:pt x="43195" y="22043"/>
                  </a:moveTo>
                  <a:cubicBezTo>
                    <a:pt x="42954" y="33797"/>
                    <a:pt x="33356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3826" y="-1"/>
                    <a:pt x="26039" y="344"/>
                    <a:pt x="28160" y="1020"/>
                  </a:cubicBezTo>
                  <a:lnTo>
                    <a:pt x="21600" y="21600"/>
                  </a:lnTo>
                  <a:lnTo>
                    <a:pt x="43195" y="22043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1" name="Text Box 26"/>
            <p:cNvSpPr txBox="1">
              <a:spLocks noChangeArrowheads="1"/>
            </p:cNvSpPr>
            <p:nvPr/>
          </p:nvSpPr>
          <p:spPr bwMode="auto">
            <a:xfrm>
              <a:off x="420" y="2593"/>
              <a:ext cx="6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284.9</a:t>
              </a:r>
              <a:r>
                <a:rPr lang="en-US" baseline="30000">
                  <a:solidFill>
                    <a:srgbClr val="FF0000"/>
                  </a:solidFill>
                </a:rPr>
                <a:t>o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4168775" y="3900488"/>
            <a:ext cx="3759200" cy="1503362"/>
            <a:chOff x="2626" y="2457"/>
            <a:chExt cx="2368" cy="947"/>
          </a:xfrm>
        </p:grpSpPr>
        <p:graphicFrame>
          <p:nvGraphicFramePr>
            <p:cNvPr id="70687" name="Object 28"/>
            <p:cNvGraphicFramePr>
              <a:graphicFrameLocks noChangeAspect="1"/>
            </p:cNvGraphicFramePr>
            <p:nvPr/>
          </p:nvGraphicFramePr>
          <p:xfrm>
            <a:off x="2626" y="2457"/>
            <a:ext cx="2368" cy="9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13" name="Equation" r:id="rId5" imgW="1879600" imgH="736600" progId="Equation.3">
                    <p:embed/>
                  </p:oleObj>
                </mc:Choice>
                <mc:Fallback>
                  <p:oleObj name="Equation" r:id="rId5" imgW="1879600" imgH="736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6" y="2457"/>
                          <a:ext cx="2368" cy="9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688" name="Rectangle 29"/>
            <p:cNvSpPr>
              <a:spLocks noChangeArrowheads="1"/>
            </p:cNvSpPr>
            <p:nvPr/>
          </p:nvSpPr>
          <p:spPr bwMode="auto">
            <a:xfrm>
              <a:off x="2705" y="3068"/>
              <a:ext cx="712" cy="3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70" name="Line 30"/>
          <p:cNvSpPr>
            <a:spLocks noChangeShapeType="1"/>
          </p:cNvSpPr>
          <p:nvPr/>
        </p:nvSpPr>
        <p:spPr bwMode="auto">
          <a:xfrm>
            <a:off x="1147763" y="1719263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" name="Line 31"/>
          <p:cNvSpPr>
            <a:spLocks noChangeShapeType="1"/>
          </p:cNvSpPr>
          <p:nvPr/>
        </p:nvSpPr>
        <p:spPr bwMode="auto">
          <a:xfrm>
            <a:off x="2903538" y="1701800"/>
            <a:ext cx="0" cy="19113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2" name="Line 32"/>
          <p:cNvSpPr>
            <a:spLocks noChangeShapeType="1"/>
          </p:cNvSpPr>
          <p:nvPr/>
        </p:nvSpPr>
        <p:spPr bwMode="auto">
          <a:xfrm rot="5400000">
            <a:off x="2027238" y="2754312"/>
            <a:ext cx="0" cy="1736725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3" name="Line 33"/>
          <p:cNvSpPr>
            <a:spLocks noChangeShapeType="1"/>
          </p:cNvSpPr>
          <p:nvPr/>
        </p:nvSpPr>
        <p:spPr bwMode="auto">
          <a:xfrm rot="5400000">
            <a:off x="2011363" y="1776412"/>
            <a:ext cx="0" cy="1736725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34"/>
          <p:cNvSpPr>
            <a:spLocks noChangeShapeType="1"/>
          </p:cNvSpPr>
          <p:nvPr/>
        </p:nvSpPr>
        <p:spPr bwMode="auto">
          <a:xfrm rot="5400000">
            <a:off x="2009776" y="830262"/>
            <a:ext cx="0" cy="1736725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675" name="Group 35"/>
          <p:cNvGrpSpPr>
            <a:grpSpLocks/>
          </p:cNvGrpSpPr>
          <p:nvPr/>
        </p:nvGrpSpPr>
        <p:grpSpPr bwMode="auto">
          <a:xfrm>
            <a:off x="727075" y="1254125"/>
            <a:ext cx="2589213" cy="2827338"/>
            <a:chOff x="1877" y="1152"/>
            <a:chExt cx="775" cy="749"/>
          </a:xfrm>
        </p:grpSpPr>
        <p:sp>
          <p:nvSpPr>
            <p:cNvPr id="70678" name="Rectangle 36"/>
            <p:cNvSpPr>
              <a:spLocks noChangeArrowheads="1"/>
            </p:cNvSpPr>
            <p:nvPr/>
          </p:nvSpPr>
          <p:spPr bwMode="auto">
            <a:xfrm>
              <a:off x="1877" y="1152"/>
              <a:ext cx="259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80</a:t>
              </a:r>
            </a:p>
          </p:txBody>
        </p:sp>
        <p:sp>
          <p:nvSpPr>
            <p:cNvPr id="70679" name="Rectangle 37"/>
            <p:cNvSpPr>
              <a:spLocks noChangeArrowheads="1"/>
            </p:cNvSpPr>
            <p:nvPr/>
          </p:nvSpPr>
          <p:spPr bwMode="auto">
            <a:xfrm>
              <a:off x="2136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74</a:t>
              </a:r>
            </a:p>
          </p:txBody>
        </p:sp>
        <p:sp>
          <p:nvSpPr>
            <p:cNvPr id="70680" name="Rectangle 38"/>
            <p:cNvSpPr>
              <a:spLocks noChangeArrowheads="1"/>
            </p:cNvSpPr>
            <p:nvPr/>
          </p:nvSpPr>
          <p:spPr bwMode="auto">
            <a:xfrm>
              <a:off x="2394" y="1152"/>
              <a:ext cx="258" cy="249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63</a:t>
              </a:r>
            </a:p>
          </p:txBody>
        </p:sp>
        <p:sp>
          <p:nvSpPr>
            <p:cNvPr id="70681" name="Rectangle 39"/>
            <p:cNvSpPr>
              <a:spLocks noChangeArrowheads="1"/>
            </p:cNvSpPr>
            <p:nvPr/>
          </p:nvSpPr>
          <p:spPr bwMode="auto">
            <a:xfrm>
              <a:off x="1877" y="140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69</a:t>
              </a:r>
            </a:p>
          </p:txBody>
        </p:sp>
        <p:sp>
          <p:nvSpPr>
            <p:cNvPr id="70682" name="Rectangle 40"/>
            <p:cNvSpPr>
              <a:spLocks noChangeArrowheads="1"/>
            </p:cNvSpPr>
            <p:nvPr/>
          </p:nvSpPr>
          <p:spPr bwMode="auto">
            <a:xfrm>
              <a:off x="2136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67</a:t>
              </a:r>
            </a:p>
          </p:txBody>
        </p:sp>
        <p:sp>
          <p:nvSpPr>
            <p:cNvPr id="70683" name="Rectangle 41"/>
            <p:cNvSpPr>
              <a:spLocks noChangeArrowheads="1"/>
            </p:cNvSpPr>
            <p:nvPr/>
          </p:nvSpPr>
          <p:spPr bwMode="auto">
            <a:xfrm>
              <a:off x="2394" y="140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56</a:t>
              </a:r>
            </a:p>
          </p:txBody>
        </p:sp>
        <p:sp>
          <p:nvSpPr>
            <p:cNvPr id="70684" name="Rectangle 42"/>
            <p:cNvSpPr>
              <a:spLocks noChangeArrowheads="1"/>
            </p:cNvSpPr>
            <p:nvPr/>
          </p:nvSpPr>
          <p:spPr bwMode="auto">
            <a:xfrm>
              <a:off x="1877" y="1651"/>
              <a:ext cx="259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60</a:t>
              </a:r>
            </a:p>
          </p:txBody>
        </p:sp>
        <p:sp>
          <p:nvSpPr>
            <p:cNvPr id="70685" name="Rectangle 43"/>
            <p:cNvSpPr>
              <a:spLocks noChangeArrowheads="1"/>
            </p:cNvSpPr>
            <p:nvPr/>
          </p:nvSpPr>
          <p:spPr bwMode="auto">
            <a:xfrm>
              <a:off x="2136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52</a:t>
              </a:r>
            </a:p>
          </p:txBody>
        </p:sp>
        <p:sp>
          <p:nvSpPr>
            <p:cNvPr id="70686" name="Rectangle 44"/>
            <p:cNvSpPr>
              <a:spLocks noChangeArrowheads="1"/>
            </p:cNvSpPr>
            <p:nvPr/>
          </p:nvSpPr>
          <p:spPr bwMode="auto">
            <a:xfrm>
              <a:off x="2394" y="1651"/>
              <a:ext cx="258" cy="25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2800" b="1"/>
                <a:t>48</a:t>
              </a:r>
            </a:p>
          </p:txBody>
        </p:sp>
      </p:grpSp>
      <p:sp>
        <p:nvSpPr>
          <p:cNvPr id="70676" name="Line 45"/>
          <p:cNvSpPr>
            <a:spLocks noChangeShapeType="1"/>
          </p:cNvSpPr>
          <p:nvPr/>
        </p:nvSpPr>
        <p:spPr bwMode="auto">
          <a:xfrm rot="5400000">
            <a:off x="1052513" y="1755775"/>
            <a:ext cx="1943100" cy="1746250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7" name="Line 46"/>
          <p:cNvSpPr>
            <a:spLocks noChangeShapeType="1"/>
          </p:cNvSpPr>
          <p:nvPr/>
        </p:nvSpPr>
        <p:spPr bwMode="auto">
          <a:xfrm rot="10800000">
            <a:off x="1163638" y="1701800"/>
            <a:ext cx="1770062" cy="1931988"/>
          </a:xfrm>
          <a:prstGeom prst="line">
            <a:avLst/>
          </a:prstGeom>
          <a:noFill/>
          <a:ln w="28575" cap="rnd">
            <a:solidFill>
              <a:srgbClr val="33CC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Concepts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3300"/>
                </a:solidFill>
              </a:rPr>
              <a:t>Grid (raster) data structures</a:t>
            </a:r>
            <a:r>
              <a:rPr lang="en-US" dirty="0" smtClean="0"/>
              <a:t> represent surfaces as an array of grid cells</a:t>
            </a:r>
          </a:p>
          <a:p>
            <a:pPr eaLnBrk="1" hangingPunct="1"/>
            <a:r>
              <a:rPr lang="en-US" dirty="0" smtClean="0">
                <a:solidFill>
                  <a:srgbClr val="FF3300"/>
                </a:solidFill>
              </a:rPr>
              <a:t>Raster calculation </a:t>
            </a:r>
            <a:r>
              <a:rPr lang="en-US" dirty="0" smtClean="0"/>
              <a:t>involves algebraic like operations on grids </a:t>
            </a:r>
          </a:p>
          <a:p>
            <a:pPr eaLnBrk="1" hangingPunct="1"/>
            <a:r>
              <a:rPr lang="en-US" dirty="0" smtClean="0">
                <a:solidFill>
                  <a:srgbClr val="FF3300"/>
                </a:solidFill>
              </a:rPr>
              <a:t>Interpolation and Generalization</a:t>
            </a:r>
            <a:r>
              <a:rPr lang="en-US" dirty="0" smtClean="0"/>
              <a:t> is an inherent part of the raster data representation</a:t>
            </a:r>
          </a:p>
          <a:p>
            <a:pPr eaLnBrk="1" hangingPunct="1"/>
            <a:r>
              <a:rPr lang="en-US" dirty="0">
                <a:solidFill>
                  <a:srgbClr val="FF3300"/>
                </a:solidFill>
              </a:rPr>
              <a:t>Watershed average precipitation </a:t>
            </a:r>
            <a:r>
              <a:rPr lang="en-US" dirty="0" smtClean="0"/>
              <a:t>may be computed by interpolation from point gages</a:t>
            </a:r>
          </a:p>
        </p:txBody>
      </p:sp>
    </p:spTree>
    <p:extLst>
      <p:ext uri="{BB962C8B-B14F-4D97-AF65-F5344CB8AC3E}">
        <p14:creationId xmlns:p14="http://schemas.microsoft.com/office/powerpoint/2010/main" val="41835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0513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Summary Concepts (2)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539875"/>
            <a:ext cx="795655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The elevation surface represented by a grid digital elevation model is used to derive slope important for surface flow</a:t>
            </a:r>
          </a:p>
          <a:p>
            <a:r>
              <a:rPr lang="en-US" sz="2800" dirty="0"/>
              <a:t>The eight direction pour point model approximates the surface flow using eight discrete grid directions.</a:t>
            </a:r>
          </a:p>
          <a:p>
            <a:r>
              <a:rPr lang="en-US" sz="2800" dirty="0"/>
              <a:t>The D</a:t>
            </a:r>
            <a:r>
              <a:rPr lang="en-US" sz="2800" dirty="0">
                <a:sym typeface="Symbol" pitchFamily="18" charset="2"/>
              </a:rPr>
              <a:t> vector surface flow model approximates the surface flow as a flow vector from each grid cell apportioned between down slope grid cells</a:t>
            </a:r>
            <a:r>
              <a:rPr lang="en-US" sz="2800" dirty="0" smtClean="0">
                <a:sym typeface="Symbol" pitchFamily="18" charset="2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10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assigned – due Sept 29 (1 week)</a:t>
            </a:r>
          </a:p>
          <a:p>
            <a:r>
              <a:rPr lang="en-US" dirty="0" smtClean="0"/>
              <a:t>Exercise assigned – Due Oct 1 (9 days)</a:t>
            </a:r>
          </a:p>
          <a:p>
            <a:r>
              <a:rPr lang="en-US" dirty="0" smtClean="0"/>
              <a:t>Homework 1 guidance (Utah State Plane System Spatial Reference)</a:t>
            </a:r>
          </a:p>
          <a:p>
            <a:r>
              <a:rPr lang="en-US" dirty="0" smtClean="0"/>
              <a:t>Complete presentation on slope</a:t>
            </a:r>
          </a:p>
          <a:p>
            <a:r>
              <a:rPr lang="en-US" dirty="0" smtClean="0"/>
              <a:t>Work high points of Exercise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435" y="870170"/>
            <a:ext cx="4743018" cy="5721214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3993991" y="998257"/>
            <a:ext cx="4832091" cy="369332"/>
            <a:chOff x="445168" y="998257"/>
            <a:chExt cx="8145379" cy="36933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45168" y="1367589"/>
              <a:ext cx="8145379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5168" y="998257"/>
              <a:ext cx="2445666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Std</a:t>
              </a:r>
              <a:r>
                <a:rPr lang="en-US" dirty="0" smtClean="0"/>
                <a:t> Parallel 2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93991" y="2167468"/>
            <a:ext cx="4832090" cy="376421"/>
            <a:chOff x="434891" y="2211858"/>
            <a:chExt cx="8155656" cy="37642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45168" y="2588279"/>
              <a:ext cx="8145379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34891" y="2211858"/>
              <a:ext cx="2448753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Std</a:t>
              </a:r>
              <a:r>
                <a:rPr lang="en-US" dirty="0" smtClean="0"/>
                <a:t> Parallel 1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020745" y="2587390"/>
            <a:ext cx="4805337" cy="369332"/>
            <a:chOff x="445168" y="2587390"/>
            <a:chExt cx="8145379" cy="3693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45168" y="2893078"/>
              <a:ext cx="8145379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609172" y="2587390"/>
              <a:ext cx="182402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Latitude of Origin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719476" y="135466"/>
            <a:ext cx="1764778" cy="6071370"/>
            <a:chOff x="4682830" y="135466"/>
            <a:chExt cx="1764778" cy="607137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682830" y="135466"/>
              <a:ext cx="0" cy="607137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682830" y="538563"/>
              <a:ext cx="176477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Central Meridian</a:t>
              </a:r>
              <a:endParaRPr lang="en-US" dirty="0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-496441" y="126754"/>
            <a:ext cx="7886700" cy="552101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Utah State Plane System (North)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06" y="2721689"/>
            <a:ext cx="4252187" cy="21790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660" y="4949295"/>
            <a:ext cx="4633436" cy="1802828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236499" y="1341053"/>
            <a:ext cx="6427537" cy="1499128"/>
            <a:chOff x="236499" y="1341053"/>
            <a:chExt cx="6427537" cy="1499128"/>
          </a:xfrm>
        </p:grpSpPr>
        <p:grpSp>
          <p:nvGrpSpPr>
            <p:cNvPr id="32" name="Group 31"/>
            <p:cNvGrpSpPr/>
            <p:nvPr/>
          </p:nvGrpSpPr>
          <p:grpSpPr>
            <a:xfrm>
              <a:off x="236499" y="1341053"/>
              <a:ext cx="3570145" cy="1255804"/>
              <a:chOff x="-51361" y="3688528"/>
              <a:chExt cx="3570145" cy="1255804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65315" y="3701176"/>
                <a:ext cx="3358178" cy="101888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4205" y="4298001"/>
                    <a:ext cx="3263394" cy="6463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500000, 1000000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  <a:p>
                    <a:r>
                      <a:rPr lang="en-US" dirty="0"/>
                      <a:t> </a:t>
                    </a: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205" y="4298001"/>
                    <a:ext cx="3263394" cy="646331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Rectangle 23"/>
                  <p:cNvSpPr/>
                  <p:nvPr/>
                </p:nvSpPr>
                <p:spPr>
                  <a:xfrm>
                    <a:off x="-51361" y="3989069"/>
                    <a:ext cx="357014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40.33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, −111.5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4" name="Rectangle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51361" y="3989069"/>
                    <a:ext cx="3570145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114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0" name="Rectangle 29"/>
              <p:cNvSpPr/>
              <p:nvPr/>
            </p:nvSpPr>
            <p:spPr>
              <a:xfrm>
                <a:off x="105370" y="3688528"/>
                <a:ext cx="753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Origin</a:t>
                </a:r>
                <a:endParaRPr lang="en-US" dirty="0"/>
              </a:p>
            </p:txBody>
          </p:sp>
        </p:grpSp>
        <p:sp>
          <p:nvSpPr>
            <p:cNvPr id="17" name="Freeform 16"/>
            <p:cNvSpPr/>
            <p:nvPr/>
          </p:nvSpPr>
          <p:spPr>
            <a:xfrm>
              <a:off x="3726873" y="1736920"/>
              <a:ext cx="2937163" cy="1103261"/>
            </a:xfrm>
            <a:custGeom>
              <a:avLst/>
              <a:gdLst>
                <a:gd name="connsiteX0" fmla="*/ 2937163 w 2937163"/>
                <a:gd name="connsiteY0" fmla="*/ 1206706 h 1206706"/>
                <a:gd name="connsiteX1" fmla="*/ 2840182 w 2937163"/>
                <a:gd name="connsiteY1" fmla="*/ 1082015 h 1206706"/>
                <a:gd name="connsiteX2" fmla="*/ 2812472 w 2937163"/>
                <a:gd name="connsiteY2" fmla="*/ 1054306 h 1206706"/>
                <a:gd name="connsiteX3" fmla="*/ 2729345 w 2937163"/>
                <a:gd name="connsiteY3" fmla="*/ 1026597 h 1206706"/>
                <a:gd name="connsiteX4" fmla="*/ 2646218 w 2937163"/>
                <a:gd name="connsiteY4" fmla="*/ 998888 h 1206706"/>
                <a:gd name="connsiteX5" fmla="*/ 2479963 w 2937163"/>
                <a:gd name="connsiteY5" fmla="*/ 985033 h 1206706"/>
                <a:gd name="connsiteX6" fmla="*/ 2396836 w 2937163"/>
                <a:gd name="connsiteY6" fmla="*/ 943469 h 1206706"/>
                <a:gd name="connsiteX7" fmla="*/ 2299854 w 2937163"/>
                <a:gd name="connsiteY7" fmla="*/ 901906 h 1206706"/>
                <a:gd name="connsiteX8" fmla="*/ 2189018 w 2937163"/>
                <a:gd name="connsiteY8" fmla="*/ 846488 h 1206706"/>
                <a:gd name="connsiteX9" fmla="*/ 2133600 w 2937163"/>
                <a:gd name="connsiteY9" fmla="*/ 818779 h 1206706"/>
                <a:gd name="connsiteX10" fmla="*/ 2078182 w 2937163"/>
                <a:gd name="connsiteY10" fmla="*/ 804924 h 1206706"/>
                <a:gd name="connsiteX11" fmla="*/ 2036618 w 2937163"/>
                <a:gd name="connsiteY11" fmla="*/ 777215 h 1206706"/>
                <a:gd name="connsiteX12" fmla="*/ 1939636 w 2937163"/>
                <a:gd name="connsiteY12" fmla="*/ 735651 h 1206706"/>
                <a:gd name="connsiteX13" fmla="*/ 1828800 w 2937163"/>
                <a:gd name="connsiteY13" fmla="*/ 680233 h 1206706"/>
                <a:gd name="connsiteX14" fmla="*/ 1731818 w 2937163"/>
                <a:gd name="connsiteY14" fmla="*/ 624815 h 1206706"/>
                <a:gd name="connsiteX15" fmla="*/ 1648691 w 2937163"/>
                <a:gd name="connsiteY15" fmla="*/ 569397 h 1206706"/>
                <a:gd name="connsiteX16" fmla="*/ 1607127 w 2937163"/>
                <a:gd name="connsiteY16" fmla="*/ 541688 h 1206706"/>
                <a:gd name="connsiteX17" fmla="*/ 1565563 w 2937163"/>
                <a:gd name="connsiteY17" fmla="*/ 513979 h 1206706"/>
                <a:gd name="connsiteX18" fmla="*/ 1454727 w 2937163"/>
                <a:gd name="connsiteY18" fmla="*/ 430851 h 1206706"/>
                <a:gd name="connsiteX19" fmla="*/ 1316182 w 2937163"/>
                <a:gd name="connsiteY19" fmla="*/ 389288 h 1206706"/>
                <a:gd name="connsiteX20" fmla="*/ 1177636 w 2937163"/>
                <a:gd name="connsiteY20" fmla="*/ 333869 h 1206706"/>
                <a:gd name="connsiteX21" fmla="*/ 1136072 w 2937163"/>
                <a:gd name="connsiteY21" fmla="*/ 306160 h 1206706"/>
                <a:gd name="connsiteX22" fmla="*/ 1066800 w 2937163"/>
                <a:gd name="connsiteY22" fmla="*/ 292306 h 1206706"/>
                <a:gd name="connsiteX23" fmla="*/ 983672 w 2937163"/>
                <a:gd name="connsiteY23" fmla="*/ 264597 h 1206706"/>
                <a:gd name="connsiteX24" fmla="*/ 928254 w 2937163"/>
                <a:gd name="connsiteY24" fmla="*/ 223033 h 1206706"/>
                <a:gd name="connsiteX25" fmla="*/ 845127 w 2937163"/>
                <a:gd name="connsiteY25" fmla="*/ 209179 h 1206706"/>
                <a:gd name="connsiteX26" fmla="*/ 803563 w 2937163"/>
                <a:gd name="connsiteY26" fmla="*/ 195324 h 1206706"/>
                <a:gd name="connsiteX27" fmla="*/ 720436 w 2937163"/>
                <a:gd name="connsiteY27" fmla="*/ 181469 h 1206706"/>
                <a:gd name="connsiteX28" fmla="*/ 637309 w 2937163"/>
                <a:gd name="connsiteY28" fmla="*/ 153760 h 1206706"/>
                <a:gd name="connsiteX29" fmla="*/ 568036 w 2937163"/>
                <a:gd name="connsiteY29" fmla="*/ 139906 h 1206706"/>
                <a:gd name="connsiteX30" fmla="*/ 484909 w 2937163"/>
                <a:gd name="connsiteY30" fmla="*/ 112197 h 1206706"/>
                <a:gd name="connsiteX31" fmla="*/ 443345 w 2937163"/>
                <a:gd name="connsiteY31" fmla="*/ 98342 h 1206706"/>
                <a:gd name="connsiteX32" fmla="*/ 387927 w 2937163"/>
                <a:gd name="connsiteY32" fmla="*/ 84488 h 1206706"/>
                <a:gd name="connsiteX33" fmla="*/ 346363 w 2937163"/>
                <a:gd name="connsiteY33" fmla="*/ 70633 h 1206706"/>
                <a:gd name="connsiteX34" fmla="*/ 221672 w 2937163"/>
                <a:gd name="connsiteY34" fmla="*/ 42924 h 1206706"/>
                <a:gd name="connsiteX35" fmla="*/ 180109 w 2937163"/>
                <a:gd name="connsiteY35" fmla="*/ 29069 h 1206706"/>
                <a:gd name="connsiteX36" fmla="*/ 124691 w 2937163"/>
                <a:gd name="connsiteY36" fmla="*/ 15215 h 1206706"/>
                <a:gd name="connsiteX37" fmla="*/ 83127 w 2937163"/>
                <a:gd name="connsiteY37" fmla="*/ 1360 h 1206706"/>
                <a:gd name="connsiteX38" fmla="*/ 0 w 2937163"/>
                <a:gd name="connsiteY38" fmla="*/ 1360 h 1206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937163" h="1206706">
                  <a:moveTo>
                    <a:pt x="2937163" y="1206706"/>
                  </a:moveTo>
                  <a:cubicBezTo>
                    <a:pt x="2904836" y="1165142"/>
                    <a:pt x="2877416" y="1119247"/>
                    <a:pt x="2840182" y="1082015"/>
                  </a:cubicBezTo>
                  <a:cubicBezTo>
                    <a:pt x="2830945" y="1072779"/>
                    <a:pt x="2824155" y="1060148"/>
                    <a:pt x="2812472" y="1054306"/>
                  </a:cubicBezTo>
                  <a:cubicBezTo>
                    <a:pt x="2786348" y="1041244"/>
                    <a:pt x="2757054" y="1035833"/>
                    <a:pt x="2729345" y="1026597"/>
                  </a:cubicBezTo>
                  <a:cubicBezTo>
                    <a:pt x="2729338" y="1026595"/>
                    <a:pt x="2646225" y="998889"/>
                    <a:pt x="2646218" y="998888"/>
                  </a:cubicBezTo>
                  <a:lnTo>
                    <a:pt x="2479963" y="985033"/>
                  </a:lnTo>
                  <a:cubicBezTo>
                    <a:pt x="2360856" y="905627"/>
                    <a:pt x="2511551" y="1000827"/>
                    <a:pt x="2396836" y="943469"/>
                  </a:cubicBezTo>
                  <a:cubicBezTo>
                    <a:pt x="2301160" y="895631"/>
                    <a:pt x="2415187" y="930738"/>
                    <a:pt x="2299854" y="901906"/>
                  </a:cubicBezTo>
                  <a:lnTo>
                    <a:pt x="2189018" y="846488"/>
                  </a:lnTo>
                  <a:cubicBezTo>
                    <a:pt x="2170545" y="837252"/>
                    <a:pt x="2153636" y="823788"/>
                    <a:pt x="2133600" y="818779"/>
                  </a:cubicBezTo>
                  <a:lnTo>
                    <a:pt x="2078182" y="804924"/>
                  </a:lnTo>
                  <a:cubicBezTo>
                    <a:pt x="2064327" y="795688"/>
                    <a:pt x="2051511" y="784662"/>
                    <a:pt x="2036618" y="777215"/>
                  </a:cubicBezTo>
                  <a:cubicBezTo>
                    <a:pt x="1942343" y="730077"/>
                    <a:pt x="2054952" y="807723"/>
                    <a:pt x="1939636" y="735651"/>
                  </a:cubicBezTo>
                  <a:cubicBezTo>
                    <a:pt x="1845435" y="676776"/>
                    <a:pt x="1926039" y="704544"/>
                    <a:pt x="1828800" y="680233"/>
                  </a:cubicBezTo>
                  <a:cubicBezTo>
                    <a:pt x="1647012" y="543890"/>
                    <a:pt x="1867823" y="700372"/>
                    <a:pt x="1731818" y="624815"/>
                  </a:cubicBezTo>
                  <a:cubicBezTo>
                    <a:pt x="1702707" y="608642"/>
                    <a:pt x="1676400" y="587870"/>
                    <a:pt x="1648691" y="569397"/>
                  </a:cubicBezTo>
                  <a:lnTo>
                    <a:pt x="1607127" y="541688"/>
                  </a:lnTo>
                  <a:cubicBezTo>
                    <a:pt x="1593272" y="532452"/>
                    <a:pt x="1577337" y="525753"/>
                    <a:pt x="1565563" y="513979"/>
                  </a:cubicBezTo>
                  <a:cubicBezTo>
                    <a:pt x="1534788" y="483203"/>
                    <a:pt x="1496505" y="441295"/>
                    <a:pt x="1454727" y="430851"/>
                  </a:cubicBezTo>
                  <a:cubicBezTo>
                    <a:pt x="1370973" y="409913"/>
                    <a:pt x="1417373" y="423018"/>
                    <a:pt x="1316182" y="389288"/>
                  </a:cubicBezTo>
                  <a:cubicBezTo>
                    <a:pt x="1203469" y="304753"/>
                    <a:pt x="1325901" y="383291"/>
                    <a:pt x="1177636" y="333869"/>
                  </a:cubicBezTo>
                  <a:cubicBezTo>
                    <a:pt x="1161839" y="328603"/>
                    <a:pt x="1151663" y="312007"/>
                    <a:pt x="1136072" y="306160"/>
                  </a:cubicBezTo>
                  <a:cubicBezTo>
                    <a:pt x="1114023" y="297892"/>
                    <a:pt x="1089518" y="298502"/>
                    <a:pt x="1066800" y="292306"/>
                  </a:cubicBezTo>
                  <a:cubicBezTo>
                    <a:pt x="1038621" y="284621"/>
                    <a:pt x="983672" y="264597"/>
                    <a:pt x="983672" y="264597"/>
                  </a:cubicBezTo>
                  <a:cubicBezTo>
                    <a:pt x="965199" y="250742"/>
                    <a:pt x="949693" y="231609"/>
                    <a:pt x="928254" y="223033"/>
                  </a:cubicBezTo>
                  <a:cubicBezTo>
                    <a:pt x="902172" y="212600"/>
                    <a:pt x="872549" y="215273"/>
                    <a:pt x="845127" y="209179"/>
                  </a:cubicBezTo>
                  <a:cubicBezTo>
                    <a:pt x="830871" y="206011"/>
                    <a:pt x="817819" y="198492"/>
                    <a:pt x="803563" y="195324"/>
                  </a:cubicBezTo>
                  <a:cubicBezTo>
                    <a:pt x="776141" y="189230"/>
                    <a:pt x="747688" y="188282"/>
                    <a:pt x="720436" y="181469"/>
                  </a:cubicBezTo>
                  <a:cubicBezTo>
                    <a:pt x="692100" y="174385"/>
                    <a:pt x="665950" y="159488"/>
                    <a:pt x="637309" y="153760"/>
                  </a:cubicBezTo>
                  <a:cubicBezTo>
                    <a:pt x="614218" y="149142"/>
                    <a:pt x="590755" y="146102"/>
                    <a:pt x="568036" y="139906"/>
                  </a:cubicBezTo>
                  <a:cubicBezTo>
                    <a:pt x="539857" y="132221"/>
                    <a:pt x="512618" y="121433"/>
                    <a:pt x="484909" y="112197"/>
                  </a:cubicBezTo>
                  <a:cubicBezTo>
                    <a:pt x="471054" y="107579"/>
                    <a:pt x="457513" y="101884"/>
                    <a:pt x="443345" y="98342"/>
                  </a:cubicBezTo>
                  <a:cubicBezTo>
                    <a:pt x="424872" y="93724"/>
                    <a:pt x="406236" y="89719"/>
                    <a:pt x="387927" y="84488"/>
                  </a:cubicBezTo>
                  <a:cubicBezTo>
                    <a:pt x="373885" y="80476"/>
                    <a:pt x="360531" y="74175"/>
                    <a:pt x="346363" y="70633"/>
                  </a:cubicBezTo>
                  <a:cubicBezTo>
                    <a:pt x="232088" y="42064"/>
                    <a:pt x="321228" y="71370"/>
                    <a:pt x="221672" y="42924"/>
                  </a:cubicBezTo>
                  <a:cubicBezTo>
                    <a:pt x="207630" y="38912"/>
                    <a:pt x="194151" y="33081"/>
                    <a:pt x="180109" y="29069"/>
                  </a:cubicBezTo>
                  <a:cubicBezTo>
                    <a:pt x="161800" y="23838"/>
                    <a:pt x="143000" y="20446"/>
                    <a:pt x="124691" y="15215"/>
                  </a:cubicBezTo>
                  <a:cubicBezTo>
                    <a:pt x="110649" y="11203"/>
                    <a:pt x="97642" y="2973"/>
                    <a:pt x="83127" y="1360"/>
                  </a:cubicBezTo>
                  <a:cubicBezTo>
                    <a:pt x="55587" y="-1700"/>
                    <a:pt x="27709" y="1360"/>
                    <a:pt x="0" y="1360"/>
                  </a:cubicBezTo>
                </a:path>
              </a:pathLst>
            </a:custGeom>
            <a:noFill/>
            <a:ln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284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595" y="870170"/>
            <a:ext cx="4743018" cy="5721214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4668978" y="2503917"/>
            <a:ext cx="4523620" cy="389161"/>
            <a:chOff x="1731849" y="2503917"/>
            <a:chExt cx="7667849" cy="38916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731849" y="2893078"/>
              <a:ext cx="6858698" cy="0"/>
            </a:xfrm>
            <a:prstGeom prst="line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949248" y="2503917"/>
              <a:ext cx="445045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Latitude of Origin  40.333 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608636" y="135466"/>
            <a:ext cx="1764778" cy="6071370"/>
            <a:chOff x="4682830" y="135466"/>
            <a:chExt cx="1764778" cy="607137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4682830" y="135466"/>
              <a:ext cx="0" cy="6071370"/>
            </a:xfrm>
            <a:prstGeom prst="line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682830" y="435654"/>
              <a:ext cx="17647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Central Meridian</a:t>
              </a:r>
            </a:p>
            <a:p>
              <a:r>
                <a:rPr lang="en-US" dirty="0" smtClean="0"/>
                <a:t>-111.5</a:t>
              </a:r>
              <a:endParaRPr lang="en-US" dirty="0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-496441" y="126754"/>
            <a:ext cx="7886700" cy="552101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Utah State Plane System (North)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847375" y="946222"/>
                <a:ext cx="32671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41.754, −111.846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75" y="946222"/>
                <a:ext cx="326717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3498" y="1675933"/>
                <a:ext cx="3971397" cy="749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41.754−40.333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∗6371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=158.008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98" y="1675933"/>
                <a:ext cx="3971397" cy="749436"/>
              </a:xfrm>
              <a:prstGeom prst="rect">
                <a:avLst/>
              </a:prstGeom>
              <a:blipFill rotWithShape="0"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90945" y="2725035"/>
                <a:ext cx="4210400" cy="10264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−111.846−(−111.5)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b="0" dirty="0" smtClean="0">
                    <a:ea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∗6371∗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41.754</m:t>
                            </m:r>
                          </m:e>
                        </m:d>
                      </m:e>
                    </m:func>
                  </m:oMath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=−28.702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45" y="2725035"/>
                <a:ext cx="4210400" cy="1026435"/>
              </a:xfrm>
              <a:prstGeom prst="rect">
                <a:avLst/>
              </a:prstGeom>
              <a:blipFill rotWithShape="0">
                <a:blip r:embed="rId5"/>
                <a:stretch>
                  <a:fillRect l="-145"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113498" y="4104602"/>
            <a:ext cx="3415487" cy="1263989"/>
            <a:chOff x="781984" y="5908405"/>
            <a:chExt cx="5502546" cy="126398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781984" y="6249064"/>
                  <a:ext cx="5502546" cy="9233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500000−28702, </m:t>
                        </m:r>
                      </m:oMath>
                    </m:oMathPara>
                  </a14:m>
                  <a:endParaRPr lang="en-US" i="1" dirty="0" smtClean="0">
                    <a:latin typeface="Cambria Math" panose="02040503050406030204" pitchFamily="18" charset="0"/>
                  </a:endParaRPr>
                </a:p>
                <a:p>
                  <a:r>
                    <a:rPr lang="en-US" dirty="0" smtClean="0"/>
                    <a:t>              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1000000+158008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b="0" i="1" dirty="0" smtClean="0">
                    <a:latin typeface="Cambria Math" panose="02040503050406030204" pitchFamily="18" charset="0"/>
                  </a:endParaRPr>
                </a:p>
                <a:p>
                  <a:r>
                    <a:rPr lang="en-US" b="0" dirty="0" smtClean="0"/>
                    <a:t>  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471298, 1158008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𝑚𝑒𝑡𝑒𝑟𝑠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984" y="6249064"/>
                  <a:ext cx="5502546" cy="92333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Rectangle 40"/>
            <p:cNvSpPr/>
            <p:nvPr/>
          </p:nvSpPr>
          <p:spPr>
            <a:xfrm>
              <a:off x="887271" y="5908405"/>
              <a:ext cx="313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Projected coordinates (approx.)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746863" y="1407154"/>
            <a:ext cx="509242" cy="1466095"/>
            <a:chOff x="3510665" y="1526959"/>
            <a:chExt cx="509242" cy="20727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ectangle 45"/>
                <p:cNvSpPr/>
                <p:nvPr/>
              </p:nvSpPr>
              <p:spPr>
                <a:xfrm>
                  <a:off x="3510665" y="2281884"/>
                  <a:ext cx="50924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0665" y="2281884"/>
                  <a:ext cx="509242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Straight Arrow Connector 46"/>
            <p:cNvCxnSpPr/>
            <p:nvPr/>
          </p:nvCxnSpPr>
          <p:spPr>
            <a:xfrm>
              <a:off x="3967577" y="1526959"/>
              <a:ext cx="0" cy="2072710"/>
            </a:xfrm>
            <a:prstGeom prst="straightConnector1">
              <a:avLst/>
            </a:prstGeom>
            <a:noFill/>
            <a:ln w="12700" cap="flat" cmpd="sng" algn="ctr">
              <a:solidFill>
                <a:srgbClr val="5B9BD5"/>
              </a:solidFill>
              <a:prstDash val="solid"/>
              <a:miter lim="800000"/>
              <a:headEnd type="arrow" w="med" len="med"/>
              <a:tailEnd type="arrow" w="med" len="med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6195208" y="1512739"/>
            <a:ext cx="509242" cy="2089443"/>
            <a:chOff x="6195208" y="1512739"/>
            <a:chExt cx="509242" cy="20894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6195208" y="3133408"/>
                  <a:ext cx="509242" cy="369332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5208" y="3133408"/>
                  <a:ext cx="509242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Connector 48"/>
            <p:cNvCxnSpPr/>
            <p:nvPr/>
          </p:nvCxnSpPr>
          <p:spPr>
            <a:xfrm>
              <a:off x="6306048" y="1512739"/>
              <a:ext cx="0" cy="2089443"/>
            </a:xfrm>
            <a:prstGeom prst="line">
              <a:avLst/>
            </a:prstGeom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6306048" y="3446010"/>
              <a:ext cx="302588" cy="0"/>
            </a:xfrm>
            <a:prstGeom prst="straightConnector1">
              <a:avLst/>
            </a:prstGeom>
            <a:ln w="12700">
              <a:solidFill>
                <a:schemeClr val="tx2">
                  <a:lumMod val="40000"/>
                  <a:lumOff val="6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4692557" y="2978727"/>
            <a:ext cx="3570145" cy="2720650"/>
            <a:chOff x="4692557" y="2978727"/>
            <a:chExt cx="3570145" cy="2720650"/>
          </a:xfrm>
        </p:grpSpPr>
        <p:grpSp>
          <p:nvGrpSpPr>
            <p:cNvPr id="57" name="Group 56"/>
            <p:cNvGrpSpPr/>
            <p:nvPr/>
          </p:nvGrpSpPr>
          <p:grpSpPr>
            <a:xfrm>
              <a:off x="4692557" y="4429718"/>
              <a:ext cx="3570145" cy="1269659"/>
              <a:chOff x="-51361" y="3688528"/>
              <a:chExt cx="3570145" cy="1269659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65315" y="3701176"/>
                <a:ext cx="3358178" cy="1030179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-21215" y="4311856"/>
                    <a:ext cx="3263394" cy="6463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500000, 1000000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  <a:p>
                    <a:r>
                      <a:rPr lang="en-US" dirty="0"/>
                      <a:t> </a:t>
                    </a:r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21215" y="4311856"/>
                    <a:ext cx="3263394" cy="646331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/>
                  <p:cNvSpPr/>
                  <p:nvPr/>
                </p:nvSpPr>
                <p:spPr>
                  <a:xfrm>
                    <a:off x="-51361" y="3989069"/>
                    <a:ext cx="357014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40.33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, −111.5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1" name="Rectangle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51361" y="3989069"/>
                    <a:ext cx="3570145" cy="369332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b="-114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2" name="Rectangle 61"/>
              <p:cNvSpPr/>
              <p:nvPr/>
            </p:nvSpPr>
            <p:spPr>
              <a:xfrm>
                <a:off x="105370" y="3688528"/>
                <a:ext cx="753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Origin</a:t>
                </a:r>
                <a:endParaRPr lang="en-US" dirty="0"/>
              </a:p>
            </p:txBody>
          </p:sp>
        </p:grpSp>
        <p:sp>
          <p:nvSpPr>
            <p:cNvPr id="65" name="Freeform 64"/>
            <p:cNvSpPr/>
            <p:nvPr/>
          </p:nvSpPr>
          <p:spPr>
            <a:xfrm>
              <a:off x="5749636" y="2978727"/>
              <a:ext cx="789709" cy="1463639"/>
            </a:xfrm>
            <a:custGeom>
              <a:avLst/>
              <a:gdLst>
                <a:gd name="connsiteX0" fmla="*/ 0 w 789709"/>
                <a:gd name="connsiteY0" fmla="*/ 1399309 h 1399309"/>
                <a:gd name="connsiteX1" fmla="*/ 96982 w 789709"/>
                <a:gd name="connsiteY1" fmla="*/ 914400 h 1399309"/>
                <a:gd name="connsiteX2" fmla="*/ 318655 w 789709"/>
                <a:gd name="connsiteY2" fmla="*/ 360218 h 1399309"/>
                <a:gd name="connsiteX3" fmla="*/ 789709 w 789709"/>
                <a:gd name="connsiteY3" fmla="*/ 0 h 1399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709" h="1399309">
                  <a:moveTo>
                    <a:pt x="0" y="1399309"/>
                  </a:moveTo>
                  <a:cubicBezTo>
                    <a:pt x="21936" y="1243445"/>
                    <a:pt x="43873" y="1087582"/>
                    <a:pt x="96982" y="914400"/>
                  </a:cubicBezTo>
                  <a:cubicBezTo>
                    <a:pt x="150091" y="741218"/>
                    <a:pt x="203201" y="512618"/>
                    <a:pt x="318655" y="360218"/>
                  </a:cubicBezTo>
                  <a:cubicBezTo>
                    <a:pt x="434110" y="207818"/>
                    <a:pt x="611909" y="103909"/>
                    <a:pt x="789709" y="0"/>
                  </a:cubicBezTo>
                </a:path>
              </a:pathLst>
            </a:custGeom>
            <a:noFill/>
            <a:ln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Freeform 66"/>
          <p:cNvSpPr/>
          <p:nvPr/>
        </p:nvSpPr>
        <p:spPr>
          <a:xfrm>
            <a:off x="4051782" y="1001511"/>
            <a:ext cx="2182763" cy="300816"/>
          </a:xfrm>
          <a:custGeom>
            <a:avLst/>
            <a:gdLst>
              <a:gd name="connsiteX0" fmla="*/ 0 w 1939636"/>
              <a:gd name="connsiteY0" fmla="*/ 81570 h 303242"/>
              <a:gd name="connsiteX1" fmla="*/ 1316182 w 1939636"/>
              <a:gd name="connsiteY1" fmla="*/ 12297 h 303242"/>
              <a:gd name="connsiteX2" fmla="*/ 1939636 w 1939636"/>
              <a:gd name="connsiteY2" fmla="*/ 303242 h 30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9636" h="303242">
                <a:moveTo>
                  <a:pt x="0" y="81570"/>
                </a:moveTo>
                <a:cubicBezTo>
                  <a:pt x="496455" y="28461"/>
                  <a:pt x="992910" y="-24648"/>
                  <a:pt x="1316182" y="12297"/>
                </a:cubicBezTo>
                <a:cubicBezTo>
                  <a:pt x="1639454" y="49242"/>
                  <a:pt x="1789545" y="176242"/>
                  <a:pt x="1939636" y="303242"/>
                </a:cubicBezTo>
              </a:path>
            </a:pathLst>
          </a:custGeom>
          <a:noFill/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0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562600" cy="901700"/>
          </a:xfrm>
          <a:noFill/>
        </p:spPr>
        <p:txBody>
          <a:bodyPr/>
          <a:lstStyle/>
          <a:p>
            <a:pPr eaLnBrk="1" hangingPunct="1"/>
            <a:r>
              <a:rPr lang="en-CA" dirty="0" smtClean="0"/>
              <a:t>Topographic Slope</a:t>
            </a:r>
          </a:p>
        </p:txBody>
      </p:sp>
      <p:grpSp>
        <p:nvGrpSpPr>
          <p:cNvPr id="61443" name="Group 3"/>
          <p:cNvGrpSpPr>
            <a:grpSpLocks/>
          </p:cNvGrpSpPr>
          <p:nvPr/>
        </p:nvGrpSpPr>
        <p:grpSpPr bwMode="auto">
          <a:xfrm>
            <a:off x="1781528" y="860425"/>
            <a:ext cx="5580944" cy="3609975"/>
            <a:chOff x="926" y="638"/>
            <a:chExt cx="3656" cy="2431"/>
          </a:xfrm>
        </p:grpSpPr>
        <p:pic>
          <p:nvPicPr>
            <p:cNvPr id="61445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" y="638"/>
              <a:ext cx="3656" cy="2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46" name="Line 5"/>
            <p:cNvSpPr>
              <a:spLocks noChangeShapeType="1"/>
            </p:cNvSpPr>
            <p:nvPr/>
          </p:nvSpPr>
          <p:spPr bwMode="auto">
            <a:xfrm flipH="1">
              <a:off x="3072" y="1632"/>
              <a:ext cx="224" cy="43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4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25425" y="4428769"/>
            <a:ext cx="8783638" cy="18891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Defined or represented by one of the following</a:t>
            </a:r>
          </a:p>
          <a:p>
            <a:pPr lvl="1" eaLnBrk="1" hangingPunct="1"/>
            <a:r>
              <a:rPr lang="en-US" sz="2400" dirty="0" smtClean="0"/>
              <a:t>Surface derivative </a:t>
            </a:r>
            <a:r>
              <a:rPr lang="en-US" sz="2400" dirty="0" smtClean="0">
                <a:sym typeface="Symbol" pitchFamily="18" charset="2"/>
              </a:rPr>
              <a:t>z   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  <a:sym typeface="Symbol" pitchFamily="18" charset="2"/>
              </a:rPr>
              <a:t>dz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/dx, </a:t>
            </a:r>
            <a:r>
              <a:rPr lang="en-US" sz="2400" dirty="0" err="1" smtClean="0">
                <a:solidFill>
                  <a:schemeClr val="accent1"/>
                </a:solidFill>
                <a:sym typeface="Symbol" pitchFamily="18" charset="2"/>
              </a:rPr>
              <a:t>dz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/</a:t>
            </a:r>
            <a:r>
              <a:rPr lang="en-US" sz="2400" dirty="0" err="1" smtClean="0">
                <a:solidFill>
                  <a:schemeClr val="accent1"/>
                </a:solidFill>
                <a:sym typeface="Symbol" pitchFamily="18" charset="2"/>
              </a:rPr>
              <a:t>dy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)</a:t>
            </a:r>
          </a:p>
          <a:p>
            <a:pPr lvl="1" eaLnBrk="1" hangingPunct="1"/>
            <a:r>
              <a:rPr lang="en-US" sz="2400" dirty="0" smtClean="0">
                <a:sym typeface="Symbol" pitchFamily="18" charset="2"/>
              </a:rPr>
              <a:t>Vector with x and y components  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  <a:sym typeface="Symbol" pitchFamily="18" charset="2"/>
              </a:rPr>
              <a:t>S</a:t>
            </a:r>
            <a:r>
              <a:rPr lang="en-US" sz="2400" baseline="-25000" dirty="0" err="1" smtClean="0">
                <a:solidFill>
                  <a:schemeClr val="accent1"/>
                </a:solidFill>
                <a:sym typeface="Symbol" pitchFamily="18" charset="2"/>
              </a:rPr>
              <a:t>x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, </a:t>
            </a:r>
            <a:r>
              <a:rPr lang="en-US" sz="2400" dirty="0" err="1" smtClean="0">
                <a:solidFill>
                  <a:schemeClr val="accent1"/>
                </a:solidFill>
                <a:sym typeface="Symbol" pitchFamily="18" charset="2"/>
              </a:rPr>
              <a:t>S</a:t>
            </a:r>
            <a:r>
              <a:rPr lang="en-US" sz="2400" baseline="-25000" dirty="0" err="1" smtClean="0">
                <a:solidFill>
                  <a:schemeClr val="accent1"/>
                </a:solidFill>
                <a:sym typeface="Symbol" pitchFamily="18" charset="2"/>
              </a:rPr>
              <a:t>y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)</a:t>
            </a:r>
          </a:p>
          <a:p>
            <a:pPr lvl="1" eaLnBrk="1" hangingPunct="1"/>
            <a:r>
              <a:rPr lang="en-US" sz="2400" dirty="0" smtClean="0">
                <a:sym typeface="Symbol" pitchFamily="18" charset="2"/>
              </a:rPr>
              <a:t>Vector with magnitude (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slope</a:t>
            </a:r>
            <a:r>
              <a:rPr lang="en-US" sz="2400" dirty="0" smtClean="0">
                <a:sym typeface="Symbol" pitchFamily="18" charset="2"/>
              </a:rPr>
              <a:t>) and direction (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aspect</a:t>
            </a:r>
            <a:r>
              <a:rPr lang="en-US" sz="2400" dirty="0" smtClean="0">
                <a:sym typeface="Symbol" pitchFamily="18" charset="2"/>
              </a:rPr>
              <a:t>)   </a:t>
            </a:r>
            <a:r>
              <a:rPr lang="en-US" sz="2400" dirty="0" smtClean="0">
                <a:solidFill>
                  <a:schemeClr val="accent1"/>
                </a:solidFill>
                <a:sym typeface="Symbol" pitchFamily="18" charset="2"/>
              </a:rPr>
              <a:t>(S, )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6617" y="6419334"/>
            <a:ext cx="6981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See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www.neng.usu.edu/cee/faculty/dtarb/giswr/2015/Slope.pdf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71959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562600" cy="901700"/>
          </a:xfrm>
          <a:noFill/>
        </p:spPr>
        <p:txBody>
          <a:bodyPr/>
          <a:lstStyle/>
          <a:p>
            <a:pPr eaLnBrk="1" hangingPunct="1"/>
            <a:r>
              <a:rPr lang="en-CA" sz="4000" dirty="0" smtClean="0"/>
              <a:t>Slope and Aspect</a:t>
            </a:r>
          </a:p>
        </p:txBody>
      </p:sp>
      <p:pic>
        <p:nvPicPr>
          <p:cNvPr id="6246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177" y="992023"/>
            <a:ext cx="48879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Rectangle 10"/>
          <p:cNvSpPr>
            <a:spLocks noChangeArrowheads="1"/>
          </p:cNvSpPr>
          <p:nvPr/>
        </p:nvSpPr>
        <p:spPr bwMode="auto">
          <a:xfrm>
            <a:off x="4114800" y="25146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525032" y="4078123"/>
            <a:ext cx="4479930" cy="1927554"/>
            <a:chOff x="2660498" y="2121932"/>
            <a:chExt cx="4479930" cy="1927554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3200400" y="3657600"/>
              <a:ext cx="1905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3200400" y="2121932"/>
              <a:ext cx="0" cy="15356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3200400" y="2590800"/>
              <a:ext cx="1600200" cy="1066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200400" y="2590800"/>
              <a:ext cx="1600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5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i="1" smtClean="0">
                            <a:latin typeface="Cambria Math"/>
                            <a:ea typeface="Cambria Math"/>
                          </a:rPr>
                          <m:t>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930628" y="2616368"/>
                  <a:ext cx="2209800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l-GR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a14:m>
                  <a:r>
                    <a:rPr lang="en-US" dirty="0" smtClean="0"/>
                    <a:t> = aspect clockwise from North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0628" y="2616368"/>
                  <a:ext cx="2209800" cy="646331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486" t="-4717" b="-1415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Arc 27"/>
            <p:cNvSpPr/>
            <p:nvPr/>
          </p:nvSpPr>
          <p:spPr>
            <a:xfrm>
              <a:off x="2819400" y="3233838"/>
              <a:ext cx="759438" cy="804762"/>
            </a:xfrm>
            <a:prstGeom prst="arc">
              <a:avLst>
                <a:gd name="adj1" fmla="val 16110820"/>
                <a:gd name="adj2" fmla="val 1967600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562642" y="3680154"/>
                  <a:ext cx="36798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2642" y="3680154"/>
                  <a:ext cx="367986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2758470" y="2133600"/>
                  <a:ext cx="37138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8470" y="2133600"/>
                  <a:ext cx="371384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8969738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flipV="1">
            <a:off x="2766995" y="4762243"/>
            <a:ext cx="0" cy="766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271061" y="4652705"/>
            <a:ext cx="10886" cy="4929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766995" y="4652705"/>
            <a:ext cx="1514952" cy="109538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994772" y="4266262"/>
            <a:ext cx="0" cy="106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498838" y="4266262"/>
            <a:ext cx="25633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94772" y="4266262"/>
            <a:ext cx="1529699" cy="0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228248" y="3961462"/>
            <a:ext cx="0" cy="106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732314" y="3809062"/>
            <a:ext cx="10886" cy="685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228248" y="3809062"/>
            <a:ext cx="1514952" cy="152400"/>
          </a:xfrm>
          <a:prstGeom prst="line">
            <a:avLst/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1990248" y="53330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1228248" y="50282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248" y="47234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Diamond 17"/>
          <p:cNvSpPr/>
          <p:nvPr/>
        </p:nvSpPr>
        <p:spPr>
          <a:xfrm>
            <a:off x="2752248" y="50282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Diamond 18"/>
          <p:cNvSpPr/>
          <p:nvPr/>
        </p:nvSpPr>
        <p:spPr>
          <a:xfrm>
            <a:off x="1990248" y="47234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1228248" y="44186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1" name="Diamond 20"/>
          <p:cNvSpPr/>
          <p:nvPr/>
        </p:nvSpPr>
        <p:spPr>
          <a:xfrm>
            <a:off x="3505200" y="47234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Diamond 21"/>
          <p:cNvSpPr/>
          <p:nvPr/>
        </p:nvSpPr>
        <p:spPr>
          <a:xfrm>
            <a:off x="2743200" y="44186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" name="Diamond 22"/>
          <p:cNvSpPr/>
          <p:nvPr/>
        </p:nvSpPr>
        <p:spPr>
          <a:xfrm>
            <a:off x="1981200" y="4113862"/>
            <a:ext cx="1524000" cy="6096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81000" y="4652705"/>
            <a:ext cx="685800" cy="24645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6248" y="4418662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48" y="4418662"/>
                <a:ext cx="375423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01063" y="3244164"/>
                <a:ext cx="760273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063" y="3244164"/>
                <a:ext cx="760273" cy="5648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144334" y="3587064"/>
                <a:ext cx="787010" cy="617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334" y="3587064"/>
                <a:ext cx="787010" cy="6170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18002" y="4145969"/>
                <a:ext cx="739369" cy="60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002" y="4145969"/>
                <a:ext cx="739369" cy="6072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 flipV="1">
            <a:off x="3245544" y="5246514"/>
            <a:ext cx="1513351" cy="6378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73471" y="5573330"/>
                <a:ext cx="503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471" y="5573330"/>
                <a:ext cx="50366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87245" y="1315598"/>
                <a:ext cx="3533340" cy="4607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𝑎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𝑐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∆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i="1" smtClean="0">
                                      <a:latin typeface="Cambria Math"/>
                                      <a:ea typeface="Cambria Math"/>
                                    </a:rPr>
                                    <m:t>∆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2∆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2∆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b="0" i="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i="0" dirty="0" smtClean="0">
                  <a:latin typeface="Cambria Math"/>
                  <a:ea typeface="Cambria Math"/>
                </a:endParaRPr>
              </a:p>
              <a:p>
                <a:endParaRPr lang="en-US" b="0" i="0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/>
                            </a:rPr>
                            <m:t>dz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/>
                            </a:rPr>
                            <m:t>dx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a</m:t>
                              </m:r>
                              <m: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d</m:t>
                              </m:r>
                              <m: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g</m:t>
                              </m:r>
                            </m:e>
                          </m:d>
                          <m:r>
                            <a:rPr lang="en-US" b="0" i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c</m:t>
                              </m:r>
                              <m: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f</m:t>
                              </m:r>
                              <m: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i</m:t>
                              </m:r>
                            </m:e>
                          </m:d>
                        </m:num>
                        <m:den>
                          <m:r>
                            <a:rPr lang="en-US" b="0" i="0" smtClean="0">
                              <a:latin typeface="Cambria Math"/>
                              <a:ea typeface="Cambria Math"/>
                            </a:rPr>
                            <m:t>8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Similarly</a:t>
                </a:r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/>
                            </a:rPr>
                            <m:t>dz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/>
                            </a:rPr>
                            <m:t>d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/>
                            </a:rPr>
                            <m:t>y</m:t>
                          </m:r>
                        </m:den>
                      </m:f>
                      <m:r>
                        <a:rPr lang="en-US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g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h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i</m:t>
                              </m:r>
                            </m:e>
                          </m:d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a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b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c</m:t>
                              </m:r>
                            </m:e>
                          </m:d>
                        </m:num>
                        <m:den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8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Slope magnitude =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𝑑𝑧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𝑑𝑧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𝑑𝑦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245" y="1315598"/>
                <a:ext cx="3533340" cy="4607608"/>
              </a:xfrm>
              <a:prstGeom prst="rect">
                <a:avLst/>
              </a:prstGeom>
              <a:blipFill rotWithShape="0">
                <a:blip r:embed="rId7"/>
                <a:stretch>
                  <a:fillRect l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1977595" y="7967"/>
            <a:ext cx="5562600" cy="901700"/>
          </a:xfrm>
          <a:prstGeom prst="rect">
            <a:avLst/>
          </a:prstGeom>
          <a:noFill/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000" smtClean="0"/>
              <a:t>ArcGIS “Slope” tool</a:t>
            </a:r>
            <a:endParaRPr lang="en-CA" sz="4000" dirty="0" smtClean="0"/>
          </a:p>
        </p:txBody>
      </p:sp>
      <p:grpSp>
        <p:nvGrpSpPr>
          <p:cNvPr id="37" name="Group 20"/>
          <p:cNvGrpSpPr>
            <a:grpSpLocks/>
          </p:cNvGrpSpPr>
          <p:nvPr/>
        </p:nvGrpSpPr>
        <p:grpSpPr bwMode="auto">
          <a:xfrm>
            <a:off x="653959" y="1086998"/>
            <a:ext cx="1371600" cy="1371600"/>
            <a:chOff x="336" y="2592"/>
            <a:chExt cx="864" cy="864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336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624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46" name="Rectangle 13"/>
            <p:cNvSpPr>
              <a:spLocks noChangeArrowheads="1"/>
            </p:cNvSpPr>
            <p:nvPr/>
          </p:nvSpPr>
          <p:spPr bwMode="auto">
            <a:xfrm>
              <a:off x="912" y="259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auto">
            <a:xfrm>
              <a:off x="336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auto">
            <a:xfrm>
              <a:off x="624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51" name="Rectangle 16"/>
            <p:cNvSpPr>
              <a:spLocks noChangeArrowheads="1"/>
            </p:cNvSpPr>
            <p:nvPr/>
          </p:nvSpPr>
          <p:spPr bwMode="auto">
            <a:xfrm>
              <a:off x="912" y="2880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52" name="Rectangle 17"/>
            <p:cNvSpPr>
              <a:spLocks noChangeArrowheads="1"/>
            </p:cNvSpPr>
            <p:nvPr/>
          </p:nvSpPr>
          <p:spPr bwMode="auto">
            <a:xfrm>
              <a:off x="336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53" name="Rectangle 18"/>
            <p:cNvSpPr>
              <a:spLocks noChangeArrowheads="1"/>
            </p:cNvSpPr>
            <p:nvPr/>
          </p:nvSpPr>
          <p:spPr bwMode="auto">
            <a:xfrm>
              <a:off x="624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54" name="Rectangle 19"/>
            <p:cNvSpPr>
              <a:spLocks noChangeArrowheads="1"/>
            </p:cNvSpPr>
            <p:nvPr/>
          </p:nvSpPr>
          <p:spPr bwMode="auto">
            <a:xfrm>
              <a:off x="912" y="316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i</a:t>
              </a:r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 flipV="1">
            <a:off x="466248" y="909668"/>
            <a:ext cx="1" cy="1777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6248" y="2698049"/>
            <a:ext cx="1735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82932" y="238235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31621" y="725001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381000" y="5638132"/>
            <a:ext cx="2396074" cy="987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777074" y="5581420"/>
            <a:ext cx="2410171" cy="1055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943313" y="5652177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42146" y="5832304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4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ArcGIS Aspect – the steepest downslope direction</a:t>
            </a:r>
          </a:p>
        </p:txBody>
      </p:sp>
      <p:sp>
        <p:nvSpPr>
          <p:cNvPr id="63492" name="Line 5"/>
          <p:cNvSpPr>
            <a:spLocks noChangeShapeType="1"/>
          </p:cNvSpPr>
          <p:nvPr/>
        </p:nvSpPr>
        <p:spPr bwMode="auto">
          <a:xfrm flipV="1">
            <a:off x="2026672" y="1919238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Line 6"/>
          <p:cNvSpPr>
            <a:spLocks noChangeShapeType="1"/>
          </p:cNvSpPr>
          <p:nvPr/>
        </p:nvSpPr>
        <p:spPr bwMode="auto">
          <a:xfrm>
            <a:off x="2026672" y="3290838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4" name="Line 7"/>
          <p:cNvSpPr>
            <a:spLocks noChangeShapeType="1"/>
          </p:cNvSpPr>
          <p:nvPr/>
        </p:nvSpPr>
        <p:spPr bwMode="auto">
          <a:xfrm flipV="1">
            <a:off x="2026672" y="1919238"/>
            <a:ext cx="19050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349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319698"/>
              </p:ext>
            </p:extLst>
          </p:nvPr>
        </p:nvGraphicFramePr>
        <p:xfrm>
          <a:off x="3169672" y="3290838"/>
          <a:ext cx="4587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7" name="Equation" r:id="rId3" imgW="228501" imgH="393529" progId="Equation.3">
                  <p:embed/>
                </p:oleObj>
              </mc:Choice>
              <mc:Fallback>
                <p:oleObj name="Equation" r:id="rId3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672" y="3290838"/>
                        <a:ext cx="458788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57953"/>
              </p:ext>
            </p:extLst>
          </p:nvPr>
        </p:nvGraphicFramePr>
        <p:xfrm>
          <a:off x="1567885" y="2068463"/>
          <a:ext cx="458787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8" name="Equation" r:id="rId5" imgW="228600" imgH="419100" progId="Equation.3">
                  <p:embed/>
                </p:oleObj>
              </mc:Choice>
              <mc:Fallback>
                <p:oleObj name="Equation" r:id="rId5" imgW="228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7885" y="2068463"/>
                        <a:ext cx="458787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7" name="Freeform 10"/>
          <p:cNvSpPr>
            <a:spLocks/>
          </p:cNvSpPr>
          <p:nvPr/>
        </p:nvSpPr>
        <p:spPr bwMode="auto">
          <a:xfrm>
            <a:off x="2026672" y="2300238"/>
            <a:ext cx="838200" cy="419100"/>
          </a:xfrm>
          <a:custGeom>
            <a:avLst/>
            <a:gdLst>
              <a:gd name="T0" fmla="*/ 0 w 288"/>
              <a:gd name="T1" fmla="*/ 0 h 144"/>
              <a:gd name="T2" fmla="*/ 2147483647 w 288"/>
              <a:gd name="T3" fmla="*/ 2147483647 h 144"/>
              <a:gd name="T4" fmla="*/ 2147483647 w 288"/>
              <a:gd name="T5" fmla="*/ 2147483647 h 144"/>
              <a:gd name="T6" fmla="*/ 0 60000 65536"/>
              <a:gd name="T7" fmla="*/ 0 60000 65536"/>
              <a:gd name="T8" fmla="*/ 0 60000 65536"/>
              <a:gd name="T9" fmla="*/ 0 w 288"/>
              <a:gd name="T10" fmla="*/ 0 h 144"/>
              <a:gd name="T11" fmla="*/ 288 w 28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44">
                <a:moveTo>
                  <a:pt x="0" y="0"/>
                </a:moveTo>
                <a:cubicBezTo>
                  <a:pt x="48" y="12"/>
                  <a:pt x="96" y="24"/>
                  <a:pt x="144" y="48"/>
                </a:cubicBezTo>
                <a:cubicBezTo>
                  <a:pt x="192" y="72"/>
                  <a:pt x="240" y="108"/>
                  <a:pt x="288" y="14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349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727966"/>
              </p:ext>
            </p:extLst>
          </p:nvPr>
        </p:nvGraphicFramePr>
        <p:xfrm>
          <a:off x="4358450" y="2131485"/>
          <a:ext cx="32591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9" name="Equation" r:id="rId7" imgW="1625400" imgH="457200" progId="Equation.3">
                  <p:embed/>
                </p:oleObj>
              </mc:Choice>
              <mc:Fallback>
                <p:oleObj name="Equation" r:id="rId7" imgW="1625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8450" y="2131485"/>
                        <a:ext cx="325913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458356"/>
              </p:ext>
            </p:extLst>
          </p:nvPr>
        </p:nvGraphicFramePr>
        <p:xfrm>
          <a:off x="1437709" y="5116099"/>
          <a:ext cx="17319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60" name="Equation" r:id="rId9" imgW="863280" imgH="215640" progId="Equation.3">
                  <p:embed/>
                </p:oleObj>
              </mc:Choice>
              <mc:Fallback>
                <p:oleObj name="Equation" r:id="rId9" imgW="863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709" y="5116099"/>
                        <a:ext cx="1731963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0938" y="4212180"/>
            <a:ext cx="4121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Use atan2 to resolve ambiguity in </a:t>
            </a:r>
            <a:r>
              <a:rPr lang="en-US" sz="2000" dirty="0" err="1" smtClean="0"/>
              <a:t>atan</a:t>
            </a:r>
            <a:r>
              <a:rPr lang="en-US" sz="2000" dirty="0" smtClean="0"/>
              <a:t> direction</a:t>
            </a:r>
            <a:endParaRPr lang="en-US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6575613" y="3640585"/>
            <a:ext cx="1757387" cy="1377694"/>
            <a:chOff x="2660498" y="2121932"/>
            <a:chExt cx="2444902" cy="1916668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3200400" y="3657600"/>
              <a:ext cx="1905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3200400" y="2121932"/>
              <a:ext cx="0" cy="15356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200400" y="2590800"/>
              <a:ext cx="1600200" cy="1066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200400" y="2590800"/>
              <a:ext cx="1600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7555" y="2221468"/>
                  <a:ext cx="505844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0498" y="2939534"/>
                  <a:ext cx="505844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b="-65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i="1" smtClean="0">
                            <a:latin typeface="Cambria Math"/>
                            <a:ea typeface="Cambria Math"/>
                          </a:rPr>
                          <m:t>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6085" y="2983468"/>
                  <a:ext cx="382412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Arc 22"/>
            <p:cNvSpPr/>
            <p:nvPr/>
          </p:nvSpPr>
          <p:spPr>
            <a:xfrm>
              <a:off x="2819400" y="3233838"/>
              <a:ext cx="759438" cy="804762"/>
            </a:xfrm>
            <a:prstGeom prst="arc">
              <a:avLst>
                <a:gd name="adj1" fmla="val 16110820"/>
                <a:gd name="adj2" fmla="val 1967600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 flipH="1" flipV="1">
            <a:off x="5525081" y="4882628"/>
            <a:ext cx="2672625" cy="1487793"/>
            <a:chOff x="1757325" y="2174797"/>
            <a:chExt cx="3348075" cy="1863803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3200400" y="3657600"/>
              <a:ext cx="1905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6" idx="0"/>
            </p:cNvCxnSpPr>
            <p:nvPr/>
          </p:nvCxnSpPr>
          <p:spPr>
            <a:xfrm flipH="1" flipV="1">
              <a:off x="3200400" y="2414204"/>
              <a:ext cx="14266" cy="162405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3200400" y="2590800"/>
              <a:ext cx="1600200" cy="1066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200400" y="2590800"/>
              <a:ext cx="1600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 rot="10800000">
                  <a:off x="3435195" y="2174797"/>
                  <a:ext cx="850563" cy="4626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3435195" y="2174797"/>
                  <a:ext cx="850563" cy="462673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 rot="10800000">
                  <a:off x="2468190" y="2828343"/>
                  <a:ext cx="854820" cy="4626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ea typeface="Cambria Math"/>
                          </a:rPr>
                          <m:t>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2468190" y="2828343"/>
                  <a:ext cx="854820" cy="462673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b="-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 rot="10800000">
                  <a:off x="1757325" y="3313946"/>
                  <a:ext cx="1447539" cy="4626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180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1757325" y="3313946"/>
                  <a:ext cx="1447539" cy="462673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Arc 35"/>
            <p:cNvSpPr/>
            <p:nvPr/>
          </p:nvSpPr>
          <p:spPr>
            <a:xfrm>
              <a:off x="2819400" y="3233837"/>
              <a:ext cx="759438" cy="804763"/>
            </a:xfrm>
            <a:prstGeom prst="arc">
              <a:avLst>
                <a:gd name="adj1" fmla="val 5267128"/>
                <a:gd name="adj2" fmla="val 1967600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03786" y="2265355"/>
                <a:ext cx="7464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86" y="2265355"/>
                <a:ext cx="746486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2503769" y="3487172"/>
                <a:ext cx="7464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769" y="3487172"/>
                <a:ext cx="746486" cy="36933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28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203325" y="5019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248025" y="0"/>
            <a:ext cx="1989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/>
              <a:t>Example</a:t>
            </a:r>
            <a:endParaRPr lang="en-US"/>
          </a:p>
        </p:txBody>
      </p:sp>
      <p:grpSp>
        <p:nvGrpSpPr>
          <p:cNvPr id="64516" name="Group 4"/>
          <p:cNvGrpSpPr>
            <a:grpSpLocks/>
          </p:cNvGrpSpPr>
          <p:nvPr/>
        </p:nvGrpSpPr>
        <p:grpSpPr bwMode="auto">
          <a:xfrm>
            <a:off x="388938" y="190500"/>
            <a:ext cx="2603500" cy="3519488"/>
            <a:chOff x="2156" y="0"/>
            <a:chExt cx="1640" cy="2217"/>
          </a:xfrm>
        </p:grpSpPr>
        <p:grpSp>
          <p:nvGrpSpPr>
            <p:cNvPr id="64530" name="Group 5"/>
            <p:cNvGrpSpPr>
              <a:grpSpLocks/>
            </p:cNvGrpSpPr>
            <p:nvPr/>
          </p:nvGrpSpPr>
          <p:grpSpPr bwMode="auto">
            <a:xfrm>
              <a:off x="2170" y="0"/>
              <a:ext cx="538" cy="369"/>
              <a:chOff x="1440" y="928"/>
              <a:chExt cx="538" cy="369"/>
            </a:xfrm>
          </p:grpSpPr>
          <p:sp>
            <p:nvSpPr>
              <p:cNvPr id="64550" name="Line 6"/>
              <p:cNvSpPr>
                <a:spLocks noChangeShapeType="1"/>
              </p:cNvSpPr>
              <p:nvPr/>
            </p:nvSpPr>
            <p:spPr bwMode="auto">
              <a:xfrm>
                <a:off x="1441" y="1176"/>
                <a:ext cx="0" cy="1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1" name="Line 7"/>
              <p:cNvSpPr>
                <a:spLocks noChangeShapeType="1"/>
              </p:cNvSpPr>
              <p:nvPr/>
            </p:nvSpPr>
            <p:spPr bwMode="auto">
              <a:xfrm>
                <a:off x="1975" y="1174"/>
                <a:ext cx="3" cy="1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2" name="Line 8"/>
              <p:cNvSpPr>
                <a:spLocks noChangeShapeType="1"/>
              </p:cNvSpPr>
              <p:nvPr/>
            </p:nvSpPr>
            <p:spPr bwMode="auto">
              <a:xfrm>
                <a:off x="1858" y="1233"/>
                <a:ext cx="11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53" name="Text Box 9"/>
              <p:cNvSpPr txBox="1">
                <a:spLocks noChangeArrowheads="1"/>
              </p:cNvSpPr>
              <p:nvPr/>
            </p:nvSpPr>
            <p:spPr bwMode="auto">
              <a:xfrm>
                <a:off x="1602" y="928"/>
                <a:ext cx="3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/>
                  <a:t>30</a:t>
                </a:r>
              </a:p>
            </p:txBody>
          </p:sp>
          <p:sp>
            <p:nvSpPr>
              <p:cNvPr id="64554" name="Line 10"/>
              <p:cNvSpPr>
                <a:spLocks noChangeShapeType="1"/>
              </p:cNvSpPr>
              <p:nvPr/>
            </p:nvSpPr>
            <p:spPr bwMode="auto">
              <a:xfrm flipH="1">
                <a:off x="1440" y="1233"/>
                <a:ext cx="1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31" name="Group 11"/>
            <p:cNvGrpSpPr>
              <a:grpSpLocks/>
            </p:cNvGrpSpPr>
            <p:nvPr/>
          </p:nvGrpSpPr>
          <p:grpSpPr bwMode="auto">
            <a:xfrm>
              <a:off x="2165" y="436"/>
              <a:ext cx="1631" cy="1781"/>
              <a:chOff x="1877" y="1152"/>
              <a:chExt cx="775" cy="749"/>
            </a:xfrm>
          </p:grpSpPr>
          <p:sp>
            <p:nvSpPr>
              <p:cNvPr id="64541" name="Rectangle 12"/>
              <p:cNvSpPr>
                <a:spLocks noChangeArrowheads="1"/>
              </p:cNvSpPr>
              <p:nvPr/>
            </p:nvSpPr>
            <p:spPr bwMode="auto">
              <a:xfrm>
                <a:off x="1877" y="1152"/>
                <a:ext cx="259" cy="249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80</a:t>
                </a:r>
              </a:p>
            </p:txBody>
          </p:sp>
          <p:sp>
            <p:nvSpPr>
              <p:cNvPr id="64542" name="Rectangle 13"/>
              <p:cNvSpPr>
                <a:spLocks noChangeArrowheads="1"/>
              </p:cNvSpPr>
              <p:nvPr/>
            </p:nvSpPr>
            <p:spPr bwMode="auto">
              <a:xfrm>
                <a:off x="2136" y="1152"/>
                <a:ext cx="258" cy="249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74</a:t>
                </a:r>
              </a:p>
            </p:txBody>
          </p:sp>
          <p:sp>
            <p:nvSpPr>
              <p:cNvPr id="64543" name="Rectangle 14"/>
              <p:cNvSpPr>
                <a:spLocks noChangeArrowheads="1"/>
              </p:cNvSpPr>
              <p:nvPr/>
            </p:nvSpPr>
            <p:spPr bwMode="auto">
              <a:xfrm>
                <a:off x="2394" y="1152"/>
                <a:ext cx="258" cy="249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63</a:t>
                </a:r>
              </a:p>
            </p:txBody>
          </p:sp>
          <p:sp>
            <p:nvSpPr>
              <p:cNvPr id="64544" name="Rectangle 15"/>
              <p:cNvSpPr>
                <a:spLocks noChangeArrowheads="1"/>
              </p:cNvSpPr>
              <p:nvPr/>
            </p:nvSpPr>
            <p:spPr bwMode="auto">
              <a:xfrm>
                <a:off x="1877" y="1401"/>
                <a:ext cx="259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69</a:t>
                </a:r>
              </a:p>
            </p:txBody>
          </p:sp>
          <p:sp>
            <p:nvSpPr>
              <p:cNvPr id="64545" name="Rectangle 16"/>
              <p:cNvSpPr>
                <a:spLocks noChangeArrowheads="1"/>
              </p:cNvSpPr>
              <p:nvPr/>
            </p:nvSpPr>
            <p:spPr bwMode="auto">
              <a:xfrm>
                <a:off x="2136" y="140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67</a:t>
                </a:r>
              </a:p>
            </p:txBody>
          </p:sp>
          <p:sp>
            <p:nvSpPr>
              <p:cNvPr id="64546" name="Rectangle 17"/>
              <p:cNvSpPr>
                <a:spLocks noChangeArrowheads="1"/>
              </p:cNvSpPr>
              <p:nvPr/>
            </p:nvSpPr>
            <p:spPr bwMode="auto">
              <a:xfrm>
                <a:off x="2394" y="140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56</a:t>
                </a:r>
              </a:p>
            </p:txBody>
          </p:sp>
          <p:sp>
            <p:nvSpPr>
              <p:cNvPr id="64547" name="Rectangle 18"/>
              <p:cNvSpPr>
                <a:spLocks noChangeArrowheads="1"/>
              </p:cNvSpPr>
              <p:nvPr/>
            </p:nvSpPr>
            <p:spPr bwMode="auto">
              <a:xfrm>
                <a:off x="1877" y="1651"/>
                <a:ext cx="259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60</a:t>
                </a:r>
              </a:p>
            </p:txBody>
          </p:sp>
          <p:sp>
            <p:nvSpPr>
              <p:cNvPr id="64548" name="Rectangle 19"/>
              <p:cNvSpPr>
                <a:spLocks noChangeArrowheads="1"/>
              </p:cNvSpPr>
              <p:nvPr/>
            </p:nvSpPr>
            <p:spPr bwMode="auto">
              <a:xfrm>
                <a:off x="2136" y="165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52</a:t>
                </a:r>
              </a:p>
            </p:txBody>
          </p:sp>
          <p:sp>
            <p:nvSpPr>
              <p:cNvPr id="64549" name="Rectangle 20"/>
              <p:cNvSpPr>
                <a:spLocks noChangeArrowheads="1"/>
              </p:cNvSpPr>
              <p:nvPr/>
            </p:nvSpPr>
            <p:spPr bwMode="auto">
              <a:xfrm>
                <a:off x="2394" y="1651"/>
                <a:ext cx="258" cy="250"/>
              </a:xfrm>
              <a:prstGeom prst="rect">
                <a:avLst/>
              </a:prstGeom>
              <a:noFill/>
              <a:ln w="381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2800" b="1"/>
                  <a:t>48</a:t>
                </a:r>
              </a:p>
            </p:txBody>
          </p:sp>
        </p:grpSp>
        <p:sp>
          <p:nvSpPr>
            <p:cNvPr id="64532" name="Text Box 21"/>
            <p:cNvSpPr txBox="1">
              <a:spLocks noChangeArrowheads="1"/>
            </p:cNvSpPr>
            <p:nvPr/>
          </p:nvSpPr>
          <p:spPr bwMode="auto">
            <a:xfrm>
              <a:off x="2178" y="3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</a:p>
          </p:txBody>
        </p:sp>
        <p:sp>
          <p:nvSpPr>
            <p:cNvPr id="64533" name="Text Box 22"/>
            <p:cNvSpPr txBox="1">
              <a:spLocks noChangeArrowheads="1"/>
            </p:cNvSpPr>
            <p:nvPr/>
          </p:nvSpPr>
          <p:spPr bwMode="auto">
            <a:xfrm>
              <a:off x="2707" y="39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b</a:t>
              </a:r>
            </a:p>
          </p:txBody>
        </p:sp>
        <p:sp>
          <p:nvSpPr>
            <p:cNvPr id="64534" name="Text Box 23"/>
            <p:cNvSpPr txBox="1">
              <a:spLocks noChangeArrowheads="1"/>
            </p:cNvSpPr>
            <p:nvPr/>
          </p:nvSpPr>
          <p:spPr bwMode="auto">
            <a:xfrm>
              <a:off x="3292" y="399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c</a:t>
              </a:r>
            </a:p>
          </p:txBody>
        </p:sp>
        <p:sp>
          <p:nvSpPr>
            <p:cNvPr id="64535" name="Text Box 24"/>
            <p:cNvSpPr txBox="1">
              <a:spLocks noChangeArrowheads="1"/>
            </p:cNvSpPr>
            <p:nvPr/>
          </p:nvSpPr>
          <p:spPr bwMode="auto">
            <a:xfrm>
              <a:off x="2156" y="9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d</a:t>
              </a:r>
            </a:p>
          </p:txBody>
        </p:sp>
        <p:sp>
          <p:nvSpPr>
            <p:cNvPr id="64536" name="Text Box 25"/>
            <p:cNvSpPr txBox="1">
              <a:spLocks noChangeArrowheads="1"/>
            </p:cNvSpPr>
            <p:nvPr/>
          </p:nvSpPr>
          <p:spPr bwMode="auto">
            <a:xfrm>
              <a:off x="2713" y="98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e</a:t>
              </a:r>
            </a:p>
          </p:txBody>
        </p:sp>
        <p:sp>
          <p:nvSpPr>
            <p:cNvPr id="64537" name="Text Box 26"/>
            <p:cNvSpPr txBox="1">
              <a:spLocks noChangeArrowheads="1"/>
            </p:cNvSpPr>
            <p:nvPr/>
          </p:nvSpPr>
          <p:spPr bwMode="auto">
            <a:xfrm>
              <a:off x="3270" y="996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f</a:t>
              </a:r>
            </a:p>
          </p:txBody>
        </p:sp>
        <p:sp>
          <p:nvSpPr>
            <p:cNvPr id="64538" name="Text Box 27"/>
            <p:cNvSpPr txBox="1">
              <a:spLocks noChangeArrowheads="1"/>
            </p:cNvSpPr>
            <p:nvPr/>
          </p:nvSpPr>
          <p:spPr bwMode="auto">
            <a:xfrm>
              <a:off x="2159" y="156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g</a:t>
              </a:r>
            </a:p>
          </p:txBody>
        </p:sp>
        <p:sp>
          <p:nvSpPr>
            <p:cNvPr id="64539" name="Text Box 28"/>
            <p:cNvSpPr txBox="1">
              <a:spLocks noChangeArrowheads="1"/>
            </p:cNvSpPr>
            <p:nvPr/>
          </p:nvSpPr>
          <p:spPr bwMode="auto">
            <a:xfrm>
              <a:off x="2688" y="157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h</a:t>
              </a:r>
            </a:p>
          </p:txBody>
        </p:sp>
        <p:sp>
          <p:nvSpPr>
            <p:cNvPr id="64540" name="Text Box 29"/>
            <p:cNvSpPr txBox="1">
              <a:spLocks noChangeArrowheads="1"/>
            </p:cNvSpPr>
            <p:nvPr/>
          </p:nvSpPr>
          <p:spPr bwMode="auto">
            <a:xfrm>
              <a:off x="3273" y="1579"/>
              <a:ext cx="1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i</a:t>
              </a:r>
            </a:p>
          </p:txBody>
        </p:sp>
      </p:grpSp>
      <p:graphicFrame>
        <p:nvGraphicFramePr>
          <p:cNvPr id="264222" name="Object 30"/>
          <p:cNvGraphicFramePr>
            <a:graphicFrameLocks noChangeAspect="1"/>
          </p:cNvGraphicFramePr>
          <p:nvPr/>
        </p:nvGraphicFramePr>
        <p:xfrm>
          <a:off x="3689350" y="730250"/>
          <a:ext cx="5226050" cy="214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8" name="Equation" r:id="rId3" imgW="2603500" imgH="1066800" progId="Equation.3">
                  <p:embed/>
                </p:oleObj>
              </mc:Choice>
              <mc:Fallback>
                <p:oleObj name="Equation" r:id="rId3" imgW="26035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730250"/>
                        <a:ext cx="5226050" cy="214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3" name="Object 31"/>
          <p:cNvGraphicFramePr>
            <a:graphicFrameLocks noChangeAspect="1"/>
          </p:cNvGraphicFramePr>
          <p:nvPr/>
        </p:nvGraphicFramePr>
        <p:xfrm>
          <a:off x="3684588" y="2936875"/>
          <a:ext cx="5226050" cy="214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9" name="Equation" r:id="rId5" imgW="2603500" imgH="1066800" progId="Equation.3">
                  <p:embed/>
                </p:oleObj>
              </mc:Choice>
              <mc:Fallback>
                <p:oleObj name="Equation" r:id="rId5" imgW="26035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2936875"/>
                        <a:ext cx="5226050" cy="214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4" name="Object 32"/>
          <p:cNvGraphicFramePr>
            <a:graphicFrameLocks noChangeAspect="1"/>
          </p:cNvGraphicFramePr>
          <p:nvPr/>
        </p:nvGraphicFramePr>
        <p:xfrm>
          <a:off x="273050" y="5222875"/>
          <a:ext cx="24479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0" name="Equation" r:id="rId7" imgW="1219200" imgH="228600" progId="Equation.3">
                  <p:embed/>
                </p:oleObj>
              </mc:Choice>
              <mc:Fallback>
                <p:oleObj name="Equation" r:id="rId7" imgW="1219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5222875"/>
                        <a:ext cx="24479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5" name="Object 33"/>
          <p:cNvGraphicFramePr>
            <a:graphicFrameLocks noChangeAspect="1"/>
          </p:cNvGraphicFramePr>
          <p:nvPr/>
        </p:nvGraphicFramePr>
        <p:xfrm>
          <a:off x="339725" y="5838825"/>
          <a:ext cx="415448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1" name="Equation" r:id="rId9" imgW="2070100" imgH="431800" progId="Equation.3">
                  <p:embed/>
                </p:oleObj>
              </mc:Choice>
              <mc:Fallback>
                <p:oleObj name="Equation" r:id="rId9" imgW="2070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5838825"/>
                        <a:ext cx="4154488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226" name="Object 34"/>
          <p:cNvGraphicFramePr>
            <a:graphicFrameLocks noChangeAspect="1"/>
          </p:cNvGraphicFramePr>
          <p:nvPr/>
        </p:nvGraphicFramePr>
        <p:xfrm>
          <a:off x="5068888" y="5748338"/>
          <a:ext cx="1222375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2" name="Equation" r:id="rId11" imgW="609600" imgH="457200" progId="Equation.3">
                  <p:embed/>
                </p:oleObj>
              </mc:Choice>
              <mc:Fallback>
                <p:oleObj name="Equation" r:id="rId11" imgW="60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888" y="5748338"/>
                        <a:ext cx="1222375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685925" y="498475"/>
            <a:ext cx="1873250" cy="3282950"/>
            <a:chOff x="1062" y="314"/>
            <a:chExt cx="1180" cy="2068"/>
          </a:xfrm>
        </p:grpSpPr>
        <p:sp>
          <p:nvSpPr>
            <p:cNvPr id="64526" name="Line 36"/>
            <p:cNvSpPr>
              <a:spLocks noChangeShapeType="1"/>
            </p:cNvSpPr>
            <p:nvPr/>
          </p:nvSpPr>
          <p:spPr bwMode="auto">
            <a:xfrm>
              <a:off x="1062" y="1465"/>
              <a:ext cx="571" cy="91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7" name="Line 37"/>
            <p:cNvSpPr>
              <a:spLocks noChangeShapeType="1"/>
            </p:cNvSpPr>
            <p:nvPr/>
          </p:nvSpPr>
          <p:spPr bwMode="auto">
            <a:xfrm flipV="1">
              <a:off x="1066" y="314"/>
              <a:ext cx="0" cy="1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8" name="Arc 38"/>
            <p:cNvSpPr>
              <a:spLocks/>
            </p:cNvSpPr>
            <p:nvPr/>
          </p:nvSpPr>
          <p:spPr bwMode="auto">
            <a:xfrm>
              <a:off x="1066" y="1027"/>
              <a:ext cx="417" cy="873"/>
            </a:xfrm>
            <a:custGeom>
              <a:avLst/>
              <a:gdLst>
                <a:gd name="T0" fmla="*/ 0 w 21600"/>
                <a:gd name="T1" fmla="*/ 0 h 37624"/>
                <a:gd name="T2" fmla="*/ 0 w 21600"/>
                <a:gd name="T3" fmla="*/ 0 h 37624"/>
                <a:gd name="T4" fmla="*/ 0 w 21600"/>
                <a:gd name="T5" fmla="*/ 0 h 37624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624"/>
                <a:gd name="T11" fmla="*/ 21600 w 21600"/>
                <a:gd name="T12" fmla="*/ 37624 h 37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62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706"/>
                    <a:pt x="19014" y="33528"/>
                    <a:pt x="14484" y="37623"/>
                  </a:cubicBezTo>
                </a:path>
                <a:path w="21600" h="3762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706"/>
                    <a:pt x="19014" y="33528"/>
                    <a:pt x="14484" y="3762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9" name="Text Box 39"/>
            <p:cNvSpPr txBox="1">
              <a:spLocks noChangeArrowheads="1"/>
            </p:cNvSpPr>
            <p:nvPr/>
          </p:nvSpPr>
          <p:spPr bwMode="auto">
            <a:xfrm>
              <a:off x="1495" y="1118"/>
              <a:ext cx="7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145.2</a:t>
              </a:r>
              <a:r>
                <a:rPr lang="en-US" baseline="30000">
                  <a:solidFill>
                    <a:srgbClr val="FF0000"/>
                  </a:solidFill>
                </a:rPr>
                <a:t>o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219075" y="4184650"/>
            <a:ext cx="3238500" cy="993775"/>
            <a:chOff x="138" y="2636"/>
            <a:chExt cx="2040" cy="626"/>
          </a:xfrm>
        </p:grpSpPr>
        <p:graphicFrame>
          <p:nvGraphicFramePr>
            <p:cNvPr id="64524" name="Object 41"/>
            <p:cNvGraphicFramePr>
              <a:graphicFrameLocks noChangeAspect="1"/>
            </p:cNvGraphicFramePr>
            <p:nvPr/>
          </p:nvGraphicFramePr>
          <p:xfrm>
            <a:off x="138" y="2636"/>
            <a:ext cx="2040" cy="6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53" name="Equation" r:id="rId13" imgW="1612900" imgH="495300" progId="Equation.3">
                    <p:embed/>
                  </p:oleObj>
                </mc:Choice>
                <mc:Fallback>
                  <p:oleObj name="Equation" r:id="rId13" imgW="1612900" imgH="495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" y="2636"/>
                          <a:ext cx="2040" cy="6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525" name="Rectangle 42"/>
            <p:cNvSpPr>
              <a:spLocks noChangeArrowheads="1"/>
            </p:cNvSpPr>
            <p:nvPr/>
          </p:nvSpPr>
          <p:spPr bwMode="auto">
            <a:xfrm>
              <a:off x="757" y="2951"/>
              <a:ext cx="570" cy="311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854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DG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0000FF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DG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F0000"/>
    </a:accent1>
    <a:accent2>
      <a:srgbClr val="0000FF"/>
    </a:accent2>
    <a:accent3>
      <a:srgbClr val="00B050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0000FF"/>
    </a:folHlink>
  </a:clrScheme>
</a:themeOverride>
</file>

<file path=ppt/theme/themeOverride2.xml><?xml version="1.0" encoding="utf-8"?>
<a:themeOverride xmlns:a="http://schemas.openxmlformats.org/drawingml/2006/main">
  <a:clrScheme name="CustomDG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F0000"/>
    </a:accent1>
    <a:accent2>
      <a:srgbClr val="0000FF"/>
    </a:accent2>
    <a:accent3>
      <a:srgbClr val="00B050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00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693</Words>
  <Application>Microsoft Office PowerPoint</Application>
  <PresentationFormat>On-screen Show (4:3)</PresentationFormat>
  <Paragraphs>199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Cambria Math</vt:lpstr>
      <vt:lpstr>MS Sans Serif</vt:lpstr>
      <vt:lpstr>Symbol</vt:lpstr>
      <vt:lpstr>Times New Roman</vt:lpstr>
      <vt:lpstr>Office Theme</vt:lpstr>
      <vt:lpstr>Equation</vt:lpstr>
      <vt:lpstr>Picture</vt:lpstr>
      <vt:lpstr>GIS In Water Resources</vt:lpstr>
      <vt:lpstr>Today</vt:lpstr>
      <vt:lpstr>Utah State Plane System (North)</vt:lpstr>
      <vt:lpstr>Utah State Plane System (North)</vt:lpstr>
      <vt:lpstr>Topographic Slope</vt:lpstr>
      <vt:lpstr>Slope and Aspect</vt:lpstr>
      <vt:lpstr>PowerPoint Presentation</vt:lpstr>
      <vt:lpstr>ArcGIS Aspect – the steepest downslope direction</vt:lpstr>
      <vt:lpstr>PowerPoint Presentation</vt:lpstr>
      <vt:lpstr>PowerPoint Presentation</vt:lpstr>
      <vt:lpstr>PowerPoint Presentation</vt:lpstr>
      <vt:lpstr>Limitation due to 8 grid directions.</vt:lpstr>
      <vt:lpstr>PowerPoint Presentation</vt:lpstr>
      <vt:lpstr>PowerPoint Presentation</vt:lpstr>
      <vt:lpstr>PowerPoint Presentation</vt:lpstr>
      <vt:lpstr>Summary Concepts</vt:lpstr>
      <vt:lpstr>Summary Concepts (2)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Analysis Using Grids</dc:title>
  <dc:creator>David Tarboton</dc:creator>
  <cp:lastModifiedBy>Maidment, David R</cp:lastModifiedBy>
  <cp:revision>90</cp:revision>
  <cp:lastPrinted>2014-09-17T15:32:22Z</cp:lastPrinted>
  <dcterms:created xsi:type="dcterms:W3CDTF">2012-09-20T01:31:02Z</dcterms:created>
  <dcterms:modified xsi:type="dcterms:W3CDTF">2015-09-22T13:28:08Z</dcterms:modified>
</cp:coreProperties>
</file>