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1" r:id="rId8"/>
    <p:sldId id="274" r:id="rId9"/>
    <p:sldId id="267" r:id="rId10"/>
    <p:sldId id="269" r:id="rId11"/>
    <p:sldId id="270" r:id="rId12"/>
    <p:sldId id="271" r:id="rId13"/>
    <p:sldId id="263" r:id="rId14"/>
    <p:sldId id="26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ISTermProject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ISTermProject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ISTermProject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Net Accretion in Districts</a:t>
            </a:r>
            <a:r>
              <a:rPr lang="en-US" baseline="0"/>
              <a:t> East of Meghna River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Sheet1!$I$33</c:f>
              <c:strCache>
                <c:ptCount val="1"/>
                <c:pt idx="0">
                  <c:v>Chandpur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Sheet1!$J$33:$M$33</c:f>
              <c:numCache>
                <c:formatCode>General</c:formatCode>
                <c:ptCount val="4"/>
                <c:pt idx="0">
                  <c:v>-37</c:v>
                </c:pt>
                <c:pt idx="1">
                  <c:v>-5</c:v>
                </c:pt>
                <c:pt idx="2">
                  <c:v>-12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19-4FE1-968B-C573B6E55505}"/>
            </c:ext>
          </c:extLst>
        </c:ser>
        <c:ser>
          <c:idx val="1"/>
          <c:order val="1"/>
          <c:tx>
            <c:strRef>
              <c:f>Sheet1!$I$34</c:f>
              <c:strCache>
                <c:ptCount val="1"/>
                <c:pt idx="0">
                  <c:v>Chittagong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Sheet1!$J$34:$M$34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84</c:v>
                </c:pt>
                <c:pt idx="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19-4FE1-968B-C573B6E55505}"/>
            </c:ext>
          </c:extLst>
        </c:ser>
        <c:ser>
          <c:idx val="2"/>
          <c:order val="2"/>
          <c:tx>
            <c:strRef>
              <c:f>Sheet1!$I$35</c:f>
              <c:strCache>
                <c:ptCount val="1"/>
                <c:pt idx="0">
                  <c:v>Cox's Bazar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Sheet1!$J$35:$M$35</c:f>
              <c:numCache>
                <c:formatCode>General</c:formatCode>
                <c:ptCount val="4"/>
                <c:pt idx="0">
                  <c:v>82</c:v>
                </c:pt>
                <c:pt idx="1">
                  <c:v>-41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19-4FE1-968B-C573B6E55505}"/>
            </c:ext>
          </c:extLst>
        </c:ser>
        <c:ser>
          <c:idx val="3"/>
          <c:order val="3"/>
          <c:tx>
            <c:strRef>
              <c:f>Sheet1!$I$36</c:f>
              <c:strCache>
                <c:ptCount val="1"/>
                <c:pt idx="0">
                  <c:v>Feni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Sheet1!$J$36:$M$36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3</c:v>
                </c:pt>
                <c:pt idx="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19-4FE1-968B-C573B6E55505}"/>
            </c:ext>
          </c:extLst>
        </c:ser>
        <c:ser>
          <c:idx val="4"/>
          <c:order val="4"/>
          <c:tx>
            <c:strRef>
              <c:f>Sheet1!$I$37</c:f>
              <c:strCache>
                <c:ptCount val="1"/>
                <c:pt idx="0">
                  <c:v>Lakshmipur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Sheet1!$J$37:$M$37</c:f>
              <c:numCache>
                <c:formatCode>General</c:formatCode>
                <c:ptCount val="4"/>
                <c:pt idx="0">
                  <c:v>-29</c:v>
                </c:pt>
                <c:pt idx="1">
                  <c:v>32</c:v>
                </c:pt>
                <c:pt idx="2">
                  <c:v>-26</c:v>
                </c:pt>
                <c:pt idx="3">
                  <c:v>-56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919-4FE1-968B-C573B6E55505}"/>
            </c:ext>
          </c:extLst>
        </c:ser>
        <c:ser>
          <c:idx val="5"/>
          <c:order val="5"/>
          <c:tx>
            <c:strRef>
              <c:f>Sheet1!$I$38</c:f>
              <c:strCache>
                <c:ptCount val="1"/>
                <c:pt idx="0">
                  <c:v>Noakhali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Sheet1!$J$31:$M$31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Sheet1!$J$38:$M$38</c:f>
              <c:numCache>
                <c:formatCode>General</c:formatCode>
                <c:ptCount val="4"/>
                <c:pt idx="0">
                  <c:v>138</c:v>
                </c:pt>
                <c:pt idx="1">
                  <c:v>93</c:v>
                </c:pt>
                <c:pt idx="2">
                  <c:v>60</c:v>
                </c:pt>
                <c:pt idx="3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919-4FE1-968B-C573B6E555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7252656"/>
        <c:axId val="147253216"/>
      </c:lineChart>
      <c:catAx>
        <c:axId val="147252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3216"/>
        <c:crosses val="autoZero"/>
        <c:auto val="1"/>
        <c:lblAlgn val="ctr"/>
        <c:lblOffset val="100"/>
        <c:noMultiLvlLbl val="0"/>
      </c:catAx>
      <c:valAx>
        <c:axId val="1472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 Acretion (km^2)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Net Accretion in Districts West of Meghna River</a:t>
            </a:r>
            <a:endParaRPr lang="en-US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Sheet1!$I$44</c:f>
              <c:strCache>
                <c:ptCount val="1"/>
                <c:pt idx="0">
                  <c:v>Bagerhat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Sheet1!$J$44:$M$44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EB-43BA-9EF5-9484FECA8D29}"/>
            </c:ext>
          </c:extLst>
        </c:ser>
        <c:ser>
          <c:idx val="1"/>
          <c:order val="1"/>
          <c:tx>
            <c:strRef>
              <c:f>Sheet1!$I$45</c:f>
              <c:strCache>
                <c:ptCount val="1"/>
                <c:pt idx="0">
                  <c:v>Barguna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Sheet1!$J$45:$M$45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4</c:v>
                </c:pt>
                <c:pt idx="3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B-43BA-9EF5-9484FECA8D29}"/>
            </c:ext>
          </c:extLst>
        </c:ser>
        <c:ser>
          <c:idx val="2"/>
          <c:order val="2"/>
          <c:tx>
            <c:strRef>
              <c:f>Sheet1!$I$46</c:f>
              <c:strCache>
                <c:ptCount val="1"/>
                <c:pt idx="0">
                  <c:v>Barisal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Sheet1!$J$46:$M$46</c:f>
              <c:numCache>
                <c:formatCode>General</c:formatCode>
                <c:ptCount val="4"/>
                <c:pt idx="0">
                  <c:v>44</c:v>
                </c:pt>
                <c:pt idx="1">
                  <c:v>-45</c:v>
                </c:pt>
                <c:pt idx="2">
                  <c:v>-5</c:v>
                </c:pt>
                <c:pt idx="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EB-43BA-9EF5-9484FECA8D29}"/>
            </c:ext>
          </c:extLst>
        </c:ser>
        <c:ser>
          <c:idx val="3"/>
          <c:order val="3"/>
          <c:tx>
            <c:strRef>
              <c:f>Sheet1!$I$47</c:f>
              <c:strCache>
                <c:ptCount val="1"/>
                <c:pt idx="0">
                  <c:v>Bhola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Sheet1!$J$47:$M$47</c:f>
              <c:numCache>
                <c:formatCode>General</c:formatCode>
                <c:ptCount val="4"/>
                <c:pt idx="0">
                  <c:v>-29</c:v>
                </c:pt>
                <c:pt idx="1">
                  <c:v>37</c:v>
                </c:pt>
                <c:pt idx="2">
                  <c:v>55</c:v>
                </c:pt>
                <c:pt idx="3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EB-43BA-9EF5-9484FECA8D29}"/>
            </c:ext>
          </c:extLst>
        </c:ser>
        <c:ser>
          <c:idx val="4"/>
          <c:order val="4"/>
          <c:tx>
            <c:strRef>
              <c:f>Sheet1!$I$48</c:f>
              <c:strCache>
                <c:ptCount val="1"/>
                <c:pt idx="0">
                  <c:v>Jhalokati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Sheet1!$J$48:$M$48</c:f>
              <c:numCache>
                <c:formatCode>General</c:formatCode>
                <c:ptCount val="4"/>
                <c:pt idx="0">
                  <c:v>-2</c:v>
                </c:pt>
                <c:pt idx="1">
                  <c:v>-1</c:v>
                </c:pt>
                <c:pt idx="2">
                  <c:v>1</c:v>
                </c:pt>
                <c:pt idx="3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EB-43BA-9EF5-9484FECA8D29}"/>
            </c:ext>
          </c:extLst>
        </c:ser>
        <c:ser>
          <c:idx val="5"/>
          <c:order val="5"/>
          <c:tx>
            <c:strRef>
              <c:f>Sheet1!$I$49</c:f>
              <c:strCache>
                <c:ptCount val="1"/>
                <c:pt idx="0">
                  <c:v>Patuakhali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Sheet1!$J$49:$M$49</c:f>
              <c:numCache>
                <c:formatCode>General</c:formatCode>
                <c:ptCount val="4"/>
                <c:pt idx="0">
                  <c:v>-89</c:v>
                </c:pt>
                <c:pt idx="1">
                  <c:v>197</c:v>
                </c:pt>
                <c:pt idx="2">
                  <c:v>49</c:v>
                </c:pt>
                <c:pt idx="3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EB-43BA-9EF5-9484FECA8D29}"/>
            </c:ext>
          </c:extLst>
        </c:ser>
        <c:ser>
          <c:idx val="6"/>
          <c:order val="6"/>
          <c:tx>
            <c:strRef>
              <c:f>Sheet1!$I$50</c:f>
              <c:strCache>
                <c:ptCount val="1"/>
                <c:pt idx="0">
                  <c:v>Pirojpur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Sheet1!$J$50:$M$50</c:f>
              <c:numCache>
                <c:formatCode>General</c:formatCode>
                <c:ptCount val="4"/>
                <c:pt idx="0">
                  <c:v>9</c:v>
                </c:pt>
                <c:pt idx="1">
                  <c:v>-2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EB-43BA-9EF5-9484FECA8D29}"/>
            </c:ext>
          </c:extLst>
        </c:ser>
        <c:ser>
          <c:idx val="7"/>
          <c:order val="7"/>
          <c:tx>
            <c:strRef>
              <c:f>Sheet1!$I$51</c:f>
              <c:strCache>
                <c:ptCount val="1"/>
                <c:pt idx="0">
                  <c:v>Shariatpur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Sheet1!$J$42:$M$42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Sheet1!$J$51:$M$51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-19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EEB-43BA-9EF5-9484FECA8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868608"/>
        <c:axId val="235869168"/>
      </c:lineChart>
      <c:catAx>
        <c:axId val="235868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69168"/>
        <c:crosses val="autoZero"/>
        <c:auto val="1"/>
        <c:lblAlgn val="ctr"/>
        <c:lblOffset val="100"/>
        <c:noMultiLvlLbl val="0"/>
      </c:catAx>
      <c:valAx>
        <c:axId val="23586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</a:t>
                </a:r>
                <a:r>
                  <a:rPr lang="en-US" baseline="0"/>
                  <a:t> accretion (km^2)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6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Net</a:t>
            </a:r>
            <a:r>
              <a:rPr lang="en-US" baseline="0"/>
              <a:t> Accretion Along Coastal Districts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Bagerhat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Sheet1!$J$4:$M$4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58-4C5D-AE95-ED49FFE8277E}"/>
            </c:ext>
          </c:extLst>
        </c:ser>
        <c:ser>
          <c:idx val="1"/>
          <c:order val="1"/>
          <c:tx>
            <c:v>Barguna</c:v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Sheet1!$J$5:$M$5</c:f>
              <c:numCache>
                <c:formatCode>General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4</c:v>
                </c:pt>
                <c:pt idx="3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58-4C5D-AE95-ED49FFE8277E}"/>
            </c:ext>
          </c:extLst>
        </c:ser>
        <c:ser>
          <c:idx val="2"/>
          <c:order val="2"/>
          <c:tx>
            <c:strRef>
              <c:f>Sheet1!$I$6</c:f>
              <c:strCache>
                <c:ptCount val="1"/>
                <c:pt idx="0">
                  <c:v>Barisal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Sheet1!$J$6:$M$6</c:f>
              <c:numCache>
                <c:formatCode>General</c:formatCode>
                <c:ptCount val="4"/>
                <c:pt idx="0">
                  <c:v>44</c:v>
                </c:pt>
                <c:pt idx="1">
                  <c:v>-45</c:v>
                </c:pt>
                <c:pt idx="2">
                  <c:v>-5</c:v>
                </c:pt>
                <c:pt idx="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58-4C5D-AE95-ED49FFE8277E}"/>
            </c:ext>
          </c:extLst>
        </c:ser>
        <c:ser>
          <c:idx val="3"/>
          <c:order val="3"/>
          <c:tx>
            <c:strRef>
              <c:f>Sheet1!$I$7</c:f>
              <c:strCache>
                <c:ptCount val="1"/>
                <c:pt idx="0">
                  <c:v>Bhola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Sheet1!$J$7:$M$7</c:f>
              <c:numCache>
                <c:formatCode>General</c:formatCode>
                <c:ptCount val="4"/>
                <c:pt idx="0">
                  <c:v>-29</c:v>
                </c:pt>
                <c:pt idx="1">
                  <c:v>37</c:v>
                </c:pt>
                <c:pt idx="2">
                  <c:v>55</c:v>
                </c:pt>
                <c:pt idx="3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58-4C5D-AE95-ED49FFE8277E}"/>
            </c:ext>
          </c:extLst>
        </c:ser>
        <c:ser>
          <c:idx val="4"/>
          <c:order val="4"/>
          <c:tx>
            <c:strRef>
              <c:f>Sheet1!$I$8</c:f>
              <c:strCache>
                <c:ptCount val="1"/>
                <c:pt idx="0">
                  <c:v>Chandpur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Sheet1!$J$8:$M$8</c:f>
              <c:numCache>
                <c:formatCode>General</c:formatCode>
                <c:ptCount val="4"/>
                <c:pt idx="0">
                  <c:v>-37</c:v>
                </c:pt>
                <c:pt idx="1">
                  <c:v>-5</c:v>
                </c:pt>
                <c:pt idx="2">
                  <c:v>-12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58-4C5D-AE95-ED49FFE8277E}"/>
            </c:ext>
          </c:extLst>
        </c:ser>
        <c:ser>
          <c:idx val="5"/>
          <c:order val="5"/>
          <c:tx>
            <c:strRef>
              <c:f>Sheet1!$I$9</c:f>
              <c:strCache>
                <c:ptCount val="1"/>
                <c:pt idx="0">
                  <c:v>Chittagong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Sheet1!$J$9:$M$9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84</c:v>
                </c:pt>
                <c:pt idx="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58-4C5D-AE95-ED49FFE8277E}"/>
            </c:ext>
          </c:extLst>
        </c:ser>
        <c:ser>
          <c:idx val="6"/>
          <c:order val="6"/>
          <c:tx>
            <c:strRef>
              <c:f>Sheet1!$I$10</c:f>
              <c:strCache>
                <c:ptCount val="1"/>
                <c:pt idx="0">
                  <c:v>Cox's Bazar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Sheet1!$J$10:$M$10</c:f>
              <c:numCache>
                <c:formatCode>General</c:formatCode>
                <c:ptCount val="4"/>
                <c:pt idx="0">
                  <c:v>82</c:v>
                </c:pt>
                <c:pt idx="1">
                  <c:v>-41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58-4C5D-AE95-ED49FFE8277E}"/>
            </c:ext>
          </c:extLst>
        </c:ser>
        <c:ser>
          <c:idx val="7"/>
          <c:order val="7"/>
          <c:tx>
            <c:strRef>
              <c:f>Sheet1!$I$11</c:f>
              <c:strCache>
                <c:ptCount val="1"/>
                <c:pt idx="0">
                  <c:v>Feni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Sheet1!$J$11:$M$11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3</c:v>
                </c:pt>
                <c:pt idx="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58-4C5D-AE95-ED49FFE8277E}"/>
            </c:ext>
          </c:extLst>
        </c:ser>
        <c:ser>
          <c:idx val="8"/>
          <c:order val="8"/>
          <c:tx>
            <c:strRef>
              <c:f>Sheet1!$I$12</c:f>
              <c:strCache>
                <c:ptCount val="1"/>
                <c:pt idx="0">
                  <c:v>Jhalokati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Sheet1!$J$12:$M$12</c:f>
              <c:numCache>
                <c:formatCode>General</c:formatCode>
                <c:ptCount val="4"/>
                <c:pt idx="0">
                  <c:v>-2</c:v>
                </c:pt>
                <c:pt idx="1">
                  <c:v>-1</c:v>
                </c:pt>
                <c:pt idx="2">
                  <c:v>1</c:v>
                </c:pt>
                <c:pt idx="3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58-4C5D-AE95-ED49FFE8277E}"/>
            </c:ext>
          </c:extLst>
        </c:ser>
        <c:ser>
          <c:idx val="9"/>
          <c:order val="9"/>
          <c:tx>
            <c:strRef>
              <c:f>Sheet1!$I$13</c:f>
              <c:strCache>
                <c:ptCount val="1"/>
                <c:pt idx="0">
                  <c:v>Lakshmipur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Sheet1!$J$13:$M$13</c:f>
              <c:numCache>
                <c:formatCode>General</c:formatCode>
                <c:ptCount val="4"/>
                <c:pt idx="0">
                  <c:v>-29</c:v>
                </c:pt>
                <c:pt idx="1">
                  <c:v>32</c:v>
                </c:pt>
                <c:pt idx="2">
                  <c:v>-26</c:v>
                </c:pt>
                <c:pt idx="3">
                  <c:v>-56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A58-4C5D-AE95-ED49FFE8277E}"/>
            </c:ext>
          </c:extLst>
        </c:ser>
        <c:ser>
          <c:idx val="10"/>
          <c:order val="10"/>
          <c:tx>
            <c:strRef>
              <c:f>Sheet1!$I$14</c:f>
              <c:strCache>
                <c:ptCount val="1"/>
                <c:pt idx="0">
                  <c:v>Noakhali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Sheet1!$J$14:$M$14</c:f>
              <c:numCache>
                <c:formatCode>General</c:formatCode>
                <c:ptCount val="4"/>
                <c:pt idx="0">
                  <c:v>138</c:v>
                </c:pt>
                <c:pt idx="1">
                  <c:v>93</c:v>
                </c:pt>
                <c:pt idx="2">
                  <c:v>60</c:v>
                </c:pt>
                <c:pt idx="3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A58-4C5D-AE95-ED49FFE8277E}"/>
            </c:ext>
          </c:extLst>
        </c:ser>
        <c:ser>
          <c:idx val="11"/>
          <c:order val="11"/>
          <c:tx>
            <c:strRef>
              <c:f>Sheet1!$I$15</c:f>
              <c:strCache>
                <c:ptCount val="1"/>
                <c:pt idx="0">
                  <c:v>Patuakhali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Sheet1!$J$15:$M$15</c:f>
              <c:numCache>
                <c:formatCode>General</c:formatCode>
                <c:ptCount val="4"/>
                <c:pt idx="0">
                  <c:v>-89</c:v>
                </c:pt>
                <c:pt idx="1">
                  <c:v>197</c:v>
                </c:pt>
                <c:pt idx="2">
                  <c:v>49</c:v>
                </c:pt>
                <c:pt idx="3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A58-4C5D-AE95-ED49FFE8277E}"/>
            </c:ext>
          </c:extLst>
        </c:ser>
        <c:ser>
          <c:idx val="12"/>
          <c:order val="12"/>
          <c:tx>
            <c:strRef>
              <c:f>Sheet1!$I$16</c:f>
              <c:strCache>
                <c:ptCount val="1"/>
                <c:pt idx="0">
                  <c:v>Pirojpur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Sheet1!$J$16:$M$16</c:f>
              <c:numCache>
                <c:formatCode>General</c:formatCode>
                <c:ptCount val="4"/>
                <c:pt idx="0">
                  <c:v>9</c:v>
                </c:pt>
                <c:pt idx="1">
                  <c:v>-2</c:v>
                </c:pt>
                <c:pt idx="2">
                  <c:v>-3</c:v>
                </c:pt>
                <c:pt idx="3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A58-4C5D-AE95-ED49FFE8277E}"/>
            </c:ext>
          </c:extLst>
        </c:ser>
        <c:ser>
          <c:idx val="13"/>
          <c:order val="13"/>
          <c:tx>
            <c:strRef>
              <c:f>Sheet1!$I$17</c:f>
              <c:strCache>
                <c:ptCount val="1"/>
                <c:pt idx="0">
                  <c:v>Shariatpur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Sheet1!$J$2:$M$2</c:f>
              <c:strCache>
                <c:ptCount val="4"/>
                <c:pt idx="0">
                  <c:v>1973 to 1984</c:v>
                </c:pt>
                <c:pt idx="1">
                  <c:v>1984 to 1996</c:v>
                </c:pt>
                <c:pt idx="2">
                  <c:v>1996 to 2006</c:v>
                </c:pt>
                <c:pt idx="3">
                  <c:v>2006 to 2015</c:v>
                </c:pt>
              </c:strCache>
            </c:strRef>
          </c:cat>
          <c:val>
            <c:numRef>
              <c:f>Sheet1!$J$17:$M$17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-19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A58-4C5D-AE95-ED49FFE82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745584"/>
        <c:axId val="303746144"/>
      </c:lineChart>
      <c:catAx>
        <c:axId val="30374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746144"/>
        <c:crosses val="autoZero"/>
        <c:auto val="1"/>
        <c:lblAlgn val="ctr"/>
        <c:lblOffset val="100"/>
        <c:noMultiLvlLbl val="0"/>
      </c:catAx>
      <c:valAx>
        <c:axId val="30374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 accretion</a:t>
                </a:r>
                <a:r>
                  <a:rPr lang="en-US" baseline="0"/>
                  <a:t> (Km^2)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74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031" y="2089797"/>
            <a:ext cx="9144000" cy="1641490"/>
          </a:xfrm>
        </p:spPr>
        <p:txBody>
          <a:bodyPr>
            <a:noAutofit/>
          </a:bodyPr>
          <a:lstStyle/>
          <a:p>
            <a:r>
              <a:rPr lang="en-US" sz="6600" dirty="0" smtClean="0"/>
              <a:t>Land Mass Change Along </a:t>
            </a:r>
            <a:br>
              <a:rPr lang="en-US" sz="6600" dirty="0" smtClean="0"/>
            </a:br>
            <a:r>
              <a:rPr lang="en-US" sz="6600" dirty="0" smtClean="0"/>
              <a:t>the Bangladesh Coastline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010" y="4724401"/>
            <a:ext cx="9144000" cy="11517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Manar Hasan</a:t>
            </a:r>
          </a:p>
          <a:p>
            <a:r>
              <a:rPr lang="en-US" dirty="0" smtClean="0"/>
              <a:t>GIS in Water Resources, University of Texas at Austin</a:t>
            </a:r>
          </a:p>
          <a:p>
            <a:r>
              <a:rPr lang="en-US" dirty="0" smtClean="0"/>
              <a:t>December 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893"/>
              </p:ext>
            </p:extLst>
          </p:nvPr>
        </p:nvGraphicFramePr>
        <p:xfrm>
          <a:off x="370792" y="877078"/>
          <a:ext cx="11450418" cy="510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4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643917"/>
              </p:ext>
            </p:extLst>
          </p:nvPr>
        </p:nvGraphicFramePr>
        <p:xfrm>
          <a:off x="475861" y="311822"/>
          <a:ext cx="11355355" cy="62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23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86" y="1081183"/>
            <a:ext cx="5518852" cy="3969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1158" y="5515678"/>
            <a:ext cx="384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1973 and 1984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6832" y="5515677"/>
            <a:ext cx="384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 2006 and 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88" y="1081182"/>
            <a:ext cx="5490771" cy="39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3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increasing overall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Accretion</a:t>
            </a:r>
            <a:r>
              <a:rPr lang="en-US" dirty="0" smtClean="0"/>
              <a:t> towards </a:t>
            </a:r>
            <a:r>
              <a:rPr lang="en-US" dirty="0" smtClean="0">
                <a:solidFill>
                  <a:srgbClr val="FFC000"/>
                </a:solidFill>
              </a:rPr>
              <a:t>Eastern</a:t>
            </a:r>
            <a:r>
              <a:rPr lang="en-US" dirty="0" smtClean="0"/>
              <a:t> side of the coast.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Erosion</a:t>
            </a:r>
            <a:r>
              <a:rPr lang="en-US" dirty="0" smtClean="0"/>
              <a:t> mostly on </a:t>
            </a:r>
            <a:r>
              <a:rPr lang="en-US" dirty="0" smtClean="0">
                <a:solidFill>
                  <a:srgbClr val="FFC000"/>
                </a:solidFill>
              </a:rPr>
              <a:t>Western </a:t>
            </a:r>
            <a:r>
              <a:rPr lang="en-US" dirty="0" smtClean="0"/>
              <a:t>coast.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just looking at where mass increased or decreased, </a:t>
            </a:r>
            <a:r>
              <a:rPr lang="en-US" dirty="0" smtClean="0">
                <a:solidFill>
                  <a:srgbClr val="FFC000"/>
                </a:solidFill>
              </a:rPr>
              <a:t>postulate why </a:t>
            </a:r>
            <a:r>
              <a:rPr lang="en-US" dirty="0" smtClean="0"/>
              <a:t>it happened?</a:t>
            </a:r>
          </a:p>
          <a:p>
            <a:r>
              <a:rPr lang="en-US" dirty="0" smtClean="0"/>
              <a:t>Compare data available with major weather events in the area (</a:t>
            </a:r>
            <a:r>
              <a:rPr lang="en-US" dirty="0" smtClean="0">
                <a:solidFill>
                  <a:srgbClr val="FFC000"/>
                </a:solidFill>
              </a:rPr>
              <a:t>floods, hurricanes, Himalayan ice melts</a:t>
            </a:r>
            <a:r>
              <a:rPr lang="en-US" dirty="0" smtClean="0"/>
              <a:t>) to see if patterns exist.</a:t>
            </a:r>
          </a:p>
          <a:p>
            <a:r>
              <a:rPr lang="en-US" dirty="0" smtClean="0"/>
              <a:t>Look at </a:t>
            </a:r>
            <a:r>
              <a:rPr lang="en-US" dirty="0" smtClean="0">
                <a:solidFill>
                  <a:srgbClr val="FFC000"/>
                </a:solidFill>
              </a:rPr>
              <a:t>population/land cover </a:t>
            </a:r>
            <a:r>
              <a:rPr lang="en-US" dirty="0" smtClean="0"/>
              <a:t>in net erosion areas to determine negative impacts on food/population security.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6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356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 and/or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4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National Geographic Society finds that Bangladesh is in an area that is most </a:t>
            </a:r>
            <a:r>
              <a:rPr lang="en-US" dirty="0" smtClean="0">
                <a:solidFill>
                  <a:srgbClr val="FFC000"/>
                </a:solidFill>
              </a:rPr>
              <a:t>vulnerable</a:t>
            </a:r>
            <a:r>
              <a:rPr lang="en-US" dirty="0" smtClean="0"/>
              <a:t> to the impacts of </a:t>
            </a:r>
            <a:r>
              <a:rPr lang="en-US" dirty="0" smtClean="0">
                <a:solidFill>
                  <a:srgbClr val="FFC000"/>
                </a:solidFill>
              </a:rPr>
              <a:t>climate change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reasons for this are complex.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Low-lying</a:t>
            </a:r>
            <a:r>
              <a:rPr lang="en-US" dirty="0" smtClean="0"/>
              <a:t> coastal region.</a:t>
            </a:r>
          </a:p>
          <a:p>
            <a:r>
              <a:rPr lang="en-US" dirty="0" smtClean="0"/>
              <a:t>Surrounded by boundary rivers.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Deadly floods </a:t>
            </a:r>
            <a:r>
              <a:rPr lang="en-US" dirty="0" smtClean="0"/>
              <a:t>are a common yearly occurrence.</a:t>
            </a:r>
          </a:p>
          <a:p>
            <a:endParaRPr lang="en-US" dirty="0"/>
          </a:p>
          <a:p>
            <a:r>
              <a:rPr lang="en-US" dirty="0" smtClean="0"/>
              <a:t>How much is the land</a:t>
            </a:r>
          </a:p>
          <a:p>
            <a:pPr marL="0" indent="0">
              <a:buNone/>
            </a:pPr>
            <a:r>
              <a:rPr lang="en-US" dirty="0" smtClean="0"/>
              <a:t>mass actually changing?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2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National Geographic Society finds that Bangladesh is in an area that is most </a:t>
            </a:r>
            <a:r>
              <a:rPr lang="en-US" dirty="0" smtClean="0">
                <a:solidFill>
                  <a:srgbClr val="FFC000"/>
                </a:solidFill>
              </a:rPr>
              <a:t>vulnerable</a:t>
            </a:r>
            <a:r>
              <a:rPr lang="en-US" dirty="0" smtClean="0"/>
              <a:t> to the impacts of </a:t>
            </a:r>
            <a:r>
              <a:rPr lang="en-US" dirty="0" smtClean="0">
                <a:solidFill>
                  <a:srgbClr val="FFC000"/>
                </a:solidFill>
              </a:rPr>
              <a:t>climate change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reasons for this are complex.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Low-lying</a:t>
            </a:r>
            <a:r>
              <a:rPr lang="en-US" dirty="0" smtClean="0"/>
              <a:t> coastal region.</a:t>
            </a:r>
          </a:p>
          <a:p>
            <a:r>
              <a:rPr lang="en-US" dirty="0" smtClean="0"/>
              <a:t>Surrounded by boundary rivers.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Deadly floods </a:t>
            </a:r>
            <a:r>
              <a:rPr lang="en-US" dirty="0" smtClean="0"/>
              <a:t>are a common yearly occurrence.</a:t>
            </a:r>
          </a:p>
          <a:p>
            <a:endParaRPr lang="en-US" dirty="0"/>
          </a:p>
          <a:p>
            <a:r>
              <a:rPr lang="en-US" dirty="0" smtClean="0"/>
              <a:t>How much is the land</a:t>
            </a:r>
          </a:p>
          <a:p>
            <a:pPr marL="0" indent="0">
              <a:buNone/>
            </a:pPr>
            <a:r>
              <a:rPr lang="en-US" dirty="0" smtClean="0"/>
              <a:t>mass actually changing?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4591301"/>
            <a:ext cx="6257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National Geographic Society finds that Bangladesh is in an area that is most </a:t>
            </a:r>
            <a:r>
              <a:rPr lang="en-US" dirty="0" smtClean="0">
                <a:solidFill>
                  <a:srgbClr val="FFC000"/>
                </a:solidFill>
              </a:rPr>
              <a:t>vulnerable</a:t>
            </a:r>
            <a:r>
              <a:rPr lang="en-US" dirty="0" smtClean="0"/>
              <a:t> to the impacts of </a:t>
            </a:r>
            <a:r>
              <a:rPr lang="en-US" dirty="0" smtClean="0">
                <a:solidFill>
                  <a:srgbClr val="FFC000"/>
                </a:solidFill>
              </a:rPr>
              <a:t>climate change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reasons for this are complex.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Low-lying</a:t>
            </a:r>
            <a:r>
              <a:rPr lang="en-US" dirty="0" smtClean="0"/>
              <a:t> coastal region.</a:t>
            </a:r>
          </a:p>
          <a:p>
            <a:r>
              <a:rPr lang="en-US" dirty="0" smtClean="0"/>
              <a:t>Surrounded by boundary rivers.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Deadly floods </a:t>
            </a:r>
            <a:r>
              <a:rPr lang="en-US" dirty="0" smtClean="0"/>
              <a:t>are a common yearly occurrence.</a:t>
            </a:r>
          </a:p>
          <a:p>
            <a:endParaRPr lang="en-US" dirty="0"/>
          </a:p>
          <a:p>
            <a:r>
              <a:rPr lang="en-US" dirty="0" smtClean="0"/>
              <a:t>How much is the land</a:t>
            </a:r>
          </a:p>
          <a:p>
            <a:pPr marL="0" indent="0">
              <a:buNone/>
            </a:pPr>
            <a:r>
              <a:rPr lang="en-US" dirty="0" smtClean="0"/>
              <a:t>mass actually changing?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4591301"/>
            <a:ext cx="6257925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48" y="2832602"/>
            <a:ext cx="5244900" cy="10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166750" cy="435133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Erosion-Accretion data </a:t>
            </a:r>
            <a:r>
              <a:rPr lang="en-US" dirty="0" smtClean="0"/>
              <a:t>obtained from </a:t>
            </a:r>
            <a:r>
              <a:rPr lang="en-US" dirty="0"/>
              <a:t>the Center for Environmental and Geographic Information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1973 to 2015</a:t>
            </a:r>
          </a:p>
          <a:p>
            <a:r>
              <a:rPr lang="en-US" dirty="0" smtClean="0"/>
              <a:t>Data tabulated and ArcGIS used to calculated net rates</a:t>
            </a:r>
          </a:p>
          <a:p>
            <a:r>
              <a:rPr lang="en-US" dirty="0" smtClean="0"/>
              <a:t>ArcGIS map shape subtractions/additions to show overall land mass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609851"/>
            <a:ext cx="30670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7" y="2331792"/>
            <a:ext cx="3706576" cy="862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60" y="2327413"/>
            <a:ext cx="1815207" cy="862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0966" y="1894043"/>
            <a:ext cx="221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1973 to 1984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05901" y="2263375"/>
            <a:ext cx="2085051" cy="10246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05901" y="2591054"/>
            <a:ext cx="198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Accretion - Erosion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Bent-Up Arrow 12"/>
          <p:cNvSpPr/>
          <p:nvPr/>
        </p:nvSpPr>
        <p:spPr>
          <a:xfrm rot="10800000" flipH="1">
            <a:off x="9065407" y="2591053"/>
            <a:ext cx="2228235" cy="1996989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65407" y="2574210"/>
            <a:ext cx="21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 Accretion/Time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407" y="4722979"/>
            <a:ext cx="2069082" cy="862920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5996032" y="4809534"/>
            <a:ext cx="2666705" cy="68981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8491" y="4969773"/>
            <a:ext cx="25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all districts over time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944" y="3407963"/>
            <a:ext cx="4615930" cy="2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1158" y="5515678"/>
            <a:ext cx="384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1973 and 1984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36832" y="5515677"/>
            <a:ext cx="384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 2006 and 2015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47" y="756135"/>
            <a:ext cx="4595138" cy="46191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62" y="756135"/>
            <a:ext cx="4595138" cy="46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31" y="365125"/>
            <a:ext cx="6154553" cy="62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2500"/>
              </p:ext>
            </p:extLst>
          </p:nvPr>
        </p:nvGraphicFramePr>
        <p:xfrm>
          <a:off x="429430" y="1007706"/>
          <a:ext cx="11289470" cy="482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97973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260</TotalTime>
  <Words>374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Depth</vt:lpstr>
      <vt:lpstr>Land Mass Change Along  the Bangladesh Coastline</vt:lpstr>
      <vt:lpstr>Background</vt:lpstr>
      <vt:lpstr>Background</vt:lpstr>
      <vt:lpstr>Background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Findings</vt:lpstr>
      <vt:lpstr>Further Investigation</vt:lpstr>
      <vt:lpstr>Questions and/or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Mass Along  the Bangladesh Coastline</dc:title>
  <dc:creator>Hasan, Manar</dc:creator>
  <cp:lastModifiedBy>Maidment, David R</cp:lastModifiedBy>
  <cp:revision>18</cp:revision>
  <dcterms:created xsi:type="dcterms:W3CDTF">2016-11-30T20:02:35Z</dcterms:created>
  <dcterms:modified xsi:type="dcterms:W3CDTF">2016-12-01T17:28:48Z</dcterms:modified>
</cp:coreProperties>
</file>