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56" r:id="rId3"/>
    <p:sldId id="271" r:id="rId4"/>
    <p:sldId id="291" r:id="rId5"/>
    <p:sldId id="290" r:id="rId6"/>
    <p:sldId id="272" r:id="rId7"/>
    <p:sldId id="273" r:id="rId8"/>
    <p:sldId id="276" r:id="rId9"/>
    <p:sldId id="277" r:id="rId10"/>
    <p:sldId id="281" r:id="rId11"/>
    <p:sldId id="278" r:id="rId12"/>
    <p:sldId id="279" r:id="rId13"/>
    <p:sldId id="280" r:id="rId14"/>
    <p:sldId id="274" r:id="rId15"/>
    <p:sldId id="283" r:id="rId16"/>
    <p:sldId id="275" r:id="rId17"/>
    <p:sldId id="286" r:id="rId18"/>
    <p:sldId id="287" r:id="rId19"/>
    <p:sldId id="289" r:id="rId20"/>
    <p:sldId id="288" r:id="rId21"/>
    <p:sldId id="293" r:id="rId22"/>
    <p:sldId id="292" r:id="rId23"/>
    <p:sldId id="295"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06" autoAdjust="0"/>
    <p:restoredTop sz="76167" autoAdjust="0"/>
  </p:normalViewPr>
  <p:slideViewPr>
    <p:cSldViewPr>
      <p:cViewPr varScale="1">
        <p:scale>
          <a:sx n="100" d="100"/>
          <a:sy n="100" d="100"/>
        </p:scale>
        <p:origin x="606" y="7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esskimo\Documents\1UT_Fall_2016\GIS%20WR\results_s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bin_0.5</c:v>
          </c:tx>
          <c:spPr>
            <a:ln w="25400" cap="rnd">
              <a:noFill/>
              <a:round/>
            </a:ln>
            <a:effectLst/>
          </c:spPr>
          <c:marker>
            <c:symbol val="circle"/>
            <c:size val="5"/>
            <c:spPr>
              <a:solidFill>
                <a:schemeClr val="accent1"/>
              </a:solidFill>
              <a:ln w="9525">
                <a:solidFill>
                  <a:schemeClr val="accent1"/>
                </a:solidFill>
              </a:ln>
              <a:effectLst/>
            </c:spPr>
          </c:marker>
          <c:xVal>
            <c:numRef>
              <c:f>results_s1!$G$3:$G$150</c:f>
              <c:numCache>
                <c:formatCode>General</c:formatCode>
                <c:ptCount val="148"/>
                <c:pt idx="0">
                  <c:v>1</c:v>
                </c:pt>
                <c:pt idx="1">
                  <c:v>1.5</c:v>
                </c:pt>
                <c:pt idx="2">
                  <c:v>2</c:v>
                </c:pt>
                <c:pt idx="3">
                  <c:v>2.5</c:v>
                </c:pt>
                <c:pt idx="4">
                  <c:v>3</c:v>
                </c:pt>
                <c:pt idx="5">
                  <c:v>3.5</c:v>
                </c:pt>
                <c:pt idx="6">
                  <c:v>4</c:v>
                </c:pt>
                <c:pt idx="7">
                  <c:v>4.5</c:v>
                </c:pt>
                <c:pt idx="8">
                  <c:v>5</c:v>
                </c:pt>
                <c:pt idx="9">
                  <c:v>5.5</c:v>
                </c:pt>
                <c:pt idx="10">
                  <c:v>6</c:v>
                </c:pt>
                <c:pt idx="11">
                  <c:v>6.5</c:v>
                </c:pt>
                <c:pt idx="12">
                  <c:v>7</c:v>
                </c:pt>
                <c:pt idx="13">
                  <c:v>7.5</c:v>
                </c:pt>
                <c:pt idx="14">
                  <c:v>8</c:v>
                </c:pt>
                <c:pt idx="15">
                  <c:v>8.5</c:v>
                </c:pt>
                <c:pt idx="16">
                  <c:v>9</c:v>
                </c:pt>
                <c:pt idx="17">
                  <c:v>9.5</c:v>
                </c:pt>
                <c:pt idx="18">
                  <c:v>10</c:v>
                </c:pt>
                <c:pt idx="19">
                  <c:v>10.5</c:v>
                </c:pt>
                <c:pt idx="20">
                  <c:v>11</c:v>
                </c:pt>
                <c:pt idx="21">
                  <c:v>11.5</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20</c:v>
                </c:pt>
                <c:pt idx="39">
                  <c:v>20.5</c:v>
                </c:pt>
                <c:pt idx="40">
                  <c:v>21</c:v>
                </c:pt>
                <c:pt idx="41">
                  <c:v>21.5</c:v>
                </c:pt>
                <c:pt idx="42">
                  <c:v>22</c:v>
                </c:pt>
                <c:pt idx="43">
                  <c:v>22.5</c:v>
                </c:pt>
                <c:pt idx="44">
                  <c:v>23</c:v>
                </c:pt>
                <c:pt idx="45">
                  <c:v>23.5</c:v>
                </c:pt>
                <c:pt idx="46">
                  <c:v>24</c:v>
                </c:pt>
                <c:pt idx="47">
                  <c:v>24.5</c:v>
                </c:pt>
                <c:pt idx="48">
                  <c:v>25</c:v>
                </c:pt>
                <c:pt idx="49">
                  <c:v>25.5</c:v>
                </c:pt>
                <c:pt idx="50">
                  <c:v>26</c:v>
                </c:pt>
                <c:pt idx="51">
                  <c:v>26.5</c:v>
                </c:pt>
                <c:pt idx="52">
                  <c:v>27</c:v>
                </c:pt>
                <c:pt idx="53">
                  <c:v>27.5</c:v>
                </c:pt>
                <c:pt idx="54">
                  <c:v>28</c:v>
                </c:pt>
                <c:pt idx="55">
                  <c:v>28.5</c:v>
                </c:pt>
                <c:pt idx="56">
                  <c:v>29</c:v>
                </c:pt>
                <c:pt idx="57">
                  <c:v>29.5</c:v>
                </c:pt>
                <c:pt idx="58">
                  <c:v>30</c:v>
                </c:pt>
                <c:pt idx="59">
                  <c:v>30.5</c:v>
                </c:pt>
                <c:pt idx="60">
                  <c:v>31</c:v>
                </c:pt>
                <c:pt idx="61">
                  <c:v>31.5</c:v>
                </c:pt>
                <c:pt idx="62">
                  <c:v>32</c:v>
                </c:pt>
                <c:pt idx="63">
                  <c:v>32.5</c:v>
                </c:pt>
                <c:pt idx="64">
                  <c:v>33</c:v>
                </c:pt>
                <c:pt idx="65">
                  <c:v>33.5</c:v>
                </c:pt>
                <c:pt idx="66">
                  <c:v>34</c:v>
                </c:pt>
                <c:pt idx="67">
                  <c:v>34.5</c:v>
                </c:pt>
                <c:pt idx="68">
                  <c:v>35</c:v>
                </c:pt>
                <c:pt idx="69">
                  <c:v>35.5</c:v>
                </c:pt>
                <c:pt idx="70">
                  <c:v>36</c:v>
                </c:pt>
                <c:pt idx="71">
                  <c:v>36.5</c:v>
                </c:pt>
                <c:pt idx="72">
                  <c:v>37</c:v>
                </c:pt>
                <c:pt idx="73">
                  <c:v>37.5</c:v>
                </c:pt>
                <c:pt idx="74">
                  <c:v>38</c:v>
                </c:pt>
                <c:pt idx="75">
                  <c:v>38.5</c:v>
                </c:pt>
                <c:pt idx="76">
                  <c:v>39</c:v>
                </c:pt>
                <c:pt idx="77">
                  <c:v>39.5</c:v>
                </c:pt>
                <c:pt idx="78">
                  <c:v>40</c:v>
                </c:pt>
                <c:pt idx="79">
                  <c:v>40.5</c:v>
                </c:pt>
                <c:pt idx="80">
                  <c:v>41</c:v>
                </c:pt>
                <c:pt idx="81">
                  <c:v>41.5</c:v>
                </c:pt>
                <c:pt idx="82">
                  <c:v>42</c:v>
                </c:pt>
                <c:pt idx="83">
                  <c:v>42.5</c:v>
                </c:pt>
                <c:pt idx="84">
                  <c:v>43</c:v>
                </c:pt>
                <c:pt idx="85">
                  <c:v>43.5</c:v>
                </c:pt>
                <c:pt idx="86">
                  <c:v>44</c:v>
                </c:pt>
                <c:pt idx="87">
                  <c:v>44.5</c:v>
                </c:pt>
                <c:pt idx="88">
                  <c:v>45</c:v>
                </c:pt>
                <c:pt idx="89">
                  <c:v>45.5</c:v>
                </c:pt>
                <c:pt idx="90">
                  <c:v>46</c:v>
                </c:pt>
                <c:pt idx="91">
                  <c:v>46.5</c:v>
                </c:pt>
                <c:pt idx="92">
                  <c:v>47</c:v>
                </c:pt>
                <c:pt idx="93">
                  <c:v>47.5</c:v>
                </c:pt>
                <c:pt idx="94">
                  <c:v>48</c:v>
                </c:pt>
                <c:pt idx="95">
                  <c:v>48.5</c:v>
                </c:pt>
                <c:pt idx="96">
                  <c:v>49</c:v>
                </c:pt>
                <c:pt idx="97">
                  <c:v>49.5</c:v>
                </c:pt>
                <c:pt idx="98">
                  <c:v>50</c:v>
                </c:pt>
                <c:pt idx="99">
                  <c:v>50.5</c:v>
                </c:pt>
                <c:pt idx="100">
                  <c:v>51</c:v>
                </c:pt>
                <c:pt idx="101">
                  <c:v>51.5</c:v>
                </c:pt>
                <c:pt idx="102">
                  <c:v>52</c:v>
                </c:pt>
                <c:pt idx="103">
                  <c:v>52.5</c:v>
                </c:pt>
                <c:pt idx="104">
                  <c:v>53</c:v>
                </c:pt>
                <c:pt idx="105">
                  <c:v>53.5</c:v>
                </c:pt>
                <c:pt idx="106">
                  <c:v>54</c:v>
                </c:pt>
                <c:pt idx="107">
                  <c:v>54.5</c:v>
                </c:pt>
                <c:pt idx="108">
                  <c:v>55</c:v>
                </c:pt>
                <c:pt idx="109">
                  <c:v>55.5</c:v>
                </c:pt>
                <c:pt idx="110">
                  <c:v>56</c:v>
                </c:pt>
                <c:pt idx="111">
                  <c:v>56.5</c:v>
                </c:pt>
                <c:pt idx="112">
                  <c:v>57</c:v>
                </c:pt>
                <c:pt idx="113">
                  <c:v>57.5</c:v>
                </c:pt>
                <c:pt idx="114">
                  <c:v>58</c:v>
                </c:pt>
                <c:pt idx="115">
                  <c:v>58.5</c:v>
                </c:pt>
                <c:pt idx="116">
                  <c:v>59</c:v>
                </c:pt>
                <c:pt idx="117">
                  <c:v>59.5</c:v>
                </c:pt>
                <c:pt idx="118">
                  <c:v>60</c:v>
                </c:pt>
                <c:pt idx="119">
                  <c:v>60.5</c:v>
                </c:pt>
                <c:pt idx="120">
                  <c:v>61</c:v>
                </c:pt>
                <c:pt idx="121">
                  <c:v>61.5</c:v>
                </c:pt>
                <c:pt idx="122">
                  <c:v>62</c:v>
                </c:pt>
                <c:pt idx="123">
                  <c:v>62.5</c:v>
                </c:pt>
                <c:pt idx="124">
                  <c:v>63</c:v>
                </c:pt>
                <c:pt idx="125">
                  <c:v>63.5</c:v>
                </c:pt>
                <c:pt idx="126">
                  <c:v>64</c:v>
                </c:pt>
                <c:pt idx="127">
                  <c:v>64.5</c:v>
                </c:pt>
                <c:pt idx="128">
                  <c:v>65</c:v>
                </c:pt>
                <c:pt idx="129">
                  <c:v>65.5</c:v>
                </c:pt>
                <c:pt idx="130">
                  <c:v>66</c:v>
                </c:pt>
                <c:pt idx="131">
                  <c:v>66.5</c:v>
                </c:pt>
                <c:pt idx="132">
                  <c:v>67</c:v>
                </c:pt>
                <c:pt idx="133">
                  <c:v>67.5</c:v>
                </c:pt>
                <c:pt idx="134">
                  <c:v>68</c:v>
                </c:pt>
                <c:pt idx="135">
                  <c:v>68.5</c:v>
                </c:pt>
                <c:pt idx="136">
                  <c:v>69</c:v>
                </c:pt>
                <c:pt idx="137">
                  <c:v>69.5</c:v>
                </c:pt>
                <c:pt idx="138">
                  <c:v>70</c:v>
                </c:pt>
                <c:pt idx="139">
                  <c:v>70.5</c:v>
                </c:pt>
                <c:pt idx="140">
                  <c:v>71</c:v>
                </c:pt>
                <c:pt idx="141">
                  <c:v>71.5</c:v>
                </c:pt>
                <c:pt idx="142">
                  <c:v>72</c:v>
                </c:pt>
                <c:pt idx="143">
                  <c:v>72.5</c:v>
                </c:pt>
                <c:pt idx="144">
                  <c:v>73</c:v>
                </c:pt>
                <c:pt idx="145">
                  <c:v>73.5</c:v>
                </c:pt>
                <c:pt idx="146">
                  <c:v>74</c:v>
                </c:pt>
                <c:pt idx="147">
                  <c:v>74.5</c:v>
                </c:pt>
              </c:numCache>
            </c:numRef>
          </c:xVal>
          <c:yVal>
            <c:numRef>
              <c:f>results_s1!$N$3:$N$150</c:f>
              <c:numCache>
                <c:formatCode>General</c:formatCode>
                <c:ptCount val="148"/>
                <c:pt idx="0">
                  <c:v>0.56496598312181256</c:v>
                </c:pt>
                <c:pt idx="1">
                  <c:v>0.16304973402653569</c:v>
                </c:pt>
                <c:pt idx="2">
                  <c:v>5.5469018109430612E-2</c:v>
                </c:pt>
                <c:pt idx="3">
                  <c:v>3.5438064193560687E-2</c:v>
                </c:pt>
                <c:pt idx="4">
                  <c:v>2.324964799988026E-2</c:v>
                </c:pt>
                <c:pt idx="5">
                  <c:v>1.6556032966668768E-2</c:v>
                </c:pt>
                <c:pt idx="6">
                  <c:v>1.2381566347968912E-2</c:v>
                </c:pt>
                <c:pt idx="7">
                  <c:v>9.7979157601616757E-3</c:v>
                </c:pt>
                <c:pt idx="8">
                  <c:v>8.4031008083440863E-3</c:v>
                </c:pt>
                <c:pt idx="9">
                  <c:v>6.4826465990070938E-3</c:v>
                </c:pt>
                <c:pt idx="10">
                  <c:v>5.3347930068240448E-3</c:v>
                </c:pt>
                <c:pt idx="11">
                  <c:v>4.8765068473867893E-3</c:v>
                </c:pt>
                <c:pt idx="12">
                  <c:v>4.2211505120795462E-3</c:v>
                </c:pt>
                <c:pt idx="13">
                  <c:v>3.812755536406844E-3</c:v>
                </c:pt>
                <c:pt idx="14">
                  <c:v>3.6356418340426789E-3</c:v>
                </c:pt>
                <c:pt idx="15">
                  <c:v>3.3754949472703643E-3</c:v>
                </c:pt>
                <c:pt idx="16">
                  <c:v>2.8626848512904178E-3</c:v>
                </c:pt>
                <c:pt idx="17">
                  <c:v>2.6887784393111167E-3</c:v>
                </c:pt>
                <c:pt idx="18">
                  <c:v>2.6755929121733421E-3</c:v>
                </c:pt>
                <c:pt idx="19">
                  <c:v>2.5191484145116348E-3</c:v>
                </c:pt>
                <c:pt idx="20">
                  <c:v>2.5098829089553604E-3</c:v>
                </c:pt>
                <c:pt idx="21">
                  <c:v>2.4927773602360852E-3</c:v>
                </c:pt>
                <c:pt idx="22">
                  <c:v>2.2853725820148698E-3</c:v>
                </c:pt>
                <c:pt idx="23">
                  <c:v>2.0947169869146116E-3</c:v>
                </c:pt>
                <c:pt idx="24">
                  <c:v>2.0519531151164229E-3</c:v>
                </c:pt>
                <c:pt idx="25">
                  <c:v>2.023800232849282E-3</c:v>
                </c:pt>
                <c:pt idx="26">
                  <c:v>1.9354215644663585E-3</c:v>
                </c:pt>
                <c:pt idx="27">
                  <c:v>1.8513192832632541E-3</c:v>
                </c:pt>
                <c:pt idx="28">
                  <c:v>1.6984384415847293E-3</c:v>
                </c:pt>
                <c:pt idx="29">
                  <c:v>1.5548231054624787E-3</c:v>
                </c:pt>
                <c:pt idx="30">
                  <c:v>1.5587431270439795E-3</c:v>
                </c:pt>
                <c:pt idx="31">
                  <c:v>1.5277393199902927E-3</c:v>
                </c:pt>
                <c:pt idx="32">
                  <c:v>1.5487648902910687E-3</c:v>
                </c:pt>
                <c:pt idx="33">
                  <c:v>1.6029324612354412E-3</c:v>
                </c:pt>
                <c:pt idx="34">
                  <c:v>1.5341539007600209E-3</c:v>
                </c:pt>
                <c:pt idx="35">
                  <c:v>1.4625244154980548E-3</c:v>
                </c:pt>
                <c:pt idx="36">
                  <c:v>1.285767078732208E-3</c:v>
                </c:pt>
                <c:pt idx="37">
                  <c:v>1.1713737216720531E-3</c:v>
                </c:pt>
                <c:pt idx="38">
                  <c:v>1.0926169244437221E-3</c:v>
                </c:pt>
                <c:pt idx="39">
                  <c:v>1.1022387955983146E-3</c:v>
                </c:pt>
                <c:pt idx="40">
                  <c:v>1.1254025594890002E-3</c:v>
                </c:pt>
                <c:pt idx="41">
                  <c:v>1.2544069060802028E-3</c:v>
                </c:pt>
                <c:pt idx="42">
                  <c:v>1.1403699146183663E-3</c:v>
                </c:pt>
                <c:pt idx="43">
                  <c:v>1.0024564280692076E-3</c:v>
                </c:pt>
                <c:pt idx="44">
                  <c:v>1.0302529447380304E-3</c:v>
                </c:pt>
                <c:pt idx="45">
                  <c:v>9.9996186888097992E-4</c:v>
                </c:pt>
                <c:pt idx="46">
                  <c:v>1.0024564280692076E-3</c:v>
                </c:pt>
                <c:pt idx="47">
                  <c:v>9.2833238361901386E-4</c:v>
                </c:pt>
                <c:pt idx="48">
                  <c:v>9.3082694280724151E-4</c:v>
                </c:pt>
                <c:pt idx="49">
                  <c:v>9.8927090093143275E-4</c:v>
                </c:pt>
                <c:pt idx="50">
                  <c:v>9.4579429793660759E-4</c:v>
                </c:pt>
                <c:pt idx="51">
                  <c:v>8.7951029664941501E-4</c:v>
                </c:pt>
                <c:pt idx="52">
                  <c:v>8.5349560797218357E-4</c:v>
                </c:pt>
                <c:pt idx="53">
                  <c:v>8.103753705756766E-4</c:v>
                </c:pt>
                <c:pt idx="54">
                  <c:v>6.6248364727360717E-4</c:v>
                </c:pt>
                <c:pt idx="55">
                  <c:v>6.4609082975096812E-4</c:v>
                </c:pt>
                <c:pt idx="56">
                  <c:v>5.9762510837968756E-4</c:v>
                </c:pt>
                <c:pt idx="57">
                  <c:v>5.6448310773609127E-4</c:v>
                </c:pt>
                <c:pt idx="58">
                  <c:v>5.9227962440491398E-4</c:v>
                </c:pt>
                <c:pt idx="59">
                  <c:v>5.8443958124191275E-4</c:v>
                </c:pt>
                <c:pt idx="60">
                  <c:v>6.610581848803342E-4</c:v>
                </c:pt>
                <c:pt idx="61">
                  <c:v>6.8137102398447386E-4</c:v>
                </c:pt>
                <c:pt idx="62">
                  <c:v>5.5165394619663465E-4</c:v>
                </c:pt>
                <c:pt idx="63">
                  <c:v>5.5699943017140834E-4</c:v>
                </c:pt>
                <c:pt idx="64">
                  <c:v>5.0995917119340064E-4</c:v>
                </c:pt>
                <c:pt idx="65">
                  <c:v>5.5949398935963598E-4</c:v>
                </c:pt>
                <c:pt idx="66">
                  <c:v>4.7111532097671258E-4</c:v>
                </c:pt>
                <c:pt idx="67">
                  <c:v>4.1730411563065844E-4</c:v>
                </c:pt>
                <c:pt idx="68">
                  <c:v>4.1124590045924837E-4</c:v>
                </c:pt>
                <c:pt idx="69">
                  <c:v>4.4830792268434527E-4</c:v>
                </c:pt>
                <c:pt idx="70">
                  <c:v>3.8416211498706215E-4</c:v>
                </c:pt>
                <c:pt idx="71">
                  <c:v>4.0910770686933891E-4</c:v>
                </c:pt>
                <c:pt idx="72">
                  <c:v>4.1837321242561311E-4</c:v>
                </c:pt>
                <c:pt idx="73">
                  <c:v>4.2799508358020561E-4</c:v>
                </c:pt>
                <c:pt idx="74">
                  <c:v>3.6919475985769607E-4</c:v>
                </c:pt>
                <c:pt idx="75">
                  <c:v>3.7168931904592377E-4</c:v>
                </c:pt>
                <c:pt idx="76">
                  <c:v>3.3462729682082686E-4</c:v>
                </c:pt>
                <c:pt idx="77">
                  <c:v>3.0469258656209476E-4</c:v>
                </c:pt>
                <c:pt idx="78">
                  <c:v>3.0184166177554882E-4</c:v>
                </c:pt>
                <c:pt idx="79">
                  <c:v>3.0397985536545827E-4</c:v>
                </c:pt>
                <c:pt idx="80">
                  <c:v>3.1538355451164192E-4</c:v>
                </c:pt>
                <c:pt idx="81">
                  <c:v>2.9043796262936516E-4</c:v>
                </c:pt>
                <c:pt idx="82">
                  <c:v>3.0469258656209476E-4</c:v>
                </c:pt>
                <c:pt idx="83">
                  <c:v>2.5587049959249596E-4</c:v>
                </c:pt>
                <c:pt idx="84">
                  <c:v>2.562268651908142E-4</c:v>
                </c:pt>
                <c:pt idx="85">
                  <c:v>2.5872142437904184E-4</c:v>
                </c:pt>
                <c:pt idx="86">
                  <c:v>2.3520129489003805E-4</c:v>
                </c:pt>
                <c:pt idx="87">
                  <c:v>2.4517953164294873E-4</c:v>
                </c:pt>
                <c:pt idx="88">
                  <c:v>2.419722412580846E-4</c:v>
                </c:pt>
                <c:pt idx="89">
                  <c:v>1.9742654146830466E-4</c:v>
                </c:pt>
                <c:pt idx="90">
                  <c:v>2.490995532244494E-4</c:v>
                </c:pt>
                <c:pt idx="91">
                  <c:v>2.490995532244494E-4</c:v>
                </c:pt>
                <c:pt idx="92">
                  <c:v>2.5693959638745068E-4</c:v>
                </c:pt>
                <c:pt idx="93">
                  <c:v>1.8103372394566566E-4</c:v>
                </c:pt>
                <c:pt idx="94">
                  <c:v>1.5751359445666184E-4</c:v>
                </c:pt>
                <c:pt idx="95">
                  <c:v>1.3007344338615741E-4</c:v>
                </c:pt>
                <c:pt idx="96">
                  <c:v>1.3434983056597629E-4</c:v>
                </c:pt>
                <c:pt idx="97">
                  <c:v>1.1688791624838255E-4</c:v>
                </c:pt>
                <c:pt idx="98">
                  <c:v>1.1047333547865424E-4</c:v>
                </c:pt>
                <c:pt idx="99">
                  <c:v>9.4436883554333459E-5</c:v>
                </c:pt>
                <c:pt idx="100">
                  <c:v>1.2080793782988318E-4</c:v>
                </c:pt>
                <c:pt idx="101">
                  <c:v>1.1973884103492847E-4</c:v>
                </c:pt>
                <c:pt idx="102">
                  <c:v>9.5149614750969944E-5</c:v>
                </c:pt>
                <c:pt idx="103">
                  <c:v>8.481501239974099E-5</c:v>
                </c:pt>
                <c:pt idx="104">
                  <c:v>1.0441512030724417E-4</c:v>
                </c:pt>
                <c:pt idx="105">
                  <c:v>9.265505556274226E-5</c:v>
                </c:pt>
                <c:pt idx="106">
                  <c:v>9.4793249152651701E-5</c:v>
                </c:pt>
                <c:pt idx="107">
                  <c:v>7.1273119663647894E-5</c:v>
                </c:pt>
                <c:pt idx="108">
                  <c:v>8.0182259621603877E-5</c:v>
                </c:pt>
                <c:pt idx="109">
                  <c:v>7.7331334835057964E-5</c:v>
                </c:pt>
                <c:pt idx="110">
                  <c:v>8.0894990818240363E-5</c:v>
                </c:pt>
                <c:pt idx="111">
                  <c:v>7.020402286869318E-5</c:v>
                </c:pt>
                <c:pt idx="112">
                  <c:v>7.448041004851205E-5</c:v>
                </c:pt>
                <c:pt idx="113">
                  <c:v>7.9825894023285635E-5</c:v>
                </c:pt>
                <c:pt idx="114">
                  <c:v>5.2029377354462964E-5</c:v>
                </c:pt>
                <c:pt idx="115">
                  <c:v>4.9178452567917043E-5</c:v>
                </c:pt>
                <c:pt idx="116">
                  <c:v>7.9469528424967406E-5</c:v>
                </c:pt>
                <c:pt idx="117">
                  <c:v>9.0516861972832831E-5</c:v>
                </c:pt>
                <c:pt idx="118">
                  <c:v>6.7353098082147266E-5</c:v>
                </c:pt>
                <c:pt idx="119">
                  <c:v>1.2365886261642909E-4</c:v>
                </c:pt>
                <c:pt idx="120">
                  <c:v>1.1510608825679135E-4</c:v>
                </c:pt>
                <c:pt idx="121">
                  <c:v>8.5884109194695718E-5</c:v>
                </c:pt>
                <c:pt idx="122">
                  <c:v>9.3011421161060502E-5</c:v>
                </c:pt>
                <c:pt idx="123">
                  <c:v>8.2320453211513319E-5</c:v>
                </c:pt>
                <c:pt idx="124">
                  <c:v>6.0582151714100711E-5</c:v>
                </c:pt>
                <c:pt idx="125">
                  <c:v>5.7018495730918313E-5</c:v>
                </c:pt>
                <c:pt idx="126">
                  <c:v>5.0603914961190007E-5</c:v>
                </c:pt>
                <c:pt idx="127">
                  <c:v>7.5905872441785007E-5</c:v>
                </c:pt>
                <c:pt idx="128">
                  <c:v>7.5905872441785007E-5</c:v>
                </c:pt>
                <c:pt idx="129">
                  <c:v>5.7018495730918313E-5</c:v>
                </c:pt>
                <c:pt idx="130">
                  <c:v>5.5949398935963598E-5</c:v>
                </c:pt>
                <c:pt idx="131">
                  <c:v>5.8087592525873033E-5</c:v>
                </c:pt>
                <c:pt idx="132">
                  <c:v>4.454569978977993E-5</c:v>
                </c:pt>
                <c:pt idx="133">
                  <c:v>4.5258430986416416E-5</c:v>
                </c:pt>
                <c:pt idx="134">
                  <c:v>2.3520129489003804E-5</c:v>
                </c:pt>
                <c:pt idx="135">
                  <c:v>2.4945591882276764E-5</c:v>
                </c:pt>
                <c:pt idx="136">
                  <c:v>3.0647441455368591E-5</c:v>
                </c:pt>
                <c:pt idx="137">
                  <c:v>2.672741987386796E-5</c:v>
                </c:pt>
                <c:pt idx="138">
                  <c:v>2.8865613463777395E-5</c:v>
                </c:pt>
                <c:pt idx="139">
                  <c:v>3.8843850216688103E-5</c:v>
                </c:pt>
                <c:pt idx="140">
                  <c:v>7.2342216458602608E-5</c:v>
                </c:pt>
                <c:pt idx="141">
                  <c:v>2.7796516668822678E-5</c:v>
                </c:pt>
                <c:pt idx="142">
                  <c:v>5.0960280559508243E-5</c:v>
                </c:pt>
                <c:pt idx="143">
                  <c:v>5.1316646157826485E-5</c:v>
                </c:pt>
                <c:pt idx="144">
                  <c:v>2.4945591882276764E-5</c:v>
                </c:pt>
                <c:pt idx="145">
                  <c:v>8.5527743596377476E-6</c:v>
                </c:pt>
                <c:pt idx="146">
                  <c:v>9.6218711545924652E-6</c:v>
                </c:pt>
                <c:pt idx="147">
                  <c:v>1.7818279915911974E-5</c:v>
                </c:pt>
              </c:numCache>
            </c:numRef>
          </c:yVal>
          <c:smooth val="0"/>
          <c:extLst>
            <c:ext xmlns:c16="http://schemas.microsoft.com/office/drawing/2014/chart" uri="{C3380CC4-5D6E-409C-BE32-E72D297353CC}">
              <c16:uniqueId val="{00000000-19CF-40A3-AB40-05C5FCAC7B96}"/>
            </c:ext>
          </c:extLst>
        </c:ser>
        <c:dLbls>
          <c:showLegendKey val="0"/>
          <c:showVal val="0"/>
          <c:showCatName val="0"/>
          <c:showSerName val="0"/>
          <c:showPercent val="0"/>
          <c:showBubbleSize val="0"/>
        </c:dLbls>
        <c:axId val="208663552"/>
        <c:axId val="208663944"/>
      </c:scatterChart>
      <c:valAx>
        <c:axId val="208663552"/>
        <c:scaling>
          <c:logBase val="10"/>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channel</a:t>
                </a:r>
                <a:r>
                  <a:rPr lang="en-US" baseline="0"/>
                  <a:t> width (m)</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663944"/>
        <c:crosses val="autoZero"/>
        <c:crossBetween val="midCat"/>
      </c:valAx>
      <c:valAx>
        <c:axId val="208663944"/>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p(width)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663552"/>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12/1/2016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12/1/2016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 year</a:t>
            </a:r>
            <a:r>
              <a:rPr lang="en-US" baseline="0" dirty="0" smtClean="0"/>
              <a:t> grad student in the environmental and water resources engineering program</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3581028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To get this image had to do a lot</a:t>
            </a:r>
            <a:r>
              <a:rPr lang="en-US" baseline="0" dirty="0" smtClean="0"/>
              <a:t> of manipulating: basically was written in 2.7 version of python, all the site packages, modules, </a:t>
            </a:r>
            <a:r>
              <a:rPr lang="en-US" baseline="0" dirty="0" err="1" smtClean="0"/>
              <a:t>etc</a:t>
            </a:r>
            <a:r>
              <a:rPr lang="en-US" baseline="0" dirty="0" smtClean="0"/>
              <a:t> on my computer were python 3.5, had to install new python interpreter and reassign all of the module paths so they could be imported in 2.7</a:t>
            </a:r>
            <a:endParaRPr lang="en-US" dirty="0" smtClean="0"/>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1840897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Output</a:t>
            </a:r>
            <a:r>
              <a:rPr lang="en-US" baseline="0" dirty="0" smtClean="0"/>
              <a:t> file from </a:t>
            </a:r>
            <a:r>
              <a:rPr lang="en-US" baseline="0" dirty="0" err="1" smtClean="0"/>
              <a:t>rivamap</a:t>
            </a:r>
            <a:endParaRPr lang="en-US" baseline="0" dirty="0" smtClean="0"/>
          </a:p>
          <a:p>
            <a:pPr marL="171450" indent="-171450">
              <a:buFontTx/>
              <a:buChar char="-"/>
            </a:pPr>
            <a:r>
              <a:rPr lang="en-US" baseline="0" dirty="0" smtClean="0"/>
              <a:t>Right is zoomed in section. There are errors and things not fully linked but overall is relatively accurate depiction of channels</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67078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Next step was to load the data into GIS for visualization</a:t>
            </a:r>
          </a:p>
          <a:p>
            <a:pPr marL="171450" indent="-171450">
              <a:buFontTx/>
              <a:buChar char="-"/>
            </a:pPr>
            <a:r>
              <a:rPr lang="en-US" baseline="0" dirty="0" smtClean="0"/>
              <a:t>Added the CSV width table to map, add x y data, created a layer of points with long and </a:t>
            </a:r>
            <a:r>
              <a:rPr lang="en-US" baseline="0" dirty="0" err="1" smtClean="0"/>
              <a:t>lat</a:t>
            </a:r>
            <a:r>
              <a:rPr lang="en-US" baseline="0" dirty="0" smtClean="0"/>
              <a:t> and width associated with each as an attribute</a:t>
            </a:r>
          </a:p>
          <a:p>
            <a:pPr marL="171450" indent="-171450">
              <a:buFontTx/>
              <a:buChar char="-"/>
            </a:pPr>
            <a:r>
              <a:rPr lang="en-US" baseline="0" dirty="0" smtClean="0"/>
              <a:t>I was impressed zooming in at accuracy of more </a:t>
            </a:r>
            <a:r>
              <a:rPr lang="en-US" baseline="0" dirty="0" err="1" smtClean="0"/>
              <a:t>murkey</a:t>
            </a:r>
            <a:r>
              <a:rPr lang="en-US" baseline="0" dirty="0" smtClean="0"/>
              <a:t> areas</a:t>
            </a:r>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3974353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398469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Merged into one </a:t>
            </a:r>
            <a:r>
              <a:rPr lang="en-US" dirty="0" err="1" smtClean="0"/>
              <a:t>feaure</a:t>
            </a:r>
            <a:r>
              <a:rPr lang="en-US" dirty="0" smtClean="0"/>
              <a:t> and</a:t>
            </a:r>
            <a:r>
              <a:rPr lang="en-US" baseline="0" dirty="0" smtClean="0"/>
              <a:t> this was the result:</a:t>
            </a:r>
            <a:endParaRPr lang="en-US" dirty="0" smtClean="0"/>
          </a:p>
          <a:p>
            <a:pPr marL="171450" indent="-171450">
              <a:buFontTx/>
              <a:buChar char="-"/>
            </a:pPr>
            <a:r>
              <a:rPr lang="en-US" dirty="0" smtClean="0"/>
              <a:t>Here</a:t>
            </a:r>
            <a:r>
              <a:rPr lang="en-US" baseline="0" dirty="0" smtClean="0"/>
              <a:t> was where my analysis hit somewhat of a wall because of some errors in the channel polygon features</a:t>
            </a:r>
          </a:p>
          <a:p>
            <a:pPr marL="171450" indent="-171450">
              <a:buFontTx/>
              <a:buChar char="-"/>
            </a:pPr>
            <a:r>
              <a:rPr lang="en-US" dirty="0" smtClean="0"/>
              <a:t>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1965493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here was an expected error. </a:t>
            </a:r>
          </a:p>
          <a:p>
            <a:endParaRPr lang="en-US" baseline="0" dirty="0" smtClean="0"/>
          </a:p>
          <a:p>
            <a:r>
              <a:rPr lang="en-US" baseline="0" dirty="0" smtClean="0"/>
              <a:t>This is an image from the paper showing how manual edits were made to the channel file. </a:t>
            </a:r>
          </a:p>
          <a:p>
            <a:endParaRPr lang="en-US" baseline="0" dirty="0" smtClean="0"/>
          </a:p>
          <a:p>
            <a:r>
              <a:rPr lang="en-US" baseline="0" dirty="0" smtClean="0"/>
              <a:t>Similarly there are regions like this in my own file that make land areas that should be two separate islands into one island. </a:t>
            </a:r>
          </a:p>
          <a:p>
            <a:endParaRPr lang="en-US" baseline="0" dirty="0" smtClean="0"/>
          </a:p>
          <a:p>
            <a:r>
              <a:rPr lang="en-US" baseline="0" dirty="0" smtClean="0"/>
              <a:t>I was told this step took months to complete. Without this you can’t do a lot of the detailed island analysis (island area, shape factor, aspect ratio) because it’s all dependent on the complete closure of some islands and channels</a:t>
            </a:r>
          </a:p>
          <a:p>
            <a:endParaRPr lang="en-US" baseline="0" dirty="0" smtClean="0"/>
          </a:p>
          <a:p>
            <a:r>
              <a:rPr lang="en-US" baseline="0" dirty="0" smtClean="0"/>
              <a:t>The one thing I would have been able to do was assess channel width  because it wasn’t dependent on the land area closures (leads me to my second error)</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924279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1450" indent="-171450">
              <a:buFontTx/>
              <a:buChar char="-"/>
            </a:pPr>
            <a:r>
              <a:rPr lang="en-US" baseline="0" dirty="0" smtClean="0"/>
              <a:t>As I was looking at channel buffers I noticed they were getting less and less accurate to the TIF image underneath as you move down delta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Units are </a:t>
            </a:r>
            <a:r>
              <a:rPr lang="en-US" baseline="0" dirty="0" err="1" smtClean="0"/>
              <a:t>dd</a:t>
            </a:r>
            <a:r>
              <a:rPr lang="en-US" baseline="0" dirty="0" smtClean="0"/>
              <a:t> and 1 </a:t>
            </a:r>
            <a:r>
              <a:rPr lang="en-US" baseline="0" dirty="0" err="1" smtClean="0"/>
              <a:t>dd</a:t>
            </a:r>
            <a:r>
              <a:rPr lang="en-US" baseline="0" dirty="0" smtClean="0"/>
              <a:t> at the top doesn’t equal 1 </a:t>
            </a:r>
            <a:r>
              <a:rPr lang="en-US" baseline="0" dirty="0" err="1" smtClean="0"/>
              <a:t>dd</a:t>
            </a:r>
            <a:r>
              <a:rPr lang="en-US" baseline="0" dirty="0" smtClean="0"/>
              <a:t> at bottom</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Should</a:t>
            </a:r>
            <a:r>
              <a:rPr lang="en-US" baseline="0" dirty="0" smtClean="0"/>
              <a:t> have projected TIFF bands 3 and 6 to WGS 1984 UTM Zone 45N before I imported the TIFFs into </a:t>
            </a:r>
            <a:r>
              <a:rPr lang="en-US" baseline="0" dirty="0" err="1" smtClean="0"/>
              <a:t>rivamap</a:t>
            </a:r>
            <a:r>
              <a:rPr lang="en-US" baseline="0" dirty="0" smtClean="0"/>
              <a:t>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2824202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Even though the data was wrong I went ahead and did the frequency</a:t>
            </a:r>
            <a:r>
              <a:rPr lang="en-US" baseline="0" dirty="0" smtClean="0"/>
              <a:t> distribution to see what it looked like </a:t>
            </a:r>
          </a:p>
          <a:p>
            <a:pPr marL="171450" indent="-171450">
              <a:buFontTx/>
              <a:buChar char="-"/>
            </a:pPr>
            <a:r>
              <a:rPr lang="en-US" dirty="0" smtClean="0"/>
              <a:t>Created bins to</a:t>
            </a:r>
            <a:r>
              <a:rPr lang="en-US" baseline="0" dirty="0" smtClean="0"/>
              <a:t> get frequency distribution of different channel widths</a:t>
            </a:r>
          </a:p>
          <a:p>
            <a:pPr marL="171450" indent="-171450">
              <a:buFontTx/>
              <a:buChar char="-"/>
            </a:pPr>
            <a:r>
              <a:rPr lang="en-US" baseline="0" dirty="0" smtClean="0"/>
              <a:t>Kind of interesting because you can see errors on both ends that reflect the error in channel width projection </a:t>
            </a:r>
            <a:r>
              <a:rPr lang="en-US" baseline="0" dirty="0" err="1" smtClean="0"/>
              <a:t>calcs</a:t>
            </a:r>
            <a:r>
              <a:rPr lang="en-US" baseline="0" dirty="0" smtClean="0"/>
              <a:t> (take away one of either side and you get a curve looking like you would have expected with power law</a:t>
            </a:r>
          </a:p>
          <a:p>
            <a:pPr marL="171450" indent="-171450">
              <a:buFontTx/>
              <a:buChar char="-"/>
            </a:pPr>
            <a:r>
              <a:rPr lang="en-US" baseline="0" dirty="0" smtClean="0"/>
              <a:t>But again, this data is not useful and can’t be compared to the previous study</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2383689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Deltas are threatened</a:t>
            </a:r>
            <a:r>
              <a:rPr lang="en-US" baseline="0" dirty="0" smtClean="0"/>
              <a:t> because they’re low lying and subject to effects of sea level rise, but also because of anthropogenic interference of natural sediment resupply patterns inland (development, embankments, dams)</a:t>
            </a:r>
          </a:p>
          <a:p>
            <a:endParaRPr lang="en-US" baseline="0" dirty="0" smtClean="0"/>
          </a:p>
          <a:p>
            <a:r>
              <a:rPr lang="en-US" baseline="0" dirty="0" smtClean="0"/>
              <a:t>And how they are distributed through the channel</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369225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whole p</a:t>
            </a:r>
            <a:r>
              <a:rPr lang="en-US" dirty="0" smtClean="0"/>
              <a:t>roject</a:t>
            </a:r>
            <a:r>
              <a:rPr lang="en-US" baseline="0" dirty="0" smtClean="0"/>
              <a:t> is based around an existing paper titled: the </a:t>
            </a:r>
            <a:r>
              <a:rPr lang="en-US" baseline="0" dirty="0" err="1" smtClean="0"/>
              <a:t>ganges</a:t>
            </a:r>
            <a:r>
              <a:rPr lang="en-US" baseline="0" dirty="0" smtClean="0"/>
              <a:t> Brahmaputra </a:t>
            </a:r>
            <a:r>
              <a:rPr lang="en-US" baseline="0" dirty="0" err="1" smtClean="0"/>
              <a:t>jamuna</a:t>
            </a:r>
            <a:r>
              <a:rPr lang="en-US" baseline="0" dirty="0" smtClean="0"/>
              <a:t> case study</a:t>
            </a:r>
          </a:p>
          <a:p>
            <a:endParaRPr lang="en-US" dirty="0" smtClean="0"/>
          </a:p>
          <a:p>
            <a:r>
              <a:rPr lang="en-US" dirty="0" smtClean="0"/>
              <a:t>Basically looking to</a:t>
            </a:r>
            <a:r>
              <a:rPr lang="en-US" baseline="0" dirty="0" smtClean="0"/>
              <a:t> highlight scaling breaks in probability distribution function that correspond to breaks in scales of delta processes, vegetation type, and anthropogenic modifications  known locations</a:t>
            </a:r>
          </a:p>
          <a:p>
            <a:endParaRPr lang="en-US" baseline="0" dirty="0" smtClean="0"/>
          </a:p>
          <a:p>
            <a:r>
              <a:rPr lang="en-US" dirty="0" smtClean="0"/>
              <a:t>For instance:</a:t>
            </a:r>
            <a:r>
              <a:rPr lang="en-US" baseline="0" dirty="0" smtClean="0"/>
              <a:t> a simple example is island area, if you have a shapefile of land with area as parameter, you can create this probability distribution function, can determine break point of data using power law relationship. I’m not going to get into detail of this but if you create a probability frequency distribution, when log=log plot of value vs probability is linear, it displays power law behavior. values below </a:t>
            </a:r>
            <a:r>
              <a:rPr lang="en-US" baseline="0" dirty="0" err="1" smtClean="0"/>
              <a:t>Xmin</a:t>
            </a:r>
            <a:r>
              <a:rPr lang="en-US" baseline="0" dirty="0" smtClean="0"/>
              <a:t> are statistically separate. Can then go into </a:t>
            </a:r>
            <a:r>
              <a:rPr lang="en-US" baseline="0" dirty="0" err="1" smtClean="0"/>
              <a:t>arcgis</a:t>
            </a:r>
            <a:r>
              <a:rPr lang="en-US" baseline="0" dirty="0" smtClean="0"/>
              <a:t> and select values with that value above or below </a:t>
            </a:r>
            <a:r>
              <a:rPr lang="en-US" baseline="0" dirty="0" err="1" smtClean="0"/>
              <a:t>Xmin</a:t>
            </a:r>
            <a:r>
              <a:rPr lang="en-US" baseline="0" dirty="0" smtClean="0"/>
              <a:t> and see where in the delta they are, and what regions they correspond to.</a:t>
            </a:r>
          </a:p>
          <a:p>
            <a:endParaRPr lang="en-US" baseline="0" dirty="0" smtClean="0"/>
          </a:p>
          <a:p>
            <a:r>
              <a:rPr lang="en-US" baseline="0" dirty="0" smtClean="0"/>
              <a:t>In this case, the smallest islands were mostly in the mangrove forest Sundarbans region, whereas the larger islands were in the inactive region of the delta.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137522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I’ll mention here this is a work</a:t>
            </a:r>
            <a:r>
              <a:rPr lang="en-US" baseline="0" dirty="0" smtClean="0"/>
              <a:t> in progress sort of presentation because this whole project is part of a larger long term research project for my advisor Dr. Passalacqua who wrote the original paper being recreated in this study.  would take a very long time to entirely recreate. Took Paola over a year.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(island area, shape factor, nearest-edge distance, etc.)</a:t>
            </a:r>
          </a:p>
          <a:p>
            <a:endParaRPr lang="en-US" baseline="0" dirty="0" smtClean="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28503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two mosaicked tiles are shown here with the study area outlined in red</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178495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thought was to use same source</a:t>
            </a:r>
            <a:r>
              <a:rPr lang="en-US" baseline="0" dirty="0" smtClean="0"/>
              <a:t> but more recent images from 10 years later</a:t>
            </a:r>
          </a:p>
          <a:p>
            <a:r>
              <a:rPr lang="en-US" baseline="0" dirty="0" smtClean="0"/>
              <a:t>Same two tiles didn’t cover entire area this time</a:t>
            </a:r>
            <a:endParaRPr lang="en-US" dirty="0" smtClean="0"/>
          </a:p>
          <a:p>
            <a:r>
              <a:rPr lang="en-US" dirty="0" smtClean="0"/>
              <a:t>14.25 meter resolution as</a:t>
            </a:r>
            <a:r>
              <a:rPr lang="en-US" baseline="0" dirty="0" smtClean="0"/>
              <a:t> opposed to 28.5 in 1990 data</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2243441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Different stretch values, </a:t>
            </a:r>
            <a:r>
              <a:rPr lang="en-US" dirty="0" err="1" smtClean="0"/>
              <a:t>symbologies</a:t>
            </a:r>
            <a:r>
              <a:rPr lang="en-US" dirty="0" smtClean="0"/>
              <a:t>, black borders</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678932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Gives you access to many </a:t>
            </a:r>
            <a:r>
              <a:rPr lang="en-US" baseline="0" dirty="0" err="1" smtClean="0"/>
              <a:t>many</a:t>
            </a:r>
            <a:r>
              <a:rPr lang="en-US" baseline="0" dirty="0" smtClean="0"/>
              <a:t> data sources, so I decided to choose the most recent </a:t>
            </a:r>
            <a:r>
              <a:rPr lang="en-US" baseline="0" dirty="0" err="1" smtClean="0"/>
              <a:t>landsat</a:t>
            </a:r>
            <a:r>
              <a:rPr lang="en-US" baseline="0" dirty="0" smtClean="0"/>
              <a:t> data</a:t>
            </a:r>
          </a:p>
          <a:p>
            <a:pPr marL="171450" indent="-171450">
              <a:buFontTx/>
              <a:buChar char="-"/>
            </a:pPr>
            <a:r>
              <a:rPr lang="en-US" baseline="0" dirty="0" smtClean="0"/>
              <a:t>Worked out well because the bands here in red matched perfectly with the band wavelength requirement for the channel extraction tool</a:t>
            </a:r>
          </a:p>
          <a:p>
            <a:pPr marL="171450" indent="-171450">
              <a:buFontTx/>
              <a:buChar char="-"/>
            </a:pPr>
            <a:endParaRPr lang="en-US" dirty="0" smtClean="0"/>
          </a:p>
          <a:p>
            <a:r>
              <a:rPr lang="en-US" dirty="0" smtClean="0"/>
              <a:t>Near infrared,</a:t>
            </a:r>
            <a:r>
              <a:rPr lang="en-US" baseline="0" dirty="0" smtClean="0"/>
              <a:t> short wave infrared, thermal infrared scanner</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396382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Wrote</a:t>
            </a:r>
            <a:r>
              <a:rPr lang="en-US" baseline="0" dirty="0" smtClean="0"/>
              <a:t> some of it myself and modified other parts from scripts I found online to suit my needs</a:t>
            </a:r>
          </a:p>
          <a:p>
            <a:pPr marL="228600" indent="-228600">
              <a:buFontTx/>
              <a:buAutoNum type="arabicParenR"/>
            </a:pPr>
            <a:r>
              <a:rPr lang="en-US" baseline="0" dirty="0" smtClean="0"/>
              <a:t>Loads image collection</a:t>
            </a:r>
          </a:p>
          <a:p>
            <a:pPr marL="228600" indent="-228600">
              <a:buFontTx/>
              <a:buAutoNum type="arabicParenR"/>
            </a:pPr>
            <a:r>
              <a:rPr lang="en-US" baseline="0" dirty="0" smtClean="0"/>
              <a:t>Collects images from dates you filter</a:t>
            </a:r>
          </a:p>
          <a:p>
            <a:pPr marL="228600" indent="-228600">
              <a:buFontTx/>
              <a:buAutoNum type="arabicParenR"/>
            </a:pPr>
            <a:r>
              <a:rPr lang="en-US" baseline="0" dirty="0" smtClean="0"/>
              <a:t>Allows you to select bands you want and composite them into one file</a:t>
            </a:r>
          </a:p>
          <a:p>
            <a:pPr marL="228600" indent="-228600">
              <a:buFontTx/>
              <a:buAutoNum type="arabicParenR"/>
            </a:pPr>
            <a:r>
              <a:rPr lang="en-US" baseline="0" dirty="0" smtClean="0"/>
              <a:t>Adds layer to visualize to map</a:t>
            </a:r>
          </a:p>
          <a:p>
            <a:pPr marL="228600" indent="-228600">
              <a:buFontTx/>
              <a:buAutoNum type="arabicParenR"/>
            </a:pPr>
            <a:r>
              <a:rPr lang="en-US" baseline="0" dirty="0" smtClean="0"/>
              <a:t>Defines study area you want to extract</a:t>
            </a:r>
          </a:p>
          <a:p>
            <a:pPr marL="228600" indent="-228600">
              <a:buFontTx/>
              <a:buAutoNum type="arabicParenR"/>
            </a:pPr>
            <a:r>
              <a:rPr lang="en-US" baseline="0" dirty="0" smtClean="0"/>
              <a:t>Exports to your google drive account</a:t>
            </a:r>
          </a:p>
          <a:p>
            <a:pPr marL="228600" indent="-228600">
              <a:buFontTx/>
              <a:buAutoNum type="arabicParenR"/>
            </a:pP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128239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reeform 4"/>
          <p:cNvSpPr>
            <a:spLocks noEditPoints="1"/>
          </p:cNvSpPr>
          <p:nvPr/>
        </p:nvSpPr>
        <p:spPr bwMode="auto">
          <a:xfrm>
            <a:off x="-3175" y="12700"/>
            <a:ext cx="12192000" cy="6845300"/>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12/1/2016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12/1/2016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12/1/2016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12/1/2016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12/1/2016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12/1/2016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12/1/2016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12/1/2016</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Alternative method for Mapping processes in the Ganges river delta</a:t>
            </a:r>
            <a:endParaRPr lang="en-US" dirty="0"/>
          </a:p>
        </p:txBody>
      </p:sp>
      <p:sp>
        <p:nvSpPr>
          <p:cNvPr id="3" name="Subtitle 2"/>
          <p:cNvSpPr>
            <a:spLocks noGrp="1"/>
          </p:cNvSpPr>
          <p:nvPr>
            <p:ph type="subTitle" idx="1"/>
          </p:nvPr>
        </p:nvSpPr>
        <p:spPr/>
        <p:txBody>
          <a:bodyPr/>
          <a:lstStyle/>
          <a:p>
            <a:r>
              <a:rPr lang="en-US" dirty="0" smtClean="0"/>
              <a:t>Tess Jarriel</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205581"/>
            <a:ext cx="9753600" cy="1325562"/>
          </a:xfrm>
        </p:spPr>
        <p:txBody>
          <a:bodyPr/>
          <a:lstStyle/>
          <a:p>
            <a:r>
              <a:rPr lang="en-US" dirty="0" smtClean="0"/>
              <a:t>Data acquisition</a:t>
            </a:r>
            <a:endParaRPr lang="en-US" dirty="0"/>
          </a:p>
        </p:txBody>
      </p:sp>
      <p:pic>
        <p:nvPicPr>
          <p:cNvPr id="4" name="Picture 3"/>
          <p:cNvPicPr>
            <a:picLocks noChangeAspect="1"/>
          </p:cNvPicPr>
          <p:nvPr/>
        </p:nvPicPr>
        <p:blipFill>
          <a:blip r:embed="rId2"/>
          <a:stretch>
            <a:fillRect/>
          </a:stretch>
        </p:blipFill>
        <p:spPr>
          <a:xfrm>
            <a:off x="227012" y="1123992"/>
            <a:ext cx="11658600" cy="5349326"/>
          </a:xfrm>
          <a:prstGeom prst="rect">
            <a:avLst/>
          </a:prstGeom>
        </p:spPr>
      </p:pic>
      <p:sp>
        <p:nvSpPr>
          <p:cNvPr id="7" name="Content Placeholder 2"/>
          <p:cNvSpPr>
            <a:spLocks noGrp="1"/>
          </p:cNvSpPr>
          <p:nvPr>
            <p:ph idx="1"/>
          </p:nvPr>
        </p:nvSpPr>
        <p:spPr>
          <a:xfrm>
            <a:off x="5103812" y="685800"/>
            <a:ext cx="9753600" cy="4343400"/>
          </a:xfrm>
        </p:spPr>
        <p:txBody>
          <a:bodyPr/>
          <a:lstStyle/>
          <a:p>
            <a:pPr marL="45720" indent="0">
              <a:buNone/>
            </a:pPr>
            <a:r>
              <a:rPr lang="en-US" dirty="0" smtClean="0"/>
              <a:t>Google Earth Engine Empty Platform:</a:t>
            </a:r>
            <a:endParaRPr lang="en-US" dirty="0"/>
          </a:p>
        </p:txBody>
      </p:sp>
    </p:spTree>
    <p:extLst>
      <p:ext uri="{BB962C8B-B14F-4D97-AF65-F5344CB8AC3E}">
        <p14:creationId xmlns:p14="http://schemas.microsoft.com/office/powerpoint/2010/main" val="336375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82562"/>
            <a:ext cx="9753600" cy="1325562"/>
          </a:xfrm>
        </p:spPr>
        <p:txBody>
          <a:bodyPr/>
          <a:lstStyle/>
          <a:p>
            <a:r>
              <a:rPr lang="en-US" dirty="0" smtClean="0"/>
              <a:t>Data Acquisition</a:t>
            </a:r>
            <a:endParaRPr lang="en-US" dirty="0"/>
          </a:p>
        </p:txBody>
      </p:sp>
      <p:sp>
        <p:nvSpPr>
          <p:cNvPr id="3" name="Content Placeholder 2"/>
          <p:cNvSpPr>
            <a:spLocks noGrp="1"/>
          </p:cNvSpPr>
          <p:nvPr>
            <p:ph idx="1"/>
          </p:nvPr>
        </p:nvSpPr>
        <p:spPr>
          <a:xfrm>
            <a:off x="5103812" y="685800"/>
            <a:ext cx="9753600" cy="4343400"/>
          </a:xfrm>
        </p:spPr>
        <p:txBody>
          <a:bodyPr/>
          <a:lstStyle/>
          <a:p>
            <a:pPr marL="45720" indent="0">
              <a:buNone/>
            </a:pPr>
            <a:r>
              <a:rPr lang="en-US" dirty="0" smtClean="0"/>
              <a:t>Google Earth Engine Code:</a:t>
            </a:r>
            <a:endParaRPr lang="en-US" dirty="0"/>
          </a:p>
        </p:txBody>
      </p:sp>
      <p:pic>
        <p:nvPicPr>
          <p:cNvPr id="4" name="Picture 3"/>
          <p:cNvPicPr>
            <a:picLocks noChangeAspect="1"/>
          </p:cNvPicPr>
          <p:nvPr/>
        </p:nvPicPr>
        <p:blipFill>
          <a:blip r:embed="rId3"/>
          <a:stretch>
            <a:fillRect/>
          </a:stretch>
        </p:blipFill>
        <p:spPr>
          <a:xfrm>
            <a:off x="379412" y="1181100"/>
            <a:ext cx="10927942" cy="5505320"/>
          </a:xfrm>
          <a:prstGeom prst="rect">
            <a:avLst/>
          </a:prstGeom>
        </p:spPr>
      </p:pic>
    </p:spTree>
    <p:extLst>
      <p:ext uri="{BB962C8B-B14F-4D97-AF65-F5344CB8AC3E}">
        <p14:creationId xmlns:p14="http://schemas.microsoft.com/office/powerpoint/2010/main" val="1679875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82562"/>
            <a:ext cx="9753600" cy="1325562"/>
          </a:xfrm>
        </p:spPr>
        <p:txBody>
          <a:bodyPr/>
          <a:lstStyle/>
          <a:p>
            <a:r>
              <a:rPr lang="en-US" dirty="0" smtClean="0"/>
              <a:t>Data acquisition </a:t>
            </a:r>
            <a:endParaRPr lang="en-US" dirty="0"/>
          </a:p>
        </p:txBody>
      </p:sp>
      <p:sp>
        <p:nvSpPr>
          <p:cNvPr id="4" name="Content Placeholder 2"/>
          <p:cNvSpPr>
            <a:spLocks noGrp="1"/>
          </p:cNvSpPr>
          <p:nvPr>
            <p:ph idx="1"/>
          </p:nvPr>
        </p:nvSpPr>
        <p:spPr>
          <a:xfrm>
            <a:off x="5103812" y="685800"/>
            <a:ext cx="9753600" cy="4343400"/>
          </a:xfrm>
        </p:spPr>
        <p:txBody>
          <a:bodyPr/>
          <a:lstStyle/>
          <a:p>
            <a:pPr marL="45720" indent="0">
              <a:buNone/>
            </a:pPr>
            <a:r>
              <a:rPr lang="en-US" dirty="0" smtClean="0"/>
              <a:t>Google Earth Engine Output:</a:t>
            </a:r>
            <a:endParaRPr lang="en-US" dirty="0"/>
          </a:p>
        </p:txBody>
      </p:sp>
      <p:pic>
        <p:nvPicPr>
          <p:cNvPr id="5" name="Picture 4"/>
          <p:cNvPicPr>
            <a:picLocks noChangeAspect="1"/>
          </p:cNvPicPr>
          <p:nvPr/>
        </p:nvPicPr>
        <p:blipFill>
          <a:blip r:embed="rId2"/>
          <a:stretch>
            <a:fillRect/>
          </a:stretch>
        </p:blipFill>
        <p:spPr>
          <a:xfrm>
            <a:off x="1141412" y="1063806"/>
            <a:ext cx="10039350" cy="5775144"/>
          </a:xfrm>
          <a:prstGeom prst="rect">
            <a:avLst/>
          </a:prstGeom>
        </p:spPr>
      </p:pic>
    </p:spTree>
    <p:extLst>
      <p:ext uri="{BB962C8B-B14F-4D97-AF65-F5344CB8AC3E}">
        <p14:creationId xmlns:p14="http://schemas.microsoft.com/office/powerpoint/2010/main" val="13706851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Rivamap</a:t>
            </a:r>
            <a:r>
              <a:rPr lang="en-US" dirty="0" smtClean="0"/>
              <a:t> python code</a:t>
            </a:r>
            <a:endParaRPr lang="en-US" dirty="0"/>
          </a:p>
        </p:txBody>
      </p:sp>
      <p:sp>
        <p:nvSpPr>
          <p:cNvPr id="3" name="Content Placeholder 2"/>
          <p:cNvSpPr>
            <a:spLocks noGrp="1"/>
          </p:cNvSpPr>
          <p:nvPr>
            <p:ph idx="1"/>
          </p:nvPr>
        </p:nvSpPr>
        <p:spPr>
          <a:xfrm>
            <a:off x="6627812" y="1883391"/>
            <a:ext cx="5678369" cy="4343400"/>
          </a:xfrm>
        </p:spPr>
        <p:txBody>
          <a:bodyPr>
            <a:normAutofit lnSpcReduction="10000"/>
          </a:bodyPr>
          <a:lstStyle/>
          <a:p>
            <a:r>
              <a:rPr lang="en-US" sz="2600" dirty="0" smtClean="0"/>
              <a:t>Based on multiscale singularity analysis</a:t>
            </a:r>
          </a:p>
          <a:p>
            <a:pPr lvl="1"/>
            <a:r>
              <a:rPr lang="en-US" sz="2200" dirty="0" smtClean="0"/>
              <a:t>Value responds strongly to curvilinear structures</a:t>
            </a:r>
          </a:p>
          <a:p>
            <a:pPr lvl="1"/>
            <a:r>
              <a:rPr lang="en-US" sz="2200" dirty="0" smtClean="0"/>
              <a:t>Value responds weakly to edges</a:t>
            </a:r>
          </a:p>
          <a:p>
            <a:r>
              <a:rPr lang="en-US" sz="2600" b="1" dirty="0" smtClean="0"/>
              <a:t>Input: </a:t>
            </a:r>
            <a:r>
              <a:rPr lang="en-US" sz="2600" dirty="0" smtClean="0"/>
              <a:t>raster TIFF images (green band, middle infrared band)</a:t>
            </a:r>
          </a:p>
          <a:p>
            <a:r>
              <a:rPr lang="en-US" sz="2600" b="1" dirty="0" smtClean="0"/>
              <a:t>Output: </a:t>
            </a:r>
            <a:r>
              <a:rPr lang="en-US" sz="2600" dirty="0" smtClean="0"/>
              <a:t>TIFF image of channels, CSV file of channel centerline points (longitude and latitude) and associated widths</a:t>
            </a:r>
            <a:endParaRPr lang="en-US" sz="2600" dirty="0"/>
          </a:p>
        </p:txBody>
      </p:sp>
      <p:pic>
        <p:nvPicPr>
          <p:cNvPr id="1026" name="Picture 2" descr="http://live.ece.utexas.edu/research/rivamap/img/gang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212" y="1842448"/>
            <a:ext cx="4186237" cy="41862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1827212" y="1600200"/>
            <a:ext cx="8382000" cy="4962240"/>
          </a:xfrm>
          <a:prstGeom prst="rect">
            <a:avLst/>
          </a:prstGeom>
          <a:ln>
            <a:solidFill>
              <a:schemeClr val="tx2"/>
            </a:solidFill>
          </a:ln>
        </p:spPr>
      </p:pic>
    </p:spTree>
    <p:extLst>
      <p:ext uri="{BB962C8B-B14F-4D97-AF65-F5344CB8AC3E}">
        <p14:creationId xmlns:p14="http://schemas.microsoft.com/office/powerpoint/2010/main" val="10947710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2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649868"/>
            <a:ext cx="9753600" cy="1325562"/>
          </a:xfrm>
        </p:spPr>
        <p:txBody>
          <a:bodyPr/>
          <a:lstStyle/>
          <a:p>
            <a:r>
              <a:rPr lang="en-US" dirty="0" err="1" smtClean="0"/>
              <a:t>Rivamap</a:t>
            </a:r>
            <a:r>
              <a:rPr lang="en-US" dirty="0" smtClean="0"/>
              <a:t> python Code</a:t>
            </a:r>
            <a:endParaRPr lang="en-US" dirty="0"/>
          </a:p>
        </p:txBody>
      </p:sp>
      <p:sp>
        <p:nvSpPr>
          <p:cNvPr id="3" name="Content Placeholder 2"/>
          <p:cNvSpPr>
            <a:spLocks noGrp="1"/>
          </p:cNvSpPr>
          <p:nvPr>
            <p:ph idx="1"/>
          </p:nvPr>
        </p:nvSpPr>
        <p:spPr>
          <a:xfrm>
            <a:off x="1293812" y="1828800"/>
            <a:ext cx="9753600" cy="4343400"/>
          </a:xfrm>
        </p:spPr>
        <p:txBody>
          <a:bodyPr/>
          <a:lstStyle/>
          <a:p>
            <a:endParaRPr lang="en-US"/>
          </a:p>
        </p:txBody>
      </p:sp>
      <p:pic>
        <p:nvPicPr>
          <p:cNvPr id="4" name="Picture 3"/>
          <p:cNvPicPr>
            <a:picLocks noChangeAspect="1"/>
          </p:cNvPicPr>
          <p:nvPr/>
        </p:nvPicPr>
        <p:blipFill>
          <a:blip r:embed="rId3"/>
          <a:stretch>
            <a:fillRect/>
          </a:stretch>
        </p:blipFill>
        <p:spPr>
          <a:xfrm>
            <a:off x="150812" y="762000"/>
            <a:ext cx="5524500" cy="5899719"/>
          </a:xfrm>
          <a:prstGeom prst="rect">
            <a:avLst/>
          </a:prstGeom>
        </p:spPr>
      </p:pic>
      <p:pic>
        <p:nvPicPr>
          <p:cNvPr id="5" name="Picture 4"/>
          <p:cNvPicPr>
            <a:picLocks noChangeAspect="1"/>
          </p:cNvPicPr>
          <p:nvPr/>
        </p:nvPicPr>
        <p:blipFill>
          <a:blip r:embed="rId4"/>
          <a:stretch>
            <a:fillRect/>
          </a:stretch>
        </p:blipFill>
        <p:spPr>
          <a:xfrm>
            <a:off x="5942012" y="762000"/>
            <a:ext cx="6028228" cy="5899719"/>
          </a:xfrm>
          <a:prstGeom prst="rect">
            <a:avLst/>
          </a:prstGeom>
        </p:spPr>
      </p:pic>
    </p:spTree>
    <p:extLst>
      <p:ext uri="{BB962C8B-B14F-4D97-AF65-F5344CB8AC3E}">
        <p14:creationId xmlns:p14="http://schemas.microsoft.com/office/powerpoint/2010/main" val="29915735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753600" cy="1325562"/>
          </a:xfrm>
        </p:spPr>
        <p:txBody>
          <a:bodyPr/>
          <a:lstStyle/>
          <a:p>
            <a:r>
              <a:rPr lang="en-US" dirty="0" smtClean="0"/>
              <a:t>ARCGIS: Points to Shapefile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79412" y="1143000"/>
            <a:ext cx="5286375" cy="5314950"/>
          </a:xfrm>
          <a:prstGeom prst="rect">
            <a:avLst/>
          </a:prstGeom>
        </p:spPr>
      </p:pic>
      <p:pic>
        <p:nvPicPr>
          <p:cNvPr id="5" name="Picture 4"/>
          <p:cNvPicPr>
            <a:picLocks noChangeAspect="1"/>
          </p:cNvPicPr>
          <p:nvPr/>
        </p:nvPicPr>
        <p:blipFill>
          <a:blip r:embed="rId4"/>
          <a:stretch>
            <a:fillRect/>
          </a:stretch>
        </p:blipFill>
        <p:spPr>
          <a:xfrm>
            <a:off x="5789612" y="1143000"/>
            <a:ext cx="5675020" cy="4295775"/>
          </a:xfrm>
          <a:prstGeom prst="rect">
            <a:avLst/>
          </a:prstGeom>
        </p:spPr>
      </p:pic>
      <p:pic>
        <p:nvPicPr>
          <p:cNvPr id="6" name="Picture 5"/>
          <p:cNvPicPr>
            <a:picLocks noChangeAspect="1"/>
          </p:cNvPicPr>
          <p:nvPr/>
        </p:nvPicPr>
        <p:blipFill>
          <a:blip r:embed="rId5"/>
          <a:stretch>
            <a:fillRect/>
          </a:stretch>
        </p:blipFill>
        <p:spPr>
          <a:xfrm>
            <a:off x="5789612" y="1062819"/>
            <a:ext cx="5429250" cy="4181475"/>
          </a:xfrm>
          <a:prstGeom prst="rect">
            <a:avLst/>
          </a:prstGeom>
        </p:spPr>
      </p:pic>
      <p:pic>
        <p:nvPicPr>
          <p:cNvPr id="7" name="Picture 6"/>
          <p:cNvPicPr>
            <a:picLocks noChangeAspect="1"/>
          </p:cNvPicPr>
          <p:nvPr/>
        </p:nvPicPr>
        <p:blipFill>
          <a:blip r:embed="rId6"/>
          <a:stretch>
            <a:fillRect/>
          </a:stretch>
        </p:blipFill>
        <p:spPr>
          <a:xfrm>
            <a:off x="317499" y="1053293"/>
            <a:ext cx="5410200" cy="4200525"/>
          </a:xfrm>
          <a:prstGeom prst="rect">
            <a:avLst/>
          </a:prstGeom>
        </p:spPr>
      </p:pic>
    </p:spTree>
    <p:extLst>
      <p:ext uri="{BB962C8B-B14F-4D97-AF65-F5344CB8AC3E}">
        <p14:creationId xmlns:p14="http://schemas.microsoft.com/office/powerpoint/2010/main" val="39315789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753600" cy="1325562"/>
          </a:xfrm>
        </p:spPr>
        <p:txBody>
          <a:bodyPr/>
          <a:lstStyle/>
          <a:p>
            <a:r>
              <a:rPr lang="en-US" dirty="0"/>
              <a:t>ARCGIS: Points to Shapefile</a:t>
            </a:r>
          </a:p>
        </p:txBody>
      </p:sp>
      <p:sp>
        <p:nvSpPr>
          <p:cNvPr id="3" name="Content Placeholder 2"/>
          <p:cNvSpPr>
            <a:spLocks noGrp="1"/>
          </p:cNvSpPr>
          <p:nvPr>
            <p:ph idx="1"/>
          </p:nvPr>
        </p:nvSpPr>
        <p:spPr>
          <a:xfrm>
            <a:off x="4037012" y="1828800"/>
            <a:ext cx="6934202" cy="4343400"/>
          </a:xfrm>
        </p:spPr>
        <p:txBody>
          <a:bodyPr/>
          <a:lstStyle/>
          <a:p>
            <a:r>
              <a:rPr lang="en-US" sz="2600" dirty="0" smtClean="0"/>
              <a:t>Ideally would import </a:t>
            </a:r>
            <a:r>
              <a:rPr lang="en-US" sz="2600" dirty="0"/>
              <a:t>in raster image and </a:t>
            </a:r>
            <a:r>
              <a:rPr lang="en-US" sz="2600" dirty="0" smtClean="0"/>
              <a:t>convert to </a:t>
            </a:r>
            <a:r>
              <a:rPr lang="en-US" sz="2600" dirty="0"/>
              <a:t>polygon shapefile</a:t>
            </a:r>
          </a:p>
          <a:p>
            <a:pPr lvl="1"/>
            <a:r>
              <a:rPr lang="en-US" dirty="0"/>
              <a:t>Mismatch of raster coordinate system</a:t>
            </a:r>
          </a:p>
          <a:p>
            <a:pPr lvl="1"/>
            <a:r>
              <a:rPr lang="en-US" dirty="0"/>
              <a:t>Came from python code and couldn’t be fixed without altering code</a:t>
            </a:r>
          </a:p>
          <a:p>
            <a:r>
              <a:rPr lang="en-US" sz="2600" dirty="0" smtClean="0"/>
              <a:t>FIX: add buffer around each corresponding to width</a:t>
            </a:r>
          </a:p>
          <a:p>
            <a:pPr lvl="1"/>
            <a:r>
              <a:rPr lang="en-US" dirty="0" smtClean="0"/>
              <a:t>Width in pixels </a:t>
            </a:r>
            <a:r>
              <a:rPr lang="en-US" dirty="0" smtClean="0">
                <a:sym typeface="Wingdings" panose="05000000000000000000" pitchFamily="2" charset="2"/>
              </a:rPr>
              <a:t> new field, calculate field, </a:t>
            </a:r>
            <a:r>
              <a:rPr lang="en-US" dirty="0" err="1" smtClean="0">
                <a:sym typeface="Wingdings" panose="05000000000000000000" pitchFamily="2" charset="2"/>
              </a:rPr>
              <a:t>width_met</a:t>
            </a:r>
            <a:r>
              <a:rPr lang="en-US" dirty="0" smtClean="0">
                <a:sym typeface="Wingdings" panose="05000000000000000000" pitchFamily="2" charset="2"/>
              </a:rPr>
              <a:t> = width*30</a:t>
            </a:r>
            <a:endParaRPr lang="en-US" dirty="0" smtClean="0"/>
          </a:p>
        </p:txBody>
      </p:sp>
      <p:pic>
        <p:nvPicPr>
          <p:cNvPr id="4" name="Picture 3"/>
          <p:cNvPicPr>
            <a:picLocks noChangeAspect="1"/>
          </p:cNvPicPr>
          <p:nvPr/>
        </p:nvPicPr>
        <p:blipFill>
          <a:blip r:embed="rId3"/>
          <a:stretch>
            <a:fillRect/>
          </a:stretch>
        </p:blipFill>
        <p:spPr>
          <a:xfrm>
            <a:off x="150812" y="1828800"/>
            <a:ext cx="3571875" cy="4714875"/>
          </a:xfrm>
          <a:prstGeom prst="rect">
            <a:avLst/>
          </a:prstGeom>
          <a:ln>
            <a:solidFill>
              <a:schemeClr val="tx2"/>
            </a:solidFill>
          </a:ln>
        </p:spPr>
      </p:pic>
    </p:spTree>
    <p:extLst>
      <p:ext uri="{BB962C8B-B14F-4D97-AF65-F5344CB8AC3E}">
        <p14:creationId xmlns:p14="http://schemas.microsoft.com/office/powerpoint/2010/main" val="40409515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 y="-533400"/>
            <a:ext cx="9753600" cy="1325562"/>
          </a:xfrm>
        </p:spPr>
        <p:txBody>
          <a:bodyPr/>
          <a:lstStyle/>
          <a:p>
            <a:r>
              <a:rPr lang="en-US" dirty="0"/>
              <a:t>ARCGIS: Points to Shapefile</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122612" y="792162"/>
            <a:ext cx="5715000" cy="5924816"/>
          </a:xfrm>
          <a:prstGeom prst="rect">
            <a:avLst/>
          </a:prstGeom>
          <a:ln>
            <a:solidFill>
              <a:schemeClr val="tx2"/>
            </a:solidFill>
          </a:ln>
        </p:spPr>
      </p:pic>
    </p:spTree>
    <p:extLst>
      <p:ext uri="{BB962C8B-B14F-4D97-AF65-F5344CB8AC3E}">
        <p14:creationId xmlns:p14="http://schemas.microsoft.com/office/powerpoint/2010/main" val="21146938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457200"/>
            <a:ext cx="9753600" cy="1325562"/>
          </a:xfrm>
        </p:spPr>
        <p:txBody>
          <a:bodyPr/>
          <a:lstStyle/>
          <a:p>
            <a:r>
              <a:rPr lang="en-US" dirty="0"/>
              <a:t>ARCGIS: Points to Shapefile</a:t>
            </a:r>
          </a:p>
        </p:txBody>
      </p:sp>
      <p:sp>
        <p:nvSpPr>
          <p:cNvPr id="3" name="Content Placeholder 2"/>
          <p:cNvSpPr>
            <a:spLocks noGrp="1"/>
          </p:cNvSpPr>
          <p:nvPr>
            <p:ph idx="1"/>
          </p:nvPr>
        </p:nvSpPr>
        <p:spPr>
          <a:xfrm>
            <a:off x="261818" y="1480167"/>
            <a:ext cx="9753600" cy="4343400"/>
          </a:xfrm>
        </p:spPr>
        <p:txBody>
          <a:bodyPr>
            <a:normAutofit/>
          </a:bodyPr>
          <a:lstStyle/>
          <a:p>
            <a:pPr marL="45720" indent="0">
              <a:buNone/>
            </a:pPr>
            <a:r>
              <a:rPr lang="en-US" sz="2600" dirty="0" smtClean="0"/>
              <a:t>Error #1: Manual corrections to link some channels required</a:t>
            </a:r>
          </a:p>
        </p:txBody>
      </p:sp>
      <p:pic>
        <p:nvPicPr>
          <p:cNvPr id="11" name="Picture 10"/>
          <p:cNvPicPr>
            <a:picLocks noChangeAspect="1"/>
          </p:cNvPicPr>
          <p:nvPr/>
        </p:nvPicPr>
        <p:blipFill>
          <a:blip r:embed="rId3"/>
          <a:stretch>
            <a:fillRect/>
          </a:stretch>
        </p:blipFill>
        <p:spPr>
          <a:xfrm>
            <a:off x="2894012" y="2133600"/>
            <a:ext cx="6086475" cy="4124325"/>
          </a:xfrm>
          <a:prstGeom prst="rect">
            <a:avLst/>
          </a:prstGeom>
        </p:spPr>
      </p:pic>
      <p:pic>
        <p:nvPicPr>
          <p:cNvPr id="4" name="Picture 3"/>
          <p:cNvPicPr>
            <a:picLocks noChangeAspect="1"/>
          </p:cNvPicPr>
          <p:nvPr/>
        </p:nvPicPr>
        <p:blipFill>
          <a:blip r:embed="rId4"/>
          <a:stretch>
            <a:fillRect/>
          </a:stretch>
        </p:blipFill>
        <p:spPr>
          <a:xfrm>
            <a:off x="2894012" y="2259430"/>
            <a:ext cx="5992605" cy="3962400"/>
          </a:xfrm>
          <a:prstGeom prst="rect">
            <a:avLst/>
          </a:prstGeom>
        </p:spPr>
      </p:pic>
    </p:spTree>
    <p:extLst>
      <p:ext uri="{BB962C8B-B14F-4D97-AF65-F5344CB8AC3E}">
        <p14:creationId xmlns:p14="http://schemas.microsoft.com/office/powerpoint/2010/main" val="37544060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457200"/>
            <a:ext cx="9753600" cy="1325562"/>
          </a:xfrm>
        </p:spPr>
        <p:txBody>
          <a:bodyPr/>
          <a:lstStyle/>
          <a:p>
            <a:r>
              <a:rPr lang="en-US" dirty="0"/>
              <a:t>ARCGIS: Points to Shapefile</a:t>
            </a:r>
          </a:p>
        </p:txBody>
      </p:sp>
      <p:sp>
        <p:nvSpPr>
          <p:cNvPr id="3" name="Content Placeholder 2"/>
          <p:cNvSpPr>
            <a:spLocks noGrp="1"/>
          </p:cNvSpPr>
          <p:nvPr>
            <p:ph idx="1"/>
          </p:nvPr>
        </p:nvSpPr>
        <p:spPr>
          <a:xfrm>
            <a:off x="261818" y="1480167"/>
            <a:ext cx="10556994" cy="4343400"/>
          </a:xfrm>
        </p:spPr>
        <p:txBody>
          <a:bodyPr>
            <a:normAutofit/>
          </a:bodyPr>
          <a:lstStyle/>
          <a:p>
            <a:pPr marL="45720" indent="0">
              <a:buNone/>
            </a:pPr>
            <a:r>
              <a:rPr lang="en-US" sz="2600" dirty="0" smtClean="0"/>
              <a:t>Error #2: TIFF bands 3 and 6 not projected before python import</a:t>
            </a:r>
          </a:p>
        </p:txBody>
      </p:sp>
      <p:pic>
        <p:nvPicPr>
          <p:cNvPr id="9" name="Picture 8"/>
          <p:cNvPicPr>
            <a:picLocks noChangeAspect="1"/>
          </p:cNvPicPr>
          <p:nvPr/>
        </p:nvPicPr>
        <p:blipFill>
          <a:blip r:embed="rId3"/>
          <a:stretch>
            <a:fillRect/>
          </a:stretch>
        </p:blipFill>
        <p:spPr>
          <a:xfrm>
            <a:off x="8918258" y="2590800"/>
            <a:ext cx="2819400" cy="2977488"/>
          </a:xfrm>
          <a:prstGeom prst="rect">
            <a:avLst/>
          </a:prstGeom>
        </p:spPr>
      </p:pic>
      <p:pic>
        <p:nvPicPr>
          <p:cNvPr id="6" name="Picture 5"/>
          <p:cNvPicPr>
            <a:picLocks noChangeAspect="1"/>
          </p:cNvPicPr>
          <p:nvPr/>
        </p:nvPicPr>
        <p:blipFill>
          <a:blip r:embed="rId4"/>
          <a:stretch>
            <a:fillRect/>
          </a:stretch>
        </p:blipFill>
        <p:spPr>
          <a:xfrm>
            <a:off x="3062228" y="2596488"/>
            <a:ext cx="2819400" cy="2977488"/>
          </a:xfrm>
          <a:prstGeom prst="rect">
            <a:avLst/>
          </a:prstGeom>
        </p:spPr>
      </p:pic>
      <p:pic>
        <p:nvPicPr>
          <p:cNvPr id="4" name="Picture 3"/>
          <p:cNvPicPr>
            <a:picLocks noChangeAspect="1"/>
          </p:cNvPicPr>
          <p:nvPr/>
        </p:nvPicPr>
        <p:blipFill>
          <a:blip r:embed="rId5"/>
          <a:stretch>
            <a:fillRect/>
          </a:stretch>
        </p:blipFill>
        <p:spPr>
          <a:xfrm>
            <a:off x="158558" y="2596488"/>
            <a:ext cx="2819400" cy="2971800"/>
          </a:xfrm>
          <a:prstGeom prst="rect">
            <a:avLst/>
          </a:prstGeom>
        </p:spPr>
      </p:pic>
      <p:pic>
        <p:nvPicPr>
          <p:cNvPr id="10" name="Picture 9"/>
          <p:cNvPicPr>
            <a:picLocks noChangeAspect="1"/>
          </p:cNvPicPr>
          <p:nvPr/>
        </p:nvPicPr>
        <p:blipFill>
          <a:blip r:embed="rId6"/>
          <a:stretch>
            <a:fillRect/>
          </a:stretch>
        </p:blipFill>
        <p:spPr>
          <a:xfrm>
            <a:off x="5990243" y="2590800"/>
            <a:ext cx="2819400" cy="2977488"/>
          </a:xfrm>
          <a:prstGeom prst="rect">
            <a:avLst/>
          </a:prstGeom>
        </p:spPr>
      </p:pic>
      <p:cxnSp>
        <p:nvCxnSpPr>
          <p:cNvPr id="12" name="Straight Arrow Connector 11"/>
          <p:cNvCxnSpPr>
            <a:stCxn id="15" idx="3"/>
          </p:cNvCxnSpPr>
          <p:nvPr/>
        </p:nvCxnSpPr>
        <p:spPr>
          <a:xfrm>
            <a:off x="1119352" y="5943600"/>
            <a:ext cx="886126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4952" y="5703534"/>
            <a:ext cx="914400" cy="480131"/>
          </a:xfrm>
          <a:prstGeom prst="rect">
            <a:avLst/>
          </a:prstGeom>
          <a:noFill/>
        </p:spPr>
        <p:txBody>
          <a:bodyPr wrap="square" rtlCol="0">
            <a:spAutoFit/>
          </a:bodyPr>
          <a:lstStyle/>
          <a:p>
            <a:pPr>
              <a:lnSpc>
                <a:spcPct val="90000"/>
              </a:lnSpc>
            </a:pPr>
            <a:r>
              <a:rPr lang="en-US" sz="2800" b="1" dirty="0" smtClean="0"/>
              <a:t>TOP</a:t>
            </a:r>
            <a:endParaRPr lang="en-US" sz="2800" b="1" dirty="0"/>
          </a:p>
        </p:txBody>
      </p:sp>
      <p:sp>
        <p:nvSpPr>
          <p:cNvPr id="16" name="TextBox 15"/>
          <p:cNvSpPr txBox="1"/>
          <p:nvPr/>
        </p:nvSpPr>
        <p:spPr>
          <a:xfrm>
            <a:off x="9980612" y="5703534"/>
            <a:ext cx="1634665" cy="480131"/>
          </a:xfrm>
          <a:prstGeom prst="rect">
            <a:avLst/>
          </a:prstGeom>
          <a:noFill/>
        </p:spPr>
        <p:txBody>
          <a:bodyPr wrap="square" rtlCol="0">
            <a:spAutoFit/>
          </a:bodyPr>
          <a:lstStyle/>
          <a:p>
            <a:pPr>
              <a:lnSpc>
                <a:spcPct val="90000"/>
              </a:lnSpc>
            </a:pPr>
            <a:r>
              <a:rPr lang="en-US" sz="2800" b="1" dirty="0" smtClean="0"/>
              <a:t>BOTTOM</a:t>
            </a:r>
            <a:endParaRPr lang="en-US" sz="2800" b="1" dirty="0"/>
          </a:p>
        </p:txBody>
      </p:sp>
    </p:spTree>
    <p:extLst>
      <p:ext uri="{BB962C8B-B14F-4D97-AF65-F5344CB8AC3E}">
        <p14:creationId xmlns:p14="http://schemas.microsoft.com/office/powerpoint/2010/main" val="38989920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1" y="-381000"/>
            <a:ext cx="9753600" cy="1325562"/>
          </a:xfrm>
        </p:spPr>
        <p:txBody>
          <a:bodyPr/>
          <a:lstStyle/>
          <a:p>
            <a:r>
              <a:rPr lang="en-US" dirty="0" err="1" smtClean="0"/>
              <a:t>BackgrounD</a:t>
            </a:r>
            <a:endParaRPr lang="en-US" dirty="0"/>
          </a:p>
        </p:txBody>
      </p:sp>
      <p:sp>
        <p:nvSpPr>
          <p:cNvPr id="3" name="Content Placeholder 2"/>
          <p:cNvSpPr>
            <a:spLocks noGrp="1"/>
          </p:cNvSpPr>
          <p:nvPr>
            <p:ph idx="1"/>
          </p:nvPr>
        </p:nvSpPr>
        <p:spPr>
          <a:xfrm>
            <a:off x="74612" y="1066800"/>
            <a:ext cx="8744535" cy="5696949"/>
          </a:xfrm>
        </p:spPr>
        <p:txBody>
          <a:bodyPr>
            <a:normAutofit/>
          </a:bodyPr>
          <a:lstStyle/>
          <a:p>
            <a:pPr marL="45720" indent="0">
              <a:buNone/>
            </a:pPr>
            <a:r>
              <a:rPr lang="en-US" b="1" dirty="0" smtClean="0"/>
              <a:t>Study Area</a:t>
            </a:r>
            <a:r>
              <a:rPr lang="en-US" dirty="0" smtClean="0"/>
              <a:t>: Ganges-Brahmaputra-</a:t>
            </a:r>
            <a:r>
              <a:rPr lang="en-US" dirty="0" err="1" smtClean="0"/>
              <a:t>Jamuna</a:t>
            </a:r>
            <a:r>
              <a:rPr lang="en-US" dirty="0" smtClean="0"/>
              <a:t> River Delta</a:t>
            </a:r>
          </a:p>
          <a:p>
            <a:pPr marL="512763"/>
            <a:r>
              <a:rPr lang="en-US" sz="2000" dirty="0" smtClean="0"/>
              <a:t>Home to 170 million people</a:t>
            </a:r>
          </a:p>
          <a:p>
            <a:pPr marL="512763"/>
            <a:r>
              <a:rPr lang="en-US" sz="2000" dirty="0" smtClean="0"/>
              <a:t>100,000 km</a:t>
            </a:r>
            <a:r>
              <a:rPr lang="en-US" sz="2000" baseline="30000" dirty="0" smtClean="0"/>
              <a:t>2</a:t>
            </a:r>
            <a:r>
              <a:rPr lang="en-US" sz="2000" dirty="0" smtClean="0"/>
              <a:t> area</a:t>
            </a:r>
            <a:endParaRPr lang="en-US" dirty="0"/>
          </a:p>
          <a:p>
            <a:pPr marL="45720" indent="0">
              <a:buNone/>
            </a:pPr>
            <a:r>
              <a:rPr lang="en-US" b="1" dirty="0" smtClean="0"/>
              <a:t>Preservation importance: </a:t>
            </a:r>
            <a:r>
              <a:rPr lang="en-US" dirty="0" smtClean="0"/>
              <a:t>livelihoods of inhabitants, ecologic diversity, navigation, productivity</a:t>
            </a:r>
            <a:endParaRPr lang="en-US" b="1" dirty="0"/>
          </a:p>
          <a:p>
            <a:pPr marL="45720" indent="0">
              <a:buNone/>
            </a:pPr>
            <a:r>
              <a:rPr lang="en-US" dirty="0" smtClean="0"/>
              <a:t>Important to understand morphology characteristics (of channels and islands) to determine how delta will respond to changing forcings and inform policy decisions</a:t>
            </a:r>
          </a:p>
          <a:p>
            <a:pPr marL="512763"/>
            <a:r>
              <a:rPr lang="en-US" sz="2000" dirty="0" smtClean="0"/>
              <a:t>Tides</a:t>
            </a:r>
          </a:p>
          <a:p>
            <a:pPr marL="512763"/>
            <a:r>
              <a:rPr lang="en-US" sz="2000" dirty="0" smtClean="0"/>
              <a:t>Sea level rise</a:t>
            </a:r>
          </a:p>
          <a:p>
            <a:pPr marL="512763"/>
            <a:r>
              <a:rPr lang="en-US" sz="2000" dirty="0" smtClean="0"/>
              <a:t>Decreased sediment inflow from human interference</a:t>
            </a:r>
          </a:p>
          <a:p>
            <a:pPr marL="512763"/>
            <a:r>
              <a:rPr lang="en-US" sz="2000" dirty="0" smtClean="0"/>
              <a:t>Tropical cyclone effects</a:t>
            </a:r>
            <a:endParaRPr lang="en-US" sz="2000" dirty="0"/>
          </a:p>
          <a:p>
            <a:endParaRPr lang="en-US" dirty="0" smtClean="0"/>
          </a:p>
        </p:txBody>
      </p:sp>
      <p:pic>
        <p:nvPicPr>
          <p:cNvPr id="4" name="Picture 2" descr="Image result for ganges river del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2412" y="33496"/>
            <a:ext cx="2972466" cy="33027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9147" y="3395503"/>
            <a:ext cx="3348037" cy="336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8158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Distribution</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880714767"/>
              </p:ext>
            </p:extLst>
          </p:nvPr>
        </p:nvGraphicFramePr>
        <p:xfrm>
          <a:off x="2284412" y="1691878"/>
          <a:ext cx="7120772" cy="46172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66201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Re-do </a:t>
            </a:r>
            <a:r>
              <a:rPr lang="en-US" dirty="0" err="1" smtClean="0"/>
              <a:t>Rivamap</a:t>
            </a:r>
            <a:r>
              <a:rPr lang="en-US" dirty="0" smtClean="0"/>
              <a:t> with correctly projected TIF bands</a:t>
            </a:r>
          </a:p>
          <a:p>
            <a:r>
              <a:rPr lang="en-US" dirty="0" smtClean="0"/>
              <a:t>Connect broken channels manually to get full accurate channel shapefile</a:t>
            </a:r>
          </a:p>
          <a:p>
            <a:r>
              <a:rPr lang="en-US" dirty="0" smtClean="0"/>
              <a:t>Analyze width metric again (and rest of metrics)</a:t>
            </a:r>
          </a:p>
        </p:txBody>
      </p:sp>
    </p:spTree>
    <p:extLst>
      <p:ext uri="{BB962C8B-B14F-4D97-AF65-F5344CB8AC3E}">
        <p14:creationId xmlns:p14="http://schemas.microsoft.com/office/powerpoint/2010/main" val="31804908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Questions?</a:t>
            </a:r>
            <a:endParaRPr lang="en-US" sz="6000" dirty="0"/>
          </a:p>
        </p:txBody>
      </p:sp>
    </p:spTree>
    <p:extLst>
      <p:ext uri="{BB962C8B-B14F-4D97-AF65-F5344CB8AC3E}">
        <p14:creationId xmlns:p14="http://schemas.microsoft.com/office/powerpoint/2010/main" val="31167431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84" y="0"/>
            <a:ext cx="10744202" cy="1325562"/>
          </a:xfrm>
        </p:spPr>
        <p:txBody>
          <a:bodyPr>
            <a:normAutofit/>
          </a:bodyPr>
          <a:lstStyle/>
          <a:p>
            <a:r>
              <a:rPr lang="en-US" dirty="0"/>
              <a:t>Geomorphic signatures of deltaic processes and </a:t>
            </a:r>
            <a:r>
              <a:rPr lang="en-US" dirty="0" smtClean="0"/>
              <a:t>vegetation</a:t>
            </a:r>
            <a:endParaRPr lang="en-US" dirty="0"/>
          </a:p>
        </p:txBody>
      </p:sp>
      <p:sp>
        <p:nvSpPr>
          <p:cNvPr id="3" name="Content Placeholder 2"/>
          <p:cNvSpPr>
            <a:spLocks noGrp="1"/>
          </p:cNvSpPr>
          <p:nvPr>
            <p:ph idx="1"/>
          </p:nvPr>
        </p:nvSpPr>
        <p:spPr>
          <a:xfrm>
            <a:off x="235584" y="1600200"/>
            <a:ext cx="10439402" cy="4343400"/>
          </a:xfrm>
        </p:spPr>
        <p:txBody>
          <a:bodyPr>
            <a:normAutofit/>
          </a:bodyPr>
          <a:lstStyle/>
          <a:p>
            <a:pPr marL="45720" indent="0">
              <a:buNone/>
            </a:pPr>
            <a:r>
              <a:rPr lang="en-US" dirty="0" smtClean="0"/>
              <a:t>Main Idea:</a:t>
            </a:r>
            <a:r>
              <a:rPr lang="en-US" dirty="0"/>
              <a:t> </a:t>
            </a:r>
            <a:r>
              <a:rPr lang="en-US" dirty="0" smtClean="0"/>
              <a:t>You can identify key metrics of the delta, analyze their statistical behavior, and explore if breaks can potentially be linked to the processes acting on the delta</a:t>
            </a:r>
          </a:p>
          <a:p>
            <a:pPr marL="45720" indent="0">
              <a:buNone/>
            </a:pPr>
            <a:r>
              <a:rPr lang="en-US" dirty="0" smtClean="0"/>
              <a:t> ex. Island area</a:t>
            </a:r>
          </a:p>
        </p:txBody>
      </p:sp>
      <p:pic>
        <p:nvPicPr>
          <p:cNvPr id="4" name="Picture 3"/>
          <p:cNvPicPr>
            <a:picLocks noChangeAspect="1"/>
          </p:cNvPicPr>
          <p:nvPr/>
        </p:nvPicPr>
        <p:blipFill>
          <a:blip r:embed="rId3"/>
          <a:stretch>
            <a:fillRect/>
          </a:stretch>
        </p:blipFill>
        <p:spPr>
          <a:xfrm>
            <a:off x="8049087" y="2878166"/>
            <a:ext cx="3810387" cy="3777181"/>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2934588" y="2878166"/>
            <a:ext cx="4950218" cy="3777181"/>
          </a:xfrm>
          <a:prstGeom prst="rect">
            <a:avLst/>
          </a:prstGeom>
          <a:ln>
            <a:solidFill>
              <a:schemeClr val="tx1"/>
            </a:solidFill>
          </a:ln>
        </p:spPr>
      </p:pic>
    </p:spTree>
    <p:extLst>
      <p:ext uri="{BB962C8B-B14F-4D97-AF65-F5344CB8AC3E}">
        <p14:creationId xmlns:p14="http://schemas.microsoft.com/office/powerpoint/2010/main" val="4831655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28600"/>
            <a:ext cx="9753600" cy="1325562"/>
          </a:xfrm>
        </p:spPr>
        <p:txBody>
          <a:bodyPr/>
          <a:lstStyle/>
          <a:p>
            <a:r>
              <a:rPr lang="en-US" dirty="0" smtClean="0"/>
              <a:t>Project objective</a:t>
            </a:r>
            <a:endParaRPr lang="en-US" dirty="0"/>
          </a:p>
        </p:txBody>
      </p:sp>
      <p:sp>
        <p:nvSpPr>
          <p:cNvPr id="3" name="Content Placeholder 2"/>
          <p:cNvSpPr>
            <a:spLocks noGrp="1"/>
          </p:cNvSpPr>
          <p:nvPr>
            <p:ph idx="1"/>
          </p:nvPr>
        </p:nvSpPr>
        <p:spPr>
          <a:xfrm>
            <a:off x="531812" y="1828800"/>
            <a:ext cx="9753600" cy="4343400"/>
          </a:xfrm>
        </p:spPr>
        <p:txBody>
          <a:bodyPr/>
          <a:lstStyle/>
          <a:p>
            <a:pPr marL="45720" indent="0">
              <a:buNone/>
            </a:pPr>
            <a:r>
              <a:rPr lang="en-US" dirty="0" smtClean="0"/>
              <a:t>Recreate and improve upon analyses in this paper by using:</a:t>
            </a:r>
          </a:p>
          <a:p>
            <a:pPr marL="690563"/>
            <a:r>
              <a:rPr lang="en-US" dirty="0" smtClean="0"/>
              <a:t>More recent satellite data</a:t>
            </a:r>
          </a:p>
          <a:p>
            <a:pPr marL="690563"/>
            <a:r>
              <a:rPr lang="en-US" dirty="0" err="1" smtClean="0"/>
              <a:t>Rivamap</a:t>
            </a:r>
            <a:r>
              <a:rPr lang="en-US" dirty="0" smtClean="0"/>
              <a:t> channel extraction tool</a:t>
            </a:r>
            <a:endParaRPr lang="en-US" dirty="0"/>
          </a:p>
        </p:txBody>
      </p:sp>
    </p:spTree>
    <p:extLst>
      <p:ext uri="{BB962C8B-B14F-4D97-AF65-F5344CB8AC3E}">
        <p14:creationId xmlns:p14="http://schemas.microsoft.com/office/powerpoint/2010/main" val="24001987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274638"/>
            <a:ext cx="10058402" cy="1325562"/>
          </a:xfrm>
        </p:spPr>
        <p:txBody>
          <a:bodyPr/>
          <a:lstStyle/>
          <a:p>
            <a:r>
              <a:rPr lang="en-US" dirty="0" smtClean="0"/>
              <a:t>STEPS:</a:t>
            </a:r>
            <a:endParaRPr lang="en-US" dirty="0"/>
          </a:p>
        </p:txBody>
      </p:sp>
      <p:sp>
        <p:nvSpPr>
          <p:cNvPr id="3" name="Content Placeholder 2"/>
          <p:cNvSpPr>
            <a:spLocks noGrp="1"/>
          </p:cNvSpPr>
          <p:nvPr>
            <p:ph idx="1"/>
          </p:nvPr>
        </p:nvSpPr>
        <p:spPr>
          <a:xfrm>
            <a:off x="912812" y="1828800"/>
            <a:ext cx="10058402" cy="4800600"/>
          </a:xfrm>
        </p:spPr>
        <p:txBody>
          <a:bodyPr>
            <a:normAutofit/>
          </a:bodyPr>
          <a:lstStyle/>
          <a:p>
            <a:pPr marL="502920" indent="-457200">
              <a:buAutoNum type="arabicParenR"/>
            </a:pPr>
            <a:r>
              <a:rPr lang="en-US" dirty="0" smtClean="0"/>
              <a:t>Obtain </a:t>
            </a:r>
            <a:r>
              <a:rPr lang="en-US" dirty="0"/>
              <a:t>data </a:t>
            </a:r>
            <a:r>
              <a:rPr lang="en-US" dirty="0" smtClean="0"/>
              <a:t>images</a:t>
            </a:r>
            <a:endParaRPr lang="en-US" dirty="0"/>
          </a:p>
          <a:p>
            <a:pPr marL="502920" indent="-457200">
              <a:buAutoNum type="arabicParenR"/>
            </a:pPr>
            <a:r>
              <a:rPr lang="en-US" dirty="0"/>
              <a:t>Delineate channels from </a:t>
            </a:r>
            <a:r>
              <a:rPr lang="en-US" dirty="0" smtClean="0"/>
              <a:t>land in </a:t>
            </a:r>
            <a:r>
              <a:rPr lang="en-US" dirty="0" err="1" smtClean="0"/>
              <a:t>Rivamap</a:t>
            </a:r>
            <a:endParaRPr lang="en-US" dirty="0"/>
          </a:p>
          <a:p>
            <a:pPr marL="502920" indent="-457200">
              <a:buAutoNum type="arabicParenR"/>
            </a:pPr>
            <a:r>
              <a:rPr lang="en-US" dirty="0"/>
              <a:t>Choose metric of land or channel to analyze </a:t>
            </a:r>
            <a:endParaRPr lang="en-US" dirty="0" smtClean="0"/>
          </a:p>
          <a:p>
            <a:pPr marL="502920" indent="-457200">
              <a:buAutoNum type="arabicParenR"/>
            </a:pPr>
            <a:r>
              <a:rPr lang="en-US" dirty="0" smtClean="0"/>
              <a:t>Characterize </a:t>
            </a:r>
            <a:r>
              <a:rPr lang="en-US" dirty="0"/>
              <a:t>statistically using Power law </a:t>
            </a:r>
            <a:r>
              <a:rPr lang="en-US" dirty="0" smtClean="0"/>
              <a:t>distribution</a:t>
            </a:r>
          </a:p>
          <a:p>
            <a:pPr marL="502920" indent="-457200">
              <a:buAutoNum type="arabicParenR"/>
            </a:pPr>
            <a:r>
              <a:rPr lang="en-US" dirty="0" smtClean="0"/>
              <a:t>Identify break</a:t>
            </a:r>
          </a:p>
          <a:p>
            <a:pPr marL="502920" indent="-457200">
              <a:buAutoNum type="arabicParenR"/>
            </a:pPr>
            <a:r>
              <a:rPr lang="en-US" dirty="0" smtClean="0"/>
              <a:t>Visualize in GIS where in delta features in/out of break zone occur</a:t>
            </a:r>
            <a:endParaRPr lang="en-US" dirty="0"/>
          </a:p>
          <a:p>
            <a:pPr marL="502920" indent="-457200">
              <a:buAutoNum type="arabicParenR"/>
            </a:pPr>
            <a:r>
              <a:rPr lang="en-US" dirty="0"/>
              <a:t>Assess potential linkages between characteristic and morphology</a:t>
            </a:r>
          </a:p>
          <a:p>
            <a:pPr lvl="1"/>
            <a:endParaRPr lang="en-US" dirty="0"/>
          </a:p>
        </p:txBody>
      </p:sp>
    </p:spTree>
    <p:extLst>
      <p:ext uri="{BB962C8B-B14F-4D97-AF65-F5344CB8AC3E}">
        <p14:creationId xmlns:p14="http://schemas.microsoft.com/office/powerpoint/2010/main" val="37705690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06362"/>
            <a:ext cx="9753600" cy="1325562"/>
          </a:xfrm>
        </p:spPr>
        <p:txBody>
          <a:bodyPr/>
          <a:lstStyle/>
          <a:p>
            <a:r>
              <a:rPr lang="en-US" dirty="0" smtClean="0"/>
              <a:t>Data Acquisition</a:t>
            </a:r>
            <a:endParaRPr lang="en-US" dirty="0"/>
          </a:p>
        </p:txBody>
      </p:sp>
      <p:sp>
        <p:nvSpPr>
          <p:cNvPr id="3" name="Content Placeholder 2"/>
          <p:cNvSpPr>
            <a:spLocks noGrp="1"/>
          </p:cNvSpPr>
          <p:nvPr>
            <p:ph idx="1"/>
          </p:nvPr>
        </p:nvSpPr>
        <p:spPr>
          <a:xfrm>
            <a:off x="227011" y="1524000"/>
            <a:ext cx="11961813" cy="4343400"/>
          </a:xfrm>
        </p:spPr>
        <p:txBody>
          <a:bodyPr/>
          <a:lstStyle/>
          <a:p>
            <a:pPr marL="45720" indent="0">
              <a:buNone/>
            </a:pPr>
            <a:r>
              <a:rPr lang="en-US" sz="2600" b="1" dirty="0" smtClean="0"/>
              <a:t>Previous study data: </a:t>
            </a:r>
            <a:r>
              <a:rPr lang="en-US" sz="2600" dirty="0" smtClean="0"/>
              <a:t>“</a:t>
            </a:r>
            <a:r>
              <a:rPr lang="en-US" sz="2600" dirty="0" err="1" smtClean="0"/>
              <a:t>Orthorectified</a:t>
            </a:r>
            <a:r>
              <a:rPr lang="en-US" sz="2600" dirty="0" smtClean="0"/>
              <a:t> Landsat Thematic Mapper Mosaic” </a:t>
            </a:r>
          </a:p>
          <a:p>
            <a:pPr lvl="1"/>
            <a:r>
              <a:rPr lang="en-US" sz="2400" dirty="0"/>
              <a:t>Source: landcover.org</a:t>
            </a:r>
          </a:p>
          <a:p>
            <a:pPr lvl="1"/>
            <a:r>
              <a:rPr lang="en-US" sz="2400" dirty="0" smtClean="0"/>
              <a:t>1987-1993</a:t>
            </a:r>
          </a:p>
          <a:p>
            <a:pPr lvl="1"/>
            <a:r>
              <a:rPr lang="en-US" sz="2400" dirty="0" smtClean="0"/>
              <a:t>Band 7, band 4, band 2</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674812" y="3371850"/>
            <a:ext cx="4114800" cy="3055108"/>
          </a:xfrm>
          <a:prstGeom prst="rect">
            <a:avLst/>
          </a:prstGeom>
          <a:ln w="19050">
            <a:solidFill>
              <a:schemeClr val="tx2"/>
            </a:solidFill>
          </a:ln>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865812" y="3376399"/>
            <a:ext cx="4117525" cy="3050559"/>
          </a:xfrm>
          <a:prstGeom prst="rect">
            <a:avLst/>
          </a:prstGeom>
          <a:ln w="19050">
            <a:solidFill>
              <a:schemeClr val="tx2"/>
            </a:solidFill>
          </a:ln>
        </p:spPr>
      </p:pic>
      <p:sp>
        <p:nvSpPr>
          <p:cNvPr id="8" name="TextBox 7"/>
          <p:cNvSpPr txBox="1"/>
          <p:nvPr/>
        </p:nvSpPr>
        <p:spPr>
          <a:xfrm>
            <a:off x="1674812" y="6412173"/>
            <a:ext cx="3678236" cy="424732"/>
          </a:xfrm>
          <a:prstGeom prst="rect">
            <a:avLst/>
          </a:prstGeom>
          <a:noFill/>
        </p:spPr>
        <p:txBody>
          <a:bodyPr wrap="square" rtlCol="0">
            <a:spAutoFit/>
          </a:bodyPr>
          <a:lstStyle/>
          <a:p>
            <a:pPr>
              <a:lnSpc>
                <a:spcPct val="90000"/>
              </a:lnSpc>
            </a:pPr>
            <a:r>
              <a:rPr lang="en-US" sz="2400" dirty="0" smtClean="0"/>
              <a:t>N-45-20 </a:t>
            </a:r>
            <a:endParaRPr lang="en-US" sz="2400" dirty="0"/>
          </a:p>
        </p:txBody>
      </p:sp>
      <p:sp>
        <p:nvSpPr>
          <p:cNvPr id="9" name="TextBox 8"/>
          <p:cNvSpPr txBox="1"/>
          <p:nvPr/>
        </p:nvSpPr>
        <p:spPr>
          <a:xfrm>
            <a:off x="5789612" y="6412173"/>
            <a:ext cx="3678236" cy="424732"/>
          </a:xfrm>
          <a:prstGeom prst="rect">
            <a:avLst/>
          </a:prstGeom>
          <a:noFill/>
        </p:spPr>
        <p:txBody>
          <a:bodyPr wrap="square" rtlCol="0">
            <a:spAutoFit/>
          </a:bodyPr>
          <a:lstStyle/>
          <a:p>
            <a:pPr>
              <a:lnSpc>
                <a:spcPct val="90000"/>
              </a:lnSpc>
            </a:pPr>
            <a:r>
              <a:rPr lang="en-US" sz="2400" dirty="0" smtClean="0"/>
              <a:t>N-46-20 </a:t>
            </a:r>
            <a:endParaRPr lang="en-US" sz="2400" dirty="0"/>
          </a:p>
        </p:txBody>
      </p:sp>
      <p:sp>
        <p:nvSpPr>
          <p:cNvPr id="10" name="Rectangle 9"/>
          <p:cNvSpPr/>
          <p:nvPr/>
        </p:nvSpPr>
        <p:spPr>
          <a:xfrm>
            <a:off x="4113212" y="3371850"/>
            <a:ext cx="3124201" cy="2369308"/>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3905455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258762"/>
            <a:ext cx="9753600" cy="1325562"/>
          </a:xfrm>
        </p:spPr>
        <p:txBody>
          <a:bodyPr/>
          <a:lstStyle/>
          <a:p>
            <a:r>
              <a:rPr lang="en-US" dirty="0"/>
              <a:t>Data Acquisition</a:t>
            </a:r>
          </a:p>
        </p:txBody>
      </p:sp>
      <p:sp>
        <p:nvSpPr>
          <p:cNvPr id="3" name="Content Placeholder 2"/>
          <p:cNvSpPr>
            <a:spLocks noGrp="1"/>
          </p:cNvSpPr>
          <p:nvPr>
            <p:ph idx="1"/>
          </p:nvPr>
        </p:nvSpPr>
        <p:spPr>
          <a:xfrm>
            <a:off x="227012" y="1295400"/>
            <a:ext cx="5178741" cy="4343400"/>
          </a:xfrm>
        </p:spPr>
        <p:txBody>
          <a:bodyPr/>
          <a:lstStyle/>
          <a:p>
            <a:pPr marL="45720" indent="0">
              <a:buNone/>
            </a:pPr>
            <a:r>
              <a:rPr lang="en-US" sz="2800" b="1" dirty="0" smtClean="0"/>
              <a:t>Option 1: </a:t>
            </a:r>
            <a:r>
              <a:rPr lang="en-US" sz="2800" dirty="0" smtClean="0"/>
              <a:t>Enhanced Thematic Mapper (ETM+):</a:t>
            </a:r>
          </a:p>
          <a:p>
            <a:pPr lvl="1"/>
            <a:r>
              <a:rPr lang="en-US" sz="2400" dirty="0" smtClean="0"/>
              <a:t>source: USGS Earth Explorer</a:t>
            </a:r>
          </a:p>
          <a:p>
            <a:pPr lvl="1"/>
            <a:r>
              <a:rPr lang="en-US" sz="2400" dirty="0" smtClean="0"/>
              <a:t>1999-2001 </a:t>
            </a:r>
          </a:p>
          <a:p>
            <a:pPr lvl="1"/>
            <a:r>
              <a:rPr lang="en-US" sz="2400" dirty="0" smtClean="0"/>
              <a:t>Same source as original study</a:t>
            </a:r>
          </a:p>
          <a:p>
            <a:pPr marL="274320" lvl="1" indent="0">
              <a:buNone/>
            </a:pPr>
            <a:endParaRPr lang="en-US" dirty="0" smtClean="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789612" y="762000"/>
            <a:ext cx="5980114" cy="5715001"/>
          </a:xfrm>
          <a:prstGeom prst="rect">
            <a:avLst/>
          </a:prstGeom>
          <a:ln>
            <a:solidFill>
              <a:schemeClr val="tx2"/>
            </a:solidFill>
          </a:ln>
        </p:spPr>
      </p:pic>
      <p:sp>
        <p:nvSpPr>
          <p:cNvPr id="6" name="Rectangle 5"/>
          <p:cNvSpPr/>
          <p:nvPr/>
        </p:nvSpPr>
        <p:spPr>
          <a:xfrm>
            <a:off x="7370351" y="2101794"/>
            <a:ext cx="3298920" cy="3340792"/>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3014649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15912"/>
            <a:ext cx="9753600" cy="1325562"/>
          </a:xfrm>
        </p:spPr>
        <p:txBody>
          <a:bodyPr/>
          <a:lstStyle/>
          <a:p>
            <a:r>
              <a:rPr lang="en-US" dirty="0" smtClean="0"/>
              <a:t>Data acquisition</a:t>
            </a:r>
            <a:endParaRPr lang="en-US" dirty="0"/>
          </a:p>
        </p:txBody>
      </p:sp>
      <p:sp>
        <p:nvSpPr>
          <p:cNvPr id="3" name="Content Placeholder 2"/>
          <p:cNvSpPr>
            <a:spLocks noGrp="1"/>
          </p:cNvSpPr>
          <p:nvPr>
            <p:ph idx="1"/>
          </p:nvPr>
        </p:nvSpPr>
        <p:spPr>
          <a:xfrm>
            <a:off x="227012" y="1238250"/>
            <a:ext cx="5486400" cy="4343400"/>
          </a:xfrm>
        </p:spPr>
        <p:txBody>
          <a:bodyPr/>
          <a:lstStyle/>
          <a:p>
            <a:pPr marL="45720" indent="0">
              <a:buNone/>
            </a:pPr>
            <a:r>
              <a:rPr lang="en-US" sz="2800" b="1" dirty="0" smtClean="0"/>
              <a:t>Option 2: </a:t>
            </a:r>
            <a:r>
              <a:rPr lang="en-US" sz="2800" dirty="0" smtClean="0"/>
              <a:t>Create own mosaic</a:t>
            </a:r>
          </a:p>
          <a:p>
            <a:pPr lvl="1"/>
            <a:r>
              <a:rPr lang="en-US" sz="2400" dirty="0"/>
              <a:t>source: USGS Earth </a:t>
            </a:r>
            <a:r>
              <a:rPr lang="en-US" sz="2400" dirty="0" smtClean="0"/>
              <a:t>Explorer</a:t>
            </a:r>
          </a:p>
          <a:p>
            <a:pPr lvl="1"/>
            <a:r>
              <a:rPr lang="en-US" sz="2400" dirty="0"/>
              <a:t>s</a:t>
            </a:r>
            <a:r>
              <a:rPr lang="en-US" sz="2400" dirty="0" smtClean="0"/>
              <a:t>ame </a:t>
            </a:r>
            <a:r>
              <a:rPr lang="en-US" sz="2400" dirty="0"/>
              <a:t>L</a:t>
            </a:r>
            <a:r>
              <a:rPr lang="en-US" sz="2400" dirty="0" smtClean="0"/>
              <a:t>andsat as original study</a:t>
            </a:r>
          </a:p>
          <a:p>
            <a:pPr lvl="1"/>
            <a:r>
              <a:rPr lang="en-US" sz="2400" dirty="0" smtClean="0"/>
              <a:t>Difficult to accomplish</a:t>
            </a:r>
          </a:p>
          <a:p>
            <a:pPr marL="45720" indent="0">
              <a:buNone/>
            </a:pPr>
            <a:endParaRPr lang="en-US" dirty="0"/>
          </a:p>
        </p:txBody>
      </p:sp>
      <p:pic>
        <p:nvPicPr>
          <p:cNvPr id="4" name="Picture 3"/>
          <p:cNvPicPr/>
          <p:nvPr/>
        </p:nvPicPr>
        <p:blipFill>
          <a:blip r:embed="rId3"/>
          <a:stretch>
            <a:fillRect/>
          </a:stretch>
        </p:blipFill>
        <p:spPr>
          <a:xfrm>
            <a:off x="455612" y="3435176"/>
            <a:ext cx="4267200" cy="2948781"/>
          </a:xfrm>
          <a:prstGeom prst="rect">
            <a:avLst/>
          </a:prstGeom>
          <a:ln>
            <a:solidFill>
              <a:schemeClr val="tx2"/>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2400" y="2057400"/>
            <a:ext cx="6296206" cy="4311772"/>
          </a:xfrm>
          <a:prstGeom prst="rect">
            <a:avLst/>
          </a:prstGeom>
          <a:ln>
            <a:solidFill>
              <a:schemeClr val="tx2"/>
            </a:solidFill>
          </a:ln>
        </p:spPr>
      </p:pic>
    </p:spTree>
    <p:extLst>
      <p:ext uri="{BB962C8B-B14F-4D97-AF65-F5344CB8AC3E}">
        <p14:creationId xmlns:p14="http://schemas.microsoft.com/office/powerpoint/2010/main" val="1870430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04800"/>
            <a:ext cx="9753600" cy="1325562"/>
          </a:xfrm>
        </p:spPr>
        <p:txBody>
          <a:bodyPr/>
          <a:lstStyle/>
          <a:p>
            <a:r>
              <a:rPr lang="en-US" dirty="0" smtClean="0"/>
              <a:t>Data Acquisition</a:t>
            </a:r>
            <a:endParaRPr lang="en-US" dirty="0"/>
          </a:p>
        </p:txBody>
      </p:sp>
      <p:sp>
        <p:nvSpPr>
          <p:cNvPr id="3" name="Content Placeholder 2"/>
          <p:cNvSpPr>
            <a:spLocks noGrp="1"/>
          </p:cNvSpPr>
          <p:nvPr>
            <p:ph idx="1"/>
          </p:nvPr>
        </p:nvSpPr>
        <p:spPr>
          <a:xfrm>
            <a:off x="227012" y="1295400"/>
            <a:ext cx="4768516" cy="4343400"/>
          </a:xfrm>
        </p:spPr>
        <p:txBody>
          <a:bodyPr/>
          <a:lstStyle/>
          <a:p>
            <a:pPr marL="45720" indent="0">
              <a:buNone/>
            </a:pPr>
            <a:r>
              <a:rPr lang="en-US" sz="2800" b="1" dirty="0"/>
              <a:t>Option </a:t>
            </a:r>
            <a:r>
              <a:rPr lang="en-US" sz="2800" b="1" dirty="0" smtClean="0"/>
              <a:t>3:</a:t>
            </a:r>
            <a:r>
              <a:rPr lang="en-US" sz="2800" dirty="0" smtClean="0"/>
              <a:t>Google </a:t>
            </a:r>
            <a:r>
              <a:rPr lang="en-US" sz="2800" dirty="0"/>
              <a:t>Earth Engine Code Editor</a:t>
            </a:r>
          </a:p>
          <a:p>
            <a:pPr lvl="1"/>
            <a:r>
              <a:rPr lang="en-US" sz="2400" dirty="0" smtClean="0"/>
              <a:t>different Landsat bands than </a:t>
            </a:r>
            <a:r>
              <a:rPr lang="en-US" sz="2400" dirty="0"/>
              <a:t>original</a:t>
            </a:r>
          </a:p>
          <a:p>
            <a:pPr lvl="1"/>
            <a:r>
              <a:rPr lang="en-US" sz="2400" dirty="0"/>
              <a:t>Feb 2013</a:t>
            </a:r>
          </a:p>
          <a:p>
            <a:pPr lvl="1"/>
            <a:r>
              <a:rPr lang="en-US" sz="2400" dirty="0" smtClean="0"/>
              <a:t>can </a:t>
            </a:r>
            <a:r>
              <a:rPr lang="en-US" sz="2400" dirty="0"/>
              <a:t>match bandwidths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40898116"/>
              </p:ext>
            </p:extLst>
          </p:nvPr>
        </p:nvGraphicFramePr>
        <p:xfrm>
          <a:off x="258718" y="4572000"/>
          <a:ext cx="4717968" cy="1889760"/>
        </p:xfrm>
        <a:graphic>
          <a:graphicData uri="http://schemas.openxmlformats.org/drawingml/2006/table">
            <a:tbl>
              <a:tblPr firstRow="1" bandRow="1">
                <a:tableStyleId>{073A0DAA-6AF3-43AB-8588-CEC1D06C72B9}</a:tableStyleId>
              </a:tblPr>
              <a:tblGrid>
                <a:gridCol w="2279568">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924776">
                <a:tc>
                  <a:txBody>
                    <a:bodyPr/>
                    <a:lstStyle/>
                    <a:p>
                      <a:r>
                        <a:rPr lang="en-US" sz="2400" dirty="0" smtClean="0"/>
                        <a:t>Required</a:t>
                      </a:r>
                      <a:r>
                        <a:rPr lang="en-US" sz="2400" baseline="0" dirty="0" smtClean="0"/>
                        <a:t> Bands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Wavelengths </a:t>
                      </a:r>
                      <a:r>
                        <a:rPr lang="en-US" sz="2400" baseline="0" dirty="0" smtClean="0"/>
                        <a:t>(</a:t>
                      </a:r>
                      <a:r>
                        <a:rPr lang="en-US" sz="2400" b="1" kern="1200" dirty="0" smtClean="0">
                          <a:solidFill>
                            <a:schemeClr val="lt1"/>
                          </a:solidFill>
                          <a:effectLst/>
                          <a:latin typeface="+mn-lt"/>
                          <a:ea typeface="+mn-ea"/>
                          <a:cs typeface="+mn-cs"/>
                        </a:rPr>
                        <a:t>µm)</a:t>
                      </a:r>
                      <a:endParaRPr lang="en-US" sz="2400" dirty="0" smtClean="0"/>
                    </a:p>
                  </a:txBody>
                  <a:tcPr/>
                </a:tc>
                <a:extLst>
                  <a:ext uri="{0D108BD9-81ED-4DB2-BD59-A6C34878D82A}">
                    <a16:rowId xmlns:a16="http://schemas.microsoft.com/office/drawing/2014/main" val="10000"/>
                  </a:ext>
                </a:extLst>
              </a:tr>
              <a:tr h="482492">
                <a:tc>
                  <a:txBody>
                    <a:bodyPr/>
                    <a:lstStyle/>
                    <a:p>
                      <a:r>
                        <a:rPr lang="en-US" sz="2400" b="1" dirty="0" smtClean="0"/>
                        <a:t>Green</a:t>
                      </a:r>
                      <a:endParaRPr lang="en-US" sz="2400" b="1" dirty="0"/>
                    </a:p>
                  </a:txBody>
                  <a:tcPr/>
                </a:tc>
                <a:tc>
                  <a:txBody>
                    <a:bodyPr/>
                    <a:lstStyle/>
                    <a:p>
                      <a:r>
                        <a:rPr lang="en-US" sz="2400" dirty="0" smtClean="0"/>
                        <a:t>0.53 - 0.59</a:t>
                      </a:r>
                      <a:endParaRPr lang="en-US" sz="2400" dirty="0"/>
                    </a:p>
                  </a:txBody>
                  <a:tcPr/>
                </a:tc>
                <a:extLst>
                  <a:ext uri="{0D108BD9-81ED-4DB2-BD59-A6C34878D82A}">
                    <a16:rowId xmlns:a16="http://schemas.microsoft.com/office/drawing/2014/main" val="10001"/>
                  </a:ext>
                </a:extLst>
              </a:tr>
              <a:tr h="482492">
                <a:tc>
                  <a:txBody>
                    <a:bodyPr/>
                    <a:lstStyle/>
                    <a:p>
                      <a:r>
                        <a:rPr lang="en-US" sz="2400" b="1" dirty="0" smtClean="0"/>
                        <a:t>Infrared</a:t>
                      </a:r>
                      <a:endParaRPr lang="en-US" sz="2400" b="1" dirty="0"/>
                    </a:p>
                  </a:txBody>
                  <a:tcPr/>
                </a:tc>
                <a:tc>
                  <a:txBody>
                    <a:bodyPr/>
                    <a:lstStyle/>
                    <a:p>
                      <a:r>
                        <a:rPr lang="en-US" sz="2400" dirty="0" smtClean="0"/>
                        <a:t>1.57 - 1.65</a:t>
                      </a:r>
                      <a:endParaRPr lang="en-US" sz="2400" dirty="0"/>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14089755"/>
              </p:ext>
            </p:extLst>
          </p:nvPr>
        </p:nvGraphicFramePr>
        <p:xfrm>
          <a:off x="5154360" y="1066800"/>
          <a:ext cx="6883652" cy="5394960"/>
        </p:xfrm>
        <a:graphic>
          <a:graphicData uri="http://schemas.openxmlformats.org/drawingml/2006/table">
            <a:tbl>
              <a:tblPr firstRow="1" bandRow="1">
                <a:tableStyleId>{073A0DAA-6AF3-43AB-8588-CEC1D06C72B9}</a:tableStyleId>
              </a:tblPr>
              <a:tblGrid>
                <a:gridCol w="2364902">
                  <a:extLst>
                    <a:ext uri="{9D8B030D-6E8A-4147-A177-3AD203B41FA5}">
                      <a16:colId xmlns:a16="http://schemas.microsoft.com/office/drawing/2014/main" val="20000"/>
                    </a:ext>
                  </a:extLst>
                </a:gridCol>
                <a:gridCol w="215655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70840">
                <a:tc>
                  <a:txBody>
                    <a:bodyPr/>
                    <a:lstStyle/>
                    <a:p>
                      <a:r>
                        <a:rPr lang="en-US" sz="2400" dirty="0" smtClean="0"/>
                        <a:t>Sensor</a:t>
                      </a:r>
                      <a:endParaRPr lang="en-US" sz="2400" dirty="0"/>
                    </a:p>
                  </a:txBody>
                  <a:tcPr/>
                </a:tc>
                <a:tc>
                  <a:txBody>
                    <a:bodyPr/>
                    <a:lstStyle/>
                    <a:p>
                      <a:r>
                        <a:rPr lang="en-US" sz="2400" dirty="0" smtClean="0"/>
                        <a:t>Relevant Band #’s</a:t>
                      </a:r>
                      <a:endParaRPr lang="en-US" sz="2400" dirty="0"/>
                    </a:p>
                  </a:txBody>
                  <a:tcPr/>
                </a:tc>
                <a:tc>
                  <a:txBody>
                    <a:bodyPr/>
                    <a:lstStyle/>
                    <a:p>
                      <a:r>
                        <a:rPr lang="en-US" sz="2400" dirty="0" smtClean="0"/>
                        <a:t>Wavelength </a:t>
                      </a:r>
                      <a:r>
                        <a:rPr lang="en-US" sz="2400" baseline="0" dirty="0" smtClean="0"/>
                        <a:t>(</a:t>
                      </a:r>
                      <a:r>
                        <a:rPr lang="en-US" sz="2400" b="1" kern="1200" dirty="0" smtClean="0">
                          <a:solidFill>
                            <a:schemeClr val="lt1"/>
                          </a:solidFill>
                          <a:effectLst/>
                          <a:latin typeface="+mn-lt"/>
                          <a:ea typeface="+mn-ea"/>
                          <a:cs typeface="+mn-cs"/>
                        </a:rPr>
                        <a:t>µm)</a:t>
                      </a:r>
                      <a:endParaRPr lang="en-US" sz="2400" dirty="0"/>
                    </a:p>
                  </a:txBody>
                  <a:tcPr/>
                </a:tc>
                <a:extLst>
                  <a:ext uri="{0D108BD9-81ED-4DB2-BD59-A6C34878D82A}">
                    <a16:rowId xmlns:a16="http://schemas.microsoft.com/office/drawing/2014/main" val="10000"/>
                  </a:ext>
                </a:extLst>
              </a:tr>
              <a:tr h="370840">
                <a:tc>
                  <a:txBody>
                    <a:bodyPr/>
                    <a:lstStyle/>
                    <a:p>
                      <a:r>
                        <a:rPr lang="en-US" sz="2400" b="1" dirty="0" smtClean="0"/>
                        <a:t>Landsat 5 (TM)</a:t>
                      </a:r>
                      <a:endParaRPr lang="en-US" sz="2400" b="1" dirty="0"/>
                    </a:p>
                  </a:txBody>
                  <a:tcPr/>
                </a:tc>
                <a:tc>
                  <a:txBody>
                    <a:bodyPr/>
                    <a:lstStyle/>
                    <a:p>
                      <a:r>
                        <a:rPr lang="en-US" sz="2400" baseline="0" dirty="0" smtClean="0">
                          <a:solidFill>
                            <a:srgbClr val="FF0000"/>
                          </a:solidFill>
                        </a:rPr>
                        <a:t>2</a:t>
                      </a:r>
                      <a:endParaRPr lang="en-US" sz="2400" dirty="0">
                        <a:solidFill>
                          <a:srgbClr val="FF0000"/>
                        </a:solidFill>
                      </a:endParaRPr>
                    </a:p>
                  </a:txBody>
                  <a:tcPr/>
                </a:tc>
                <a:tc>
                  <a:txBody>
                    <a:bodyPr/>
                    <a:lstStyle/>
                    <a:p>
                      <a:r>
                        <a:rPr lang="en-US" sz="2400" dirty="0" smtClean="0">
                          <a:solidFill>
                            <a:srgbClr val="FF0000"/>
                          </a:solidFill>
                        </a:rPr>
                        <a:t>0.52</a:t>
                      </a:r>
                      <a:r>
                        <a:rPr lang="en-US" sz="2400" baseline="0" dirty="0" smtClean="0">
                          <a:solidFill>
                            <a:srgbClr val="FF0000"/>
                          </a:solidFill>
                        </a:rPr>
                        <a:t> – 0.60</a:t>
                      </a:r>
                      <a:endParaRPr lang="en-US" sz="2400" dirty="0">
                        <a:solidFill>
                          <a:srgbClr val="FF0000"/>
                        </a:solidFill>
                      </a:endParaRPr>
                    </a:p>
                  </a:txBody>
                  <a:tcPr/>
                </a:tc>
                <a:extLst>
                  <a:ext uri="{0D108BD9-81ED-4DB2-BD59-A6C34878D82A}">
                    <a16:rowId xmlns:a16="http://schemas.microsoft.com/office/drawing/2014/main" val="10001"/>
                  </a:ext>
                </a:extLst>
              </a:tr>
              <a:tr h="370840">
                <a:tc>
                  <a:txBody>
                    <a:bodyPr/>
                    <a:lstStyle/>
                    <a:p>
                      <a:endParaRPr lang="en-US" sz="2400" dirty="0"/>
                    </a:p>
                  </a:txBody>
                  <a:tcPr/>
                </a:tc>
                <a:tc>
                  <a:txBody>
                    <a:bodyPr/>
                    <a:lstStyle/>
                    <a:p>
                      <a:r>
                        <a:rPr lang="en-US" sz="2400" dirty="0" smtClean="0">
                          <a:solidFill>
                            <a:srgbClr val="FF0000"/>
                          </a:solidFill>
                        </a:rPr>
                        <a:t>4</a:t>
                      </a:r>
                      <a:endParaRPr lang="en-US" sz="2400" dirty="0">
                        <a:solidFill>
                          <a:srgbClr val="FF0000"/>
                        </a:solidFill>
                      </a:endParaRPr>
                    </a:p>
                  </a:txBody>
                  <a:tcPr/>
                </a:tc>
                <a:tc>
                  <a:txBody>
                    <a:bodyPr/>
                    <a:lstStyle/>
                    <a:p>
                      <a:r>
                        <a:rPr lang="en-US" sz="2400" dirty="0" smtClean="0">
                          <a:solidFill>
                            <a:srgbClr val="FF0000"/>
                          </a:solidFill>
                        </a:rPr>
                        <a:t>0.76</a:t>
                      </a:r>
                      <a:r>
                        <a:rPr lang="en-US" sz="2400" baseline="0" dirty="0" smtClean="0">
                          <a:solidFill>
                            <a:srgbClr val="FF0000"/>
                          </a:solidFill>
                        </a:rPr>
                        <a:t> – 0.90</a:t>
                      </a:r>
                      <a:endParaRPr lang="en-US" sz="2400" dirty="0">
                        <a:solidFill>
                          <a:srgbClr val="FF0000"/>
                        </a:solidFill>
                      </a:endParaRPr>
                    </a:p>
                  </a:txBody>
                  <a:tcPr/>
                </a:tc>
                <a:extLst>
                  <a:ext uri="{0D108BD9-81ED-4DB2-BD59-A6C34878D82A}">
                    <a16:rowId xmlns:a16="http://schemas.microsoft.com/office/drawing/2014/main" val="10002"/>
                  </a:ext>
                </a:extLst>
              </a:tr>
              <a:tr h="370840">
                <a:tc>
                  <a:txBody>
                    <a:bodyPr/>
                    <a:lstStyle/>
                    <a:p>
                      <a:endParaRPr lang="en-US" sz="2400"/>
                    </a:p>
                  </a:txBody>
                  <a:tcPr/>
                </a:tc>
                <a:tc>
                  <a:txBody>
                    <a:bodyPr/>
                    <a:lstStyle/>
                    <a:p>
                      <a:r>
                        <a:rPr lang="en-US" sz="2400" dirty="0" smtClean="0"/>
                        <a:t>5</a:t>
                      </a:r>
                      <a:endParaRPr lang="en-US" sz="2400" dirty="0"/>
                    </a:p>
                  </a:txBody>
                  <a:tcPr/>
                </a:tc>
                <a:tc>
                  <a:txBody>
                    <a:bodyPr/>
                    <a:lstStyle/>
                    <a:p>
                      <a:r>
                        <a:rPr lang="en-US" sz="2400" dirty="0" smtClean="0"/>
                        <a:t>1.55 – 1.75</a:t>
                      </a:r>
                      <a:endParaRPr lang="en-US" sz="2400" dirty="0"/>
                    </a:p>
                  </a:txBody>
                  <a:tcPr/>
                </a:tc>
                <a:extLst>
                  <a:ext uri="{0D108BD9-81ED-4DB2-BD59-A6C34878D82A}">
                    <a16:rowId xmlns:a16="http://schemas.microsoft.com/office/drawing/2014/main" val="10003"/>
                  </a:ext>
                </a:extLst>
              </a:tr>
              <a:tr h="370840">
                <a:tc>
                  <a:txBody>
                    <a:bodyPr/>
                    <a:lstStyle/>
                    <a:p>
                      <a:endParaRPr lang="en-US" sz="2400" dirty="0"/>
                    </a:p>
                  </a:txBody>
                  <a:tcPr/>
                </a:tc>
                <a:tc>
                  <a:txBody>
                    <a:bodyPr/>
                    <a:lstStyle/>
                    <a:p>
                      <a:r>
                        <a:rPr lang="en-US" sz="2400" dirty="0" smtClean="0">
                          <a:solidFill>
                            <a:srgbClr val="FF0000"/>
                          </a:solidFill>
                        </a:rPr>
                        <a:t>7</a:t>
                      </a:r>
                      <a:endParaRPr lang="en-US" sz="2400" dirty="0">
                        <a:solidFill>
                          <a:srgbClr val="FF0000"/>
                        </a:solidFill>
                      </a:endParaRPr>
                    </a:p>
                  </a:txBody>
                  <a:tcPr/>
                </a:tc>
                <a:tc>
                  <a:txBody>
                    <a:bodyPr/>
                    <a:lstStyle/>
                    <a:p>
                      <a:r>
                        <a:rPr lang="en-US" sz="2400" dirty="0" smtClean="0">
                          <a:solidFill>
                            <a:srgbClr val="FF0000"/>
                          </a:solidFill>
                        </a:rPr>
                        <a:t>2.08 – 2.35</a:t>
                      </a:r>
                      <a:endParaRPr lang="en-US" sz="2400"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sz="2400" b="1" dirty="0" smtClean="0"/>
                        <a:t>Landsat</a:t>
                      </a:r>
                      <a:r>
                        <a:rPr lang="en-US" sz="2400" b="1" baseline="0" dirty="0" smtClean="0"/>
                        <a:t> 8</a:t>
                      </a:r>
                      <a:endParaRPr lang="en-US" sz="2400" b="1" dirty="0"/>
                    </a:p>
                  </a:txBody>
                  <a:tcPr/>
                </a:tc>
                <a:tc>
                  <a:txBody>
                    <a:bodyPr/>
                    <a:lstStyle/>
                    <a:p>
                      <a:r>
                        <a:rPr lang="en-US" sz="2400" dirty="0" smtClean="0">
                          <a:solidFill>
                            <a:srgbClr val="FF0000"/>
                          </a:solidFill>
                        </a:rPr>
                        <a:t>3 (green)</a:t>
                      </a:r>
                      <a:endParaRPr lang="en-US" sz="2400" dirty="0">
                        <a:solidFill>
                          <a:srgbClr val="FF0000"/>
                        </a:solidFill>
                      </a:endParaRPr>
                    </a:p>
                  </a:txBody>
                  <a:tcPr/>
                </a:tc>
                <a:tc>
                  <a:txBody>
                    <a:bodyPr/>
                    <a:lstStyle/>
                    <a:p>
                      <a:r>
                        <a:rPr lang="en-US" sz="2400" dirty="0" smtClean="0">
                          <a:solidFill>
                            <a:srgbClr val="FF0000"/>
                          </a:solidFill>
                        </a:rPr>
                        <a:t>0.53 – 0.59</a:t>
                      </a:r>
                      <a:endParaRPr lang="en-US" sz="2400" dirty="0">
                        <a:solidFill>
                          <a:srgbClr val="FF0000"/>
                        </a:solidFill>
                      </a:endParaRPr>
                    </a:p>
                  </a:txBody>
                  <a:tcPr/>
                </a:tc>
                <a:extLst>
                  <a:ext uri="{0D108BD9-81ED-4DB2-BD59-A6C34878D82A}">
                    <a16:rowId xmlns:a16="http://schemas.microsoft.com/office/drawing/2014/main" val="10005"/>
                  </a:ext>
                </a:extLst>
              </a:tr>
              <a:tr h="370840">
                <a:tc>
                  <a:txBody>
                    <a:bodyPr/>
                    <a:lstStyle/>
                    <a:p>
                      <a:endParaRPr lang="en-US" sz="2400"/>
                    </a:p>
                  </a:txBody>
                  <a:tcPr/>
                </a:tc>
                <a:tc>
                  <a:txBody>
                    <a:bodyPr/>
                    <a:lstStyle/>
                    <a:p>
                      <a:r>
                        <a:rPr lang="en-US" sz="2400" dirty="0" smtClean="0"/>
                        <a:t>5</a:t>
                      </a:r>
                      <a:r>
                        <a:rPr lang="en-US" sz="2400" baseline="0" dirty="0" smtClean="0"/>
                        <a:t> (NIR)</a:t>
                      </a:r>
                      <a:endParaRPr lang="en-US" sz="2400" dirty="0"/>
                    </a:p>
                  </a:txBody>
                  <a:tcPr/>
                </a:tc>
                <a:tc>
                  <a:txBody>
                    <a:bodyPr/>
                    <a:lstStyle/>
                    <a:p>
                      <a:r>
                        <a:rPr lang="en-US" sz="2400" dirty="0" smtClean="0"/>
                        <a:t>0.85 – 0.88</a:t>
                      </a:r>
                      <a:endParaRPr lang="en-US" sz="2400" dirty="0"/>
                    </a:p>
                  </a:txBody>
                  <a:tcPr/>
                </a:tc>
                <a:extLst>
                  <a:ext uri="{0D108BD9-81ED-4DB2-BD59-A6C34878D82A}">
                    <a16:rowId xmlns:a16="http://schemas.microsoft.com/office/drawing/2014/main" val="10006"/>
                  </a:ext>
                </a:extLst>
              </a:tr>
              <a:tr h="370840">
                <a:tc>
                  <a:txBody>
                    <a:bodyPr/>
                    <a:lstStyle/>
                    <a:p>
                      <a:endParaRPr lang="en-US" sz="2400" dirty="0"/>
                    </a:p>
                  </a:txBody>
                  <a:tcPr/>
                </a:tc>
                <a:tc>
                  <a:txBody>
                    <a:bodyPr/>
                    <a:lstStyle/>
                    <a:p>
                      <a:r>
                        <a:rPr lang="en-US" sz="2400" dirty="0" smtClean="0">
                          <a:solidFill>
                            <a:srgbClr val="FF0000"/>
                          </a:solidFill>
                        </a:rPr>
                        <a:t>6 (SWIR 1)</a:t>
                      </a:r>
                      <a:endParaRPr lang="en-US" sz="2400" dirty="0">
                        <a:solidFill>
                          <a:srgbClr val="FF0000"/>
                        </a:solidFill>
                      </a:endParaRPr>
                    </a:p>
                  </a:txBody>
                  <a:tcPr/>
                </a:tc>
                <a:tc>
                  <a:txBody>
                    <a:bodyPr/>
                    <a:lstStyle/>
                    <a:p>
                      <a:r>
                        <a:rPr lang="en-US" sz="2400" dirty="0" smtClean="0">
                          <a:solidFill>
                            <a:srgbClr val="FF0000"/>
                          </a:solidFill>
                        </a:rPr>
                        <a:t>1.57 – 1.65</a:t>
                      </a:r>
                      <a:endParaRPr lang="en-US" sz="2400" dirty="0">
                        <a:solidFill>
                          <a:srgbClr val="FF0000"/>
                        </a:solidFill>
                      </a:endParaRPr>
                    </a:p>
                  </a:txBody>
                  <a:tcPr/>
                </a:tc>
                <a:extLst>
                  <a:ext uri="{0D108BD9-81ED-4DB2-BD59-A6C34878D82A}">
                    <a16:rowId xmlns:a16="http://schemas.microsoft.com/office/drawing/2014/main" val="10007"/>
                  </a:ext>
                </a:extLst>
              </a:tr>
              <a:tr h="370840">
                <a:tc>
                  <a:txBody>
                    <a:bodyPr/>
                    <a:lstStyle/>
                    <a:p>
                      <a:endParaRPr lang="en-US" sz="2400"/>
                    </a:p>
                  </a:txBody>
                  <a:tcPr/>
                </a:tc>
                <a:tc>
                  <a:txBody>
                    <a:bodyPr/>
                    <a:lstStyle/>
                    <a:p>
                      <a:r>
                        <a:rPr lang="en-US" sz="2400" dirty="0" smtClean="0"/>
                        <a:t>7 (SWIR 2)</a:t>
                      </a:r>
                      <a:endParaRPr lang="en-US" sz="2400" dirty="0"/>
                    </a:p>
                  </a:txBody>
                  <a:tcPr/>
                </a:tc>
                <a:tc>
                  <a:txBody>
                    <a:bodyPr/>
                    <a:lstStyle/>
                    <a:p>
                      <a:r>
                        <a:rPr lang="en-US" sz="2400" dirty="0" smtClean="0"/>
                        <a:t>2.11 – 2.29</a:t>
                      </a:r>
                      <a:endParaRPr lang="en-US" sz="2400" dirty="0"/>
                    </a:p>
                  </a:txBody>
                  <a:tcPr/>
                </a:tc>
                <a:extLst>
                  <a:ext uri="{0D108BD9-81ED-4DB2-BD59-A6C34878D82A}">
                    <a16:rowId xmlns:a16="http://schemas.microsoft.com/office/drawing/2014/main" val="10008"/>
                  </a:ext>
                </a:extLst>
              </a:tr>
              <a:tr h="370840">
                <a:tc>
                  <a:txBody>
                    <a:bodyPr/>
                    <a:lstStyle/>
                    <a:p>
                      <a:endParaRPr lang="en-US" sz="2400" dirty="0"/>
                    </a:p>
                  </a:txBody>
                  <a:tcPr/>
                </a:tc>
                <a:tc>
                  <a:txBody>
                    <a:bodyPr/>
                    <a:lstStyle/>
                    <a:p>
                      <a:r>
                        <a:rPr lang="en-US" sz="2400" dirty="0" smtClean="0"/>
                        <a:t>10</a:t>
                      </a:r>
                      <a:r>
                        <a:rPr lang="en-US" sz="2400" baseline="0" dirty="0" smtClean="0"/>
                        <a:t> (TIRS 1)</a:t>
                      </a:r>
                      <a:endParaRPr lang="en-US" sz="2400" dirty="0"/>
                    </a:p>
                  </a:txBody>
                  <a:tcPr/>
                </a:tc>
                <a:tc>
                  <a:txBody>
                    <a:bodyPr/>
                    <a:lstStyle/>
                    <a:p>
                      <a:r>
                        <a:rPr lang="en-US" sz="2400" dirty="0" smtClean="0"/>
                        <a:t>10.60 – 11.19</a:t>
                      </a:r>
                      <a:endParaRPr lang="en-US" sz="2400" dirty="0"/>
                    </a:p>
                  </a:txBody>
                  <a:tcPr/>
                </a:tc>
                <a:extLst>
                  <a:ext uri="{0D108BD9-81ED-4DB2-BD59-A6C34878D82A}">
                    <a16:rowId xmlns:a16="http://schemas.microsoft.com/office/drawing/2014/main" val="10009"/>
                  </a:ext>
                </a:extLst>
              </a:tr>
              <a:tr h="370840">
                <a:tc>
                  <a:txBody>
                    <a:bodyPr/>
                    <a:lstStyle/>
                    <a:p>
                      <a:endParaRPr lang="en-US" sz="2400"/>
                    </a:p>
                  </a:txBody>
                  <a:tcPr/>
                </a:tc>
                <a:tc>
                  <a:txBody>
                    <a:bodyPr/>
                    <a:lstStyle/>
                    <a:p>
                      <a:r>
                        <a:rPr lang="en-US" sz="2400" dirty="0" smtClean="0"/>
                        <a:t>11 (TIRS</a:t>
                      </a:r>
                      <a:r>
                        <a:rPr lang="en-US" sz="2400" baseline="0" dirty="0" smtClean="0"/>
                        <a:t> 2)</a:t>
                      </a:r>
                      <a:endParaRPr lang="en-US" sz="2400" dirty="0"/>
                    </a:p>
                  </a:txBody>
                  <a:tcPr/>
                </a:tc>
                <a:tc>
                  <a:txBody>
                    <a:bodyPr/>
                    <a:lstStyle/>
                    <a:p>
                      <a:r>
                        <a:rPr lang="en-US" sz="2400" dirty="0" smtClean="0"/>
                        <a:t>11.50 – 12.51</a:t>
                      </a:r>
                      <a:endParaRPr lang="en-US" sz="24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818835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Continental Asi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F8E20D4-3434-4DD1-9003-C2B9B485E9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Asian continent presentation (widescreen)</Template>
  <TotalTime>0</TotalTime>
  <Words>1521</Words>
  <Application>Microsoft Office PowerPoint</Application>
  <PresentationFormat>Custom</PresentationFormat>
  <Paragraphs>187</Paragraphs>
  <Slides>22</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vt:lpstr>
      <vt:lpstr>Continental Asia 16x9</vt:lpstr>
      <vt:lpstr>Alternative method for Mapping processes in the Ganges river delta</vt:lpstr>
      <vt:lpstr>BackgrounD</vt:lpstr>
      <vt:lpstr>Geomorphic signatures of deltaic processes and vegetation</vt:lpstr>
      <vt:lpstr>Project objective</vt:lpstr>
      <vt:lpstr>STEPS:</vt:lpstr>
      <vt:lpstr>Data Acquisition</vt:lpstr>
      <vt:lpstr>Data Acquisition</vt:lpstr>
      <vt:lpstr>Data acquisition</vt:lpstr>
      <vt:lpstr>Data Acquisition</vt:lpstr>
      <vt:lpstr>Data acquisition</vt:lpstr>
      <vt:lpstr>Data Acquisition</vt:lpstr>
      <vt:lpstr>Data acquisition </vt:lpstr>
      <vt:lpstr>Rivamap python code</vt:lpstr>
      <vt:lpstr>Rivamap python Code</vt:lpstr>
      <vt:lpstr>ARCGIS: Points to Shapefile</vt:lpstr>
      <vt:lpstr>ARCGIS: Points to Shapefile</vt:lpstr>
      <vt:lpstr>ARCGIS: Points to Shapefile</vt:lpstr>
      <vt:lpstr>ARCGIS: Points to Shapefile</vt:lpstr>
      <vt:lpstr>ARCGIS: Points to Shapefile</vt:lpstr>
      <vt:lpstr>Preliminary Distribution</vt:lpstr>
      <vt:lpstr>Future work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2016-11-30T18:56:37Z</dcterms:created>
  <dcterms:modified xsi:type="dcterms:W3CDTF">2016-12-01T17:29:23Z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TC028048679991</vt:lpwstr>
  </property>
</Properties>
</file>