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2" r:id="rId15"/>
    <p:sldId id="274" r:id="rId16"/>
    <p:sldId id="270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die%20Tiernan\Documents\GIS\Term%20Project\Popul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die%20Tiernan\Documents\GIS\Term%20Project\Population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die%20Tiernan\Documents\GIS\Term%20Project\Population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die%20Tiernan\Documents\GIS\Term%20Project\Curve%20Number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die%20Tiernan\Documents\GIS\Term%20Project\Curve%20Number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Eddie%20Tiernan\Documents\GIS\Term%20Project\Curve%20Number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Pennsylvania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og"/>
            <c:dispRSqr val="1"/>
            <c:dispEq val="1"/>
            <c:trendlineLbl>
              <c:layout>
                <c:manualLayout>
                  <c:x val="9.0720691163604553E-2"/>
                  <c:y val="0.2723840769903762"/>
                </c:manualLayout>
              </c:layout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Sheet1!$E$3:$J$3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xVal>
          <c:yVal>
            <c:numRef>
              <c:f>Sheet1!$E$42:$J$42</c:f>
              <c:numCache>
                <c:formatCode>#,##0</c:formatCode>
                <c:ptCount val="6"/>
                <c:pt idx="0">
                  <c:v>12712014</c:v>
                </c:pt>
                <c:pt idx="1">
                  <c:v>12745202</c:v>
                </c:pt>
                <c:pt idx="2">
                  <c:v>12772789</c:v>
                </c:pt>
                <c:pt idx="3">
                  <c:v>12783536</c:v>
                </c:pt>
                <c:pt idx="4">
                  <c:v>12793767</c:v>
                </c:pt>
                <c:pt idx="5">
                  <c:v>12802503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9F7D-4B3C-ACE1-8B0603C08C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1012704"/>
        <c:axId val="312254912"/>
      </c:scatterChart>
      <c:valAx>
        <c:axId val="401012704"/>
        <c:scaling>
          <c:orientation val="minMax"/>
        </c:scaling>
        <c:delete val="0"/>
        <c:axPos val="b"/>
        <c:majorGridlines>
          <c:spPr>
            <a:ln w="9525" cap="rnd" cmpd="sng" algn="ctr">
              <a:solidFill>
                <a:schemeClr val="dk1">
                  <a:tint val="76000"/>
                  <a:alpha val="60000"/>
                  <a:hueMod val="94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Years Beyond 2009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12254912"/>
        <c:crosses val="autoZero"/>
        <c:crossBetween val="midCat"/>
      </c:valAx>
      <c:valAx>
        <c:axId val="312254912"/>
        <c:scaling>
          <c:orientation val="minMax"/>
        </c:scaling>
        <c:delete val="0"/>
        <c:axPos val="l"/>
        <c:majorGridlines>
          <c:spPr>
            <a:ln w="9525" cap="rnd" cmpd="sng" algn="ctr">
              <a:solidFill>
                <a:schemeClr val="dk1">
                  <a:tint val="76000"/>
                  <a:alpha val="60000"/>
                  <a:hueMod val="94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Population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0101270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5875" cap="rnd" cmpd="sng" algn="ctr">
      <a:solidFill>
        <a:schemeClr val="dk1">
          <a:hueMod val="94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Alabama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8.5510279965004377E-2"/>
                  <c:y val="0.32828703703703704"/>
                </c:manualLayout>
              </c:layout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Sheet1!$E$3:$J$3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xVal>
          <c:yVal>
            <c:numRef>
              <c:f>Sheet1!$E$5:$J$5</c:f>
              <c:numCache>
                <c:formatCode>0.00</c:formatCode>
                <c:ptCount val="6"/>
                <c:pt idx="0">
                  <c:v>4785161</c:v>
                </c:pt>
                <c:pt idx="1">
                  <c:v>4801108</c:v>
                </c:pt>
                <c:pt idx="2">
                  <c:v>4816089</c:v>
                </c:pt>
                <c:pt idx="3">
                  <c:v>4830533</c:v>
                </c:pt>
                <c:pt idx="4" formatCode="#,##0">
                  <c:v>4846411</c:v>
                </c:pt>
                <c:pt idx="5" formatCode="#,##0">
                  <c:v>4858979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47A-4428-AECA-CE2C05999B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9781416"/>
        <c:axId val="399781088"/>
      </c:scatterChart>
      <c:valAx>
        <c:axId val="399781416"/>
        <c:scaling>
          <c:orientation val="minMax"/>
        </c:scaling>
        <c:delete val="0"/>
        <c:axPos val="b"/>
        <c:majorGridlines>
          <c:spPr>
            <a:ln w="9525" cap="rnd" cmpd="sng" algn="ctr">
              <a:solidFill>
                <a:schemeClr val="dk1">
                  <a:tint val="76000"/>
                  <a:alpha val="60000"/>
                  <a:hueMod val="94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Years Beyond 2009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9781088"/>
        <c:crosses val="autoZero"/>
        <c:crossBetween val="midCat"/>
      </c:valAx>
      <c:valAx>
        <c:axId val="399781088"/>
        <c:scaling>
          <c:orientation val="minMax"/>
        </c:scaling>
        <c:delete val="0"/>
        <c:axPos val="l"/>
        <c:majorGridlines>
          <c:spPr>
            <a:ln w="9525" cap="rnd" cmpd="sng" algn="ctr">
              <a:solidFill>
                <a:schemeClr val="dk1">
                  <a:tint val="76000"/>
                  <a:alpha val="60000"/>
                  <a:hueMod val="94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Population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978141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5875" cap="rnd" cmpd="sng" algn="ctr">
      <a:solidFill>
        <a:schemeClr val="dk1">
          <a:hueMod val="94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v>Florida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exp"/>
            <c:dispRSqr val="1"/>
            <c:dispEq val="1"/>
            <c:trendlineLbl>
              <c:layout>
                <c:manualLayout>
                  <c:x val="9.3077646544181977E-2"/>
                  <c:y val="0.19402777777777777"/>
                </c:manualLayout>
              </c:layout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Sheet1!$E$3:$J$3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xVal>
          <c:yVal>
            <c:numRef>
              <c:f>Sheet1!$E$13:$J$13</c:f>
              <c:numCache>
                <c:formatCode>#,##0</c:formatCode>
                <c:ptCount val="6"/>
                <c:pt idx="0">
                  <c:v>18849890</c:v>
                </c:pt>
                <c:pt idx="1">
                  <c:v>19105533</c:v>
                </c:pt>
                <c:pt idx="2">
                  <c:v>19352021</c:v>
                </c:pt>
                <c:pt idx="3">
                  <c:v>19594467</c:v>
                </c:pt>
                <c:pt idx="4">
                  <c:v>19905569</c:v>
                </c:pt>
                <c:pt idx="5">
                  <c:v>20271272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1BB-43D0-8498-27A8178677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7653896"/>
        <c:axId val="397652584"/>
      </c:scatterChart>
      <c:valAx>
        <c:axId val="397653896"/>
        <c:scaling>
          <c:orientation val="minMax"/>
        </c:scaling>
        <c:delete val="0"/>
        <c:axPos val="b"/>
        <c:majorGridlines>
          <c:spPr>
            <a:ln w="9525" cap="rnd" cmpd="sng" algn="ctr">
              <a:solidFill>
                <a:schemeClr val="dk1">
                  <a:tint val="76000"/>
                  <a:alpha val="60000"/>
                  <a:hueMod val="94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Years Since 2009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7652584"/>
        <c:crosses val="autoZero"/>
        <c:crossBetween val="midCat"/>
      </c:valAx>
      <c:valAx>
        <c:axId val="397652584"/>
        <c:scaling>
          <c:orientation val="minMax"/>
        </c:scaling>
        <c:delete val="0"/>
        <c:axPos val="l"/>
        <c:majorGridlines>
          <c:spPr>
            <a:ln w="9525" cap="rnd" cmpd="sng" algn="ctr">
              <a:solidFill>
                <a:schemeClr val="dk1">
                  <a:tint val="76000"/>
                  <a:alpha val="60000"/>
                  <a:hueMod val="94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Population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7653896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5875" cap="rnd" cmpd="sng" algn="ctr">
      <a:solidFill>
        <a:schemeClr val="dk1">
          <a:hueMod val="94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Virginia Curve Number vs Year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8.3703412073490815E-2"/>
                  <c:y val="-5.0462962962962961E-3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CN!$B$53:$D$53</c:f>
              <c:numCache>
                <c:formatCode>General</c:formatCode>
                <c:ptCount val="3"/>
                <c:pt idx="0">
                  <c:v>2001</c:v>
                </c:pt>
                <c:pt idx="1">
                  <c:v>2006</c:v>
                </c:pt>
                <c:pt idx="2">
                  <c:v>2011</c:v>
                </c:pt>
              </c:numCache>
            </c:numRef>
          </c:xVal>
          <c:yVal>
            <c:numRef>
              <c:f>CN!$B$47:$D$47</c:f>
              <c:numCache>
                <c:formatCode>General</c:formatCode>
                <c:ptCount val="3"/>
                <c:pt idx="0">
                  <c:v>67.55</c:v>
                </c:pt>
                <c:pt idx="1">
                  <c:v>67.73</c:v>
                </c:pt>
                <c:pt idx="2">
                  <c:v>67.95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2296-46FE-9BA1-937EB32A5A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97838512"/>
        <c:axId val="397838840"/>
      </c:scatterChart>
      <c:valAx>
        <c:axId val="397838512"/>
        <c:scaling>
          <c:orientation val="minMax"/>
        </c:scaling>
        <c:delete val="0"/>
        <c:axPos val="b"/>
        <c:majorGridlines>
          <c:spPr>
            <a:ln w="9525" cap="rnd" cmpd="sng" algn="ctr">
              <a:solidFill>
                <a:schemeClr val="dk1">
                  <a:tint val="76000"/>
                  <a:alpha val="60000"/>
                  <a:hueMod val="94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7838840"/>
        <c:crosses val="autoZero"/>
        <c:crossBetween val="midCat"/>
      </c:valAx>
      <c:valAx>
        <c:axId val="397838840"/>
        <c:scaling>
          <c:orientation val="minMax"/>
        </c:scaling>
        <c:delete val="0"/>
        <c:axPos val="l"/>
        <c:majorGridlines>
          <c:spPr>
            <a:ln w="9525" cap="rnd" cmpd="sng" algn="ctr">
              <a:solidFill>
                <a:schemeClr val="dk1">
                  <a:tint val="76000"/>
                  <a:alpha val="60000"/>
                  <a:hueMod val="94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State Averaged Curve Number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978385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5875" cap="rnd" cmpd="sng" algn="ctr">
      <a:solidFill>
        <a:schemeClr val="dk1">
          <a:hueMod val="94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Texas Curve Number vs Year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dk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trendline>
            <c:spPr>
              <a:ln w="19050" cap="rnd">
                <a:solidFill>
                  <a:schemeClr val="accent1"/>
                </a:solidFill>
                <a:prstDash val="sysDot"/>
              </a:ln>
              <a:effectLst/>
            </c:spPr>
            <c:trendlineType val="linear"/>
            <c:dispRSqr val="1"/>
            <c:dispEq val="1"/>
            <c:trendlineLbl>
              <c:layout>
                <c:manualLayout>
                  <c:x val="-0.18782020997375329"/>
                  <c:y val="-3.214967920676582E-2"/>
                </c:manualLayout>
              </c:layout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</c:trendlineLbl>
          </c:trendline>
          <c:xVal>
            <c:numRef>
              <c:f>CN!$B$53:$D$53</c:f>
              <c:numCache>
                <c:formatCode>General</c:formatCode>
                <c:ptCount val="3"/>
                <c:pt idx="0">
                  <c:v>2001</c:v>
                </c:pt>
                <c:pt idx="1">
                  <c:v>2006</c:v>
                </c:pt>
                <c:pt idx="2">
                  <c:v>2011</c:v>
                </c:pt>
              </c:numCache>
            </c:numRef>
          </c:xVal>
          <c:yVal>
            <c:numRef>
              <c:f>CN!$B$44:$D$44</c:f>
              <c:numCache>
                <c:formatCode>General</c:formatCode>
                <c:ptCount val="3"/>
                <c:pt idx="0">
                  <c:v>73.599999999999994</c:v>
                </c:pt>
                <c:pt idx="1">
                  <c:v>73.709999999999994</c:v>
                </c:pt>
                <c:pt idx="2">
                  <c:v>73.84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D39D-462C-9847-64E3AA4765A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9298784"/>
        <c:axId val="329297800"/>
      </c:scatterChart>
      <c:valAx>
        <c:axId val="329298784"/>
        <c:scaling>
          <c:orientation val="minMax"/>
        </c:scaling>
        <c:delete val="0"/>
        <c:axPos val="b"/>
        <c:majorGridlines>
          <c:spPr>
            <a:ln w="9525" cap="rnd" cmpd="sng" algn="ctr">
              <a:solidFill>
                <a:schemeClr val="dk1">
                  <a:tint val="76000"/>
                  <a:alpha val="60000"/>
                  <a:hueMod val="94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9297800"/>
        <c:crosses val="autoZero"/>
        <c:crossBetween val="midCat"/>
      </c:valAx>
      <c:valAx>
        <c:axId val="329297800"/>
        <c:scaling>
          <c:orientation val="minMax"/>
        </c:scaling>
        <c:delete val="0"/>
        <c:axPos val="l"/>
        <c:majorGridlines>
          <c:spPr>
            <a:ln w="9525" cap="rnd" cmpd="sng" algn="ctr">
              <a:solidFill>
                <a:schemeClr val="dk1">
                  <a:tint val="76000"/>
                  <a:alpha val="60000"/>
                  <a:hueMod val="94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Curve Number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2929878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15875" cap="rnd" cmpd="sng" algn="ctr">
      <a:solidFill>
        <a:schemeClr val="dk1">
          <a:hueMod val="94000"/>
        </a:schemeClr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Western</a:t>
            </a:r>
            <a:r>
              <a:rPr lang="en-US" baseline="0"/>
              <a:t> States</a:t>
            </a:r>
            <a:r>
              <a:rPr lang="en-US"/>
              <a:t> Falkenmark Indicator vs Year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273381422721348"/>
          <c:y val="0.14309413580246913"/>
          <c:w val="0.82188955068031921"/>
          <c:h val="0.58480454700106943"/>
        </c:manualLayout>
      </c:layout>
      <c:scatterChart>
        <c:scatterStyle val="lineMarker"/>
        <c:varyColors val="0"/>
        <c:ser>
          <c:idx val="1"/>
          <c:order val="0"/>
          <c:tx>
            <c:v>Water Scarcity</c:v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5"/>
            <c:spPr>
              <a:solidFill>
                <a:srgbClr val="FF0000"/>
              </a:solidFill>
              <a:ln w="9525">
                <a:solidFill>
                  <a:schemeClr val="accent2"/>
                </a:solidFill>
              </a:ln>
              <a:effectLst/>
            </c:spPr>
          </c:marker>
          <c:xVal>
            <c:numRef>
              <c:f>FI!$B$2:$AO$2</c:f>
              <c:numCache>
                <c:formatCode>General</c:formatCode>
                <c:ptCount val="4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  <c:pt idx="22">
                  <c:v>2033</c:v>
                </c:pt>
                <c:pt idx="23">
                  <c:v>2034</c:v>
                </c:pt>
                <c:pt idx="24">
                  <c:v>2035</c:v>
                </c:pt>
                <c:pt idx="25">
                  <c:v>2036</c:v>
                </c:pt>
                <c:pt idx="26">
                  <c:v>2037</c:v>
                </c:pt>
                <c:pt idx="27">
                  <c:v>2038</c:v>
                </c:pt>
                <c:pt idx="28">
                  <c:v>2039</c:v>
                </c:pt>
                <c:pt idx="29">
                  <c:v>2040</c:v>
                </c:pt>
                <c:pt idx="30">
                  <c:v>2041</c:v>
                </c:pt>
                <c:pt idx="31">
                  <c:v>2042</c:v>
                </c:pt>
                <c:pt idx="32">
                  <c:v>2043</c:v>
                </c:pt>
                <c:pt idx="33">
                  <c:v>2044</c:v>
                </c:pt>
                <c:pt idx="34">
                  <c:v>2045</c:v>
                </c:pt>
                <c:pt idx="35">
                  <c:v>2046</c:v>
                </c:pt>
                <c:pt idx="36">
                  <c:v>2047</c:v>
                </c:pt>
                <c:pt idx="37">
                  <c:v>2048</c:v>
                </c:pt>
                <c:pt idx="38">
                  <c:v>2049</c:v>
                </c:pt>
                <c:pt idx="39">
                  <c:v>2050</c:v>
                </c:pt>
              </c:numCache>
            </c:numRef>
          </c:xVal>
          <c:yVal>
            <c:numRef>
              <c:f>FI!$B$53:$AO$53</c:f>
              <c:numCache>
                <c:formatCode>General</c:formatCode>
                <c:ptCount val="40"/>
                <c:pt idx="0">
                  <c:v>1000</c:v>
                </c:pt>
                <c:pt idx="1">
                  <c:v>1000</c:v>
                </c:pt>
                <c:pt idx="2">
                  <c:v>1000</c:v>
                </c:pt>
                <c:pt idx="3">
                  <c:v>1000</c:v>
                </c:pt>
                <c:pt idx="4">
                  <c:v>1000</c:v>
                </c:pt>
                <c:pt idx="5">
                  <c:v>1000</c:v>
                </c:pt>
                <c:pt idx="6">
                  <c:v>1000</c:v>
                </c:pt>
                <c:pt idx="7">
                  <c:v>1000</c:v>
                </c:pt>
                <c:pt idx="8">
                  <c:v>1000</c:v>
                </c:pt>
                <c:pt idx="9">
                  <c:v>1000</c:v>
                </c:pt>
                <c:pt idx="10">
                  <c:v>1000</c:v>
                </c:pt>
                <c:pt idx="11">
                  <c:v>1000</c:v>
                </c:pt>
                <c:pt idx="12">
                  <c:v>1000</c:v>
                </c:pt>
                <c:pt idx="13">
                  <c:v>1000</c:v>
                </c:pt>
                <c:pt idx="14">
                  <c:v>1000</c:v>
                </c:pt>
                <c:pt idx="15">
                  <c:v>1000</c:v>
                </c:pt>
                <c:pt idx="16">
                  <c:v>1000</c:v>
                </c:pt>
                <c:pt idx="17">
                  <c:v>1000</c:v>
                </c:pt>
                <c:pt idx="18">
                  <c:v>1000</c:v>
                </c:pt>
                <c:pt idx="19">
                  <c:v>1000</c:v>
                </c:pt>
                <c:pt idx="20">
                  <c:v>1000</c:v>
                </c:pt>
                <c:pt idx="21">
                  <c:v>1000</c:v>
                </c:pt>
                <c:pt idx="22">
                  <c:v>1000</c:v>
                </c:pt>
                <c:pt idx="23">
                  <c:v>1000</c:v>
                </c:pt>
                <c:pt idx="24">
                  <c:v>1000</c:v>
                </c:pt>
                <c:pt idx="25">
                  <c:v>1000</c:v>
                </c:pt>
                <c:pt idx="26">
                  <c:v>1000</c:v>
                </c:pt>
                <c:pt idx="27">
                  <c:v>1000</c:v>
                </c:pt>
                <c:pt idx="28">
                  <c:v>1000</c:v>
                </c:pt>
                <c:pt idx="29">
                  <c:v>1000</c:v>
                </c:pt>
                <c:pt idx="30">
                  <c:v>1000</c:v>
                </c:pt>
                <c:pt idx="31">
                  <c:v>1000</c:v>
                </c:pt>
                <c:pt idx="32">
                  <c:v>1000</c:v>
                </c:pt>
                <c:pt idx="33">
                  <c:v>1000</c:v>
                </c:pt>
                <c:pt idx="34">
                  <c:v>1000</c:v>
                </c:pt>
                <c:pt idx="35">
                  <c:v>1000</c:v>
                </c:pt>
                <c:pt idx="36">
                  <c:v>1000</c:v>
                </c:pt>
                <c:pt idx="37">
                  <c:v>1000</c:v>
                </c:pt>
                <c:pt idx="38">
                  <c:v>1000</c:v>
                </c:pt>
                <c:pt idx="39">
                  <c:v>1000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B902-470B-B37E-799542547ADB}"/>
            </c:ext>
          </c:extLst>
        </c:ser>
        <c:ser>
          <c:idx val="4"/>
          <c:order val="1"/>
          <c:tx>
            <c:v>California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xVal>
            <c:numRef>
              <c:f>FI!$B$2:$AO$2</c:f>
              <c:numCache>
                <c:formatCode>General</c:formatCode>
                <c:ptCount val="4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  <c:pt idx="22">
                  <c:v>2033</c:v>
                </c:pt>
                <c:pt idx="23">
                  <c:v>2034</c:v>
                </c:pt>
                <c:pt idx="24">
                  <c:v>2035</c:v>
                </c:pt>
                <c:pt idx="25">
                  <c:v>2036</c:v>
                </c:pt>
                <c:pt idx="26">
                  <c:v>2037</c:v>
                </c:pt>
                <c:pt idx="27">
                  <c:v>2038</c:v>
                </c:pt>
                <c:pt idx="28">
                  <c:v>2039</c:v>
                </c:pt>
                <c:pt idx="29">
                  <c:v>2040</c:v>
                </c:pt>
                <c:pt idx="30">
                  <c:v>2041</c:v>
                </c:pt>
                <c:pt idx="31">
                  <c:v>2042</c:v>
                </c:pt>
                <c:pt idx="32">
                  <c:v>2043</c:v>
                </c:pt>
                <c:pt idx="33">
                  <c:v>2044</c:v>
                </c:pt>
                <c:pt idx="34">
                  <c:v>2045</c:v>
                </c:pt>
                <c:pt idx="35">
                  <c:v>2046</c:v>
                </c:pt>
                <c:pt idx="36">
                  <c:v>2047</c:v>
                </c:pt>
                <c:pt idx="37">
                  <c:v>2048</c:v>
                </c:pt>
                <c:pt idx="38">
                  <c:v>2049</c:v>
                </c:pt>
                <c:pt idx="39">
                  <c:v>2050</c:v>
                </c:pt>
              </c:numCache>
            </c:numRef>
          </c:xVal>
          <c:yVal>
            <c:numRef>
              <c:f>FI!$B$7:$AO$7</c:f>
              <c:numCache>
                <c:formatCode>General</c:formatCode>
                <c:ptCount val="40"/>
                <c:pt idx="0">
                  <c:v>3719.212372527365</c:v>
                </c:pt>
                <c:pt idx="1">
                  <c:v>3685.7610404560965</c:v>
                </c:pt>
                <c:pt idx="2">
                  <c:v>3652.212080090831</c:v>
                </c:pt>
                <c:pt idx="3">
                  <c:v>3617.4083599127284</c:v>
                </c:pt>
                <c:pt idx="4">
                  <c:v>3585.6232919406193</c:v>
                </c:pt>
                <c:pt idx="5">
                  <c:v>3553.5056054754659</c:v>
                </c:pt>
                <c:pt idx="6">
                  <c:v>3521.971949624105</c:v>
                </c:pt>
                <c:pt idx="7">
                  <c:v>3491.0065364633406</c:v>
                </c:pt>
                <c:pt idx="8">
                  <c:v>3460.5941420413715</c:v>
                </c:pt>
                <c:pt idx="9">
                  <c:v>3430.720081418162</c:v>
                </c:pt>
                <c:pt idx="10">
                  <c:v>3401.3701850197654</c:v>
                </c:pt>
                <c:pt idx="11">
                  <c:v>3372.5307762265761</c:v>
                </c:pt>
                <c:pt idx="12">
                  <c:v>3344.1886501210311</c:v>
                </c:pt>
                <c:pt idx="13">
                  <c:v>3316.3310533254094</c:v>
                </c:pt>
                <c:pt idx="14">
                  <c:v>3288.945664865023</c:v>
                </c:pt>
                <c:pt idx="15">
                  <c:v>3262.0205779964613</c:v>
                </c:pt>
                <c:pt idx="16">
                  <c:v>3235.5442829446201</c:v>
                </c:pt>
                <c:pt idx="17">
                  <c:v>3209.5056504959116</c:v>
                </c:pt>
                <c:pt idx="18">
                  <c:v>3183.8939163984965</c:v>
                </c:pt>
                <c:pt idx="19">
                  <c:v>3158.6986665236427</c:v>
                </c:pt>
                <c:pt idx="20">
                  <c:v>3133.90982274521</c:v>
                </c:pt>
                <c:pt idx="21">
                  <c:v>3109.5176294970593</c:v>
                </c:pt>
                <c:pt idx="22">
                  <c:v>3085.5126409706781</c:v>
                </c:pt>
                <c:pt idx="23">
                  <c:v>3061.8857089177754</c:v>
                </c:pt>
                <c:pt idx="24">
                  <c:v>3038.6279710247209</c:v>
                </c:pt>
                <c:pt idx="25">
                  <c:v>3015.7308398278192</c:v>
                </c:pt>
                <c:pt idx="26">
                  <c:v>2993.185992140252</c:v>
                </c:pt>
                <c:pt idx="27">
                  <c:v>2970.9853589634063</c:v>
                </c:pt>
                <c:pt idx="28">
                  <c:v>2949.1211158568185</c:v>
                </c:pt>
                <c:pt idx="29">
                  <c:v>2927.5856737426657</c:v>
                </c:pt>
                <c:pt idx="30">
                  <c:v>2906.3716701220537</c:v>
                </c:pt>
                <c:pt idx="31">
                  <c:v>2885.4719606817539</c:v>
                </c:pt>
                <c:pt idx="32">
                  <c:v>2864.8796112713071</c:v>
                </c:pt>
                <c:pt idx="33">
                  <c:v>2844.5878902315471</c:v>
                </c:pt>
                <c:pt idx="34">
                  <c:v>2824.5902610567191</c:v>
                </c:pt>
                <c:pt idx="35">
                  <c:v>2804.880375373411</c:v>
                </c:pt>
                <c:pt idx="36">
                  <c:v>2785.4520662204159</c:v>
                </c:pt>
                <c:pt idx="37">
                  <c:v>2766.2993416146164</c:v>
                </c:pt>
                <c:pt idx="38">
                  <c:v>2747.4163783887793</c:v>
                </c:pt>
                <c:pt idx="39">
                  <c:v>2728.7975162879434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B902-470B-B37E-799542547ADB}"/>
            </c:ext>
          </c:extLst>
        </c:ser>
        <c:ser>
          <c:idx val="12"/>
          <c:order val="2"/>
          <c:tx>
            <c:v>Utah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xVal>
            <c:numRef>
              <c:f>FI!$B$2:$AO$2</c:f>
              <c:numCache>
                <c:formatCode>General</c:formatCode>
                <c:ptCount val="4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  <c:pt idx="22">
                  <c:v>2033</c:v>
                </c:pt>
                <c:pt idx="23">
                  <c:v>2034</c:v>
                </c:pt>
                <c:pt idx="24">
                  <c:v>2035</c:v>
                </c:pt>
                <c:pt idx="25">
                  <c:v>2036</c:v>
                </c:pt>
                <c:pt idx="26">
                  <c:v>2037</c:v>
                </c:pt>
                <c:pt idx="27">
                  <c:v>2038</c:v>
                </c:pt>
                <c:pt idx="28">
                  <c:v>2039</c:v>
                </c:pt>
                <c:pt idx="29">
                  <c:v>2040</c:v>
                </c:pt>
                <c:pt idx="30">
                  <c:v>2041</c:v>
                </c:pt>
                <c:pt idx="31">
                  <c:v>2042</c:v>
                </c:pt>
                <c:pt idx="32">
                  <c:v>2043</c:v>
                </c:pt>
                <c:pt idx="33">
                  <c:v>2044</c:v>
                </c:pt>
                <c:pt idx="34">
                  <c:v>2045</c:v>
                </c:pt>
                <c:pt idx="35">
                  <c:v>2046</c:v>
                </c:pt>
                <c:pt idx="36">
                  <c:v>2047</c:v>
                </c:pt>
                <c:pt idx="37">
                  <c:v>2048</c:v>
                </c:pt>
                <c:pt idx="38">
                  <c:v>2049</c:v>
                </c:pt>
                <c:pt idx="39">
                  <c:v>2050</c:v>
                </c:pt>
              </c:numCache>
            </c:numRef>
          </c:xVal>
          <c:yVal>
            <c:numRef>
              <c:f>FI!$B$46:$AO$46</c:f>
              <c:numCache>
                <c:formatCode>General</c:formatCode>
                <c:ptCount val="40"/>
                <c:pt idx="0">
                  <c:v>8893.0451308213287</c:v>
                </c:pt>
                <c:pt idx="1">
                  <c:v>8755.2309039949232</c:v>
                </c:pt>
                <c:pt idx="2">
                  <c:v>8611.5307161457695</c:v>
                </c:pt>
                <c:pt idx="3">
                  <c:v>8491.2276013975261</c:v>
                </c:pt>
                <c:pt idx="4">
                  <c:v>8344.5623439965493</c:v>
                </c:pt>
                <c:pt idx="5">
                  <c:v>7954.9308585258013</c:v>
                </c:pt>
                <c:pt idx="6">
                  <c:v>7796.5487071546604</c:v>
                </c:pt>
                <c:pt idx="7">
                  <c:v>7641.3198588068171</c:v>
                </c:pt>
                <c:pt idx="8">
                  <c:v>7489.1815344097931</c:v>
                </c:pt>
                <c:pt idx="9">
                  <c:v>7340.0722047295494</c:v>
                </c:pt>
                <c:pt idx="10">
                  <c:v>7193.9315654886595</c:v>
                </c:pt>
                <c:pt idx="11">
                  <c:v>7050.7005129797399</c:v>
                </c:pt>
                <c:pt idx="12">
                  <c:v>6910.3211201644435</c:v>
                </c:pt>
                <c:pt idx="13">
                  <c:v>6772.7366132482493</c:v>
                </c:pt>
                <c:pt idx="14">
                  <c:v>6637.891348721535</c:v>
                </c:pt>
                <c:pt idx="15">
                  <c:v>6505.7307908577777</c:v>
                </c:pt>
                <c:pt idx="16">
                  <c:v>6376.2014896596938</c:v>
                </c:pt>
                <c:pt idx="17">
                  <c:v>6249.2510592443641</c:v>
                </c:pt>
                <c:pt idx="18">
                  <c:v>6124.8281566587511</c:v>
                </c:pt>
                <c:pt idx="19">
                  <c:v>6002.8824611168811</c:v>
                </c:pt>
                <c:pt idx="20">
                  <c:v>5883.3646536504066</c:v>
                </c:pt>
                <c:pt idx="21">
                  <c:v>5766.2263971642369</c:v>
                </c:pt>
                <c:pt idx="22">
                  <c:v>5651.4203168892591</c:v>
                </c:pt>
                <c:pt idx="23">
                  <c:v>5538.8999812241836</c:v>
                </c:pt>
                <c:pt idx="24">
                  <c:v>5428.6198829587629</c:v>
                </c:pt>
                <c:pt idx="25">
                  <c:v>5320.5354208708459</c:v>
                </c:pt>
                <c:pt idx="26">
                  <c:v>5214.6028816897915</c:v>
                </c:pt>
                <c:pt idx="27">
                  <c:v>5110.779422418912</c:v>
                </c:pt>
                <c:pt idx="28">
                  <c:v>5009.023053009887</c:v>
                </c:pt>
                <c:pt idx="29">
                  <c:v>4909.2926193820595</c:v>
                </c:pt>
                <c:pt idx="30">
                  <c:v>4811.5477867797817</c:v>
                </c:pt>
                <c:pt idx="31">
                  <c:v>4715.7490234610896</c:v>
                </c:pt>
                <c:pt idx="32">
                  <c:v>4621.8575847111106</c:v>
                </c:pt>
                <c:pt idx="33">
                  <c:v>4529.8354971736881</c:v>
                </c:pt>
                <c:pt idx="34">
                  <c:v>4439.6455434949721</c:v>
                </c:pt>
                <c:pt idx="35">
                  <c:v>4351.2512472727076</c:v>
                </c:pt>
                <c:pt idx="36">
                  <c:v>4264.6168583051349</c:v>
                </c:pt>
                <c:pt idx="37">
                  <c:v>4179.7073381335722</c:v>
                </c:pt>
                <c:pt idx="38">
                  <c:v>4096.4883458728227</c:v>
                </c:pt>
                <c:pt idx="39">
                  <c:v>4014.9262243236244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B902-470B-B37E-799542547ADB}"/>
            </c:ext>
          </c:extLst>
        </c:ser>
        <c:ser>
          <c:idx val="3"/>
          <c:order val="3"/>
          <c:tx>
            <c:v>Arizona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xVal>
            <c:numRef>
              <c:f>FI!$B$2:$AO$2</c:f>
              <c:numCache>
                <c:formatCode>General</c:formatCode>
                <c:ptCount val="4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  <c:pt idx="22">
                  <c:v>2033</c:v>
                </c:pt>
                <c:pt idx="23">
                  <c:v>2034</c:v>
                </c:pt>
                <c:pt idx="24">
                  <c:v>2035</c:v>
                </c:pt>
                <c:pt idx="25">
                  <c:v>2036</c:v>
                </c:pt>
                <c:pt idx="26">
                  <c:v>2037</c:v>
                </c:pt>
                <c:pt idx="27">
                  <c:v>2038</c:v>
                </c:pt>
                <c:pt idx="28">
                  <c:v>2039</c:v>
                </c:pt>
                <c:pt idx="29">
                  <c:v>2040</c:v>
                </c:pt>
                <c:pt idx="30">
                  <c:v>2041</c:v>
                </c:pt>
                <c:pt idx="31">
                  <c:v>2042</c:v>
                </c:pt>
                <c:pt idx="32">
                  <c:v>2043</c:v>
                </c:pt>
                <c:pt idx="33">
                  <c:v>2044</c:v>
                </c:pt>
                <c:pt idx="34">
                  <c:v>2045</c:v>
                </c:pt>
                <c:pt idx="35">
                  <c:v>2046</c:v>
                </c:pt>
                <c:pt idx="36">
                  <c:v>2047</c:v>
                </c:pt>
                <c:pt idx="37">
                  <c:v>2048</c:v>
                </c:pt>
                <c:pt idx="38">
                  <c:v>2049</c:v>
                </c:pt>
                <c:pt idx="39">
                  <c:v>2050</c:v>
                </c:pt>
              </c:numCache>
            </c:numRef>
          </c:xVal>
          <c:yVal>
            <c:numRef>
              <c:f>FI!$B$5:$AO$5</c:f>
              <c:numCache>
                <c:formatCode>General</c:formatCode>
                <c:ptCount val="40"/>
                <c:pt idx="0">
                  <c:v>6494.5202668120874</c:v>
                </c:pt>
                <c:pt idx="1">
                  <c:v>6410.7199825675079</c:v>
                </c:pt>
                <c:pt idx="2">
                  <c:v>6336.1948116965032</c:v>
                </c:pt>
                <c:pt idx="3">
                  <c:v>6244.3593439380456</c:v>
                </c:pt>
                <c:pt idx="4">
                  <c:v>6153.9897451573825</c:v>
                </c:pt>
                <c:pt idx="5">
                  <c:v>6079.1955488484518</c:v>
                </c:pt>
                <c:pt idx="6">
                  <c:v>6006.2072871559139</c:v>
                </c:pt>
                <c:pt idx="7">
                  <c:v>5934.960323839573</c:v>
                </c:pt>
                <c:pt idx="8">
                  <c:v>5865.3930708250055</c:v>
                </c:pt>
                <c:pt idx="9">
                  <c:v>5797.4468106125887</c:v>
                </c:pt>
                <c:pt idx="10">
                  <c:v>5731.0655309596295</c:v>
                </c:pt>
                <c:pt idx="11">
                  <c:v>5666.1957708572736</c:v>
                </c:pt>
                <c:pt idx="12">
                  <c:v>5602.7864769120388</c:v>
                </c:pt>
                <c:pt idx="13">
                  <c:v>5540.7888693211462</c:v>
                </c:pt>
                <c:pt idx="14">
                  <c:v>5480.1563167021677</c:v>
                </c:pt>
                <c:pt idx="15">
                  <c:v>5420.8442191019394</c:v>
                </c:pt>
                <c:pt idx="16">
                  <c:v>5362.8098985679644</c:v>
                </c:pt>
                <c:pt idx="17">
                  <c:v>5306.0124967180545</c:v>
                </c:pt>
                <c:pt idx="18">
                  <c:v>5250.4128787914833</c:v>
                </c:pt>
                <c:pt idx="19">
                  <c:v>5195.9735437082909</c:v>
                </c:pt>
                <c:pt idx="20">
                  <c:v>5142.6585397022191</c:v>
                </c:pt>
                <c:pt idx="21">
                  <c:v>5090.4333851285392</c:v>
                </c:pt>
                <c:pt idx="22">
                  <c:v>5039.264994080112</c:v>
                </c:pt>
                <c:pt idx="23">
                  <c:v>4989.1216064745877</c:v>
                </c:pt>
                <c:pt idx="24">
                  <c:v>4939.9727223021982</c:v>
                </c:pt>
                <c:pt idx="25">
                  <c:v>4891.789039748247</c:v>
                </c:pt>
                <c:pt idx="26">
                  <c:v>4844.5423969263584</c:v>
                </c:pt>
                <c:pt idx="27">
                  <c:v>4798.2057169791569</c:v>
                </c:pt>
                <c:pt idx="28">
                  <c:v>4752.7529563213893</c:v>
                </c:pt>
                <c:pt idx="29">
                  <c:v>4708.1590558177377</c:v>
                </c:pt>
                <c:pt idx="30">
                  <c:v>4664.3998947028731</c:v>
                </c:pt>
                <c:pt idx="31">
                  <c:v>4621.4522470658258</c:v>
                </c:pt>
                <c:pt idx="32">
                  <c:v>4579.2937407336613</c:v>
                </c:pt>
                <c:pt idx="33">
                  <c:v>4537.9028184015551</c:v>
                </c:pt>
                <c:pt idx="34">
                  <c:v>4497.2587008673445</c:v>
                </c:pt>
                <c:pt idx="35">
                  <c:v>4457.3413522388373</c:v>
                </c:pt>
                <c:pt idx="36">
                  <c:v>4418.1314469914905</c:v>
                </c:pt>
                <c:pt idx="37">
                  <c:v>4379.6103387625872</c:v>
                </c:pt>
                <c:pt idx="38">
                  <c:v>4341.7600307761631</c:v>
                </c:pt>
                <c:pt idx="39">
                  <c:v>4304.5631478000087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B902-470B-B37E-799542547ADB}"/>
            </c:ext>
          </c:extLst>
        </c:ser>
        <c:ser>
          <c:idx val="8"/>
          <c:order val="4"/>
          <c:tx>
            <c:v>Nevada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FFC000"/>
              </a:solidFill>
              <a:ln w="9525">
                <a:solidFill>
                  <a:srgbClr val="FFC000"/>
                </a:solidFill>
              </a:ln>
              <a:effectLst/>
            </c:spPr>
          </c:marker>
          <c:xVal>
            <c:numRef>
              <c:f>FI!$B$2:$AO$2</c:f>
              <c:numCache>
                <c:formatCode>General</c:formatCode>
                <c:ptCount val="4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  <c:pt idx="22">
                  <c:v>2033</c:v>
                </c:pt>
                <c:pt idx="23">
                  <c:v>2034</c:v>
                </c:pt>
                <c:pt idx="24">
                  <c:v>2035</c:v>
                </c:pt>
                <c:pt idx="25">
                  <c:v>2036</c:v>
                </c:pt>
                <c:pt idx="26">
                  <c:v>2037</c:v>
                </c:pt>
                <c:pt idx="27">
                  <c:v>2038</c:v>
                </c:pt>
                <c:pt idx="28">
                  <c:v>2039</c:v>
                </c:pt>
                <c:pt idx="29">
                  <c:v>2040</c:v>
                </c:pt>
                <c:pt idx="30">
                  <c:v>2041</c:v>
                </c:pt>
                <c:pt idx="31">
                  <c:v>2042</c:v>
                </c:pt>
                <c:pt idx="32">
                  <c:v>2043</c:v>
                </c:pt>
                <c:pt idx="33">
                  <c:v>2044</c:v>
                </c:pt>
                <c:pt idx="34">
                  <c:v>2045</c:v>
                </c:pt>
                <c:pt idx="35">
                  <c:v>2046</c:v>
                </c:pt>
                <c:pt idx="36">
                  <c:v>2047</c:v>
                </c:pt>
                <c:pt idx="37">
                  <c:v>2048</c:v>
                </c:pt>
                <c:pt idx="38">
                  <c:v>2049</c:v>
                </c:pt>
                <c:pt idx="39">
                  <c:v>2050</c:v>
                </c:pt>
              </c:numCache>
            </c:numRef>
          </c:xVal>
          <c:yVal>
            <c:numRef>
              <c:f>FI!$B$30:$AO$30</c:f>
              <c:numCache>
                <c:formatCode>General</c:formatCode>
                <c:ptCount val="40"/>
                <c:pt idx="0">
                  <c:v>6642.1904097347006</c:v>
                </c:pt>
                <c:pt idx="1">
                  <c:v>6566.2905606240984</c:v>
                </c:pt>
                <c:pt idx="2">
                  <c:v>6487.1706842007625</c:v>
                </c:pt>
                <c:pt idx="3">
                  <c:v>6381.9828075341275</c:v>
                </c:pt>
                <c:pt idx="4">
                  <c:v>6270.1885557446376</c:v>
                </c:pt>
                <c:pt idx="5">
                  <c:v>6156.7930439640986</c:v>
                </c:pt>
                <c:pt idx="6">
                  <c:v>6069.2392020890102</c:v>
                </c:pt>
                <c:pt idx="7">
                  <c:v>5982.9285687825613</c:v>
                </c:pt>
                <c:pt idx="8">
                  <c:v>5897.8435194077356</c:v>
                </c:pt>
                <c:pt idx="9">
                  <c:v>5813.9666787634897</c:v>
                </c:pt>
                <c:pt idx="10">
                  <c:v>5731.2809175609609</c:v>
                </c:pt>
                <c:pt idx="11">
                  <c:v>5649.7693489493313</c:v>
                </c:pt>
                <c:pt idx="12">
                  <c:v>5569.4153250906811</c:v>
                </c:pt>
                <c:pt idx="13">
                  <c:v>5490.2024337831981</c:v>
                </c:pt>
                <c:pt idx="14">
                  <c:v>5412.1144951319138</c:v>
                </c:pt>
                <c:pt idx="15">
                  <c:v>5335.1355582664573</c:v>
                </c:pt>
                <c:pt idx="16">
                  <c:v>5259.249898105083</c:v>
                </c:pt>
                <c:pt idx="17">
                  <c:v>5184.4420121642534</c:v>
                </c:pt>
                <c:pt idx="18">
                  <c:v>5110.6966174133831</c:v>
                </c:pt>
                <c:pt idx="19">
                  <c:v>5037.9986471737429</c:v>
                </c:pt>
                <c:pt idx="20">
                  <c:v>4966.3332480612571</c:v>
                </c:pt>
                <c:pt idx="21">
                  <c:v>4895.6857769723365</c:v>
                </c:pt>
                <c:pt idx="22">
                  <c:v>4826.0417981122364</c:v>
                </c:pt>
                <c:pt idx="23">
                  <c:v>4757.3870800653658</c:v>
                </c:pt>
                <c:pt idx="24">
                  <c:v>4689.7075929068587</c:v>
                </c:pt>
                <c:pt idx="25">
                  <c:v>4622.9895053549571</c:v>
                </c:pt>
                <c:pt idx="26">
                  <c:v>4557.2191819635118</c:v>
                </c:pt>
                <c:pt idx="27">
                  <c:v>4492.3831803541016</c:v>
                </c:pt>
                <c:pt idx="28">
                  <c:v>4428.4682484871837</c:v>
                </c:pt>
                <c:pt idx="29">
                  <c:v>4365.4613219718121</c:v>
                </c:pt>
                <c:pt idx="30">
                  <c:v>4303.3495214131781</c:v>
                </c:pt>
                <c:pt idx="31">
                  <c:v>4242.1201497977145</c:v>
                </c:pt>
                <c:pt idx="32">
                  <c:v>4181.7606899149923</c:v>
                </c:pt>
                <c:pt idx="33">
                  <c:v>4122.2588018160204</c:v>
                </c:pt>
                <c:pt idx="34">
                  <c:v>4063.6023203074415</c:v>
                </c:pt>
                <c:pt idx="35">
                  <c:v>4005.7792524810097</c:v>
                </c:pt>
                <c:pt idx="36">
                  <c:v>3948.7777752780125</c:v>
                </c:pt>
                <c:pt idx="37">
                  <c:v>3892.5862330879986</c:v>
                </c:pt>
                <c:pt idx="38">
                  <c:v>3837.193135381402</c:v>
                </c:pt>
                <c:pt idx="39">
                  <c:v>3782.5871543756143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4-B902-470B-B37E-799542547ADB}"/>
            </c:ext>
          </c:extLst>
        </c:ser>
        <c:ser>
          <c:idx val="0"/>
          <c:order val="5"/>
          <c:tx>
            <c:v>Texas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92D050"/>
              </a:solidFill>
              <a:ln w="9525">
                <a:solidFill>
                  <a:srgbClr val="92D050"/>
                </a:solidFill>
              </a:ln>
              <a:effectLst/>
            </c:spPr>
          </c:marker>
          <c:xVal>
            <c:numRef>
              <c:f>FI!$B$2:$AO$2</c:f>
              <c:numCache>
                <c:formatCode>General</c:formatCode>
                <c:ptCount val="4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  <c:pt idx="22">
                  <c:v>2033</c:v>
                </c:pt>
                <c:pt idx="23">
                  <c:v>2034</c:v>
                </c:pt>
                <c:pt idx="24">
                  <c:v>2035</c:v>
                </c:pt>
                <c:pt idx="25">
                  <c:v>2036</c:v>
                </c:pt>
                <c:pt idx="26">
                  <c:v>2037</c:v>
                </c:pt>
                <c:pt idx="27">
                  <c:v>2038</c:v>
                </c:pt>
                <c:pt idx="28">
                  <c:v>2039</c:v>
                </c:pt>
                <c:pt idx="29">
                  <c:v>2040</c:v>
                </c:pt>
                <c:pt idx="30">
                  <c:v>2041</c:v>
                </c:pt>
                <c:pt idx="31">
                  <c:v>2042</c:v>
                </c:pt>
                <c:pt idx="32">
                  <c:v>2043</c:v>
                </c:pt>
                <c:pt idx="33">
                  <c:v>2044</c:v>
                </c:pt>
                <c:pt idx="34">
                  <c:v>2045</c:v>
                </c:pt>
                <c:pt idx="35">
                  <c:v>2046</c:v>
                </c:pt>
                <c:pt idx="36">
                  <c:v>2047</c:v>
                </c:pt>
                <c:pt idx="37">
                  <c:v>2048</c:v>
                </c:pt>
                <c:pt idx="38">
                  <c:v>2049</c:v>
                </c:pt>
                <c:pt idx="39">
                  <c:v>2050</c:v>
                </c:pt>
              </c:numCache>
            </c:numRef>
          </c:xVal>
          <c:yVal>
            <c:numRef>
              <c:f>FI!$B$45:$AO$45</c:f>
              <c:numCache>
                <c:formatCode>General</c:formatCode>
                <c:ptCount val="40"/>
                <c:pt idx="0">
                  <c:v>13540.622907723924</c:v>
                </c:pt>
                <c:pt idx="1">
                  <c:v>13317.320510431191</c:v>
                </c:pt>
                <c:pt idx="2">
                  <c:v>13114.131908474097</c:v>
                </c:pt>
                <c:pt idx="3">
                  <c:v>12884.842325532074</c:v>
                </c:pt>
                <c:pt idx="4">
                  <c:v>12658.178120492372</c:v>
                </c:pt>
                <c:pt idx="5">
                  <c:v>12188.435018199045</c:v>
                </c:pt>
                <c:pt idx="6">
                  <c:v>11950.09874916604</c:v>
                </c:pt>
                <c:pt idx="7">
                  <c:v>11716.420220754904</c:v>
                </c:pt>
                <c:pt idx="8">
                  <c:v>11487.30846503166</c:v>
                </c:pt>
                <c:pt idx="9">
                  <c:v>11262.674289530627</c:v>
                </c:pt>
                <c:pt idx="10">
                  <c:v>11042.430242626073</c:v>
                </c:pt>
                <c:pt idx="11">
                  <c:v>10826.490579578815</c:v>
                </c:pt>
                <c:pt idx="12">
                  <c:v>10614.771229244476</c:v>
                </c:pt>
                <c:pt idx="13">
                  <c:v>10407.189761430629</c:v>
                </c:pt>
                <c:pt idx="14">
                  <c:v>10203.665354890167</c:v>
                </c:pt>
                <c:pt idx="15">
                  <c:v>10004.11876593847</c:v>
                </c:pt>
                <c:pt idx="16">
                  <c:v>9808.472297682245</c:v>
                </c:pt>
                <c:pt idx="17">
                  <c:v>9616.6497698481417</c:v>
                </c:pt>
                <c:pt idx="18">
                  <c:v>9428.5764891994495</c:v>
                </c:pt>
                <c:pt idx="19">
                  <c:v>9244.1792205294041</c:v>
                </c:pt>
                <c:pt idx="20">
                  <c:v>9063.3861582199006</c:v>
                </c:pt>
                <c:pt idx="21">
                  <c:v>8886.1268983545888</c:v>
                </c:pt>
                <c:pt idx="22">
                  <c:v>8712.3324113755643</c:v>
                </c:pt>
                <c:pt idx="23">
                  <c:v>8541.9350152730531</c:v>
                </c:pt>
                <c:pt idx="24">
                  <c:v>8374.8683492976888</c:v>
                </c:pt>
                <c:pt idx="25">
                  <c:v>8211.0673481852809</c:v>
                </c:pt>
                <c:pt idx="26">
                  <c:v>8050.4682168839845</c:v>
                </c:pt>
                <c:pt idx="27">
                  <c:v>7893.0084057741906</c:v>
                </c:pt>
                <c:pt idx="28">
                  <c:v>7738.6265863714225</c:v>
                </c:pt>
                <c:pt idx="29">
                  <c:v>7587.262627502977</c:v>
                </c:pt>
                <c:pt idx="30">
                  <c:v>7438.8575719489481</c:v>
                </c:pt>
                <c:pt idx="31">
                  <c:v>7293.3536135386312</c:v>
                </c:pt>
                <c:pt idx="32">
                  <c:v>7150.6940746935006</c:v>
                </c:pt>
                <c:pt idx="33">
                  <c:v>7010.8233844079386</c:v>
                </c:pt>
                <c:pt idx="34">
                  <c:v>6873.6870566593198</c:v>
                </c:pt>
                <c:pt idx="35">
                  <c:v>6739.2316692389768</c:v>
                </c:pt>
                <c:pt idx="36">
                  <c:v>6607.404842995913</c:v>
                </c:pt>
                <c:pt idx="37">
                  <c:v>6478.1552214851872</c:v>
                </c:pt>
                <c:pt idx="38">
                  <c:v>6351.4324510131382</c:v>
                </c:pt>
                <c:pt idx="39">
                  <c:v>6227.1871610716253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5-B902-470B-B37E-799542547ADB}"/>
            </c:ext>
          </c:extLst>
        </c:ser>
        <c:ser>
          <c:idx val="2"/>
          <c:order val="6"/>
          <c:tx>
            <c:v>Virginia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92D050"/>
              </a:solidFill>
              <a:ln w="9525">
                <a:solidFill>
                  <a:srgbClr val="92D050"/>
                </a:solidFill>
              </a:ln>
              <a:effectLst/>
            </c:spPr>
          </c:marker>
          <c:xVal>
            <c:numRef>
              <c:f>FI!$B$2:$AO$2</c:f>
              <c:numCache>
                <c:formatCode>General</c:formatCode>
                <c:ptCount val="4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  <c:pt idx="22">
                  <c:v>2033</c:v>
                </c:pt>
                <c:pt idx="23">
                  <c:v>2034</c:v>
                </c:pt>
                <c:pt idx="24">
                  <c:v>2035</c:v>
                </c:pt>
                <c:pt idx="25">
                  <c:v>2036</c:v>
                </c:pt>
                <c:pt idx="26">
                  <c:v>2037</c:v>
                </c:pt>
                <c:pt idx="27">
                  <c:v>2038</c:v>
                </c:pt>
                <c:pt idx="28">
                  <c:v>2039</c:v>
                </c:pt>
                <c:pt idx="29">
                  <c:v>2040</c:v>
                </c:pt>
                <c:pt idx="30">
                  <c:v>2041</c:v>
                </c:pt>
                <c:pt idx="31">
                  <c:v>2042</c:v>
                </c:pt>
                <c:pt idx="32">
                  <c:v>2043</c:v>
                </c:pt>
                <c:pt idx="33">
                  <c:v>2044</c:v>
                </c:pt>
                <c:pt idx="34">
                  <c:v>2045</c:v>
                </c:pt>
                <c:pt idx="35">
                  <c:v>2046</c:v>
                </c:pt>
                <c:pt idx="36">
                  <c:v>2047</c:v>
                </c:pt>
                <c:pt idx="37">
                  <c:v>2048</c:v>
                </c:pt>
                <c:pt idx="38">
                  <c:v>2049</c:v>
                </c:pt>
                <c:pt idx="39">
                  <c:v>2050</c:v>
                </c:pt>
              </c:numCache>
            </c:numRef>
          </c:xVal>
          <c:yVal>
            <c:numRef>
              <c:f>FI!$B$48:$AO$48</c:f>
              <c:numCache>
                <c:formatCode>General</c:formatCode>
                <c:ptCount val="40"/>
                <c:pt idx="0">
                  <c:v>10306.495691559019</c:v>
                </c:pt>
                <c:pt idx="1">
                  <c:v>10209.56875526263</c:v>
                </c:pt>
                <c:pt idx="2">
                  <c:v>10125.509975196841</c:v>
                </c:pt>
                <c:pt idx="3">
                  <c:v>10060.166780462361</c:v>
                </c:pt>
                <c:pt idx="4">
                  <c:v>10002.111105318691</c:v>
                </c:pt>
                <c:pt idx="5">
                  <c:v>9924.9404791457564</c:v>
                </c:pt>
                <c:pt idx="6">
                  <c:v>9849.0655567660124</c:v>
                </c:pt>
                <c:pt idx="7">
                  <c:v>9774.4538878468938</c:v>
                </c:pt>
                <c:pt idx="8">
                  <c:v>9701.074096758266</c:v>
                </c:pt>
                <c:pt idx="9">
                  <c:v>9628.895838447319</c:v>
                </c:pt>
                <c:pt idx="10">
                  <c:v>9557.8897564698218</c:v>
                </c:pt>
                <c:pt idx="11">
                  <c:v>9488.0274430557492</c:v>
                </c:pt>
                <c:pt idx="12">
                  <c:v>9419.2814010951042</c:v>
                </c:pt>
                <c:pt idx="13">
                  <c:v>9351.6250079371785</c:v>
                </c:pt>
                <c:pt idx="14">
                  <c:v>9285.0324809030117</c:v>
                </c:pt>
                <c:pt idx="15">
                  <c:v>9219.4788444172882</c:v>
                </c:pt>
                <c:pt idx="16">
                  <c:v>9154.9398986715751</c:v>
                </c:pt>
                <c:pt idx="17">
                  <c:v>9091.3921897363525</c:v>
                </c:pt>
                <c:pt idx="18">
                  <c:v>9028.8129810442515</c:v>
                </c:pt>
                <c:pt idx="19">
                  <c:v>8967.1802261716985</c:v>
                </c:pt>
                <c:pt idx="20">
                  <c:v>8906.4725428505099</c:v>
                </c:pt>
                <c:pt idx="21">
                  <c:v>8846.6691881449933</c:v>
                </c:pt>
                <c:pt idx="22">
                  <c:v>8787.7500347342157</c:v>
                </c:pt>
                <c:pt idx="23">
                  <c:v>8729.6955482422381</c:v>
                </c:pt>
                <c:pt idx="24">
                  <c:v>8672.4867655628514</c:v>
                </c:pt>
                <c:pt idx="25">
                  <c:v>8616.1052741281819</c:v>
                </c:pt>
                <c:pt idx="26">
                  <c:v>8560.5331920736626</c:v>
                </c:pt>
                <c:pt idx="27">
                  <c:v>8505.7531492543403</c:v>
                </c:pt>
                <c:pt idx="28">
                  <c:v>8451.7482690703437</c:v>
                </c:pt>
                <c:pt idx="29">
                  <c:v>8398.5021510614206</c:v>
                </c:pt>
                <c:pt idx="30">
                  <c:v>8345.9988542329629</c:v>
                </c:pt>
                <c:pt idx="31">
                  <c:v>8294.2228810778033</c:v>
                </c:pt>
                <c:pt idx="32">
                  <c:v>8243.1591622601863</c:v>
                </c:pt>
                <c:pt idx="33">
                  <c:v>8192.7930419301683</c:v>
                </c:pt>
                <c:pt idx="34">
                  <c:v>8143.110263638283</c:v>
                </c:pt>
                <c:pt idx="35">
                  <c:v>8094.0969568220926</c:v>
                </c:pt>
                <c:pt idx="36">
                  <c:v>8045.7396238377396</c:v>
                </c:pt>
                <c:pt idx="37">
                  <c:v>7998.0251275109822</c:v>
                </c:pt>
                <c:pt idx="38">
                  <c:v>7950.9406791836027</c:v>
                </c:pt>
                <c:pt idx="39">
                  <c:v>7904.4738272323884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B902-470B-B37E-799542547ADB}"/>
            </c:ext>
          </c:extLst>
        </c:ser>
        <c:ser>
          <c:idx val="5"/>
          <c:order val="7"/>
          <c:tx>
            <c:v>Colorado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92D050"/>
              </a:solidFill>
              <a:ln w="9525">
                <a:solidFill>
                  <a:srgbClr val="92D050"/>
                </a:solidFill>
              </a:ln>
              <a:effectLst/>
            </c:spPr>
          </c:marker>
          <c:xVal>
            <c:numRef>
              <c:f>FI!$B$2:$AO$2</c:f>
              <c:numCache>
                <c:formatCode>General</c:formatCode>
                <c:ptCount val="4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  <c:pt idx="22">
                  <c:v>2033</c:v>
                </c:pt>
                <c:pt idx="23">
                  <c:v>2034</c:v>
                </c:pt>
                <c:pt idx="24">
                  <c:v>2035</c:v>
                </c:pt>
                <c:pt idx="25">
                  <c:v>2036</c:v>
                </c:pt>
                <c:pt idx="26">
                  <c:v>2037</c:v>
                </c:pt>
                <c:pt idx="27">
                  <c:v>2038</c:v>
                </c:pt>
                <c:pt idx="28">
                  <c:v>2039</c:v>
                </c:pt>
                <c:pt idx="29">
                  <c:v>2040</c:v>
                </c:pt>
                <c:pt idx="30">
                  <c:v>2041</c:v>
                </c:pt>
                <c:pt idx="31">
                  <c:v>2042</c:v>
                </c:pt>
                <c:pt idx="32">
                  <c:v>2043</c:v>
                </c:pt>
                <c:pt idx="33">
                  <c:v>2044</c:v>
                </c:pt>
                <c:pt idx="34">
                  <c:v>2045</c:v>
                </c:pt>
                <c:pt idx="35">
                  <c:v>2046</c:v>
                </c:pt>
                <c:pt idx="36">
                  <c:v>2047</c:v>
                </c:pt>
                <c:pt idx="37">
                  <c:v>2048</c:v>
                </c:pt>
                <c:pt idx="38">
                  <c:v>2049</c:v>
                </c:pt>
                <c:pt idx="39">
                  <c:v>2050</c:v>
                </c:pt>
              </c:numCache>
            </c:numRef>
          </c:xVal>
          <c:yVal>
            <c:numRef>
              <c:f>FI!$B$8:$AO$8</c:f>
              <c:numCache>
                <c:formatCode>General</c:formatCode>
                <c:ptCount val="40"/>
                <c:pt idx="0">
                  <c:v>11095.867434720485</c:v>
                </c:pt>
                <c:pt idx="1">
                  <c:v>10942.17518164359</c:v>
                </c:pt>
                <c:pt idx="2">
                  <c:v>10779.290306106319</c:v>
                </c:pt>
                <c:pt idx="3">
                  <c:v>10611.214686904639</c:v>
                </c:pt>
                <c:pt idx="4">
                  <c:v>10416.705796763001</c:v>
                </c:pt>
                <c:pt idx="5">
                  <c:v>10158.226281981133</c:v>
                </c:pt>
                <c:pt idx="6">
                  <c:v>9958.8720272415558</c:v>
                </c:pt>
                <c:pt idx="7">
                  <c:v>9763.4297653087287</c:v>
                </c:pt>
                <c:pt idx="8">
                  <c:v>9571.8227361825102</c:v>
                </c:pt>
                <c:pt idx="9">
                  <c:v>9383.9756859000518</c:v>
                </c:pt>
                <c:pt idx="10">
                  <c:v>9199.8148369896971</c:v>
                </c:pt>
                <c:pt idx="11">
                  <c:v>9019.2678595045472</c:v>
                </c:pt>
                <c:pt idx="12">
                  <c:v>8842.2638426241956</c:v>
                </c:pt>
                <c:pt idx="13">
                  <c:v>8668.7332668135405</c:v>
                </c:pt>
                <c:pt idx="14">
                  <c:v>8498.6079765278137</c:v>
                </c:pt>
                <c:pt idx="15">
                  <c:v>8331.821153453011</c:v>
                </c:pt>
                <c:pt idx="16">
                  <c:v>8168.3072902712311</c:v>
                </c:pt>
                <c:pt idx="17">
                  <c:v>8008.0021649407499</c:v>
                </c:pt>
                <c:pt idx="18">
                  <c:v>7850.8428154805179</c:v>
                </c:pt>
                <c:pt idx="19">
                  <c:v>7696.7675152494485</c:v>
                </c:pt>
                <c:pt idx="20">
                  <c:v>7545.7157487105287</c:v>
                </c:pt>
                <c:pt idx="21">
                  <c:v>7397.6281876704534</c:v>
                </c:pt>
                <c:pt idx="22">
                  <c:v>7252.4466679853149</c:v>
                </c:pt>
                <c:pt idx="23">
                  <c:v>7110.1141667233187</c:v>
                </c:pt>
                <c:pt idx="24">
                  <c:v>6970.5747797754148</c:v>
                </c:pt>
                <c:pt idx="25">
                  <c:v>6833.7736999052458</c:v>
                </c:pt>
                <c:pt idx="26">
                  <c:v>6699.6571952296308</c:v>
                </c:pt>
                <c:pt idx="27">
                  <c:v>6568.1725881211951</c:v>
                </c:pt>
                <c:pt idx="28">
                  <c:v>6439.2682345249541</c:v>
                </c:pt>
                <c:pt idx="29">
                  <c:v>6312.8935036805315</c:v>
                </c:pt>
                <c:pt idx="30">
                  <c:v>6188.9987582422918</c:v>
                </c:pt>
                <c:pt idx="31">
                  <c:v>6067.5353347893715</c:v>
                </c:pt>
                <c:pt idx="32">
                  <c:v>5948.4555247181252</c:v>
                </c:pt>
                <c:pt idx="33">
                  <c:v>5831.7125555093526</c:v>
                </c:pt>
                <c:pt idx="34">
                  <c:v>5717.2605723630804</c:v>
                </c:pt>
                <c:pt idx="35">
                  <c:v>5605.0546201935531</c:v>
                </c:pt>
                <c:pt idx="36">
                  <c:v>5495.0506259774957</c:v>
                </c:pt>
                <c:pt idx="37">
                  <c:v>5387.2053814486508</c:v>
                </c:pt>
                <c:pt idx="38">
                  <c:v>5281.4765261317743</c:v>
                </c:pt>
                <c:pt idx="39">
                  <c:v>5177.8225307095108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7-B902-470B-B37E-799542547ADB}"/>
            </c:ext>
          </c:extLst>
        </c:ser>
        <c:ser>
          <c:idx val="13"/>
          <c:order val="8"/>
          <c:tx>
            <c:v>Washington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92D050"/>
              </a:solidFill>
              <a:ln w="9525">
                <a:solidFill>
                  <a:srgbClr val="92D050"/>
                </a:solidFill>
              </a:ln>
              <a:effectLst/>
            </c:spPr>
          </c:marker>
          <c:xVal>
            <c:numRef>
              <c:f>FI!$B$2:$AO$2</c:f>
              <c:numCache>
                <c:formatCode>General</c:formatCode>
                <c:ptCount val="4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  <c:pt idx="22">
                  <c:v>2033</c:v>
                </c:pt>
                <c:pt idx="23">
                  <c:v>2034</c:v>
                </c:pt>
                <c:pt idx="24">
                  <c:v>2035</c:v>
                </c:pt>
                <c:pt idx="25">
                  <c:v>2036</c:v>
                </c:pt>
                <c:pt idx="26">
                  <c:v>2037</c:v>
                </c:pt>
                <c:pt idx="27">
                  <c:v>2038</c:v>
                </c:pt>
                <c:pt idx="28">
                  <c:v>2039</c:v>
                </c:pt>
                <c:pt idx="29">
                  <c:v>2040</c:v>
                </c:pt>
                <c:pt idx="30">
                  <c:v>2041</c:v>
                </c:pt>
                <c:pt idx="31">
                  <c:v>2042</c:v>
                </c:pt>
                <c:pt idx="32">
                  <c:v>2043</c:v>
                </c:pt>
                <c:pt idx="33">
                  <c:v>2044</c:v>
                </c:pt>
                <c:pt idx="34">
                  <c:v>2045</c:v>
                </c:pt>
                <c:pt idx="35">
                  <c:v>2046</c:v>
                </c:pt>
                <c:pt idx="36">
                  <c:v>2047</c:v>
                </c:pt>
                <c:pt idx="37">
                  <c:v>2048</c:v>
                </c:pt>
                <c:pt idx="38">
                  <c:v>2049</c:v>
                </c:pt>
                <c:pt idx="39">
                  <c:v>2050</c:v>
                </c:pt>
              </c:numCache>
            </c:numRef>
          </c:xVal>
          <c:yVal>
            <c:numRef>
              <c:f>FI!$B$49:$AO$49</c:f>
              <c:numCache>
                <c:formatCode>General</c:formatCode>
                <c:ptCount val="40"/>
                <c:pt idx="0">
                  <c:v>18436.876952505681</c:v>
                </c:pt>
                <c:pt idx="1">
                  <c:v>18246.815237292838</c:v>
                </c:pt>
                <c:pt idx="2">
                  <c:v>18061.71786649555</c:v>
                </c:pt>
                <c:pt idx="3">
                  <c:v>17845.431308500047</c:v>
                </c:pt>
                <c:pt idx="4">
                  <c:v>17592.03164421054</c:v>
                </c:pt>
                <c:pt idx="5">
                  <c:v>17681.621411028893</c:v>
                </c:pt>
                <c:pt idx="6">
                  <c:v>17518.967741853568</c:v>
                </c:pt>
                <c:pt idx="7">
                  <c:v>17357.798749720663</c:v>
                </c:pt>
                <c:pt idx="8">
                  <c:v>17198.101006948778</c:v>
                </c:pt>
                <c:pt idx="9">
                  <c:v>17039.861205961974</c:v>
                </c:pt>
                <c:pt idx="10">
                  <c:v>16883.066158229922</c:v>
                </c:pt>
                <c:pt idx="11">
                  <c:v>16727.702793217297</c:v>
                </c:pt>
                <c:pt idx="12">
                  <c:v>16573.758157342167</c:v>
                </c:pt>
                <c:pt idx="13">
                  <c:v>16421.219412943559</c:v>
                </c:pt>
                <c:pt idx="14">
                  <c:v>16270.073837257853</c:v>
                </c:pt>
                <c:pt idx="15">
                  <c:v>16120.308821404193</c:v>
                </c:pt>
                <c:pt idx="16">
                  <c:v>15971.911869378597</c:v>
                </c:pt>
                <c:pt idx="17">
                  <c:v>15824.870597056883</c:v>
                </c:pt>
                <c:pt idx="18">
                  <c:v>15679.172731206256</c:v>
                </c:pt>
                <c:pt idx="19">
                  <c:v>15534.806108505378</c:v>
                </c:pt>
                <c:pt idx="20">
                  <c:v>15391.758674573111</c:v>
                </c:pt>
                <c:pt idx="21">
                  <c:v>15250.01848300559</c:v>
                </c:pt>
                <c:pt idx="22">
                  <c:v>15109.573694421695</c:v>
                </c:pt>
                <c:pt idx="23">
                  <c:v>14970.412575516879</c:v>
                </c:pt>
                <c:pt idx="24">
                  <c:v>14832.523498125094</c:v>
                </c:pt>
                <c:pt idx="25">
                  <c:v>14695.89493828907</c:v>
                </c:pt>
                <c:pt idx="26">
                  <c:v>14560.515475338467</c:v>
                </c:pt>
                <c:pt idx="27">
                  <c:v>14426.37379097622</c:v>
                </c:pt>
                <c:pt idx="28">
                  <c:v>14293.458668372776</c:v>
                </c:pt>
                <c:pt idx="29">
                  <c:v>14161.758991268171</c:v>
                </c:pt>
                <c:pt idx="30">
                  <c:v>14031.263743082001</c:v>
                </c:pt>
                <c:pt idx="31">
                  <c:v>13901.962006031084</c:v>
                </c:pt>
                <c:pt idx="32">
                  <c:v>13773.842960254862</c:v>
                </c:pt>
                <c:pt idx="33">
                  <c:v>13646.895882948365</c:v>
                </c:pt>
                <c:pt idx="34">
                  <c:v>13521.110147502766</c:v>
                </c:pt>
                <c:pt idx="35">
                  <c:v>13396.475222653427</c:v>
                </c:pt>
                <c:pt idx="36">
                  <c:v>13272.980671635349</c:v>
                </c:pt>
                <c:pt idx="37">
                  <c:v>13150.616151345972</c:v>
                </c:pt>
                <c:pt idx="38">
                  <c:v>13029.371411515376</c:v>
                </c:pt>
                <c:pt idx="39">
                  <c:v>12909.23629388353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8-B902-470B-B37E-799542547ADB}"/>
            </c:ext>
          </c:extLst>
        </c:ser>
        <c:ser>
          <c:idx val="6"/>
          <c:order val="9"/>
          <c:tx>
            <c:v>Idaho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xVal>
            <c:numRef>
              <c:f>FI!$B$2:$AO$2</c:f>
              <c:numCache>
                <c:formatCode>General</c:formatCode>
                <c:ptCount val="4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  <c:pt idx="22">
                  <c:v>2033</c:v>
                </c:pt>
                <c:pt idx="23">
                  <c:v>2034</c:v>
                </c:pt>
                <c:pt idx="24">
                  <c:v>2035</c:v>
                </c:pt>
                <c:pt idx="25">
                  <c:v>2036</c:v>
                </c:pt>
                <c:pt idx="26">
                  <c:v>2037</c:v>
                </c:pt>
                <c:pt idx="27">
                  <c:v>2038</c:v>
                </c:pt>
                <c:pt idx="28">
                  <c:v>2039</c:v>
                </c:pt>
                <c:pt idx="29">
                  <c:v>2040</c:v>
                </c:pt>
                <c:pt idx="30">
                  <c:v>2041</c:v>
                </c:pt>
                <c:pt idx="31">
                  <c:v>2042</c:v>
                </c:pt>
                <c:pt idx="32">
                  <c:v>2043</c:v>
                </c:pt>
                <c:pt idx="33">
                  <c:v>2044</c:v>
                </c:pt>
                <c:pt idx="34">
                  <c:v>2045</c:v>
                </c:pt>
                <c:pt idx="35">
                  <c:v>2046</c:v>
                </c:pt>
                <c:pt idx="36">
                  <c:v>2047</c:v>
                </c:pt>
                <c:pt idx="37">
                  <c:v>2048</c:v>
                </c:pt>
                <c:pt idx="38">
                  <c:v>2049</c:v>
                </c:pt>
                <c:pt idx="39">
                  <c:v>2050</c:v>
                </c:pt>
              </c:numCache>
            </c:numRef>
          </c:xVal>
          <c:yVal>
            <c:numRef>
              <c:f>FI!$B$14:$AO$14</c:f>
              <c:numCache>
                <c:formatCode>General</c:formatCode>
                <c:ptCount val="40"/>
                <c:pt idx="0">
                  <c:v>35722.297851257492</c:v>
                </c:pt>
                <c:pt idx="1">
                  <c:v>35475.457285181983</c:v>
                </c:pt>
                <c:pt idx="2">
                  <c:v>35154.888609827773</c:v>
                </c:pt>
                <c:pt idx="3">
                  <c:v>34727.238862235215</c:v>
                </c:pt>
                <c:pt idx="4">
                  <c:v>34350.295896633659</c:v>
                </c:pt>
                <c:pt idx="5">
                  <c:v>34049.744027695298</c:v>
                </c:pt>
                <c:pt idx="6">
                  <c:v>33755.186027353549</c:v>
                </c:pt>
                <c:pt idx="7">
                  <c:v>33466.444601551637</c:v>
                </c:pt>
                <c:pt idx="8">
                  <c:v>33183.349379296786</c:v>
                </c:pt>
                <c:pt idx="9">
                  <c:v>32905.736578010183</c:v>
                </c:pt>
                <c:pt idx="10">
                  <c:v>32633.448688103072</c:v>
                </c:pt>
                <c:pt idx="11">
                  <c:v>32366.334175502034</c:v>
                </c:pt>
                <c:pt idx="12">
                  <c:v>32104.247200943373</c:v>
                </c:pt>
                <c:pt idx="13">
                  <c:v>31847.04735494393</c:v>
                </c:pt>
                <c:pt idx="14">
                  <c:v>31594.599407436363</c:v>
                </c:pt>
                <c:pt idx="15">
                  <c:v>31346.773071130767</c:v>
                </c:pt>
                <c:pt idx="16">
                  <c:v>31103.442777732897</c:v>
                </c:pt>
                <c:pt idx="17">
                  <c:v>30864.487466210998</c:v>
                </c:pt>
                <c:pt idx="18">
                  <c:v>30629.790382361636</c:v>
                </c:pt>
                <c:pt idx="19">
                  <c:v>30399.238888976743</c:v>
                </c:pt>
                <c:pt idx="20">
                  <c:v>30172.724285963832</c:v>
                </c:pt>
                <c:pt idx="21">
                  <c:v>29950.141639815618</c:v>
                </c:pt>
                <c:pt idx="22">
                  <c:v>29731.389621867158</c:v>
                </c:pt>
                <c:pt idx="23">
                  <c:v>29516.370354816416</c:v>
                </c:pt>
                <c:pt idx="24">
                  <c:v>29304.989267020133</c:v>
                </c:pt>
                <c:pt idx="25">
                  <c:v>29097.154954109312</c:v>
                </c:pt>
                <c:pt idx="26">
                  <c:v>28892.779047498621</c:v>
                </c:pt>
                <c:pt idx="27">
                  <c:v>28691.776089392668</c:v>
                </c:pt>
                <c:pt idx="28">
                  <c:v>28494.063413917378</c:v>
                </c:pt>
                <c:pt idx="29">
                  <c:v>28299.561034029502</c:v>
                </c:pt>
                <c:pt idx="30">
                  <c:v>28108.191533878828</c:v>
                </c:pt>
                <c:pt idx="31">
                  <c:v>27919.879966319015</c:v>
                </c:pt>
                <c:pt idx="32">
                  <c:v>27734.553755282133</c:v>
                </c:pt>
                <c:pt idx="33">
                  <c:v>27552.142602749391</c:v>
                </c:pt>
                <c:pt idx="34">
                  <c:v>27372.578400067883</c:v>
                </c:pt>
                <c:pt idx="35">
                  <c:v>27195.795143378189</c:v>
                </c:pt>
                <c:pt idx="36">
                  <c:v>27021.728852932174</c:v>
                </c:pt>
                <c:pt idx="37">
                  <c:v>26850.317496093903</c:v>
                </c:pt>
                <c:pt idx="38">
                  <c:v>26681.500913828986</c:v>
                </c:pt>
                <c:pt idx="39">
                  <c:v>26515.220750499189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9-B902-470B-B37E-799542547ADB}"/>
            </c:ext>
          </c:extLst>
        </c:ser>
        <c:ser>
          <c:idx val="7"/>
          <c:order val="10"/>
          <c:tx>
            <c:v>Kansas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xVal>
            <c:numRef>
              <c:f>FI!$B$2:$AO$2</c:f>
              <c:numCache>
                <c:formatCode>General</c:formatCode>
                <c:ptCount val="4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  <c:pt idx="22">
                  <c:v>2033</c:v>
                </c:pt>
                <c:pt idx="23">
                  <c:v>2034</c:v>
                </c:pt>
                <c:pt idx="24">
                  <c:v>2035</c:v>
                </c:pt>
                <c:pt idx="25">
                  <c:v>2036</c:v>
                </c:pt>
                <c:pt idx="26">
                  <c:v>2037</c:v>
                </c:pt>
                <c:pt idx="27">
                  <c:v>2038</c:v>
                </c:pt>
                <c:pt idx="28">
                  <c:v>2039</c:v>
                </c:pt>
                <c:pt idx="29">
                  <c:v>2040</c:v>
                </c:pt>
                <c:pt idx="30">
                  <c:v>2041</c:v>
                </c:pt>
                <c:pt idx="31">
                  <c:v>2042</c:v>
                </c:pt>
                <c:pt idx="32">
                  <c:v>2043</c:v>
                </c:pt>
                <c:pt idx="33">
                  <c:v>2044</c:v>
                </c:pt>
                <c:pt idx="34">
                  <c:v>2045</c:v>
                </c:pt>
                <c:pt idx="35">
                  <c:v>2046</c:v>
                </c:pt>
                <c:pt idx="36">
                  <c:v>2047</c:v>
                </c:pt>
                <c:pt idx="37">
                  <c:v>2048</c:v>
                </c:pt>
                <c:pt idx="38">
                  <c:v>2049</c:v>
                </c:pt>
                <c:pt idx="39">
                  <c:v>2050</c:v>
                </c:pt>
              </c:numCache>
            </c:numRef>
          </c:xVal>
          <c:yVal>
            <c:numRef>
              <c:f>FI!$B$18:$AO$18</c:f>
              <c:numCache>
                <c:formatCode>General</c:formatCode>
                <c:ptCount val="40"/>
                <c:pt idx="0">
                  <c:v>40943.641168530412</c:v>
                </c:pt>
                <c:pt idx="1">
                  <c:v>40705.422246122929</c:v>
                </c:pt>
                <c:pt idx="2">
                  <c:v>40581.403476003259</c:v>
                </c:pt>
                <c:pt idx="3">
                  <c:v>40464.677230202389</c:v>
                </c:pt>
                <c:pt idx="4">
                  <c:v>40331.16367538568</c:v>
                </c:pt>
                <c:pt idx="5">
                  <c:v>40178.634998637237</c:v>
                </c:pt>
                <c:pt idx="6">
                  <c:v>40027.206447732526</c:v>
                </c:pt>
                <c:pt idx="7">
                  <c:v>39876.86616278076</c:v>
                </c:pt>
                <c:pt idx="8">
                  <c:v>39727.602453754625</c:v>
                </c:pt>
                <c:pt idx="9">
                  <c:v>39579.403797460167</c:v>
                </c:pt>
                <c:pt idx="10">
                  <c:v>39432.258834571119</c:v>
                </c:pt>
                <c:pt idx="11">
                  <c:v>39286.156366726354</c:v>
                </c:pt>
                <c:pt idx="12">
                  <c:v>39141.085353688788</c:v>
                </c:pt>
                <c:pt idx="13">
                  <c:v>38997.034910564238</c:v>
                </c:pt>
                <c:pt idx="14">
                  <c:v>38853.994305078806</c:v>
                </c:pt>
                <c:pt idx="15">
                  <c:v>38711.9529549133</c:v>
                </c:pt>
                <c:pt idx="16">
                  <c:v>38570.90042509335</c:v>
                </c:pt>
                <c:pt idx="17">
                  <c:v>38430.826425433785</c:v>
                </c:pt>
                <c:pt idx="18">
                  <c:v>38291.72080803608</c:v>
                </c:pt>
                <c:pt idx="19">
                  <c:v>38153.573564837519</c:v>
                </c:pt>
                <c:pt idx="20">
                  <c:v>38016.374825210842</c:v>
                </c:pt>
                <c:pt idx="21">
                  <c:v>37880.1148536131</c:v>
                </c:pt>
                <c:pt idx="22">
                  <c:v>37744.784047282745</c:v>
                </c:pt>
                <c:pt idx="23">
                  <c:v>37610.372933983497</c:v>
                </c:pt>
                <c:pt idx="24">
                  <c:v>37476.872169794238</c:v>
                </c:pt>
                <c:pt idx="25">
                  <c:v>37344.272536943557</c:v>
                </c:pt>
                <c:pt idx="26">
                  <c:v>37212.564941687982</c:v>
                </c:pt>
                <c:pt idx="27">
                  <c:v>37081.740412232975</c:v>
                </c:pt>
                <c:pt idx="28">
                  <c:v>36951.790096695557</c:v>
                </c:pt>
                <c:pt idx="29">
                  <c:v>36822.705261107621</c:v>
                </c:pt>
                <c:pt idx="30">
                  <c:v>36694.477287459056</c:v>
                </c:pt>
                <c:pt idx="31">
                  <c:v>36567.097671779709</c:v>
                </c:pt>
                <c:pt idx="32">
                  <c:v>36440.558022259233</c:v>
                </c:pt>
                <c:pt idx="33">
                  <c:v>36314.850057404066</c:v>
                </c:pt>
                <c:pt idx="34">
                  <c:v>36189.965604230703</c:v>
                </c:pt>
                <c:pt idx="35">
                  <c:v>36065.89659649416</c:v>
                </c:pt>
                <c:pt idx="36">
                  <c:v>35942.635072951212</c:v>
                </c:pt>
                <c:pt idx="37">
                  <c:v>35820.173175657335</c:v>
                </c:pt>
                <c:pt idx="38">
                  <c:v>35698.503148296732</c:v>
                </c:pt>
                <c:pt idx="39">
                  <c:v>35577.617334544746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A-B902-470B-B37E-799542547ADB}"/>
            </c:ext>
          </c:extLst>
        </c:ser>
        <c:ser>
          <c:idx val="9"/>
          <c:order val="11"/>
          <c:tx>
            <c:v>New Mexico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xVal>
            <c:numRef>
              <c:f>FI!$B$2:$AO$2</c:f>
              <c:numCache>
                <c:formatCode>General</c:formatCode>
                <c:ptCount val="4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  <c:pt idx="22">
                  <c:v>2033</c:v>
                </c:pt>
                <c:pt idx="23">
                  <c:v>2034</c:v>
                </c:pt>
                <c:pt idx="24">
                  <c:v>2035</c:v>
                </c:pt>
                <c:pt idx="25">
                  <c:v>2036</c:v>
                </c:pt>
                <c:pt idx="26">
                  <c:v>2037</c:v>
                </c:pt>
                <c:pt idx="27">
                  <c:v>2038</c:v>
                </c:pt>
                <c:pt idx="28">
                  <c:v>2039</c:v>
                </c:pt>
                <c:pt idx="29">
                  <c:v>2040</c:v>
                </c:pt>
                <c:pt idx="30">
                  <c:v>2041</c:v>
                </c:pt>
                <c:pt idx="31">
                  <c:v>2042</c:v>
                </c:pt>
                <c:pt idx="32">
                  <c:v>2043</c:v>
                </c:pt>
                <c:pt idx="33">
                  <c:v>2044</c:v>
                </c:pt>
                <c:pt idx="34">
                  <c:v>2045</c:v>
                </c:pt>
                <c:pt idx="35">
                  <c:v>2046</c:v>
                </c:pt>
                <c:pt idx="36">
                  <c:v>2047</c:v>
                </c:pt>
                <c:pt idx="37">
                  <c:v>2048</c:v>
                </c:pt>
                <c:pt idx="38">
                  <c:v>2049</c:v>
                </c:pt>
                <c:pt idx="39">
                  <c:v>2050</c:v>
                </c:pt>
              </c:numCache>
            </c:numRef>
          </c:xVal>
          <c:yVal>
            <c:numRef>
              <c:f>FI!$B$33:$AO$33</c:f>
              <c:numCache>
                <c:formatCode>General</c:formatCode>
                <c:ptCount val="40"/>
                <c:pt idx="0">
                  <c:v>27088.859266484436</c:v>
                </c:pt>
                <c:pt idx="1">
                  <c:v>26992.263007249137</c:v>
                </c:pt>
                <c:pt idx="2">
                  <c:v>26959.203813670458</c:v>
                </c:pt>
                <c:pt idx="3">
                  <c:v>26970.378712370773</c:v>
                </c:pt>
                <c:pt idx="4">
                  <c:v>26970.374642018214</c:v>
                </c:pt>
                <c:pt idx="5">
                  <c:v>26889.361941788986</c:v>
                </c:pt>
                <c:pt idx="6">
                  <c:v>26863.208178353932</c:v>
                </c:pt>
                <c:pt idx="7">
                  <c:v>26839.475435531014</c:v>
                </c:pt>
                <c:pt idx="8">
                  <c:v>26817.650269799844</c:v>
                </c:pt>
                <c:pt idx="9">
                  <c:v>26797.36689601903</c:v>
                </c:pt>
                <c:pt idx="10">
                  <c:v>26778.355515060251</c:v>
                </c:pt>
                <c:pt idx="11">
                  <c:v>26760.411430920838</c:v>
                </c:pt>
                <c:pt idx="12">
                  <c:v>26743.375665279782</c:v>
                </c:pt>
                <c:pt idx="13">
                  <c:v>26727.122288049064</c:v>
                </c:pt>
                <c:pt idx="14">
                  <c:v>26711.549852417116</c:v>
                </c:pt>
                <c:pt idx="15">
                  <c:v>26696.575435676437</c:v>
                </c:pt>
                <c:pt idx="16">
                  <c:v>26682.130389019065</c:v>
                </c:pt>
                <c:pt idx="17">
                  <c:v>26668.157240072756</c:v>
                </c:pt>
                <c:pt idx="18">
                  <c:v>26654.607392307491</c:v>
                </c:pt>
                <c:pt idx="19">
                  <c:v>26641.4393873482</c:v>
                </c:pt>
                <c:pt idx="20">
                  <c:v>26628.617572634055</c:v>
                </c:pt>
                <c:pt idx="21">
                  <c:v>26616.111066023528</c:v>
                </c:pt>
                <c:pt idx="22">
                  <c:v>26603.892941321647</c:v>
                </c:pt>
                <c:pt idx="23">
                  <c:v>26591.93958048362</c:v>
                </c:pt>
                <c:pt idx="24">
                  <c:v>26580.230153176923</c:v>
                </c:pt>
                <c:pt idx="25">
                  <c:v>26568.746194795167</c:v>
                </c:pt>
                <c:pt idx="26">
                  <c:v>26557.471261391467</c:v>
                </c:pt>
                <c:pt idx="27">
                  <c:v>26546.390645300697</c:v>
                </c:pt>
                <c:pt idx="28">
                  <c:v>26535.491139078302</c:v>
                </c:pt>
                <c:pt idx="29">
                  <c:v>26524.76083823021</c:v>
                </c:pt>
                <c:pt idx="30">
                  <c:v>26514.188975328867</c:v>
                </c:pt>
                <c:pt idx="31">
                  <c:v>26503.765779708541</c:v>
                </c:pt>
                <c:pt idx="32">
                  <c:v>26493.482358149224</c:v>
                </c:pt>
                <c:pt idx="33">
                  <c:v>26483.330592891198</c:v>
                </c:pt>
                <c:pt idx="34">
                  <c:v>26473.303054045336</c:v>
                </c:pt>
                <c:pt idx="35">
                  <c:v>26463.392924028089</c:v>
                </c:pt>
                <c:pt idx="36">
                  <c:v>26453.593932093245</c:v>
                </c:pt>
                <c:pt idx="37">
                  <c:v>26443.90029738412</c:v>
                </c:pt>
                <c:pt idx="38">
                  <c:v>26434.306679209327</c:v>
                </c:pt>
                <c:pt idx="39">
                  <c:v>26424.808133469953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B-B902-470B-B37E-799542547ADB}"/>
            </c:ext>
          </c:extLst>
        </c:ser>
        <c:ser>
          <c:idx val="10"/>
          <c:order val="12"/>
          <c:tx>
            <c:v>Oklahoma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xVal>
            <c:numRef>
              <c:f>FI!$B$2:$AO$2</c:f>
              <c:numCache>
                <c:formatCode>General</c:formatCode>
                <c:ptCount val="4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  <c:pt idx="22">
                  <c:v>2033</c:v>
                </c:pt>
                <c:pt idx="23">
                  <c:v>2034</c:v>
                </c:pt>
                <c:pt idx="24">
                  <c:v>2035</c:v>
                </c:pt>
                <c:pt idx="25">
                  <c:v>2036</c:v>
                </c:pt>
                <c:pt idx="26">
                  <c:v>2037</c:v>
                </c:pt>
                <c:pt idx="27">
                  <c:v>2038</c:v>
                </c:pt>
                <c:pt idx="28">
                  <c:v>2039</c:v>
                </c:pt>
                <c:pt idx="29">
                  <c:v>2040</c:v>
                </c:pt>
                <c:pt idx="30">
                  <c:v>2041</c:v>
                </c:pt>
                <c:pt idx="31">
                  <c:v>2042</c:v>
                </c:pt>
                <c:pt idx="32">
                  <c:v>2043</c:v>
                </c:pt>
                <c:pt idx="33">
                  <c:v>2044</c:v>
                </c:pt>
                <c:pt idx="34">
                  <c:v>2045</c:v>
                </c:pt>
                <c:pt idx="35">
                  <c:v>2046</c:v>
                </c:pt>
                <c:pt idx="36">
                  <c:v>2047</c:v>
                </c:pt>
                <c:pt idx="37">
                  <c:v>2048</c:v>
                </c:pt>
                <c:pt idx="38">
                  <c:v>2049</c:v>
                </c:pt>
                <c:pt idx="39">
                  <c:v>2050</c:v>
                </c:pt>
              </c:numCache>
            </c:numRef>
          </c:xVal>
          <c:yVal>
            <c:numRef>
              <c:f>FI!$B$38:$AO$38</c:f>
              <c:numCache>
                <c:formatCode>General</c:formatCode>
                <c:ptCount val="40"/>
                <c:pt idx="0">
                  <c:v>33439.1834857535</c:v>
                </c:pt>
                <c:pt idx="1">
                  <c:v>33162.581373064684</c:v>
                </c:pt>
                <c:pt idx="2">
                  <c:v>32853.712764106509</c:v>
                </c:pt>
                <c:pt idx="3">
                  <c:v>32630.400373259501</c:v>
                </c:pt>
                <c:pt idx="4">
                  <c:v>32364.318852052966</c:v>
                </c:pt>
                <c:pt idx="5">
                  <c:v>32111.150710918162</c:v>
                </c:pt>
                <c:pt idx="6">
                  <c:v>31861.890351712853</c:v>
                </c:pt>
                <c:pt idx="7">
                  <c:v>31616.447966934396</c:v>
                </c:pt>
                <c:pt idx="8">
                  <c:v>31374.736480076088</c:v>
                </c:pt>
                <c:pt idx="9">
                  <c:v>31136.671442600582</c:v>
                </c:pt>
                <c:pt idx="10">
                  <c:v>30902.170935541941</c:v>
                </c:pt>
                <c:pt idx="11">
                  <c:v>30671.155475496267</c:v>
                </c:pt>
                <c:pt idx="12">
                  <c:v>30443.547924773728</c:v>
                </c:pt>
                <c:pt idx="13">
                  <c:v>30219.273405499003</c:v>
                </c:pt>
                <c:pt idx="14">
                  <c:v>29998.25921745893</c:v>
                </c:pt>
                <c:pt idx="15">
                  <c:v>29780.434759508174</c:v>
                </c:pt>
                <c:pt idx="16">
                  <c:v>29565.7314543543</c:v>
                </c:pt>
                <c:pt idx="17">
                  <c:v>29354.082676554142</c:v>
                </c:pt>
                <c:pt idx="18">
                  <c:v>29145.423683562389</c:v>
                </c:pt>
                <c:pt idx="19">
                  <c:v>28939.691549682586</c:v>
                </c:pt>
                <c:pt idx="20">
                  <c:v>28736.825102779196</c:v>
                </c:pt>
                <c:pt idx="21">
                  <c:v>28536.76486361666</c:v>
                </c:pt>
                <c:pt idx="22">
                  <c:v>28339.452987699402</c:v>
                </c:pt>
                <c:pt idx="23">
                  <c:v>28144.833209493121</c:v>
                </c:pt>
                <c:pt idx="24">
                  <c:v>27952.850788914595</c:v>
                </c:pt>
                <c:pt idx="25">
                  <c:v>27763.452459982695</c:v>
                </c:pt>
                <c:pt idx="26">
                  <c:v>27576.586381530025</c:v>
                </c:pt>
                <c:pt idx="27">
                  <c:v>27392.2020898788</c:v>
                </c:pt>
                <c:pt idx="28">
                  <c:v>27210.250453390618</c:v>
                </c:pt>
                <c:pt idx="29">
                  <c:v>27030.683628803905</c:v>
                </c:pt>
                <c:pt idx="30">
                  <c:v>26853.455019277677</c:v>
                </c:pt>
                <c:pt idx="31">
                  <c:v>26678.519234064228</c:v>
                </c:pt>
                <c:pt idx="32">
                  <c:v>26505.832049737532</c:v>
                </c:pt>
                <c:pt idx="33">
                  <c:v>26335.350372907629</c:v>
                </c:pt>
                <c:pt idx="34">
                  <c:v>26167.032204355201</c:v>
                </c:pt>
                <c:pt idx="35">
                  <c:v>26000.836604523396</c:v>
                </c:pt>
                <c:pt idx="36">
                  <c:v>25836.723660307493</c:v>
                </c:pt>
                <c:pt idx="37">
                  <c:v>25674.654453085841</c:v>
                </c:pt>
                <c:pt idx="38">
                  <c:v>25514.591027938128</c:v>
                </c:pt>
                <c:pt idx="39">
                  <c:v>25356.496363999981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C-B902-470B-B37E-799542547ADB}"/>
            </c:ext>
          </c:extLst>
        </c:ser>
        <c:ser>
          <c:idx val="11"/>
          <c:order val="13"/>
          <c:tx>
            <c:v>Oregon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5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xVal>
            <c:numRef>
              <c:f>FI!$B$2:$AO$2</c:f>
              <c:numCache>
                <c:formatCode>General</c:formatCode>
                <c:ptCount val="40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  <c:pt idx="16">
                  <c:v>2027</c:v>
                </c:pt>
                <c:pt idx="17">
                  <c:v>2028</c:v>
                </c:pt>
                <c:pt idx="18">
                  <c:v>2029</c:v>
                </c:pt>
                <c:pt idx="19">
                  <c:v>2030</c:v>
                </c:pt>
                <c:pt idx="20">
                  <c:v>2031</c:v>
                </c:pt>
                <c:pt idx="21">
                  <c:v>2032</c:v>
                </c:pt>
                <c:pt idx="22">
                  <c:v>2033</c:v>
                </c:pt>
                <c:pt idx="23">
                  <c:v>2034</c:v>
                </c:pt>
                <c:pt idx="24">
                  <c:v>2035</c:v>
                </c:pt>
                <c:pt idx="25">
                  <c:v>2036</c:v>
                </c:pt>
                <c:pt idx="26">
                  <c:v>2037</c:v>
                </c:pt>
                <c:pt idx="27">
                  <c:v>2038</c:v>
                </c:pt>
                <c:pt idx="28">
                  <c:v>2039</c:v>
                </c:pt>
                <c:pt idx="29">
                  <c:v>2040</c:v>
                </c:pt>
                <c:pt idx="30">
                  <c:v>2041</c:v>
                </c:pt>
                <c:pt idx="31">
                  <c:v>2042</c:v>
                </c:pt>
                <c:pt idx="32">
                  <c:v>2043</c:v>
                </c:pt>
                <c:pt idx="33">
                  <c:v>2044</c:v>
                </c:pt>
                <c:pt idx="34">
                  <c:v>2045</c:v>
                </c:pt>
                <c:pt idx="35">
                  <c:v>2046</c:v>
                </c:pt>
                <c:pt idx="36">
                  <c:v>2047</c:v>
                </c:pt>
                <c:pt idx="37">
                  <c:v>2048</c:v>
                </c:pt>
                <c:pt idx="38">
                  <c:v>2049</c:v>
                </c:pt>
                <c:pt idx="39">
                  <c:v>2050</c:v>
                </c:pt>
              </c:numCache>
            </c:numRef>
          </c:xVal>
          <c:yVal>
            <c:numRef>
              <c:f>FI!$B$39:$AO$39</c:f>
              <c:numCache>
                <c:formatCode>General</c:formatCode>
                <c:ptCount val="40"/>
                <c:pt idx="0">
                  <c:v>28802.756783616274</c:v>
                </c:pt>
                <c:pt idx="1">
                  <c:v>28602.763446984674</c:v>
                </c:pt>
                <c:pt idx="2">
                  <c:v>28420.999785998327</c:v>
                </c:pt>
                <c:pt idx="3">
                  <c:v>28138.131670432631</c:v>
                </c:pt>
                <c:pt idx="4">
                  <c:v>27760.364281990955</c:v>
                </c:pt>
                <c:pt idx="5">
                  <c:v>27504.828586648491</c:v>
                </c:pt>
                <c:pt idx="6">
                  <c:v>27256.366527819613</c:v>
                </c:pt>
                <c:pt idx="7">
                  <c:v>27010.125655715481</c:v>
                </c:pt>
                <c:pt idx="8">
                  <c:v>26766.086361016034</c:v>
                </c:pt>
                <c:pt idx="9">
                  <c:v>26524.229204876803</c:v>
                </c:pt>
                <c:pt idx="10">
                  <c:v>26284.534917475183</c:v>
                </c:pt>
                <c:pt idx="11">
                  <c:v>26046.98439656874</c:v>
                </c:pt>
                <c:pt idx="12">
                  <c:v>25811.558706065618</c:v>
                </c:pt>
                <c:pt idx="13">
                  <c:v>25578.239074606754</c:v>
                </c:pt>
                <c:pt idx="14">
                  <c:v>25347.006894159978</c:v>
                </c:pt>
                <c:pt idx="15">
                  <c:v>25117.843718625722</c:v>
                </c:pt>
                <c:pt idx="16">
                  <c:v>24890.731262454439</c:v>
                </c:pt>
                <c:pt idx="17">
                  <c:v>24665.651399275459</c:v>
                </c:pt>
                <c:pt idx="18">
                  <c:v>24442.586160537321</c:v>
                </c:pt>
                <c:pt idx="19">
                  <c:v>24221.517734159443</c:v>
                </c:pt>
                <c:pt idx="20">
                  <c:v>24002.428463195014</c:v>
                </c:pt>
                <c:pt idx="21">
                  <c:v>23785.300844504978</c:v>
                </c:pt>
                <c:pt idx="22">
                  <c:v>23570.117527443224</c:v>
                </c:pt>
                <c:pt idx="23">
                  <c:v>23356.861312552672</c:v>
                </c:pt>
                <c:pt idx="24">
                  <c:v>23145.515150272127</c:v>
                </c:pt>
                <c:pt idx="25">
                  <c:v>22936.062139654179</c:v>
                </c:pt>
                <c:pt idx="26">
                  <c:v>22728.48552709357</c:v>
                </c:pt>
                <c:pt idx="27">
                  <c:v>22522.768705066315</c:v>
                </c:pt>
                <c:pt idx="28">
                  <c:v>22318.895210879386</c:v>
                </c:pt>
                <c:pt idx="29">
                  <c:v>22116.848725430675</c:v>
                </c:pt>
                <c:pt idx="30">
                  <c:v>21916.613071979544</c:v>
                </c:pt>
                <c:pt idx="31">
                  <c:v>21718.172214927494</c:v>
                </c:pt>
                <c:pt idx="32">
                  <c:v>21521.510258609098</c:v>
                </c:pt>
                <c:pt idx="33">
                  <c:v>21326.611446093051</c:v>
                </c:pt>
                <c:pt idx="34">
                  <c:v>21133.460157993231</c:v>
                </c:pt>
                <c:pt idx="35">
                  <c:v>20942.040911289761</c:v>
                </c:pt>
                <c:pt idx="36">
                  <c:v>20752.338358159872</c:v>
                </c:pt>
                <c:pt idx="37">
                  <c:v>20564.337284818594</c:v>
                </c:pt>
                <c:pt idx="38">
                  <c:v>20378.022610369171</c:v>
                </c:pt>
                <c:pt idx="39">
                  <c:v>20193.379385663127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B902-470B-B37E-799542547A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4652072"/>
        <c:axId val="494654696"/>
      </c:scatterChart>
      <c:valAx>
        <c:axId val="494652072"/>
        <c:scaling>
          <c:orientation val="minMax"/>
        </c:scaling>
        <c:delete val="0"/>
        <c:axPos val="b"/>
        <c:majorGridlines>
          <c:spPr>
            <a:ln w="9525" cap="rnd" cmpd="sng" algn="ctr">
              <a:solidFill>
                <a:schemeClr val="dk1">
                  <a:tint val="76000"/>
                  <a:alpha val="60000"/>
                  <a:hueMod val="94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654696"/>
        <c:crosses val="autoZero"/>
        <c:crossBetween val="midCat"/>
      </c:valAx>
      <c:valAx>
        <c:axId val="494654696"/>
        <c:scaling>
          <c:orientation val="minMax"/>
        </c:scaling>
        <c:delete val="0"/>
        <c:axPos val="l"/>
        <c:majorGridlines>
          <c:spPr>
            <a:ln w="9525" cap="rnd" cmpd="sng" algn="ctr">
              <a:solidFill>
                <a:schemeClr val="dk1">
                  <a:tint val="76000"/>
                  <a:alpha val="60000"/>
                  <a:hueMod val="94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FI</a:t>
                </a:r>
                <a:r>
                  <a:rPr lang="en-US" baseline="0"/>
                  <a:t> (m^3/year/capita)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652072"/>
        <c:crosses val="autoZero"/>
        <c:crossBetween val="midCat"/>
      </c:valAx>
      <c:spPr>
        <a:solidFill>
          <a:schemeClr val="lt1"/>
        </a:solidFill>
        <a:ln w="15875" cap="rnd" cmpd="sng" algn="ctr">
          <a:solidFill>
            <a:schemeClr val="dk1">
              <a:hueMod val="94000"/>
            </a:schemeClr>
          </a:solidFill>
          <a:prstDash val="solid"/>
        </a:ln>
        <a:effectLst/>
      </c:spPr>
    </c:plotArea>
    <c:legend>
      <c:legendPos val="b"/>
      <c:layout>
        <c:manualLayout>
          <c:xMode val="edge"/>
          <c:yMode val="edge"/>
          <c:x val="0.11269513252059785"/>
          <c:y val="0.83255055358992913"/>
          <c:w val="0.79957942296181539"/>
          <c:h val="8.89470322842281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8962-B7F2-4F34-A10C-A53E285B62E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D862-1275-41D3-ADD0-749CCAAF336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4556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8962-B7F2-4F34-A10C-A53E285B62E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D862-1275-41D3-ADD0-749CCAAF3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233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8962-B7F2-4F34-A10C-A53E285B62E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D862-1275-41D3-ADD0-749CCAAF3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4557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8962-B7F2-4F34-A10C-A53E285B62E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D862-1275-41D3-ADD0-749CCAAF336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863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8962-B7F2-4F34-A10C-A53E285B62E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D862-1275-41D3-ADD0-749CCAAF3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435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8962-B7F2-4F34-A10C-A53E285B62E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D862-1275-41D3-ADD0-749CCAAF336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69712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8962-B7F2-4F34-A10C-A53E285B62E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D862-1275-41D3-ADD0-749CCAAF3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0597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8962-B7F2-4F34-A10C-A53E285B62E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D862-1275-41D3-ADD0-749CCAAF3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063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8962-B7F2-4F34-A10C-A53E285B62E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D862-1275-41D3-ADD0-749CCAAF3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131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8962-B7F2-4F34-A10C-A53E285B62E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D862-1275-41D3-ADD0-749CCAAF3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885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8962-B7F2-4F34-A10C-A53E285B62E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D862-1275-41D3-ADD0-749CCAAF3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642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8962-B7F2-4F34-A10C-A53E285B62E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D862-1275-41D3-ADD0-749CCAAF3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0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8962-B7F2-4F34-A10C-A53E285B62E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D862-1275-41D3-ADD0-749CCAAF3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07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8962-B7F2-4F34-A10C-A53E285B62E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D862-1275-41D3-ADD0-749CCAAF3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496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8962-B7F2-4F34-A10C-A53E285B62E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D862-1275-41D3-ADD0-749CCAAF3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494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8962-B7F2-4F34-A10C-A53E285B62E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D862-1275-41D3-ADD0-749CCAAF3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9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18962-B7F2-4F34-A10C-A53E285B62E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9D862-1275-41D3-ADD0-749CCAAF3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612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28318962-B7F2-4F34-A10C-A53E285B62E9}" type="datetimeFigureOut">
              <a:rPr lang="en-US" smtClean="0"/>
              <a:t>12/1/2016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BB9D862-1275-41D3-ADD0-749CCAAF33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34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ensus.gov/" TargetMode="External"/><Relationship Id="rId2" Type="http://schemas.openxmlformats.org/officeDocument/2006/relationships/hyperlink" Target="http://www.usgs.g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urren0tresults.com/Weather/US/average-annual-state-precipitation.php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Water Scarcity in the United States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Eddie Tiernan</a:t>
            </a:r>
          </a:p>
        </p:txBody>
      </p:sp>
    </p:spTree>
    <p:extLst>
      <p:ext uri="{BB962C8B-B14F-4D97-AF65-F5344CB8AC3E}">
        <p14:creationId xmlns:p14="http://schemas.microsoft.com/office/powerpoint/2010/main" val="556683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004" y="371624"/>
            <a:ext cx="8534400" cy="1507067"/>
          </a:xfrm>
        </p:spPr>
        <p:txBody>
          <a:bodyPr/>
          <a:lstStyle/>
          <a:p>
            <a:r>
              <a:rPr lang="en-US" dirty="0"/>
              <a:t>Land Cover(t) – NLCD 2001, 06, 11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785" y="1481068"/>
            <a:ext cx="7880838" cy="511023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37792" y="3780692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97496" y="5164015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284305" y="3851517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82362" y="4460631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AZ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18492" y="3780692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482362" y="2699295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57345" y="3869643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972408" y="3351911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NV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94185" y="4548554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43681" y="4424627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OK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687638" y="3596026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UT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50024" y="2460359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49316" y="1902355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WA</a:t>
            </a:r>
          </a:p>
        </p:txBody>
      </p:sp>
    </p:spTree>
    <p:extLst>
      <p:ext uri="{BB962C8B-B14F-4D97-AF65-F5344CB8AC3E}">
        <p14:creationId xmlns:p14="http://schemas.microsoft.com/office/powerpoint/2010/main" val="1566464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439616"/>
            <a:ext cx="8534400" cy="1507067"/>
          </a:xfrm>
        </p:spPr>
        <p:txBody>
          <a:bodyPr/>
          <a:lstStyle/>
          <a:p>
            <a:r>
              <a:rPr lang="en-US" dirty="0"/>
              <a:t>Curve Number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6EEBF1B-1289-49D8-B540-3FA259937C5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80917061"/>
              </p:ext>
            </p:extLst>
          </p:nvPr>
        </p:nvGraphicFramePr>
        <p:xfrm>
          <a:off x="767860" y="2022231"/>
          <a:ext cx="5052648" cy="33762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442D2E2-1EE4-4B75-A5F8-F0DBF130F8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6511024"/>
              </p:ext>
            </p:extLst>
          </p:nvPr>
        </p:nvGraphicFramePr>
        <p:xfrm>
          <a:off x="6311409" y="2022231"/>
          <a:ext cx="5118591" cy="33762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1979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397977"/>
                <a:ext cx="11506200" cy="3615267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𝐹𝐼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6000" b="0" i="1" smtClean="0">
                          <a:latin typeface="Cambria Math" panose="02040503050406030204" pitchFamily="18" charset="0"/>
                        </a:rPr>
                        <m:t>)= </m:t>
                      </m:r>
                      <m:f>
                        <m:fPr>
                          <m:ctrlPr>
                            <a:rPr lang="en-US" sz="6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6000" i="1">
                              <a:latin typeface="Cambria Math" panose="02040503050406030204" pitchFamily="18" charset="0"/>
                            </a:rPr>
                            <m:t>𝐴𝑟𝑒𝑎</m:t>
                          </m:r>
                          <m:r>
                            <a:rPr lang="en-US" sz="6000" i="1">
                              <a:latin typeface="Cambria Math" panose="02040503050406030204" pitchFamily="18" charset="0"/>
                            </a:rPr>
                            <m:t>∗</m:t>
                          </m:r>
                          <m:f>
                            <m:fPr>
                              <m:ctrlPr>
                                <a:rPr lang="en-US" sz="60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6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60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6000" i="1">
                                      <a:latin typeface="Cambria Math" panose="02040503050406030204" pitchFamily="18" charset="0"/>
                                    </a:rPr>
                                    <m:t>𝑃</m:t>
                                  </m:r>
                                  <m:r>
                                    <a:rPr lang="en-US" sz="60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6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6000" b="0" i="1" smtClean="0">
                                      <a:latin typeface="Cambria Math" panose="02040503050406030204" pitchFamily="18" charset="0"/>
                                    </a:rPr>
                                    <m:t>)−0.2∗</m:t>
                                  </m:r>
                                  <m:r>
                                    <a:rPr lang="en-US" sz="60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  <m:r>
                                    <a:rPr lang="en-US" sz="6000" b="0" i="1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sz="60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sz="6000" b="0" i="1" smtClean="0">
                                      <a:latin typeface="Cambria Math" panose="02040503050406030204" pitchFamily="18" charset="0"/>
                                    </a:rPr>
                                    <m:t>))</m:t>
                                  </m:r>
                                </m:e>
                                <m:sup>
                                  <m:r>
                                    <a:rPr lang="en-US" sz="60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60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  <m:r>
                                <a:rPr lang="en-US" sz="6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6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6000" b="0" i="1" smtClean="0">
                                  <a:latin typeface="Cambria Math" panose="02040503050406030204" pitchFamily="18" charset="0"/>
                                </a:rPr>
                                <m:t>)+0.8∗</m:t>
                              </m:r>
                              <m:r>
                                <a:rPr lang="en-US" sz="60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  <m:r>
                                <a:rPr lang="en-US" sz="60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60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sz="6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num>
                        <m:den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𝑃𝑜𝑝𝑢𝑙𝑎𝑡𝑖𝑜𝑛</m:t>
                          </m:r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sz="60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US" sz="6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397977"/>
                <a:ext cx="11506200" cy="361526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39640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419" y="276012"/>
            <a:ext cx="8534400" cy="1507067"/>
          </a:xfrm>
        </p:spPr>
        <p:txBody>
          <a:bodyPr/>
          <a:lstStyle/>
          <a:p>
            <a:r>
              <a:rPr lang="en-US" dirty="0"/>
              <a:t>Years to water scarcity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7BE3CF66-5B83-43E4-9384-40E7342E102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98060367"/>
              </p:ext>
            </p:extLst>
          </p:nvPr>
        </p:nvGraphicFramePr>
        <p:xfrm>
          <a:off x="773723" y="1160585"/>
          <a:ext cx="9680331" cy="51522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119289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342" y="325458"/>
            <a:ext cx="8534400" cy="1507067"/>
          </a:xfrm>
        </p:spPr>
        <p:txBody>
          <a:bodyPr/>
          <a:lstStyle/>
          <a:p>
            <a:r>
              <a:rPr lang="en-US" dirty="0"/>
              <a:t>Threat of Water scarcity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5414" y="1496048"/>
            <a:ext cx="7746023" cy="50201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512159" y="3724201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97496" y="5164015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TX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328266" y="3790567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77735" y="4417986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AZ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44090" y="3819861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582008" y="2702697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ID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557345" y="3869643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KS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54592" y="3387559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NV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380398" y="4489355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NM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643681" y="4424627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OK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747352" y="3596026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UT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753699" y="2513940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OR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948962" y="1903659"/>
            <a:ext cx="6330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WA</a:t>
            </a:r>
          </a:p>
        </p:txBody>
      </p:sp>
    </p:spTree>
    <p:extLst>
      <p:ext uri="{BB962C8B-B14F-4D97-AF65-F5344CB8AC3E}">
        <p14:creationId xmlns:p14="http://schemas.microsoft.com/office/powerpoint/2010/main" val="4351420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342" y="606812"/>
            <a:ext cx="8534400" cy="1507067"/>
          </a:xfrm>
        </p:spPr>
        <p:txBody>
          <a:bodyPr/>
          <a:lstStyle/>
          <a:p>
            <a:r>
              <a:rPr lang="en-US" dirty="0"/>
              <a:t>Threat of Water scarcity – Comparison To Paul Ruess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3525" y="2180670"/>
            <a:ext cx="7487382" cy="4043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399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828800"/>
            <a:ext cx="9469438" cy="40386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Ruess, P. (2015). Mapping of Water Stress Indicators.  CE 394K Term Paper.</a:t>
            </a:r>
          </a:p>
          <a:p>
            <a:r>
              <a:rPr lang="en-US" dirty="0" err="1"/>
              <a:t>Posa</a:t>
            </a:r>
            <a:r>
              <a:rPr lang="en-US" dirty="0"/>
              <a:t>, R. (2015). Development and Land Use Change in the Central Potomac River Watershed. CE 394K Term Paper.</a:t>
            </a:r>
          </a:p>
          <a:p>
            <a:r>
              <a:rPr lang="en-US" dirty="0" err="1"/>
              <a:t>Mackun</a:t>
            </a:r>
            <a:r>
              <a:rPr lang="en-US" dirty="0"/>
              <a:t>, P., Wilson, S. (2011). Population Distribution and Change: 2000 to 2010. US Census Bureau.</a:t>
            </a:r>
          </a:p>
          <a:p>
            <a:r>
              <a:rPr lang="en-US" dirty="0"/>
              <a:t>Falkenmark, M. (1989). The massive water scarcity now threatening Africa: why isn't it being addressed? </a:t>
            </a:r>
            <a:r>
              <a:rPr lang="en-US" dirty="0" err="1"/>
              <a:t>Ambio</a:t>
            </a:r>
            <a:r>
              <a:rPr lang="en-US" dirty="0"/>
              <a:t>, 112-118.</a:t>
            </a:r>
          </a:p>
          <a:p>
            <a:r>
              <a:rPr lang="en-US" dirty="0"/>
              <a:t>Kirtman, B., Power S., </a:t>
            </a:r>
            <a:r>
              <a:rPr lang="en-US" dirty="0" err="1"/>
              <a:t>Adedoyin</a:t>
            </a:r>
            <a:r>
              <a:rPr lang="en-US" dirty="0"/>
              <a:t> J.A., Boer G.J., et al. (2013). Near-term Climate Change: Projections and Predictability. In: Climate Change 2013: The Physical Science Basis. Contribution of Working Group I to the Fifth Assessment Report of the Intergovernmental Panel on Climate Change. Cambridge University Press, Cambridge, United Kingdom and New York, NY, USA.</a:t>
            </a:r>
          </a:p>
          <a:p>
            <a:r>
              <a:rPr lang="en-US" dirty="0"/>
              <a:t>Mays, L. (2011). Water Resources Engineering. Hoboken, NJ: John Wiley &amp; Sons.</a:t>
            </a:r>
          </a:p>
          <a:p>
            <a:r>
              <a:rPr lang="en-US" dirty="0"/>
              <a:t>National Land Cover Data. Obtained from </a:t>
            </a:r>
            <a:r>
              <a:rPr lang="en-US" u="sng" dirty="0">
                <a:hlinkClick r:id="rId2"/>
              </a:rPr>
              <a:t>www.usgs.gov</a:t>
            </a:r>
            <a:r>
              <a:rPr lang="en-US" dirty="0"/>
              <a:t> </a:t>
            </a:r>
          </a:p>
          <a:p>
            <a:r>
              <a:rPr lang="en-US" dirty="0"/>
              <a:t>U.S. Census Data. Obtained from </a:t>
            </a:r>
            <a:r>
              <a:rPr lang="en-US" u="sng" dirty="0">
                <a:hlinkClick r:id="rId3"/>
              </a:rPr>
              <a:t>www.census.gov</a:t>
            </a:r>
            <a:r>
              <a:rPr lang="en-US" dirty="0"/>
              <a:t> </a:t>
            </a:r>
          </a:p>
          <a:p>
            <a:r>
              <a:rPr lang="en-US" dirty="0"/>
              <a:t>Proposal of the President (2015). Adoption of the Paris Agreement. Framework Convention on Climate Change. United Nations.</a:t>
            </a:r>
          </a:p>
          <a:p>
            <a:r>
              <a:rPr lang="en-US" dirty="0"/>
              <a:t>Average Annual Precipitation by State. Current Results: Weather and Science Facts. Obtained from </a:t>
            </a:r>
            <a:r>
              <a:rPr lang="en-US" u="sng" dirty="0">
                <a:hlinkClick r:id="rId4"/>
              </a:rPr>
              <a:t>https://www.curren0tresults.com/Weather/US/average-annual-state-precipitation.php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214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724225"/>
            <a:ext cx="8534400" cy="1507067"/>
          </a:xfrm>
        </p:spPr>
        <p:txBody>
          <a:bodyPr/>
          <a:lstStyle/>
          <a:p>
            <a:r>
              <a:rPr lang="en-US" dirty="0"/>
              <a:t>Inspiration and introduction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43534" y="1776045"/>
                <a:ext cx="10077574" cy="4202723"/>
              </a:xfrm>
            </p:spPr>
            <p:txBody>
              <a:bodyPr>
                <a:normAutofit/>
              </a:bodyPr>
              <a:lstStyle/>
              <a:p>
                <a:r>
                  <a:rPr lang="en-US" sz="2800" dirty="0">
                    <a:solidFill>
                      <a:schemeClr val="accent1"/>
                    </a:solidFill>
                  </a:rPr>
                  <a:t>1989 </a:t>
                </a:r>
                <a:r>
                  <a:rPr lang="en-US" sz="2800" dirty="0" err="1">
                    <a:solidFill>
                      <a:schemeClr val="accent1"/>
                    </a:solidFill>
                  </a:rPr>
                  <a:t>Malin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 Falkenmark presents “Falkenmark Indicator”</a:t>
                </a:r>
              </a:p>
              <a:p>
                <a:pPr lvl="1"/>
                <a:r>
                  <a:rPr lang="en-US" sz="2400" dirty="0">
                    <a:solidFill>
                      <a:schemeClr val="accent1"/>
                    </a:solidFill>
                  </a:rPr>
                  <a:t>FI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𝑀𝐴𝑅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𝑃𝑜𝑝𝑢𝑙𝑎𝑡𝑖𝑜𝑛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accent1"/>
                    </a:solidFill>
                  </a:rPr>
                  <a:t>, </a:t>
                </a:r>
                <a:r>
                  <a:rPr lang="en-US" sz="2400" b="1" dirty="0">
                    <a:solidFill>
                      <a:schemeClr val="accent1"/>
                    </a:solidFill>
                  </a:rPr>
                  <a:t>Water Scarcity – 1000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sz="24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2400" b="1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1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𝒎</m:t>
                            </m:r>
                          </m:e>
                          <m:sup>
                            <m:r>
                              <a:rPr lang="en-US" sz="2400" b="1" i="1" smtClean="0">
                                <a:solidFill>
                                  <a:schemeClr val="accent1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</m:sup>
                        </m:sSup>
                      </m:num>
                      <m:den>
                        <m:r>
                          <a:rPr lang="en-US" sz="24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𝒚𝒆𝒂𝒓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accent1"/>
                    </a:solidFill>
                  </a:rPr>
                  <a:t>/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𝒄𝒂𝒑𝒊𝒕𝒂</m:t>
                    </m:r>
                  </m:oMath>
                </a14:m>
                <a:endParaRPr lang="en-US" sz="2400" b="1" dirty="0">
                  <a:solidFill>
                    <a:schemeClr val="accent1"/>
                  </a:solidFill>
                </a:endParaRPr>
              </a:p>
              <a:p>
                <a:r>
                  <a:rPr lang="en-US" sz="2800" dirty="0">
                    <a:solidFill>
                      <a:schemeClr val="accent1"/>
                    </a:solidFill>
                  </a:rPr>
                  <a:t>2015 Paul Ruess analyzed </a:t>
                </a:r>
                <a:r>
                  <a:rPr lang="en-US" sz="2800" u="sng" dirty="0">
                    <a:solidFill>
                      <a:schemeClr val="accent1"/>
                    </a:solidFill>
                  </a:rPr>
                  <a:t>current 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global water stress</a:t>
                </a:r>
              </a:p>
              <a:p>
                <a:pPr marL="0" indent="0">
                  <a:buNone/>
                </a:pPr>
                <a:endParaRPr lang="en-US" sz="2800" u="sng" dirty="0">
                  <a:solidFill>
                    <a:schemeClr val="accent1"/>
                  </a:solidFill>
                </a:endParaRPr>
              </a:p>
              <a:p>
                <a:r>
                  <a:rPr lang="en-US" sz="2800" u="sng" dirty="0">
                    <a:solidFill>
                      <a:schemeClr val="accent1"/>
                    </a:solidFill>
                  </a:rPr>
                  <a:t>Objective</a:t>
                </a:r>
                <a:r>
                  <a:rPr lang="en-US" sz="2800" dirty="0">
                    <a:solidFill>
                      <a:schemeClr val="accent1"/>
                    </a:solidFill>
                  </a:rPr>
                  <a:t> – Determine the year water scarcity is reached for each of the United States</a:t>
                </a:r>
                <a:endParaRPr lang="en-US" sz="2800" u="sng" dirty="0">
                  <a:solidFill>
                    <a:schemeClr val="accent1"/>
                  </a:solidFill>
                </a:endParaRPr>
              </a:p>
              <a:p>
                <a:endParaRPr lang="en-US" sz="2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43534" y="1776045"/>
                <a:ext cx="10077574" cy="4202723"/>
              </a:xfrm>
              <a:blipFill>
                <a:blip r:embed="rId2"/>
                <a:stretch>
                  <a:fillRect l="-7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9158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en-US" dirty="0"/>
              <a:t>Time dependent FI</a:t>
            </a:r>
          </a:p>
        </p:txBody>
      </p:sp>
      <p:sp>
        <p:nvSpPr>
          <p:cNvPr id="4" name="Rectangle: Rounded Corners 3"/>
          <p:cNvSpPr/>
          <p:nvPr/>
        </p:nvSpPr>
        <p:spPr>
          <a:xfrm>
            <a:off x="684212" y="3217985"/>
            <a:ext cx="3026142" cy="1468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/>
          <p:cNvSpPr/>
          <p:nvPr/>
        </p:nvSpPr>
        <p:spPr>
          <a:xfrm>
            <a:off x="4098558" y="2191401"/>
            <a:ext cx="3026142" cy="1468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4098558" y="4169019"/>
            <a:ext cx="3026142" cy="1468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/>
          <p:cNvSpPr/>
          <p:nvPr/>
        </p:nvSpPr>
        <p:spPr>
          <a:xfrm>
            <a:off x="7512904" y="1333622"/>
            <a:ext cx="3026142" cy="1468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/>
          <p:cNvSpPr/>
          <p:nvPr/>
        </p:nvSpPr>
        <p:spPr>
          <a:xfrm>
            <a:off x="7512904" y="3128841"/>
            <a:ext cx="3026142" cy="1468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4" idx="3"/>
            <a:endCxn id="5" idx="1"/>
          </p:cNvCxnSpPr>
          <p:nvPr/>
        </p:nvCxnSpPr>
        <p:spPr>
          <a:xfrm flipV="1">
            <a:off x="3710354" y="2925559"/>
            <a:ext cx="388204" cy="1026584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3"/>
            <a:endCxn id="6" idx="1"/>
          </p:cNvCxnSpPr>
          <p:nvPr/>
        </p:nvCxnSpPr>
        <p:spPr>
          <a:xfrm>
            <a:off x="3710354" y="3952143"/>
            <a:ext cx="388204" cy="951034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3"/>
            <a:endCxn id="7" idx="1"/>
          </p:cNvCxnSpPr>
          <p:nvPr/>
        </p:nvCxnSpPr>
        <p:spPr>
          <a:xfrm flipV="1">
            <a:off x="7124700" y="2067780"/>
            <a:ext cx="388204" cy="857779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3"/>
            <a:endCxn id="8" idx="1"/>
          </p:cNvCxnSpPr>
          <p:nvPr/>
        </p:nvCxnSpPr>
        <p:spPr>
          <a:xfrm>
            <a:off x="7124700" y="2925559"/>
            <a:ext cx="388204" cy="937440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102641" y="3536643"/>
            <a:ext cx="2189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Falkenmark</a:t>
            </a:r>
          </a:p>
          <a:p>
            <a:pPr algn="ctr"/>
            <a:r>
              <a:rPr lang="en-US" sz="2400" dirty="0"/>
              <a:t>Indicator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16986" y="4672343"/>
            <a:ext cx="2189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Population(t)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16986" y="2310871"/>
            <a:ext cx="21892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Mean Annual Runoff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722118" y="1652280"/>
            <a:ext cx="2607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Land Cover(t)</a:t>
            </a:r>
          </a:p>
          <a:p>
            <a:pPr algn="ctr"/>
            <a:r>
              <a:rPr lang="en-US" sz="2400" dirty="0"/>
              <a:t>(Curve Number)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722118" y="3632165"/>
            <a:ext cx="2607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Precipitation (t)</a:t>
            </a:r>
          </a:p>
        </p:txBody>
      </p:sp>
    </p:spTree>
    <p:extLst>
      <p:ext uri="{BB962C8B-B14F-4D97-AF65-F5344CB8AC3E}">
        <p14:creationId xmlns:p14="http://schemas.microsoft.com/office/powerpoint/2010/main" val="2222946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en-US" dirty="0"/>
              <a:t>Time dependent FI</a:t>
            </a:r>
          </a:p>
        </p:txBody>
      </p:sp>
      <p:sp>
        <p:nvSpPr>
          <p:cNvPr id="4" name="Rectangle: Rounded Corners 3"/>
          <p:cNvSpPr/>
          <p:nvPr/>
        </p:nvSpPr>
        <p:spPr>
          <a:xfrm>
            <a:off x="684212" y="3217985"/>
            <a:ext cx="3026142" cy="1468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/>
          <p:cNvSpPr/>
          <p:nvPr/>
        </p:nvSpPr>
        <p:spPr>
          <a:xfrm>
            <a:off x="4098558" y="2191401"/>
            <a:ext cx="3026142" cy="1468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4098558" y="4169019"/>
            <a:ext cx="3026142" cy="1468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/>
          <p:cNvSpPr/>
          <p:nvPr/>
        </p:nvSpPr>
        <p:spPr>
          <a:xfrm>
            <a:off x="7512904" y="1333622"/>
            <a:ext cx="3026142" cy="1468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/>
          <p:cNvSpPr/>
          <p:nvPr/>
        </p:nvSpPr>
        <p:spPr>
          <a:xfrm>
            <a:off x="7512904" y="3128841"/>
            <a:ext cx="3026142" cy="1468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4" idx="3"/>
            <a:endCxn id="5" idx="1"/>
          </p:cNvCxnSpPr>
          <p:nvPr/>
        </p:nvCxnSpPr>
        <p:spPr>
          <a:xfrm flipV="1">
            <a:off x="3710354" y="2925559"/>
            <a:ext cx="388204" cy="1026584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3"/>
            <a:endCxn id="6" idx="1"/>
          </p:cNvCxnSpPr>
          <p:nvPr/>
        </p:nvCxnSpPr>
        <p:spPr>
          <a:xfrm>
            <a:off x="3710354" y="3952143"/>
            <a:ext cx="388204" cy="951034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3"/>
            <a:endCxn id="7" idx="1"/>
          </p:cNvCxnSpPr>
          <p:nvPr/>
        </p:nvCxnSpPr>
        <p:spPr>
          <a:xfrm flipV="1">
            <a:off x="7124700" y="2067780"/>
            <a:ext cx="388204" cy="857779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3"/>
            <a:endCxn id="8" idx="1"/>
          </p:cNvCxnSpPr>
          <p:nvPr/>
        </p:nvCxnSpPr>
        <p:spPr>
          <a:xfrm>
            <a:off x="7124700" y="2925559"/>
            <a:ext cx="388204" cy="937440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102641" y="3536643"/>
            <a:ext cx="2189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Falkenmark</a:t>
            </a:r>
          </a:p>
          <a:p>
            <a:pPr algn="ctr"/>
            <a:r>
              <a:rPr lang="en-US" sz="2400" dirty="0"/>
              <a:t>Indicator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16986" y="4672343"/>
            <a:ext cx="2189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Population(t)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16986" y="2310871"/>
            <a:ext cx="21892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Mean Annual Runoff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722118" y="1652280"/>
            <a:ext cx="2607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Land Cover(t)</a:t>
            </a:r>
          </a:p>
          <a:p>
            <a:pPr algn="ctr"/>
            <a:r>
              <a:rPr lang="en-US" sz="2400" dirty="0"/>
              <a:t>(Curve Number)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722118" y="3632165"/>
            <a:ext cx="2607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Precipitation (t)</a:t>
            </a:r>
          </a:p>
        </p:txBody>
      </p:sp>
      <p:sp>
        <p:nvSpPr>
          <p:cNvPr id="3" name="Oval 2"/>
          <p:cNvSpPr/>
          <p:nvPr/>
        </p:nvSpPr>
        <p:spPr>
          <a:xfrm>
            <a:off x="7093362" y="5477606"/>
            <a:ext cx="450880" cy="5187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02596" y="5444591"/>
            <a:ext cx="43342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183077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en-US" dirty="0"/>
              <a:t>Time dependent FI</a:t>
            </a:r>
          </a:p>
        </p:txBody>
      </p:sp>
      <p:sp>
        <p:nvSpPr>
          <p:cNvPr id="4" name="Rectangle: Rounded Corners 3"/>
          <p:cNvSpPr/>
          <p:nvPr/>
        </p:nvSpPr>
        <p:spPr>
          <a:xfrm>
            <a:off x="684212" y="3217985"/>
            <a:ext cx="3026142" cy="1468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/>
          <p:cNvSpPr/>
          <p:nvPr/>
        </p:nvSpPr>
        <p:spPr>
          <a:xfrm>
            <a:off x="4098558" y="2191401"/>
            <a:ext cx="3026142" cy="1468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4098558" y="4169019"/>
            <a:ext cx="3026142" cy="1468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/>
          <p:cNvSpPr/>
          <p:nvPr/>
        </p:nvSpPr>
        <p:spPr>
          <a:xfrm>
            <a:off x="7512904" y="1333622"/>
            <a:ext cx="3026142" cy="1468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/>
          <p:cNvSpPr/>
          <p:nvPr/>
        </p:nvSpPr>
        <p:spPr>
          <a:xfrm>
            <a:off x="7512904" y="3128841"/>
            <a:ext cx="3026142" cy="1468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4" idx="3"/>
            <a:endCxn id="5" idx="1"/>
          </p:cNvCxnSpPr>
          <p:nvPr/>
        </p:nvCxnSpPr>
        <p:spPr>
          <a:xfrm flipV="1">
            <a:off x="3710354" y="2925559"/>
            <a:ext cx="388204" cy="1026584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3"/>
            <a:endCxn id="6" idx="1"/>
          </p:cNvCxnSpPr>
          <p:nvPr/>
        </p:nvCxnSpPr>
        <p:spPr>
          <a:xfrm>
            <a:off x="3710354" y="3952143"/>
            <a:ext cx="388204" cy="951034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3"/>
            <a:endCxn id="7" idx="1"/>
          </p:cNvCxnSpPr>
          <p:nvPr/>
        </p:nvCxnSpPr>
        <p:spPr>
          <a:xfrm flipV="1">
            <a:off x="7124700" y="2067780"/>
            <a:ext cx="388204" cy="857779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3"/>
            <a:endCxn id="8" idx="1"/>
          </p:cNvCxnSpPr>
          <p:nvPr/>
        </p:nvCxnSpPr>
        <p:spPr>
          <a:xfrm>
            <a:off x="7124700" y="2925559"/>
            <a:ext cx="388204" cy="937440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102641" y="3536643"/>
            <a:ext cx="2189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Falkenmark</a:t>
            </a:r>
          </a:p>
          <a:p>
            <a:pPr algn="ctr"/>
            <a:r>
              <a:rPr lang="en-US" sz="2400" dirty="0"/>
              <a:t>Indicator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16986" y="4672343"/>
            <a:ext cx="2189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Population(t)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16986" y="2310871"/>
            <a:ext cx="21892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Mean Annual Runoff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722118" y="1652280"/>
            <a:ext cx="2607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Land Cover(t)</a:t>
            </a:r>
          </a:p>
          <a:p>
            <a:pPr algn="ctr"/>
            <a:r>
              <a:rPr lang="en-US" sz="2400" dirty="0"/>
              <a:t>(Curve Number)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722118" y="3632165"/>
            <a:ext cx="2607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Precipitation (t)</a:t>
            </a:r>
          </a:p>
        </p:txBody>
      </p:sp>
      <p:sp>
        <p:nvSpPr>
          <p:cNvPr id="3" name="Oval 2"/>
          <p:cNvSpPr/>
          <p:nvPr/>
        </p:nvSpPr>
        <p:spPr>
          <a:xfrm>
            <a:off x="7093362" y="5477606"/>
            <a:ext cx="450880" cy="5187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02596" y="5444591"/>
            <a:ext cx="43342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9" name="Oval 18"/>
          <p:cNvSpPr/>
          <p:nvPr/>
        </p:nvSpPr>
        <p:spPr>
          <a:xfrm>
            <a:off x="10539046" y="4405314"/>
            <a:ext cx="450880" cy="5187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547772" y="4372299"/>
            <a:ext cx="43342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419373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8534400" cy="1507067"/>
          </a:xfrm>
        </p:spPr>
        <p:txBody>
          <a:bodyPr/>
          <a:lstStyle/>
          <a:p>
            <a:r>
              <a:rPr lang="en-US" dirty="0"/>
              <a:t>Time dependent FI</a:t>
            </a:r>
          </a:p>
        </p:txBody>
      </p:sp>
      <p:sp>
        <p:nvSpPr>
          <p:cNvPr id="4" name="Rectangle: Rounded Corners 3"/>
          <p:cNvSpPr/>
          <p:nvPr/>
        </p:nvSpPr>
        <p:spPr>
          <a:xfrm>
            <a:off x="684212" y="3217985"/>
            <a:ext cx="3026142" cy="1468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/>
          <p:cNvSpPr/>
          <p:nvPr/>
        </p:nvSpPr>
        <p:spPr>
          <a:xfrm>
            <a:off x="4098558" y="2191401"/>
            <a:ext cx="3026142" cy="1468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: Rounded Corners 5"/>
          <p:cNvSpPr/>
          <p:nvPr/>
        </p:nvSpPr>
        <p:spPr>
          <a:xfrm>
            <a:off x="4098558" y="4169019"/>
            <a:ext cx="3026142" cy="1468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/>
          <p:cNvSpPr/>
          <p:nvPr/>
        </p:nvSpPr>
        <p:spPr>
          <a:xfrm>
            <a:off x="7512904" y="1333622"/>
            <a:ext cx="3026142" cy="1468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: Rounded Corners 7"/>
          <p:cNvSpPr/>
          <p:nvPr/>
        </p:nvSpPr>
        <p:spPr>
          <a:xfrm>
            <a:off x="7512904" y="3128841"/>
            <a:ext cx="3026142" cy="146831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stCxn id="4" idx="3"/>
            <a:endCxn id="5" idx="1"/>
          </p:cNvCxnSpPr>
          <p:nvPr/>
        </p:nvCxnSpPr>
        <p:spPr>
          <a:xfrm flipV="1">
            <a:off x="3710354" y="2925559"/>
            <a:ext cx="388204" cy="1026584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4" idx="3"/>
            <a:endCxn id="6" idx="1"/>
          </p:cNvCxnSpPr>
          <p:nvPr/>
        </p:nvCxnSpPr>
        <p:spPr>
          <a:xfrm>
            <a:off x="3710354" y="3952143"/>
            <a:ext cx="388204" cy="951034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3"/>
            <a:endCxn id="7" idx="1"/>
          </p:cNvCxnSpPr>
          <p:nvPr/>
        </p:nvCxnSpPr>
        <p:spPr>
          <a:xfrm flipV="1">
            <a:off x="7124700" y="2067780"/>
            <a:ext cx="388204" cy="857779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3"/>
            <a:endCxn id="8" idx="1"/>
          </p:cNvCxnSpPr>
          <p:nvPr/>
        </p:nvCxnSpPr>
        <p:spPr>
          <a:xfrm>
            <a:off x="7124700" y="2925559"/>
            <a:ext cx="388204" cy="937440"/>
          </a:xfrm>
          <a:prstGeom prst="straightConnector1">
            <a:avLst/>
          </a:prstGeom>
          <a:ln w="76200">
            <a:solidFill>
              <a:srgbClr val="FF0000">
                <a:alpha val="60000"/>
              </a:srgb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102641" y="3536643"/>
            <a:ext cx="21892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Falkenmark</a:t>
            </a:r>
          </a:p>
          <a:p>
            <a:pPr algn="ctr"/>
            <a:r>
              <a:rPr lang="en-US" sz="2400" dirty="0"/>
              <a:t>Indicator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16986" y="4672343"/>
            <a:ext cx="21892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Population(t)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516986" y="2310871"/>
            <a:ext cx="21892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Mean Annual Runoff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722118" y="1652280"/>
            <a:ext cx="26077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Land Cover(t)</a:t>
            </a:r>
          </a:p>
          <a:p>
            <a:pPr algn="ctr"/>
            <a:r>
              <a:rPr lang="en-US" sz="2400" dirty="0"/>
              <a:t>(Curve Number)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722118" y="3632165"/>
            <a:ext cx="26077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Precipitation (t)</a:t>
            </a:r>
          </a:p>
        </p:txBody>
      </p:sp>
      <p:sp>
        <p:nvSpPr>
          <p:cNvPr id="3" name="Oval 2"/>
          <p:cNvSpPr/>
          <p:nvPr/>
        </p:nvSpPr>
        <p:spPr>
          <a:xfrm>
            <a:off x="7093362" y="5477606"/>
            <a:ext cx="450880" cy="5187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102596" y="5444591"/>
            <a:ext cx="43342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sp>
        <p:nvSpPr>
          <p:cNvPr id="19" name="Oval 18"/>
          <p:cNvSpPr/>
          <p:nvPr/>
        </p:nvSpPr>
        <p:spPr>
          <a:xfrm>
            <a:off x="10539046" y="4405314"/>
            <a:ext cx="450880" cy="5187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0547772" y="4372299"/>
            <a:ext cx="43342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1" name="Oval 20"/>
          <p:cNvSpPr/>
          <p:nvPr/>
        </p:nvSpPr>
        <p:spPr>
          <a:xfrm>
            <a:off x="10539046" y="2611551"/>
            <a:ext cx="450880" cy="51874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0547772" y="2578536"/>
            <a:ext cx="43342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43737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6627" y="184639"/>
            <a:ext cx="8534400" cy="1132252"/>
          </a:xfrm>
        </p:spPr>
        <p:txBody>
          <a:bodyPr/>
          <a:lstStyle/>
          <a:p>
            <a:r>
              <a:rPr lang="en-US" dirty="0"/>
              <a:t>Population(t)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CED6A434-392B-4BCB-B82E-0477BE62506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44929595"/>
              </p:ext>
            </p:extLst>
          </p:nvPr>
        </p:nvGraphicFramePr>
        <p:xfrm>
          <a:off x="666627" y="107949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E003A1A-7F1C-4718-9E00-4716926472D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6513712"/>
              </p:ext>
            </p:extLst>
          </p:nvPr>
        </p:nvGraphicFramePr>
        <p:xfrm>
          <a:off x="6263054" y="1079498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7C4C2CCA-4469-422A-A23F-5F2E251955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2973281"/>
              </p:ext>
            </p:extLst>
          </p:nvPr>
        </p:nvGraphicFramePr>
        <p:xfrm>
          <a:off x="3464841" y="3719147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051569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458" y="430823"/>
            <a:ext cx="8534400" cy="1046285"/>
          </a:xfrm>
        </p:spPr>
        <p:txBody>
          <a:bodyPr>
            <a:normAutofit/>
          </a:bodyPr>
          <a:lstStyle/>
          <a:p>
            <a:r>
              <a:rPr lang="en-US" dirty="0"/>
              <a:t>Precipitation(t)</a:t>
            </a: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8548" y="1797905"/>
            <a:ext cx="4155244" cy="3539026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4126" y="1797905"/>
            <a:ext cx="4155244" cy="3539026"/>
          </a:xfrm>
          <a:prstGeom prst="rect">
            <a:avLst/>
          </a:prstGeom>
        </p:spPr>
      </p:pic>
      <p:pic>
        <p:nvPicPr>
          <p:cNvPr id="6" name="Picture 5" descr="Image result for map of united states"/>
          <p:cNvPicPr/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86176">
            <a:off x="7762944" y="3211776"/>
            <a:ext cx="1436487" cy="10238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25854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685800"/>
            <a:ext cx="9040080" cy="1507067"/>
          </a:xfrm>
        </p:spPr>
        <p:txBody>
          <a:bodyPr/>
          <a:lstStyle/>
          <a:p>
            <a:r>
              <a:rPr lang="en-US" dirty="0"/>
              <a:t>Land Cover(t) – SCS Curve Number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4212" y="2101361"/>
                <a:ext cx="8534400" cy="3615267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4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𝑀𝐴𝑅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𝐴𝑟𝑒𝑎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𝐴𝑟𝑒𝑎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∗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−0.2∗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40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+0.8∗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den>
                    </m:f>
                  </m:oMath>
                </a14:m>
                <a:endParaRPr lang="en-US" sz="4000" dirty="0"/>
              </a:p>
              <a:p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1000</m:t>
                        </m:r>
                      </m:num>
                      <m:den>
                        <m:r>
                          <a:rPr lang="en-US" sz="4000" b="0" i="1" smtClean="0">
                            <a:latin typeface="Cambria Math" panose="02040503050406030204" pitchFamily="18" charset="0"/>
                          </a:rPr>
                          <m:t>𝐶𝑁</m:t>
                        </m:r>
                      </m:den>
                    </m:f>
                    <m:r>
                      <a:rPr lang="en-US" sz="4000" b="0" i="1" smtClean="0">
                        <a:latin typeface="Cambria Math" panose="02040503050406030204" pitchFamily="18" charset="0"/>
                      </a:rPr>
                      <m:t>−10</m:t>
                    </m:r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4212" y="2101361"/>
                <a:ext cx="8534400" cy="3615267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7933138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1107</TotalTime>
  <Words>471</Words>
  <Application>Microsoft Office PowerPoint</Application>
  <PresentationFormat>Widescreen</PresentationFormat>
  <Paragraphs>112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Cambria Math</vt:lpstr>
      <vt:lpstr>Century Gothic</vt:lpstr>
      <vt:lpstr>Wingdings 3</vt:lpstr>
      <vt:lpstr>Slice</vt:lpstr>
      <vt:lpstr>Water Scarcity in the United States</vt:lpstr>
      <vt:lpstr>Inspiration and introduction</vt:lpstr>
      <vt:lpstr>Time dependent FI</vt:lpstr>
      <vt:lpstr>Time dependent FI</vt:lpstr>
      <vt:lpstr>Time dependent FI</vt:lpstr>
      <vt:lpstr>Time dependent FI</vt:lpstr>
      <vt:lpstr>Population(t)</vt:lpstr>
      <vt:lpstr>Precipitation(t)</vt:lpstr>
      <vt:lpstr>Land Cover(t) – SCS Curve Number</vt:lpstr>
      <vt:lpstr>Land Cover(t) – NLCD 2001, 06, 11</vt:lpstr>
      <vt:lpstr>Curve Number</vt:lpstr>
      <vt:lpstr>PowerPoint Presentation</vt:lpstr>
      <vt:lpstr>Years to water scarcity</vt:lpstr>
      <vt:lpstr>Threat of Water scarcity</vt:lpstr>
      <vt:lpstr>Threat of Water scarcity – Comparison To Paul Ruess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Scarcity in the United States</dc:title>
  <dc:creator>Eddie Tiernan</dc:creator>
  <cp:lastModifiedBy>Maidment, David R</cp:lastModifiedBy>
  <cp:revision>26</cp:revision>
  <dcterms:created xsi:type="dcterms:W3CDTF">2016-11-30T04:35:03Z</dcterms:created>
  <dcterms:modified xsi:type="dcterms:W3CDTF">2016-12-01T17:30:53Z</dcterms:modified>
</cp:coreProperties>
</file>