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81" r:id="rId6"/>
    <p:sldId id="260" r:id="rId7"/>
    <p:sldId id="275" r:id="rId8"/>
    <p:sldId id="283" r:id="rId9"/>
    <p:sldId id="279" r:id="rId10"/>
    <p:sldId id="282" r:id="rId11"/>
    <p:sldId id="270" r:id="rId12"/>
    <p:sldId id="276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01" autoAdjust="0"/>
  </p:normalViewPr>
  <p:slideViewPr>
    <p:cSldViewPr snapToGrid="0" snapToObjects="1">
      <p:cViewPr varScale="1">
        <p:scale>
          <a:sx n="61" d="100"/>
          <a:sy n="61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ANREN:Projects:LC_dat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Applications:Microsoft%20Office%202011:Office:&#21152;&#36733;&#39033;:Solver.xla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Applications:Microsoft%20Office%202011:Office:&#21152;&#36733;&#39033;:Solver.xla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Landcover</a:t>
            </a:r>
          </a:p>
        </c:rich>
      </c:tx>
      <c:layout>
        <c:manualLayout>
          <c:xMode val="edge"/>
          <c:yMode val="edge"/>
          <c:x val="0.58996791574495999"/>
          <c:y val="1.92307692307692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5215781386993997"/>
          <c:y val="0.21890142337977"/>
          <c:w val="0.50934421174331002"/>
          <c:h val="0.90325451295761405"/>
        </c:manualLayout>
      </c:layout>
      <c:pieChart>
        <c:varyColors val="1"/>
        <c:ser>
          <c:idx val="0"/>
          <c:order val="0"/>
          <c:spPr>
            <a:solidFill>
              <a:srgbClr val="5B9BD5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bubble3D val="0"/>
            <c:spPr>
              <a:solidFill>
                <a:srgbClr val="ED7D31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DD0806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548235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4472C4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70AD47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255E91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altLang="zh-CN" sz="1400"/>
                      <a:t>54.07%</a:t>
                    </a:r>
                    <a:endParaRPr lang="en-US" altLang="zh-CN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defRPr>
                    </a:pPr>
                    <a:r>
                      <a:rPr lang="en-US" altLang="zh-CN" sz="1400" b="0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rPr>
                      <a:t>22.83%</a:t>
                    </a:r>
                  </a:p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</a:defRPr>
                    </a:pPr>
                    <a:endParaRPr lang="en-US" altLang="zh-CN" sz="11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altLang="zh-CN" sz="1400"/>
                      <a:t>5.62%</a:t>
                    </a:r>
                    <a:endParaRPr lang="en-US" altLang="zh-CN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3175">
                  <a:solidFill>
                    <a:srgbClr val="969696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LC_data!$B$2:$B$8</c:f>
              <c:strCache>
                <c:ptCount val="7"/>
                <c:pt idx="0">
                  <c:v>Agriculture</c:v>
                </c:pt>
                <c:pt idx="1">
                  <c:v>Development</c:v>
                </c:pt>
                <c:pt idx="2">
                  <c:v>Forest</c:v>
                </c:pt>
                <c:pt idx="3">
                  <c:v>OpenWater</c:v>
                </c:pt>
                <c:pt idx="4">
                  <c:v>ShrubScrubGrass</c:v>
                </c:pt>
                <c:pt idx="5">
                  <c:v>SnowIceBarren</c:v>
                </c:pt>
                <c:pt idx="6">
                  <c:v>Wetland</c:v>
                </c:pt>
              </c:strCache>
            </c:strRef>
          </c:cat>
          <c:val>
            <c:numRef>
              <c:f>LC_data!$E$2:$E$8</c:f>
              <c:numCache>
                <c:formatCode>0.00%</c:formatCode>
                <c:ptCount val="7"/>
                <c:pt idx="0">
                  <c:v>0.13742850521646799</c:v>
                </c:pt>
                <c:pt idx="1">
                  <c:v>0.54068890135248504</c:v>
                </c:pt>
                <c:pt idx="2">
                  <c:v>0.22834775243876801</c:v>
                </c:pt>
                <c:pt idx="3">
                  <c:v>1.4925114002900201E-2</c:v>
                </c:pt>
                <c:pt idx="4">
                  <c:v>5.6180538623601298E-2</c:v>
                </c:pt>
                <c:pt idx="5">
                  <c:v>2.1377666829968298E-3</c:v>
                </c:pt>
                <c:pt idx="6">
                  <c:v>2.02914216827817E-2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4964311811927803E-2"/>
          <c:y val="0.17948667474258001"/>
          <c:w val="0.38476953828077198"/>
          <c:h val="0.70192206743387797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C0C0C0"/>
      </a:solidFill>
      <a:prstDash val="solid"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altLang="zh-CN" sz="2000" dirty="0"/>
              <a:t>Schuylkill </a:t>
            </a:r>
            <a:r>
              <a:rPr lang="en-US" altLang="zh-CN" sz="2000" dirty="0" err="1"/>
              <a:t>River</a:t>
            </a:r>
            <a:r>
              <a:rPr lang="en-US" altLang="zh-CN" sz="2000" dirty="0" err="1" smtClean="0"/>
              <a:t>,Philadelphia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1932</a:t>
            </a:r>
            <a:r>
              <a:rPr lang="en-US" altLang="zh-CN" sz="2000" dirty="0"/>
              <a:t>-1965 </a:t>
            </a:r>
          </a:p>
        </c:rich>
      </c:tx>
      <c:layout>
        <c:manualLayout>
          <c:xMode val="edge"/>
          <c:yMode val="edge"/>
          <c:x val="0.15834866712772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4303368328959"/>
          <c:y val="0.20462962962962999"/>
          <c:w val="0.77018963254593198"/>
          <c:h val="0.57441382327209101"/>
        </c:manualLayout>
      </c:layout>
      <c:scatterChart>
        <c:scatterStyle val="lineMarker"/>
        <c:varyColors val="0"/>
        <c:ser>
          <c:idx val="0"/>
          <c:order val="0"/>
          <c:tx>
            <c:v>Schuylkill River, Philadelphia1932-1965 </c:v>
          </c:tx>
          <c:spPr>
            <a:ln w="47625">
              <a:noFill/>
            </a:ln>
          </c:spPr>
          <c:trendline>
            <c:trendlineType val="log"/>
            <c:forward val="60"/>
            <c:intercept val="2000"/>
            <c:dispRSqr val="0"/>
            <c:dispEq val="0"/>
          </c:trendline>
          <c:xVal>
            <c:numRef>
              <c:f>[1]Sheet1!$C$2:$C$40</c:f>
              <c:numCache>
                <c:formatCode>0.00</c:formatCode>
                <c:ptCount val="39"/>
                <c:pt idx="0">
                  <c:v>40</c:v>
                </c:pt>
                <c:pt idx="1">
                  <c:v>20</c:v>
                </c:pt>
                <c:pt idx="2">
                  <c:v>13.33333333333333</c:v>
                </c:pt>
                <c:pt idx="3">
                  <c:v>10</c:v>
                </c:pt>
                <c:pt idx="4">
                  <c:v>8</c:v>
                </c:pt>
                <c:pt idx="5">
                  <c:v>6.666666666666667</c:v>
                </c:pt>
                <c:pt idx="6">
                  <c:v>5.7142857142857109</c:v>
                </c:pt>
                <c:pt idx="7">
                  <c:v>5</c:v>
                </c:pt>
                <c:pt idx="8">
                  <c:v>4.4444444444444438</c:v>
                </c:pt>
                <c:pt idx="9">
                  <c:v>4</c:v>
                </c:pt>
                <c:pt idx="10">
                  <c:v>3.6363636363636358</c:v>
                </c:pt>
                <c:pt idx="11">
                  <c:v>3.333333333333333</c:v>
                </c:pt>
                <c:pt idx="12">
                  <c:v>3.0769230769230771</c:v>
                </c:pt>
                <c:pt idx="13">
                  <c:v>2.8571428571428572</c:v>
                </c:pt>
                <c:pt idx="14">
                  <c:v>2.6666666666666661</c:v>
                </c:pt>
                <c:pt idx="15">
                  <c:v>2.5</c:v>
                </c:pt>
                <c:pt idx="16">
                  <c:v>2.3529411764705861</c:v>
                </c:pt>
                <c:pt idx="17">
                  <c:v>2.2222222222222219</c:v>
                </c:pt>
                <c:pt idx="18">
                  <c:v>2.1052631578947372</c:v>
                </c:pt>
                <c:pt idx="19">
                  <c:v>2</c:v>
                </c:pt>
                <c:pt idx="20">
                  <c:v>1.9047619047619051</c:v>
                </c:pt>
                <c:pt idx="21">
                  <c:v>1.8181818181818179</c:v>
                </c:pt>
                <c:pt idx="22">
                  <c:v>1.73913043478261</c:v>
                </c:pt>
                <c:pt idx="23">
                  <c:v>1.666666666666667</c:v>
                </c:pt>
                <c:pt idx="24">
                  <c:v>1.6</c:v>
                </c:pt>
                <c:pt idx="25">
                  <c:v>1.5384615384615401</c:v>
                </c:pt>
                <c:pt idx="26">
                  <c:v>1.481481481481481</c:v>
                </c:pt>
                <c:pt idx="27">
                  <c:v>1.4285714285714299</c:v>
                </c:pt>
                <c:pt idx="28">
                  <c:v>1.3793103448275861</c:v>
                </c:pt>
                <c:pt idx="29">
                  <c:v>1.333333333333333</c:v>
                </c:pt>
                <c:pt idx="30">
                  <c:v>1.290322580645161</c:v>
                </c:pt>
                <c:pt idx="31">
                  <c:v>1.25</c:v>
                </c:pt>
                <c:pt idx="32">
                  <c:v>1.2121212121212119</c:v>
                </c:pt>
                <c:pt idx="33">
                  <c:v>1.1764705882352939</c:v>
                </c:pt>
                <c:pt idx="34">
                  <c:v>1.142857142857143</c:v>
                </c:pt>
                <c:pt idx="35">
                  <c:v>1.1111111111111109</c:v>
                </c:pt>
                <c:pt idx="36">
                  <c:v>1.0810810810810809</c:v>
                </c:pt>
                <c:pt idx="37">
                  <c:v>1.0526315789473679</c:v>
                </c:pt>
                <c:pt idx="38">
                  <c:v>1.025641025641026</c:v>
                </c:pt>
              </c:numCache>
            </c:numRef>
          </c:xVal>
          <c:yVal>
            <c:numRef>
              <c:f>[1]Sheet1!$A$2:$A$40</c:f>
              <c:numCache>
                <c:formatCode>General</c:formatCode>
                <c:ptCount val="39"/>
                <c:pt idx="0">
                  <c:v>4452</c:v>
                </c:pt>
                <c:pt idx="1">
                  <c:v>4126</c:v>
                </c:pt>
                <c:pt idx="2">
                  <c:v>3944</c:v>
                </c:pt>
                <c:pt idx="3">
                  <c:v>3228</c:v>
                </c:pt>
                <c:pt idx="4">
                  <c:v>3205</c:v>
                </c:pt>
                <c:pt idx="5">
                  <c:v>3129</c:v>
                </c:pt>
                <c:pt idx="6">
                  <c:v>3110</c:v>
                </c:pt>
                <c:pt idx="7">
                  <c:v>3011</c:v>
                </c:pt>
                <c:pt idx="8">
                  <c:v>2950</c:v>
                </c:pt>
                <c:pt idx="9">
                  <c:v>2936</c:v>
                </c:pt>
                <c:pt idx="10">
                  <c:v>2901</c:v>
                </c:pt>
                <c:pt idx="11">
                  <c:v>2899</c:v>
                </c:pt>
                <c:pt idx="12">
                  <c:v>2854</c:v>
                </c:pt>
                <c:pt idx="13">
                  <c:v>2795</c:v>
                </c:pt>
                <c:pt idx="14">
                  <c:v>2676</c:v>
                </c:pt>
                <c:pt idx="15">
                  <c:v>2582</c:v>
                </c:pt>
                <c:pt idx="16">
                  <c:v>2506</c:v>
                </c:pt>
                <c:pt idx="17">
                  <c:v>2488</c:v>
                </c:pt>
                <c:pt idx="18">
                  <c:v>2406</c:v>
                </c:pt>
                <c:pt idx="19">
                  <c:v>2332</c:v>
                </c:pt>
                <c:pt idx="20">
                  <c:v>2303</c:v>
                </c:pt>
                <c:pt idx="21">
                  <c:v>2300</c:v>
                </c:pt>
                <c:pt idx="22">
                  <c:v>2237</c:v>
                </c:pt>
                <c:pt idx="23">
                  <c:v>2221</c:v>
                </c:pt>
                <c:pt idx="24">
                  <c:v>2211</c:v>
                </c:pt>
                <c:pt idx="25">
                  <c:v>2184</c:v>
                </c:pt>
                <c:pt idx="26">
                  <c:v>2132</c:v>
                </c:pt>
                <c:pt idx="27">
                  <c:v>2123</c:v>
                </c:pt>
                <c:pt idx="28">
                  <c:v>2119</c:v>
                </c:pt>
                <c:pt idx="29">
                  <c:v>2002</c:v>
                </c:pt>
                <c:pt idx="30">
                  <c:v>1997</c:v>
                </c:pt>
                <c:pt idx="31">
                  <c:v>1881</c:v>
                </c:pt>
                <c:pt idx="32">
                  <c:v>1879</c:v>
                </c:pt>
                <c:pt idx="33">
                  <c:v>1789</c:v>
                </c:pt>
                <c:pt idx="34">
                  <c:v>1788</c:v>
                </c:pt>
                <c:pt idx="35">
                  <c:v>1724</c:v>
                </c:pt>
                <c:pt idx="36">
                  <c:v>1401</c:v>
                </c:pt>
                <c:pt idx="37">
                  <c:v>1158</c:v>
                </c:pt>
                <c:pt idx="38">
                  <c:v>1014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976592"/>
        <c:axId val="78974912"/>
      </c:scatterChart>
      <c:valAx>
        <c:axId val="78976592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Recurrence</a:t>
                </a:r>
                <a:r>
                  <a:rPr lang="zh-CN" sz="1800"/>
                  <a:t> </a:t>
                </a:r>
                <a:r>
                  <a:rPr lang="en-US" sz="1800"/>
                  <a:t>Interval(Years)</a:t>
                </a:r>
                <a:endParaRPr lang="zh-CN" sz="18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974912"/>
        <c:crosses val="autoZero"/>
        <c:crossBetween val="midCat"/>
      </c:valAx>
      <c:valAx>
        <c:axId val="78974912"/>
        <c:scaling>
          <c:orientation val="minMax"/>
          <c:max val="6000"/>
          <c:min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Discharge,cfs</a:t>
                </a:r>
                <a:endParaRPr lang="zh-CN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976592"/>
        <c:crosses val="autoZero"/>
        <c:crossBetween val="midCat"/>
        <c:majorUnit val="1000"/>
        <c:minorUnit val="100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Schuylkill </a:t>
            </a:r>
            <a:r>
              <a:rPr lang="en-US" sz="2000" dirty="0" err="1"/>
              <a:t>River</a:t>
            </a:r>
            <a:r>
              <a:rPr lang="en-US" sz="2000" dirty="0" err="1" smtClean="0"/>
              <a:t>,Philadelphia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1965</a:t>
            </a:r>
            <a:r>
              <a:rPr lang="en-US" sz="2000" dirty="0"/>
              <a:t>-2015 </a:t>
            </a:r>
          </a:p>
          <a:p>
            <a:pPr>
              <a:defRPr sz="2000"/>
            </a:pPr>
            <a:endParaRPr lang="zh-CN" sz="2000" dirty="0"/>
          </a:p>
        </c:rich>
      </c:tx>
      <c:layout>
        <c:manualLayout>
          <c:xMode val="edge"/>
          <c:yMode val="edge"/>
          <c:x val="0.15603914681471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4303368328959"/>
          <c:y val="0.20740740740740701"/>
          <c:w val="0.79102296587926502"/>
          <c:h val="0.57163604549431302"/>
        </c:manualLayout>
      </c:layout>
      <c:scatterChart>
        <c:scatterStyle val="lineMarker"/>
        <c:varyColors val="0"/>
        <c:ser>
          <c:idx val="1"/>
          <c:order val="0"/>
          <c:spPr>
            <a:ln w="47625">
              <a:noFill/>
            </a:ln>
          </c:spPr>
          <c:trendline>
            <c:trendlineType val="log"/>
            <c:forward val="49"/>
            <c:intercept val="2000"/>
            <c:dispRSqr val="0"/>
            <c:dispEq val="0"/>
          </c:trendline>
          <c:xVal>
            <c:numRef>
              <c:f>[1]Sheet1!$G$2:$G$67</c:f>
              <c:numCache>
                <c:formatCode>General</c:formatCode>
                <c:ptCount val="66"/>
                <c:pt idx="0">
                  <c:v>51</c:v>
                </c:pt>
                <c:pt idx="1">
                  <c:v>25.5</c:v>
                </c:pt>
                <c:pt idx="2">
                  <c:v>17</c:v>
                </c:pt>
                <c:pt idx="3">
                  <c:v>12.75</c:v>
                </c:pt>
                <c:pt idx="4">
                  <c:v>10.199999999999999</c:v>
                </c:pt>
                <c:pt idx="5">
                  <c:v>8.5</c:v>
                </c:pt>
                <c:pt idx="6">
                  <c:v>7.2857142857142847</c:v>
                </c:pt>
                <c:pt idx="7">
                  <c:v>6.375</c:v>
                </c:pt>
                <c:pt idx="8">
                  <c:v>5.666666666666667</c:v>
                </c:pt>
                <c:pt idx="9">
                  <c:v>5.0999999999999996</c:v>
                </c:pt>
                <c:pt idx="10">
                  <c:v>4.6363636363636402</c:v>
                </c:pt>
                <c:pt idx="11">
                  <c:v>4.25</c:v>
                </c:pt>
                <c:pt idx="12">
                  <c:v>3.9230769230769229</c:v>
                </c:pt>
                <c:pt idx="13">
                  <c:v>3.6428571428571428</c:v>
                </c:pt>
                <c:pt idx="14">
                  <c:v>3.4</c:v>
                </c:pt>
                <c:pt idx="15">
                  <c:v>3.1875</c:v>
                </c:pt>
                <c:pt idx="16">
                  <c:v>3</c:v>
                </c:pt>
                <c:pt idx="17">
                  <c:v>2.833333333333333</c:v>
                </c:pt>
                <c:pt idx="18">
                  <c:v>2.6842105263157889</c:v>
                </c:pt>
                <c:pt idx="19">
                  <c:v>2.5499999999999998</c:v>
                </c:pt>
                <c:pt idx="20">
                  <c:v>2.4285714285714279</c:v>
                </c:pt>
                <c:pt idx="21">
                  <c:v>2.3181818181818179</c:v>
                </c:pt>
                <c:pt idx="22">
                  <c:v>2.2173913043478262</c:v>
                </c:pt>
                <c:pt idx="23">
                  <c:v>2.125</c:v>
                </c:pt>
                <c:pt idx="24">
                  <c:v>2.04</c:v>
                </c:pt>
                <c:pt idx="25">
                  <c:v>1.961538461538461</c:v>
                </c:pt>
                <c:pt idx="26">
                  <c:v>1.8888888888888899</c:v>
                </c:pt>
                <c:pt idx="27">
                  <c:v>1.821428571428571</c:v>
                </c:pt>
                <c:pt idx="28">
                  <c:v>1.7586206896551719</c:v>
                </c:pt>
                <c:pt idx="29">
                  <c:v>1.7</c:v>
                </c:pt>
                <c:pt idx="30">
                  <c:v>1.645161290322581</c:v>
                </c:pt>
                <c:pt idx="31">
                  <c:v>1.59375</c:v>
                </c:pt>
                <c:pt idx="32">
                  <c:v>1.545454545454545</c:v>
                </c:pt>
                <c:pt idx="33">
                  <c:v>1.5</c:v>
                </c:pt>
                <c:pt idx="34">
                  <c:v>1.4571428571428571</c:v>
                </c:pt>
                <c:pt idx="35">
                  <c:v>1.416666666666667</c:v>
                </c:pt>
                <c:pt idx="36">
                  <c:v>1.3783783783783781</c:v>
                </c:pt>
                <c:pt idx="37">
                  <c:v>1.3421052631578949</c:v>
                </c:pt>
                <c:pt idx="38">
                  <c:v>1.3076923076923079</c:v>
                </c:pt>
                <c:pt idx="39">
                  <c:v>1.2749999999999999</c:v>
                </c:pt>
                <c:pt idx="40">
                  <c:v>1.24390243902439</c:v>
                </c:pt>
                <c:pt idx="41">
                  <c:v>1.214285714285714</c:v>
                </c:pt>
                <c:pt idx="42">
                  <c:v>1.1860465116279071</c:v>
                </c:pt>
                <c:pt idx="43">
                  <c:v>1.1590909090909101</c:v>
                </c:pt>
                <c:pt idx="44">
                  <c:v>1.1333333333333331</c:v>
                </c:pt>
                <c:pt idx="45">
                  <c:v>1.1086956521739131</c:v>
                </c:pt>
                <c:pt idx="46">
                  <c:v>1.0851063829787231</c:v>
                </c:pt>
                <c:pt idx="47">
                  <c:v>1.0625</c:v>
                </c:pt>
                <c:pt idx="48">
                  <c:v>1.0408163265306121</c:v>
                </c:pt>
                <c:pt idx="49">
                  <c:v>1.02</c:v>
                </c:pt>
              </c:numCache>
            </c:numRef>
          </c:xVal>
          <c:yVal>
            <c:numRef>
              <c:f>[1]Sheet1!$F$2:$F$67</c:f>
              <c:numCache>
                <c:formatCode>General</c:formatCode>
                <c:ptCount val="66"/>
                <c:pt idx="0">
                  <c:v>4838</c:v>
                </c:pt>
                <c:pt idx="1">
                  <c:v>4791</c:v>
                </c:pt>
                <c:pt idx="2">
                  <c:v>4765</c:v>
                </c:pt>
                <c:pt idx="3">
                  <c:v>4720</c:v>
                </c:pt>
                <c:pt idx="4">
                  <c:v>4519</c:v>
                </c:pt>
                <c:pt idx="5">
                  <c:v>4327</c:v>
                </c:pt>
                <c:pt idx="6">
                  <c:v>4029</c:v>
                </c:pt>
                <c:pt idx="7">
                  <c:v>4011</c:v>
                </c:pt>
                <c:pt idx="8">
                  <c:v>3925</c:v>
                </c:pt>
                <c:pt idx="9">
                  <c:v>3862</c:v>
                </c:pt>
                <c:pt idx="10">
                  <c:v>3861</c:v>
                </c:pt>
                <c:pt idx="11">
                  <c:v>3820</c:v>
                </c:pt>
                <c:pt idx="12">
                  <c:v>3767</c:v>
                </c:pt>
                <c:pt idx="13">
                  <c:v>3500</c:v>
                </c:pt>
                <c:pt idx="14">
                  <c:v>3498</c:v>
                </c:pt>
                <c:pt idx="15">
                  <c:v>3354</c:v>
                </c:pt>
                <c:pt idx="16">
                  <c:v>3328</c:v>
                </c:pt>
                <c:pt idx="17">
                  <c:v>3300</c:v>
                </c:pt>
                <c:pt idx="18">
                  <c:v>3173</c:v>
                </c:pt>
                <c:pt idx="19">
                  <c:v>3159</c:v>
                </c:pt>
                <c:pt idx="20">
                  <c:v>3128</c:v>
                </c:pt>
                <c:pt idx="21">
                  <c:v>3125</c:v>
                </c:pt>
                <c:pt idx="22">
                  <c:v>3102</c:v>
                </c:pt>
                <c:pt idx="23">
                  <c:v>3097</c:v>
                </c:pt>
                <c:pt idx="24">
                  <c:v>3026</c:v>
                </c:pt>
                <c:pt idx="25">
                  <c:v>3011</c:v>
                </c:pt>
                <c:pt idx="26">
                  <c:v>2986</c:v>
                </c:pt>
                <c:pt idx="27">
                  <c:v>2974</c:v>
                </c:pt>
                <c:pt idx="28">
                  <c:v>2867</c:v>
                </c:pt>
                <c:pt idx="29">
                  <c:v>2784</c:v>
                </c:pt>
                <c:pt idx="30">
                  <c:v>2595</c:v>
                </c:pt>
                <c:pt idx="31">
                  <c:v>2554</c:v>
                </c:pt>
                <c:pt idx="32">
                  <c:v>2491</c:v>
                </c:pt>
                <c:pt idx="33">
                  <c:v>2462</c:v>
                </c:pt>
                <c:pt idx="34">
                  <c:v>2444</c:v>
                </c:pt>
                <c:pt idx="35">
                  <c:v>2439</c:v>
                </c:pt>
                <c:pt idx="36">
                  <c:v>2390</c:v>
                </c:pt>
                <c:pt idx="37">
                  <c:v>2351</c:v>
                </c:pt>
                <c:pt idx="38">
                  <c:v>2316</c:v>
                </c:pt>
                <c:pt idx="39">
                  <c:v>2300</c:v>
                </c:pt>
                <c:pt idx="40">
                  <c:v>2186</c:v>
                </c:pt>
                <c:pt idx="41">
                  <c:v>2169</c:v>
                </c:pt>
                <c:pt idx="42">
                  <c:v>2132</c:v>
                </c:pt>
                <c:pt idx="43">
                  <c:v>2119</c:v>
                </c:pt>
                <c:pt idx="44">
                  <c:v>1862</c:v>
                </c:pt>
                <c:pt idx="45">
                  <c:v>1789</c:v>
                </c:pt>
                <c:pt idx="46">
                  <c:v>1641</c:v>
                </c:pt>
                <c:pt idx="47">
                  <c:v>1410</c:v>
                </c:pt>
                <c:pt idx="48">
                  <c:v>1389</c:v>
                </c:pt>
                <c:pt idx="49">
                  <c:v>1158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506256"/>
        <c:axId val="149799120"/>
      </c:scatterChart>
      <c:valAx>
        <c:axId val="152506256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Recurrence</a:t>
                </a:r>
                <a:r>
                  <a:rPr lang="zh-CN" sz="1800"/>
                  <a:t> </a:t>
                </a:r>
                <a:r>
                  <a:rPr lang="en-US" sz="1800"/>
                  <a:t>Interval(Years)</a:t>
                </a:r>
                <a:endParaRPr lang="zh-CN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9799120"/>
        <c:crosses val="autoZero"/>
        <c:crossBetween val="midCat"/>
      </c:valAx>
      <c:valAx>
        <c:axId val="149799120"/>
        <c:scaling>
          <c:orientation val="minMax"/>
          <c:max val="7000"/>
          <c:min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Discharge,cfs</a:t>
                </a:r>
                <a:endParaRPr lang="zh-CN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2506256"/>
        <c:crosses val="autoZero"/>
        <c:crossBetween val="midCat"/>
        <c:majorUnit val="1000"/>
        <c:minorUnit val="100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2956E-804C-FD43-9053-FF9188F627C3}" type="datetimeFigureOut">
              <a:rPr kumimoji="1" lang="zh-CN" altLang="en-US" smtClean="0"/>
              <a:t>2016/11/15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2CD8E-D4DF-FC43-BCF4-1E336B2BC3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438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CD8E-D4DF-FC43-BCF4-1E336B2BC30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4591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increasingly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development…climate change might bring more extreme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storms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here.and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urbanization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flood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flood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period.</a:t>
            </a:r>
          </a:p>
          <a:p>
            <a:endParaRPr kumimoji="1" lang="zh-CN" altLang="en-US" dirty="0" smtClean="0"/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range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from.</a:t>
            </a:r>
          </a:p>
          <a:p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1</a:t>
            </a:r>
            <a:r>
              <a:rPr kumimoji="1" lang="en-US" altLang="zh-CN" dirty="0" err="1" smtClean="0"/>
              <a:t>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100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yr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flood,</a:t>
            </a:r>
          </a:p>
          <a:p>
            <a:r>
              <a:rPr kumimoji="1" lang="zh-CN" altLang="en-US" dirty="0" smtClean="0"/>
              <a:t> </a:t>
            </a:r>
            <a:r>
              <a:rPr kumimoji="1" lang="zh-CN" altLang="zh-CN" dirty="0" smtClean="0"/>
              <a:t>2</a:t>
            </a:r>
            <a:r>
              <a:rPr kumimoji="1" lang="en-US" altLang="zh-CN" dirty="0" err="1" smtClean="0"/>
              <a:t>nd</a:t>
            </a:r>
            <a:r>
              <a:rPr kumimoji="1" lang="en-US" altLang="zh-CN" dirty="0" smtClean="0"/>
              <a:t>----around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6800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cfs</a:t>
            </a:r>
            <a:endParaRPr kumimoji="1" lang="en-US" altLang="zh-CN" dirty="0" smtClean="0"/>
          </a:p>
          <a:p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shows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frequency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larger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flood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increase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recently.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So if they site the discharge at 5000(6800)</a:t>
            </a:r>
            <a:r>
              <a:rPr lang="en-US" altLang="zh-CN" dirty="0" err="1" smtClean="0"/>
              <a:t>cfs</a:t>
            </a:r>
            <a:r>
              <a:rPr lang="en-US" altLang="zh-CN" dirty="0" smtClean="0"/>
              <a:t>, they would have a 1 percent chance any given year of the plant being flooded.</a:t>
            </a:r>
            <a:endParaRPr lang="zh-CN" alt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What is really meant by this term is a flood with recurrence interval of 100 years - one that has a 1% chance of occurring in any given year.</a:t>
            </a:r>
            <a:endParaRPr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CD8E-D4DF-FC43-BCF4-1E336B2BC30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0715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CD8E-D4DF-FC43-BCF4-1E336B2BC30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1638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CD8E-D4DF-FC43-BCF4-1E336B2BC30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998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basin includes large parts of Schuylkill, Berks, Montgomery, Chester, and Philadelphia counties and smaller parts of Carbon, Lehigh, Lebanon, Lancaster, Bucks, and Delaware counties. </a:t>
            </a:r>
          </a:p>
          <a:p>
            <a:endParaRPr kumimoji="1"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CD8E-D4DF-FC43-BCF4-1E336B2BC30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649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Philly’s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watershed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schuylkill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watershed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CD8E-D4DF-FC43-BCF4-1E336B2BC30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45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1</a:t>
            </a:r>
            <a:r>
              <a:rPr kumimoji="1" lang="en-US" altLang="zh-CN" baseline="30000" dirty="0" smtClean="0"/>
              <a:t>st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landcover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majoraty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color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represents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development</a:t>
            </a:r>
          </a:p>
          <a:p>
            <a:r>
              <a:rPr kumimoji="1" lang="en-US" altLang="zh-CN" dirty="0" smtClean="0"/>
              <a:t>Then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create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pie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result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percentage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class.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Half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total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Develop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red.</a:t>
            </a:r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developed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CD8E-D4DF-FC43-BCF4-1E336B2BC30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186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Urbanization creates areas that are impermeable to precipitation and leads to increased runoff</a:t>
            </a:r>
          </a:p>
          <a:p>
            <a:r>
              <a:rPr lang="en-US" altLang="zh-CN" dirty="0" smtClean="0"/>
              <a:t>Water drainage systems deliver precipitation to rivers much more quickly than the groundwater system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CD8E-D4DF-FC43-BCF4-1E336B2BC30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92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For </a:t>
            </a:r>
            <a:r>
              <a:rPr kumimoji="1" lang="en-US" altLang="en-US" dirty="0" smtClean="0"/>
              <a:t>detecting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locate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gage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CD8E-D4DF-FC43-BCF4-1E336B2BC30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074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Action stage-10 </a:t>
            </a:r>
            <a:r>
              <a:rPr lang="en-US" altLang="zh-CN" dirty="0" err="1" smtClean="0"/>
              <a:t>ft</a:t>
            </a:r>
            <a:r>
              <a:rPr lang="en-US" altLang="zh-CN" dirty="0" smtClean="0"/>
              <a:t>, at 10.4 </a:t>
            </a:r>
            <a:r>
              <a:rPr lang="en-US" altLang="zh-CN" dirty="0" err="1" smtClean="0"/>
              <a:t>ft</a:t>
            </a:r>
            <a:r>
              <a:rPr lang="en-US" altLang="zh-CN" dirty="0" smtClean="0"/>
              <a:t> Kelly Drive floods/closes between North Ferry Road and Falls Bridge; </a:t>
            </a:r>
            <a:r>
              <a:rPr lang="en-US" altLang="zh-CN" b="1" dirty="0" smtClean="0"/>
              <a:t>Flood stage-11 </a:t>
            </a:r>
            <a:r>
              <a:rPr lang="en-US" altLang="zh-CN" b="1" dirty="0" err="1" smtClean="0"/>
              <a:t>ft</a:t>
            </a:r>
            <a:r>
              <a:rPr lang="en-US" altLang="zh-CN" dirty="0" smtClean="0"/>
              <a:t>, Kelly Drive is flooded and closed between Hunting Park Avenue and Falls Bridge; Flat Rock area is flooded; </a:t>
            </a:r>
            <a:r>
              <a:rPr lang="en-US" altLang="zh-CN" b="1" dirty="0" smtClean="0"/>
              <a:t>Moderate flood stage-13 </a:t>
            </a:r>
            <a:r>
              <a:rPr lang="en-US" altLang="zh-CN" b="1" dirty="0" err="1" smtClean="0"/>
              <a:t>ft</a:t>
            </a:r>
            <a:r>
              <a:rPr lang="en-US" altLang="zh-CN" dirty="0" smtClean="0"/>
              <a:t>, Main Street in </a:t>
            </a:r>
            <a:r>
              <a:rPr lang="en-US" altLang="zh-CN" dirty="0" err="1" smtClean="0"/>
              <a:t>Manayunk</a:t>
            </a:r>
            <a:r>
              <a:rPr lang="en-US" altLang="zh-CN" dirty="0" smtClean="0"/>
              <a:t> is closed from Ridge Avenue to </a:t>
            </a:r>
            <a:r>
              <a:rPr lang="en-US" altLang="zh-CN" dirty="0" err="1" smtClean="0"/>
              <a:t>Leverington</a:t>
            </a:r>
            <a:r>
              <a:rPr lang="en-US" altLang="zh-CN" dirty="0" smtClean="0"/>
              <a:t> Street; Major flood stage-15.5 ft.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inundation of buildings usually begins at this stage. Roads are likely to be closed and some areas cut off. Some evacuations may be necessary.</a:t>
            </a:r>
            <a:endParaRPr lang="zh-CN" altLang="en-US" dirty="0" smtClean="0"/>
          </a:p>
          <a:p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CD8E-D4DF-FC43-BCF4-1E336B2BC30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940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It’s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bc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there’s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Hurricane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called Irene bringing heavy rains and flooding 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26-28 August 2011. </a:t>
            </a:r>
          </a:p>
          <a:p>
            <a:r>
              <a:rPr lang="en-US" altLang="zh-CN" dirty="0" smtClean="0"/>
              <a:t>Following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another tropical storm (TS) Lee</a:t>
            </a:r>
            <a:r>
              <a:rPr lang="zh-CN" altLang="en-US" dirty="0" smtClean="0"/>
              <a:t> </a:t>
            </a:r>
            <a:r>
              <a:rPr lang="en-US" altLang="zh-CN" dirty="0" smtClean="0"/>
              <a:t>09/08/2011.</a:t>
            </a:r>
          </a:p>
          <a:p>
            <a:endParaRPr kumimoji="1" lang="en-US" altLang="zh-CN" dirty="0" smtClean="0"/>
          </a:p>
          <a:p>
            <a:r>
              <a:rPr kumimoji="1" lang="en-US" altLang="zh-CN" dirty="0" err="1" smtClean="0"/>
              <a:t>Cite:http</a:t>
            </a:r>
            <a:r>
              <a:rPr kumimoji="1" lang="en-US" altLang="zh-CN" dirty="0" smtClean="0"/>
              <a:t>://</a:t>
            </a:r>
            <a:r>
              <a:rPr kumimoji="1" lang="en-US" altLang="zh-CN" dirty="0" err="1" smtClean="0"/>
              <a:t>philadelphia.cbslocal.com</a:t>
            </a:r>
            <a:r>
              <a:rPr kumimoji="1" lang="en-US" altLang="zh-CN" dirty="0" smtClean="0"/>
              <a:t>/2011/08/28/</a:t>
            </a:r>
            <a:r>
              <a:rPr kumimoji="1" lang="en-US" altLang="zh-CN" dirty="0" err="1" smtClean="0"/>
              <a:t>schuylkill</a:t>
            </a:r>
            <a:r>
              <a:rPr kumimoji="1" lang="en-US" altLang="zh-CN" dirty="0" smtClean="0"/>
              <a:t>-river-flooding-reaches-near-record-highs/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www.exploitationvm.com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schuylkill</a:t>
            </a:r>
            <a:r>
              <a:rPr kumimoji="1" lang="en-US" altLang="zh-CN" dirty="0" smtClean="0"/>
              <a:t>-river-flooding/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ens-newswire.com</a:t>
            </a:r>
            <a:r>
              <a:rPr kumimoji="1" lang="en-US" altLang="zh-CN" dirty="0" smtClean="0"/>
              <a:t>/2011/08/30/hurricane-irene-pummels-eastern-seaboard-claims-10-lives/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CD8E-D4DF-FC43-BCF4-1E336B2BC30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621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dirty="0" smtClean="0"/>
              <a:t>“100-year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Flood”-flood frequency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distribution</a:t>
            </a:r>
          </a:p>
          <a:p>
            <a:pPr lvl="1"/>
            <a:r>
              <a:rPr lang="en-US" altLang="zh-CN" sz="2400" i="1" dirty="0" smtClean="0"/>
              <a:t>n</a:t>
            </a:r>
            <a:r>
              <a:rPr lang="en-US" altLang="zh-CN" sz="2400" dirty="0" smtClean="0"/>
              <a:t> number of years on record;</a:t>
            </a:r>
          </a:p>
          <a:p>
            <a:pPr lvl="1"/>
            <a:r>
              <a:rPr lang="en-US" altLang="zh-CN" sz="2400" i="1" dirty="0" smtClean="0"/>
              <a:t>m</a:t>
            </a:r>
            <a:r>
              <a:rPr lang="en-US" altLang="zh-CN" sz="2400" dirty="0" smtClean="0"/>
              <a:t> is the number of recorded occurrences of the event being considered</a:t>
            </a:r>
          </a:p>
          <a:p>
            <a:pPr lvl="1"/>
            <a:endParaRPr lang="en-US" altLang="zh-CN" sz="2400" dirty="0" smtClean="0"/>
          </a:p>
          <a:p>
            <a:pPr lvl="1"/>
            <a:r>
              <a:rPr lang="en-US" altLang="zh-CN" sz="2400" dirty="0" smtClean="0"/>
              <a:t>forecast the future probability of a flood of a given discharge. </a:t>
            </a:r>
            <a:endParaRPr lang="zh-CN" altLang="en-US" sz="2400" dirty="0" smtClean="0"/>
          </a:p>
          <a:p>
            <a:pPr lvl="1"/>
            <a:endParaRPr lang="zh-CN" altLang="en-US" sz="24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CD8E-D4DF-FC43-BCF4-1E336B2BC30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035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正在关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01F9CA3-105E-4857-9057-6DB6197DA786}" type="datetimeFigureOut">
              <a:rPr lang="en-US" smtClean="0"/>
              <a:t>11/15/2016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aterdata.usgs.gov/usa/nwis/uv?0147151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1" y="105838"/>
            <a:ext cx="8851097" cy="328099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09" y="3511814"/>
            <a:ext cx="4457907" cy="32436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586" y="3511815"/>
            <a:ext cx="4262792" cy="324364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944785" y="1774223"/>
            <a:ext cx="7551601" cy="1612607"/>
          </a:xfrm>
        </p:spPr>
        <p:txBody>
          <a:bodyPr>
            <a:normAutofit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Floods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in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the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Lower Schuylkill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River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at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Philadelphia 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4764390" y="3407292"/>
            <a:ext cx="3359127" cy="914400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sz="2400" dirty="0" smtClean="0">
                <a:solidFill>
                  <a:schemeClr val="bg1"/>
                </a:solidFill>
              </a:rPr>
              <a:t>   </a:t>
            </a:r>
            <a:r>
              <a:rPr kumimoji="1" lang="en-US" altLang="zh-CN" sz="2400" dirty="0" smtClean="0">
                <a:solidFill>
                  <a:schemeClr val="bg1"/>
                </a:solidFill>
              </a:rPr>
              <a:t>	</a:t>
            </a:r>
            <a:r>
              <a:rPr kumimoji="1" lang="zh-CN" altLang="en-US" sz="2400" dirty="0" smtClean="0">
                <a:solidFill>
                  <a:schemeClr val="bg1"/>
                </a:solidFill>
              </a:rPr>
              <a:t>   </a:t>
            </a:r>
            <a:r>
              <a:rPr kumimoji="1" lang="en-US" altLang="zh-CN" sz="2400" dirty="0" smtClean="0">
                <a:solidFill>
                  <a:schemeClr val="bg1"/>
                </a:solidFill>
              </a:rPr>
              <a:t>CE</a:t>
            </a:r>
            <a:r>
              <a:rPr kumimoji="1" lang="zh-CN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bg1"/>
                </a:solidFill>
              </a:rPr>
              <a:t>394K</a:t>
            </a:r>
            <a:r>
              <a:rPr kumimoji="1" lang="zh-CN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bg1"/>
                </a:solidFill>
              </a:rPr>
              <a:t>Project</a:t>
            </a:r>
          </a:p>
          <a:p>
            <a:pPr algn="l"/>
            <a:r>
              <a:rPr kumimoji="1" lang="en-US" altLang="zh-CN" sz="2400" dirty="0" smtClean="0">
                <a:solidFill>
                  <a:schemeClr val="bg1"/>
                </a:solidFill>
              </a:rPr>
              <a:t>		</a:t>
            </a:r>
            <a:r>
              <a:rPr kumimoji="1" lang="en-US" altLang="zh-CN" sz="2400" dirty="0" err="1" smtClean="0">
                <a:solidFill>
                  <a:schemeClr val="bg1"/>
                </a:solidFill>
              </a:rPr>
              <a:t>Kexin</a:t>
            </a:r>
            <a:r>
              <a:rPr kumimoji="1" lang="zh-CN" alt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bg1"/>
                </a:solidFill>
              </a:rPr>
              <a:t>Lai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7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Two Figures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268246"/>
              </p:ext>
            </p:extLst>
          </p:nvPr>
        </p:nvGraphicFramePr>
        <p:xfrm>
          <a:off x="224196" y="2246533"/>
          <a:ext cx="4388455" cy="377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52307"/>
              </p:ext>
            </p:extLst>
          </p:nvPr>
        </p:nvGraphicFramePr>
        <p:xfrm>
          <a:off x="4626091" y="2246531"/>
          <a:ext cx="4236360" cy="377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051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r>
              <a:rPr lang="en-US" altLang="zh-CN" dirty="0"/>
              <a:t> </a:t>
            </a:r>
            <a:r>
              <a:rPr lang="en-US" altLang="zh-CN" dirty="0" smtClean="0"/>
              <a:t>data</a:t>
            </a:r>
            <a:endParaRPr lang="en-US" dirty="0"/>
          </a:p>
          <a:p>
            <a:r>
              <a:rPr lang="en-US" altLang="zh-CN" dirty="0" smtClean="0"/>
              <a:t>Analyze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/>
              <a:t>gage</a:t>
            </a:r>
            <a:r>
              <a:rPr lang="zh-CN" altLang="en-US" dirty="0"/>
              <a:t> </a:t>
            </a:r>
            <a:r>
              <a:rPr lang="en-US" altLang="zh-CN" dirty="0"/>
              <a:t>height</a:t>
            </a:r>
            <a:r>
              <a:rPr lang="zh-CN" altLang="en-US" dirty="0"/>
              <a:t> 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discharge</a:t>
            </a:r>
            <a:endParaRPr lang="en-US" altLang="zh-CN" dirty="0"/>
          </a:p>
          <a:p>
            <a:r>
              <a:rPr lang="en-US" dirty="0" smtClean="0"/>
              <a:t>Suggestion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/>
              <a:t>p</a:t>
            </a:r>
            <a:r>
              <a:rPr lang="en-US" altLang="zh-CN" dirty="0" smtClean="0"/>
              <a:t>reventing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flood</a:t>
            </a:r>
            <a:endParaRPr lang="en-US" dirty="0" smtClean="0"/>
          </a:p>
          <a:p>
            <a:r>
              <a:rPr lang="en-US" altLang="zh-CN" dirty="0"/>
              <a:t>……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2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Reference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767" y="1610443"/>
            <a:ext cx="8196784" cy="4845291"/>
          </a:xfrm>
        </p:spPr>
        <p:txBody>
          <a:bodyPr>
            <a:normAutofit fontScale="25000" lnSpcReduction="20000"/>
          </a:bodyPr>
          <a:lstStyle/>
          <a:p>
            <a:endParaRPr lang="en-US" altLang="zh-CN" dirty="0"/>
          </a:p>
          <a:p>
            <a:r>
              <a:rPr lang="en-US" altLang="zh-CN" sz="5000" dirty="0"/>
              <a:t>Baer, E. M. (</a:t>
            </a:r>
            <a:r>
              <a:rPr lang="en-US" altLang="zh-CN" sz="5000" dirty="0" err="1"/>
              <a:t>n.d.</a:t>
            </a:r>
            <a:r>
              <a:rPr lang="en-US" altLang="zh-CN" sz="5000" dirty="0"/>
              <a:t>). Floods and Flooding. Retrieved November 14, 2016, from http://</a:t>
            </a:r>
            <a:r>
              <a:rPr lang="en-US" altLang="zh-CN" sz="5000" dirty="0" err="1"/>
              <a:t>serc.carleton.edu</a:t>
            </a:r>
            <a:r>
              <a:rPr lang="en-US" altLang="zh-CN" sz="5000" dirty="0"/>
              <a:t>/</a:t>
            </a:r>
            <a:r>
              <a:rPr lang="en-US" altLang="zh-CN" sz="5000" dirty="0" err="1"/>
              <a:t>quantskills</a:t>
            </a:r>
            <a:r>
              <a:rPr lang="en-US" altLang="zh-CN" sz="5000" dirty="0"/>
              <a:t>/methods/</a:t>
            </a:r>
            <a:r>
              <a:rPr lang="en-US" altLang="zh-CN" sz="5000" dirty="0" err="1"/>
              <a:t>quantlit</a:t>
            </a:r>
            <a:r>
              <a:rPr lang="en-US" altLang="zh-CN" sz="5000" dirty="0"/>
              <a:t>/</a:t>
            </a:r>
            <a:r>
              <a:rPr lang="en-US" altLang="zh-CN" sz="5000" dirty="0" err="1" smtClean="0"/>
              <a:t>floods.html</a:t>
            </a:r>
            <a:endParaRPr lang="en-US" altLang="zh-CN" sz="5000" dirty="0"/>
          </a:p>
          <a:p>
            <a:r>
              <a:rPr lang="en-US" altLang="zh-CN" sz="5000" dirty="0"/>
              <a:t>USGS Current Conditions for USGS 01472000 Schuylkill River at Pottstown, PA. (</a:t>
            </a:r>
            <a:r>
              <a:rPr lang="en-US" altLang="zh-CN" sz="5000" dirty="0" err="1"/>
              <a:t>n.d.</a:t>
            </a:r>
            <a:r>
              <a:rPr lang="en-US" altLang="zh-CN" sz="5000" dirty="0"/>
              <a:t>). Retrieved November 14, 2016, from http://</a:t>
            </a:r>
            <a:r>
              <a:rPr lang="en-US" altLang="zh-CN" sz="5000" dirty="0" err="1"/>
              <a:t>waterdata.usgs.gov</a:t>
            </a:r>
            <a:r>
              <a:rPr lang="en-US" altLang="zh-CN" sz="5000" dirty="0"/>
              <a:t>/</a:t>
            </a:r>
            <a:r>
              <a:rPr lang="en-US" altLang="zh-CN" sz="5000" dirty="0" err="1"/>
              <a:t>nwis</a:t>
            </a:r>
            <a:r>
              <a:rPr lang="en-US" altLang="zh-CN" sz="5000" dirty="0"/>
              <a:t>/uv?</a:t>
            </a:r>
            <a:r>
              <a:rPr lang="en-US" altLang="zh-CN" sz="5000" dirty="0" smtClean="0"/>
              <a:t>01472000</a:t>
            </a:r>
            <a:endParaRPr lang="en-US" altLang="zh-CN" sz="5000" dirty="0"/>
          </a:p>
          <a:p>
            <a:r>
              <a:rPr lang="en-US" altLang="zh-CN" sz="5000" dirty="0"/>
              <a:t>USGS Current Conditions for USGS 01471510 Schuylkill River at Reading, PA. (</a:t>
            </a:r>
            <a:r>
              <a:rPr lang="en-US" altLang="zh-CN" sz="5000" dirty="0" err="1"/>
              <a:t>n.d.</a:t>
            </a:r>
            <a:r>
              <a:rPr lang="en-US" altLang="zh-CN" sz="5000" dirty="0"/>
              <a:t>). Retrieved November 14, 2016, from </a:t>
            </a:r>
            <a:r>
              <a:rPr lang="en-US" altLang="zh-CN" sz="5000" dirty="0">
                <a:hlinkClick r:id="rId2"/>
              </a:rPr>
              <a:t>http://waterdata.usgs.gov/usa/nwis/uv?</a:t>
            </a:r>
            <a:r>
              <a:rPr lang="en-US" altLang="zh-CN" sz="5000" dirty="0" smtClean="0">
                <a:hlinkClick r:id="rId2"/>
              </a:rPr>
              <a:t>01471510</a:t>
            </a:r>
            <a:endParaRPr lang="en-US" altLang="zh-CN" sz="5000" dirty="0" smtClean="0"/>
          </a:p>
          <a:p>
            <a:r>
              <a:rPr lang="en-US" altLang="zh-CN" sz="5000" dirty="0"/>
              <a:t>USGS Current Conditions for USGS 01473500 Schuylkill River at Norristown, PA. (</a:t>
            </a:r>
            <a:r>
              <a:rPr lang="en-US" altLang="zh-CN" sz="5000" dirty="0" err="1"/>
              <a:t>n.d.</a:t>
            </a:r>
            <a:r>
              <a:rPr lang="en-US" altLang="zh-CN" sz="5000" dirty="0"/>
              <a:t>). Retrieved November 14, 2016, from http://</a:t>
            </a:r>
            <a:r>
              <a:rPr lang="en-US" altLang="zh-CN" sz="5000" dirty="0" err="1"/>
              <a:t>waterdata.usgs.gov</a:t>
            </a:r>
            <a:r>
              <a:rPr lang="en-US" altLang="zh-CN" sz="5000" dirty="0"/>
              <a:t>/</a:t>
            </a:r>
            <a:r>
              <a:rPr lang="en-US" altLang="zh-CN" sz="5000" dirty="0" err="1"/>
              <a:t>usa</a:t>
            </a:r>
            <a:r>
              <a:rPr lang="en-US" altLang="zh-CN" sz="5000" dirty="0"/>
              <a:t>/</a:t>
            </a:r>
            <a:r>
              <a:rPr lang="en-US" altLang="zh-CN" sz="5000" dirty="0" err="1"/>
              <a:t>nwis</a:t>
            </a:r>
            <a:r>
              <a:rPr lang="en-US" altLang="zh-CN" sz="5000" dirty="0"/>
              <a:t>/uv?01473500</a:t>
            </a:r>
          </a:p>
          <a:p>
            <a:r>
              <a:rPr lang="en-US" altLang="zh-CN" sz="5000" dirty="0"/>
              <a:t>USGS Current Conditions for USGS 01474500 Schuylkill River at Philadelphia, PA. (</a:t>
            </a:r>
            <a:r>
              <a:rPr lang="en-US" altLang="zh-CN" sz="5000" dirty="0" err="1"/>
              <a:t>n.d.</a:t>
            </a:r>
            <a:r>
              <a:rPr lang="en-US" altLang="zh-CN" sz="5000" dirty="0"/>
              <a:t>). Retrieved November 14, 2016, from http://</a:t>
            </a:r>
            <a:r>
              <a:rPr lang="en-US" altLang="zh-CN" sz="5000" dirty="0" err="1"/>
              <a:t>waterdata.usgs.gov</a:t>
            </a:r>
            <a:r>
              <a:rPr lang="en-US" altLang="zh-CN" sz="5000" dirty="0"/>
              <a:t>/</a:t>
            </a:r>
            <a:r>
              <a:rPr lang="en-US" altLang="zh-CN" sz="5000" dirty="0" err="1"/>
              <a:t>usa</a:t>
            </a:r>
            <a:r>
              <a:rPr lang="en-US" altLang="zh-CN" sz="5000" dirty="0"/>
              <a:t>/</a:t>
            </a:r>
            <a:r>
              <a:rPr lang="en-US" altLang="zh-CN" sz="5000" dirty="0" err="1"/>
              <a:t>nwis</a:t>
            </a:r>
            <a:r>
              <a:rPr lang="en-US" altLang="zh-CN" sz="5000" dirty="0"/>
              <a:t>/uv?01474500</a:t>
            </a:r>
          </a:p>
          <a:p>
            <a:r>
              <a:rPr lang="en-US" altLang="zh-CN" sz="5000" dirty="0" err="1"/>
              <a:t>Alexakis</a:t>
            </a:r>
            <a:r>
              <a:rPr lang="en-US" altLang="zh-CN" sz="5000" dirty="0"/>
              <a:t> </a:t>
            </a:r>
            <a:r>
              <a:rPr lang="en-US" altLang="zh-CN" sz="5000" i="1" dirty="0"/>
              <a:t>et al</a:t>
            </a:r>
            <a:r>
              <a:rPr lang="en-US" altLang="zh-CN" sz="5000" dirty="0"/>
              <a:t>., 2014; </a:t>
            </a:r>
            <a:r>
              <a:rPr lang="en-US" altLang="zh-CN" sz="5000" dirty="0" err="1"/>
              <a:t>Bronstert</a:t>
            </a:r>
            <a:r>
              <a:rPr lang="en-US" altLang="zh-CN" sz="5000" dirty="0"/>
              <a:t> </a:t>
            </a:r>
            <a:r>
              <a:rPr lang="en-US" altLang="zh-CN" sz="5000" i="1" dirty="0"/>
              <a:t>et al</a:t>
            </a:r>
            <a:r>
              <a:rPr lang="en-US" altLang="zh-CN" sz="5000" dirty="0"/>
              <a:t>., 2002; </a:t>
            </a:r>
            <a:r>
              <a:rPr lang="en-US" altLang="zh-CN" sz="5000" dirty="0" err="1"/>
              <a:t>Greenough</a:t>
            </a:r>
            <a:r>
              <a:rPr lang="en-US" altLang="zh-CN" sz="5000" dirty="0"/>
              <a:t> </a:t>
            </a:r>
            <a:r>
              <a:rPr lang="en-US" altLang="zh-CN" sz="5000" i="1" dirty="0"/>
              <a:t>et al</a:t>
            </a:r>
            <a:r>
              <a:rPr lang="en-US" altLang="zh-CN" sz="5000" dirty="0"/>
              <a:t>., 2001; </a:t>
            </a:r>
            <a:r>
              <a:rPr lang="en-US" altLang="zh-CN" sz="5000" dirty="0" err="1"/>
              <a:t>Ouellet</a:t>
            </a:r>
            <a:r>
              <a:rPr lang="en-US" altLang="zh-CN" sz="5000" dirty="0"/>
              <a:t> </a:t>
            </a:r>
            <a:r>
              <a:rPr lang="en-US" altLang="zh-CN" sz="5000" i="1" dirty="0"/>
              <a:t>et al</a:t>
            </a:r>
            <a:r>
              <a:rPr lang="en-US" altLang="zh-CN" sz="5000" dirty="0"/>
              <a:t>., 2012; </a:t>
            </a:r>
            <a:r>
              <a:rPr lang="en-US" altLang="zh-CN" sz="5000" dirty="0" err="1"/>
              <a:t>Wheater</a:t>
            </a:r>
            <a:r>
              <a:rPr lang="en-US" altLang="zh-CN" sz="5000" dirty="0"/>
              <a:t> </a:t>
            </a:r>
            <a:r>
              <a:rPr lang="en-US" altLang="zh-CN" sz="5000" i="1" dirty="0"/>
              <a:t>et al</a:t>
            </a:r>
            <a:r>
              <a:rPr lang="en-US" altLang="zh-CN" sz="5000" dirty="0"/>
              <a:t>., 2009</a:t>
            </a:r>
          </a:p>
          <a:p>
            <a:r>
              <a:rPr lang="en-US" altLang="zh-CN" sz="5000" dirty="0"/>
              <a:t>Your Watershed. (</a:t>
            </a:r>
            <a:r>
              <a:rPr lang="en-US" altLang="zh-CN" sz="5000" dirty="0" err="1"/>
              <a:t>n.d.</a:t>
            </a:r>
            <a:r>
              <a:rPr lang="en-US" altLang="zh-CN" sz="5000" dirty="0"/>
              <a:t>). Retrieved November 14, 2016, from http://</a:t>
            </a:r>
            <a:r>
              <a:rPr lang="en-US" altLang="zh-CN" sz="5000" dirty="0" err="1"/>
              <a:t>phillywatersheds.org</a:t>
            </a:r>
            <a:r>
              <a:rPr lang="en-US" altLang="zh-CN" sz="5000" dirty="0"/>
              <a:t>/</a:t>
            </a:r>
            <a:r>
              <a:rPr lang="en-US" altLang="zh-CN" sz="5000" dirty="0" err="1"/>
              <a:t>your_watershed</a:t>
            </a:r>
            <a:endParaRPr lang="en-US" altLang="zh-CN" sz="5000" dirty="0"/>
          </a:p>
          <a:p>
            <a:r>
              <a:rPr lang="en-US" altLang="zh-CN" sz="5000" dirty="0"/>
              <a:t>USGS Surface Water data for Pennsylvania: USGS Annual Statistics. (</a:t>
            </a:r>
            <a:r>
              <a:rPr lang="en-US" altLang="zh-CN" sz="5000" dirty="0" err="1"/>
              <a:t>n.d.</a:t>
            </a:r>
            <a:r>
              <a:rPr lang="en-US" altLang="zh-CN" sz="5000" dirty="0"/>
              <a:t>). Retrieved November 15, 2016, from http://</a:t>
            </a:r>
            <a:r>
              <a:rPr lang="en-US" altLang="zh-CN" sz="5000" dirty="0" err="1"/>
              <a:t>waterdata.usgs.gov</a:t>
            </a:r>
            <a:r>
              <a:rPr lang="en-US" altLang="zh-CN" sz="5000" dirty="0"/>
              <a:t>/pa/</a:t>
            </a:r>
            <a:r>
              <a:rPr lang="en-US" altLang="zh-CN" sz="5000" dirty="0" err="1"/>
              <a:t>nwis</a:t>
            </a:r>
            <a:r>
              <a:rPr lang="en-US" altLang="zh-CN" sz="5000" dirty="0"/>
              <a:t>/</a:t>
            </a:r>
            <a:r>
              <a:rPr lang="en-US" altLang="zh-CN" sz="5000" dirty="0" smtClean="0"/>
              <a:t>water</a:t>
            </a:r>
            <a:endParaRPr lang="en-US" altLang="zh-CN" sz="5000" dirty="0"/>
          </a:p>
        </p:txBody>
      </p:sp>
      <p:sp>
        <p:nvSpPr>
          <p:cNvPr id="4" name="矩形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4168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Questions</a:t>
            </a:r>
            <a:endParaRPr kumimoji="1" lang="zh-CN" altLang="en-US" dirty="0"/>
          </a:p>
        </p:txBody>
      </p:sp>
      <p:pic>
        <p:nvPicPr>
          <p:cNvPr id="4" name="内容占位符 3" descr="j0315598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r="1614" b="2077"/>
          <a:stretch/>
        </p:blipFill>
        <p:spPr>
          <a:xfrm>
            <a:off x="1218628" y="1873557"/>
            <a:ext cx="6762526" cy="4605445"/>
          </a:xfrm>
        </p:spPr>
      </p:pic>
    </p:spTree>
    <p:extLst>
      <p:ext uri="{BB962C8B-B14F-4D97-AF65-F5344CB8AC3E}">
        <p14:creationId xmlns:p14="http://schemas.microsoft.com/office/powerpoint/2010/main" val="309651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 smtClean="0"/>
              <a:t>Some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Facts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675" y="1733715"/>
            <a:ext cx="8042276" cy="4791051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altLang="zh-CN" sz="2400" dirty="0" smtClean="0"/>
              <a:t>Area	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altLang="zh-CN" sz="2400" dirty="0"/>
              <a:t>	</a:t>
            </a:r>
            <a:r>
              <a:rPr lang="en-US" altLang="zh-CN" sz="2400" dirty="0" smtClean="0"/>
              <a:t>-drains </a:t>
            </a:r>
            <a:r>
              <a:rPr lang="en-US" altLang="zh-CN" sz="2400" dirty="0"/>
              <a:t>approximately 2,000 square </a:t>
            </a:r>
            <a:r>
              <a:rPr lang="en-US" altLang="zh-CN" sz="2400" dirty="0" smtClean="0"/>
              <a:t>miles</a:t>
            </a:r>
            <a:endParaRPr lang="en-US" altLang="zh-CN" sz="2400" dirty="0"/>
          </a:p>
          <a:p>
            <a:pPr>
              <a:spcBef>
                <a:spcPts val="1000"/>
              </a:spcBef>
            </a:pPr>
            <a:r>
              <a:rPr lang="en-US" altLang="zh-CN" sz="2400" dirty="0"/>
              <a:t>Stream Miles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altLang="zh-CN" sz="2400" dirty="0" smtClean="0"/>
              <a:t>	-approximately </a:t>
            </a:r>
            <a:r>
              <a:rPr lang="en-US" altLang="zh-CN" sz="2400" dirty="0"/>
              <a:t>130 linear </a:t>
            </a:r>
            <a:r>
              <a:rPr lang="en-US" altLang="zh-CN" sz="2400" dirty="0" smtClean="0"/>
              <a:t>miles</a:t>
            </a:r>
            <a:r>
              <a:rPr lang="en-US" altLang="zh-CN" sz="2400" dirty="0"/>
              <a:t> </a:t>
            </a:r>
          </a:p>
          <a:p>
            <a:pPr>
              <a:spcBef>
                <a:spcPts val="1000"/>
              </a:spcBef>
            </a:pPr>
            <a:r>
              <a:rPr lang="en-US" altLang="zh-CN" sz="2400" dirty="0"/>
              <a:t>Population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altLang="zh-CN" sz="2400" dirty="0" smtClean="0"/>
              <a:t>	-approximately </a:t>
            </a:r>
            <a:r>
              <a:rPr lang="en-US" altLang="zh-CN" sz="2400" dirty="0"/>
              <a:t>1.5 million </a:t>
            </a:r>
            <a:r>
              <a:rPr lang="en-US" altLang="zh-CN" sz="2400" dirty="0" smtClean="0"/>
              <a:t>residents</a:t>
            </a:r>
            <a:endParaRPr lang="en-US" altLang="zh-CN" sz="2400" dirty="0"/>
          </a:p>
          <a:p>
            <a:pPr>
              <a:spcBef>
                <a:spcPts val="1000"/>
              </a:spcBef>
            </a:pPr>
            <a:r>
              <a:rPr lang="en-US" altLang="zh-CN" sz="2400" dirty="0" smtClean="0"/>
              <a:t>Counties </a:t>
            </a:r>
            <a:r>
              <a:rPr lang="en-US" altLang="zh-CN" sz="2400" dirty="0"/>
              <a:t>/ Municipalities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altLang="zh-CN" sz="2400" dirty="0" smtClean="0"/>
              <a:t>	-Encompasses </a:t>
            </a:r>
            <a:r>
              <a:rPr lang="en-US" altLang="zh-CN" sz="2400" dirty="0"/>
              <a:t>areas of 11 </a:t>
            </a:r>
            <a:r>
              <a:rPr lang="en-US" altLang="zh-CN" sz="2400" dirty="0" smtClean="0"/>
              <a:t>counties</a:t>
            </a:r>
            <a:endParaRPr kumimoji="1"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10515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1643"/>
            <a:ext cx="8042276" cy="102117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Study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Area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400" dirty="0"/>
              <a:t>—</a:t>
            </a:r>
            <a:r>
              <a:rPr lang="en-US" altLang="zh-CN" sz="2400" dirty="0" smtClean="0"/>
              <a:t>Hydrologic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Unit</a:t>
            </a:r>
          </a:p>
          <a:p>
            <a:pPr marL="0" indent="0">
              <a:buNone/>
            </a:pPr>
            <a:r>
              <a:rPr lang="en-US" altLang="zh-CN" sz="2400" dirty="0" smtClean="0"/>
              <a:t>Code(HUC_10)</a:t>
            </a:r>
            <a:r>
              <a:rPr lang="zh-CN" altLang="zh-CN" sz="2400" dirty="0" smtClean="0"/>
              <a:t>: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0204020310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zh-CN" altLang="zh-CN" sz="2400" dirty="0" smtClean="0"/>
              <a:t>—</a:t>
            </a:r>
            <a:r>
              <a:rPr lang="en-US" altLang="zh-CN" sz="2400" dirty="0"/>
              <a:t>8</a:t>
            </a:r>
            <a:r>
              <a:rPr lang="en-US" sz="2400" dirty="0" smtClean="0"/>
              <a:t> HUC_12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8884" y="5943601"/>
            <a:ext cx="5101051" cy="110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Lower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Schuylkill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River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Watershed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75" y="1828800"/>
            <a:ext cx="5566213" cy="42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9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0312" y="357204"/>
            <a:ext cx="8042276" cy="835961"/>
          </a:xfrm>
        </p:spPr>
        <p:txBody>
          <a:bodyPr>
            <a:normAutofit/>
          </a:bodyPr>
          <a:lstStyle/>
          <a:p>
            <a:r>
              <a:rPr kumimoji="1" lang="en-US" altLang="zh-CN" sz="4000" dirty="0" err="1" smtClean="0"/>
              <a:t>Landcover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3030" y="5704018"/>
            <a:ext cx="5429594" cy="627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dirty="0" smtClean="0">
                <a:solidFill>
                  <a:schemeClr val="tx1"/>
                </a:solidFill>
              </a:rPr>
              <a:t>Lower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Schuylkill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River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Watershed’s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err="1" smtClean="0">
                <a:solidFill>
                  <a:schemeClr val="tx1"/>
                </a:solidFill>
              </a:rPr>
              <a:t>Landcover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/>
          <p:nvPr/>
        </p:nvPicPr>
        <p:blipFill rotWithShape="1">
          <a:blip r:embed="rId3"/>
          <a:srcRect t="4672"/>
          <a:stretch/>
        </p:blipFill>
        <p:spPr>
          <a:xfrm>
            <a:off x="4345714" y="1741618"/>
            <a:ext cx="4561300" cy="3962399"/>
          </a:xfrm>
          <a:prstGeom prst="rect">
            <a:avLst/>
          </a:prstGeom>
        </p:spPr>
      </p:pic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281827"/>
              </p:ext>
            </p:extLst>
          </p:nvPr>
        </p:nvGraphicFramePr>
        <p:xfrm>
          <a:off x="223129" y="1741619"/>
          <a:ext cx="4076700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803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48" y="107576"/>
            <a:ext cx="8591551" cy="1336956"/>
          </a:xfrm>
        </p:spPr>
        <p:txBody>
          <a:bodyPr>
            <a:normAutofit/>
          </a:bodyPr>
          <a:lstStyle/>
          <a:p>
            <a:r>
              <a:rPr kumimoji="1" lang="en-US" altLang="zh-CN" sz="4000" dirty="0" smtClean="0"/>
              <a:t>Urbanization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and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Flood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zh-CN" dirty="0" smtClean="0"/>
          </a:p>
          <a:p>
            <a:r>
              <a:rPr lang="en-US" altLang="zh-CN" sz="2600" dirty="0"/>
              <a:t>Urbanization increases peak discharges and decreases lag times</a:t>
            </a:r>
          </a:p>
          <a:p>
            <a:pPr lvl="1"/>
            <a:r>
              <a:rPr lang="en-US" altLang="zh-CN" sz="2600" dirty="0"/>
              <a:t>Increases the amount of people at risk to flooding</a:t>
            </a:r>
          </a:p>
          <a:p>
            <a:pPr>
              <a:buSzPct val="100000"/>
            </a:pPr>
            <a:r>
              <a:rPr kumimoji="1" lang="en-US" altLang="zh-CN" sz="2600" dirty="0" smtClean="0"/>
              <a:t>The larger the storm, and the larger the impact of urban</a:t>
            </a:r>
          </a:p>
          <a:p>
            <a:pPr lvl="1">
              <a:buSzPct val="100000"/>
            </a:pPr>
            <a:r>
              <a:rPr lang="en-US" altLang="zh-CN" sz="2600" dirty="0" smtClean="0"/>
              <a:t>Loss of lives and property</a:t>
            </a:r>
          </a:p>
          <a:p>
            <a:pPr lvl="1">
              <a:buSzPct val="100000"/>
            </a:pPr>
            <a:r>
              <a:rPr lang="en-US" altLang="zh-CN" sz="2600" dirty="0" smtClean="0"/>
              <a:t>Loss </a:t>
            </a:r>
            <a:r>
              <a:rPr lang="en-US" altLang="zh-CN" sz="2600" dirty="0"/>
              <a:t>of </a:t>
            </a:r>
            <a:r>
              <a:rPr lang="en-US" altLang="zh-CN" sz="2600" dirty="0" smtClean="0"/>
              <a:t>livelihoods</a:t>
            </a:r>
            <a:endParaRPr lang="en-US" altLang="zh-CN" sz="2600" dirty="0"/>
          </a:p>
          <a:p>
            <a:pPr lvl="1">
              <a:buSzPct val="100000"/>
            </a:pPr>
            <a:r>
              <a:rPr lang="en-US" altLang="zh-CN" sz="2600" dirty="0"/>
              <a:t>Mass </a:t>
            </a:r>
            <a:r>
              <a:rPr lang="en-US" altLang="zh-CN" sz="2600" dirty="0" smtClean="0"/>
              <a:t>migration</a:t>
            </a:r>
            <a:endParaRPr lang="en-US" altLang="zh-CN" sz="2600" dirty="0"/>
          </a:p>
          <a:p>
            <a:pPr lvl="1">
              <a:buSzPct val="100000"/>
            </a:pPr>
            <a:r>
              <a:rPr lang="en-US" altLang="zh-CN" sz="2600" dirty="0" smtClean="0"/>
              <a:t>Etc.</a:t>
            </a:r>
            <a:endParaRPr lang="en-US" altLang="zh-CN" sz="2600" dirty="0"/>
          </a:p>
          <a:p>
            <a:pPr lvl="1">
              <a:buSzPct val="100000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24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The </a:t>
            </a:r>
            <a:r>
              <a:rPr kumimoji="1" lang="en-US" altLang="zh-CN" dirty="0" smtClean="0"/>
              <a:t>Gages </a:t>
            </a:r>
            <a:r>
              <a:rPr kumimoji="1" lang="en-US" altLang="zh-CN" dirty="0"/>
              <a:t>in the </a:t>
            </a:r>
            <a:r>
              <a:rPr kumimoji="1" lang="en-US" altLang="zh-CN" dirty="0"/>
              <a:t>W</a:t>
            </a:r>
            <a:r>
              <a:rPr kumimoji="1" lang="en-US" altLang="zh-CN" dirty="0" smtClean="0"/>
              <a:t>atershed</a:t>
            </a:r>
            <a:endParaRPr kumimoji="1" lang="zh-CN" alt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193433"/>
              </p:ext>
            </p:extLst>
          </p:nvPr>
        </p:nvGraphicFramePr>
        <p:xfrm>
          <a:off x="362607" y="2427890"/>
          <a:ext cx="3563006" cy="2360857"/>
        </p:xfrm>
        <a:graphic>
          <a:graphicData uri="http://schemas.openxmlformats.org/drawingml/2006/table">
            <a:tbl>
              <a:tblPr/>
              <a:tblGrid>
                <a:gridCol w="1560785"/>
                <a:gridCol w="1103586"/>
                <a:gridCol w="898635"/>
              </a:tblGrid>
              <a:tr h="62580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altLang="zh-CN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Gage</a:t>
                      </a:r>
                      <a:r>
                        <a:rPr lang="zh-CN" alt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CN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DASqMile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MAFlow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0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POTTSTOWN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PHILADELPHIA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0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NORRISTOWN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45.91014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269" y="1864609"/>
            <a:ext cx="4507592" cy="387470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3287" y="5739310"/>
            <a:ext cx="4041912" cy="3918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Gages Locate on the Flowline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3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11" descr="Screen Shot 2016-11-14 at 12.41.14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8872" r="2124" b="1180"/>
          <a:stretch/>
        </p:blipFill>
        <p:spPr>
          <a:xfrm>
            <a:off x="221663" y="373479"/>
            <a:ext cx="8681270" cy="5482992"/>
          </a:xfrm>
        </p:spPr>
      </p:pic>
      <p:sp>
        <p:nvSpPr>
          <p:cNvPr id="3" name="文本框 2"/>
          <p:cNvSpPr txBox="1"/>
          <p:nvPr/>
        </p:nvSpPr>
        <p:spPr>
          <a:xfrm>
            <a:off x="1796095" y="5958488"/>
            <a:ext cx="6252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Gage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Height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of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Schuykill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River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Philadelphia,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PA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171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9" name="内容占位符 8" descr="IMG_1125-300x22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>
          <a:xfrm>
            <a:off x="234942" y="156555"/>
            <a:ext cx="5505881" cy="3409431"/>
          </a:xfrm>
        </p:spPr>
      </p:pic>
      <p:pic>
        <p:nvPicPr>
          <p:cNvPr id="8" name="图片 7" descr="IMG_1106-300x2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26" y="2653197"/>
            <a:ext cx="5618574" cy="40132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42" y="2653198"/>
            <a:ext cx="5334000" cy="4013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822" y="156554"/>
            <a:ext cx="4831178" cy="34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0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Flood Risk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463" y="1761052"/>
            <a:ext cx="7583488" cy="4007224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“100-year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Flood”</a:t>
            </a:r>
          </a:p>
          <a:p>
            <a:pPr lvl="1"/>
            <a:r>
              <a:rPr kumimoji="1" lang="en-US" altLang="zh-CN" sz="2400" dirty="0" smtClean="0"/>
              <a:t> </a:t>
            </a:r>
            <a:r>
              <a:rPr lang="en-US" altLang="zh-CN" sz="2400" dirty="0" smtClean="0"/>
              <a:t>Recurrence interval(T) </a:t>
            </a:r>
            <a:r>
              <a:rPr lang="en-US" altLang="zh-CN" sz="2400" dirty="0"/>
              <a:t>=(n+1)/</a:t>
            </a:r>
            <a:r>
              <a:rPr lang="en-US" altLang="zh-CN" sz="2400" dirty="0" smtClean="0"/>
              <a:t>m</a:t>
            </a:r>
          </a:p>
          <a:p>
            <a:pPr lvl="2"/>
            <a:r>
              <a:rPr kumimoji="1" lang="en-US" altLang="zh-CN" sz="2400" dirty="0" smtClean="0"/>
              <a:t>Example</a:t>
            </a:r>
          </a:p>
          <a:p>
            <a:pPr lvl="2"/>
            <a:endParaRPr kumimoji="1" lang="en-US" altLang="zh-CN" sz="2400" dirty="0"/>
          </a:p>
          <a:p>
            <a:pPr lvl="2"/>
            <a:endParaRPr kumimoji="1" lang="en-US" altLang="zh-CN" sz="2400" dirty="0" smtClean="0"/>
          </a:p>
          <a:p>
            <a:pPr lvl="2"/>
            <a:endParaRPr kumimoji="1" lang="en-US" altLang="zh-CN" sz="2400" dirty="0"/>
          </a:p>
          <a:p>
            <a:pPr lvl="1"/>
            <a:r>
              <a:rPr lang="en-US" altLang="zh-CN" sz="2400" dirty="0" smtClean="0"/>
              <a:t>The </a:t>
            </a:r>
            <a:r>
              <a:rPr lang="en-US" altLang="zh-CN" sz="2400" dirty="0"/>
              <a:t>probability (P) of an flood with recurrence interval T is </a:t>
            </a:r>
            <a:endParaRPr lang="zh-CN" altLang="en-US" sz="2400" dirty="0"/>
          </a:p>
          <a:p>
            <a:pPr lvl="2"/>
            <a:r>
              <a:rPr kumimoji="1" lang="en-US" altLang="zh-CN" sz="2400" dirty="0" smtClean="0"/>
              <a:t>P=1/T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44038"/>
              </p:ext>
            </p:extLst>
          </p:nvPr>
        </p:nvGraphicFramePr>
        <p:xfrm>
          <a:off x="3265715" y="2753027"/>
          <a:ext cx="4698999" cy="1574800"/>
        </p:xfrm>
        <a:graphic>
          <a:graphicData uri="http://schemas.openxmlformats.org/drawingml/2006/table">
            <a:tbl>
              <a:tblPr/>
              <a:tblGrid>
                <a:gridCol w="1215571"/>
                <a:gridCol w="1233714"/>
                <a:gridCol w="2249714"/>
              </a:tblGrid>
              <a:tr h="391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Discharge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Magnitude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Recurrence </a:t>
                      </a:r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Interval</a:t>
                      </a:r>
                      <a:r>
                        <a:rPr lang="zh-CN" altLang="en-US" sz="2000" b="0" i="0" u="none" strike="noStrike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0" i="0" u="none" strike="noStrike" dirty="0">
                          <a:effectLst/>
                          <a:latin typeface="Calibri"/>
                        </a:rPr>
                        <a:t>years)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effectLst/>
                          <a:latin typeface="Calibri"/>
                        </a:rPr>
                        <a:t>(1+39)/1=40.00</a:t>
                      </a:r>
                      <a:endParaRPr lang="en-US" altLang="zh-CN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……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effectLst/>
                          <a:latin typeface="Calibri"/>
                        </a:rPr>
                        <a:t>……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effectLst/>
                          <a:latin typeface="Calibri"/>
                        </a:rPr>
                        <a:t>……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effectLst/>
                          <a:latin typeface="Calibri"/>
                        </a:rPr>
                        <a:t>(1+39)/39=1.03</a:t>
                      </a:r>
                      <a:endParaRPr lang="en-US" altLang="zh-CN" sz="2000" b="0" i="0" u="none" strike="noStrike" dirty="0"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698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像素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像素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像素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像素.thmx</Template>
  <TotalTime>1003</TotalTime>
  <Words>818</Words>
  <Application>Microsoft Office PowerPoint</Application>
  <PresentationFormat>On-screen Show (4:3)</PresentationFormat>
  <Paragraphs>138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宋体</vt:lpstr>
      <vt:lpstr>Calibri</vt:lpstr>
      <vt:lpstr>Corbel</vt:lpstr>
      <vt:lpstr>Wingdings 2</vt:lpstr>
      <vt:lpstr>像素</vt:lpstr>
      <vt:lpstr>Floods in the Lower Schuylkill River at Philadelphia </vt:lpstr>
      <vt:lpstr>Some Facts</vt:lpstr>
      <vt:lpstr>Study Area</vt:lpstr>
      <vt:lpstr>Landcover</vt:lpstr>
      <vt:lpstr>Urbanization and Flood</vt:lpstr>
      <vt:lpstr> The Gages in the Watershed</vt:lpstr>
      <vt:lpstr>PowerPoint Presentation</vt:lpstr>
      <vt:lpstr>PowerPoint Presentation</vt:lpstr>
      <vt:lpstr>Flood Risk</vt:lpstr>
      <vt:lpstr>Two Figures</vt:lpstr>
      <vt:lpstr>Further study</vt:lpstr>
      <vt:lpstr>Reference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meee</dc:creator>
  <cp:lastModifiedBy>Lai, Kexin</cp:lastModifiedBy>
  <cp:revision>59</cp:revision>
  <dcterms:created xsi:type="dcterms:W3CDTF">2016-11-13T19:54:01Z</dcterms:created>
  <dcterms:modified xsi:type="dcterms:W3CDTF">2016-11-15T16:30:00Z</dcterms:modified>
</cp:coreProperties>
</file>