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8" r:id="rId2"/>
    <p:sldId id="268" r:id="rId3"/>
    <p:sldId id="263" r:id="rId4"/>
    <p:sldId id="262" r:id="rId5"/>
    <p:sldId id="257" r:id="rId6"/>
    <p:sldId id="259" r:id="rId7"/>
    <p:sldId id="269" r:id="rId8"/>
    <p:sldId id="261" r:id="rId9"/>
    <p:sldId id="260" r:id="rId10"/>
    <p:sldId id="265" r:id="rId11"/>
    <p:sldId id="266" r:id="rId12"/>
    <p:sldId id="267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2" y="3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9EE395-0EA7-4C8C-8EA8-0D4F6DFD00E1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B698AD9-DB14-4AF5-BF5E-74D3DDC2BD2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Hurricane Matthew Flood Analysis in Neuse River Basin, North Carolina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Anna </a:t>
            </a:r>
            <a:r>
              <a:rPr lang="en-US" dirty="0" err="1" smtClean="0"/>
              <a:t>Merryman</a:t>
            </a:r>
            <a:endParaRPr lang="en-US" dirty="0" smtClean="0"/>
          </a:p>
          <a:p>
            <a:r>
              <a:rPr lang="en-US" dirty="0" smtClean="0"/>
              <a:t>CE394K.3 Term Project</a:t>
            </a:r>
            <a:endParaRPr lang="en-US" dirty="0"/>
          </a:p>
        </p:txBody>
      </p:sp>
      <p:pic>
        <p:nvPicPr>
          <p:cNvPr id="1026" name="Picture 2" descr="https://img.washingtonpost.com/rf/image_1248x832/2010-2019/WashingtonPost/2016/10/10/Interactivity/Images/crop_296Hurricane_Matthew_North_Carolina-4bcd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037"/>
          <a:stretch/>
        </p:blipFill>
        <p:spPr bwMode="auto">
          <a:xfrm>
            <a:off x="914400" y="457202"/>
            <a:ext cx="7315200" cy="30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7342" y="639261"/>
            <a:ext cx="990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Washingtonpost.com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821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ModelBuilder</a:t>
            </a:r>
            <a:endParaRPr lang="en-US" dirty="0"/>
          </a:p>
        </p:txBody>
      </p:sp>
      <p:pic>
        <p:nvPicPr>
          <p:cNvPr id="7170" name="Picture 2" descr="M:\Games\ArcGISPro\Presentation\Cap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4876800" cy="596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90800" y="4343400"/>
            <a:ext cx="5638800" cy="1812925"/>
          </a:xfrm>
        </p:spPr>
        <p:txBody>
          <a:bodyPr/>
          <a:lstStyle/>
          <a:p>
            <a:r>
              <a:rPr lang="en-US" dirty="0" smtClean="0"/>
              <a:t>Results of flood precipitation height</a:t>
            </a:r>
          </a:p>
          <a:p>
            <a:r>
              <a:rPr lang="en-US" dirty="0" smtClean="0"/>
              <a:t>October 8, 2016</a:t>
            </a:r>
            <a:r>
              <a:rPr lang="en-US" dirty="0" smtClean="0">
                <a:sym typeface="Wingdings" pitchFamily="2" charset="2"/>
              </a:rPr>
              <a:t> October 9, 2016 October 10, 2016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M:\Games\ArcGISPro\Presentation\10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7805" b="15805"/>
          <a:stretch/>
        </p:blipFill>
        <p:spPr bwMode="auto">
          <a:xfrm>
            <a:off x="260119" y="400051"/>
            <a:ext cx="2774289" cy="26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M:\Games\ArcGISPro\Presentation\10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7805" b="17853"/>
          <a:stretch/>
        </p:blipFill>
        <p:spPr bwMode="auto">
          <a:xfrm>
            <a:off x="3152775" y="420449"/>
            <a:ext cx="2750787" cy="26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:\Games\ArcGISPro\Presentation\101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7805" b="17853"/>
          <a:stretch/>
        </p:blipFill>
        <p:spPr bwMode="auto">
          <a:xfrm>
            <a:off x="6019800" y="420449"/>
            <a:ext cx="2765858" cy="263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Games\ArcGISPro\Presentation\LEgen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3581400"/>
            <a:ext cx="15145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8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7400"/>
            <a:ext cx="8229600" cy="4099560"/>
          </a:xfrm>
        </p:spPr>
        <p:txBody>
          <a:bodyPr/>
          <a:lstStyle/>
          <a:p>
            <a:r>
              <a:rPr lang="en-US" dirty="0" smtClean="0"/>
              <a:t>Compare runoff of flood precipitation volume to increase in flow at Neuse River near Goldsboro gage</a:t>
            </a:r>
          </a:p>
          <a:p>
            <a:r>
              <a:rPr lang="en-US" dirty="0" smtClean="0"/>
              <a:t>Compare method to </a:t>
            </a:r>
            <a:r>
              <a:rPr lang="en-US" dirty="0" err="1" smtClean="0"/>
              <a:t>DEM+precipitation</a:t>
            </a:r>
            <a:r>
              <a:rPr lang="en-US" dirty="0" smtClean="0"/>
              <a:t> interpolation method as used in Ex. 4 and 5</a:t>
            </a:r>
          </a:p>
          <a:p>
            <a:r>
              <a:rPr lang="en-US" dirty="0" smtClean="0"/>
              <a:t>Analyze advantages and disadvantages of each method, how to choose method</a:t>
            </a:r>
          </a:p>
        </p:txBody>
      </p:sp>
    </p:spTree>
    <p:extLst>
      <p:ext uri="{BB962C8B-B14F-4D97-AF65-F5344CB8AC3E}">
        <p14:creationId xmlns:p14="http://schemas.microsoft.com/office/powerpoint/2010/main" val="1140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Matthew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19200"/>
            <a:ext cx="3733800" cy="2489201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458406" y="1235803"/>
            <a:ext cx="4203925" cy="28578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Category 5 Hurricane</a:t>
            </a:r>
          </a:p>
          <a:p>
            <a:r>
              <a:rPr lang="en-US" dirty="0" smtClean="0"/>
              <a:t>~1600 Deaths</a:t>
            </a:r>
          </a:p>
          <a:p>
            <a:pPr lvl="1"/>
            <a:r>
              <a:rPr lang="en-US" dirty="0" smtClean="0"/>
              <a:t>49 in US, 28 in NC</a:t>
            </a:r>
          </a:p>
          <a:p>
            <a:pPr lvl="1"/>
            <a:r>
              <a:rPr lang="en-US" dirty="0" smtClean="0"/>
              <a:t>Most due to flooding days after event – Lumber, Neuse, Tar River</a:t>
            </a:r>
          </a:p>
          <a:p>
            <a:r>
              <a:rPr lang="en-US" dirty="0" smtClean="0"/>
              <a:t>Inland communities hardest hit</a:t>
            </a:r>
          </a:p>
          <a:p>
            <a:pPr lvl="1"/>
            <a:r>
              <a:rPr lang="en-US" dirty="0" smtClean="0"/>
              <a:t>100 </a:t>
            </a:r>
            <a:r>
              <a:rPr lang="en-US" dirty="0" err="1" smtClean="0"/>
              <a:t>yr</a:t>
            </a:r>
            <a:r>
              <a:rPr lang="en-US" dirty="0" smtClean="0"/>
              <a:t> flood event in many areas</a:t>
            </a:r>
          </a:p>
          <a:p>
            <a:pPr lvl="1"/>
            <a:r>
              <a:rPr lang="en-US" dirty="0" smtClean="0"/>
              <a:t>Surpassed 1999 Hurricane Floyd</a:t>
            </a:r>
          </a:p>
          <a:p>
            <a:r>
              <a:rPr lang="en-US" dirty="0" smtClean="0"/>
              <a:t>$1.5 Billion in damages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3656350"/>
            <a:ext cx="6096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nasa.gov</a:t>
            </a:r>
            <a:endParaRPr lang="en-US" sz="700" dirty="0"/>
          </a:p>
        </p:txBody>
      </p:sp>
      <p:pic>
        <p:nvPicPr>
          <p:cNvPr id="2050" name="Picture 2" descr="https://scontent-dft4-2.xx.fbcdn.net/v/t34.0-12/15049764_10153863233802553_288747942_n.jpg?oh=0cdcb1e4c22eef53abe5e07b1ba86171&amp;oe=582E1DC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7"/>
          <a:stretch/>
        </p:blipFill>
        <p:spPr bwMode="auto">
          <a:xfrm>
            <a:off x="4469921" y="4093694"/>
            <a:ext cx="417947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iamiherald.com/news/weather/hurricane/wd8xvm/picture106909572/ALTERNATES/FREE_640/St%20August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7926"/>
            <a:ext cx="3733800" cy="24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6193210"/>
            <a:ext cx="69376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/>
              <a:t>miamiherald.com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59039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in North Carolina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12490" r="9162" b="15133"/>
          <a:stretch/>
        </p:blipFill>
        <p:spPr>
          <a:xfrm>
            <a:off x="1524000" y="1196011"/>
            <a:ext cx="5867400" cy="4062657"/>
          </a:xfrm>
        </p:spPr>
      </p:pic>
      <p:sp>
        <p:nvSpPr>
          <p:cNvPr id="23" name="Content Placeholder 22"/>
          <p:cNvSpPr>
            <a:spLocks noGrp="1"/>
          </p:cNvSpPr>
          <p:nvPr>
            <p:ph sz="quarter" idx="2"/>
          </p:nvPr>
        </p:nvSpPr>
        <p:spPr>
          <a:xfrm>
            <a:off x="437043" y="5334000"/>
            <a:ext cx="8382000" cy="120091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Path of Matthew along NC coast – data from NOAA National Hurricane Center</a:t>
            </a:r>
          </a:p>
          <a:p>
            <a:r>
              <a:rPr lang="en-US" dirty="0" smtClean="0"/>
              <a:t>Downgraded to tropical cyclone, max winds &lt; 75 mph</a:t>
            </a:r>
          </a:p>
          <a:p>
            <a:r>
              <a:rPr lang="en-US" dirty="0" smtClean="0"/>
              <a:t>Officials warned flooding risk more dangerous than winds</a:t>
            </a:r>
          </a:p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657600" y="3225336"/>
            <a:ext cx="3429000" cy="1727664"/>
            <a:chOff x="2438400" y="3124200"/>
            <a:chExt cx="2971800" cy="1069777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2743200" y="33528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733800" y="31242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876800" y="3581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38400" y="36576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8:00 PM EDT</a:t>
              </a:r>
            </a:p>
            <a:p>
              <a:r>
                <a:rPr lang="en-US" sz="700" dirty="0" smtClean="0"/>
                <a:t>October 8, 2016</a:t>
              </a:r>
              <a:endParaRPr lang="en-US" sz="7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29000" y="34290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2:00 PM EDT</a:t>
              </a:r>
            </a:p>
            <a:p>
              <a:r>
                <a:rPr lang="en-US" sz="700" dirty="0" smtClean="0"/>
                <a:t>October 9, 2016</a:t>
              </a:r>
              <a:endParaRPr lang="en-US" sz="7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3886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2:00 PM EDT</a:t>
              </a:r>
            </a:p>
            <a:p>
              <a:r>
                <a:rPr lang="en-US" sz="700" dirty="0" smtClean="0"/>
                <a:t>October 10, 2016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63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Dangerous Precipitation</a:t>
            </a:r>
            <a:endParaRPr lang="en-US" dirty="0"/>
          </a:p>
        </p:txBody>
      </p:sp>
      <p:pic>
        <p:nvPicPr>
          <p:cNvPr id="4" name="NC_accum_hurricane_matthew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71600"/>
            <a:ext cx="8229600" cy="4618037"/>
          </a:xfrm>
        </p:spPr>
      </p:pic>
      <p:sp>
        <p:nvSpPr>
          <p:cNvPr id="5" name="Oval 4"/>
          <p:cNvSpPr/>
          <p:nvPr/>
        </p:nvSpPr>
        <p:spPr>
          <a:xfrm>
            <a:off x="4572000" y="2552700"/>
            <a:ext cx="457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25683" y="2376577"/>
            <a:ext cx="3048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7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181600"/>
            <a:ext cx="7772400" cy="114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262626"/>
                </a:solidFill>
              </a:rPr>
              <a:t>Severity of flooding linked to soil saturation</a:t>
            </a:r>
          </a:p>
          <a:p>
            <a:r>
              <a:rPr lang="en-US" sz="1900" dirty="0" smtClean="0">
                <a:solidFill>
                  <a:srgbClr val="262626"/>
                </a:solidFill>
                <a:latin typeface="CNN"/>
              </a:rPr>
              <a:t>“Much </a:t>
            </a:r>
            <a:r>
              <a:rPr lang="en-US" sz="1900" dirty="0">
                <a:solidFill>
                  <a:srgbClr val="262626"/>
                </a:solidFill>
                <a:latin typeface="CNN"/>
              </a:rPr>
              <a:t>of eastern North Carolina saw 15 to 20 inches of rain during September, which is 200% to 300% above normal.</a:t>
            </a:r>
            <a:r>
              <a:rPr lang="en-US" sz="1900" b="1" dirty="0">
                <a:solidFill>
                  <a:srgbClr val="262626"/>
                </a:solidFill>
                <a:latin typeface="CNN"/>
              </a:rPr>
              <a:t> </a:t>
            </a:r>
            <a:r>
              <a:rPr lang="en-US" sz="1900" dirty="0">
                <a:solidFill>
                  <a:srgbClr val="262626"/>
                </a:solidFill>
                <a:latin typeface="CNN"/>
              </a:rPr>
              <a:t>The rainfall left the ground saturated and river levels also well above normal</a:t>
            </a:r>
            <a:r>
              <a:rPr lang="en-US" sz="1900" dirty="0" smtClean="0">
                <a:solidFill>
                  <a:srgbClr val="262626"/>
                </a:solidFill>
                <a:latin typeface="CNN"/>
              </a:rPr>
              <a:t>.” </a:t>
            </a:r>
            <a:r>
              <a:rPr lang="en-US" sz="1900" i="1" dirty="0" smtClean="0">
                <a:solidFill>
                  <a:srgbClr val="262626"/>
                </a:solidFill>
                <a:latin typeface="CNN"/>
              </a:rPr>
              <a:t>–CNN</a:t>
            </a:r>
          </a:p>
          <a:p>
            <a:r>
              <a:rPr lang="en-US" dirty="0" smtClean="0">
                <a:solidFill>
                  <a:srgbClr val="262626"/>
                </a:solidFill>
              </a:rPr>
              <a:t>Neuse River</a:t>
            </a:r>
            <a:endParaRPr lang="en-US" sz="1900" i="1" dirty="0" smtClean="0">
              <a:solidFill>
                <a:srgbClr val="262626"/>
              </a:solidFill>
              <a:latin typeface="CNN"/>
            </a:endParaRPr>
          </a:p>
          <a:p>
            <a:endParaRPr lang="en-US" sz="19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95401"/>
            <a:ext cx="3581400" cy="3413230"/>
          </a:xfrm>
        </p:spPr>
      </p:pic>
      <p:pic>
        <p:nvPicPr>
          <p:cNvPr id="3074" name="Picture 2" descr="https://images.washingtonpost.com/?url=https://img.washingtonpost.com/blogs/capital-weather-gang/files/2016/10/goldsboro1.gif&amp;op=noop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495800" cy="33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1857494" y="2649682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086094" y="2763982"/>
            <a:ext cx="1952506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Gage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029200"/>
            <a:ext cx="8229600" cy="11277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Outline of entire Neuse River Basin – NHD</a:t>
            </a:r>
          </a:p>
          <a:p>
            <a:r>
              <a:rPr lang="en-US" dirty="0" smtClean="0"/>
              <a:t>Record height recorded at USGS 02089000 – Neuse River near Goldsboro</a:t>
            </a:r>
          </a:p>
          <a:p>
            <a:r>
              <a:rPr lang="en-US" dirty="0" smtClean="0"/>
              <a:t>Location of interest, entire Upper Neuse Basin drains to this point</a:t>
            </a:r>
          </a:p>
        </p:txBody>
      </p:sp>
      <p:pic>
        <p:nvPicPr>
          <p:cNvPr id="4098" name="Picture 2" descr="Graph of  Gage height, f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8" y="1359610"/>
            <a:ext cx="4332989" cy="32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Games\ArcGISPro\Presentation\Layout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5" t="20880" r="13328" b="15319"/>
          <a:stretch/>
        </p:blipFill>
        <p:spPr bwMode="auto">
          <a:xfrm>
            <a:off x="381000" y="1359609"/>
            <a:ext cx="3982928" cy="321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 of Interpolation</a:t>
            </a:r>
            <a:endParaRPr lang="en-US" dirty="0"/>
          </a:p>
        </p:txBody>
      </p:sp>
      <p:pic>
        <p:nvPicPr>
          <p:cNvPr id="9218" name="Picture 2" descr="M:\Games\ArcGISPro\Presentation\Layout4.pn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27589" r="9956" b="14727"/>
          <a:stretch/>
        </p:blipFill>
        <p:spPr bwMode="auto">
          <a:xfrm>
            <a:off x="571500" y="1295401"/>
            <a:ext cx="48387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M:\Games\ArcGISPro\Presentation\Land Co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1"/>
            <a:ext cx="31540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648200"/>
            <a:ext cx="8229600" cy="150876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Interpolation of precipitation data from gages difficult</a:t>
            </a:r>
          </a:p>
          <a:p>
            <a:pPr lvl="1"/>
            <a:r>
              <a:rPr lang="en-US" dirty="0" smtClean="0"/>
              <a:t>Few precipitation gages in area</a:t>
            </a:r>
          </a:p>
          <a:p>
            <a:pPr lvl="1"/>
            <a:r>
              <a:rPr lang="en-US" dirty="0" smtClean="0"/>
              <a:t>Interpolation may be poor using either spline or </a:t>
            </a:r>
            <a:r>
              <a:rPr lang="en-US" dirty="0" err="1" smtClean="0"/>
              <a:t>Theissen</a:t>
            </a:r>
            <a:endParaRPr lang="en-US" dirty="0" smtClean="0"/>
          </a:p>
          <a:p>
            <a:r>
              <a:rPr lang="en-US" dirty="0" smtClean="0"/>
              <a:t>Need to incorporate available water storage of soil data</a:t>
            </a:r>
          </a:p>
        </p:txBody>
      </p:sp>
    </p:spTree>
    <p:extLst>
      <p:ext uri="{BB962C8B-B14F-4D97-AF65-F5344CB8AC3E}">
        <p14:creationId xmlns:p14="http://schemas.microsoft.com/office/powerpoint/2010/main" val="24483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19600" y="1216152"/>
            <a:ext cx="4254246" cy="4937760"/>
          </a:xfrm>
        </p:spPr>
        <p:txBody>
          <a:bodyPr/>
          <a:lstStyle/>
          <a:p>
            <a:r>
              <a:rPr lang="en-US" dirty="0" smtClean="0"/>
              <a:t>SSURGO soil data</a:t>
            </a:r>
          </a:p>
          <a:p>
            <a:pPr lvl="1"/>
            <a:r>
              <a:rPr lang="en-US" dirty="0" smtClean="0"/>
              <a:t>AWS up to 150 cm in depth</a:t>
            </a:r>
          </a:p>
          <a:p>
            <a:pPr lvl="1"/>
            <a:endParaRPr lang="en-US" dirty="0"/>
          </a:p>
          <a:p>
            <a:r>
              <a:rPr lang="en-US" dirty="0" smtClean="0"/>
              <a:t>NWS/South Atlantic Water Science Center hourly precipitation data</a:t>
            </a:r>
          </a:p>
          <a:p>
            <a:pPr lvl="1"/>
            <a:r>
              <a:rPr lang="en-US" dirty="0" smtClean="0"/>
              <a:t>From combination of radar and real time precipitation gage readings</a:t>
            </a:r>
          </a:p>
          <a:p>
            <a:pPr lvl="1"/>
            <a:r>
              <a:rPr lang="en-US" dirty="0" smtClean="0"/>
              <a:t>Hydrologic Rainfall Analysis Project (HRAP) grid system</a:t>
            </a:r>
            <a:endParaRPr lang="en-US" dirty="0"/>
          </a:p>
        </p:txBody>
      </p:sp>
      <p:pic>
        <p:nvPicPr>
          <p:cNvPr id="6146" name="Picture 2" descr="M:\Games\ArcGISPro\Presentation\Layout3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0904" r="9987" b="15160"/>
          <a:stretch/>
        </p:blipFill>
        <p:spPr bwMode="auto">
          <a:xfrm>
            <a:off x="457201" y="1295400"/>
            <a:ext cx="37338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Games\ArcGISPro\Presentation\Cap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971926"/>
            <a:ext cx="3733800" cy="224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3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Precipitation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495800"/>
            <a:ext cx="8229600" cy="1661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Individual daily precipitation point </a:t>
            </a:r>
            <a:r>
              <a:rPr lang="en-US" dirty="0" err="1" smtClean="0"/>
              <a:t>shapefiles</a:t>
            </a:r>
            <a:endParaRPr lang="en-US" dirty="0" smtClean="0"/>
          </a:p>
          <a:p>
            <a:r>
              <a:rPr lang="en-US" dirty="0" smtClean="0"/>
              <a:t>Collected for 6 days before major flooding events in Goldsboro</a:t>
            </a:r>
          </a:p>
          <a:p>
            <a:r>
              <a:rPr lang="en-US" dirty="0" smtClean="0"/>
              <a:t>Soil storage subtracted from precipitation to get flood water precipitation height</a:t>
            </a:r>
          </a:p>
          <a:p>
            <a:endParaRPr lang="en-US" dirty="0"/>
          </a:p>
        </p:txBody>
      </p:sp>
      <p:pic>
        <p:nvPicPr>
          <p:cNvPr id="5123" name="Picture 3" descr="M:\Games\ArcGISPro\Presentation\Layout3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11863" r="10278" b="13725"/>
          <a:stretch/>
        </p:blipFill>
        <p:spPr bwMode="auto">
          <a:xfrm>
            <a:off x="381000" y="1295400"/>
            <a:ext cx="4114800" cy="295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M:\Games\ArcGISPro\Presentation\Layout3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9781" r="9302" b="17236"/>
          <a:stretch/>
        </p:blipFill>
        <p:spPr bwMode="auto">
          <a:xfrm>
            <a:off x="4572000" y="1295400"/>
            <a:ext cx="4209241" cy="29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993</TotalTime>
  <Words>358</Words>
  <Application>Microsoft Office PowerPoint</Application>
  <PresentationFormat>On-screen Show (4:3)</PresentationFormat>
  <Paragraphs>59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Bookman Old Style</vt:lpstr>
      <vt:lpstr>CNN</vt:lpstr>
      <vt:lpstr>Gill Sans MT</vt:lpstr>
      <vt:lpstr>Wingdings</vt:lpstr>
      <vt:lpstr>Wingdings 3</vt:lpstr>
      <vt:lpstr>Origin</vt:lpstr>
      <vt:lpstr>Hurricane Matthew Flood Analysis in Neuse River Basin, North Carolina </vt:lpstr>
      <vt:lpstr>Hurricane Matthew</vt:lpstr>
      <vt:lpstr>Matthew in North Carolina</vt:lpstr>
      <vt:lpstr>Dangerous Precipitation</vt:lpstr>
      <vt:lpstr>Flooding</vt:lpstr>
      <vt:lpstr>Study Gage</vt:lpstr>
      <vt:lpstr>Limitation of Interpolation</vt:lpstr>
      <vt:lpstr>Datasets</vt:lpstr>
      <vt:lpstr>Using Precipitation Data</vt:lpstr>
      <vt:lpstr>ModelBuilder</vt:lpstr>
      <vt:lpstr>PowerPoint Presentation</vt:lpstr>
      <vt:lpstr>Next Steps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</dc:creator>
  <cp:lastModifiedBy>Maidment, David R</cp:lastModifiedBy>
  <cp:revision>26</cp:revision>
  <dcterms:created xsi:type="dcterms:W3CDTF">2016-11-15T01:37:37Z</dcterms:created>
  <dcterms:modified xsi:type="dcterms:W3CDTF">2016-11-16T21:49:45Z</dcterms:modified>
</cp:coreProperties>
</file>