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3" r:id="rId3"/>
    <p:sldId id="262" r:id="rId4"/>
    <p:sldId id="259" r:id="rId5"/>
    <p:sldId id="270" r:id="rId6"/>
    <p:sldId id="279" r:id="rId7"/>
    <p:sldId id="272" r:id="rId8"/>
    <p:sldId id="280" r:id="rId9"/>
    <p:sldId id="265" r:id="rId10"/>
    <p:sldId id="266" r:id="rId11"/>
    <p:sldId id="276" r:id="rId12"/>
    <p:sldId id="267" r:id="rId13"/>
    <p:sldId id="268" r:id="rId14"/>
    <p:sldId id="277" r:id="rId15"/>
    <p:sldId id="269" r:id="rId16"/>
    <p:sldId id="27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y Stewart" initials="TS" lastIdx="1" clrIdx="0">
    <p:extLst>
      <p:ext uri="{19B8F6BF-5375-455C-9EA6-DF929625EA0E}">
        <p15:presenceInfo xmlns:p15="http://schemas.microsoft.com/office/powerpoint/2012/main" userId="ebc09d13987230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36245-F6AE-4D77-A38A-3AB7F3FA7060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D460-A688-4A07-B213-A8A4491DFC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9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98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33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3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0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9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21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570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6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D460-A688-4A07-B213-A8A4491DFC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85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69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4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7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713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1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61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1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7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36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9BD1832-D0CF-464B-BB4C-4D63A6B6EEEB}" type="datetimeFigureOut">
              <a:rPr lang="en-US" smtClean="0"/>
              <a:t>11/14/2016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04D0A71-366D-4FE2-9C60-3AB1E22B638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91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6000" dirty="0"/>
              <a:t>Flooding in the Amite River Basin (August 12- August 22, 2016)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trey Stewart – The University of Texas – 14Sep16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31881"/>
            <a:ext cx="3459268" cy="2461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193" y="131881"/>
            <a:ext cx="4103077" cy="24618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4956" y="2579509"/>
            <a:ext cx="71431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Raedle, Joe. </a:t>
            </a:r>
            <a:r>
              <a:rPr lang="en-US" sz="700" i="1" dirty="0"/>
              <a:t>Signs in Flood. </a:t>
            </a:r>
            <a:r>
              <a:rPr lang="en-US" sz="700" dirty="0"/>
              <a:t>[Photograph].</a:t>
            </a:r>
            <a:r>
              <a:rPr lang="en-US" sz="700" i="1" dirty="0"/>
              <a:t> </a:t>
            </a:r>
            <a:r>
              <a:rPr lang="en-US" sz="700" dirty="0"/>
              <a:t>Retrieved from http://wgno.com/2016/08/17/206724/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4955" y="2558954"/>
            <a:ext cx="71431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Clause, Scott. </a:t>
            </a:r>
            <a:r>
              <a:rPr lang="en-US" sz="700" i="1" dirty="0"/>
              <a:t>Flooding in Youngsvile.</a:t>
            </a:r>
            <a:r>
              <a:rPr lang="en-US" sz="700" dirty="0"/>
              <a:t> [Photograph]. Retrieved from http://gridironnow.com/baton-rouge-flooding-louisiana-floods</a:t>
            </a:r>
          </a:p>
        </p:txBody>
      </p:sp>
    </p:spTree>
    <p:extLst>
      <p:ext uri="{BB962C8B-B14F-4D97-AF65-F5344CB8AC3E}">
        <p14:creationId xmlns:p14="http://schemas.microsoft.com/office/powerpoint/2010/main" val="61088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63" y="0"/>
            <a:ext cx="4892441" cy="6331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9585852" cy="1450757"/>
          </a:xfrm>
        </p:spPr>
        <p:txBody>
          <a:bodyPr>
            <a:normAutofit/>
          </a:bodyPr>
          <a:lstStyle/>
          <a:p>
            <a:r>
              <a:rPr lang="en-US" sz="3600" dirty="0"/>
              <a:t>Contour Affects Flooding Behavior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Flooding downstream lagged precipitation</a:t>
            </a:r>
          </a:p>
          <a:p>
            <a:pPr marL="1471400" lvl="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09827" y="5711314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Contour Plot – Lines indicate 10 m height difference</a:t>
            </a:r>
          </a:p>
        </p:txBody>
      </p:sp>
      <p:sp>
        <p:nvSpPr>
          <p:cNvPr id="13" name="Speech Bubble: Rectangle 12"/>
          <p:cNvSpPr/>
          <p:nvPr/>
        </p:nvSpPr>
        <p:spPr>
          <a:xfrm>
            <a:off x="7509827" y="3480873"/>
            <a:ext cx="1174346" cy="753081"/>
          </a:xfrm>
          <a:prstGeom prst="wedgeRectCallout">
            <a:avLst>
              <a:gd name="adj1" fmla="val 74894"/>
              <a:gd name="adj2" fmla="val 10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Baton Rouge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18529"/>
              </p:ext>
            </p:extLst>
          </p:nvPr>
        </p:nvGraphicFramePr>
        <p:xfrm>
          <a:off x="439872" y="2912012"/>
          <a:ext cx="2124221" cy="33445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46163">
                  <a:extLst>
                    <a:ext uri="{9D8B030D-6E8A-4147-A177-3AD203B41FA5}">
                      <a16:colId xmlns:a16="http://schemas.microsoft.com/office/drawing/2014/main" val="4171251957"/>
                    </a:ext>
                  </a:extLst>
                </a:gridCol>
                <a:gridCol w="978058">
                  <a:extLst>
                    <a:ext uri="{9D8B030D-6E8A-4147-A177-3AD203B41FA5}">
                      <a16:colId xmlns:a16="http://schemas.microsoft.com/office/drawing/2014/main" val="3339314433"/>
                    </a:ext>
                  </a:extLst>
                </a:gridCol>
              </a:tblGrid>
              <a:tr h="4653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River Stage (feet)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2925376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8/11/2016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16.85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1094155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8/12/2016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28.54</a:t>
                      </a:r>
                      <a:r>
                        <a:rPr lang="en-US" sz="1400" b="1" u="none" strike="noStrike" baseline="30000" dirty="0">
                          <a:solidFill>
                            <a:schemeClr val="accent2"/>
                          </a:solidFill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51200791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8/13/2016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42.36</a:t>
                      </a:r>
                      <a:r>
                        <a:rPr lang="en-US" sz="1400" b="1" u="none" strike="noStrike" baseline="30000" dirty="0">
                          <a:solidFill>
                            <a:schemeClr val="accent2"/>
                          </a:solidFill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95173128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8/14/2016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45.60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26980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8/15/2016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42.27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6117342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8/16/2016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36.77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85439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8/17/2016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30.18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4999534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8/18/2016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26.69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90060396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8/19/2016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24.33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8228321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8/20/2016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20.47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0856528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8/21/2016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18.30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49259402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8/22/2016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17.24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552487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8150" y="3672748"/>
            <a:ext cx="23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Main Rainfall Occurred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2729" y="2606470"/>
            <a:ext cx="410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Amite and Comite Junction</a:t>
            </a:r>
          </a:p>
        </p:txBody>
      </p:sp>
      <p:sp>
        <p:nvSpPr>
          <p:cNvPr id="5" name="Oval 4"/>
          <p:cNvSpPr/>
          <p:nvPr/>
        </p:nvSpPr>
        <p:spPr>
          <a:xfrm>
            <a:off x="9371086" y="4327556"/>
            <a:ext cx="180320" cy="153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2"/>
          <p:cNvSpPr/>
          <p:nvPr/>
        </p:nvSpPr>
        <p:spPr>
          <a:xfrm>
            <a:off x="10683132" y="2240711"/>
            <a:ext cx="1174346" cy="760449"/>
          </a:xfrm>
          <a:prstGeom prst="wedgeRectCallout">
            <a:avLst>
              <a:gd name="adj1" fmla="val -150219"/>
              <a:gd name="adj2" fmla="val 230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and Comite Junction</a:t>
            </a:r>
          </a:p>
        </p:txBody>
      </p:sp>
    </p:spTree>
    <p:extLst>
      <p:ext uri="{BB962C8B-B14F-4D97-AF65-F5344CB8AC3E}">
        <p14:creationId xmlns:p14="http://schemas.microsoft.com/office/powerpoint/2010/main" val="3169599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63" y="0"/>
            <a:ext cx="4892441" cy="63313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94977"/>
            <a:ext cx="10058400" cy="1450757"/>
          </a:xfrm>
        </p:spPr>
        <p:txBody>
          <a:bodyPr>
            <a:normAutofit/>
          </a:bodyPr>
          <a:lstStyle/>
          <a:p>
            <a:r>
              <a:rPr lang="en-US" sz="3600" dirty="0"/>
              <a:t>Contour Affects Flooding Behavior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2"/>
                </a:solidFill>
              </a:rPr>
              <a:t>Backwater flooding </a:t>
            </a:r>
            <a:r>
              <a:rPr lang="en-US" dirty="0"/>
              <a:t>occurred south of Baton Rouge</a:t>
            </a:r>
          </a:p>
          <a:p>
            <a:pPr lvl="8"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09827" y="5711314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Contour Plot – Lines indicate 10 m height difference</a:t>
            </a:r>
          </a:p>
        </p:txBody>
      </p:sp>
      <p:sp>
        <p:nvSpPr>
          <p:cNvPr id="13" name="Speech Bubble: Rectangle 12"/>
          <p:cNvSpPr/>
          <p:nvPr/>
        </p:nvSpPr>
        <p:spPr>
          <a:xfrm>
            <a:off x="7509827" y="3480873"/>
            <a:ext cx="1174346" cy="753081"/>
          </a:xfrm>
          <a:prstGeom prst="wedgeRectCallout">
            <a:avLst>
              <a:gd name="adj1" fmla="val 74894"/>
              <a:gd name="adj2" fmla="val 10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Baton Rouge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7218529"/>
              </p:ext>
            </p:extLst>
          </p:nvPr>
        </p:nvGraphicFramePr>
        <p:xfrm>
          <a:off x="439872" y="2912012"/>
          <a:ext cx="2124221" cy="33445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46163">
                  <a:extLst>
                    <a:ext uri="{9D8B030D-6E8A-4147-A177-3AD203B41FA5}">
                      <a16:colId xmlns:a16="http://schemas.microsoft.com/office/drawing/2014/main" val="4171251957"/>
                    </a:ext>
                  </a:extLst>
                </a:gridCol>
                <a:gridCol w="978058">
                  <a:extLst>
                    <a:ext uri="{9D8B030D-6E8A-4147-A177-3AD203B41FA5}">
                      <a16:colId xmlns:a16="http://schemas.microsoft.com/office/drawing/2014/main" val="3339314433"/>
                    </a:ext>
                  </a:extLst>
                </a:gridCol>
              </a:tblGrid>
              <a:tr h="4653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River Stage (feet)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2925376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8/11/2016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16.85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1094155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8/12/2016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28.54</a:t>
                      </a:r>
                      <a:r>
                        <a:rPr lang="en-US" sz="1400" b="1" u="none" strike="noStrike" baseline="30000" dirty="0">
                          <a:solidFill>
                            <a:schemeClr val="accent2"/>
                          </a:solidFill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51200791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8/13/2016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42.36</a:t>
                      </a:r>
                      <a:r>
                        <a:rPr lang="en-US" sz="1400" b="1" u="none" strike="noStrike" baseline="30000" dirty="0">
                          <a:solidFill>
                            <a:schemeClr val="accent2"/>
                          </a:solidFill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95173128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8/14/2016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45.60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26980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8/15/2016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42.27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6117342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8/16/2016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36.77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85439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8/17/2016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30.18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4999534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8/18/2016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26.69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90060396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8/19/2016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24.33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8228321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8/20/2016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20.47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0856528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8/21/2016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18.30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49259402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8/22/2016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17.24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P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55248713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18150" y="3672748"/>
            <a:ext cx="232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Main Rainfall Occurred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81327"/>
              </p:ext>
            </p:extLst>
          </p:nvPr>
        </p:nvGraphicFramePr>
        <p:xfrm>
          <a:off x="4846801" y="2912011"/>
          <a:ext cx="2124221" cy="334452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1146163">
                  <a:extLst>
                    <a:ext uri="{9D8B030D-6E8A-4147-A177-3AD203B41FA5}">
                      <a16:colId xmlns:a16="http://schemas.microsoft.com/office/drawing/2014/main" val="4171251957"/>
                    </a:ext>
                  </a:extLst>
                </a:gridCol>
                <a:gridCol w="978058">
                  <a:extLst>
                    <a:ext uri="{9D8B030D-6E8A-4147-A177-3AD203B41FA5}">
                      <a16:colId xmlns:a16="http://schemas.microsoft.com/office/drawing/2014/main" val="3339314433"/>
                    </a:ext>
                  </a:extLst>
                </a:gridCol>
              </a:tblGrid>
              <a:tr h="4653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Date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River Stage (feet)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2925376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8/11/2016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1.11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1094155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8/12/2016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3.15</a:t>
                      </a:r>
                      <a:r>
                        <a:rPr lang="en-US" sz="1400" b="1" u="none" strike="noStrike" baseline="300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51200791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8/13/2016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7.82</a:t>
                      </a:r>
                      <a:r>
                        <a:rPr lang="en-US" sz="1400" b="1" u="none" strike="noStrike" baseline="30000" dirty="0">
                          <a:solidFill>
                            <a:schemeClr val="accent2"/>
                          </a:solidFill>
                          <a:effectLst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95173128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8/14/2016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14.46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126980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8/15/2016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16.56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96117342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8/16/2016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15.55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5854390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8/17/2016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13.42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94999534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8/18/2016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11.00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890060396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8/19/2016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8.69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248228321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8/20/2016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6.97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00856528"/>
                  </a:ext>
                </a:extLst>
              </a:tr>
              <a:tr h="238938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8/21/2016</a:t>
                      </a:r>
                      <a:endParaRPr lang="en-US" sz="1400" b="1" i="0" u="none" strike="noStrike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5.69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rgbClr val="2779A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49259402"/>
                  </a:ext>
                </a:extLst>
              </a:tr>
              <a:tr h="25088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>
                          <a:effectLst/>
                        </a:rPr>
                        <a:t>8/22/2016</a:t>
                      </a:r>
                      <a:endParaRPr lang="en-US" sz="1400" b="1" i="0" u="none" strike="noStrike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</a:rPr>
                        <a:t>4.60</a:t>
                      </a:r>
                      <a:r>
                        <a:rPr lang="en-US" sz="1400" b="1" u="none" strike="noStrike" baseline="30000" dirty="0">
                          <a:effectLst/>
                        </a:rPr>
                        <a:t>  </a:t>
                      </a:r>
                      <a:endParaRPr lang="en-US" sz="1400" b="1" i="0" u="none" strike="noStrike" dirty="0">
                        <a:solidFill>
                          <a:srgbClr val="362B3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5524871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197969" y="2596103"/>
            <a:ext cx="410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Tributary Stage</a:t>
            </a:r>
          </a:p>
        </p:txBody>
      </p:sp>
      <p:sp>
        <p:nvSpPr>
          <p:cNvPr id="5" name="Oval 4"/>
          <p:cNvSpPr/>
          <p:nvPr/>
        </p:nvSpPr>
        <p:spPr>
          <a:xfrm>
            <a:off x="9371086" y="4327556"/>
            <a:ext cx="180320" cy="153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41823" y="4805599"/>
            <a:ext cx="180320" cy="15390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peech Bubble: Rectangle 12"/>
          <p:cNvSpPr/>
          <p:nvPr/>
        </p:nvSpPr>
        <p:spPr>
          <a:xfrm>
            <a:off x="10683132" y="2240711"/>
            <a:ext cx="1174346" cy="760449"/>
          </a:xfrm>
          <a:prstGeom prst="wedgeRectCallout">
            <a:avLst>
              <a:gd name="adj1" fmla="val -150219"/>
              <a:gd name="adj2" fmla="val 230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and Comite Junction</a:t>
            </a:r>
          </a:p>
        </p:txBody>
      </p:sp>
      <p:sp>
        <p:nvSpPr>
          <p:cNvPr id="21" name="Speech Bubble: Rectangle 12"/>
          <p:cNvSpPr/>
          <p:nvPr/>
        </p:nvSpPr>
        <p:spPr>
          <a:xfrm>
            <a:off x="10919406" y="3900909"/>
            <a:ext cx="1174346" cy="753081"/>
          </a:xfrm>
          <a:prstGeom prst="wedgeRectCallout">
            <a:avLst>
              <a:gd name="adj1" fmla="val -150990"/>
              <a:gd name="adj2" fmla="val 82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Tributary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02729" y="2606470"/>
            <a:ext cx="4100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Amite and Comite Junction</a:t>
            </a:r>
          </a:p>
        </p:txBody>
      </p:sp>
    </p:spTree>
    <p:extLst>
      <p:ext uri="{BB962C8B-B14F-4D97-AF65-F5344CB8AC3E}">
        <p14:creationId xmlns:p14="http://schemas.microsoft.com/office/powerpoint/2010/main" val="4140056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0"/>
            <a:ext cx="4876800" cy="63111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Water Mark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35" y="1972993"/>
            <a:ext cx="684554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High water marks indicate locations with </a:t>
            </a:r>
            <a:r>
              <a:rPr lang="en-US" sz="2400" dirty="0">
                <a:solidFill>
                  <a:schemeClr val="accent2"/>
                </a:solidFill>
              </a:rPr>
              <a:t>&gt;5 feet </a:t>
            </a:r>
            <a:r>
              <a:rPr lang="en-US" sz="2400" dirty="0"/>
              <a:t>of flooding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Notice lots of flooding where Comite and Amite Rivers join</a:t>
            </a:r>
            <a:endParaRPr lang="en-US" sz="2000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88084" y="5700468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High Water Marks and Flowlines</a:t>
            </a:r>
          </a:p>
        </p:txBody>
      </p:sp>
      <p:sp>
        <p:nvSpPr>
          <p:cNvPr id="11" name="Speech Bubble: Rectangle 10"/>
          <p:cNvSpPr/>
          <p:nvPr/>
        </p:nvSpPr>
        <p:spPr>
          <a:xfrm>
            <a:off x="10699602" y="3480873"/>
            <a:ext cx="1174346" cy="753081"/>
          </a:xfrm>
          <a:prstGeom prst="wedgeRectCallout">
            <a:avLst>
              <a:gd name="adj1" fmla="val -110756"/>
              <a:gd name="adj2" fmla="val -117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River</a:t>
            </a:r>
          </a:p>
        </p:txBody>
      </p:sp>
      <p:sp>
        <p:nvSpPr>
          <p:cNvPr id="12" name="Speech Bubble: Rectangle 11"/>
          <p:cNvSpPr/>
          <p:nvPr/>
        </p:nvSpPr>
        <p:spPr>
          <a:xfrm>
            <a:off x="10699602" y="3480873"/>
            <a:ext cx="1174346" cy="753081"/>
          </a:xfrm>
          <a:prstGeom prst="wedgeRectCallout">
            <a:avLst>
              <a:gd name="adj1" fmla="val -139515"/>
              <a:gd name="adj2" fmla="val 118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River</a:t>
            </a:r>
          </a:p>
        </p:txBody>
      </p:sp>
      <p:sp>
        <p:nvSpPr>
          <p:cNvPr id="13" name="Speech Bubble: Rectangle 12"/>
          <p:cNvSpPr/>
          <p:nvPr/>
        </p:nvSpPr>
        <p:spPr>
          <a:xfrm>
            <a:off x="7902373" y="2225542"/>
            <a:ext cx="1174346" cy="753081"/>
          </a:xfrm>
          <a:prstGeom prst="wedgeRectCallout">
            <a:avLst>
              <a:gd name="adj1" fmla="val 47811"/>
              <a:gd name="adj2" fmla="val 20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Comite River</a:t>
            </a:r>
          </a:p>
        </p:txBody>
      </p:sp>
    </p:spTree>
    <p:extLst>
      <p:ext uri="{BB962C8B-B14F-4D97-AF65-F5344CB8AC3E}">
        <p14:creationId xmlns:p14="http://schemas.microsoft.com/office/powerpoint/2010/main" val="416771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81" y="0"/>
            <a:ext cx="4894119" cy="63335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Water Mark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35" y="1972993"/>
            <a:ext cx="6845549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At least 110,000 homes damaged across South Louisiana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Much flooding occurred outside FEMA’s “high-risk” zone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Most homes are not covered by flood insurance</a:t>
            </a:r>
            <a:endParaRPr lang="en-US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88084" y="5719354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High Water Marks and Land Cover</a:t>
            </a:r>
          </a:p>
        </p:txBody>
      </p:sp>
    </p:spTree>
    <p:extLst>
      <p:ext uri="{BB962C8B-B14F-4D97-AF65-F5344CB8AC3E}">
        <p14:creationId xmlns:p14="http://schemas.microsoft.com/office/powerpoint/2010/main" val="343360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953" y="14999"/>
            <a:ext cx="4848239" cy="6274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Water Mark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35" y="1972993"/>
            <a:ext cx="6845549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Flooding on I-10 and I-12 made them unusable from August 12</a:t>
            </a:r>
            <a:r>
              <a:rPr lang="en-US" sz="2400" baseline="30000" dirty="0"/>
              <a:t>th</a:t>
            </a:r>
            <a:r>
              <a:rPr lang="en-US" sz="2400" dirty="0"/>
              <a:t>-16</a:t>
            </a:r>
            <a:r>
              <a:rPr lang="en-US" sz="2400" baseline="30000" dirty="0"/>
              <a:t>th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I-10 West of Baton Rouge remained closed until August 18</a:t>
            </a:r>
            <a:r>
              <a:rPr lang="en-US" sz="2400" baseline="30000" dirty="0"/>
              <a:t>th</a:t>
            </a:r>
            <a:r>
              <a:rPr lang="en-US" sz="2400" dirty="0"/>
              <a:t>  </a:t>
            </a:r>
            <a:endParaRPr lang="en-US" sz="2000" dirty="0"/>
          </a:p>
          <a:p>
            <a:pPr marL="201168" lvl="1" indent="0"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88084" y="5719354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Interstate Flooding</a:t>
            </a:r>
            <a:endParaRPr lang="en-US" dirty="0"/>
          </a:p>
        </p:txBody>
      </p:sp>
      <p:sp>
        <p:nvSpPr>
          <p:cNvPr id="7" name="Speech Bubble: Rectangle 12"/>
          <p:cNvSpPr/>
          <p:nvPr/>
        </p:nvSpPr>
        <p:spPr>
          <a:xfrm>
            <a:off x="6613738" y="4471916"/>
            <a:ext cx="1174346" cy="753081"/>
          </a:xfrm>
          <a:prstGeom prst="wedgeRectCallout">
            <a:avLst>
              <a:gd name="adj1" fmla="val 175568"/>
              <a:gd name="adj2" fmla="val -72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Baton Rouge</a:t>
            </a:r>
          </a:p>
        </p:txBody>
      </p:sp>
      <p:sp>
        <p:nvSpPr>
          <p:cNvPr id="8" name="Speech Bubble: Rectangle 12"/>
          <p:cNvSpPr/>
          <p:nvPr/>
        </p:nvSpPr>
        <p:spPr>
          <a:xfrm>
            <a:off x="10568507" y="3718835"/>
            <a:ext cx="1174346" cy="753081"/>
          </a:xfrm>
          <a:prstGeom prst="wedgeRectCallout">
            <a:avLst>
              <a:gd name="adj1" fmla="val -92633"/>
              <a:gd name="adj2" fmla="val -794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I-12</a:t>
            </a:r>
          </a:p>
        </p:txBody>
      </p:sp>
      <p:sp>
        <p:nvSpPr>
          <p:cNvPr id="9" name="Speech Bubble: Rectangle 12"/>
          <p:cNvSpPr/>
          <p:nvPr/>
        </p:nvSpPr>
        <p:spPr>
          <a:xfrm>
            <a:off x="6613738" y="4471915"/>
            <a:ext cx="1174346" cy="753081"/>
          </a:xfrm>
          <a:prstGeom prst="wedgeRectCallout">
            <a:avLst>
              <a:gd name="adj1" fmla="val 89838"/>
              <a:gd name="adj2" fmla="val -1456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I-10</a:t>
            </a:r>
          </a:p>
        </p:txBody>
      </p:sp>
    </p:spTree>
    <p:extLst>
      <p:ext uri="{BB962C8B-B14F-4D97-AF65-F5344CB8AC3E}">
        <p14:creationId xmlns:p14="http://schemas.microsoft.com/office/powerpoint/2010/main" val="2610500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 and 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Conclusions: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Historic rainfall event requiring many days for water to drain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Damaged homes and loss of life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Buy flood insurance!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Next Steps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Map HAND for watershed to compare modeled flood inundation depth with HWM data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Determine total precipitation volume upstream from Comite and Amite River junction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Look at Amite River slope and the velocity of the stage peak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09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University of Texas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Dr. David Maidment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Paul Ruess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Louisiana State University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Dr. Clint Wilson</a:t>
            </a:r>
          </a:p>
        </p:txBody>
      </p:sp>
    </p:spTree>
    <p:extLst>
      <p:ext uri="{BB962C8B-B14F-4D97-AF65-F5344CB8AC3E}">
        <p14:creationId xmlns:p14="http://schemas.microsoft.com/office/powerpoint/2010/main" val="572138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References:</a:t>
            </a:r>
          </a:p>
          <a:p>
            <a:r>
              <a:rPr lang="en-US" dirty="0"/>
              <a:t>Ball, J. (2016, September 23). Louisiana Flood of 2016 made worse by growth-focused policies. Retrieved from NOLA.com: http://www.nola.com/news/baton-rouge/index.ssf/2016/09/louisiana_flood_of_2016_develo.html</a:t>
            </a:r>
          </a:p>
          <a:p>
            <a:r>
              <a:rPr lang="en-US" dirty="0"/>
              <a:t>Barney, A. (2016, August 24). Review of Historic Flooding in Louisiana. Retrieved from </a:t>
            </a:r>
            <a:r>
              <a:rPr lang="en-US" dirty="0" err="1"/>
              <a:t>WeatherWorks</a:t>
            </a:r>
            <a:r>
              <a:rPr lang="en-US" dirty="0"/>
              <a:t>: http://www.weatherworksinc.com/Louisiana-Floods-2016-Historic</a:t>
            </a:r>
          </a:p>
          <a:p>
            <a:r>
              <a:rPr lang="en-US" dirty="0" err="1"/>
              <a:t>Moscona</a:t>
            </a:r>
            <a:r>
              <a:rPr lang="en-US" dirty="0"/>
              <a:t>, M. (2016, August 16). Historic flooding has brought Baton Rouge to its knees . Retrieved from gridironnow.com: http://gridironnow.com/baton-rouge-flooding-louisiana-floods</a:t>
            </a:r>
          </a:p>
          <a:p>
            <a:r>
              <a:rPr lang="en-US" dirty="0" err="1"/>
              <a:t>Samenow</a:t>
            </a:r>
            <a:r>
              <a:rPr lang="en-US" dirty="0"/>
              <a:t>, J. (2016, August 19). No-name storm dumped three times as much rain in Louisiana as Hurricane Katrina. Retrieved from The Washington Post: https://www.washingtonpost.com/news/capital-weather-gang/wp/2016/08/19/no-name-storm-dumped-three-times-as-much-rain-in-louisiana-as-hurricane-katrina/</a:t>
            </a:r>
          </a:p>
          <a:p>
            <a:r>
              <a:rPr lang="en-US" dirty="0"/>
              <a:t>Unknown. (2016, August 22). Death toll rises to 13 in historic flood. Retrieved from wwltv.com: http://www.wwltv.com/news/death-toll-rises-to-13-in-historic-flood/298408105</a:t>
            </a:r>
          </a:p>
          <a:p>
            <a:r>
              <a:rPr lang="en-US" dirty="0"/>
              <a:t>Unknown. (2016, August 17). Historic flood death toll climbs to 12 after body found in Livingston Parish. Retrieved from wgno.com: http://wgno.com/2016/08/17/206724/</a:t>
            </a:r>
          </a:p>
          <a:p>
            <a:r>
              <a:rPr lang="en-US" dirty="0"/>
              <a:t>Unknown. (2016, August 14). Louisiana Flooding: 4 Dead, 20,000 Rescued, 10,000 in Shelters, Drivers Still Stranded on Interstate. Retrieved from Weather.com: https://weather.com/news/weather/news/gulf-coast-flooding-latest-news-rescues-motorists-interstate</a:t>
            </a:r>
          </a:p>
          <a:p>
            <a:r>
              <a:rPr lang="en-US" dirty="0"/>
              <a:t>Wells, C. K. (2016, August 18). I-10 reopens in Lafayette after historic flooding. Retrieved from Nola.com: http://www.nola.com/traffic/index.ssf/2016/08/i10_reopens_lafayette_flooding.html</a:t>
            </a:r>
          </a:p>
          <a:p>
            <a:r>
              <a:rPr lang="en-US" dirty="0"/>
              <a:t>Wells, C. K. (2016, August 16). Louisiana flooding: Interstate 12 reopens, parts of I-10 still closed. Retrieved from Nola.com: http://www.nola.com/traffic/index.ssf/2016/08/i12_open_i10_closed_flood.html</a:t>
            </a:r>
          </a:p>
          <a:p>
            <a:endParaRPr lang="en-US" dirty="0"/>
          </a:p>
          <a:p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35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To report on the August 2016 flooding in Louisiana by looking at the following data: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Precipitation (NWS and USGS)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River Stage (USGS)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Elevation (USGS)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High Water Marks (USGS)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62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Flood 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Historic amount of precipitation in south Louisiana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Over </a:t>
            </a:r>
            <a:r>
              <a:rPr lang="en-US" sz="2400" dirty="0">
                <a:solidFill>
                  <a:schemeClr val="accent2"/>
                </a:solidFill>
              </a:rPr>
              <a:t>2 feet </a:t>
            </a:r>
            <a:r>
              <a:rPr lang="en-US" sz="2400" dirty="0"/>
              <a:t>in some locations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Most occurred within </a:t>
            </a:r>
            <a:r>
              <a:rPr lang="en-US" sz="2400" dirty="0">
                <a:solidFill>
                  <a:schemeClr val="accent2"/>
                </a:solidFill>
              </a:rPr>
              <a:t>2-day period</a:t>
            </a:r>
            <a:r>
              <a:rPr lang="en-US" sz="2400" dirty="0"/>
              <a:t> (August 12-13)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1000 year event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 Stage records recorded in 8 Louisiana rivers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400" dirty="0"/>
              <a:t>One Amite river gauge beat record by </a:t>
            </a:r>
            <a:r>
              <a:rPr lang="en-US" sz="2400" dirty="0">
                <a:solidFill>
                  <a:schemeClr val="accent2"/>
                </a:solidFill>
              </a:rPr>
              <a:t>6 feet</a:t>
            </a:r>
            <a:r>
              <a:rPr lang="en-US" sz="2400" dirty="0"/>
              <a:t>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/>
              <a:t>13 Deaths reported</a:t>
            </a:r>
          </a:p>
        </p:txBody>
      </p:sp>
    </p:spTree>
    <p:extLst>
      <p:ext uri="{BB962C8B-B14F-4D97-AF65-F5344CB8AC3E}">
        <p14:creationId xmlns:p14="http://schemas.microsoft.com/office/powerpoint/2010/main" val="3025474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71" y="0"/>
            <a:ext cx="4886286" cy="6323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75" y="1845734"/>
            <a:ext cx="4962614" cy="4185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5652" y="3480873"/>
            <a:ext cx="808383" cy="12899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84035" y="569843"/>
            <a:ext cx="2940696" cy="2911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2067" y="4756764"/>
            <a:ext cx="2884204" cy="981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76271" y="5753873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Flowlines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85975" y="6022688"/>
            <a:ext cx="71431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Nations Online Project. </a:t>
            </a:r>
            <a:r>
              <a:rPr lang="en-US" sz="700" i="1" dirty="0"/>
              <a:t>Map of Louisiana. </a:t>
            </a:r>
            <a:r>
              <a:rPr lang="en-US" sz="700" dirty="0"/>
              <a:t>[Photograph].</a:t>
            </a:r>
            <a:r>
              <a:rPr lang="en-US" sz="700" i="1" dirty="0"/>
              <a:t> </a:t>
            </a:r>
            <a:r>
              <a:rPr lang="en-US" sz="700" dirty="0"/>
              <a:t>Retrieved from http://www.nationsonline.org/oneworld/map/USA/louisiana_map.htm</a:t>
            </a:r>
          </a:p>
        </p:txBody>
      </p:sp>
    </p:spTree>
    <p:extLst>
      <p:ext uri="{BB962C8B-B14F-4D97-AF65-F5344CB8AC3E}">
        <p14:creationId xmlns:p14="http://schemas.microsoft.com/office/powerpoint/2010/main" val="1568063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671" y="0"/>
            <a:ext cx="4886286" cy="6323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Watershed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peech Bubble: Rectangle 4"/>
          <p:cNvSpPr/>
          <p:nvPr/>
        </p:nvSpPr>
        <p:spPr>
          <a:xfrm>
            <a:off x="10699602" y="3480873"/>
            <a:ext cx="1174346" cy="753081"/>
          </a:xfrm>
          <a:prstGeom prst="wedgeRectCallout">
            <a:avLst>
              <a:gd name="adj1" fmla="val -114689"/>
              <a:gd name="adj2" fmla="val -115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River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10699602" y="3480873"/>
            <a:ext cx="1174346" cy="753081"/>
          </a:xfrm>
          <a:prstGeom prst="wedgeRectCallout">
            <a:avLst>
              <a:gd name="adj1" fmla="val -139515"/>
              <a:gd name="adj2" fmla="val 118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River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7790640" y="1737360"/>
            <a:ext cx="1174346" cy="753081"/>
          </a:xfrm>
          <a:prstGeom prst="wedgeRectCallout">
            <a:avLst>
              <a:gd name="adj1" fmla="val 47811"/>
              <a:gd name="adj2" fmla="val 206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Comite River</a:t>
            </a:r>
          </a:p>
        </p:txBody>
      </p:sp>
      <p:sp>
        <p:nvSpPr>
          <p:cNvPr id="8" name="Oval 7"/>
          <p:cNvSpPr/>
          <p:nvPr/>
        </p:nvSpPr>
        <p:spPr>
          <a:xfrm>
            <a:off x="8627165" y="4326719"/>
            <a:ext cx="781878" cy="8151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/>
          <p:cNvSpPr/>
          <p:nvPr/>
        </p:nvSpPr>
        <p:spPr>
          <a:xfrm>
            <a:off x="7137558" y="3342554"/>
            <a:ext cx="1174346" cy="753081"/>
          </a:xfrm>
          <a:prstGeom prst="wedgeRectCallout">
            <a:avLst>
              <a:gd name="adj1" fmla="val 74894"/>
              <a:gd name="adj2" fmla="val 10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East Baton Rouge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75" y="1845734"/>
            <a:ext cx="4962614" cy="4185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5652" y="3480873"/>
            <a:ext cx="808383" cy="12899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84035" y="569843"/>
            <a:ext cx="2940696" cy="2911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2067" y="4756764"/>
            <a:ext cx="2884204" cy="981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9526" y="5753873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Flowlines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3981" y="6011707"/>
            <a:ext cx="71431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Nations Online Project. </a:t>
            </a:r>
            <a:r>
              <a:rPr lang="en-US" sz="700" i="1" dirty="0"/>
              <a:t>Map of Louisiana. </a:t>
            </a:r>
            <a:r>
              <a:rPr lang="en-US" sz="700" dirty="0"/>
              <a:t>[Photograph].</a:t>
            </a:r>
            <a:r>
              <a:rPr lang="en-US" sz="700" i="1" dirty="0"/>
              <a:t> </a:t>
            </a:r>
            <a:r>
              <a:rPr lang="en-US" sz="700" dirty="0"/>
              <a:t>Retrieved from http://www.nationsonline.org/oneworld/map/USA/louisiana_map.htm</a:t>
            </a:r>
          </a:p>
        </p:txBody>
      </p:sp>
    </p:spTree>
    <p:extLst>
      <p:ext uri="{BB962C8B-B14F-4D97-AF65-F5344CB8AC3E}">
        <p14:creationId xmlns:p14="http://schemas.microsoft.com/office/powerpoint/2010/main" val="20369209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63" y="0"/>
            <a:ext cx="4892441" cy="633139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peech Bubble: Rectangle 4"/>
          <p:cNvSpPr/>
          <p:nvPr/>
        </p:nvSpPr>
        <p:spPr>
          <a:xfrm>
            <a:off x="10699602" y="3480873"/>
            <a:ext cx="1174346" cy="753081"/>
          </a:xfrm>
          <a:prstGeom prst="wedgeRectCallout">
            <a:avLst>
              <a:gd name="adj1" fmla="val -114689"/>
              <a:gd name="adj2" fmla="val -1152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River</a:t>
            </a:r>
          </a:p>
        </p:txBody>
      </p:sp>
      <p:sp>
        <p:nvSpPr>
          <p:cNvPr id="6" name="Speech Bubble: Rectangle 5"/>
          <p:cNvSpPr/>
          <p:nvPr/>
        </p:nvSpPr>
        <p:spPr>
          <a:xfrm>
            <a:off x="10699602" y="3480873"/>
            <a:ext cx="1174346" cy="753081"/>
          </a:xfrm>
          <a:prstGeom prst="wedgeRectCallout">
            <a:avLst>
              <a:gd name="adj1" fmla="val -115557"/>
              <a:gd name="adj2" fmla="val 1188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Amite River</a:t>
            </a:r>
          </a:p>
        </p:txBody>
      </p:sp>
      <p:sp>
        <p:nvSpPr>
          <p:cNvPr id="7" name="Speech Bubble: Rectangle 6"/>
          <p:cNvSpPr/>
          <p:nvPr/>
        </p:nvSpPr>
        <p:spPr>
          <a:xfrm>
            <a:off x="7790640" y="1737360"/>
            <a:ext cx="1174346" cy="753081"/>
          </a:xfrm>
          <a:prstGeom prst="wedgeRectCallout">
            <a:avLst>
              <a:gd name="adj1" fmla="val 74165"/>
              <a:gd name="adj2" fmla="val 1451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Comite River</a:t>
            </a:r>
          </a:p>
        </p:txBody>
      </p:sp>
      <p:sp>
        <p:nvSpPr>
          <p:cNvPr id="8" name="Oval 7"/>
          <p:cNvSpPr/>
          <p:nvPr/>
        </p:nvSpPr>
        <p:spPr>
          <a:xfrm>
            <a:off x="8627165" y="4326719"/>
            <a:ext cx="781878" cy="81512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/>
          <p:cNvSpPr/>
          <p:nvPr/>
        </p:nvSpPr>
        <p:spPr>
          <a:xfrm>
            <a:off x="7137558" y="3342554"/>
            <a:ext cx="1174346" cy="753081"/>
          </a:xfrm>
          <a:prstGeom prst="wedgeRectCallout">
            <a:avLst>
              <a:gd name="adj1" fmla="val 74894"/>
              <a:gd name="adj2" fmla="val 1082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East Baton Rouge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75" y="1845734"/>
            <a:ext cx="4962614" cy="41851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75652" y="3480873"/>
            <a:ext cx="808383" cy="12899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4784035" y="569843"/>
            <a:ext cx="2940696" cy="29110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2067" y="4756764"/>
            <a:ext cx="2884204" cy="9814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9526" y="5753873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Flowlines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3981" y="6011707"/>
            <a:ext cx="71431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Nations Online Project. </a:t>
            </a:r>
            <a:r>
              <a:rPr lang="en-US" sz="700" i="1" dirty="0"/>
              <a:t>Map of Louisiana. </a:t>
            </a:r>
            <a:r>
              <a:rPr lang="en-US" sz="700" dirty="0"/>
              <a:t>[Photograph].</a:t>
            </a:r>
            <a:r>
              <a:rPr lang="en-US" sz="700" i="1" dirty="0"/>
              <a:t> </a:t>
            </a:r>
            <a:r>
              <a:rPr lang="en-US" sz="700" dirty="0"/>
              <a:t>Retrieved from http://www.nationsonline.org/oneworld/map/USA/louisiana_map.htm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954333"/>
            <a:ext cx="6693360" cy="78302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South Louisiana is Flat!</a:t>
            </a:r>
          </a:p>
        </p:txBody>
      </p:sp>
    </p:spTree>
    <p:extLst>
      <p:ext uri="{BB962C8B-B14F-4D97-AF65-F5344CB8AC3E}">
        <p14:creationId xmlns:p14="http://schemas.microsoft.com/office/powerpoint/2010/main" val="221762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35" y="0"/>
            <a:ext cx="4877497" cy="6312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Mapping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0" y="2331524"/>
            <a:ext cx="6790541" cy="3657600"/>
          </a:xfrm>
        </p:spPr>
      </p:pic>
      <p:sp>
        <p:nvSpPr>
          <p:cNvPr id="6" name="Rectangle 5"/>
          <p:cNvSpPr/>
          <p:nvPr/>
        </p:nvSpPr>
        <p:spPr>
          <a:xfrm>
            <a:off x="3596371" y="3684022"/>
            <a:ext cx="808383" cy="12899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04754" y="593188"/>
            <a:ext cx="3317852" cy="3090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35677" y="4973932"/>
            <a:ext cx="3376173" cy="736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113" y="5942722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Louisiana precipitation according to NWS August 9-August 16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1850" y="5710513"/>
            <a:ext cx="3774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precipitation 8/12-8/13 (in inches) generated using Empirical Bayesian Kriging Method with precipitation station data 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3361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335" y="0"/>
            <a:ext cx="4877497" cy="6312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Mapping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00" y="2331524"/>
            <a:ext cx="6790541" cy="3657600"/>
          </a:xfrm>
        </p:spPr>
      </p:pic>
      <p:sp>
        <p:nvSpPr>
          <p:cNvPr id="6" name="Rectangle 5"/>
          <p:cNvSpPr/>
          <p:nvPr/>
        </p:nvSpPr>
        <p:spPr>
          <a:xfrm>
            <a:off x="3596371" y="3684022"/>
            <a:ext cx="808383" cy="128991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404754" y="593188"/>
            <a:ext cx="3317852" cy="30908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35677" y="4973932"/>
            <a:ext cx="3376173" cy="7365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4113" y="5942722"/>
            <a:ext cx="4052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Louisiana precipitation according to NWS August 9-August 16</a:t>
            </a:r>
            <a:r>
              <a:rPr lang="en-US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11850" y="5710513"/>
            <a:ext cx="37744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Amite Watershed precipitation 8/12-8/13 (in inches) generated using Empirical Bayesian Kriging Method with precipitation station data </a:t>
            </a:r>
          </a:p>
          <a:p>
            <a:endParaRPr lang="en-US" sz="1200" dirty="0"/>
          </a:p>
        </p:txBody>
      </p:sp>
      <p:sp>
        <p:nvSpPr>
          <p:cNvPr id="11" name="5-Point Star 2"/>
          <p:cNvSpPr/>
          <p:nvPr/>
        </p:nvSpPr>
        <p:spPr>
          <a:xfrm>
            <a:off x="4309896" y="5028219"/>
            <a:ext cx="314036" cy="277091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Speech Bubble: Rectangle 8"/>
          <p:cNvSpPr/>
          <p:nvPr/>
        </p:nvSpPr>
        <p:spPr>
          <a:xfrm>
            <a:off x="5038244" y="5465776"/>
            <a:ext cx="1279849" cy="768085"/>
          </a:xfrm>
          <a:prstGeom prst="wedgeRectCallout">
            <a:avLst>
              <a:gd name="adj1" fmla="val -93942"/>
              <a:gd name="adj2" fmla="val -828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Hometown</a:t>
            </a:r>
          </a:p>
        </p:txBody>
      </p:sp>
    </p:spTree>
    <p:extLst>
      <p:ext uri="{BB962C8B-B14F-4D97-AF65-F5344CB8AC3E}">
        <p14:creationId xmlns:p14="http://schemas.microsoft.com/office/powerpoint/2010/main" val="266727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Precipitation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535" y="1972993"/>
            <a:ext cx="6865984" cy="415248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South Louisiana: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7.1 trillion </a:t>
            </a:r>
            <a:r>
              <a:rPr lang="en-US" sz="2200" dirty="0"/>
              <a:t>gallons of water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3x more </a:t>
            </a:r>
            <a:r>
              <a:rPr lang="en-US" sz="2200" dirty="0"/>
              <a:t>than Hurricane Katrina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Amite River Basin: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Average of </a:t>
            </a:r>
            <a:r>
              <a:rPr lang="en-US" sz="2000" dirty="0">
                <a:solidFill>
                  <a:schemeClr val="accent2"/>
                </a:solidFill>
              </a:rPr>
              <a:t>14 inches </a:t>
            </a:r>
            <a:r>
              <a:rPr lang="en-US" sz="2000" dirty="0"/>
              <a:t>of precipitation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accent2"/>
                </a:solidFill>
              </a:rPr>
              <a:t>0.5 trillion gallons </a:t>
            </a:r>
            <a:r>
              <a:rPr lang="en-US" sz="2000" dirty="0"/>
              <a:t>of water</a:t>
            </a:r>
          </a:p>
          <a:p>
            <a:pPr marL="201168" lvl="1" indent="0">
              <a:buNone/>
            </a:pPr>
            <a:endParaRPr lang="en-US" sz="2000" dirty="0"/>
          </a:p>
          <a:p>
            <a:pPr marL="384048" lvl="2" indent="0">
              <a:buNone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949" y="17584"/>
            <a:ext cx="4403916" cy="62144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77585" y="5650389"/>
            <a:ext cx="5166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Thiessen polygons for precipitation stations</a:t>
            </a:r>
          </a:p>
        </p:txBody>
      </p:sp>
    </p:spTree>
    <p:extLst>
      <p:ext uri="{BB962C8B-B14F-4D97-AF65-F5344CB8AC3E}">
        <p14:creationId xmlns:p14="http://schemas.microsoft.com/office/powerpoint/2010/main" val="42114532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1755</TotalTime>
  <Words>940</Words>
  <Application>Microsoft Office PowerPoint</Application>
  <PresentationFormat>Widescreen</PresentationFormat>
  <Paragraphs>202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Wingdings</vt:lpstr>
      <vt:lpstr>Retrospect</vt:lpstr>
      <vt:lpstr>Flooding in the Amite River Basin (August 12- August 22, 2016)</vt:lpstr>
      <vt:lpstr>Research Goal</vt:lpstr>
      <vt:lpstr>Flood Details</vt:lpstr>
      <vt:lpstr>Watershed Location</vt:lpstr>
      <vt:lpstr>Watershed Location</vt:lpstr>
      <vt:lpstr>South Louisiana is Flat!</vt:lpstr>
      <vt:lpstr>Precipitation Mapping</vt:lpstr>
      <vt:lpstr>Precipitation Mapping</vt:lpstr>
      <vt:lpstr>Quantifying Precipitation</vt:lpstr>
      <vt:lpstr>Contour Affects Flooding Behavior</vt:lpstr>
      <vt:lpstr>Contour Affects Flooding Behavior</vt:lpstr>
      <vt:lpstr>High Water Mark Locations</vt:lpstr>
      <vt:lpstr>High Water Mark Locations</vt:lpstr>
      <vt:lpstr>High Water Mark Locations</vt:lpstr>
      <vt:lpstr>Final Thoughts and Next Steps</vt:lpstr>
      <vt:lpstr>Acknowledgements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2016 Flooding in the Amite River Basin</dc:title>
  <dc:creator>Trey Stewart</dc:creator>
  <cp:lastModifiedBy>Trey Stewart</cp:lastModifiedBy>
  <cp:revision>53</cp:revision>
  <dcterms:created xsi:type="dcterms:W3CDTF">2016-11-13T19:15:04Z</dcterms:created>
  <dcterms:modified xsi:type="dcterms:W3CDTF">2016-11-15T05:05:55Z</dcterms:modified>
</cp:coreProperties>
</file>