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70" r:id="rId8"/>
    <p:sldId id="269" r:id="rId9"/>
    <p:sldId id="263" r:id="rId10"/>
    <p:sldId id="264" r:id="rId11"/>
    <p:sldId id="271" r:id="rId12"/>
    <p:sldId id="272" r:id="rId13"/>
    <p:sldId id="267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4" autoAdjust="0"/>
    <p:restoredTop sz="85420" autoAdjust="0"/>
  </p:normalViewPr>
  <p:slideViewPr>
    <p:cSldViewPr snapToGrid="0">
      <p:cViewPr>
        <p:scale>
          <a:sx n="100" d="100"/>
          <a:sy n="100" d="100"/>
        </p:scale>
        <p:origin x="680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Volumes/BRAIN/GISWR16/Term%20Project/Layouts/PieChartULSourcesofPol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Volumes/BRAIN/GISWR16/Term%20Project/Layouts/PieChartULSourcesofPol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Volumes/BRAIN/GISWR16/Term%20Project/Layouts/PieChartULSourcesofPol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Volumes/BRAIN/GISWR16/Term%20Project/Layouts/PieChartULSourcesofPo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All</a:t>
            </a:r>
            <a:r>
              <a:rPr lang="en-US" sz="2000" b="1" baseline="0" dirty="0"/>
              <a:t> </a:t>
            </a:r>
            <a:r>
              <a:rPr lang="en-US" sz="2000" b="1" baseline="0" dirty="0" smtClean="0"/>
              <a:t>S</a:t>
            </a:r>
            <a:r>
              <a:rPr lang="en-US" sz="2000" b="1" dirty="0" smtClean="0"/>
              <a:t>treams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Impaired Streams</c:v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06344978538333"/>
                  <c:y val="0.1724103237095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46154943719283"/>
                  <c:y val="-0.1389955161854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432700945939"/>
                      <c:h val="0.31909740449110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Sheet1!$J$67:$K$67</c:f>
              <c:strCache>
                <c:ptCount val="2"/>
                <c:pt idx="0">
                  <c:v>Good</c:v>
                </c:pt>
                <c:pt idx="1">
                  <c:v>Impaired</c:v>
                </c:pt>
              </c:strCache>
            </c:strRef>
          </c:cat>
          <c:val>
            <c:numRef>
              <c:f>Sheet1!$J$68:$K$68</c:f>
              <c:numCache>
                <c:formatCode>General</c:formatCode>
                <c:ptCount val="2"/>
                <c:pt idx="0">
                  <c:v>43.59999999999996</c:v>
                </c:pt>
                <c:pt idx="1">
                  <c:v>99.9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Impaired </a:t>
            </a:r>
            <a:endParaRPr lang="en-US" sz="2000" b="1" dirty="0" smtClean="0"/>
          </a:p>
          <a:p>
            <a:pPr>
              <a:defRPr sz="2000" b="1"/>
            </a:pPr>
            <a:r>
              <a:rPr lang="en-US" sz="2000" b="1" dirty="0" smtClean="0"/>
              <a:t>by </a:t>
            </a:r>
            <a:r>
              <a:rPr lang="en-US" sz="2000" b="1" dirty="0"/>
              <a:t>Probable</a:t>
            </a:r>
            <a:r>
              <a:rPr lang="en-US" sz="2000" b="1" baseline="0" dirty="0"/>
              <a:t> Source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Impaired Streams</c:v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E947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233034366035824"/>
                  <c:y val="-0.01117548600571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878416761595"/>
                      <c:h val="0.4864806866952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Sheet1!$J$70:$K$70</c:f>
              <c:strCache>
                <c:ptCount val="2"/>
                <c:pt idx="0">
                  <c:v>Other</c:v>
                </c:pt>
                <c:pt idx="1">
                  <c:v>Surface Mining</c:v>
                </c:pt>
              </c:strCache>
            </c:strRef>
          </c:cat>
          <c:val>
            <c:numRef>
              <c:f>Sheet1!$J$71:$K$71</c:f>
              <c:numCache>
                <c:formatCode>General</c:formatCode>
                <c:ptCount val="2"/>
                <c:pt idx="0">
                  <c:v>49.10000000000001</c:v>
                </c:pt>
                <c:pt idx="1">
                  <c:v>50.8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Impaired Streams</c:v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E947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189647661391"/>
                      <c:h val="0.37347624257746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1541104665084"/>
                  <c:y val="-0.138967696703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4584325891754"/>
                      <c:h val="0.31909750475360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Sheet1!$J$73:$K$73</c:f>
              <c:strCache>
                <c:ptCount val="2"/>
                <c:pt idx="0">
                  <c:v>Other</c:v>
                </c:pt>
                <c:pt idx="1">
                  <c:v>Sediment</c:v>
                </c:pt>
              </c:strCache>
            </c:strRef>
          </c:cat>
          <c:val>
            <c:numRef>
              <c:f>Sheet1!$J$74:$K$74</c:f>
              <c:numCache>
                <c:formatCode>General</c:formatCode>
                <c:ptCount val="2"/>
                <c:pt idx="0">
                  <c:v>44.7</c:v>
                </c:pt>
                <c:pt idx="1">
                  <c:v>55.2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Impaired Streams</c:v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E947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508474711991115"/>
                  <c:y val="-0.1625361583508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3104346217629"/>
                      <c:h val="0.47402105989669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Sheet1!$J$76:$K$76</c:f>
              <c:strCache>
                <c:ptCount val="2"/>
                <c:pt idx="0">
                  <c:v>Other</c:v>
                </c:pt>
                <c:pt idx="1">
                  <c:v>Specific Conductivity</c:v>
                </c:pt>
              </c:strCache>
            </c:strRef>
          </c:cat>
          <c:val>
            <c:numRef>
              <c:f>Sheet1!$J$77:$K$77</c:f>
              <c:numCache>
                <c:formatCode>General</c:formatCode>
                <c:ptCount val="2"/>
                <c:pt idx="0">
                  <c:v>42.3</c:v>
                </c:pt>
                <c:pt idx="1">
                  <c:v>57.6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61EB2-464A-4336-9798-60726F4540EB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2264-9663-424C-A8E8-676335819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36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There’s also agriculture in the northwest portion so runoff</a:t>
            </a:r>
            <a:r>
              <a:rPr lang="en-US" baseline="0" dirty="0" smtClean="0"/>
              <a:t> from that could contribute to increase conductivity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9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There’s also agriculture in the northwest portion so runoff</a:t>
            </a:r>
            <a:r>
              <a:rPr lang="en-US" baseline="0" dirty="0" smtClean="0"/>
              <a:t> from that could contribute to increase conductivity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7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EPA WQL Assessment</a:t>
            </a:r>
            <a:r>
              <a:rPr lang="en-US" baseline="0" dirty="0" smtClean="0"/>
              <a:t> report 2012 for </a:t>
            </a:r>
            <a:r>
              <a:rPr lang="en-US" baseline="0" dirty="0" err="1" smtClean="0"/>
              <a:t>Ky</a:t>
            </a:r>
            <a:r>
              <a:rPr lang="en-US" baseline="0" dirty="0" smtClean="0"/>
              <a:t> Upper </a:t>
            </a:r>
            <a:r>
              <a:rPr lang="en-US" baseline="0" dirty="0" err="1" smtClean="0"/>
              <a:t>Levisa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3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General: https://</a:t>
            </a:r>
            <a:r>
              <a:rPr lang="en-US" dirty="0" err="1" smtClean="0"/>
              <a:t>www.epa.gov</a:t>
            </a:r>
            <a:r>
              <a:rPr lang="en-US" dirty="0" smtClean="0"/>
              <a:t>/</a:t>
            </a:r>
            <a:r>
              <a:rPr lang="en-US" dirty="0" err="1" smtClean="0"/>
              <a:t>sc</a:t>
            </a:r>
            <a:r>
              <a:rPr lang="en-US" dirty="0" smtClean="0"/>
              <a:t>-mining/basic-information-about-surface-coal-mining-</a:t>
            </a:r>
            <a:r>
              <a:rPr lang="en-US" dirty="0" err="1" smtClean="0"/>
              <a:t>appalachia</a:t>
            </a:r>
            <a:endParaRPr lang="en-US" dirty="0" smtClean="0"/>
          </a:p>
          <a:p>
            <a:r>
              <a:rPr lang="en-US" dirty="0" smtClean="0"/>
              <a:t>Aerial: https://www.washingtonpost.com/opinions/the-dirty-effects-of-mountaintop-removal-mining/2014/10/21/851c4236-58a2-11e4-bd61-346aee66ba29_story.html</a:t>
            </a:r>
          </a:p>
          <a:p>
            <a:r>
              <a:rPr lang="en-US" dirty="0" smtClean="0"/>
              <a:t>mine drainage: 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Acid_mine_drainage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Surface mining – mountaintop</a:t>
            </a:r>
            <a:r>
              <a:rPr lang="en-US" baseline="0" dirty="0" smtClean="0"/>
              <a:t> removal &amp; valley fill</a:t>
            </a:r>
            <a:endParaRPr lang="en-US" dirty="0" smtClean="0"/>
          </a:p>
          <a:p>
            <a:r>
              <a:rPr lang="en-US" dirty="0" smtClean="0"/>
              <a:t>Mine drainage = yellow/orange, highly acidic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</a:t>
            </a:r>
            <a:r>
              <a:rPr lang="en-US" baseline="0" dirty="0" smtClean="0"/>
              <a:t> conductivity:</a:t>
            </a:r>
          </a:p>
          <a:p>
            <a:r>
              <a:rPr lang="en-US" baseline="0" dirty="0" smtClean="0"/>
              <a:t>+ how well water conducts electrical current @ room temp, 25 degrees C (if water not at 25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value converted)</a:t>
            </a:r>
          </a:p>
          <a:p>
            <a:r>
              <a:rPr lang="en-US" baseline="0" dirty="0" smtClean="0"/>
              <a:t>+ conductivity increases with increasing amount and mobility of ions</a:t>
            </a:r>
          </a:p>
          <a:p>
            <a:r>
              <a:rPr lang="en-US" baseline="0" dirty="0" smtClean="0"/>
              <a:t>= indirect measure of presence of dissolved solids such as nitrate, sulfate, phosphate, sodium, magnesium, calcium, iron,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= indicator of water pollution</a:t>
            </a:r>
          </a:p>
          <a:p>
            <a:r>
              <a:rPr lang="en-US" baseline="0" dirty="0" smtClean="0"/>
              <a:t>+ easily obtained: sensor measures resistance</a:t>
            </a:r>
          </a:p>
          <a:p>
            <a:r>
              <a:rPr lang="en-US" baseline="0" dirty="0" smtClean="0"/>
              <a:t>+ Conductance = 1 / resistance</a:t>
            </a:r>
          </a:p>
          <a:p>
            <a:r>
              <a:rPr lang="en-US" baseline="0" dirty="0" smtClean="0"/>
              <a:t>+ units can be “mho,” which is “ohm” (for electrical currents) spelled backwards HAHA</a:t>
            </a:r>
          </a:p>
          <a:p>
            <a:r>
              <a:rPr lang="en-US" baseline="0" dirty="0" smtClean="0"/>
              <a:t>+ water naturally conductive from ions released from rock &amp; soil &amp; in groundwater</a:t>
            </a:r>
          </a:p>
          <a:p>
            <a:r>
              <a:rPr lang="en-US" baseline="0" dirty="0" smtClean="0"/>
              <a:t>+ increases in SC from acid mine drainage, ag runoff, road runoff</a:t>
            </a:r>
          </a:p>
          <a:p>
            <a:r>
              <a:rPr lang="en-US" baseline="0" dirty="0" smtClean="0"/>
              <a:t>+ drainage from mine sites can contain higher concentrations of metals, minerals, sediment,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+ 2011, EPA issued guidance concluding 300 </a:t>
            </a:r>
            <a:r>
              <a:rPr lang="en-US" baseline="0" dirty="0" err="1" smtClean="0"/>
              <a:t>uS</a:t>
            </a:r>
            <a:r>
              <a:rPr lang="en-US" baseline="0" dirty="0" smtClean="0"/>
              <a:t>/cm – </a:t>
            </a:r>
            <a:r>
              <a:rPr lang="en-US" baseline="0" dirty="0" err="1" smtClean="0"/>
              <a:t>neg</a:t>
            </a:r>
            <a:r>
              <a:rPr lang="en-US" baseline="0" dirty="0" smtClean="0"/>
              <a:t> impact on </a:t>
            </a:r>
            <a:r>
              <a:rPr lang="en-US" baseline="0" dirty="0" err="1" smtClean="0"/>
              <a:t>aq</a:t>
            </a:r>
            <a:r>
              <a:rPr lang="en-US" baseline="0" dirty="0" smtClean="0"/>
              <a:t> life; 500 </a:t>
            </a:r>
            <a:r>
              <a:rPr lang="en-US" baseline="0" dirty="0" err="1" smtClean="0"/>
              <a:t>uS</a:t>
            </a:r>
            <a:r>
              <a:rPr lang="en-US" baseline="0" dirty="0" smtClean="0"/>
              <a:t>/cm – mine violates WQL standards on permits</a:t>
            </a:r>
          </a:p>
          <a:p>
            <a:r>
              <a:rPr lang="en-US" baseline="0" dirty="0" smtClean="0"/>
              <a:t>+ This is a disputed measure of water quality by mining industry because natural waters have some conductivity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http://www.spiraxsarco.com/resources/pages/steam-engineering-tutorials/the-boiler-house/controlling-tds-in-the-boiler-water.aspx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NLCD</a:t>
            </a:r>
            <a:r>
              <a:rPr lang="en-US" baseline="0" dirty="0" smtClean="0"/>
              <a:t> = national land cover database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Mostly forested, some more agriculture on the </a:t>
            </a:r>
            <a:r>
              <a:rPr lang="en-US" baseline="0" dirty="0" err="1" smtClean="0"/>
              <a:t>kentucky</a:t>
            </a:r>
            <a:r>
              <a:rPr lang="en-US" baseline="0" dirty="0" smtClean="0"/>
              <a:t> side (northwest)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5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Virginia Department of Mines, Minerals, and Energy (DMME) &amp; Kentucky Mine Mapping Information System (MMIS)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4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</a:t>
            </a:r>
            <a:r>
              <a:rPr lang="en-US" baseline="0" dirty="0" smtClean="0"/>
              <a:t> Getting the pour point right…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NED = national elevation dataset</a:t>
            </a:r>
          </a:p>
          <a:p>
            <a:r>
              <a:rPr lang="en-US" baseline="0" dirty="0" smtClean="0"/>
              <a:t>NHD = national hydrography dataset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2264-9663-424C-A8E8-676335819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3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94C2-6602-4346-AE3E-F65675DDFD2C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8BD3-D643-4A6D-B54C-3D8B3E0F16A1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CE022-ECDD-4CB6-961B-5130C041B3D7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90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D9DD-C17B-4B10-9683-DE7C78D86F05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005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BF0-9D9B-45EF-9FC4-B986CF2F8FF7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4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7E86-8D22-46FA-8ABD-163EE148DE17}" type="datetime1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4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7935-01A3-42AF-B8B3-E4D0AD56CE9C}" type="datetime1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4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A85-A902-4DA2-96FE-3604EB690F7F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23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A1EE-E907-4BCF-BF09-1E293B793A88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9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817D-5F31-43D7-8E73-5566D9C464EA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C1429-40A3-446B-8462-3055BE123241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57CC-DB43-4B8C-9C37-1A7E10FAA927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0777A-444F-410F-9385-321CF50D75AD}" type="datetime1">
              <a:rPr lang="en-US" smtClean="0"/>
              <a:t>11/15/16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6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85C5-6276-4CBD-BEC1-251BDCC6F2BC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1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49D7-0732-4B35-A705-6C4D96CADB1C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91A9-2812-424A-BDF3-3A27A497EF15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BE5E-684D-4769-A7D6-7B8A497352B7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ED61E99-3599-4F2D-BB27-4D047A98EBEC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827E3-AFCA-48A9-9DF2-C0EE8C687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50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4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Surface Mining &amp; Water Quality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Janice Zhuang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659188" cy="4195482"/>
          </a:xfrm>
        </p:spPr>
        <p:txBody>
          <a:bodyPr/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10</a:t>
            </a:fld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8519" r="10849" b="46852"/>
          <a:stretch/>
        </p:blipFill>
        <p:spPr>
          <a:xfrm>
            <a:off x="4991100" y="1722702"/>
            <a:ext cx="6366022" cy="45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Interpolation - Conductivity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8704" r="10849" b="46852"/>
          <a:stretch/>
        </p:blipFill>
        <p:spPr>
          <a:xfrm>
            <a:off x="4559300" y="1305729"/>
            <a:ext cx="7258342" cy="513865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303587" cy="4195482"/>
          </a:xfrm>
        </p:spPr>
        <p:txBody>
          <a:bodyPr/>
          <a:lstStyle/>
          <a:p>
            <a:r>
              <a:rPr lang="en-US" smtClean="0"/>
              <a:t>Specific conductivity, 2000 - 2010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Interpolation - Conductivity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8227" r="11329" b="46958"/>
          <a:stretch/>
        </p:blipFill>
        <p:spPr>
          <a:xfrm>
            <a:off x="4546600" y="1298378"/>
            <a:ext cx="7258342" cy="519680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303587" cy="4195482"/>
          </a:xfrm>
        </p:spPr>
        <p:txBody>
          <a:bodyPr/>
          <a:lstStyle/>
          <a:p>
            <a:r>
              <a:rPr lang="en-US" dirty="0" smtClean="0"/>
              <a:t>Specific conductivity, 2010 -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Impaired Streams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13</a:t>
            </a:fld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8704" r="11089" b="48148"/>
          <a:stretch/>
        </p:blipFill>
        <p:spPr>
          <a:xfrm>
            <a:off x="4597378" y="1498599"/>
            <a:ext cx="6593361" cy="4726933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84233"/>
              </p:ext>
            </p:extLst>
          </p:nvPr>
        </p:nvGraphicFramePr>
        <p:xfrm>
          <a:off x="596508" y="2098632"/>
          <a:ext cx="3784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8361" y="4844964"/>
            <a:ext cx="292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= 143.5 mi</a:t>
            </a:r>
          </a:p>
          <a:p>
            <a:pPr algn="ctr"/>
            <a:r>
              <a:rPr lang="en-US" dirty="0" smtClean="0"/>
              <a:t>Impaired = 99.9 mi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(red)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Impaired Streams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14</a:t>
            </a:fld>
            <a:endParaRPr lang="en-US" sz="16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162742"/>
              </p:ext>
            </p:extLst>
          </p:nvPr>
        </p:nvGraphicFramePr>
        <p:xfrm>
          <a:off x="25400" y="1992948"/>
          <a:ext cx="4078038" cy="309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793677"/>
              </p:ext>
            </p:extLst>
          </p:nvPr>
        </p:nvGraphicFramePr>
        <p:xfrm>
          <a:off x="3862154" y="2739024"/>
          <a:ext cx="3098894" cy="235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318965"/>
              </p:ext>
            </p:extLst>
          </p:nvPr>
        </p:nvGraphicFramePr>
        <p:xfrm>
          <a:off x="7004049" y="2739024"/>
          <a:ext cx="3746499" cy="2387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45718" y="5092499"/>
            <a:ext cx="243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Mining = 50.8 mi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34388" y="5081455"/>
            <a:ext cx="235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 = 55.2 mi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34237" y="6369104"/>
            <a:ext cx="243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EPA, 2012</a:t>
            </a:r>
            <a:r>
              <a:rPr lang="en-US" sz="1400" dirty="0" smtClean="0"/>
              <a:t>)</a:t>
            </a:r>
            <a:endParaRPr lang="en-US" sz="1400" i="1" dirty="0"/>
          </a:p>
        </p:txBody>
      </p:sp>
      <p:sp>
        <p:nvSpPr>
          <p:cNvPr id="3" name="Left Bracket 2"/>
          <p:cNvSpPr/>
          <p:nvPr/>
        </p:nvSpPr>
        <p:spPr>
          <a:xfrm rot="5400000">
            <a:off x="7056522" y="922422"/>
            <a:ext cx="177797" cy="3463757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6556" y="2078168"/>
            <a:ext cx="361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Impaired by Characteristic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7408032" y="5081455"/>
            <a:ext cx="283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Conductivity = 57.6 </a:t>
            </a:r>
            <a:r>
              <a:rPr lang="en-US" dirty="0"/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16386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data interpretation</a:t>
            </a:r>
          </a:p>
          <a:p>
            <a:r>
              <a:rPr lang="en-US" dirty="0" smtClean="0"/>
              <a:t>Other stream health indicators</a:t>
            </a:r>
          </a:p>
          <a:p>
            <a:pPr lvl="1"/>
            <a:r>
              <a:rPr lang="en-US" dirty="0" smtClean="0"/>
              <a:t>Sediment (TSS)</a:t>
            </a:r>
          </a:p>
          <a:p>
            <a:pPr lvl="1"/>
            <a:r>
              <a:rPr lang="en-US" dirty="0" smtClean="0"/>
              <a:t>Benthic, if sufficient data</a:t>
            </a:r>
          </a:p>
          <a:p>
            <a:r>
              <a:rPr lang="en-US" dirty="0" smtClean="0"/>
              <a:t>Surface drinking water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15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252" y="1617403"/>
            <a:ext cx="2012932" cy="4716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Mine </a:t>
            </a:r>
            <a:r>
              <a:rPr lang="en-US" sz="1800" dirty="0"/>
              <a:t>D</a:t>
            </a:r>
            <a:r>
              <a:rPr lang="en-US" sz="1800" dirty="0" smtClean="0"/>
              <a:t>rainage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2</a:t>
            </a:fld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759074" y="4691708"/>
            <a:ext cx="1431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mtClean="0"/>
              <a:t>(</a:t>
            </a:r>
            <a:r>
              <a:rPr lang="en-US" sz="1400" i="1" smtClean="0"/>
              <a:t>Wikipedia</a:t>
            </a:r>
            <a:r>
              <a:rPr lang="en-US" sz="1400" smtClean="0"/>
              <a:t>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0" y="1774395"/>
            <a:ext cx="6709637" cy="4462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4611" y="6244828"/>
            <a:ext cx="48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(</a:t>
            </a:r>
            <a:r>
              <a:rPr lang="en-US" sz="1400" i="1" dirty="0" smtClean="0"/>
              <a:t>EPA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4587" t="9519" b="43187"/>
          <a:stretch/>
        </p:blipFill>
        <p:spPr>
          <a:xfrm>
            <a:off x="8092697" y="2089093"/>
            <a:ext cx="3098042" cy="26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761460" cy="4195481"/>
          </a:xfrm>
        </p:spPr>
        <p:txBody>
          <a:bodyPr/>
          <a:lstStyle/>
          <a:p>
            <a:r>
              <a:rPr lang="en-US" dirty="0" smtClean="0"/>
              <a:t>Relationship between surface mining and stream water quality?</a:t>
            </a:r>
          </a:p>
          <a:p>
            <a:pPr lvl="1"/>
            <a:r>
              <a:rPr lang="en-US" dirty="0" smtClean="0"/>
              <a:t>Specific conductivity </a:t>
            </a:r>
          </a:p>
          <a:p>
            <a:pPr lvl="2"/>
            <a:r>
              <a:rPr lang="en-US" i="1" dirty="0" err="1" smtClean="0"/>
              <a:t>uS</a:t>
            </a:r>
            <a:r>
              <a:rPr lang="en-US" i="1" dirty="0" smtClean="0"/>
              <a:t>/cm</a:t>
            </a:r>
            <a:r>
              <a:rPr lang="en-US" dirty="0" smtClean="0"/>
              <a:t> or </a:t>
            </a:r>
            <a:r>
              <a:rPr lang="en-US" i="1" dirty="0" err="1" smtClean="0"/>
              <a:t>umho</a:t>
            </a:r>
            <a:r>
              <a:rPr lang="en-US" i="1" dirty="0" smtClean="0"/>
              <a:t>/cm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3</a:t>
            </a:fld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0" r="10257" b="36113"/>
          <a:stretch/>
        </p:blipFill>
        <p:spPr>
          <a:xfrm>
            <a:off x="6070600" y="1262985"/>
            <a:ext cx="5704339" cy="518861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89500" y="4241800"/>
            <a:ext cx="2997200" cy="50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08587" y="3969434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</a:t>
            </a:r>
            <a:r>
              <a:rPr lang="en-US" b="1" dirty="0" err="1" smtClean="0"/>
              <a:t>Levisa</a:t>
            </a:r>
            <a:r>
              <a:rPr lang="en-US" b="1" dirty="0" smtClean="0"/>
              <a:t> </a:t>
            </a:r>
            <a:r>
              <a:rPr lang="en-US" b="1" dirty="0" err="1" smtClean="0"/>
              <a:t>Subbasin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45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Conductivity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03312" y="2052918"/>
                <a:ext cx="6889739" cy="4195481"/>
              </a:xfrm>
            </p:spPr>
            <p:txBody>
              <a:bodyPr/>
              <a:lstStyle/>
              <a:p>
                <a:r>
                  <a:rPr lang="en-US" dirty="0" smtClean="0"/>
                  <a:t>Indicator of pollution</a:t>
                </a:r>
              </a:p>
              <a:p>
                <a:pPr lvl="1"/>
                <a:r>
                  <a:rPr lang="en-US" dirty="0" smtClean="0"/>
                  <a:t>Presence of dissolved solids (e.g. sulfate)</a:t>
                </a:r>
              </a:p>
              <a:p>
                <a:r>
                  <a:rPr lang="en-US" dirty="0" smtClean="0"/>
                  <a:t>Sensor measures resistance</a:t>
                </a:r>
              </a:p>
              <a:p>
                <a:pPr lvl="1"/>
                <a:r>
                  <a:rPr lang="en-US" dirty="0" smtClean="0"/>
                  <a:t>Conductance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/>
                          <m:t>resistance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“mho” </a:t>
                </a:r>
                <a:r>
                  <a:rPr lang="en-US" dirty="0" smtClean="0">
                    <a:sym typeface="Wingdings"/>
                  </a:rPr>
                  <a:t></a:t>
                </a:r>
                <a:r>
                  <a:rPr lang="en-US" dirty="0" smtClean="0"/>
                  <a:t> ohm</a:t>
                </a:r>
              </a:p>
              <a:p>
                <a:r>
                  <a:rPr lang="en-US" dirty="0" smtClean="0"/>
                  <a:t>2011 EPA guidance:</a:t>
                </a:r>
              </a:p>
              <a:p>
                <a:pPr lvl="1"/>
                <a:r>
                  <a:rPr lang="en-US" dirty="0" smtClean="0"/>
                  <a:t>300 </a:t>
                </a:r>
                <a:r>
                  <a:rPr lang="en-US" dirty="0" err="1" smtClean="0"/>
                  <a:t>uS</a:t>
                </a:r>
                <a:r>
                  <a:rPr lang="en-US" dirty="0" smtClean="0"/>
                  <a:t>/cm = negative impact</a:t>
                </a:r>
              </a:p>
              <a:p>
                <a:pPr lvl="1"/>
                <a:r>
                  <a:rPr lang="en-US" dirty="0" smtClean="0"/>
                  <a:t>500 </a:t>
                </a:r>
                <a:r>
                  <a:rPr lang="en-US" dirty="0" err="1" smtClean="0"/>
                  <a:t>uS</a:t>
                </a:r>
                <a:r>
                  <a:rPr lang="en-US" dirty="0" smtClean="0"/>
                  <a:t>/cm = mine violating permit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2052918"/>
                <a:ext cx="6889739" cy="4195481"/>
              </a:xfrm>
              <a:blipFill rotWithShape="0">
                <a:blip r:embed="rId3"/>
                <a:stretch>
                  <a:fillRect l="-442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4</a:t>
            </a:fld>
            <a:endParaRPr lang="en-US" sz="1600" dirty="0"/>
          </a:p>
        </p:txBody>
      </p:sp>
      <p:pic>
        <p:nvPicPr>
          <p:cNvPr id="5" name="Picture 2" descr="http://www.spiraxsarco.com/Resources/Assets/Fig%203.12.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21053" b="4756"/>
          <a:stretch/>
        </p:blipFill>
        <p:spPr bwMode="auto">
          <a:xfrm>
            <a:off x="7505700" y="1609347"/>
            <a:ext cx="3596139" cy="43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9603" y="5929110"/>
            <a:ext cx="48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(</a:t>
            </a:r>
            <a:r>
              <a:rPr lang="en-US" sz="1400" i="1" dirty="0" err="1" smtClean="0"/>
              <a:t>Spirax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Sarco</a:t>
            </a:r>
            <a:r>
              <a:rPr lang="en-US" sz="1400" i="1" dirty="0" smtClean="0"/>
              <a:t> Ltd</a:t>
            </a:r>
            <a:r>
              <a:rPr lang="en-US" sz="1400" dirty="0" smtClean="0"/>
              <a:t>.</a:t>
            </a:r>
            <a:r>
              <a:rPr lang="en-US" sz="1400" i="1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18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</a:t>
            </a:r>
            <a:r>
              <a:rPr lang="en-US" dirty="0" err="1" smtClean="0"/>
              <a:t>Levisa</a:t>
            </a:r>
            <a:r>
              <a:rPr lang="en-US" dirty="0" smtClean="0"/>
              <a:t> </a:t>
            </a:r>
            <a:r>
              <a:rPr lang="en-US" dirty="0" err="1" smtClean="0"/>
              <a:t>Subbasin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8704" r="11329" b="43519"/>
          <a:stretch/>
        </p:blipFill>
        <p:spPr>
          <a:xfrm>
            <a:off x="789438" y="1370648"/>
            <a:ext cx="7008362" cy="52410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075613" y="1853248"/>
            <a:ext cx="3115126" cy="3039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Data sources</a:t>
            </a:r>
          </a:p>
          <a:p>
            <a:pPr lvl="1"/>
            <a:r>
              <a:rPr lang="en-US" dirty="0" smtClean="0"/>
              <a:t>NLCD</a:t>
            </a:r>
          </a:p>
          <a:p>
            <a:pPr lvl="1"/>
            <a:r>
              <a:rPr lang="en-US" dirty="0" smtClean="0"/>
              <a:t>Living Atlas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17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in Upper </a:t>
            </a:r>
            <a:r>
              <a:rPr lang="en-US" dirty="0" err="1" smtClean="0"/>
              <a:t>Levisa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8519" r="10849" b="48148"/>
          <a:stretch/>
        </p:blipFill>
        <p:spPr>
          <a:xfrm>
            <a:off x="4148860" y="1460500"/>
            <a:ext cx="7041879" cy="5054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68136" y="1460500"/>
            <a:ext cx="2075883" cy="2112854"/>
            <a:chOff x="522036" y="1693805"/>
            <a:chExt cx="2075883" cy="2112854"/>
          </a:xfrm>
        </p:grpSpPr>
        <p:sp>
          <p:nvSpPr>
            <p:cNvPr id="16" name="TextBox 15"/>
            <p:cNvSpPr txBox="1"/>
            <p:nvPr/>
          </p:nvSpPr>
          <p:spPr>
            <a:xfrm>
              <a:off x="522036" y="1693805"/>
              <a:ext cx="2075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Active Mines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8229" y="2090971"/>
              <a:ext cx="1403498" cy="1715688"/>
              <a:chOff x="858229" y="2090970"/>
              <a:chExt cx="1403498" cy="1812365"/>
            </a:xfrm>
          </p:grpSpPr>
          <p:sp>
            <p:nvSpPr>
              <p:cNvPr id="19" name="Can 18"/>
              <p:cNvSpPr/>
              <p:nvPr/>
            </p:nvSpPr>
            <p:spPr>
              <a:xfrm>
                <a:off x="858229" y="2090970"/>
                <a:ext cx="1403498" cy="1812365"/>
              </a:xfrm>
              <a:prstGeom prst="can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2567" y="2522773"/>
                <a:ext cx="11548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USGS</a:t>
                </a:r>
                <a:r>
                  <a:rPr lang="en-US" dirty="0" smtClean="0"/>
                  <a:t> Energy Data Finder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85264" y="4229277"/>
            <a:ext cx="2441625" cy="2237530"/>
            <a:chOff x="4057036" y="1668582"/>
            <a:chExt cx="2441625" cy="2237530"/>
          </a:xfrm>
        </p:grpSpPr>
        <p:sp>
          <p:nvSpPr>
            <p:cNvPr id="17" name="TextBox 16"/>
            <p:cNvSpPr txBox="1"/>
            <p:nvPr/>
          </p:nvSpPr>
          <p:spPr>
            <a:xfrm>
              <a:off x="4057036" y="1668582"/>
              <a:ext cx="2441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Abandoned Mines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576100" y="2087187"/>
              <a:ext cx="1403498" cy="1818925"/>
              <a:chOff x="858229" y="2090970"/>
              <a:chExt cx="1403498" cy="1812365"/>
            </a:xfrm>
          </p:grpSpPr>
          <p:sp>
            <p:nvSpPr>
              <p:cNvPr id="22" name="Can 21"/>
              <p:cNvSpPr/>
              <p:nvPr/>
            </p:nvSpPr>
            <p:spPr>
              <a:xfrm>
                <a:off x="858229" y="2090970"/>
                <a:ext cx="1403498" cy="1812365"/>
              </a:xfrm>
              <a:prstGeom prst="can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53171" y="2426007"/>
                <a:ext cx="1213615" cy="1441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Virginia DMME</a:t>
                </a:r>
              </a:p>
              <a:p>
                <a:pPr algn="ctr"/>
                <a:r>
                  <a:rPr lang="en-US" sz="1600" b="1" dirty="0" smtClean="0"/>
                  <a:t>+</a:t>
                </a:r>
              </a:p>
              <a:p>
                <a:pPr algn="ctr"/>
                <a:r>
                  <a:rPr lang="en-US" dirty="0" smtClean="0"/>
                  <a:t>Kentucky MMIS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537370" y="3498203"/>
            <a:ext cx="109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+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774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Monitoring in Upper </a:t>
            </a:r>
            <a:r>
              <a:rPr lang="en-US" dirty="0" err="1" smtClean="0"/>
              <a:t>Levisa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7</a:t>
            </a:fld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8519" r="11329" b="45926"/>
          <a:stretch/>
        </p:blipFill>
        <p:spPr>
          <a:xfrm>
            <a:off x="4382920" y="1498600"/>
            <a:ext cx="6807819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5748" y="2391312"/>
            <a:ext cx="207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Gages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75940" y="2907195"/>
            <a:ext cx="2146952" cy="2050775"/>
            <a:chOff x="5136057" y="2057288"/>
            <a:chExt cx="2146952" cy="2050775"/>
          </a:xfrm>
        </p:grpSpPr>
        <p:sp>
          <p:nvSpPr>
            <p:cNvPr id="8" name="Can 7"/>
            <p:cNvSpPr/>
            <p:nvPr/>
          </p:nvSpPr>
          <p:spPr>
            <a:xfrm>
              <a:off x="5136057" y="2057288"/>
              <a:ext cx="2146952" cy="2050775"/>
            </a:xfrm>
            <a:prstGeom prst="can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2725" y="2113887"/>
              <a:ext cx="1213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STORET</a:t>
              </a:r>
            </a:p>
          </p:txBody>
        </p:sp>
        <p:pic>
          <p:nvPicPr>
            <p:cNvPr id="10" name="Picture 6" descr="http://media.pennlive.com/midstate_impact/photo/epa-logo-vertjpg-eb7a3700b9f4938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62" b="48722"/>
            <a:stretch/>
          </p:blipFill>
          <p:spPr bwMode="auto">
            <a:xfrm>
              <a:off x="5514870" y="2604937"/>
              <a:ext cx="1376449" cy="42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www.fresnostate.edu/csm/smec/images/usgs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84"/>
            <a:stretch/>
          </p:blipFill>
          <p:spPr bwMode="auto">
            <a:xfrm>
              <a:off x="5345141" y="3444739"/>
              <a:ext cx="1757332" cy="48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61662" y="3053097"/>
              <a:ext cx="1213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&amp;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3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Delineation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53248"/>
            <a:ext cx="5767390" cy="62610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Delineated from NED</a:t>
            </a:r>
            <a:r>
              <a:rPr lang="en-US" dirty="0"/>
              <a:t> </a:t>
            </a:r>
            <a:r>
              <a:rPr lang="en-US" dirty="0" smtClean="0"/>
              <a:t>(30m) and NHD Plus V2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8519" r="11089" b="45926"/>
          <a:stretch/>
        </p:blipFill>
        <p:spPr>
          <a:xfrm>
            <a:off x="646110" y="2505682"/>
            <a:ext cx="5462270" cy="401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8519" r="11328" b="45555"/>
          <a:stretch/>
        </p:blipFill>
        <p:spPr>
          <a:xfrm>
            <a:off x="6413501" y="2505681"/>
            <a:ext cx="5386840" cy="39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in Upper </a:t>
            </a:r>
            <a:r>
              <a:rPr lang="en-US" dirty="0" err="1" smtClean="0"/>
              <a:t>Levisa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8322" r="10742" b="38184"/>
          <a:stretch/>
        </p:blipFill>
        <p:spPr>
          <a:xfrm>
            <a:off x="646111" y="1511299"/>
            <a:ext cx="5886068" cy="49657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27E3-AFCA-48A9-9DF2-C0EE8C687F97}" type="slidenum">
              <a:rPr lang="en-US" sz="1600" smtClean="0"/>
              <a:t>9</a:t>
            </a:fld>
            <a:endParaRPr lang="en-US" sz="1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4781" y="1853248"/>
            <a:ext cx="3303587" cy="4195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mtClean="0"/>
              <a:t>Specific conductivity, 2010 -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381</TotalTime>
  <Words>557</Words>
  <Application>Microsoft Macintosh PowerPoint</Application>
  <PresentationFormat>Widescreen</PresentationFormat>
  <Paragraphs>129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Cambria Math</vt:lpstr>
      <vt:lpstr>Century Gothic</vt:lpstr>
      <vt:lpstr>Wingdings</vt:lpstr>
      <vt:lpstr>Wingdings 3</vt:lpstr>
      <vt:lpstr>Arial</vt:lpstr>
      <vt:lpstr>Ion</vt:lpstr>
      <vt:lpstr>Surface Mining &amp; Water Quality</vt:lpstr>
      <vt:lpstr>Surface Mining</vt:lpstr>
      <vt:lpstr>Objective</vt:lpstr>
      <vt:lpstr>Specific Conductivity</vt:lpstr>
      <vt:lpstr>Upper Levisa Subbasin</vt:lpstr>
      <vt:lpstr>Mining in Upper Levisa</vt:lpstr>
      <vt:lpstr>Water Monitoring in Upper Levisa</vt:lpstr>
      <vt:lpstr>Stream Delineation</vt:lpstr>
      <vt:lpstr>Water Quality in Upper Levisa</vt:lpstr>
      <vt:lpstr>Spatial Interpolation</vt:lpstr>
      <vt:lpstr>Spatial Interpolation - Conductivity</vt:lpstr>
      <vt:lpstr>Spatial Interpolation - Conductivity</vt:lpstr>
      <vt:lpstr>Impaired Streams</vt:lpstr>
      <vt:lpstr>Impaired Streams</vt:lpstr>
      <vt:lpstr>Future Investigation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Mining &amp; Water Quality</dc:title>
  <dc:creator>Zhuang, Janice G</dc:creator>
  <cp:lastModifiedBy>Janice Z</cp:lastModifiedBy>
  <cp:revision>145</cp:revision>
  <dcterms:created xsi:type="dcterms:W3CDTF">2016-11-14T21:39:58Z</dcterms:created>
  <dcterms:modified xsi:type="dcterms:W3CDTF">2016-11-15T16:09:09Z</dcterms:modified>
</cp:coreProperties>
</file>