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71" r:id="rId5"/>
    <p:sldId id="274" r:id="rId6"/>
    <p:sldId id="272" r:id="rId7"/>
    <p:sldId id="260" r:id="rId8"/>
    <p:sldId id="275" r:id="rId9"/>
    <p:sldId id="261" r:id="rId10"/>
    <p:sldId id="27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933"/>
    <a:srgbClr val="33CC33"/>
    <a:srgbClr val="FF0066"/>
    <a:srgbClr val="FF9999"/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5" autoAdjust="0"/>
    <p:restoredTop sz="83418" autoAdjust="0"/>
  </p:normalViewPr>
  <p:slideViewPr>
    <p:cSldViewPr snapToGrid="0" showGuides="1">
      <p:cViewPr varScale="1">
        <p:scale>
          <a:sx n="109" d="100"/>
          <a:sy n="109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48878\Documents\SEUNGWON\MP-CN\Observation\NLCD_2006_SanAnton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NLCD 2006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nc_summary_CopyRows!$G$1</c:f>
              <c:strCache>
                <c:ptCount val="1"/>
                <c:pt idx="0">
                  <c:v>Area(%)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E3-444C-AE44-5280E415F6B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E3-444C-AE44-5280E415F6B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E3-444C-AE44-5280E415F6B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E3-444C-AE44-5280E415F6B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E3-444C-AE44-5280E415F6BE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E3-444C-AE44-5280E415F6BE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DE3-444C-AE44-5280E415F6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nc_summary_CopyRows!$C$2:$C$8</c:f>
              <c:strCache>
                <c:ptCount val="7"/>
                <c:pt idx="0">
                  <c:v>Agriculture</c:v>
                </c:pt>
                <c:pt idx="1">
                  <c:v>Development</c:v>
                </c:pt>
                <c:pt idx="2">
                  <c:v>Forest</c:v>
                </c:pt>
                <c:pt idx="3">
                  <c:v>OpenWater</c:v>
                </c:pt>
                <c:pt idx="4">
                  <c:v>ShrubScrubGrass</c:v>
                </c:pt>
                <c:pt idx="5">
                  <c:v>SnowIceBarren</c:v>
                </c:pt>
                <c:pt idx="6">
                  <c:v>Wetland</c:v>
                </c:pt>
              </c:strCache>
            </c:strRef>
          </c:cat>
          <c:val>
            <c:numRef>
              <c:f>nc_summary_CopyRows!$G$2:$G$8</c:f>
              <c:numCache>
                <c:formatCode>General</c:formatCode>
                <c:ptCount val="7"/>
                <c:pt idx="0">
                  <c:v>24.542321372884338</c:v>
                </c:pt>
                <c:pt idx="1">
                  <c:v>16.002704925375447</c:v>
                </c:pt>
                <c:pt idx="2">
                  <c:v>21.715250027109871</c:v>
                </c:pt>
                <c:pt idx="3">
                  <c:v>0.66722615156338083</c:v>
                </c:pt>
                <c:pt idx="4">
                  <c:v>34.647238261762148</c:v>
                </c:pt>
                <c:pt idx="5">
                  <c:v>0.38875893362897124</c:v>
                </c:pt>
                <c:pt idx="6">
                  <c:v>2.0365003276758453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DE3-444C-AE44-5280E415F6B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D5C51-1DC7-421D-9695-BD9538CA9A67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E7AA6-040F-446E-9F88-4F34E212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81A06-5FDF-41EF-8101-A51C8FBEFA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9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7AA6-040F-446E-9F88-4F34E212A3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9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81A06-5FDF-41EF-8101-A51C8FBEFA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3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7AA6-040F-446E-9F88-4F34E212A3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6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7AA6-040F-446E-9F88-4F34E212A3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2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7AA6-040F-446E-9F88-4F34E212A3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7AA6-040F-446E-9F88-4F34E212A3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1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7AA6-040F-446E-9F88-4F34E212A3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91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7AA6-040F-446E-9F88-4F34E212A3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1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7AA6-040F-446E-9F88-4F34E212A3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7AA6-040F-446E-9F88-4F34E212A3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8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23ED-C502-4B0A-A847-14BA55159BF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9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23ED-C502-4B0A-A847-14BA55159BF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0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23ED-C502-4B0A-A847-14BA55159BF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23ED-C502-4B0A-A847-14BA55159BF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23ED-C502-4B0A-A847-14BA55159BF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2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23ED-C502-4B0A-A847-14BA55159BF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3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23ED-C502-4B0A-A847-14BA55159BF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9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23ED-C502-4B0A-A847-14BA55159BF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8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23ED-C502-4B0A-A847-14BA55159BF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23ED-C502-4B0A-A847-14BA55159BF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23ED-C502-4B0A-A847-14BA55159BF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7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323ED-C502-4B0A-A847-14BA55159BF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D067B-6CDF-4F81-8970-FF61C932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0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lakeforest.ed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944">
            <a:off x="6314964" y="3732969"/>
            <a:ext cx="4249323" cy="2250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009" y="-627097"/>
            <a:ext cx="10704352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Nitrogen Transport Estimates</a:t>
            </a:r>
            <a:br>
              <a:rPr lang="en-US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en-US" sz="32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 the San Antonio River Basin</a:t>
            </a:r>
            <a:endParaRPr lang="en-US" sz="3200" dirty="0">
              <a:solidFill>
                <a:srgbClr val="FF00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99297" y="1760503"/>
            <a:ext cx="9237823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295" y="1608102"/>
            <a:ext cx="9144000" cy="1499757"/>
          </a:xfrm>
        </p:spPr>
        <p:txBody>
          <a:bodyPr anchor="ctr">
            <a:normAutofit fontScale="92500" lnSpcReduction="10000"/>
          </a:bodyPr>
          <a:lstStyle/>
          <a:p>
            <a:endParaRPr lang="en-US" sz="1800" dirty="0">
              <a:latin typeface="Adobe Heiti Std R" panose="020B0400000000000000" pitchFamily="34" charset="-128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7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Term Project for GIS in Water Resources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Seungwon Chung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2016-11-22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77" y="6530045"/>
            <a:ext cx="5099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4"/>
              </a:rPr>
              <a:t>https://www.lakeforest.edu</a:t>
            </a:r>
            <a:r>
              <a:rPr lang="en-US" sz="1400" dirty="0"/>
              <a:t>, UNEP (2014)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46" y="3532860"/>
            <a:ext cx="4285940" cy="2651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33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6300" y="6311073"/>
            <a:ext cx="2743200" cy="365125"/>
          </a:xfrm>
        </p:spPr>
        <p:txBody>
          <a:bodyPr/>
          <a:lstStyle/>
          <a:p>
            <a:fld id="{96DD067B-6CDF-4F81-8970-FF61C932C0A1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4" y="8064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Future Work</a:t>
            </a:r>
            <a:endParaRPr lang="en-US" sz="3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879573"/>
            <a:ext cx="12192000" cy="87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827616" y="1950688"/>
            <a:ext cx="7402284" cy="2008738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932610" y="2567118"/>
            <a:ext cx="185906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USGS gage stations</a:t>
            </a:r>
            <a:endParaRPr lang="en-US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934792" y="2933373"/>
            <a:ext cx="2475983" cy="523220"/>
          </a:xfrm>
          <a:prstGeom prst="rect">
            <a:avLst/>
          </a:prstGeom>
          <a:solidFill>
            <a:srgbClr val="6666FF"/>
          </a:solidFill>
          <a:ln w="28575">
            <a:solidFill>
              <a:srgbClr val="CCCC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NO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- </a:t>
            </a:r>
            <a:r>
              <a:rPr lang="en-US" sz="1400" b="1" dirty="0" smtClean="0">
                <a:solidFill>
                  <a:schemeClr val="bg1"/>
                </a:solidFill>
              </a:rPr>
              <a:t>concentration (mg/L)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Discharge (</a:t>
            </a:r>
            <a:r>
              <a:rPr lang="en-US" sz="1400" b="1" dirty="0" err="1" smtClean="0">
                <a:solidFill>
                  <a:schemeClr val="bg1"/>
                </a:solidFill>
              </a:rPr>
              <a:t>cfs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93569" y="3687140"/>
            <a:ext cx="275523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River Routing Model:</a:t>
            </a:r>
          </a:p>
          <a:p>
            <a:pPr algn="ctr"/>
            <a:r>
              <a:rPr lang="en-US" sz="1400" b="1" dirty="0" smtClean="0"/>
              <a:t>RAPID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37021" y="2935062"/>
            <a:ext cx="189375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NO</a:t>
            </a:r>
            <a:r>
              <a:rPr lang="en-US" sz="1400" b="1" baseline="-25000" dirty="0">
                <a:solidFill>
                  <a:schemeClr val="bg1"/>
                </a:solidFill>
              </a:rPr>
              <a:t>3</a:t>
            </a:r>
            <a:r>
              <a:rPr lang="en-US" sz="1400" b="1" baseline="30000" dirty="0">
                <a:solidFill>
                  <a:schemeClr val="bg1"/>
                </a:solidFill>
              </a:rPr>
              <a:t>-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transports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Streamflow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23761" y="2248269"/>
            <a:ext cx="36034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COMID, Catchment area, River 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Flow wave celerity/diffusion</a:t>
            </a:r>
            <a:endParaRPr lang="en-US" sz="1400" dirty="0"/>
          </a:p>
        </p:txBody>
      </p:sp>
      <p:sp>
        <p:nvSpPr>
          <p:cNvPr id="68" name="Flowchart: Card 67"/>
          <p:cNvSpPr/>
          <p:nvPr/>
        </p:nvSpPr>
        <p:spPr>
          <a:xfrm>
            <a:off x="8240625" y="2233801"/>
            <a:ext cx="1769269" cy="1234060"/>
          </a:xfrm>
          <a:prstGeom prst="flowChartPunchedCar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251762" y="1048819"/>
            <a:ext cx="1769269" cy="4770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</a:rPr>
              <a:t>NO</a:t>
            </a:r>
            <a:r>
              <a:rPr lang="en-US" sz="11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1100" b="1" baseline="30000" dirty="0" smtClean="0">
                <a:solidFill>
                  <a:schemeClr val="bg1"/>
                </a:solidFill>
              </a:rPr>
              <a:t>- </a:t>
            </a:r>
            <a:r>
              <a:rPr lang="en-US" sz="1100" b="1" dirty="0" smtClean="0">
                <a:solidFill>
                  <a:schemeClr val="bg1"/>
                </a:solidFill>
              </a:rPr>
              <a:t>in mobile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Runoff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69"/>
          <p:cNvCxnSpPr>
            <a:endCxn id="68" idx="0"/>
          </p:cNvCxnSpPr>
          <p:nvPr/>
        </p:nvCxnSpPr>
        <p:spPr>
          <a:xfrm flipH="1">
            <a:off x="9125260" y="1576633"/>
            <a:ext cx="5392" cy="6571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6" idx="3"/>
          </p:cNvCxnSpPr>
          <p:nvPr/>
        </p:nvCxnSpPr>
        <p:spPr>
          <a:xfrm flipH="1">
            <a:off x="7630771" y="3190915"/>
            <a:ext cx="620992" cy="57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4" idx="3"/>
            <a:endCxn id="66" idx="1"/>
          </p:cNvCxnSpPr>
          <p:nvPr/>
        </p:nvCxnSpPr>
        <p:spPr>
          <a:xfrm>
            <a:off x="3410775" y="3194983"/>
            <a:ext cx="2326246" cy="168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8176873" y="2724685"/>
            <a:ext cx="1848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Runoff to Streamflow</a:t>
            </a:r>
          </a:p>
          <a:p>
            <a:pPr algn="ctr"/>
            <a:r>
              <a:rPr lang="en-US" sz="1400" dirty="0" smtClean="0"/>
              <a:t>Muskingum method</a:t>
            </a:r>
            <a:endParaRPr lang="en-US" sz="1400" dirty="0"/>
          </a:p>
        </p:txBody>
      </p:sp>
      <p:sp>
        <p:nvSpPr>
          <p:cNvPr id="74" name="Rounded Rectangle 73"/>
          <p:cNvSpPr/>
          <p:nvPr/>
        </p:nvSpPr>
        <p:spPr>
          <a:xfrm>
            <a:off x="6010276" y="2923848"/>
            <a:ext cx="1343024" cy="3145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923268" y="4055222"/>
            <a:ext cx="55200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Nutrient Transport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Stored or lagged from previous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stream nutrient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Oxidation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Uptake by algae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(Originally from SWAT)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18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000" y="1746345"/>
            <a:ext cx="9897979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Thank you for your attention</a:t>
            </a:r>
            <a:br>
              <a:rPr lang="en-US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en-US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Any question?</a:t>
            </a:r>
            <a:endParaRPr lang="en-US" sz="3600" dirty="0">
              <a:solidFill>
                <a:srgbClr val="FF00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78527" y="4253535"/>
            <a:ext cx="9434947" cy="415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A355-6049-44D6-9119-8638EB58D1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9864" y="217080"/>
            <a:ext cx="7985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How Does Landscape Nitrogen Dynamics Affect Coastal Water Quality?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311002"/>
            <a:ext cx="12192000" cy="87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74" y="1542645"/>
            <a:ext cx="6049519" cy="4607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12" y="1611976"/>
            <a:ext cx="3723507" cy="2952027"/>
          </a:xfrm>
          <a:prstGeom prst="rect">
            <a:avLst/>
          </a:prstGeom>
        </p:spPr>
      </p:pic>
      <p:sp>
        <p:nvSpPr>
          <p:cNvPr id="3" name="Striped Right Arrow 2"/>
          <p:cNvSpPr/>
          <p:nvPr/>
        </p:nvSpPr>
        <p:spPr>
          <a:xfrm rot="2089244">
            <a:off x="2895600" y="3743325"/>
            <a:ext cx="733425" cy="457200"/>
          </a:xfrm>
          <a:prstGeom prst="stripedRightArrow">
            <a:avLst/>
          </a:prstGeom>
          <a:solidFill>
            <a:srgbClr val="FF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 rot="9465730">
            <a:off x="4280081" y="3790009"/>
            <a:ext cx="733425" cy="457200"/>
          </a:xfrm>
          <a:prstGeom prst="stripedRightArrow">
            <a:avLst/>
          </a:prstGeom>
          <a:solidFill>
            <a:srgbClr val="FF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731158" y="4564003"/>
            <a:ext cx="666750" cy="742950"/>
          </a:xfrm>
          <a:prstGeom prst="downArrow">
            <a:avLst/>
          </a:prstGeom>
          <a:solidFill>
            <a:srgbClr val="FF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7785"/>
            <a:ext cx="10515600" cy="455917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Nitrogen Transport Modeling</a:t>
            </a:r>
          </a:p>
          <a:p>
            <a:pPr marL="0" indent="0">
              <a:buNone/>
            </a:pPr>
            <a:r>
              <a:rPr lang="en-US" dirty="0" smtClean="0"/>
              <a:t>1. Investigate anthropogenic </a:t>
            </a:r>
            <a:r>
              <a:rPr lang="en-US" dirty="0" smtClean="0">
                <a:solidFill>
                  <a:srgbClr val="FF0000"/>
                </a:solidFill>
              </a:rPr>
              <a:t>nitrogen input data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Simulate nitrogen transport </a:t>
            </a:r>
            <a:r>
              <a:rPr lang="en-US" dirty="0" smtClean="0"/>
              <a:t>under </a:t>
            </a:r>
            <a:r>
              <a:rPr lang="en-US" dirty="0"/>
              <a:t>the impacts of terrestrial </a:t>
            </a:r>
            <a:r>
              <a:rPr lang="en-US" dirty="0" smtClean="0"/>
              <a:t>nitrogen </a:t>
            </a:r>
            <a:r>
              <a:rPr lang="en-US" dirty="0"/>
              <a:t>inputs, </a:t>
            </a:r>
            <a:r>
              <a:rPr lang="en-US" dirty="0" smtClean="0"/>
              <a:t>dynamics and transports</a:t>
            </a:r>
          </a:p>
          <a:p>
            <a:pPr marL="0" indent="0">
              <a:buNone/>
            </a:pPr>
            <a:r>
              <a:rPr lang="en-US" dirty="0" smtClean="0"/>
              <a:t>3. Understand </a:t>
            </a:r>
            <a:r>
              <a:rPr lang="en-US" dirty="0"/>
              <a:t>the relationship between </a:t>
            </a:r>
            <a:r>
              <a:rPr lang="en-US" dirty="0" smtClean="0"/>
              <a:t>nitrogen </a:t>
            </a:r>
            <a:r>
              <a:rPr lang="en-US" dirty="0"/>
              <a:t>inputs, transports and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4" y="8064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Objectives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879573"/>
            <a:ext cx="12192000" cy="87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0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1310" y="5369766"/>
            <a:ext cx="2249020" cy="252164"/>
          </a:xfrm>
        </p:spPr>
        <p:txBody>
          <a:bodyPr/>
          <a:lstStyle/>
          <a:p>
            <a:fld id="{96DD067B-6CDF-4F81-8970-FF61C932C0A1}" type="slidenum">
              <a:rPr lang="en-US" smtClean="0"/>
              <a:t>4</a:t>
            </a:fld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38204" y="8064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Processing Steps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0" y="879573"/>
            <a:ext cx="12192000" cy="87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163" y="1343152"/>
            <a:ext cx="4415512" cy="2364139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070" y="4202594"/>
            <a:ext cx="5460233" cy="2055335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868" y="1369696"/>
            <a:ext cx="3952435" cy="29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32" y="1378297"/>
            <a:ext cx="8708936" cy="46247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4" y="8064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Study Region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879573"/>
            <a:ext cx="12192000" cy="87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3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7" y="1152746"/>
            <a:ext cx="6848511" cy="3636135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329696"/>
              </p:ext>
            </p:extLst>
          </p:nvPr>
        </p:nvGraphicFramePr>
        <p:xfrm>
          <a:off x="6905629" y="1952629"/>
          <a:ext cx="6096001" cy="466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itle 1"/>
          <p:cNvSpPr txBox="1">
            <a:spLocks/>
          </p:cNvSpPr>
          <p:nvPr/>
        </p:nvSpPr>
        <p:spPr>
          <a:xfrm>
            <a:off x="838204" y="8064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Land Cover in the San Antonio River Basin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0" y="879573"/>
            <a:ext cx="12192000" cy="87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7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4" y="236664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Net Anthropogenic Nitrogen Inputs (NANI)</a:t>
            </a:r>
          </a:p>
          <a:p>
            <a:r>
              <a:rPr lang="en-US" sz="3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 Generate input </a:t>
            </a:r>
            <a:r>
              <a:rPr lang="en-US" sz="3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data (feature)</a:t>
            </a:r>
            <a:endParaRPr lang="en-US" sz="3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2" y="3622099"/>
            <a:ext cx="3247245" cy="27882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19" y="3622099"/>
            <a:ext cx="3289467" cy="27882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31" y="3567541"/>
            <a:ext cx="3363539" cy="2842824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flipV="1">
            <a:off x="0" y="1311002"/>
            <a:ext cx="12192000" cy="87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252" y="1549598"/>
            <a:ext cx="4953000" cy="188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8829675" y="4248150"/>
            <a:ext cx="726895" cy="7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67B-6CDF-4F81-8970-FF61C932C0A1}" type="slidenum">
              <a:rPr lang="en-US" smtClean="0"/>
              <a:t>8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4" y="223777"/>
            <a:ext cx="8886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Net Anthropogenic Nitrogen Inputs (NANI)</a:t>
            </a:r>
          </a:p>
          <a:p>
            <a:r>
              <a:rPr lang="en-US" sz="3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 Convert to land surface model input </a:t>
            </a:r>
            <a:r>
              <a:rPr lang="en-US" sz="3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file (raster)</a:t>
            </a:r>
            <a:endParaRPr lang="en-US" sz="3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1311002"/>
            <a:ext cx="12192000" cy="87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9537520" y="2537250"/>
            <a:ext cx="2473505" cy="3073583"/>
            <a:chOff x="9642200" y="2328788"/>
            <a:chExt cx="2473505" cy="3073583"/>
          </a:xfrm>
        </p:grpSpPr>
        <p:sp>
          <p:nvSpPr>
            <p:cNvPr id="39" name="TextBox 38"/>
            <p:cNvSpPr txBox="1"/>
            <p:nvPr/>
          </p:nvSpPr>
          <p:spPr>
            <a:xfrm>
              <a:off x="9677399" y="4879151"/>
              <a:ext cx="1769269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NO</a:t>
              </a:r>
              <a:r>
                <a:rPr lang="en-US" sz="1400" b="1" baseline="-25000" dirty="0" smtClean="0">
                  <a:solidFill>
                    <a:schemeClr val="bg1"/>
                  </a:solidFill>
                </a:rPr>
                <a:t>3</a:t>
              </a:r>
              <a:r>
                <a:rPr lang="en-US" sz="1400" b="1" baseline="30000" dirty="0" smtClean="0">
                  <a:solidFill>
                    <a:schemeClr val="bg1"/>
                  </a:solidFill>
                </a:rPr>
                <a:t>- </a:t>
              </a:r>
              <a:endParaRPr lang="en-US" sz="1400" b="1" dirty="0">
                <a:solidFill>
                  <a:schemeClr val="bg1"/>
                </a:solidFill>
              </a:endParaRP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Runoff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663910" y="2328788"/>
              <a:ext cx="1689895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Atmospheric Forcing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642200" y="3785895"/>
              <a:ext cx="18486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Energy, water, carbon and </a:t>
              </a:r>
              <a:r>
                <a:rPr lang="en-US" sz="1400" b="1" dirty="0">
                  <a:solidFill>
                    <a:srgbClr val="339933"/>
                  </a:solidFill>
                </a:rPr>
                <a:t>Nitrogen</a:t>
              </a:r>
              <a:r>
                <a:rPr lang="en-US" sz="1400" dirty="0">
                  <a:solidFill>
                    <a:srgbClr val="339933"/>
                  </a:solidFill>
                </a:rPr>
                <a:t> cycles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570442" y="2753676"/>
              <a:ext cx="1545263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 err="1"/>
                <a:t>Wrfinput</a:t>
              </a:r>
              <a:r>
                <a:rPr lang="en-US" sz="1400" dirty="0"/>
                <a:t>/</a:t>
              </a:r>
              <a:r>
                <a:rPr lang="en-US" sz="1400" dirty="0" err="1"/>
                <a:t>geo_em</a:t>
              </a:r>
              <a:endParaRPr lang="en-US" sz="1400" dirty="0"/>
            </a:p>
          </p:txBody>
        </p:sp>
        <p:sp>
          <p:nvSpPr>
            <p:cNvPr id="43" name="Flowchart: Card 42"/>
            <p:cNvSpPr/>
            <p:nvPr/>
          </p:nvSpPr>
          <p:spPr>
            <a:xfrm>
              <a:off x="9677399" y="3320222"/>
              <a:ext cx="1769269" cy="1234060"/>
            </a:xfrm>
            <a:prstGeom prst="flowChartPunchedCar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stCxn id="43" idx="2"/>
              <a:endCxn id="39" idx="0"/>
            </p:cNvCxnSpPr>
            <p:nvPr/>
          </p:nvCxnSpPr>
          <p:spPr>
            <a:xfrm>
              <a:off x="10562034" y="4554282"/>
              <a:ext cx="0" cy="3248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0298933" y="2636568"/>
              <a:ext cx="0" cy="6716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42" idx="2"/>
            </p:cNvCxnSpPr>
            <p:nvPr/>
          </p:nvCxnSpPr>
          <p:spPr>
            <a:xfrm rot="5400000">
              <a:off x="10766911" y="2593480"/>
              <a:ext cx="108190" cy="1044137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882731" y="2871622"/>
            <a:ext cx="2538892" cy="24314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200" dirty="0" smtClean="0"/>
              <a:t>Mineralization</a:t>
            </a:r>
            <a:endParaRPr lang="en-US" sz="12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200" dirty="0"/>
              <a:t>Decomposition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200" dirty="0"/>
              <a:t>I</a:t>
            </a:r>
            <a:r>
              <a:rPr lang="en-US" sz="1200" dirty="0" smtClean="0"/>
              <a:t>mmobilization</a:t>
            </a:r>
            <a:endParaRPr lang="en-US" sz="12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200" dirty="0"/>
              <a:t>Nitrification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200" dirty="0"/>
              <a:t>Volatilization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339933"/>
                </a:solidFill>
              </a:rPr>
              <a:t>Atmospheric </a:t>
            </a:r>
            <a:r>
              <a:rPr lang="en-US" sz="1600" b="1" dirty="0">
                <a:solidFill>
                  <a:srgbClr val="339933"/>
                </a:solidFill>
              </a:rPr>
              <a:t>deposition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200" dirty="0"/>
              <a:t>Denitrification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339933"/>
                </a:solidFill>
              </a:rPr>
              <a:t>Fertilizer </a:t>
            </a:r>
            <a:r>
              <a:rPr lang="en-US" sz="1600" b="1" dirty="0">
                <a:solidFill>
                  <a:srgbClr val="339933"/>
                </a:solidFill>
              </a:rPr>
              <a:t>application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200" dirty="0" smtClean="0"/>
              <a:t>Leaching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200" dirty="0"/>
              <a:t>Uptake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200" dirty="0" smtClean="0"/>
              <a:t>Fixation</a:t>
            </a:r>
            <a:endParaRPr lang="en-US" sz="12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200" dirty="0" smtClean="0"/>
              <a:t>Leaf </a:t>
            </a:r>
            <a:r>
              <a:rPr lang="en-US" sz="1200" dirty="0"/>
              <a:t>N </a:t>
            </a:r>
            <a:r>
              <a:rPr lang="en-US" sz="1200" dirty="0" err="1"/>
              <a:t>retranslocation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96" y="2492315"/>
            <a:ext cx="6142729" cy="240048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769564">
            <a:off x="6116987" y="3848002"/>
            <a:ext cx="659170" cy="415718"/>
          </a:xfrm>
          <a:prstGeom prst="rightArrow">
            <a:avLst/>
          </a:prstGeom>
          <a:solidFill>
            <a:srgbClr val="3399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781800" y="2088595"/>
            <a:ext cx="5333999" cy="3883580"/>
          </a:xfrm>
          <a:prstGeom prst="round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879623" y="1849790"/>
            <a:ext cx="287929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Grid-based Land Surface Model: Noah-MP-CN</a:t>
            </a:r>
          </a:p>
        </p:txBody>
      </p:sp>
    </p:spTree>
    <p:extLst>
      <p:ext uri="{BB962C8B-B14F-4D97-AF65-F5344CB8AC3E}">
        <p14:creationId xmlns:p14="http://schemas.microsoft.com/office/powerpoint/2010/main" val="37829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4" y="22713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Land Surface Model and River Routing </a:t>
            </a:r>
            <a:r>
              <a:rPr lang="en-US" sz="3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Model</a:t>
            </a:r>
          </a:p>
          <a:p>
            <a:r>
              <a:rPr lang="en-US" sz="3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 Simulate NO</a:t>
            </a:r>
            <a:r>
              <a:rPr lang="en-US" sz="3000" baseline="-25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3</a:t>
            </a:r>
            <a:r>
              <a:rPr lang="en-US" sz="3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-, Runoff, </a:t>
            </a:r>
            <a:r>
              <a:rPr lang="en-US" sz="3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Streamflow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0" y="1311002"/>
            <a:ext cx="12192000" cy="87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08" y="3143683"/>
            <a:ext cx="3568388" cy="30829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198" y="748171"/>
            <a:ext cx="5061443" cy="23955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741" y="2953185"/>
            <a:ext cx="3386445" cy="34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2173</TotalTime>
  <Words>254</Words>
  <Application>Microsoft Office PowerPoint</Application>
  <PresentationFormat>Widescreen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Adobe Heiti Std R</vt:lpstr>
      <vt:lpstr>Arial</vt:lpstr>
      <vt:lpstr>Calibri</vt:lpstr>
      <vt:lpstr>Calibri Light</vt:lpstr>
      <vt:lpstr>Office Theme</vt:lpstr>
      <vt:lpstr>Nitrogen Transport Estimates in the San Antonio River Basin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Any question?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Estimates of Nitrate concentration  by using a Land Surface Model and Terrestrial Nitrogen Inputs  in the San Antonio River Basin</dc:title>
  <dc:creator>Chung, Seungwon</dc:creator>
  <cp:lastModifiedBy>Maidment, David R</cp:lastModifiedBy>
  <cp:revision>368</cp:revision>
  <dcterms:created xsi:type="dcterms:W3CDTF">2016-11-15T17:24:23Z</dcterms:created>
  <dcterms:modified xsi:type="dcterms:W3CDTF">2016-11-22T16:46:27Z</dcterms:modified>
</cp:coreProperties>
</file>