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3020B-E96F-47FC-801D-B9E27BA15962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9E2E5-1480-49D6-B0DF-4D45DC07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for El Paso Average Annual Rainfall: http://www.weather.gov/epz/elpaso_monthly_precip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E2E5-1480-49D6-B0DF-4D45DC079A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3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of man</a:t>
            </a:r>
            <a:r>
              <a:rPr lang="en-US" baseline="0" dirty="0"/>
              <a:t> and boy</a:t>
            </a:r>
            <a:r>
              <a:rPr lang="en-US" dirty="0"/>
              <a:t>: http://usatoday30.usatoday.com/weather/stormcenter/2006-08-06-ElPaso-floods_x.htm</a:t>
            </a:r>
          </a:p>
          <a:p>
            <a:r>
              <a:rPr lang="en-US" dirty="0"/>
              <a:t>Image Source of cars:</a:t>
            </a:r>
            <a:r>
              <a:rPr lang="en-US" baseline="0" dirty="0"/>
              <a:t> http://www.elpasotimes.com/picture-gallery/archives/2016/07/28/archive-photos-flood-of-2006/87687140/</a:t>
            </a:r>
            <a:endParaRPr lang="en-US" dirty="0"/>
          </a:p>
          <a:p>
            <a:r>
              <a:rPr lang="en-US" dirty="0"/>
              <a:t>Source for rainfall</a:t>
            </a:r>
            <a:r>
              <a:rPr lang="en-US" baseline="0" dirty="0"/>
              <a:t> figures: http://www.epwu.org/stormwater/stormwater_faq.html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E2E5-1480-49D6-B0DF-4D45DC079A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 Source: http://earthexplorer.usgs.gov/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E2E5-1480-49D6-B0DF-4D45DC079A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2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of Flood Risk</a:t>
            </a:r>
            <a:r>
              <a:rPr lang="en-US" baseline="0" dirty="0"/>
              <a:t> Areas: http://snmapmod.snco.us/fmm/document/fema-flood-zone-definitions.pdf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E2E5-1480-49D6-B0DF-4D45DC079A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Source for 1992 NLCD Dataset: https://tnris.org/data-catalog/entry/national-land-cover-database-1992/</a:t>
            </a:r>
          </a:p>
          <a:p>
            <a:r>
              <a:rPr lang="en-US" baseline="0" dirty="0"/>
              <a:t>Source for 2001 NLCD Dataset: http://www.mrlc.gov/nlcd01_data.php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E2E5-1480-49D6-B0DF-4D45DC079A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 2006 NLCD Dataset:</a:t>
            </a:r>
            <a:r>
              <a:rPr lang="en-US" baseline="0" dirty="0"/>
              <a:t> http://www.mrlc.gov/nlcd06_data.php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Source for 2011 NLCD Dataset: http://www.mrlc.gov/nlcd11_data.php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E2E5-1480-49D6-B0DF-4D45DC079A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for Median</a:t>
            </a:r>
            <a:r>
              <a:rPr lang="en-US" baseline="0" dirty="0"/>
              <a:t> Income by Census Block Group: 2010 US Census Data obtained for my final project in Prof. Miguel </a:t>
            </a:r>
            <a:r>
              <a:rPr lang="en-US" baseline="0" dirty="0" err="1"/>
              <a:t>Pavon’s</a:t>
            </a:r>
            <a:r>
              <a:rPr lang="en-US" baseline="0" dirty="0"/>
              <a:t> Spring 2016 Intro to GIS for Public Affairs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E2E5-1480-49D6-B0DF-4D45DC079A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862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9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1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6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5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0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7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4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2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308D-34A0-4151-B748-57D5A99BF81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A25A86-5424-47CD-940F-EDB16602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lc.gov/nlcd06_data.php" TargetMode="External"/><Relationship Id="rId3" Type="http://schemas.openxmlformats.org/officeDocument/2006/relationships/hyperlink" Target="http://usatoday30.usatoday.com/weather/stormcenter/2006-08-06-ElPaso-floods_x.htm" TargetMode="External"/><Relationship Id="rId7" Type="http://schemas.openxmlformats.org/officeDocument/2006/relationships/hyperlink" Target="http://snmapmod.snco.us/fmm/document/fema-flood-zone-definitions.pdf" TargetMode="External"/><Relationship Id="rId2" Type="http://schemas.openxmlformats.org/officeDocument/2006/relationships/hyperlink" Target="http://www.weather.gov/epz/elpaso_monthly_prec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rthexplorer.usgs.gov/" TargetMode="External"/><Relationship Id="rId11" Type="http://schemas.openxmlformats.org/officeDocument/2006/relationships/hyperlink" Target="http://www.mrlc.gov/nlcd11_data.php" TargetMode="External"/><Relationship Id="rId5" Type="http://schemas.openxmlformats.org/officeDocument/2006/relationships/hyperlink" Target="http://www.epwu.org/stormwater/stormwater_faq.html" TargetMode="External"/><Relationship Id="rId10" Type="http://schemas.openxmlformats.org/officeDocument/2006/relationships/hyperlink" Target="http://www.mrlc.gov/nlcd01_data.php" TargetMode="External"/><Relationship Id="rId4" Type="http://schemas.openxmlformats.org/officeDocument/2006/relationships/hyperlink" Target="http://www.elpasotimes.com/picture-gallery/archives/2016/07/28/archive-photos-flood-of-2006/87687140/" TargetMode="External"/><Relationship Id="rId9" Type="http://schemas.openxmlformats.org/officeDocument/2006/relationships/hyperlink" Target="https://tnris.org/data-catalog/entry/national-land-cover-database-199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Flood Risk Areas in El Paso County, Texas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William Delgado</a:t>
            </a:r>
          </a:p>
        </p:txBody>
      </p:sp>
    </p:spTree>
    <p:extLst>
      <p:ext uri="{BB962C8B-B14F-4D97-AF65-F5344CB8AC3E}">
        <p14:creationId xmlns:p14="http://schemas.microsoft.com/office/powerpoint/2010/main" val="174696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7659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http://www.weather.gov/epz/elpaso_monthly_precip</a:t>
            </a:r>
            <a:endParaRPr lang="en-US" dirty="0"/>
          </a:p>
          <a:p>
            <a:r>
              <a:rPr lang="en-US" dirty="0">
                <a:hlinkClick r:id="rId3"/>
              </a:rPr>
              <a:t>http://usatoday30.usatoday.com/weather/stormcenter/2006-08-06-ElPaso-floods_x.htm</a:t>
            </a:r>
            <a:endParaRPr lang="en-US" dirty="0"/>
          </a:p>
          <a:p>
            <a:r>
              <a:rPr lang="en-US" dirty="0">
                <a:hlinkClick r:id="rId4"/>
              </a:rPr>
              <a:t>http://www.elpasotimes.com/picture-gallery/archives/2016/07/28/archive-photos-flood-of-2006/87687140/</a:t>
            </a:r>
            <a:endParaRPr lang="en-US" dirty="0"/>
          </a:p>
          <a:p>
            <a:r>
              <a:rPr lang="en-US" dirty="0">
                <a:hlinkClick r:id="rId5"/>
              </a:rPr>
              <a:t>http://www.epwu.org/stormwater/stormwater_faq.html</a:t>
            </a:r>
            <a:endParaRPr lang="en-US" dirty="0"/>
          </a:p>
          <a:p>
            <a:r>
              <a:rPr lang="en-US" dirty="0">
                <a:hlinkClick r:id="rId6"/>
              </a:rPr>
              <a:t>http://earthexplorer.usgs.gov/</a:t>
            </a:r>
            <a:endParaRPr lang="en-US" dirty="0"/>
          </a:p>
          <a:p>
            <a:r>
              <a:rPr lang="en-US" dirty="0">
                <a:hlinkClick r:id="rId7"/>
              </a:rPr>
              <a:t>http://snmapmod.snco.us/fmm/document/fema-flood-zone-definitions.pdf</a:t>
            </a:r>
            <a:endParaRPr lang="en-US" dirty="0"/>
          </a:p>
          <a:p>
            <a:r>
              <a:rPr lang="en-US" dirty="0">
                <a:hlinkClick r:id="rId8"/>
              </a:rPr>
              <a:t>http://www.mrlc.gov/nlcd06_data.php</a:t>
            </a:r>
            <a:endParaRPr lang="en-US" dirty="0"/>
          </a:p>
          <a:p>
            <a:r>
              <a:rPr lang="en-US" dirty="0">
                <a:hlinkClick r:id="rId9"/>
              </a:rPr>
              <a:t>https://tnris.org/data-catalog/entry/national-land-cover-database-1992/</a:t>
            </a:r>
            <a:endParaRPr lang="en-US" dirty="0"/>
          </a:p>
          <a:p>
            <a:r>
              <a:rPr lang="en-US" dirty="0">
                <a:hlinkClick r:id="rId10"/>
              </a:rPr>
              <a:t>http://www.mrlc.gov/nlcd01_data.php</a:t>
            </a:r>
            <a:endParaRPr lang="en-US" dirty="0"/>
          </a:p>
          <a:p>
            <a:r>
              <a:rPr lang="en-US" dirty="0">
                <a:hlinkClick r:id="rId11"/>
              </a:rPr>
              <a:t>http://www.mrlc.gov/nlcd11_data.php</a:t>
            </a:r>
            <a:endParaRPr lang="en-US" dirty="0"/>
          </a:p>
          <a:p>
            <a:r>
              <a:rPr lang="en-US" dirty="0"/>
              <a:t>2010 US Census Data obtained for my final project in Prof. Miguel </a:t>
            </a:r>
            <a:r>
              <a:rPr lang="en-US" dirty="0" err="1"/>
              <a:t>Pavon’s</a:t>
            </a:r>
            <a:r>
              <a:rPr lang="en-US" dirty="0"/>
              <a:t> Spring 2016 Intro to GIS for Public Affairs Class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0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7" y="418313"/>
            <a:ext cx="4574535" cy="5774669"/>
          </a:xfr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El Paso Average Annual Rainfall - </a:t>
            </a:r>
            <a:r>
              <a:rPr lang="en-US" sz="3200" dirty="0">
                <a:solidFill>
                  <a:srgbClr val="FF0000"/>
                </a:solidFill>
              </a:rPr>
              <a:t>8.71 inches</a:t>
            </a:r>
          </a:p>
        </p:txBody>
      </p:sp>
    </p:spTree>
    <p:extLst>
      <p:ext uri="{BB962C8B-B14F-4D97-AF65-F5344CB8AC3E}">
        <p14:creationId xmlns:p14="http://schemas.microsoft.com/office/powerpoint/2010/main" val="79415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5913"/>
            <a:ext cx="3854528" cy="1278466"/>
          </a:xfrm>
        </p:spPr>
        <p:txBody>
          <a:bodyPr>
            <a:normAutofit/>
          </a:bodyPr>
          <a:lstStyle/>
          <a:p>
            <a:r>
              <a:rPr lang="en-US" sz="3200" dirty="0"/>
              <a:t>2006 Flood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2" y="208210"/>
            <a:ext cx="4379322" cy="30923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008323"/>
            <a:ext cx="3854528" cy="2584449"/>
          </a:xfrm>
        </p:spPr>
        <p:txBody>
          <a:bodyPr>
            <a:normAutofit/>
          </a:bodyPr>
          <a:lstStyle/>
          <a:p>
            <a:r>
              <a:rPr lang="en-US" sz="2000" dirty="0"/>
              <a:t>A year’s worth of rain fell in 2 days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0" y="3300547"/>
            <a:ext cx="4538978" cy="34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7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4" y="159946"/>
            <a:ext cx="4955178" cy="640999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Elevation Range: 1141 – 1616 meters</a:t>
            </a:r>
          </a:p>
          <a:p>
            <a:r>
              <a:rPr lang="en-US" sz="2000" dirty="0"/>
              <a:t>Key Topographic Features: </a:t>
            </a:r>
            <a:r>
              <a:rPr lang="en-US" sz="2000" dirty="0">
                <a:solidFill>
                  <a:srgbClr val="FF0000"/>
                </a:solidFill>
              </a:rPr>
              <a:t>Franklin Mountains </a:t>
            </a:r>
            <a:r>
              <a:rPr lang="en-US" sz="2000" dirty="0"/>
              <a:t>(long red patch)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Rio Grande Depression </a:t>
            </a:r>
            <a:r>
              <a:rPr lang="en-US" sz="2000" dirty="0"/>
              <a:t>(long dark green patch)</a:t>
            </a:r>
          </a:p>
        </p:txBody>
      </p:sp>
    </p:spTree>
    <p:extLst>
      <p:ext uri="{BB962C8B-B14F-4D97-AF65-F5344CB8AC3E}">
        <p14:creationId xmlns:p14="http://schemas.microsoft.com/office/powerpoint/2010/main" val="134772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36" y="200297"/>
            <a:ext cx="5109816" cy="65905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917" y="2071674"/>
            <a:ext cx="3854528" cy="299671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A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1% annual chance of flood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26% chance of flood over 30 year mortgage</a:t>
            </a:r>
          </a:p>
          <a:p>
            <a:r>
              <a:rPr lang="en-US" sz="2000" dirty="0"/>
              <a:t>AE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Base floodplain</a:t>
            </a:r>
          </a:p>
          <a:p>
            <a:r>
              <a:rPr lang="en-US" sz="2000" dirty="0"/>
              <a:t>D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Possible but undetermined flood risk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987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104648"/>
            <a:ext cx="4582505" cy="593737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99" y="4194238"/>
            <a:ext cx="984301" cy="130181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78" y="104648"/>
            <a:ext cx="4599984" cy="593737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49" y="4241130"/>
            <a:ext cx="984301" cy="1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9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67" y="247913"/>
            <a:ext cx="4521809" cy="585455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4" y="187470"/>
            <a:ext cx="4577273" cy="591499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5" y="4272784"/>
            <a:ext cx="984301" cy="1301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94" y="4272783"/>
            <a:ext cx="984301" cy="1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4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27017"/>
            <a:ext cx="4710628" cy="612330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00" y="633426"/>
            <a:ext cx="4751286" cy="6116894"/>
          </a:xfrm>
        </p:spPr>
      </p:pic>
    </p:spTree>
    <p:extLst>
      <p:ext uri="{BB962C8B-B14F-4D97-AF65-F5344CB8AC3E}">
        <p14:creationId xmlns:p14="http://schemas.microsoft.com/office/powerpoint/2010/main" val="10056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FEMA flood zone criteria</a:t>
            </a:r>
          </a:p>
          <a:p>
            <a:r>
              <a:rPr lang="en-US" dirty="0"/>
              <a:t>Verify legend of NLCD datasets</a:t>
            </a:r>
          </a:p>
          <a:p>
            <a:r>
              <a:rPr lang="en-US" dirty="0"/>
              <a:t>Verify block group income field</a:t>
            </a:r>
          </a:p>
          <a:p>
            <a:r>
              <a:rPr lang="en-US" dirty="0"/>
              <a:t>Find population living in flood risk areas</a:t>
            </a:r>
          </a:p>
        </p:txBody>
      </p:sp>
    </p:spTree>
    <p:extLst>
      <p:ext uri="{BB962C8B-B14F-4D97-AF65-F5344CB8AC3E}">
        <p14:creationId xmlns:p14="http://schemas.microsoft.com/office/powerpoint/2010/main" val="36280004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</TotalTime>
  <Words>299</Words>
  <Application>Microsoft Office PowerPoint</Application>
  <PresentationFormat>Widescreen</PresentationFormat>
  <Paragraphs>56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Flood Risk Areas in El Paso County, Texas</vt:lpstr>
      <vt:lpstr>PowerPoint Presentation</vt:lpstr>
      <vt:lpstr>2006 Flood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Remaining Objectives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Risk Areas in El Paso County, Texas</dc:title>
  <dc:creator>William Delgado</dc:creator>
  <cp:lastModifiedBy>Maidment, David R</cp:lastModifiedBy>
  <cp:revision>62</cp:revision>
  <dcterms:created xsi:type="dcterms:W3CDTF">2016-11-20T22:19:01Z</dcterms:created>
  <dcterms:modified xsi:type="dcterms:W3CDTF">2016-11-22T16:06:17Z</dcterms:modified>
</cp:coreProperties>
</file>