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270" r:id="rId3"/>
    <p:sldId id="257" r:id="rId4"/>
    <p:sldId id="267" r:id="rId5"/>
    <p:sldId id="264" r:id="rId6"/>
    <p:sldId id="262" r:id="rId7"/>
    <p:sldId id="263" r:id="rId8"/>
    <p:sldId id="265" r:id="rId9"/>
    <p:sldId id="266" r:id="rId10"/>
    <p:sldId id="271" r:id="rId11"/>
    <p:sldId id="258" r:id="rId12"/>
    <p:sldId id="259" r:id="rId13"/>
    <p:sldId id="260" r:id="rId14"/>
    <p:sldId id="268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716"/>
    <a:srgbClr val="04EF0E"/>
    <a:srgbClr val="E51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9" d="100"/>
          <a:sy n="119" d="100"/>
        </p:scale>
        <p:origin x="9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B0156-836E-4FCD-9E07-F07D39E1D1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090C7-EEE6-4CAC-BA50-9B752E8EFF9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72A7F-F2C7-437F-A3BE-3D9E3EA692B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A4F37-C31C-486A-B96F-990DA759A94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D443B-7E2E-4394-ACFE-5521E37A227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5A875-E388-426F-B950-5B5D3F1CFC4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0D552-FE9E-4307-AF4B-33F0642E802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A0EEE-FB9D-4EBF-8F43-488CA8E6BA1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2DC88-BC1F-4CB8-B1D0-9B9F75CBF92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2F013-EB25-4442-9F86-B7A460C8F65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53DE5-C12A-4A21-B5AA-FFB55136420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7C224-0DD5-4F1D-ACB6-CD58E59496C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Elevation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0987E-2190-44A9-8410-A4AF13EA18F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C6BA-32DE-4AC7-A213-D3D9EE3A7BA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ACC10-6C9D-4AAB-8997-E628E80D154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B19E6-455C-41DD-A445-F058025874C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99BDC-7907-4E77-995F-CBE72B46F99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77A7EB-D774-41E7-B782-A111700CD0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86F14-6A35-408C-BBB4-DC39DE5C3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D08E-4FAB-4E32-8444-961B39EF0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2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88C0-5C3A-4B57-B0E8-3CF0DDB50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15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2A7A7-AB56-40EB-9C94-679682B04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00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BB66-5760-4019-B969-14F5087DB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DFBB-4F4C-485B-BC02-1A27C61BF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B1EC-5905-492E-AAFF-B8574A8BB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4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A595A-DD9E-4835-A71B-A8EDA1CBA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15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86DF-BE61-41AE-A6E3-92DAA03E3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337C-42A6-4D4F-8EC1-B1A902AD9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6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 alt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E6FC980-397E-418C-AED8-05B91A5F7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Watersheds and Flow Impacts on the Mission-Aransas Estuary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Sarah Douglas </a:t>
            </a:r>
          </a:p>
          <a:p>
            <a:r>
              <a:rPr lang="en-US" altLang="en-US"/>
              <a:t>GIS in Water Resources</a:t>
            </a:r>
          </a:p>
          <a:p>
            <a:r>
              <a:rPr lang="en-US" altLang="en-US"/>
              <a:t>Fall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5149" r="755" b="15164"/>
          <a:stretch>
            <a:fillRect/>
          </a:stretch>
        </p:blipFill>
        <p:spPr bwMode="auto">
          <a:xfrm>
            <a:off x="914400" y="58738"/>
            <a:ext cx="7367588" cy="67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rgbClr val="04EF0E"/>
          </a:solidFill>
          <a:ln w="9525">
            <a:solidFill>
              <a:srgbClr val="1F87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562600" y="4114800"/>
            <a:ext cx="76200" cy="76200"/>
          </a:xfrm>
          <a:prstGeom prst="ellipse">
            <a:avLst/>
          </a:prstGeom>
          <a:solidFill>
            <a:srgbClr val="04EF0E"/>
          </a:solidFill>
          <a:ln w="9525">
            <a:solidFill>
              <a:srgbClr val="1F87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181600" y="2057400"/>
            <a:ext cx="152400" cy="152400"/>
          </a:xfrm>
          <a:prstGeom prst="ellipse">
            <a:avLst/>
          </a:prstGeom>
          <a:solidFill>
            <a:srgbClr val="04EF0E"/>
          </a:solidFill>
          <a:ln w="9525">
            <a:solidFill>
              <a:srgbClr val="1F87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04EF0E"/>
          </a:solidFill>
          <a:ln w="9525">
            <a:solidFill>
              <a:srgbClr val="1F87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04EF0E"/>
          </a:solidFill>
          <a:ln w="9525">
            <a:solidFill>
              <a:srgbClr val="1F87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5105400" y="5943600"/>
            <a:ext cx="152400" cy="152400"/>
          </a:xfrm>
          <a:prstGeom prst="ellipse">
            <a:avLst/>
          </a:prstGeom>
          <a:solidFill>
            <a:srgbClr val="04EF0E"/>
          </a:solidFill>
          <a:ln w="9525">
            <a:solidFill>
              <a:srgbClr val="1F871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0" y="1154113"/>
          <a:ext cx="9144000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4" imgW="9625584" imgH="4788408" progId="Excel.Sheet.8">
                  <p:embed/>
                </p:oleObj>
              </mc:Choice>
              <mc:Fallback>
                <p:oleObj name="Worksheet" r:id="rId4" imgW="9625584" imgH="4788408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4113"/>
                        <a:ext cx="9144000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1160463"/>
          <a:ext cx="91440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4" imgW="9589008" imgH="4760976" progId="Excel.Sheet.8">
                  <p:embed/>
                </p:oleObj>
              </mc:Choice>
              <mc:Fallback>
                <p:oleObj name="Worksheet" r:id="rId4" imgW="9589008" imgH="47609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0463"/>
                        <a:ext cx="91440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1130300"/>
          <a:ext cx="91440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4" imgW="9549384" imgH="4800600" progId="Excel.Sheet.8">
                  <p:embed/>
                </p:oleObj>
              </mc:Choice>
              <mc:Fallback>
                <p:oleObj name="Worksheet" r:id="rId4" imgW="9549384" imgH="4800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0300"/>
                        <a:ext cx="9144000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Fertilizing nutrients from agriculture appear to be transported from the watershed to the estuary by the Mission and Aransas rivers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r>
              <a:rPr lang="en-US" altLang="en-US" sz="2800"/>
              <a:t>Freshwater input (or lack thereof) controls the salinity of the back bays over tidal exchange </a:t>
            </a:r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-304800"/>
            <a:ext cx="7793037" cy="1143000"/>
          </a:xfrm>
        </p:spPr>
        <p:txBody>
          <a:bodyPr/>
          <a:lstStyle/>
          <a:p>
            <a:r>
              <a:rPr lang="en-US" altLang="en-US"/>
              <a:t>Long-term Impacts </a:t>
            </a:r>
          </a:p>
        </p:txBody>
      </p:sp>
      <p:pic>
        <p:nvPicPr>
          <p:cNvPr id="21509" name="Picture 5" descr="wozniak-whooping-cranes-texas-gulf-coast-c-earthwatch-h1_6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4102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15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54070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91200" y="44196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• Mangrove encroachment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220980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• Loss of critical salt marshes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0"/>
            <a:ext cx="7772400" cy="1143000"/>
          </a:xfrm>
        </p:spPr>
        <p:txBody>
          <a:bodyPr/>
          <a:lstStyle/>
          <a:p>
            <a:r>
              <a:rPr lang="en-US" altLang="en-US"/>
              <a:t>Questions?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00200" y="6143625"/>
            <a:ext cx="162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Aransas Bay</a:t>
            </a:r>
            <a:endParaRPr lang="en-US" altLang="en-US"/>
          </a:p>
        </p:txBody>
      </p:sp>
      <p:pic>
        <p:nvPicPr>
          <p:cNvPr id="23558" name="Picture 6" descr="detail_1009_txcoast_sunrise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4422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Explore the relationship between river discharge and nutrient input to an estuarine system </a:t>
            </a:r>
          </a:p>
          <a:p>
            <a:r>
              <a:rPr lang="en-US" altLang="en-US" sz="2800"/>
              <a:t>Compare water quality and nutrient parameters in the Mission-Aransas Estuary over periods of drought to periods of drought recovery </a:t>
            </a:r>
          </a:p>
          <a:p>
            <a:r>
              <a:rPr lang="en-US" altLang="en-US" sz="2800"/>
              <a:t>Determine potential impact of land usage in the watersheds draining to the estuary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5425" y="3048000"/>
            <a:ext cx="3990975" cy="2514600"/>
          </a:xfrm>
        </p:spPr>
        <p:txBody>
          <a:bodyPr/>
          <a:lstStyle/>
          <a:p>
            <a:r>
              <a:rPr lang="en-US" altLang="en-US" sz="3600" b="1"/>
              <a:t>UT Marine Science Institute and the NERR</a:t>
            </a:r>
            <a:r>
              <a:rPr lang="en-US" altLang="en-US"/>
              <a:t>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3076" name="Picture 4" descr="aerial_m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AransasPass_4_14_09 021ab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25"/>
            <a:ext cx="518636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le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 b="15907"/>
          <a:stretch>
            <a:fillRect/>
          </a:stretch>
        </p:blipFill>
        <p:spPr bwMode="auto">
          <a:xfrm>
            <a:off x="762000" y="-22225"/>
            <a:ext cx="7620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E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5149" r="755" b="15164"/>
          <a:stretch>
            <a:fillRect/>
          </a:stretch>
        </p:blipFill>
        <p:spPr bwMode="auto">
          <a:xfrm>
            <a:off x="914400" y="58738"/>
            <a:ext cx="7367588" cy="67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US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US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938"/>
            <a:ext cx="4953000" cy="36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0" y="2514600"/>
            <a:ext cx="327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Freshwater input to the estuary is extremely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ali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nd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4391" b="15907"/>
          <a:stretch>
            <a:fillRect/>
          </a:stretch>
        </p:blipFill>
        <p:spPr bwMode="auto">
          <a:xfrm>
            <a:off x="820738" y="53975"/>
            <a:ext cx="7485062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andcover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1095</TotalTime>
  <Words>147</Words>
  <Application>Microsoft Office PowerPoint</Application>
  <PresentationFormat>On-screen Show (4:3)</PresentationFormat>
  <Paragraphs>36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ＭＳ Ｐゴシック</vt:lpstr>
      <vt:lpstr>Wingdings</vt:lpstr>
      <vt:lpstr>Blends</vt:lpstr>
      <vt:lpstr>Microsoft Excel Worksheet</vt:lpstr>
      <vt:lpstr>Watersheds and Flow Impacts on the Mission-Aransas Estuary </vt:lpstr>
      <vt:lpstr>Purpose  </vt:lpstr>
      <vt:lpstr>UT Marine Science Institute and the NERR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Long-term Impacts </vt:lpstr>
      <vt:lpstr>Questions? </vt:lpstr>
    </vt:vector>
  </TitlesOfParts>
  <Company>Sarah Douglas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Douglas</dc:creator>
  <cp:lastModifiedBy>Maidment, David R</cp:lastModifiedBy>
  <cp:revision>5</cp:revision>
  <dcterms:created xsi:type="dcterms:W3CDTF">2016-11-21T20:45:41Z</dcterms:created>
  <dcterms:modified xsi:type="dcterms:W3CDTF">2016-11-22T16:07:10Z</dcterms:modified>
</cp:coreProperties>
</file>