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9" r:id="rId3"/>
    <p:sldId id="258" r:id="rId4"/>
    <p:sldId id="257" r:id="rId5"/>
    <p:sldId id="261" r:id="rId6"/>
    <p:sldId id="262" r:id="rId7"/>
    <p:sldId id="263" r:id="rId8"/>
    <p:sldId id="268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5" autoAdjust="0"/>
    <p:restoredTop sz="94648"/>
  </p:normalViewPr>
  <p:slideViewPr>
    <p:cSldViewPr snapToGrid="0">
      <p:cViewPr varScale="1">
        <p:scale>
          <a:sx n="116" d="100"/>
          <a:sy n="116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MILIA\Desktop\El%20paso%20gages\lancover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Landcover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lancover!$I$24</c:f>
              <c:strCache>
                <c:ptCount val="1"/>
                <c:pt idx="0">
                  <c:v>%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lancover!$H$25:$H$32</c:f>
              <c:strCache>
                <c:ptCount val="7"/>
                <c:pt idx="0">
                  <c:v>Development</c:v>
                </c:pt>
                <c:pt idx="1">
                  <c:v>Forrest</c:v>
                </c:pt>
                <c:pt idx="2">
                  <c:v>Agriculture</c:v>
                </c:pt>
                <c:pt idx="3">
                  <c:v>Wetland</c:v>
                </c:pt>
                <c:pt idx="4">
                  <c:v>ShrubScrubGrass</c:v>
                </c:pt>
                <c:pt idx="5">
                  <c:v>SnowIceBarren</c:v>
                </c:pt>
                <c:pt idx="6">
                  <c:v>OpenWater</c:v>
                </c:pt>
              </c:strCache>
            </c:strRef>
          </c:cat>
          <c:val>
            <c:numRef>
              <c:f>lancover!$I$25:$I$32</c:f>
              <c:numCache>
                <c:formatCode>0.00</c:formatCode>
                <c:ptCount val="8"/>
                <c:pt idx="0">
                  <c:v>6.3901524982422231</c:v>
                </c:pt>
                <c:pt idx="1">
                  <c:v>1.032505025201564</c:v>
                </c:pt>
                <c:pt idx="2">
                  <c:v>6.1789252812825186</c:v>
                </c:pt>
                <c:pt idx="3">
                  <c:v>6.5583687172044797E-2</c:v>
                </c:pt>
                <c:pt idx="4">
                  <c:v>84.338881271888397</c:v>
                </c:pt>
                <c:pt idx="5">
                  <c:v>1.83791903677943</c:v>
                </c:pt>
                <c:pt idx="6">
                  <c:v>0.15603319943379501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6-43C4-AED8-2AD3EDDFD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51411536"/>
        <c:axId val="-1151409488"/>
      </c:barChart>
      <c:catAx>
        <c:axId val="-115141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51409488"/>
        <c:crosses val="autoZero"/>
        <c:auto val="1"/>
        <c:lblAlgn val="ctr"/>
        <c:lblOffset val="100"/>
        <c:noMultiLvlLbl val="0"/>
      </c:catAx>
      <c:valAx>
        <c:axId val="-115140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5141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463F1-E06A-40F3-B590-060EAD254087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B44D6-0ED4-438C-8F2F-27C10FC0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5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5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8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88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1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4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BCDCBC-5827-4C2A-AB01-EEE05F195C6D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546C6C-C05F-430D-B35B-70BED31AC97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9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2006 Flood in El Paso TX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Flow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92" y="1933812"/>
            <a:ext cx="6088239" cy="4022725"/>
          </a:xfrm>
        </p:spPr>
      </p:pic>
      <p:sp>
        <p:nvSpPr>
          <p:cNvPr id="5" name="TextBox 4"/>
          <p:cNvSpPr txBox="1"/>
          <p:nvPr/>
        </p:nvSpPr>
        <p:spPr>
          <a:xfrm>
            <a:off x="1225685" y="1945532"/>
            <a:ext cx="352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Significant discharge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1-3 August</a:t>
            </a:r>
          </a:p>
        </p:txBody>
      </p:sp>
    </p:spTree>
    <p:extLst>
      <p:ext uri="{BB962C8B-B14F-4D97-AF65-F5344CB8AC3E}">
        <p14:creationId xmlns:p14="http://schemas.microsoft.com/office/powerpoint/2010/main" val="16615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Very little data </a:t>
            </a:r>
            <a:r>
              <a:rPr lang="en-US" dirty="0" smtClean="0"/>
              <a:t>was </a:t>
            </a:r>
            <a:r>
              <a:rPr lang="en-US" dirty="0"/>
              <a:t>gathered because of the lack of rain gages, stage recorders, and stream gages in the watershed</a:t>
            </a:r>
          </a:p>
          <a:p>
            <a:pPr lvl="1"/>
            <a:r>
              <a:rPr lang="en-US" dirty="0"/>
              <a:t>Weather stations are needed in strategic places to </a:t>
            </a:r>
            <a:r>
              <a:rPr lang="en-US" dirty="0" smtClean="0"/>
              <a:t>provide accurate </a:t>
            </a:r>
            <a:r>
              <a:rPr lang="en-US" dirty="0"/>
              <a:t>measurements and appropriate warning </a:t>
            </a:r>
          </a:p>
          <a:p>
            <a:pPr lvl="1"/>
            <a:r>
              <a:rPr lang="en-US" dirty="0" smtClean="0"/>
              <a:t>Orographic </a:t>
            </a:r>
            <a:r>
              <a:rPr lang="en-US" dirty="0"/>
              <a:t>effects may not have been properly considered in developing </a:t>
            </a:r>
            <a:r>
              <a:rPr lang="en-US" dirty="0" smtClean="0"/>
              <a:t>urban </a:t>
            </a:r>
            <a:r>
              <a:rPr lang="en-US" dirty="0"/>
              <a:t>planning in El Paso, causing the flash-flood risk in some neighborhoods to be underassessed 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Future Work</a:t>
            </a:r>
          </a:p>
          <a:p>
            <a:pPr lvl="1"/>
            <a:r>
              <a:rPr lang="en-US" dirty="0"/>
              <a:t>Add Precipitation Gage Data</a:t>
            </a:r>
          </a:p>
          <a:p>
            <a:pPr lvl="1"/>
            <a:r>
              <a:rPr lang="en-US" dirty="0"/>
              <a:t>Compare precipitation data to							   elevation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75469"/>
              </p:ext>
            </p:extLst>
          </p:nvPr>
        </p:nvGraphicFramePr>
        <p:xfrm>
          <a:off x="5486886" y="4360496"/>
          <a:ext cx="51435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422">
                  <a:extLst>
                    <a:ext uri="{9D8B030D-6E8A-4147-A177-3AD203B41FA5}">
                      <a16:colId xmlns:a16="http://schemas.microsoft.com/office/drawing/2014/main" val="2873851148"/>
                    </a:ext>
                  </a:extLst>
                </a:gridCol>
                <a:gridCol w="672685">
                  <a:extLst>
                    <a:ext uri="{9D8B030D-6E8A-4147-A177-3AD203B41FA5}">
                      <a16:colId xmlns:a16="http://schemas.microsoft.com/office/drawing/2014/main" val="1751471052"/>
                    </a:ext>
                  </a:extLst>
                </a:gridCol>
                <a:gridCol w="942393">
                  <a:extLst>
                    <a:ext uri="{9D8B030D-6E8A-4147-A177-3AD203B41FA5}">
                      <a16:colId xmlns:a16="http://schemas.microsoft.com/office/drawing/2014/main" val="4264250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Data Fequency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58615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El Paso 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Hourly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527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Rio Grande at El Paso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IBWC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Hourly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6095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Rio Grande at Canutillo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EPCWID#1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Hourly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4718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Ysleta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Hourly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04407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 Paso #2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Hourly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0592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La Tuna 1 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NOAA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Hourly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998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7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References</a:t>
            </a:r>
          </a:p>
          <a:p>
            <a:r>
              <a:rPr lang="en-US" i="1" dirty="0" smtClean="0"/>
              <a:t>Thomas </a:t>
            </a:r>
            <a:r>
              <a:rPr lang="en-US" i="1" dirty="0"/>
              <a:t>E. Gill and Timothy W. </a:t>
            </a:r>
            <a:r>
              <a:rPr lang="en-US" i="1" dirty="0" smtClean="0"/>
              <a:t>Collins, 2010. </a:t>
            </a:r>
            <a:r>
              <a:rPr lang="en-US" dirty="0"/>
              <a:t>Southwest </a:t>
            </a:r>
            <a:r>
              <a:rPr lang="en-US" dirty="0" smtClean="0"/>
              <a:t>Hydrology.</a:t>
            </a:r>
          </a:p>
          <a:p>
            <a:r>
              <a:rPr lang="en-US" dirty="0"/>
              <a:t>Federal Emergency Management </a:t>
            </a:r>
            <a:r>
              <a:rPr lang="en-US" dirty="0" smtClean="0"/>
              <a:t>Agency, 2007. </a:t>
            </a:r>
            <a:r>
              <a:rPr lang="en-US" dirty="0"/>
              <a:t>Flood Frequency Determination El Paso County and Incorporated Communities, </a:t>
            </a:r>
            <a:r>
              <a:rPr lang="en-US" dirty="0" smtClean="0"/>
              <a:t>Texas.</a:t>
            </a:r>
          </a:p>
          <a:p>
            <a:r>
              <a:rPr lang="en-US" i="1" dirty="0" smtClean="0"/>
              <a:t>USGS Current conditions for USGS </a:t>
            </a:r>
            <a:r>
              <a:rPr lang="cs-CZ" dirty="0" smtClean="0"/>
              <a:t>08364000 Rio Grande </a:t>
            </a:r>
            <a:r>
              <a:rPr lang="cs-CZ" dirty="0" err="1" smtClean="0"/>
              <a:t>at</a:t>
            </a:r>
            <a:r>
              <a:rPr lang="cs-CZ" dirty="0" smtClean="0"/>
              <a:t> El </a:t>
            </a:r>
            <a:r>
              <a:rPr lang="cs-CZ" dirty="0" err="1" smtClean="0"/>
              <a:t>Paso</a:t>
            </a:r>
            <a:r>
              <a:rPr lang="cs-CZ" dirty="0"/>
              <a:t>. http://</a:t>
            </a:r>
            <a:r>
              <a:rPr lang="cs-CZ" dirty="0" err="1"/>
              <a:t>nwis.waterdata.usgs.gov</a:t>
            </a:r>
            <a:r>
              <a:rPr lang="cs-CZ" dirty="0"/>
              <a:t>/</a:t>
            </a:r>
            <a:r>
              <a:rPr lang="cs-CZ" dirty="0" err="1"/>
              <a:t>tx</a:t>
            </a:r>
            <a:r>
              <a:rPr lang="cs-CZ" dirty="0"/>
              <a:t>/</a:t>
            </a:r>
            <a:r>
              <a:rPr lang="cs-CZ" dirty="0" err="1"/>
              <a:t>nwis</a:t>
            </a:r>
            <a:r>
              <a:rPr lang="cs-CZ" dirty="0"/>
              <a:t>/</a:t>
            </a:r>
            <a:r>
              <a:rPr lang="cs-CZ" dirty="0" err="1"/>
              <a:t>monthly</a:t>
            </a:r>
            <a:r>
              <a:rPr lang="cs-CZ" dirty="0"/>
              <a:t>/?</a:t>
            </a:r>
            <a:r>
              <a:rPr lang="cs-CZ" dirty="0" err="1"/>
              <a:t>search_site_no</a:t>
            </a:r>
            <a:r>
              <a:rPr lang="cs-CZ" dirty="0"/>
              <a:t>=08364000&amp;amp;agency_cd=</a:t>
            </a:r>
            <a:r>
              <a:rPr lang="cs-CZ" dirty="0" err="1"/>
              <a:t>USGS&amp;amp;referred_module</a:t>
            </a:r>
            <a:r>
              <a:rPr lang="cs-CZ" dirty="0"/>
              <a:t>=</a:t>
            </a:r>
            <a:r>
              <a:rPr lang="cs-CZ" dirty="0" err="1"/>
              <a:t>sw&amp;amp;format</a:t>
            </a:r>
            <a:r>
              <a:rPr lang="cs-CZ" dirty="0"/>
              <a:t>=</a:t>
            </a:r>
            <a:r>
              <a:rPr lang="cs-CZ" dirty="0" err="1"/>
              <a:t>sites_selection_links</a:t>
            </a:r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i="1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Paso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  <a:p>
            <a:pPr lvl="1"/>
            <a:r>
              <a:rPr lang="en-US" dirty="0"/>
              <a:t>674,433</a:t>
            </a:r>
          </a:p>
          <a:p>
            <a:pPr lvl="1"/>
            <a:r>
              <a:rPr lang="en-US" dirty="0"/>
              <a:t>El Paso, Texas lies within the tip of the </a:t>
            </a:r>
            <a:r>
              <a:rPr lang="en-US" dirty="0" err="1"/>
              <a:t>Chihuahuan</a:t>
            </a:r>
            <a:r>
              <a:rPr lang="en-US" dirty="0"/>
              <a:t> desert </a:t>
            </a:r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256.3 mi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Annual precipitation </a:t>
            </a:r>
          </a:p>
          <a:p>
            <a:pPr lvl="1"/>
            <a:r>
              <a:rPr lang="en-US" dirty="0"/>
              <a:t>9 inches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88" y="2979884"/>
            <a:ext cx="5708191" cy="3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896907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July – September 2006</a:t>
            </a:r>
          </a:p>
          <a:p>
            <a:pPr lvl="1"/>
            <a:r>
              <a:rPr lang="en-US" dirty="0"/>
              <a:t>6.6 – 10 inches of rain within a week</a:t>
            </a:r>
          </a:p>
          <a:p>
            <a:pPr lvl="1"/>
            <a:r>
              <a:rPr lang="en-US" dirty="0"/>
              <a:t>Wettest 3 months on record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Caused severe localized and widespread flooding</a:t>
            </a:r>
          </a:p>
          <a:p>
            <a:pPr lvl="1"/>
            <a:r>
              <a:rPr lang="en-US" dirty="0"/>
              <a:t>Damage to infrastructure</a:t>
            </a:r>
          </a:p>
          <a:p>
            <a:pPr lvl="1"/>
            <a:r>
              <a:rPr lang="en-US" dirty="0"/>
              <a:t>Homes</a:t>
            </a:r>
          </a:p>
          <a:p>
            <a:pPr lvl="1"/>
            <a:r>
              <a:rPr lang="en-US" dirty="0"/>
              <a:t>Businesses</a:t>
            </a:r>
          </a:p>
          <a:p>
            <a:pPr lvl="1"/>
            <a:r>
              <a:rPr lang="en-US" dirty="0"/>
              <a:t>Estimate cost $200-300 million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Flash flood warning</a:t>
            </a:r>
          </a:p>
          <a:p>
            <a:pPr lvl="1"/>
            <a:r>
              <a:rPr lang="en-US" dirty="0"/>
              <a:t>Current data did not provide useful flash-flood hazard assessments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06" y="1997231"/>
            <a:ext cx="2711053" cy="2020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877" y="2133419"/>
            <a:ext cx="2541123" cy="1925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45" y="4017523"/>
            <a:ext cx="3408463" cy="228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Paso Del Norte </a:t>
            </a:r>
            <a:r>
              <a:rPr lang="en-US" dirty="0" err="1"/>
              <a:t>Subwatershed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379" y="1737360"/>
            <a:ext cx="3274301" cy="4517525"/>
          </a:xfrm>
        </p:spPr>
      </p:pic>
      <p:sp>
        <p:nvSpPr>
          <p:cNvPr id="11" name="TextBox 10"/>
          <p:cNvSpPr txBox="1"/>
          <p:nvPr/>
        </p:nvSpPr>
        <p:spPr>
          <a:xfrm>
            <a:off x="1196502" y="1906621"/>
            <a:ext cx="6546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17 HUC 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Extends 340 miles along Rio Grande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Irrigates 200,000 acres of farmland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Impacted by needs of 2 million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Basin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Mesilla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Hueco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Landcover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38" y="1742050"/>
            <a:ext cx="3334642" cy="4600777"/>
          </a:xfr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774EFA-19AF-467B-A076-6FAF4507C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536038"/>
              </p:ext>
            </p:extLst>
          </p:nvPr>
        </p:nvGraphicFramePr>
        <p:xfrm>
          <a:off x="1404246" y="23818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24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Gage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6446107" cy="4351338"/>
          </a:xfrm>
        </p:spPr>
        <p:txBody>
          <a:bodyPr>
            <a:normAutofit/>
          </a:bodyPr>
          <a:lstStyle/>
          <a:p>
            <a:r>
              <a:rPr lang="en-US" dirty="0"/>
              <a:t>USGS lacks gages in the region</a:t>
            </a:r>
          </a:p>
          <a:p>
            <a:pPr lvl="1"/>
            <a:r>
              <a:rPr lang="en-US" dirty="0"/>
              <a:t>Rio Grande at El Paso</a:t>
            </a:r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 Paso is built around the Franklin Mountains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Significant effects on run off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Causes variations in storm impacts from one location to another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63" y="1733469"/>
            <a:ext cx="3326817" cy="46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Rio Grande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1916 damming of the Rio Grande at Elephant Butte Reservoir</a:t>
            </a:r>
          </a:p>
          <a:p>
            <a:pPr lvl="1"/>
            <a:r>
              <a:rPr lang="en-US" dirty="0"/>
              <a:t>Altered river flows</a:t>
            </a:r>
          </a:p>
          <a:p>
            <a:pPr lvl="1"/>
            <a:r>
              <a:rPr lang="en-US" dirty="0"/>
              <a:t>Eliminated springtime flood pulses</a:t>
            </a:r>
          </a:p>
          <a:p>
            <a:pPr lvl="1"/>
            <a:r>
              <a:rPr lang="en-US" dirty="0"/>
              <a:t>Straightened and channelized to deliver water more efficiently</a:t>
            </a:r>
          </a:p>
          <a:p>
            <a:pPr lvl="1"/>
            <a:r>
              <a:rPr lang="en-US" dirty="0"/>
              <a:t>Reduction from 945 </a:t>
            </a:r>
            <a:r>
              <a:rPr lang="en-US" dirty="0" err="1"/>
              <a:t>cfs</a:t>
            </a:r>
            <a:r>
              <a:rPr lang="en-US" dirty="0"/>
              <a:t> to 178 </a:t>
            </a:r>
            <a:r>
              <a:rPr lang="en-US" dirty="0" err="1"/>
              <a:t>cfs</a:t>
            </a:r>
            <a:r>
              <a:rPr lang="en-US" dirty="0"/>
              <a:t>  (82%)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44" y="1011981"/>
            <a:ext cx="3634229" cy="26913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48" y="3599235"/>
            <a:ext cx="3810685" cy="25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 delineation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15" y="1737360"/>
            <a:ext cx="3319765" cy="4605074"/>
          </a:xfrm>
        </p:spPr>
      </p:pic>
      <p:sp>
        <p:nvSpPr>
          <p:cNvPr id="7" name="TextBox 6"/>
          <p:cNvSpPr txBox="1"/>
          <p:nvPr/>
        </p:nvSpPr>
        <p:spPr>
          <a:xfrm>
            <a:off x="1206230" y="1877438"/>
            <a:ext cx="6381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Rio Grande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Length: 173 km</a:t>
            </a:r>
          </a:p>
          <a:p>
            <a:r>
              <a:rPr lang="en-US" dirty="0"/>
              <a:t>Streams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Total length: 1810 km	</a:t>
            </a:r>
          </a:p>
        </p:txBody>
      </p:sp>
    </p:spTree>
    <p:extLst>
      <p:ext uri="{BB962C8B-B14F-4D97-AF65-F5344CB8AC3E}">
        <p14:creationId xmlns:p14="http://schemas.microsoft.com/office/powerpoint/2010/main" val="41080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643</TotalTime>
  <Words>372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2006 Flood in El Paso TX</vt:lpstr>
      <vt:lpstr>Overview</vt:lpstr>
      <vt:lpstr>El Paso</vt:lpstr>
      <vt:lpstr>Flood</vt:lpstr>
      <vt:lpstr>Paso Del Norte Subwatershed</vt:lpstr>
      <vt:lpstr>Landcover</vt:lpstr>
      <vt:lpstr>Study Gage</vt:lpstr>
      <vt:lpstr>Rio Grande flow</vt:lpstr>
      <vt:lpstr>Streams delineation</vt:lpstr>
      <vt:lpstr>Peak Flow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2006 Flood in El Paso TX</dc:title>
  <dc:creator>Ricardo L</dc:creator>
  <cp:lastModifiedBy>Maidment, David R</cp:lastModifiedBy>
  <cp:revision>43</cp:revision>
  <dcterms:created xsi:type="dcterms:W3CDTF">2016-11-21T19:40:56Z</dcterms:created>
  <dcterms:modified xsi:type="dcterms:W3CDTF">2016-11-22T16:08:52Z</dcterms:modified>
</cp:coreProperties>
</file>