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5" r:id="rId1"/>
  </p:sldMasterIdLst>
  <p:sldIdLst>
    <p:sldId id="256" r:id="rId2"/>
    <p:sldId id="257" r:id="rId3"/>
    <p:sldId id="258" r:id="rId4"/>
    <p:sldId id="264" r:id="rId5"/>
    <p:sldId id="265" r:id="rId6"/>
    <p:sldId id="266" r:id="rId7"/>
    <p:sldId id="261" r:id="rId8"/>
    <p:sldId id="262" r:id="rId9"/>
    <p:sldId id="263" r:id="rId10"/>
    <p:sldId id="259" r:id="rId11"/>
    <p:sldId id="260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EBBCD-3416-4D1B-B066-93D6A8A33F10}" type="datetimeFigureOut">
              <a:rPr lang="en-US" smtClean="0"/>
              <a:t>11/22/2016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85C86-019F-4804-ADE7-28DC141B7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8855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EBBCD-3416-4D1B-B066-93D6A8A33F10}" type="datetimeFigureOut">
              <a:rPr lang="en-US" smtClean="0"/>
              <a:t>11/22/2016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85C86-019F-4804-ADE7-28DC141B7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996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EBBCD-3416-4D1B-B066-93D6A8A33F10}" type="datetimeFigureOut">
              <a:rPr lang="en-US" smtClean="0"/>
              <a:t>11/22/2016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85C86-019F-4804-ADE7-28DC141B7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5714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EBBCD-3416-4D1B-B066-93D6A8A33F10}" type="datetimeFigureOut">
              <a:rPr lang="en-US" smtClean="0"/>
              <a:t>11/22/2016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85C86-019F-4804-ADE7-28DC141B7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7330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EBBCD-3416-4D1B-B066-93D6A8A33F10}" type="datetimeFigureOut">
              <a:rPr lang="en-US" smtClean="0"/>
              <a:t>11/22/2016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85C86-019F-4804-ADE7-28DC141B7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3990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EBBCD-3416-4D1B-B066-93D6A8A33F10}" type="datetimeFigureOut">
              <a:rPr lang="en-US" smtClean="0"/>
              <a:t>11/22/2016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85C86-019F-4804-ADE7-28DC141B7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3474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EBBCD-3416-4D1B-B066-93D6A8A33F10}" type="datetimeFigureOut">
              <a:rPr lang="en-US" smtClean="0"/>
              <a:t>11/22/2016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85C86-019F-4804-ADE7-28DC141B7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246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EBBCD-3416-4D1B-B066-93D6A8A33F10}" type="datetimeFigureOut">
              <a:rPr lang="en-US" smtClean="0"/>
              <a:t>11/22/2016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85C86-019F-4804-ADE7-28DC141B7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926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EBBCD-3416-4D1B-B066-93D6A8A33F10}" type="datetimeFigureOut">
              <a:rPr lang="en-US" smtClean="0"/>
              <a:t>11/22/2016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85C86-019F-4804-ADE7-28DC141B7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453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EBBCD-3416-4D1B-B066-93D6A8A33F10}" type="datetimeFigureOut">
              <a:rPr lang="en-US" smtClean="0"/>
              <a:t>11/22/2016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37985C86-019F-4804-ADE7-28DC141B7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907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EBBCD-3416-4D1B-B066-93D6A8A33F10}" type="datetimeFigureOut">
              <a:rPr lang="en-US" smtClean="0"/>
              <a:t>11/22/2016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85C86-019F-4804-ADE7-28DC141B7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915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EBBCD-3416-4D1B-B066-93D6A8A33F10}" type="datetimeFigureOut">
              <a:rPr lang="en-US" smtClean="0"/>
              <a:t>11/22/2016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85C86-019F-4804-ADE7-28DC141B7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866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EBBCD-3416-4D1B-B066-93D6A8A33F10}" type="datetimeFigureOut">
              <a:rPr lang="en-US" smtClean="0"/>
              <a:t>11/22/2016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85C86-019F-4804-ADE7-28DC141B7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9828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EBBCD-3416-4D1B-B066-93D6A8A33F10}" type="datetimeFigureOut">
              <a:rPr lang="en-US" smtClean="0"/>
              <a:t>11/22/2016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85C86-019F-4804-ADE7-28DC141B7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613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EBBCD-3416-4D1B-B066-93D6A8A33F10}" type="datetimeFigureOut">
              <a:rPr lang="en-US" smtClean="0"/>
              <a:t>11/22/2016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85C86-019F-4804-ADE7-28DC141B7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913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EBBCD-3416-4D1B-B066-93D6A8A33F10}" type="datetimeFigureOut">
              <a:rPr lang="en-US" smtClean="0"/>
              <a:t>11/22/2016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85C86-019F-4804-ADE7-28DC141B7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131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5EBBCD-3416-4D1B-B066-93D6A8A33F10}" type="datetimeFigureOut">
              <a:rPr lang="en-US" smtClean="0"/>
              <a:t>11/22/2016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85C86-019F-4804-ADE7-28DC141B7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697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535EBBCD-3416-4D1B-B066-93D6A8A33F10}" type="datetimeFigureOut">
              <a:rPr lang="en-US" smtClean="0"/>
              <a:t>11/22/2016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7985C86-019F-4804-ADE7-28DC141B7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684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tif"/><Relationship Id="rId3" Type="http://schemas.openxmlformats.org/officeDocument/2006/relationships/image" Target="../media/image8.tif"/><Relationship Id="rId7" Type="http://schemas.openxmlformats.org/officeDocument/2006/relationships/image" Target="../media/image12.tif"/><Relationship Id="rId12" Type="http://schemas.openxmlformats.org/officeDocument/2006/relationships/image" Target="../media/image17.tif"/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tif"/><Relationship Id="rId11" Type="http://schemas.openxmlformats.org/officeDocument/2006/relationships/image" Target="../media/image16.tif"/><Relationship Id="rId5" Type="http://schemas.openxmlformats.org/officeDocument/2006/relationships/image" Target="../media/image10.tif"/><Relationship Id="rId10" Type="http://schemas.openxmlformats.org/officeDocument/2006/relationships/image" Target="../media/image15.tif"/><Relationship Id="rId4" Type="http://schemas.openxmlformats.org/officeDocument/2006/relationships/image" Target="../media/image9.tif"/><Relationship Id="rId9" Type="http://schemas.openxmlformats.org/officeDocument/2006/relationships/image" Target="../media/image14.t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"/><Relationship Id="rId2" Type="http://schemas.openxmlformats.org/officeDocument/2006/relationships/image" Target="../media/image20.t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04592" y="3149255"/>
            <a:ext cx="8150086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Grapevine Lake Modeling &amp; Watershed Characteristics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10678" y="5536855"/>
            <a:ext cx="9144000" cy="778565"/>
          </a:xfrm>
        </p:spPr>
        <p:txBody>
          <a:bodyPr/>
          <a:lstStyle/>
          <a:p>
            <a:r>
              <a:rPr lang="en-US" dirty="0"/>
              <a:t>Nash Mock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41" b="19264"/>
          <a:stretch/>
        </p:blipFill>
        <p:spPr>
          <a:xfrm>
            <a:off x="2955234" y="66259"/>
            <a:ext cx="9144000" cy="3778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411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446919"/>
            <a:ext cx="5486400" cy="3964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71057" y="1"/>
            <a:ext cx="10018713" cy="1232452"/>
          </a:xfrm>
        </p:spPr>
        <p:txBody>
          <a:bodyPr/>
          <a:lstStyle/>
          <a:p>
            <a:r>
              <a:rPr lang="en-US" dirty="0"/>
              <a:t>Grapevine Lake Contours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24800" y="1436099"/>
            <a:ext cx="414793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Lake Depth: 70 ft.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Contours from Texas Water Development Board 2011 lake survey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1, 2, 5, and 10 ft. contours up to conservation pool elevation</a:t>
            </a:r>
          </a:p>
        </p:txBody>
      </p:sp>
    </p:spTree>
    <p:extLst>
      <p:ext uri="{BB962C8B-B14F-4D97-AF65-F5344CB8AC3E}">
        <p14:creationId xmlns:p14="http://schemas.microsoft.com/office/powerpoint/2010/main" val="13931829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442310"/>
            <a:ext cx="5486400" cy="39733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71057" y="1"/>
            <a:ext cx="10018713" cy="1232452"/>
          </a:xfrm>
        </p:spPr>
        <p:txBody>
          <a:bodyPr/>
          <a:lstStyle/>
          <a:p>
            <a:r>
              <a:rPr lang="en-US" dirty="0"/>
              <a:t>Grapevine Lake Bathymetric Model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24800" y="1436099"/>
            <a:ext cx="41479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Used 2 ft. contours to assist rendering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Local scene view since earth’s curvature insignificant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Extruded contours down from conservation pool elevation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Scale and north direction not well represented in 3D</a:t>
            </a:r>
          </a:p>
        </p:txBody>
      </p:sp>
    </p:spTree>
    <p:extLst>
      <p:ext uri="{BB962C8B-B14F-4D97-AF65-F5344CB8AC3E}">
        <p14:creationId xmlns:p14="http://schemas.microsoft.com/office/powerpoint/2010/main" val="30898889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471057" y="1"/>
            <a:ext cx="10018713" cy="123245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Remaining Work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71057" y="1436098"/>
            <a:ext cx="1060167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Perform a HAND analysis on the Grapevine Lake watershed.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Further improve bathymetric model by extruding polygons between contour polylines.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90668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471057" y="2812774"/>
            <a:ext cx="10018713" cy="1232452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 cap="none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301953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1057" y="1"/>
            <a:ext cx="10018713" cy="1232452"/>
          </a:xfrm>
        </p:spPr>
        <p:txBody>
          <a:bodyPr/>
          <a:lstStyle/>
          <a:p>
            <a:r>
              <a:rPr lang="en-US" dirty="0"/>
              <a:t>Location &amp; Background</a:t>
            </a:r>
          </a:p>
        </p:txBody>
      </p:sp>
      <p:pic>
        <p:nvPicPr>
          <p:cNvPr id="1026" name="Picture 2" descr="https://waterdatafortexas.org/reservoirs/individual/grapevine/locat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371600"/>
            <a:ext cx="5486400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924800" y="1436099"/>
            <a:ext cx="414793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Located between Tarrant and Denton counties in North Texas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Constructed following the Rivers &amp; Harbors Act of 1945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Built 1948-1952 by the Army Corps of Engineers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Dallas/Fort Worth Metroplex flood control, water storage &amp; recreational waters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62303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471057" y="1"/>
            <a:ext cx="10018713" cy="1232452"/>
          </a:xfrm>
        </p:spPr>
        <p:txBody>
          <a:bodyPr/>
          <a:lstStyle/>
          <a:p>
            <a:r>
              <a:rPr lang="en-US" dirty="0"/>
              <a:t>Digital Elevation Model and </a:t>
            </a:r>
            <a:r>
              <a:rPr lang="en-US" dirty="0" err="1"/>
              <a:t>NHDPlus</a:t>
            </a:r>
            <a:r>
              <a:rPr lang="en-US" dirty="0"/>
              <a:t> Streams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24800" y="1436099"/>
            <a:ext cx="41479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Elevation Range: 170-395 ft.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Watershed Area: 1799 km</a:t>
            </a:r>
            <a:r>
              <a:rPr lang="en-US" baseline="30000" dirty="0"/>
              <a:t>2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Lake Surface Area: 29.47 km</a:t>
            </a:r>
            <a:r>
              <a:rPr lang="en-US" baseline="30000" dirty="0"/>
              <a:t>2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Medium Resolution Reaches Draining to Grapevine Lake: 604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Total Reach Length: 1326 km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446919"/>
            <a:ext cx="5486400" cy="3964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91813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446919"/>
            <a:ext cx="5486400" cy="3964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71057" y="1"/>
            <a:ext cx="10018713" cy="1232452"/>
          </a:xfrm>
        </p:spPr>
        <p:txBody>
          <a:bodyPr/>
          <a:lstStyle/>
          <a:p>
            <a:r>
              <a:rPr lang="en-US" dirty="0"/>
              <a:t>Denton Creek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24800" y="1436099"/>
            <a:ext cx="414793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Largest GNIS stream draining to Grapevine Lake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Stream Length: 147 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Discharge from dam joins the Elm Fork of Trinity River</a:t>
            </a:r>
          </a:p>
        </p:txBody>
      </p:sp>
    </p:spTree>
    <p:extLst>
      <p:ext uri="{BB962C8B-B14F-4D97-AF65-F5344CB8AC3E}">
        <p14:creationId xmlns:p14="http://schemas.microsoft.com/office/powerpoint/2010/main" val="2587044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918" y="1567390"/>
            <a:ext cx="9304165" cy="37232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71057" y="1"/>
            <a:ext cx="10018713" cy="1232452"/>
          </a:xfrm>
        </p:spPr>
        <p:txBody>
          <a:bodyPr/>
          <a:lstStyle/>
          <a:p>
            <a:r>
              <a:rPr lang="en-US" dirty="0"/>
              <a:t>Reservoir Storage Timeline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6863856"/>
              </p:ext>
            </p:extLst>
          </p:nvPr>
        </p:nvGraphicFramePr>
        <p:xfrm>
          <a:off x="2252699" y="5490448"/>
          <a:ext cx="7686601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34884">
                  <a:extLst>
                    <a:ext uri="{9D8B030D-6E8A-4147-A177-3AD203B41FA5}">
                      <a16:colId xmlns:a16="http://schemas.microsoft.com/office/drawing/2014/main" val="2162724115"/>
                    </a:ext>
                  </a:extLst>
                </a:gridCol>
                <a:gridCol w="1508316">
                  <a:extLst>
                    <a:ext uri="{9D8B030D-6E8A-4147-A177-3AD203B41FA5}">
                      <a16:colId xmlns:a16="http://schemas.microsoft.com/office/drawing/2014/main" val="4068759443"/>
                    </a:ext>
                  </a:extLst>
                </a:gridCol>
                <a:gridCol w="2226365">
                  <a:extLst>
                    <a:ext uri="{9D8B030D-6E8A-4147-A177-3AD203B41FA5}">
                      <a16:colId xmlns:a16="http://schemas.microsoft.com/office/drawing/2014/main" val="4073669541"/>
                    </a:ext>
                  </a:extLst>
                </a:gridCol>
                <a:gridCol w="1351722">
                  <a:extLst>
                    <a:ext uri="{9D8B030D-6E8A-4147-A177-3AD203B41FA5}">
                      <a16:colId xmlns:a16="http://schemas.microsoft.com/office/drawing/2014/main" val="594471731"/>
                    </a:ext>
                  </a:extLst>
                </a:gridCol>
                <a:gridCol w="1365314">
                  <a:extLst>
                    <a:ext uri="{9D8B030D-6E8A-4147-A177-3AD203B41FA5}">
                      <a16:colId xmlns:a16="http://schemas.microsoft.com/office/drawing/2014/main" val="27665174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Dead Pool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Conservation Pool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Flood Pool/</a:t>
                      </a:r>
                      <a:r>
                        <a:rPr lang="en-US" baseline="0" dirty="0"/>
                        <a:t> Emergency Spillway</a:t>
                      </a:r>
                      <a:endParaRPr 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Max Design Elevation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Top of Dam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699847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475 ft.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535 ft.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560 ft.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581.9 ft.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588 ft.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5433054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22439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446919"/>
            <a:ext cx="5486400" cy="3964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446919"/>
            <a:ext cx="5486400" cy="3964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446919"/>
            <a:ext cx="5486400" cy="3964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446919"/>
            <a:ext cx="5486400" cy="3964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446919"/>
            <a:ext cx="5486400" cy="3964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446919"/>
            <a:ext cx="5486400" cy="3964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446919"/>
            <a:ext cx="5486400" cy="3964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446919"/>
            <a:ext cx="5486400" cy="3964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446919"/>
            <a:ext cx="5486400" cy="3964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446919"/>
            <a:ext cx="5486400" cy="3964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446919"/>
            <a:ext cx="5486400" cy="3964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1471057" y="1"/>
            <a:ext cx="10018713" cy="1232452"/>
          </a:xfrm>
        </p:spPr>
        <p:txBody>
          <a:bodyPr/>
          <a:lstStyle/>
          <a:p>
            <a:r>
              <a:rPr lang="en-US" dirty="0"/>
              <a:t>2006-2016 Summer Drought History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924800" y="1436099"/>
            <a:ext cx="414793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Yellow: Abnormally Dry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Light Orange: Moderate Drought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Orange: Severe Drought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Dark Orange: Extreme Drought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Red: Exceptional Drought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2012-2014 corresponds to extended conservation pool period</a:t>
            </a:r>
          </a:p>
        </p:txBody>
      </p:sp>
    </p:spTree>
    <p:extLst>
      <p:ext uri="{BB962C8B-B14F-4D97-AF65-F5344CB8AC3E}">
        <p14:creationId xmlns:p14="http://schemas.microsoft.com/office/powerpoint/2010/main" val="1535640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446919"/>
            <a:ext cx="5486400" cy="3964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71057" y="1"/>
            <a:ext cx="10018713" cy="1232452"/>
          </a:xfrm>
        </p:spPr>
        <p:txBody>
          <a:bodyPr/>
          <a:lstStyle/>
          <a:p>
            <a:r>
              <a:rPr lang="en-US" dirty="0"/>
              <a:t>Watershed Flow Direction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24800" y="1436099"/>
            <a:ext cx="414793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Majority of flow east towards dam (purple)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Flow around dam directed north (light blue)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Anomalous around lake boundaries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478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446919"/>
            <a:ext cx="5486400" cy="3964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71057" y="1"/>
            <a:ext cx="10018713" cy="1232452"/>
          </a:xfrm>
        </p:spPr>
        <p:txBody>
          <a:bodyPr/>
          <a:lstStyle/>
          <a:p>
            <a:r>
              <a:rPr lang="en-US" dirty="0"/>
              <a:t>Watershed Land Slope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24800" y="1436099"/>
            <a:ext cx="414793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Land Slope Range: 0-71%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DEM indicates Grapevine Lake is nearly flat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Anomalous around lake boundaries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1147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446919"/>
            <a:ext cx="5486400" cy="39641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71057" y="1"/>
            <a:ext cx="10018713" cy="1232452"/>
          </a:xfrm>
        </p:spPr>
        <p:txBody>
          <a:bodyPr/>
          <a:lstStyle/>
          <a:p>
            <a:r>
              <a:rPr lang="en-US" dirty="0"/>
              <a:t>Watershed Flow Accumulation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24800" y="1436099"/>
            <a:ext cx="414793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Flow accumulates along northern boundary of lake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Appears to jump from watershed above dam location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Anomalous around lake boundaries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440577"/>
            <a:ext cx="5486400" cy="39768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07131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TM03457496[[fn=Parallax]]</Template>
  <TotalTime>216</TotalTime>
  <Words>338</Words>
  <Application>Microsoft Office PowerPoint</Application>
  <PresentationFormat>Widescreen</PresentationFormat>
  <Paragraphs>86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Corbel</vt:lpstr>
      <vt:lpstr>Parallax</vt:lpstr>
      <vt:lpstr>Grapevine Lake Modeling &amp; Watershed Characteristics</vt:lpstr>
      <vt:lpstr>Location &amp; Background</vt:lpstr>
      <vt:lpstr>Digital Elevation Model and NHDPlus Streams</vt:lpstr>
      <vt:lpstr>Denton Creek</vt:lpstr>
      <vt:lpstr>Reservoir Storage Timeline</vt:lpstr>
      <vt:lpstr>2006-2016 Summer Drought History</vt:lpstr>
      <vt:lpstr>Watershed Flow Direction</vt:lpstr>
      <vt:lpstr>Watershed Land Slope</vt:lpstr>
      <vt:lpstr>Watershed Flow Accumulation</vt:lpstr>
      <vt:lpstr>Grapevine Lake Contours</vt:lpstr>
      <vt:lpstr>Grapevine Lake Bathymetric Model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Grapevine Lake Modeling &amp; Watershed Characteristics</dc:title>
  <dc:creator>Nash Mock</dc:creator>
  <cp:lastModifiedBy>Maidment, David R</cp:lastModifiedBy>
  <cp:revision>32</cp:revision>
  <dcterms:created xsi:type="dcterms:W3CDTF">2016-11-22T05:22:55Z</dcterms:created>
  <dcterms:modified xsi:type="dcterms:W3CDTF">2016-11-22T16:09:32Z</dcterms:modified>
</cp:coreProperties>
</file>