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22"/>
  </p:notesMasterIdLst>
  <p:sldIdLst>
    <p:sldId id="256" r:id="rId2"/>
    <p:sldId id="261" r:id="rId3"/>
    <p:sldId id="262" r:id="rId4"/>
    <p:sldId id="259" r:id="rId5"/>
    <p:sldId id="264" r:id="rId6"/>
    <p:sldId id="265" r:id="rId7"/>
    <p:sldId id="271" r:id="rId8"/>
    <p:sldId id="272" r:id="rId9"/>
    <p:sldId id="273" r:id="rId10"/>
    <p:sldId id="279" r:id="rId11"/>
    <p:sldId id="274" r:id="rId12"/>
    <p:sldId id="275" r:id="rId13"/>
    <p:sldId id="276" r:id="rId14"/>
    <p:sldId id="278" r:id="rId15"/>
    <p:sldId id="270" r:id="rId16"/>
    <p:sldId id="266" r:id="rId17"/>
    <p:sldId id="268" r:id="rId18"/>
    <p:sldId id="263" r:id="rId19"/>
    <p:sldId id="269"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3115" autoAdjust="0"/>
  </p:normalViewPr>
  <p:slideViewPr>
    <p:cSldViewPr snapToGrid="0">
      <p:cViewPr>
        <p:scale>
          <a:sx n="80" d="100"/>
          <a:sy n="80" d="100"/>
        </p:scale>
        <p:origin x="1794" y="7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4C443-E218-4918-9538-6FA3D4F84AF4}" type="datetimeFigureOut">
              <a:rPr lang="en-US" smtClean="0"/>
              <a:t>11/29/2016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1A2B27-6F3F-4F46-B54A-A4D5EFAEC2DE}" type="slidenum">
              <a:rPr lang="en-US" smtClean="0"/>
              <a:t>‹#›</a:t>
            </a:fld>
            <a:endParaRPr lang="en-US"/>
          </a:p>
        </p:txBody>
      </p:sp>
    </p:spTree>
    <p:extLst>
      <p:ext uri="{BB962C8B-B14F-4D97-AF65-F5344CB8AC3E}">
        <p14:creationId xmlns:p14="http://schemas.microsoft.com/office/powerpoint/2010/main" val="332015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graph from:</a:t>
            </a:r>
            <a:r>
              <a:rPr lang="en-US" baseline="0" dirty="0" smtClean="0"/>
              <a:t> http://www.usatoday.com/story/news/nation/2012/10/24/green-building-leed-certification/1650517/ </a:t>
            </a:r>
          </a:p>
          <a:p>
            <a:r>
              <a:rPr lang="en-US" baseline="0" dirty="0" smtClean="0"/>
              <a:t>Dell children’s hospital photo: http://www.sustainablecitiescollective.com/sites/sustainablecitiescollective.com/files/imagepicker/566036/Photo-courtsey-of-McConnell-Photography_1.jpg </a:t>
            </a:r>
            <a:endParaRPr lang="en-US" dirty="0"/>
          </a:p>
        </p:txBody>
      </p:sp>
      <p:sp>
        <p:nvSpPr>
          <p:cNvPr id="4" name="Slide Number Placeholder 3"/>
          <p:cNvSpPr>
            <a:spLocks noGrp="1"/>
          </p:cNvSpPr>
          <p:nvPr>
            <p:ph type="sldNum" sz="quarter" idx="10"/>
          </p:nvPr>
        </p:nvSpPr>
        <p:spPr/>
        <p:txBody>
          <a:bodyPr/>
          <a:lstStyle/>
          <a:p>
            <a:fld id="{D21A2B27-6F3F-4F46-B54A-A4D5EFAEC2DE}" type="slidenum">
              <a:rPr lang="en-US" smtClean="0"/>
              <a:t>4</a:t>
            </a:fld>
            <a:endParaRPr lang="en-US"/>
          </a:p>
        </p:txBody>
      </p:sp>
    </p:spTree>
    <p:extLst>
      <p:ext uri="{BB962C8B-B14F-4D97-AF65-F5344CB8AC3E}">
        <p14:creationId xmlns:p14="http://schemas.microsoft.com/office/powerpoint/2010/main" val="311928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Sustainable Site points</a:t>
            </a:r>
            <a:r>
              <a:rPr lang="en-US" baseline="0" dirty="0" smtClean="0"/>
              <a:t>: points you get for exterior. Maximum of 22? points, must have a minimum of 6 points in this category. Good flow chart and break down at http://blueberrypdx.com/leed-point-flow-charts.htm </a:t>
            </a:r>
          </a:p>
          <a:p>
            <a:endParaRPr lang="en-US" dirty="0"/>
          </a:p>
        </p:txBody>
      </p:sp>
      <p:sp>
        <p:nvSpPr>
          <p:cNvPr id="4" name="Slide Number Placeholder 3"/>
          <p:cNvSpPr>
            <a:spLocks noGrp="1"/>
          </p:cNvSpPr>
          <p:nvPr>
            <p:ph type="sldNum" sz="quarter" idx="10"/>
          </p:nvPr>
        </p:nvSpPr>
        <p:spPr/>
        <p:txBody>
          <a:bodyPr/>
          <a:lstStyle/>
          <a:p>
            <a:fld id="{D21A2B27-6F3F-4F46-B54A-A4D5EFAEC2DE}" type="slidenum">
              <a:rPr lang="en-US" smtClean="0"/>
              <a:t>5</a:t>
            </a:fld>
            <a:endParaRPr lang="en-US"/>
          </a:p>
        </p:txBody>
      </p:sp>
    </p:spTree>
    <p:extLst>
      <p:ext uri="{BB962C8B-B14F-4D97-AF65-F5344CB8AC3E}">
        <p14:creationId xmlns:p14="http://schemas.microsoft.com/office/powerpoint/2010/main" val="395895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chose </a:t>
            </a:r>
            <a:r>
              <a:rPr lang="en-US" dirty="0" err="1" smtClean="0"/>
              <a:t>texas</a:t>
            </a:r>
            <a:r>
              <a:rPr lang="en-US" dirty="0" smtClean="0"/>
              <a:t> because we have paid a lot of attention to water</a:t>
            </a:r>
            <a:r>
              <a:rPr lang="en-US" baseline="0" dirty="0" smtClean="0"/>
              <a:t> conservation and natural landscaping over the past few years, but are generally considered “conservative” while California may lead us in policy and should in theory see better effects from LEED buildings</a:t>
            </a:r>
            <a:endParaRPr lang="en-US" dirty="0"/>
          </a:p>
        </p:txBody>
      </p:sp>
      <p:sp>
        <p:nvSpPr>
          <p:cNvPr id="4" name="Slide Number Placeholder 3"/>
          <p:cNvSpPr>
            <a:spLocks noGrp="1"/>
          </p:cNvSpPr>
          <p:nvPr>
            <p:ph type="sldNum" sz="quarter" idx="10"/>
          </p:nvPr>
        </p:nvSpPr>
        <p:spPr/>
        <p:txBody>
          <a:bodyPr/>
          <a:lstStyle/>
          <a:p>
            <a:fld id="{D21A2B27-6F3F-4F46-B54A-A4D5EFAEC2DE}" type="slidenum">
              <a:rPr lang="en-US" smtClean="0"/>
              <a:t>6</a:t>
            </a:fld>
            <a:endParaRPr lang="en-US"/>
          </a:p>
        </p:txBody>
      </p:sp>
    </p:spTree>
    <p:extLst>
      <p:ext uri="{BB962C8B-B14F-4D97-AF65-F5344CB8AC3E}">
        <p14:creationId xmlns:p14="http://schemas.microsoft.com/office/powerpoint/2010/main" val="5505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Pavement: https://www.go-gba.org/resources/green-building-methods/permeable-pavements/ </a:t>
            </a:r>
          </a:p>
          <a:p>
            <a:endParaRPr lang="en-US" dirty="0"/>
          </a:p>
        </p:txBody>
      </p:sp>
      <p:sp>
        <p:nvSpPr>
          <p:cNvPr id="4" name="Slide Number Placeholder 3"/>
          <p:cNvSpPr>
            <a:spLocks noGrp="1"/>
          </p:cNvSpPr>
          <p:nvPr>
            <p:ph type="sldNum" sz="quarter" idx="10"/>
          </p:nvPr>
        </p:nvSpPr>
        <p:spPr/>
        <p:txBody>
          <a:bodyPr/>
          <a:lstStyle/>
          <a:p>
            <a:fld id="{D21A2B27-6F3F-4F46-B54A-A4D5EFAEC2DE}" type="slidenum">
              <a:rPr lang="en-US" smtClean="0"/>
              <a:t>17</a:t>
            </a:fld>
            <a:endParaRPr lang="en-US"/>
          </a:p>
        </p:txBody>
      </p:sp>
    </p:spTree>
    <p:extLst>
      <p:ext uri="{BB962C8B-B14F-4D97-AF65-F5344CB8AC3E}">
        <p14:creationId xmlns:p14="http://schemas.microsoft.com/office/powerpoint/2010/main" val="4073588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4759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77331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759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2954090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002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16324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3777233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316764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54600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881EC1-0FAF-49E7-9D6A-F871AC3BE22A}" type="datetimeFigureOut">
              <a:rPr lang="en-US" smtClean="0"/>
              <a:t>11/29/2016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1724947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881EC1-0FAF-49E7-9D6A-F871AC3BE22A}"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20138566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881EC1-0FAF-49E7-9D6A-F871AC3BE22A}" type="datetimeFigureOut">
              <a:rPr lang="en-US" smtClean="0"/>
              <a:t>11/29/2016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32129415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881EC1-0FAF-49E7-9D6A-F871AC3BE22A}" type="datetimeFigureOut">
              <a:rPr lang="en-US" smtClean="0"/>
              <a:t>11/29/2016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71542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81EC1-0FAF-49E7-9D6A-F871AC3BE22A}" type="datetimeFigureOut">
              <a:rPr lang="en-US" smtClean="0"/>
              <a:t>11/29/2016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165078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881EC1-0FAF-49E7-9D6A-F871AC3BE22A}"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420259559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4881EC1-0FAF-49E7-9D6A-F871AC3BE22A}" type="datetimeFigureOut">
              <a:rPr lang="en-US" smtClean="0"/>
              <a:t>11/29/2016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4A678-B10F-4987-9E56-A22D46E9D627}" type="slidenum">
              <a:rPr lang="en-US" smtClean="0"/>
              <a:t>‹#›</a:t>
            </a:fld>
            <a:endParaRPr lang="en-US"/>
          </a:p>
        </p:txBody>
      </p:sp>
    </p:spTree>
    <p:extLst>
      <p:ext uri="{BB962C8B-B14F-4D97-AF65-F5344CB8AC3E}">
        <p14:creationId xmlns:p14="http://schemas.microsoft.com/office/powerpoint/2010/main" val="304345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881EC1-0FAF-49E7-9D6A-F871AC3BE22A}" type="datetimeFigureOut">
              <a:rPr lang="en-US" smtClean="0"/>
              <a:t>11/29/2016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14A678-B10F-4987-9E56-A22D46E9D627}" type="slidenum">
              <a:rPr lang="en-US" smtClean="0"/>
              <a:t>‹#›</a:t>
            </a:fld>
            <a:endParaRPr lang="en-US"/>
          </a:p>
        </p:txBody>
      </p:sp>
    </p:spTree>
    <p:extLst>
      <p:ext uri="{BB962C8B-B14F-4D97-AF65-F5344CB8AC3E}">
        <p14:creationId xmlns:p14="http://schemas.microsoft.com/office/powerpoint/2010/main" val="296812840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usgbc.org/articles/usgbc-statistics" TargetMode="External"/><Relationship Id="rId2" Type="http://schemas.openxmlformats.org/officeDocument/2006/relationships/hyperlink" Target="http://www.wsp-pb.com/en/WSP-USA/What-we-do-USA/Projects/Dell-Childrens-Medical-Center-of-Central-Texas/" TargetMode="External"/><Relationship Id="rId1" Type="http://schemas.openxmlformats.org/officeDocument/2006/relationships/slideLayout" Target="../slideLayouts/slideLayout2.xml"/><Relationship Id="rId5" Type="http://schemas.openxmlformats.org/officeDocument/2006/relationships/hyperlink" Target="http://www.usgbc.org/Docs/Archive/General/Docs7744.pdf" TargetMode="External"/><Relationship Id="rId4" Type="http://schemas.openxmlformats.org/officeDocument/2006/relationships/hyperlink" Target="http://www.usatoday.com/story/news/nation/2012/10/24/green-building-leed-certification/165051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jllrealviews.com/places/japan-sharpens-its-green-building-focus/" TargetMode="External"/><Relationship Id="rId3" Type="http://schemas.openxmlformats.org/officeDocument/2006/relationships/hyperlink" Target="http://www.wsp-pb.com/en/WSP-USA/What-we-do-USA/Projects/Dell-Childrens-Medical-Center-of-Central-Texas/" TargetMode="External"/><Relationship Id="rId7" Type="http://schemas.openxmlformats.org/officeDocument/2006/relationships/hyperlink" Target="http://www.greenroofs.com/blog/wp-content/uploads/2011/08/ACROSFukuokaShowcase.gif" TargetMode="External"/><Relationship Id="rId2" Type="http://schemas.openxmlformats.org/officeDocument/2006/relationships/hyperlink" Target="http://www.usatoday.com/story/news/nation/2012/10/24/green-building-leed-certification/1650517/" TargetMode="External"/><Relationship Id="rId1" Type="http://schemas.openxmlformats.org/officeDocument/2006/relationships/slideLayout" Target="../slideLayouts/slideLayout2.xml"/><Relationship Id="rId6" Type="http://schemas.openxmlformats.org/officeDocument/2006/relationships/hyperlink" Target="https://www.go-gba.org/resources/green-building-methods/permeable-pavements/" TargetMode="External"/><Relationship Id="rId5" Type="http://schemas.openxmlformats.org/officeDocument/2006/relationships/hyperlink" Target="http://www.usgbc.org/Docs/Archive/General/Docs7744.pdf" TargetMode="External"/><Relationship Id="rId4" Type="http://schemas.openxmlformats.org/officeDocument/2006/relationships/hyperlink" Target="https://s-media-cache-ak0.pinimg.com/originals/92/c8/5b/92c85b38a1453f8657c2d6cc137d17a6.p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6" y="2404534"/>
            <a:ext cx="8030633" cy="1786466"/>
          </a:xfrm>
        </p:spPr>
        <p:txBody>
          <a:bodyPr/>
          <a:lstStyle/>
          <a:p>
            <a:r>
              <a:rPr lang="en-US" dirty="0" smtClean="0"/>
              <a:t>LEED Buildings and their effects on permeability </a:t>
            </a:r>
            <a:endParaRPr lang="en-US" dirty="0"/>
          </a:p>
        </p:txBody>
      </p:sp>
      <p:sp>
        <p:nvSpPr>
          <p:cNvPr id="3" name="Subtitle 2"/>
          <p:cNvSpPr>
            <a:spLocks noGrp="1"/>
          </p:cNvSpPr>
          <p:nvPr>
            <p:ph type="subTitle" idx="1"/>
          </p:nvPr>
        </p:nvSpPr>
        <p:spPr/>
        <p:txBody>
          <a:bodyPr/>
          <a:lstStyle/>
          <a:p>
            <a:r>
              <a:rPr lang="en-US" dirty="0" smtClean="0"/>
              <a:t>Kelsey Abel</a:t>
            </a:r>
            <a:br>
              <a:rPr lang="en-US" dirty="0" smtClean="0"/>
            </a:br>
            <a:r>
              <a:rPr lang="en-US" dirty="0" smtClean="0"/>
              <a:t>11/29/2016</a:t>
            </a:r>
            <a:endParaRPr lang="en-US" dirty="0"/>
          </a:p>
        </p:txBody>
      </p:sp>
    </p:spTree>
    <p:extLst>
      <p:ext uri="{BB962C8B-B14F-4D97-AF65-F5344CB8AC3E}">
        <p14:creationId xmlns:p14="http://schemas.microsoft.com/office/powerpoint/2010/main" val="2814433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06640"/>
            <a:ext cx="8596668" cy="1320800"/>
          </a:xfrm>
        </p:spPr>
        <p:txBody>
          <a:bodyPr/>
          <a:lstStyle/>
          <a:p>
            <a:r>
              <a:rPr lang="en-US" dirty="0" smtClean="0"/>
              <a:t>Summary Stats, all cities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3595398"/>
              </p:ext>
            </p:extLst>
          </p:nvPr>
        </p:nvGraphicFramePr>
        <p:xfrm>
          <a:off x="364513" y="2045369"/>
          <a:ext cx="10393012" cy="3140242"/>
        </p:xfrm>
        <a:graphic>
          <a:graphicData uri="http://schemas.openxmlformats.org/drawingml/2006/table">
            <a:tbl>
              <a:tblPr firstRow="1" bandRow="1">
                <a:tableStyleId>{5C22544A-7EE6-4342-B048-85BDC9FD1C3A}</a:tableStyleId>
              </a:tblPr>
              <a:tblGrid>
                <a:gridCol w="1600201"/>
                <a:gridCol w="1070810"/>
                <a:gridCol w="1275348"/>
                <a:gridCol w="1335505"/>
                <a:gridCol w="2151380"/>
                <a:gridCol w="1383632"/>
                <a:gridCol w="1576136"/>
              </a:tblGrid>
              <a:tr h="529389">
                <a:tc>
                  <a:txBody>
                    <a:bodyPr/>
                    <a:lstStyle/>
                    <a:p>
                      <a:r>
                        <a:rPr lang="en-US" dirty="0" smtClean="0"/>
                        <a:t>City </a:t>
                      </a:r>
                      <a:endParaRPr lang="en-US" dirty="0"/>
                    </a:p>
                  </a:txBody>
                  <a:tcPr/>
                </a:tc>
                <a:tc>
                  <a:txBody>
                    <a:bodyPr/>
                    <a:lstStyle/>
                    <a:p>
                      <a:r>
                        <a:rPr lang="en-US" dirty="0" smtClean="0"/>
                        <a:t>Investor</a:t>
                      </a:r>
                      <a:endParaRPr lang="en-US" dirty="0"/>
                    </a:p>
                  </a:txBody>
                  <a:tcPr/>
                </a:tc>
                <a:tc>
                  <a:txBody>
                    <a:bodyPr/>
                    <a:lstStyle/>
                    <a:p>
                      <a:r>
                        <a:rPr lang="en-US" dirty="0" smtClean="0"/>
                        <a:t>Local</a:t>
                      </a:r>
                      <a:r>
                        <a:rPr lang="en-US" baseline="0" dirty="0" smtClean="0"/>
                        <a:t> </a:t>
                      </a:r>
                      <a:r>
                        <a:rPr lang="en-US" baseline="0" dirty="0" err="1" smtClean="0"/>
                        <a:t>Gov</a:t>
                      </a:r>
                      <a:endParaRPr lang="en-US" dirty="0"/>
                    </a:p>
                  </a:txBody>
                  <a:tcPr/>
                </a:tc>
                <a:tc>
                  <a:txBody>
                    <a:bodyPr/>
                    <a:lstStyle/>
                    <a:p>
                      <a:r>
                        <a:rPr lang="en-US" dirty="0" smtClean="0"/>
                        <a:t>Corporate </a:t>
                      </a:r>
                      <a:endParaRPr lang="en-US" dirty="0"/>
                    </a:p>
                  </a:txBody>
                  <a:tcPr/>
                </a:tc>
                <a:tc>
                  <a:txBody>
                    <a:bodyPr/>
                    <a:lstStyle/>
                    <a:p>
                      <a:r>
                        <a:rPr lang="en-US" dirty="0" smtClean="0"/>
                        <a:t>Higher Education</a:t>
                      </a:r>
                      <a:r>
                        <a:rPr lang="en-US" baseline="0" dirty="0" smtClean="0"/>
                        <a:t> </a:t>
                      </a:r>
                      <a:endParaRPr lang="en-US" dirty="0"/>
                    </a:p>
                  </a:txBody>
                  <a:tcPr/>
                </a:tc>
                <a:tc>
                  <a:txBody>
                    <a:bodyPr/>
                    <a:lstStyle/>
                    <a:p>
                      <a:r>
                        <a:rPr lang="en-US" dirty="0" smtClean="0"/>
                        <a:t>Non-Profit</a:t>
                      </a:r>
                      <a:endParaRPr lang="en-US" dirty="0"/>
                    </a:p>
                  </a:txBody>
                  <a:tcPr/>
                </a:tc>
                <a:tc>
                  <a:txBody>
                    <a:bodyPr/>
                    <a:lstStyle/>
                    <a:p>
                      <a:r>
                        <a:rPr lang="en-US" dirty="0" smtClean="0"/>
                        <a:t>Federal </a:t>
                      </a:r>
                      <a:r>
                        <a:rPr lang="en-US" dirty="0" err="1" smtClean="0"/>
                        <a:t>Gov</a:t>
                      </a:r>
                      <a:endParaRPr lang="en-US" dirty="0"/>
                    </a:p>
                  </a:txBody>
                  <a:tcPr/>
                </a:tc>
              </a:tr>
              <a:tr h="420985">
                <a:tc>
                  <a:txBody>
                    <a:bodyPr/>
                    <a:lstStyle/>
                    <a:p>
                      <a:r>
                        <a:rPr lang="en-US" dirty="0" smtClean="0">
                          <a:solidFill>
                            <a:schemeClr val="tx1">
                              <a:lumMod val="75000"/>
                              <a:lumOff val="25000"/>
                            </a:schemeClr>
                          </a:solidFill>
                        </a:rPr>
                        <a:t>Austin</a:t>
                      </a:r>
                    </a:p>
                  </a:txBody>
                  <a:tcPr/>
                </a:tc>
                <a:tc>
                  <a:txBody>
                    <a:bodyPr/>
                    <a:lstStyle/>
                    <a:p>
                      <a:r>
                        <a:rPr lang="en-US" dirty="0" smtClean="0">
                          <a:solidFill>
                            <a:schemeClr val="accent2"/>
                          </a:solidFill>
                        </a:rPr>
                        <a:t>27 </a:t>
                      </a:r>
                      <a:endParaRPr lang="en-US" dirty="0">
                        <a:solidFill>
                          <a:schemeClr val="accent2"/>
                        </a:solidFill>
                      </a:endParaRPr>
                    </a:p>
                  </a:txBody>
                  <a:tcPr/>
                </a:tc>
                <a:tc>
                  <a:txBody>
                    <a:bodyPr/>
                    <a:lstStyle/>
                    <a:p>
                      <a:r>
                        <a:rPr lang="en-US" dirty="0" smtClean="0">
                          <a:solidFill>
                            <a:schemeClr val="tx1">
                              <a:lumMod val="75000"/>
                              <a:lumOff val="25000"/>
                            </a:schemeClr>
                          </a:solidFill>
                        </a:rPr>
                        <a:t>25</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25</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10</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7</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a:txBody>
                  <a:tcPr/>
                </a:tc>
              </a:tr>
              <a:tr h="420985">
                <a:tc>
                  <a:txBody>
                    <a:bodyPr/>
                    <a:lstStyle/>
                    <a:p>
                      <a:r>
                        <a:rPr lang="en-US" dirty="0" smtClean="0">
                          <a:solidFill>
                            <a:schemeClr val="tx1">
                              <a:lumMod val="75000"/>
                              <a:lumOff val="25000"/>
                            </a:schemeClr>
                          </a:solidFill>
                        </a:rPr>
                        <a:t>Houston</a:t>
                      </a:r>
                      <a:endParaRPr lang="en-US" dirty="0">
                        <a:solidFill>
                          <a:schemeClr val="tx1">
                            <a:lumMod val="75000"/>
                            <a:lumOff val="25000"/>
                          </a:schemeClr>
                        </a:solidFill>
                      </a:endParaRPr>
                    </a:p>
                  </a:txBody>
                  <a:tcPr/>
                </a:tc>
                <a:tc>
                  <a:txBody>
                    <a:bodyPr/>
                    <a:lstStyle/>
                    <a:p>
                      <a:r>
                        <a:rPr lang="en-US" dirty="0" smtClean="0">
                          <a:solidFill>
                            <a:schemeClr val="accent2"/>
                          </a:solidFill>
                        </a:rPr>
                        <a:t>36</a:t>
                      </a:r>
                      <a:endParaRPr lang="en-US" dirty="0">
                        <a:solidFill>
                          <a:schemeClr val="accent2"/>
                        </a:solidFill>
                      </a:endParaRPr>
                    </a:p>
                  </a:txBody>
                  <a:tcPr/>
                </a:tc>
                <a:tc>
                  <a:txBody>
                    <a:bodyPr/>
                    <a:lstStyle/>
                    <a:p>
                      <a:r>
                        <a:rPr lang="en-US" dirty="0" smtClean="0">
                          <a:solidFill>
                            <a:schemeClr val="tx1">
                              <a:lumMod val="75000"/>
                              <a:lumOff val="25000"/>
                            </a:schemeClr>
                          </a:solidFill>
                        </a:rPr>
                        <a:t>11</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28</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8*</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5</a:t>
                      </a:r>
                      <a:endParaRPr lang="en-US" dirty="0">
                        <a:solidFill>
                          <a:schemeClr val="tx1">
                            <a:lumMod val="75000"/>
                            <a:lumOff val="25000"/>
                          </a:schemeClr>
                        </a:solidFill>
                      </a:endParaRPr>
                    </a:p>
                  </a:txBody>
                  <a:tcPr/>
                </a:tc>
              </a:tr>
              <a:tr h="420985">
                <a:tc>
                  <a:txBody>
                    <a:bodyPr/>
                    <a:lstStyle/>
                    <a:p>
                      <a:r>
                        <a:rPr lang="en-US" dirty="0" smtClean="0">
                          <a:solidFill>
                            <a:schemeClr val="tx1">
                              <a:lumMod val="75000"/>
                              <a:lumOff val="25000"/>
                            </a:schemeClr>
                          </a:solidFill>
                        </a:rPr>
                        <a:t>Dallas</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25</a:t>
                      </a:r>
                      <a:endParaRPr lang="en-US" dirty="0">
                        <a:solidFill>
                          <a:schemeClr val="tx1">
                            <a:lumMod val="75000"/>
                            <a:lumOff val="25000"/>
                          </a:schemeClr>
                        </a:solidFill>
                      </a:endParaRPr>
                    </a:p>
                  </a:txBody>
                  <a:tcPr/>
                </a:tc>
                <a:tc>
                  <a:txBody>
                    <a:bodyPr/>
                    <a:lstStyle/>
                    <a:p>
                      <a:r>
                        <a:rPr lang="en-US" dirty="0" smtClean="0">
                          <a:solidFill>
                            <a:schemeClr val="accent2"/>
                          </a:solidFill>
                        </a:rPr>
                        <a:t>29</a:t>
                      </a:r>
                      <a:endParaRPr lang="en-US" dirty="0">
                        <a:solidFill>
                          <a:schemeClr val="accent2"/>
                        </a:solidFill>
                      </a:endParaRPr>
                    </a:p>
                  </a:txBody>
                  <a:tcPr/>
                </a:tc>
                <a:tc>
                  <a:txBody>
                    <a:bodyPr/>
                    <a:lstStyle/>
                    <a:p>
                      <a:r>
                        <a:rPr lang="en-US" dirty="0" smtClean="0">
                          <a:solidFill>
                            <a:schemeClr val="tx1">
                              <a:lumMod val="75000"/>
                              <a:lumOff val="25000"/>
                            </a:schemeClr>
                          </a:solidFill>
                        </a:rPr>
                        <a:t>26</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5*</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7</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a:txBody>
                  <a:tcPr/>
                </a:tc>
              </a:tr>
              <a:tr h="420985">
                <a:tc>
                  <a:txBody>
                    <a:bodyPr/>
                    <a:lstStyle/>
                    <a:p>
                      <a:r>
                        <a:rPr lang="en-US" dirty="0" smtClean="0">
                          <a:solidFill>
                            <a:schemeClr val="tx1">
                              <a:lumMod val="75000"/>
                              <a:lumOff val="25000"/>
                            </a:schemeClr>
                          </a:solidFill>
                        </a:rPr>
                        <a:t>San Diego</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20</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9</a:t>
                      </a:r>
                      <a:endParaRPr lang="en-US" dirty="0">
                        <a:solidFill>
                          <a:schemeClr val="tx1">
                            <a:lumMod val="75000"/>
                            <a:lumOff val="25000"/>
                          </a:schemeClr>
                        </a:solidFill>
                      </a:endParaRPr>
                    </a:p>
                  </a:txBody>
                  <a:tcPr/>
                </a:tc>
                <a:tc>
                  <a:txBody>
                    <a:bodyPr/>
                    <a:lstStyle/>
                    <a:p>
                      <a:r>
                        <a:rPr lang="en-US" dirty="0" smtClean="0">
                          <a:solidFill>
                            <a:schemeClr val="accent2"/>
                          </a:solidFill>
                        </a:rPr>
                        <a:t>21</a:t>
                      </a:r>
                      <a:endParaRPr lang="en-US" dirty="0">
                        <a:solidFill>
                          <a:schemeClr val="accent2"/>
                        </a:solidFill>
                      </a:endParaRPr>
                    </a:p>
                  </a:txBody>
                  <a:tcPr/>
                </a:tc>
                <a:tc>
                  <a:txBody>
                    <a:bodyPr/>
                    <a:lstStyle/>
                    <a:p>
                      <a:r>
                        <a:rPr lang="en-US" dirty="0" smtClean="0">
                          <a:solidFill>
                            <a:schemeClr val="accent2"/>
                          </a:solidFill>
                        </a:rPr>
                        <a:t>21</a:t>
                      </a:r>
                      <a:endParaRPr lang="en-US" dirty="0">
                        <a:solidFill>
                          <a:schemeClr val="accent2"/>
                        </a:solidFill>
                      </a:endParaRPr>
                    </a:p>
                  </a:txBody>
                  <a:tcPr/>
                </a:tc>
                <a:tc>
                  <a:txBody>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10</a:t>
                      </a:r>
                      <a:endParaRPr lang="en-US" dirty="0">
                        <a:solidFill>
                          <a:schemeClr val="tx1">
                            <a:lumMod val="75000"/>
                            <a:lumOff val="25000"/>
                          </a:schemeClr>
                        </a:solidFill>
                      </a:endParaRPr>
                    </a:p>
                  </a:txBody>
                  <a:tcPr/>
                </a:tc>
              </a:tr>
              <a:tr h="493776">
                <a:tc>
                  <a:txBody>
                    <a:bodyPr/>
                    <a:lstStyle/>
                    <a:p>
                      <a:r>
                        <a:rPr lang="en-US" dirty="0" smtClean="0">
                          <a:solidFill>
                            <a:schemeClr val="tx1">
                              <a:lumMod val="75000"/>
                              <a:lumOff val="25000"/>
                            </a:schemeClr>
                          </a:solidFill>
                        </a:rPr>
                        <a:t>San Francisco</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27</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10</a:t>
                      </a:r>
                      <a:r>
                        <a:rPr lang="en-US" baseline="0" dirty="0" smtClean="0">
                          <a:solidFill>
                            <a:schemeClr val="tx1">
                              <a:lumMod val="75000"/>
                              <a:lumOff val="25000"/>
                            </a:schemeClr>
                          </a:solidFill>
                        </a:rPr>
                        <a:t> </a:t>
                      </a:r>
                      <a:endParaRPr lang="en-US" dirty="0">
                        <a:solidFill>
                          <a:schemeClr val="tx1">
                            <a:lumMod val="75000"/>
                            <a:lumOff val="25000"/>
                          </a:schemeClr>
                        </a:solidFill>
                      </a:endParaRPr>
                    </a:p>
                  </a:txBody>
                  <a:tcPr/>
                </a:tc>
                <a:tc>
                  <a:txBody>
                    <a:bodyPr/>
                    <a:lstStyle/>
                    <a:p>
                      <a:r>
                        <a:rPr lang="en-US" dirty="0" smtClean="0">
                          <a:solidFill>
                            <a:schemeClr val="accent2"/>
                          </a:solidFill>
                        </a:rPr>
                        <a:t>39</a:t>
                      </a:r>
                      <a:endParaRPr lang="en-US" dirty="0">
                        <a:solidFill>
                          <a:schemeClr val="accent2"/>
                        </a:solidFill>
                      </a:endParaRPr>
                    </a:p>
                  </a:txBody>
                  <a:tcPr/>
                </a:tc>
                <a:tc>
                  <a:txBody>
                    <a:bodyPr/>
                    <a:lstStyle/>
                    <a:p>
                      <a:r>
                        <a:rPr lang="en-US" dirty="0" smtClean="0">
                          <a:solidFill>
                            <a:schemeClr val="tx1">
                              <a:lumMod val="75000"/>
                              <a:lumOff val="25000"/>
                            </a:schemeClr>
                          </a:solidFill>
                        </a:rPr>
                        <a:t>6</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7</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a:txBody>
                  <a:tcPr/>
                </a:tc>
              </a:tr>
              <a:tr h="433137">
                <a:tc>
                  <a:txBody>
                    <a:bodyPr/>
                    <a:lstStyle/>
                    <a:p>
                      <a:r>
                        <a:rPr lang="en-US" dirty="0" smtClean="0">
                          <a:solidFill>
                            <a:schemeClr val="tx1">
                              <a:lumMod val="75000"/>
                              <a:lumOff val="25000"/>
                            </a:schemeClr>
                          </a:solidFill>
                        </a:rPr>
                        <a:t>Los Angeles</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21</a:t>
                      </a:r>
                      <a:endParaRPr lang="en-US" dirty="0">
                        <a:solidFill>
                          <a:schemeClr val="tx1">
                            <a:lumMod val="75000"/>
                            <a:lumOff val="25000"/>
                          </a:schemeClr>
                        </a:solidFill>
                      </a:endParaRPr>
                    </a:p>
                  </a:txBody>
                  <a:tcPr/>
                </a:tc>
                <a:tc>
                  <a:txBody>
                    <a:bodyPr/>
                    <a:lstStyle/>
                    <a:p>
                      <a:r>
                        <a:rPr lang="en-US" dirty="0" smtClean="0">
                          <a:solidFill>
                            <a:schemeClr val="accent2"/>
                          </a:solidFill>
                        </a:rPr>
                        <a:t>22</a:t>
                      </a:r>
                      <a:endParaRPr lang="en-US" dirty="0">
                        <a:solidFill>
                          <a:schemeClr val="accent2"/>
                        </a:solidFill>
                      </a:endParaRPr>
                    </a:p>
                  </a:txBody>
                  <a:tcPr/>
                </a:tc>
                <a:tc>
                  <a:txBody>
                    <a:bodyPr/>
                    <a:lstStyle/>
                    <a:p>
                      <a:r>
                        <a:rPr lang="en-US" dirty="0" smtClean="0">
                          <a:solidFill>
                            <a:schemeClr val="tx1">
                              <a:lumMod val="75000"/>
                              <a:lumOff val="25000"/>
                            </a:schemeClr>
                          </a:solidFill>
                        </a:rPr>
                        <a:t>20</a:t>
                      </a:r>
                      <a:endParaRPr lang="en-US" dirty="0">
                        <a:solidFill>
                          <a:schemeClr val="tx1">
                            <a:lumMod val="75000"/>
                            <a:lumOff val="25000"/>
                          </a:schemeClr>
                        </a:solidFill>
                      </a:endParaRPr>
                    </a:p>
                  </a:txBody>
                  <a:tcPr/>
                </a:tc>
                <a:tc>
                  <a:txBody>
                    <a:bodyPr/>
                    <a:lstStyle/>
                    <a:p>
                      <a:r>
                        <a:rPr lang="en-US" dirty="0" smtClean="0">
                          <a:solidFill>
                            <a:schemeClr val="accent2"/>
                          </a:solidFill>
                        </a:rPr>
                        <a:t>22</a:t>
                      </a:r>
                      <a:endParaRPr lang="en-US" dirty="0">
                        <a:solidFill>
                          <a:schemeClr val="accent2"/>
                        </a:solidFill>
                      </a:endParaRPr>
                    </a:p>
                  </a:txBody>
                  <a:tcPr/>
                </a:tc>
                <a:tc>
                  <a:txBody>
                    <a:bodyPr/>
                    <a:lstStyle/>
                    <a:p>
                      <a:r>
                        <a:rPr lang="en-US" dirty="0" smtClean="0">
                          <a:solidFill>
                            <a:schemeClr val="tx1">
                              <a:lumMod val="75000"/>
                              <a:lumOff val="25000"/>
                            </a:schemeClr>
                          </a:solidFill>
                        </a:rPr>
                        <a:t>4</a:t>
                      </a:r>
                      <a:endParaRPr lang="en-US" dirty="0">
                        <a:solidFill>
                          <a:schemeClr val="tx1">
                            <a:lumMod val="75000"/>
                            <a:lumOff val="25000"/>
                          </a:schemeClr>
                        </a:solidFill>
                      </a:endParaRPr>
                    </a:p>
                  </a:txBody>
                  <a:tcPr/>
                </a:tc>
                <a:tc>
                  <a:txBody>
                    <a:bodyPr/>
                    <a:lstStyle/>
                    <a:p>
                      <a:r>
                        <a:rPr lang="en-US" dirty="0" smtClean="0">
                          <a:solidFill>
                            <a:schemeClr val="tx1">
                              <a:lumMod val="75000"/>
                              <a:lumOff val="25000"/>
                            </a:schemeClr>
                          </a:solidFill>
                        </a:rPr>
                        <a:t>-</a:t>
                      </a:r>
                      <a:endParaRPr lang="en-US" dirty="0">
                        <a:solidFill>
                          <a:schemeClr val="tx1">
                            <a:lumMod val="75000"/>
                            <a:lumOff val="25000"/>
                          </a:schemeClr>
                        </a:solidFill>
                      </a:endParaRPr>
                    </a:p>
                  </a:txBody>
                  <a:tcPr/>
                </a:tc>
              </a:tr>
            </a:tbl>
          </a:graphicData>
        </a:graphic>
      </p:graphicFrame>
      <p:sp>
        <p:nvSpPr>
          <p:cNvPr id="5" name="TextBox 4"/>
          <p:cNvSpPr txBox="1"/>
          <p:nvPr/>
        </p:nvSpPr>
        <p:spPr>
          <a:xfrm>
            <a:off x="818147" y="1497763"/>
            <a:ext cx="5462337" cy="338554"/>
          </a:xfrm>
          <a:prstGeom prst="rect">
            <a:avLst/>
          </a:prstGeom>
          <a:noFill/>
        </p:spPr>
        <p:txBody>
          <a:bodyPr wrap="square" rtlCol="0">
            <a:spAutoFit/>
          </a:bodyPr>
          <a:lstStyle/>
          <a:p>
            <a:r>
              <a:rPr lang="en-US" sz="1600" dirty="0" smtClean="0">
                <a:solidFill>
                  <a:schemeClr val="tx1">
                    <a:lumMod val="65000"/>
                    <a:lumOff val="35000"/>
                  </a:schemeClr>
                </a:solidFill>
              </a:rPr>
              <a:t>Units: percentage</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09303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3771" y="641684"/>
            <a:ext cx="8566254" cy="6044866"/>
          </a:xfrm>
          <a:prstGeom prst="rect">
            <a:avLst/>
          </a:prstGeom>
        </p:spPr>
      </p:pic>
      <p:sp>
        <p:nvSpPr>
          <p:cNvPr id="2" name="Title 1"/>
          <p:cNvSpPr>
            <a:spLocks noGrp="1"/>
          </p:cNvSpPr>
          <p:nvPr>
            <p:ph type="title"/>
          </p:nvPr>
        </p:nvSpPr>
        <p:spPr>
          <a:xfrm>
            <a:off x="5951622" y="978568"/>
            <a:ext cx="3031958" cy="850232"/>
          </a:xfrm>
          <a:solidFill>
            <a:schemeClr val="bg1"/>
          </a:solidFill>
          <a:ln>
            <a:noFill/>
          </a:ln>
        </p:spPr>
        <p:txBody>
          <a:bodyPr>
            <a:normAutofit/>
          </a:bodyPr>
          <a:lstStyle/>
          <a:p>
            <a:r>
              <a:rPr lang="en-US" sz="4000" dirty="0" smtClean="0"/>
              <a:t>Houston, </a:t>
            </a:r>
            <a:r>
              <a:rPr lang="en-US" sz="4000" dirty="0" err="1" smtClean="0"/>
              <a:t>Tx</a:t>
            </a:r>
            <a:endParaRPr lang="en-US" sz="4000" dirty="0"/>
          </a:p>
        </p:txBody>
      </p:sp>
      <p:pic>
        <p:nvPicPr>
          <p:cNvPr id="5" name="Picture 4"/>
          <p:cNvPicPr>
            <a:picLocks noChangeAspect="1"/>
          </p:cNvPicPr>
          <p:nvPr/>
        </p:nvPicPr>
        <p:blipFill>
          <a:blip r:embed="rId3"/>
          <a:stretch>
            <a:fillRect/>
          </a:stretch>
        </p:blipFill>
        <p:spPr>
          <a:xfrm>
            <a:off x="5951622" y="4519377"/>
            <a:ext cx="2743199" cy="2167174"/>
          </a:xfrm>
          <a:prstGeom prst="rect">
            <a:avLst/>
          </a:prstGeom>
        </p:spPr>
      </p:pic>
    </p:spTree>
    <p:extLst>
      <p:ext uri="{BB962C8B-B14F-4D97-AF65-F5344CB8AC3E}">
        <p14:creationId xmlns:p14="http://schemas.microsoft.com/office/powerpoint/2010/main" val="37456139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184" y="191695"/>
            <a:ext cx="8437396" cy="6460012"/>
          </a:xfrm>
          <a:prstGeom prst="rect">
            <a:avLst/>
          </a:prstGeom>
        </p:spPr>
      </p:pic>
      <p:sp>
        <p:nvSpPr>
          <p:cNvPr id="2" name="Title 1"/>
          <p:cNvSpPr>
            <a:spLocks noGrp="1"/>
          </p:cNvSpPr>
          <p:nvPr>
            <p:ph type="title"/>
          </p:nvPr>
        </p:nvSpPr>
        <p:spPr>
          <a:xfrm>
            <a:off x="6115607" y="352926"/>
            <a:ext cx="2707550" cy="1090863"/>
          </a:xfrm>
          <a:solidFill>
            <a:schemeClr val="bg1"/>
          </a:solidFill>
          <a:ln>
            <a:noFill/>
          </a:ln>
        </p:spPr>
        <p:txBody>
          <a:bodyPr>
            <a:normAutofit fontScale="90000"/>
          </a:bodyPr>
          <a:lstStyle/>
          <a:p>
            <a:r>
              <a:rPr lang="en-US" dirty="0" smtClean="0"/>
              <a:t>Los Angeles, Ca</a:t>
            </a:r>
            <a:endParaRPr lang="en-US" dirty="0"/>
          </a:p>
        </p:txBody>
      </p:sp>
      <p:pic>
        <p:nvPicPr>
          <p:cNvPr id="5" name="Picture 4"/>
          <p:cNvPicPr>
            <a:picLocks noChangeAspect="1"/>
          </p:cNvPicPr>
          <p:nvPr/>
        </p:nvPicPr>
        <p:blipFill>
          <a:blip r:embed="rId3"/>
          <a:stretch>
            <a:fillRect/>
          </a:stretch>
        </p:blipFill>
        <p:spPr>
          <a:xfrm>
            <a:off x="5998243" y="4062763"/>
            <a:ext cx="2985337" cy="2588944"/>
          </a:xfrm>
          <a:prstGeom prst="rect">
            <a:avLst/>
          </a:prstGeom>
        </p:spPr>
      </p:pic>
    </p:spTree>
    <p:extLst>
      <p:ext uri="{BB962C8B-B14F-4D97-AF65-F5344CB8AC3E}">
        <p14:creationId xmlns:p14="http://schemas.microsoft.com/office/powerpoint/2010/main" val="7305585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4885" y="95793"/>
            <a:ext cx="8447020" cy="6453052"/>
          </a:xfrm>
          <a:prstGeom prst="rect">
            <a:avLst/>
          </a:prstGeom>
        </p:spPr>
      </p:pic>
      <p:sp>
        <p:nvSpPr>
          <p:cNvPr id="4" name="Title 1"/>
          <p:cNvSpPr>
            <a:spLocks noGrp="1"/>
          </p:cNvSpPr>
          <p:nvPr>
            <p:ph type="title"/>
          </p:nvPr>
        </p:nvSpPr>
        <p:spPr>
          <a:xfrm>
            <a:off x="5951979" y="198922"/>
            <a:ext cx="2843105" cy="1064393"/>
          </a:xfrm>
          <a:solidFill>
            <a:schemeClr val="bg1"/>
          </a:solidFill>
          <a:ln>
            <a:noFill/>
          </a:ln>
        </p:spPr>
        <p:txBody>
          <a:bodyPr>
            <a:noAutofit/>
          </a:bodyPr>
          <a:lstStyle/>
          <a:p>
            <a:r>
              <a:rPr lang="en-US" dirty="0" smtClean="0"/>
              <a:t>San Diego, Ca</a:t>
            </a:r>
            <a:endParaRPr lang="en-US" dirty="0"/>
          </a:p>
        </p:txBody>
      </p:sp>
      <p:pic>
        <p:nvPicPr>
          <p:cNvPr id="6" name="Picture 5"/>
          <p:cNvPicPr>
            <a:picLocks noChangeAspect="1"/>
          </p:cNvPicPr>
          <p:nvPr/>
        </p:nvPicPr>
        <p:blipFill>
          <a:blip r:embed="rId3"/>
          <a:stretch>
            <a:fillRect/>
          </a:stretch>
        </p:blipFill>
        <p:spPr>
          <a:xfrm>
            <a:off x="5851357" y="3905157"/>
            <a:ext cx="2650376" cy="2655720"/>
          </a:xfrm>
          <a:prstGeom prst="rect">
            <a:avLst/>
          </a:prstGeom>
        </p:spPr>
      </p:pic>
    </p:spTree>
    <p:extLst>
      <p:ext uri="{BB962C8B-B14F-4D97-AF65-F5344CB8AC3E}">
        <p14:creationId xmlns:p14="http://schemas.microsoft.com/office/powerpoint/2010/main" val="3576908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5816" y="120316"/>
            <a:ext cx="8865197" cy="6629400"/>
          </a:xfrm>
          <a:prstGeom prst="rect">
            <a:avLst/>
          </a:prstGeom>
        </p:spPr>
      </p:pic>
      <p:sp>
        <p:nvSpPr>
          <p:cNvPr id="4" name="Title 1"/>
          <p:cNvSpPr>
            <a:spLocks noGrp="1"/>
          </p:cNvSpPr>
          <p:nvPr>
            <p:ph type="title"/>
          </p:nvPr>
        </p:nvSpPr>
        <p:spPr>
          <a:xfrm>
            <a:off x="5971228" y="240632"/>
            <a:ext cx="3299785" cy="1058779"/>
          </a:xfrm>
          <a:solidFill>
            <a:schemeClr val="bg1"/>
          </a:solidFill>
          <a:ln>
            <a:noFill/>
          </a:ln>
        </p:spPr>
        <p:txBody>
          <a:bodyPr>
            <a:noAutofit/>
          </a:bodyPr>
          <a:lstStyle/>
          <a:p>
            <a:r>
              <a:rPr lang="en-US" dirty="0" smtClean="0"/>
              <a:t>San Francisco, Ca</a:t>
            </a:r>
            <a:endParaRPr lang="en-US" dirty="0"/>
          </a:p>
        </p:txBody>
      </p:sp>
      <p:pic>
        <p:nvPicPr>
          <p:cNvPr id="6" name="Picture 5"/>
          <p:cNvPicPr>
            <a:picLocks noChangeAspect="1"/>
          </p:cNvPicPr>
          <p:nvPr/>
        </p:nvPicPr>
        <p:blipFill>
          <a:blip r:embed="rId3"/>
          <a:stretch>
            <a:fillRect/>
          </a:stretch>
        </p:blipFill>
        <p:spPr>
          <a:xfrm>
            <a:off x="5971228" y="4099870"/>
            <a:ext cx="2905627" cy="2625782"/>
          </a:xfrm>
          <a:prstGeom prst="rect">
            <a:avLst/>
          </a:prstGeom>
        </p:spPr>
      </p:pic>
    </p:spTree>
    <p:extLst>
      <p:ext uri="{BB962C8B-B14F-4D97-AF65-F5344CB8AC3E}">
        <p14:creationId xmlns:p14="http://schemas.microsoft.com/office/powerpoint/2010/main" val="2457923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GIS Data </a:t>
            </a:r>
            <a:endParaRPr lang="en-US" sz="4000" dirty="0"/>
          </a:p>
        </p:txBody>
      </p:sp>
      <p:sp>
        <p:nvSpPr>
          <p:cNvPr id="3" name="Content Placeholder 2"/>
          <p:cNvSpPr>
            <a:spLocks noGrp="1"/>
          </p:cNvSpPr>
          <p:nvPr>
            <p:ph idx="1"/>
          </p:nvPr>
        </p:nvSpPr>
        <p:spPr>
          <a:xfrm>
            <a:off x="677334" y="1512889"/>
            <a:ext cx="8596668" cy="3880773"/>
          </a:xfrm>
        </p:spPr>
        <p:txBody>
          <a:bodyPr>
            <a:normAutofit/>
          </a:bodyPr>
          <a:lstStyle/>
          <a:p>
            <a:r>
              <a:rPr lang="en-US" sz="2000" dirty="0"/>
              <a:t>NLCD for </a:t>
            </a:r>
            <a:r>
              <a:rPr lang="en-US" sz="2000" strike="sngStrike" dirty="0"/>
              <a:t>1992</a:t>
            </a:r>
            <a:r>
              <a:rPr lang="en-US" sz="2000" dirty="0"/>
              <a:t>, 2001, 2006, 2011</a:t>
            </a:r>
          </a:p>
          <a:p>
            <a:r>
              <a:rPr lang="en-US" sz="2000" dirty="0"/>
              <a:t>Compared placement of LEED buildings </a:t>
            </a:r>
            <a:r>
              <a:rPr lang="en-US" sz="2000" dirty="0" smtClean="0"/>
              <a:t>with NLCD and Permeability</a:t>
            </a:r>
            <a:endParaRPr lang="en-US" sz="2000" dirty="0"/>
          </a:p>
        </p:txBody>
      </p:sp>
      <p:pic>
        <p:nvPicPr>
          <p:cNvPr id="6" name="Picture 5"/>
          <p:cNvPicPr>
            <a:picLocks noChangeAspect="1"/>
          </p:cNvPicPr>
          <p:nvPr/>
        </p:nvPicPr>
        <p:blipFill>
          <a:blip r:embed="rId2"/>
          <a:stretch>
            <a:fillRect/>
          </a:stretch>
        </p:blipFill>
        <p:spPr>
          <a:xfrm>
            <a:off x="1130299" y="2828696"/>
            <a:ext cx="3945755" cy="2844365"/>
          </a:xfrm>
          <a:prstGeom prst="rect">
            <a:avLst/>
          </a:prstGeom>
        </p:spPr>
      </p:pic>
      <p:pic>
        <p:nvPicPr>
          <p:cNvPr id="7" name="Picture 6"/>
          <p:cNvPicPr>
            <a:picLocks noChangeAspect="1"/>
          </p:cNvPicPr>
          <p:nvPr/>
        </p:nvPicPr>
        <p:blipFill>
          <a:blip r:embed="rId3"/>
          <a:stretch>
            <a:fillRect/>
          </a:stretch>
        </p:blipFill>
        <p:spPr>
          <a:xfrm>
            <a:off x="5279255" y="2825492"/>
            <a:ext cx="3966345" cy="2876808"/>
          </a:xfrm>
          <a:prstGeom prst="rect">
            <a:avLst/>
          </a:prstGeom>
        </p:spPr>
      </p:pic>
    </p:spTree>
    <p:extLst>
      <p:ext uri="{BB962C8B-B14F-4D97-AF65-F5344CB8AC3E}">
        <p14:creationId xmlns:p14="http://schemas.microsoft.com/office/powerpoint/2010/main" val="3296467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46" y="847158"/>
            <a:ext cx="8596668" cy="1320800"/>
          </a:xfrm>
        </p:spPr>
        <p:txBody>
          <a:bodyPr>
            <a:normAutofit/>
          </a:bodyPr>
          <a:lstStyle/>
          <a:p>
            <a:r>
              <a:rPr lang="en-US" sz="4000" dirty="0" smtClean="0"/>
              <a:t>Characteristic Results</a:t>
            </a:r>
            <a:endParaRPr lang="en-US" sz="4000" dirty="0"/>
          </a:p>
        </p:txBody>
      </p:sp>
      <p:pic>
        <p:nvPicPr>
          <p:cNvPr id="5" name="Picture 4"/>
          <p:cNvPicPr>
            <a:picLocks noChangeAspect="1"/>
          </p:cNvPicPr>
          <p:nvPr/>
        </p:nvPicPr>
        <p:blipFill>
          <a:blip r:embed="rId2"/>
          <a:stretch>
            <a:fillRect/>
          </a:stretch>
        </p:blipFill>
        <p:spPr>
          <a:xfrm>
            <a:off x="6583086" y="486124"/>
            <a:ext cx="3024188" cy="2850826"/>
          </a:xfrm>
          <a:prstGeom prst="rect">
            <a:avLst/>
          </a:prstGeom>
        </p:spPr>
      </p:pic>
      <p:pic>
        <p:nvPicPr>
          <p:cNvPr id="6" name="Picture 5"/>
          <p:cNvPicPr>
            <a:picLocks noChangeAspect="1"/>
          </p:cNvPicPr>
          <p:nvPr/>
        </p:nvPicPr>
        <p:blipFill>
          <a:blip r:embed="rId3"/>
          <a:stretch>
            <a:fillRect/>
          </a:stretch>
        </p:blipFill>
        <p:spPr>
          <a:xfrm>
            <a:off x="790574" y="3821424"/>
            <a:ext cx="2849563" cy="2679076"/>
          </a:xfrm>
          <a:prstGeom prst="rect">
            <a:avLst/>
          </a:prstGeom>
        </p:spPr>
      </p:pic>
      <p:pic>
        <p:nvPicPr>
          <p:cNvPr id="7" name="Picture 6"/>
          <p:cNvPicPr>
            <a:picLocks noChangeAspect="1"/>
          </p:cNvPicPr>
          <p:nvPr/>
        </p:nvPicPr>
        <p:blipFill>
          <a:blip r:embed="rId4"/>
          <a:stretch>
            <a:fillRect/>
          </a:stretch>
        </p:blipFill>
        <p:spPr>
          <a:xfrm>
            <a:off x="4221561" y="3796676"/>
            <a:ext cx="3022201" cy="2703824"/>
          </a:xfrm>
          <a:prstGeom prst="rect">
            <a:avLst/>
          </a:prstGeom>
        </p:spPr>
      </p:pic>
      <p:pic>
        <p:nvPicPr>
          <p:cNvPr id="8" name="Picture 7"/>
          <p:cNvPicPr>
            <a:picLocks noChangeAspect="1"/>
          </p:cNvPicPr>
          <p:nvPr/>
        </p:nvPicPr>
        <p:blipFill>
          <a:blip r:embed="rId5"/>
          <a:stretch>
            <a:fillRect/>
          </a:stretch>
        </p:blipFill>
        <p:spPr>
          <a:xfrm>
            <a:off x="7825186" y="3762243"/>
            <a:ext cx="2898775" cy="2738257"/>
          </a:xfrm>
          <a:prstGeom prst="rect">
            <a:avLst/>
          </a:prstGeom>
        </p:spPr>
      </p:pic>
      <p:sp>
        <p:nvSpPr>
          <p:cNvPr id="9" name="Right Arrow 8"/>
          <p:cNvSpPr/>
          <p:nvPr/>
        </p:nvSpPr>
        <p:spPr>
          <a:xfrm>
            <a:off x="3563937" y="4965700"/>
            <a:ext cx="690563" cy="2921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ight Arrow 9"/>
          <p:cNvSpPr/>
          <p:nvPr/>
        </p:nvSpPr>
        <p:spPr>
          <a:xfrm>
            <a:off x="7189193" y="5014912"/>
            <a:ext cx="690563" cy="2921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p:cNvSpPr txBox="1"/>
          <p:nvPr/>
        </p:nvSpPr>
        <p:spPr>
          <a:xfrm>
            <a:off x="790574" y="3517900"/>
            <a:ext cx="2282826" cy="369332"/>
          </a:xfrm>
          <a:prstGeom prst="rect">
            <a:avLst/>
          </a:prstGeom>
          <a:noFill/>
        </p:spPr>
        <p:txBody>
          <a:bodyPr wrap="square" rtlCol="0">
            <a:spAutoFit/>
          </a:bodyPr>
          <a:lstStyle/>
          <a:p>
            <a:r>
              <a:rPr lang="en-US" dirty="0" smtClean="0"/>
              <a:t>2001</a:t>
            </a:r>
            <a:endParaRPr lang="en-US" dirty="0"/>
          </a:p>
        </p:txBody>
      </p:sp>
      <p:sp>
        <p:nvSpPr>
          <p:cNvPr id="12" name="TextBox 11"/>
          <p:cNvSpPr txBox="1"/>
          <p:nvPr/>
        </p:nvSpPr>
        <p:spPr>
          <a:xfrm>
            <a:off x="4307880" y="3490192"/>
            <a:ext cx="2282826" cy="369332"/>
          </a:xfrm>
          <a:prstGeom prst="rect">
            <a:avLst/>
          </a:prstGeom>
          <a:noFill/>
        </p:spPr>
        <p:txBody>
          <a:bodyPr wrap="square" rtlCol="0">
            <a:spAutoFit/>
          </a:bodyPr>
          <a:lstStyle/>
          <a:p>
            <a:r>
              <a:rPr lang="en-US" dirty="0" smtClean="0"/>
              <a:t>2006</a:t>
            </a:r>
            <a:endParaRPr lang="en-US" dirty="0"/>
          </a:p>
        </p:txBody>
      </p:sp>
      <p:sp>
        <p:nvSpPr>
          <p:cNvPr id="13" name="TextBox 12"/>
          <p:cNvSpPr txBox="1"/>
          <p:nvPr/>
        </p:nvSpPr>
        <p:spPr>
          <a:xfrm>
            <a:off x="7896624" y="3460426"/>
            <a:ext cx="2282826" cy="369332"/>
          </a:xfrm>
          <a:prstGeom prst="rect">
            <a:avLst/>
          </a:prstGeom>
          <a:noFill/>
        </p:spPr>
        <p:txBody>
          <a:bodyPr wrap="square" rtlCol="0">
            <a:spAutoFit/>
          </a:bodyPr>
          <a:lstStyle/>
          <a:p>
            <a:r>
              <a:rPr lang="en-US" dirty="0" smtClean="0"/>
              <a:t>2011</a:t>
            </a:r>
            <a:endParaRPr lang="en-US" dirty="0"/>
          </a:p>
        </p:txBody>
      </p:sp>
      <p:sp>
        <p:nvSpPr>
          <p:cNvPr id="14" name="TextBox 13"/>
          <p:cNvSpPr txBox="1"/>
          <p:nvPr/>
        </p:nvSpPr>
        <p:spPr>
          <a:xfrm>
            <a:off x="549746" y="1428094"/>
            <a:ext cx="3389313" cy="646331"/>
          </a:xfrm>
          <a:prstGeom prst="rect">
            <a:avLst/>
          </a:prstGeom>
          <a:noFill/>
        </p:spPr>
        <p:txBody>
          <a:bodyPr wrap="square" rtlCol="0">
            <a:spAutoFit/>
          </a:bodyPr>
          <a:lstStyle/>
          <a:p>
            <a:r>
              <a:rPr lang="en-US" sz="2000" dirty="0" smtClean="0"/>
              <a:t>Dell Children’s Hospital</a:t>
            </a:r>
            <a:r>
              <a:rPr lang="en-US" sz="3600" dirty="0" smtClean="0"/>
              <a:t>»</a:t>
            </a:r>
            <a:endParaRPr lang="en-US" dirty="0"/>
          </a:p>
        </p:txBody>
      </p:sp>
      <p:pic>
        <p:nvPicPr>
          <p:cNvPr id="15" name="Picture 14"/>
          <p:cNvPicPr>
            <a:picLocks noChangeAspect="1"/>
          </p:cNvPicPr>
          <p:nvPr/>
        </p:nvPicPr>
        <p:blipFill>
          <a:blip r:embed="rId6"/>
          <a:stretch>
            <a:fillRect/>
          </a:stretch>
        </p:blipFill>
        <p:spPr>
          <a:xfrm>
            <a:off x="3659113" y="1608243"/>
            <a:ext cx="2838794" cy="1701800"/>
          </a:xfrm>
          <a:prstGeom prst="rect">
            <a:avLst/>
          </a:prstGeom>
        </p:spPr>
      </p:pic>
      <p:sp>
        <p:nvSpPr>
          <p:cNvPr id="16" name="TextBox 15"/>
          <p:cNvSpPr txBox="1"/>
          <p:nvPr/>
        </p:nvSpPr>
        <p:spPr>
          <a:xfrm>
            <a:off x="3577076" y="3258159"/>
            <a:ext cx="3367993" cy="276999"/>
          </a:xfrm>
          <a:prstGeom prst="rect">
            <a:avLst/>
          </a:prstGeom>
          <a:noFill/>
        </p:spPr>
        <p:txBody>
          <a:bodyPr wrap="square" rtlCol="0">
            <a:spAutoFit/>
          </a:bodyPr>
          <a:lstStyle/>
          <a:p>
            <a:r>
              <a:rPr lang="en-US" sz="1200" dirty="0" smtClean="0">
                <a:solidFill>
                  <a:schemeClr val="bg2">
                    <a:lumMod val="75000"/>
                  </a:schemeClr>
                </a:solidFill>
              </a:rPr>
              <a:t>WSP Parsons Brinkerhoff</a:t>
            </a:r>
            <a:endParaRPr lang="en-US" sz="1200" dirty="0">
              <a:solidFill>
                <a:schemeClr val="bg2">
                  <a:lumMod val="75000"/>
                </a:schemeClr>
              </a:solidFill>
            </a:endParaRPr>
          </a:p>
        </p:txBody>
      </p:sp>
    </p:spTree>
    <p:extLst>
      <p:ext uri="{BB962C8B-B14F-4D97-AF65-F5344CB8AC3E}">
        <p14:creationId xmlns:p14="http://schemas.microsoft.com/office/powerpoint/2010/main" val="1702511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Conclusions &amp; Discussion</a:t>
            </a:r>
            <a:endParaRPr lang="en-US" sz="4400" dirty="0"/>
          </a:p>
        </p:txBody>
      </p:sp>
      <p:sp>
        <p:nvSpPr>
          <p:cNvPr id="3" name="Content Placeholder 2"/>
          <p:cNvSpPr>
            <a:spLocks noGrp="1"/>
          </p:cNvSpPr>
          <p:nvPr>
            <p:ph idx="1"/>
          </p:nvPr>
        </p:nvSpPr>
        <p:spPr>
          <a:xfrm>
            <a:off x="677334" y="1690689"/>
            <a:ext cx="7351632" cy="4659311"/>
          </a:xfrm>
        </p:spPr>
        <p:txBody>
          <a:bodyPr>
            <a:normAutofit/>
          </a:bodyPr>
          <a:lstStyle/>
          <a:p>
            <a:r>
              <a:rPr lang="en-US" sz="2400" dirty="0" smtClean="0"/>
              <a:t>Development is development</a:t>
            </a:r>
          </a:p>
          <a:p>
            <a:pPr lvl="1"/>
            <a:r>
              <a:rPr lang="en-US" sz="1800" dirty="0">
                <a:solidFill>
                  <a:schemeClr val="tx1">
                    <a:lumMod val="50000"/>
                    <a:lumOff val="50000"/>
                  </a:schemeClr>
                </a:solidFill>
              </a:rPr>
              <a:t>Independent of new construction or retrofitting</a:t>
            </a:r>
          </a:p>
          <a:p>
            <a:pPr lvl="1"/>
            <a:r>
              <a:rPr lang="en-US" sz="1800" dirty="0">
                <a:solidFill>
                  <a:schemeClr val="tx1">
                    <a:lumMod val="50000"/>
                    <a:lumOff val="50000"/>
                  </a:schemeClr>
                </a:solidFill>
              </a:rPr>
              <a:t>Impact on run off and recharge</a:t>
            </a:r>
          </a:p>
          <a:p>
            <a:r>
              <a:rPr lang="en-US" sz="2400" dirty="0" smtClean="0"/>
              <a:t>Building footprint &gt; landscaping footprint</a:t>
            </a:r>
          </a:p>
          <a:p>
            <a:r>
              <a:rPr lang="en-US" sz="2400" dirty="0" smtClean="0"/>
              <a:t>LEED and “Pointless Points”</a:t>
            </a:r>
          </a:p>
          <a:p>
            <a:r>
              <a:rPr lang="en-US" sz="2400" dirty="0" smtClean="0"/>
              <a:t>LEED </a:t>
            </a:r>
            <a:r>
              <a:rPr lang="en-US" sz="2400" dirty="0"/>
              <a:t>building trends:</a:t>
            </a:r>
          </a:p>
          <a:p>
            <a:pPr lvl="1"/>
            <a:r>
              <a:rPr lang="en-US" sz="1800" dirty="0">
                <a:solidFill>
                  <a:schemeClr val="tx1">
                    <a:lumMod val="50000"/>
                    <a:lumOff val="50000"/>
                  </a:schemeClr>
                </a:solidFill>
              </a:rPr>
              <a:t>All cities studied exhibited exponential growth in the number of LEED projects</a:t>
            </a:r>
          </a:p>
          <a:p>
            <a:pPr lvl="1"/>
            <a:r>
              <a:rPr lang="en-US" sz="1800" dirty="0">
                <a:solidFill>
                  <a:schemeClr val="tx1">
                    <a:lumMod val="50000"/>
                    <a:lumOff val="50000"/>
                  </a:schemeClr>
                </a:solidFill>
              </a:rPr>
              <a:t>New construction dwarfed retrofitting</a:t>
            </a:r>
          </a:p>
          <a:p>
            <a:r>
              <a:rPr lang="en-US" sz="2400" dirty="0" smtClean="0"/>
              <a:t>Possible Problems </a:t>
            </a:r>
          </a:p>
        </p:txBody>
      </p:sp>
      <p:pic>
        <p:nvPicPr>
          <p:cNvPr id="4" name="Picture 3"/>
          <p:cNvPicPr>
            <a:picLocks noChangeAspect="1"/>
          </p:cNvPicPr>
          <p:nvPr/>
        </p:nvPicPr>
        <p:blipFill>
          <a:blip r:embed="rId3"/>
          <a:stretch>
            <a:fillRect/>
          </a:stretch>
        </p:blipFill>
        <p:spPr>
          <a:xfrm>
            <a:off x="7507063" y="1413680"/>
            <a:ext cx="1604241" cy="2406362"/>
          </a:xfrm>
          <a:prstGeom prst="rect">
            <a:avLst/>
          </a:prstGeom>
        </p:spPr>
      </p:pic>
      <p:pic>
        <p:nvPicPr>
          <p:cNvPr id="5" name="Picture 4"/>
          <p:cNvPicPr>
            <a:picLocks noChangeAspect="1"/>
          </p:cNvPicPr>
          <p:nvPr/>
        </p:nvPicPr>
        <p:blipFill>
          <a:blip r:embed="rId4"/>
          <a:stretch>
            <a:fillRect/>
          </a:stretch>
        </p:blipFill>
        <p:spPr>
          <a:xfrm>
            <a:off x="9195621" y="2020633"/>
            <a:ext cx="2709698" cy="1799409"/>
          </a:xfrm>
          <a:prstGeom prst="rect">
            <a:avLst/>
          </a:prstGeom>
        </p:spPr>
      </p:pic>
      <p:sp>
        <p:nvSpPr>
          <p:cNvPr id="7" name="TextBox 6"/>
          <p:cNvSpPr txBox="1"/>
          <p:nvPr/>
        </p:nvSpPr>
        <p:spPr>
          <a:xfrm>
            <a:off x="7426853" y="1152125"/>
            <a:ext cx="2422358" cy="276999"/>
          </a:xfrm>
          <a:prstGeom prst="rect">
            <a:avLst/>
          </a:prstGeom>
          <a:noFill/>
        </p:spPr>
        <p:txBody>
          <a:bodyPr wrap="square" rtlCol="0">
            <a:spAutoFit/>
          </a:bodyPr>
          <a:lstStyle/>
          <a:p>
            <a:r>
              <a:rPr lang="en-US" sz="1200" dirty="0" smtClean="0">
                <a:solidFill>
                  <a:schemeClr val="tx1">
                    <a:lumMod val="50000"/>
                    <a:lumOff val="50000"/>
                  </a:schemeClr>
                </a:solidFill>
              </a:rPr>
              <a:t>Green Building Alliance</a:t>
            </a:r>
            <a:endParaRPr lang="en-US" sz="1200" dirty="0">
              <a:solidFill>
                <a:schemeClr val="tx1">
                  <a:lumMod val="50000"/>
                  <a:lumOff val="50000"/>
                </a:schemeClr>
              </a:solidFill>
            </a:endParaRPr>
          </a:p>
        </p:txBody>
      </p:sp>
      <p:sp>
        <p:nvSpPr>
          <p:cNvPr id="8" name="TextBox 7"/>
          <p:cNvSpPr txBox="1"/>
          <p:nvPr/>
        </p:nvSpPr>
        <p:spPr>
          <a:xfrm>
            <a:off x="9094193" y="1765539"/>
            <a:ext cx="1510035" cy="276999"/>
          </a:xfrm>
          <a:prstGeom prst="rect">
            <a:avLst/>
          </a:prstGeom>
          <a:noFill/>
        </p:spPr>
        <p:txBody>
          <a:bodyPr wrap="square" rtlCol="0">
            <a:spAutoFit/>
          </a:bodyPr>
          <a:lstStyle/>
          <a:p>
            <a:r>
              <a:rPr lang="en-US" sz="1200" dirty="0" err="1" smtClean="0">
                <a:solidFill>
                  <a:schemeClr val="tx1">
                    <a:lumMod val="50000"/>
                    <a:lumOff val="50000"/>
                  </a:schemeClr>
                </a:solidFill>
              </a:rPr>
              <a:t>Skygardens</a:t>
            </a:r>
            <a:endParaRPr lang="en-US" sz="1200" dirty="0">
              <a:solidFill>
                <a:schemeClr val="tx1">
                  <a:lumMod val="50000"/>
                  <a:lumOff val="50000"/>
                </a:schemeClr>
              </a:solidFill>
            </a:endParaRPr>
          </a:p>
        </p:txBody>
      </p:sp>
      <p:sp>
        <p:nvSpPr>
          <p:cNvPr id="9" name="TextBox 8"/>
          <p:cNvSpPr txBox="1"/>
          <p:nvPr/>
        </p:nvSpPr>
        <p:spPr>
          <a:xfrm>
            <a:off x="8028966" y="6350000"/>
            <a:ext cx="1510035" cy="276999"/>
          </a:xfrm>
          <a:prstGeom prst="rect">
            <a:avLst/>
          </a:prstGeom>
          <a:noFill/>
        </p:spPr>
        <p:txBody>
          <a:bodyPr wrap="square" rtlCol="0">
            <a:spAutoFit/>
          </a:bodyPr>
          <a:lstStyle/>
          <a:p>
            <a:r>
              <a:rPr lang="en-US" sz="1200" dirty="0" smtClean="0">
                <a:solidFill>
                  <a:schemeClr val="tx1">
                    <a:lumMod val="50000"/>
                    <a:lumOff val="50000"/>
                  </a:schemeClr>
                </a:solidFill>
              </a:rPr>
              <a:t>JLL</a:t>
            </a:r>
            <a:endParaRPr lang="en-US" sz="1200" dirty="0">
              <a:solidFill>
                <a:schemeClr val="tx1">
                  <a:lumMod val="50000"/>
                  <a:lumOff val="50000"/>
                </a:schemeClr>
              </a:solidFill>
            </a:endParaRPr>
          </a:p>
        </p:txBody>
      </p:sp>
      <p:pic>
        <p:nvPicPr>
          <p:cNvPr id="10" name="Picture 9"/>
          <p:cNvPicPr>
            <a:picLocks noChangeAspect="1"/>
          </p:cNvPicPr>
          <p:nvPr/>
        </p:nvPicPr>
        <p:blipFill>
          <a:blip r:embed="rId5"/>
          <a:stretch>
            <a:fillRect/>
          </a:stretch>
        </p:blipFill>
        <p:spPr>
          <a:xfrm>
            <a:off x="8025227" y="3883449"/>
            <a:ext cx="3757477" cy="2506276"/>
          </a:xfrm>
          <a:prstGeom prst="rect">
            <a:avLst/>
          </a:prstGeom>
        </p:spPr>
      </p:pic>
    </p:spTree>
    <p:extLst>
      <p:ext uri="{BB962C8B-B14F-4D97-AF65-F5344CB8AC3E}">
        <p14:creationId xmlns:p14="http://schemas.microsoft.com/office/powerpoint/2010/main" val="3308709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3163586" cy="6959600"/>
          </a:xfrm>
          <a:prstGeom prst="rect">
            <a:avLst/>
          </a:prstGeom>
        </p:spPr>
      </p:pic>
      <p:sp>
        <p:nvSpPr>
          <p:cNvPr id="2" name="Title 1"/>
          <p:cNvSpPr>
            <a:spLocks noGrp="1"/>
          </p:cNvSpPr>
          <p:nvPr>
            <p:ph type="title"/>
          </p:nvPr>
        </p:nvSpPr>
        <p:spPr>
          <a:xfrm>
            <a:off x="8271934" y="5638800"/>
            <a:ext cx="4590405" cy="1320800"/>
          </a:xfrm>
        </p:spPr>
        <p:txBody>
          <a:bodyPr>
            <a:normAutofit/>
          </a:bodyPr>
          <a:lstStyle/>
          <a:p>
            <a:r>
              <a:rPr lang="en-US" sz="4800" b="1" dirty="0" smtClean="0">
                <a:solidFill>
                  <a:schemeClr val="bg1"/>
                </a:solidFill>
              </a:rPr>
              <a:t>Questions?</a:t>
            </a:r>
            <a:endParaRPr lang="en-US" sz="4800" b="1" dirty="0">
              <a:solidFill>
                <a:schemeClr val="bg1"/>
              </a:solidFill>
            </a:endParaRPr>
          </a:p>
        </p:txBody>
      </p:sp>
    </p:spTree>
    <p:extLst>
      <p:ext uri="{BB962C8B-B14F-4D97-AF65-F5344CB8AC3E}">
        <p14:creationId xmlns:p14="http://schemas.microsoft.com/office/powerpoint/2010/main" val="161916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and References:</a:t>
            </a:r>
            <a:endParaRPr lang="en-US" dirty="0"/>
          </a:p>
        </p:txBody>
      </p:sp>
      <p:sp>
        <p:nvSpPr>
          <p:cNvPr id="3" name="Content Placeholder 2"/>
          <p:cNvSpPr>
            <a:spLocks noGrp="1"/>
          </p:cNvSpPr>
          <p:nvPr>
            <p:ph idx="1"/>
          </p:nvPr>
        </p:nvSpPr>
        <p:spPr>
          <a:xfrm>
            <a:off x="677333" y="2160589"/>
            <a:ext cx="9557529" cy="3880773"/>
          </a:xfrm>
        </p:spPr>
        <p:txBody>
          <a:bodyPr/>
          <a:lstStyle/>
          <a:p>
            <a:pPr marL="0" indent="0">
              <a:buNone/>
            </a:pPr>
            <a:r>
              <a:rPr lang="en-US" dirty="0" smtClean="0"/>
              <a:t>[1] </a:t>
            </a:r>
            <a:r>
              <a:rPr lang="en-US" dirty="0"/>
              <a:t>Dell children’s medical center of central Texas. (2015, November 5). Retrieved November 29, 2016, from </a:t>
            </a:r>
            <a:r>
              <a:rPr lang="en-US" dirty="0">
                <a:hlinkClick r:id="rId2"/>
              </a:rPr>
              <a:t>http://www.wsp-pb.com/en/WSP-USA/What-we-do-USA/Projects/Dell-Childrens-Medical-Center-of-Central-Texas</a:t>
            </a:r>
            <a:r>
              <a:rPr lang="en-US" dirty="0" smtClean="0">
                <a:hlinkClick r:id="rId2"/>
              </a:rPr>
              <a:t>/</a:t>
            </a:r>
            <a:r>
              <a:rPr lang="en-US" dirty="0" smtClean="0"/>
              <a:t> </a:t>
            </a:r>
            <a:endParaRPr lang="en-US" dirty="0" smtClean="0"/>
          </a:p>
          <a:p>
            <a:pPr marL="0" indent="0">
              <a:buNone/>
            </a:pPr>
            <a:r>
              <a:rPr lang="en-US" dirty="0" smtClean="0"/>
              <a:t>[2] </a:t>
            </a:r>
            <a:r>
              <a:rPr lang="en-US" dirty="0"/>
              <a:t>USGBC. (2016, July 1). USGBC Statistics. Retrieved November 29, 2016, from </a:t>
            </a:r>
            <a:r>
              <a:rPr lang="en-US" dirty="0">
                <a:hlinkClick r:id="rId3"/>
              </a:rPr>
              <a:t>http://</a:t>
            </a:r>
            <a:r>
              <a:rPr lang="en-US" dirty="0" smtClean="0">
                <a:hlinkClick r:id="rId3"/>
              </a:rPr>
              <a:t>www.usgbc.org/articles/usgbc-statistics</a:t>
            </a:r>
            <a:r>
              <a:rPr lang="en-US" dirty="0" smtClean="0"/>
              <a:t> </a:t>
            </a:r>
            <a:endParaRPr lang="en-US" dirty="0" smtClean="0"/>
          </a:p>
          <a:p>
            <a:pPr marL="0" indent="0">
              <a:buNone/>
            </a:pPr>
            <a:r>
              <a:rPr lang="en-US" dirty="0" smtClean="0"/>
              <a:t>[3] </a:t>
            </a:r>
            <a:r>
              <a:rPr lang="en-US" dirty="0"/>
              <a:t>USATODAY (2013, June 13). In U.S. Building industry, is it too easy to be green? </a:t>
            </a:r>
            <a:r>
              <a:rPr lang="en-US" dirty="0" smtClean="0"/>
              <a:t>Retrieved </a:t>
            </a:r>
            <a:r>
              <a:rPr lang="en-US" dirty="0"/>
              <a:t>from </a:t>
            </a:r>
            <a:r>
              <a:rPr lang="en-US" dirty="0">
                <a:hlinkClick r:id="rId4"/>
              </a:rPr>
              <a:t>http://</a:t>
            </a:r>
            <a:r>
              <a:rPr lang="en-US" dirty="0" smtClean="0">
                <a:hlinkClick r:id="rId4"/>
              </a:rPr>
              <a:t>www.usatoday.com/story/news/nation/2012/10/24/green-building-leed-certification/1650517/</a:t>
            </a:r>
            <a:r>
              <a:rPr lang="en-US" dirty="0" smtClean="0"/>
              <a:t> </a:t>
            </a:r>
          </a:p>
          <a:p>
            <a:pPr marL="0" indent="0">
              <a:buNone/>
            </a:pPr>
            <a:r>
              <a:rPr lang="en-US" dirty="0" smtClean="0"/>
              <a:t>[4] </a:t>
            </a:r>
            <a:r>
              <a:rPr lang="en-US" dirty="0"/>
              <a:t>USGBC. (2012). </a:t>
            </a:r>
            <a:r>
              <a:rPr lang="en-US" i="1" dirty="0"/>
              <a:t>Top 10 U.S. Cities and States Ranked By Total Number of LEED Projects</a:t>
            </a:r>
            <a:r>
              <a:rPr lang="en-US" dirty="0"/>
              <a:t>. Retrieved from </a:t>
            </a:r>
            <a:r>
              <a:rPr lang="en-US" dirty="0">
                <a:hlinkClick r:id="rId5"/>
              </a:rPr>
              <a:t>http://</a:t>
            </a:r>
            <a:r>
              <a:rPr lang="en-US" dirty="0" smtClean="0">
                <a:hlinkClick r:id="rId5"/>
              </a:rPr>
              <a:t>www.usgbc.org/Docs/Archive/General/Docs7744.pdf</a:t>
            </a:r>
            <a:r>
              <a:rPr lang="en-US" dirty="0" smtClean="0"/>
              <a:t> </a:t>
            </a:r>
          </a:p>
          <a:p>
            <a:pPr marL="0" indent="0">
              <a:buNone/>
            </a:pPr>
            <a:endParaRPr lang="en-US" dirty="0"/>
          </a:p>
        </p:txBody>
      </p:sp>
    </p:spTree>
    <p:extLst>
      <p:ext uri="{BB962C8B-B14F-4D97-AF65-F5344CB8AC3E}">
        <p14:creationId xmlns:p14="http://schemas.microsoft.com/office/powerpoint/2010/main" val="511162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Outline</a:t>
            </a:r>
            <a:endParaRPr lang="en-US" sz="4000" dirty="0"/>
          </a:p>
        </p:txBody>
      </p:sp>
      <p:sp>
        <p:nvSpPr>
          <p:cNvPr id="3" name="Content Placeholder 2"/>
          <p:cNvSpPr>
            <a:spLocks noGrp="1"/>
          </p:cNvSpPr>
          <p:nvPr>
            <p:ph idx="1"/>
          </p:nvPr>
        </p:nvSpPr>
        <p:spPr>
          <a:xfrm>
            <a:off x="677334" y="1855789"/>
            <a:ext cx="8596668" cy="3880773"/>
          </a:xfrm>
        </p:spPr>
        <p:txBody>
          <a:bodyPr/>
          <a:lstStyle/>
          <a:p>
            <a:r>
              <a:rPr lang="en-US" sz="2000" dirty="0" smtClean="0"/>
              <a:t>Conclusions</a:t>
            </a:r>
          </a:p>
          <a:p>
            <a:r>
              <a:rPr lang="en-US" sz="2000" dirty="0" smtClean="0"/>
              <a:t>Introduction to LEED Building</a:t>
            </a:r>
          </a:p>
          <a:p>
            <a:r>
              <a:rPr lang="en-US" sz="2000" dirty="0" smtClean="0"/>
              <a:t>Motivation: to be green or not to be green</a:t>
            </a:r>
          </a:p>
          <a:p>
            <a:r>
              <a:rPr lang="en-US" sz="2000" dirty="0" smtClean="0"/>
              <a:t>Methodology</a:t>
            </a:r>
          </a:p>
          <a:p>
            <a:r>
              <a:rPr lang="en-US" sz="2000" dirty="0" smtClean="0"/>
              <a:t>Data</a:t>
            </a:r>
          </a:p>
          <a:p>
            <a:r>
              <a:rPr lang="en-US" sz="2000" dirty="0" smtClean="0"/>
              <a:t>Results &amp; Discussion</a:t>
            </a:r>
          </a:p>
          <a:p>
            <a:r>
              <a:rPr lang="en-US" sz="2000" dirty="0" smtClean="0"/>
              <a:t>Conclusions</a:t>
            </a:r>
          </a:p>
          <a:p>
            <a:endParaRPr lang="en-US" dirty="0"/>
          </a:p>
        </p:txBody>
      </p:sp>
    </p:spTree>
    <p:extLst>
      <p:ext uri="{BB962C8B-B14F-4D97-AF65-F5344CB8AC3E}">
        <p14:creationId xmlns:p14="http://schemas.microsoft.com/office/powerpoint/2010/main" val="3269491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Citations</a:t>
            </a:r>
            <a:endParaRPr lang="en-US" dirty="0"/>
          </a:p>
        </p:txBody>
      </p:sp>
      <p:sp>
        <p:nvSpPr>
          <p:cNvPr id="3" name="Content Placeholder 2"/>
          <p:cNvSpPr>
            <a:spLocks noGrp="1"/>
          </p:cNvSpPr>
          <p:nvPr>
            <p:ph idx="1"/>
          </p:nvPr>
        </p:nvSpPr>
        <p:spPr>
          <a:xfrm>
            <a:off x="677333" y="1459833"/>
            <a:ext cx="10086919" cy="5133472"/>
          </a:xfrm>
        </p:spPr>
        <p:txBody>
          <a:bodyPr>
            <a:normAutofit fontScale="70000" lnSpcReduction="20000"/>
          </a:bodyPr>
          <a:lstStyle/>
          <a:p>
            <a:r>
              <a:rPr lang="en-US" dirty="0" smtClean="0"/>
              <a:t>Slide 4: </a:t>
            </a:r>
          </a:p>
          <a:p>
            <a:pPr lvl="1"/>
            <a:r>
              <a:rPr lang="en-US" sz="1400" dirty="0" smtClean="0"/>
              <a:t>USATODAY </a:t>
            </a:r>
            <a:r>
              <a:rPr lang="en-US" sz="1400" dirty="0"/>
              <a:t>(2013, June 13). In U.S. Building industry, is it too easy to be green? Retrieved from </a:t>
            </a:r>
            <a:r>
              <a:rPr lang="en-US" sz="1400" dirty="0">
                <a:hlinkClick r:id="rId2"/>
              </a:rPr>
              <a:t>http://www.usatoday.com/story/news/nation/2012/10/24/green-building-leed-certification/1650517</a:t>
            </a:r>
            <a:r>
              <a:rPr lang="en-US" sz="1400" dirty="0" smtClean="0">
                <a:hlinkClick r:id="rId2"/>
              </a:rPr>
              <a:t>/</a:t>
            </a:r>
            <a:endParaRPr lang="en-US" sz="1400" dirty="0" smtClean="0"/>
          </a:p>
          <a:p>
            <a:pPr lvl="1"/>
            <a:r>
              <a:rPr lang="en-US" sz="1400" dirty="0"/>
              <a:t>WSP Parsons Brinkerhoff. Dell Children’s Medical Center of Central Texas. Retrieved November 29, 2016, from </a:t>
            </a:r>
            <a:r>
              <a:rPr lang="en-US" sz="1400" dirty="0">
                <a:hlinkClick r:id="rId3"/>
              </a:rPr>
              <a:t>http://www.wsp-pb.com/en/WSP-USA/What-we-do-USA/Projects/Dell-Childrens-Medical-Center-of-Central-Texas</a:t>
            </a:r>
            <a:r>
              <a:rPr lang="en-US" sz="1400" dirty="0" smtClean="0">
                <a:hlinkClick r:id="rId3"/>
              </a:rPr>
              <a:t>/</a:t>
            </a:r>
            <a:r>
              <a:rPr lang="en-US" sz="1400" dirty="0" smtClean="0"/>
              <a:t>  </a:t>
            </a:r>
          </a:p>
          <a:p>
            <a:r>
              <a:rPr lang="en-US" dirty="0" smtClean="0"/>
              <a:t>Slide 5:</a:t>
            </a:r>
          </a:p>
          <a:p>
            <a:pPr lvl="1"/>
            <a:r>
              <a:rPr lang="en-US" dirty="0"/>
              <a:t>Retrieved November 29, 2016, from </a:t>
            </a:r>
            <a:r>
              <a:rPr lang="en-US" dirty="0">
                <a:hlinkClick r:id="rId4"/>
              </a:rPr>
              <a:t>https://</a:t>
            </a:r>
            <a:r>
              <a:rPr lang="en-US" dirty="0" smtClean="0">
                <a:hlinkClick r:id="rId4"/>
              </a:rPr>
              <a:t>s-media-cache-ak0.pinimg.com/originals/92/c8/5b/92c85b38a1453f8657c2d6cc137d17a6.png</a:t>
            </a:r>
            <a:r>
              <a:rPr lang="en-US" dirty="0" smtClean="0"/>
              <a:t> </a:t>
            </a:r>
          </a:p>
          <a:p>
            <a:r>
              <a:rPr lang="en-US" dirty="0" smtClean="0"/>
              <a:t>Slide 6: </a:t>
            </a:r>
          </a:p>
          <a:p>
            <a:pPr lvl="1"/>
            <a:r>
              <a:rPr lang="en-US" dirty="0"/>
              <a:t>USGBC. (2012). </a:t>
            </a:r>
            <a:r>
              <a:rPr lang="en-US" i="1" dirty="0"/>
              <a:t>Top 10 U.S. Cities and States Ranked By Total Number of LEED Projects</a:t>
            </a:r>
            <a:r>
              <a:rPr lang="en-US" dirty="0"/>
              <a:t>. Retrieved from </a:t>
            </a:r>
            <a:r>
              <a:rPr lang="en-US" dirty="0">
                <a:hlinkClick r:id="rId5"/>
              </a:rPr>
              <a:t>http://www.usgbc.org/Docs/Archive/General/Docs7744.pdf</a:t>
            </a:r>
            <a:r>
              <a:rPr lang="en-US" dirty="0"/>
              <a:t> </a:t>
            </a:r>
            <a:endParaRPr lang="en-US" dirty="0" smtClean="0"/>
          </a:p>
          <a:p>
            <a:r>
              <a:rPr lang="en-US" dirty="0" smtClean="0"/>
              <a:t>Slide 7-11:</a:t>
            </a:r>
          </a:p>
          <a:p>
            <a:pPr lvl="1"/>
            <a:r>
              <a:rPr lang="en-US" dirty="0" smtClean="0"/>
              <a:t>I used gbig.org for information</a:t>
            </a:r>
          </a:p>
          <a:p>
            <a:r>
              <a:rPr lang="en-US" dirty="0" smtClean="0"/>
              <a:t>Slide 14: </a:t>
            </a:r>
          </a:p>
          <a:p>
            <a:pPr lvl="1"/>
            <a:r>
              <a:rPr lang="en-US" dirty="0"/>
              <a:t>WSP Parsons Brinkerhoff. Dell Children’s Medical Center of Central Texas. Retrieved November 29, 2016, from </a:t>
            </a:r>
            <a:r>
              <a:rPr lang="en-US" dirty="0">
                <a:hlinkClick r:id="rId3"/>
              </a:rPr>
              <a:t>http://www.wsp-pb.com/en/WSP-USA/What-we-do-USA/Projects/Dell-Childrens-Medical-Center-of-Central-Texas/</a:t>
            </a:r>
            <a:r>
              <a:rPr lang="en-US" dirty="0"/>
              <a:t>  </a:t>
            </a:r>
            <a:endParaRPr lang="en-US" dirty="0" smtClean="0"/>
          </a:p>
          <a:p>
            <a:r>
              <a:rPr lang="en-US" dirty="0" smtClean="0"/>
              <a:t>Slide 15: </a:t>
            </a:r>
          </a:p>
          <a:p>
            <a:pPr lvl="1"/>
            <a:r>
              <a:rPr lang="en-US" dirty="0"/>
              <a:t>Green Building Alliance. (2016). Permeable pavement. Retrieved November 29, 2016, from </a:t>
            </a:r>
            <a:r>
              <a:rPr lang="en-US" dirty="0">
                <a:hlinkClick r:id="rId6"/>
              </a:rPr>
              <a:t>https://www.go-gba.org/resources/green-building-methods/permeable-pavements</a:t>
            </a:r>
            <a:r>
              <a:rPr lang="en-US" dirty="0" smtClean="0">
                <a:hlinkClick r:id="rId6"/>
              </a:rPr>
              <a:t>/</a:t>
            </a:r>
            <a:endParaRPr lang="en-US" dirty="0" smtClean="0"/>
          </a:p>
          <a:p>
            <a:pPr lvl="1"/>
            <a:r>
              <a:rPr lang="en-US" dirty="0" err="1" smtClean="0"/>
              <a:t>Skygardens</a:t>
            </a:r>
            <a:r>
              <a:rPr lang="en-US" dirty="0"/>
              <a:t>. Retrieved November 29, 2016, from </a:t>
            </a:r>
            <a:r>
              <a:rPr lang="en-US" dirty="0">
                <a:hlinkClick r:id="rId7"/>
              </a:rPr>
              <a:t>http://</a:t>
            </a:r>
            <a:r>
              <a:rPr lang="en-US" dirty="0" smtClean="0">
                <a:hlinkClick r:id="rId7"/>
              </a:rPr>
              <a:t>www.greenroofs.com/blog/wp-content/uploads/2011/08/ACROSFukuokaShowcase.gif</a:t>
            </a:r>
            <a:r>
              <a:rPr lang="en-US" dirty="0" smtClean="0"/>
              <a:t> </a:t>
            </a:r>
          </a:p>
          <a:p>
            <a:pPr lvl="1"/>
            <a:r>
              <a:rPr lang="en-US" dirty="0"/>
              <a:t>JLL. (2016). Japan sharpens its green building focus. Retrieved November 29, 2016, from </a:t>
            </a:r>
            <a:r>
              <a:rPr lang="en-US" dirty="0">
                <a:hlinkClick r:id="rId8"/>
              </a:rPr>
              <a:t>http://www.jllrealviews.com/places/japan-sharpens-its-green-building-focus</a:t>
            </a:r>
            <a:r>
              <a:rPr lang="en-US" dirty="0" smtClean="0">
                <a:hlinkClick r:id="rId8"/>
              </a:rPr>
              <a:t>/</a:t>
            </a:r>
            <a:r>
              <a:rPr lang="en-US" dirty="0" smtClean="0"/>
              <a:t> </a:t>
            </a:r>
          </a:p>
        </p:txBody>
      </p:sp>
    </p:spTree>
    <p:extLst>
      <p:ext uri="{BB962C8B-B14F-4D97-AF65-F5344CB8AC3E}">
        <p14:creationId xmlns:p14="http://schemas.microsoft.com/office/powerpoint/2010/main" val="366349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Conclusions</a:t>
            </a:r>
            <a:endParaRPr lang="en-US" sz="4400" dirty="0"/>
          </a:p>
        </p:txBody>
      </p:sp>
      <p:sp>
        <p:nvSpPr>
          <p:cNvPr id="3" name="Content Placeholder 2"/>
          <p:cNvSpPr>
            <a:spLocks noGrp="1"/>
          </p:cNvSpPr>
          <p:nvPr>
            <p:ph idx="1"/>
          </p:nvPr>
        </p:nvSpPr>
        <p:spPr>
          <a:xfrm>
            <a:off x="613834" y="1881189"/>
            <a:ext cx="9127066" cy="3880773"/>
          </a:xfrm>
        </p:spPr>
        <p:txBody>
          <a:bodyPr/>
          <a:lstStyle/>
          <a:p>
            <a:r>
              <a:rPr lang="en-US" sz="2000" dirty="0" smtClean="0"/>
              <a:t>LEED building trends:</a:t>
            </a:r>
          </a:p>
          <a:p>
            <a:pPr lvl="1"/>
            <a:r>
              <a:rPr lang="en-US" sz="1800" dirty="0" smtClean="0">
                <a:solidFill>
                  <a:schemeClr val="tx1">
                    <a:lumMod val="50000"/>
                    <a:lumOff val="50000"/>
                  </a:schemeClr>
                </a:solidFill>
              </a:rPr>
              <a:t>All cities studied exhibited exponential growth in the number of LEED projects</a:t>
            </a:r>
          </a:p>
          <a:p>
            <a:pPr lvl="1"/>
            <a:r>
              <a:rPr lang="en-US" sz="1800" dirty="0" smtClean="0">
                <a:solidFill>
                  <a:schemeClr val="tx1">
                    <a:lumMod val="50000"/>
                    <a:lumOff val="50000"/>
                  </a:schemeClr>
                </a:solidFill>
              </a:rPr>
              <a:t>New construction dwarfed retrofitting</a:t>
            </a:r>
          </a:p>
          <a:p>
            <a:pPr lvl="1"/>
            <a:endParaRPr lang="en-US" dirty="0" smtClean="0"/>
          </a:p>
          <a:p>
            <a:r>
              <a:rPr lang="en-US" sz="2000" dirty="0" smtClean="0"/>
              <a:t>Development is Development</a:t>
            </a:r>
          </a:p>
          <a:p>
            <a:pPr lvl="1"/>
            <a:r>
              <a:rPr lang="en-US" sz="1800" dirty="0" smtClean="0">
                <a:solidFill>
                  <a:schemeClr val="tx1">
                    <a:lumMod val="50000"/>
                    <a:lumOff val="50000"/>
                  </a:schemeClr>
                </a:solidFill>
              </a:rPr>
              <a:t>No appreciable “benefit” WRT permeability or land cover</a:t>
            </a:r>
          </a:p>
          <a:p>
            <a:pPr lvl="1"/>
            <a:r>
              <a:rPr lang="en-US" sz="1800" dirty="0" smtClean="0">
                <a:solidFill>
                  <a:schemeClr val="tx1">
                    <a:lumMod val="50000"/>
                    <a:lumOff val="50000"/>
                  </a:schemeClr>
                </a:solidFill>
              </a:rPr>
              <a:t>Landscaping points ineffective in mitigating impact building</a:t>
            </a:r>
          </a:p>
          <a:p>
            <a:pPr lvl="1"/>
            <a:endParaRPr lang="en-US" dirty="0"/>
          </a:p>
        </p:txBody>
      </p:sp>
    </p:spTree>
    <p:extLst>
      <p:ext uri="{BB962C8B-B14F-4D97-AF65-F5344CB8AC3E}">
        <p14:creationId xmlns:p14="http://schemas.microsoft.com/office/powerpoint/2010/main" val="642745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LEED Building Basics</a:t>
            </a:r>
            <a:endParaRPr lang="en-US" sz="4000" dirty="0"/>
          </a:p>
        </p:txBody>
      </p:sp>
      <p:sp>
        <p:nvSpPr>
          <p:cNvPr id="3" name="Content Placeholder 2"/>
          <p:cNvSpPr>
            <a:spLocks noGrp="1"/>
          </p:cNvSpPr>
          <p:nvPr>
            <p:ph idx="1"/>
          </p:nvPr>
        </p:nvSpPr>
        <p:spPr>
          <a:xfrm>
            <a:off x="450351" y="1728790"/>
            <a:ext cx="5990166" cy="3880773"/>
          </a:xfrm>
        </p:spPr>
        <p:txBody>
          <a:bodyPr>
            <a:normAutofit/>
          </a:bodyPr>
          <a:lstStyle/>
          <a:p>
            <a:r>
              <a:rPr lang="en-US" sz="2000" dirty="0" smtClean="0"/>
              <a:t>Leadership in Energy and Environmental Design</a:t>
            </a:r>
          </a:p>
          <a:p>
            <a:r>
              <a:rPr lang="en-US" sz="2000" dirty="0" smtClean="0"/>
              <a:t>Point System rating levels</a:t>
            </a:r>
            <a:r>
              <a:rPr lang="en-US" sz="2000" dirty="0"/>
              <a:t>: </a:t>
            </a:r>
            <a:endParaRPr lang="en-US" sz="2000" dirty="0" smtClean="0"/>
          </a:p>
          <a:p>
            <a:pPr lvl="1"/>
            <a:r>
              <a:rPr lang="en-US" sz="1800" dirty="0" smtClean="0">
                <a:solidFill>
                  <a:schemeClr val="tx1">
                    <a:lumMod val="50000"/>
                    <a:lumOff val="50000"/>
                  </a:schemeClr>
                </a:solidFill>
              </a:rPr>
              <a:t>Platinum </a:t>
            </a:r>
            <a:r>
              <a:rPr lang="en-US" sz="1800" dirty="0">
                <a:solidFill>
                  <a:schemeClr val="tx1">
                    <a:lumMod val="50000"/>
                    <a:lumOff val="50000"/>
                  </a:schemeClr>
                </a:solidFill>
              </a:rPr>
              <a:t>(&gt;80), Gold(60-79), Silver(50-59), Certified(40-49</a:t>
            </a:r>
            <a:r>
              <a:rPr lang="en-US" sz="1800" dirty="0" smtClean="0">
                <a:solidFill>
                  <a:schemeClr val="tx1">
                    <a:lumMod val="50000"/>
                    <a:lumOff val="50000"/>
                  </a:schemeClr>
                </a:solidFill>
              </a:rPr>
              <a:t>) </a:t>
            </a:r>
            <a:r>
              <a:rPr lang="en-US" sz="2000" baseline="30000" dirty="0" smtClean="0">
                <a:solidFill>
                  <a:schemeClr val="tx1">
                    <a:lumMod val="50000"/>
                    <a:lumOff val="50000"/>
                  </a:schemeClr>
                </a:solidFill>
              </a:rPr>
              <a:t>[1]</a:t>
            </a:r>
            <a:endParaRPr lang="en-US" sz="2000" baseline="30000" dirty="0">
              <a:solidFill>
                <a:schemeClr val="tx1">
                  <a:lumMod val="50000"/>
                  <a:lumOff val="50000"/>
                </a:schemeClr>
              </a:solidFill>
            </a:endParaRPr>
          </a:p>
          <a:p>
            <a:r>
              <a:rPr lang="en-US" sz="2000" dirty="0" smtClean="0"/>
              <a:t>82,000 commercial projects and </a:t>
            </a:r>
            <a:r>
              <a:rPr lang="en-US" sz="2000" dirty="0" smtClean="0"/>
              <a:t>growing </a:t>
            </a:r>
            <a:r>
              <a:rPr lang="en-US" sz="2000" baseline="30000" dirty="0" smtClean="0"/>
              <a:t>[2]</a:t>
            </a:r>
            <a:endParaRPr lang="en-US" sz="2000" baseline="30000" dirty="0" smtClean="0"/>
          </a:p>
        </p:txBody>
      </p:sp>
      <p:pic>
        <p:nvPicPr>
          <p:cNvPr id="4" name="Picture 3"/>
          <p:cNvPicPr>
            <a:picLocks noChangeAspect="1"/>
          </p:cNvPicPr>
          <p:nvPr/>
        </p:nvPicPr>
        <p:blipFill>
          <a:blip r:embed="rId3"/>
          <a:stretch>
            <a:fillRect/>
          </a:stretch>
        </p:blipFill>
        <p:spPr>
          <a:xfrm>
            <a:off x="6345903" y="1495918"/>
            <a:ext cx="5432596" cy="418984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0891" y="3745376"/>
            <a:ext cx="4494887" cy="2612355"/>
          </a:xfrm>
          <a:prstGeom prst="rect">
            <a:avLst/>
          </a:prstGeom>
        </p:spPr>
      </p:pic>
      <p:sp>
        <p:nvSpPr>
          <p:cNvPr id="6" name="TextBox 5"/>
          <p:cNvSpPr txBox="1"/>
          <p:nvPr/>
        </p:nvSpPr>
        <p:spPr>
          <a:xfrm>
            <a:off x="1540891" y="6357731"/>
            <a:ext cx="3367993" cy="276999"/>
          </a:xfrm>
          <a:prstGeom prst="rect">
            <a:avLst/>
          </a:prstGeom>
          <a:noFill/>
        </p:spPr>
        <p:txBody>
          <a:bodyPr wrap="square" rtlCol="0">
            <a:spAutoFit/>
          </a:bodyPr>
          <a:lstStyle/>
          <a:p>
            <a:r>
              <a:rPr lang="en-US" sz="1200" dirty="0" smtClean="0">
                <a:solidFill>
                  <a:schemeClr val="bg2">
                    <a:lumMod val="75000"/>
                  </a:schemeClr>
                </a:solidFill>
              </a:rPr>
              <a:t>WSP Parsons Brinkerhoff</a:t>
            </a:r>
            <a:endParaRPr lang="en-US" sz="1200" dirty="0">
              <a:solidFill>
                <a:schemeClr val="bg2">
                  <a:lumMod val="75000"/>
                </a:schemeClr>
              </a:solidFill>
            </a:endParaRPr>
          </a:p>
        </p:txBody>
      </p:sp>
    </p:spTree>
    <p:extLst>
      <p:ext uri="{BB962C8B-B14F-4D97-AF65-F5344CB8AC3E}">
        <p14:creationId xmlns:p14="http://schemas.microsoft.com/office/powerpoint/2010/main" val="384054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03300"/>
            <a:ext cx="9127066" cy="1320800"/>
          </a:xfrm>
        </p:spPr>
        <p:txBody>
          <a:bodyPr>
            <a:normAutofit/>
          </a:bodyPr>
          <a:lstStyle/>
          <a:p>
            <a:r>
              <a:rPr lang="en-US" dirty="0" smtClean="0"/>
              <a:t>To be green or to not be green</a:t>
            </a:r>
            <a:endParaRPr lang="en-US" dirty="0"/>
          </a:p>
        </p:txBody>
      </p:sp>
      <p:sp>
        <p:nvSpPr>
          <p:cNvPr id="3" name="Content Placeholder 2"/>
          <p:cNvSpPr>
            <a:spLocks noGrp="1"/>
          </p:cNvSpPr>
          <p:nvPr>
            <p:ph idx="1"/>
          </p:nvPr>
        </p:nvSpPr>
        <p:spPr>
          <a:xfrm>
            <a:off x="677334" y="2160589"/>
            <a:ext cx="6602941" cy="3880773"/>
          </a:xfrm>
        </p:spPr>
        <p:txBody>
          <a:bodyPr>
            <a:normAutofit/>
          </a:bodyPr>
          <a:lstStyle/>
          <a:p>
            <a:r>
              <a:rPr lang="en-US" sz="2000" dirty="0" smtClean="0"/>
              <a:t>Buildings advertised as “low impact”</a:t>
            </a:r>
          </a:p>
          <a:p>
            <a:r>
              <a:rPr lang="en-US" sz="2000" dirty="0" smtClean="0"/>
              <a:t>Debate </a:t>
            </a:r>
            <a:r>
              <a:rPr lang="en-US" sz="2000" dirty="0"/>
              <a:t>in the true “green”-ness of LEED </a:t>
            </a:r>
            <a:r>
              <a:rPr lang="en-US" sz="2000" dirty="0" smtClean="0"/>
              <a:t>buildings</a:t>
            </a:r>
          </a:p>
          <a:p>
            <a:pPr lvl="1"/>
            <a:r>
              <a:rPr lang="en-US" sz="1800" dirty="0">
                <a:solidFill>
                  <a:schemeClr val="tx1">
                    <a:lumMod val="50000"/>
                    <a:lumOff val="50000"/>
                  </a:schemeClr>
                </a:solidFill>
              </a:rPr>
              <a:t>No follow-up on completed constructions</a:t>
            </a:r>
          </a:p>
          <a:p>
            <a:pPr lvl="1"/>
            <a:r>
              <a:rPr lang="en-US" sz="1800" dirty="0">
                <a:solidFill>
                  <a:schemeClr val="tx1">
                    <a:lumMod val="50000"/>
                    <a:lumOff val="50000"/>
                  </a:schemeClr>
                </a:solidFill>
              </a:rPr>
              <a:t>No assurance </a:t>
            </a:r>
            <a:r>
              <a:rPr lang="en-US" sz="1800" dirty="0" smtClean="0">
                <a:solidFill>
                  <a:schemeClr val="tx1">
                    <a:lumMod val="50000"/>
                    <a:lumOff val="50000"/>
                  </a:schemeClr>
                </a:solidFill>
              </a:rPr>
              <a:t>of demonstrated efficient </a:t>
            </a:r>
            <a:r>
              <a:rPr lang="en-US" sz="1800" baseline="30000" dirty="0" smtClean="0">
                <a:solidFill>
                  <a:schemeClr val="tx1">
                    <a:lumMod val="50000"/>
                    <a:lumOff val="50000"/>
                  </a:schemeClr>
                </a:solidFill>
              </a:rPr>
              <a:t>[3]</a:t>
            </a:r>
            <a:endParaRPr lang="en-US" sz="1800" baseline="30000" dirty="0">
              <a:solidFill>
                <a:schemeClr val="tx1">
                  <a:lumMod val="50000"/>
                  <a:lumOff val="50000"/>
                </a:schemeClr>
              </a:solidFill>
            </a:endParaRPr>
          </a:p>
          <a:p>
            <a:r>
              <a:rPr lang="en-US" sz="2000" dirty="0" smtClean="0"/>
              <a:t>Landscaping guidelines </a:t>
            </a:r>
          </a:p>
          <a:p>
            <a:r>
              <a:rPr lang="en-US" sz="2000" dirty="0" smtClean="0"/>
              <a:t>Are LEED buildings truly </a:t>
            </a:r>
            <a:r>
              <a:rPr lang="en-US" sz="2000" dirty="0"/>
              <a:t>low impact to their immediate environment? </a:t>
            </a:r>
          </a:p>
          <a:p>
            <a:pPr lvl="1"/>
            <a:endParaRPr lang="en-US" dirty="0"/>
          </a:p>
          <a:p>
            <a:endParaRPr lang="en-US" dirty="0" smtClean="0"/>
          </a:p>
        </p:txBody>
      </p:sp>
      <p:pic>
        <p:nvPicPr>
          <p:cNvPr id="1026" name="Picture 2" descr="Image result for kermit the fr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10375" y="914399"/>
            <a:ext cx="5048250" cy="594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26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ormAutofit/>
          </a:bodyPr>
          <a:lstStyle/>
          <a:p>
            <a:r>
              <a:rPr lang="en-US" sz="4000" dirty="0" smtClean="0"/>
              <a:t>Finding this out (Methodology)</a:t>
            </a:r>
            <a:endParaRPr lang="en-US" sz="4000" dirty="0"/>
          </a:p>
        </p:txBody>
      </p:sp>
      <p:sp>
        <p:nvSpPr>
          <p:cNvPr id="3" name="Content Placeholder 2"/>
          <p:cNvSpPr>
            <a:spLocks noGrp="1"/>
          </p:cNvSpPr>
          <p:nvPr>
            <p:ph idx="1"/>
          </p:nvPr>
        </p:nvSpPr>
        <p:spPr>
          <a:xfrm>
            <a:off x="334434" y="2228059"/>
            <a:ext cx="8596668" cy="2182811"/>
          </a:xfrm>
        </p:spPr>
        <p:txBody>
          <a:bodyPr/>
          <a:lstStyle/>
          <a:p>
            <a:r>
              <a:rPr lang="en-US" sz="2000" dirty="0" smtClean="0"/>
              <a:t>Studied 6 cities in Texas and California</a:t>
            </a:r>
          </a:p>
          <a:p>
            <a:r>
              <a:rPr lang="en-US" sz="2000" dirty="0" smtClean="0"/>
              <a:t>Mapped all current LEED certified buildings</a:t>
            </a:r>
          </a:p>
          <a:p>
            <a:pPr lvl="1"/>
            <a:r>
              <a:rPr lang="en-US" sz="1800" dirty="0" smtClean="0">
                <a:solidFill>
                  <a:schemeClr val="tx1">
                    <a:lumMod val="50000"/>
                    <a:lumOff val="50000"/>
                  </a:schemeClr>
                </a:solidFill>
              </a:rPr>
              <a:t>Green Building Information Gateway (GBIG)</a:t>
            </a:r>
          </a:p>
          <a:p>
            <a:pPr lvl="1"/>
            <a:r>
              <a:rPr lang="en-US" sz="1800" dirty="0" smtClean="0">
                <a:solidFill>
                  <a:schemeClr val="tx1">
                    <a:lumMod val="50000"/>
                    <a:lumOff val="50000"/>
                  </a:schemeClr>
                </a:solidFill>
              </a:rPr>
              <a:t>Date of completed construction noted</a:t>
            </a:r>
          </a:p>
        </p:txBody>
      </p:sp>
      <p:grpSp>
        <p:nvGrpSpPr>
          <p:cNvPr id="11" name="Group 10"/>
          <p:cNvGrpSpPr/>
          <p:nvPr/>
        </p:nvGrpSpPr>
        <p:grpSpPr>
          <a:xfrm>
            <a:off x="5346700" y="1426238"/>
            <a:ext cx="6845300" cy="4736899"/>
            <a:chOff x="5346700" y="1184938"/>
            <a:chExt cx="6845300" cy="4736899"/>
          </a:xfrm>
        </p:grpSpPr>
        <p:grpSp>
          <p:nvGrpSpPr>
            <p:cNvPr id="9" name="Group 8"/>
            <p:cNvGrpSpPr/>
            <p:nvPr/>
          </p:nvGrpSpPr>
          <p:grpSpPr>
            <a:xfrm>
              <a:off x="5600700" y="1562100"/>
              <a:ext cx="6350000" cy="4359737"/>
              <a:chOff x="5600700" y="1270000"/>
              <a:chExt cx="6350000" cy="4359737"/>
            </a:xfrm>
          </p:grpSpPr>
          <p:pic>
            <p:nvPicPr>
              <p:cNvPr id="4" name="Picture 3"/>
              <p:cNvPicPr>
                <a:picLocks noChangeAspect="1"/>
              </p:cNvPicPr>
              <p:nvPr/>
            </p:nvPicPr>
            <p:blipFill>
              <a:blip r:embed="rId3"/>
              <a:stretch>
                <a:fillRect/>
              </a:stretch>
            </p:blipFill>
            <p:spPr>
              <a:xfrm>
                <a:off x="5837237" y="1270000"/>
                <a:ext cx="4505325" cy="268605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7415212" y="2572212"/>
                <a:ext cx="4362450" cy="3057525"/>
              </a:xfrm>
              <a:prstGeom prst="rect">
                <a:avLst/>
              </a:prstGeom>
              <a:ln>
                <a:solidFill>
                  <a:schemeClr val="tx1"/>
                </a:solidFill>
              </a:ln>
            </p:spPr>
          </p:pic>
          <p:sp>
            <p:nvSpPr>
              <p:cNvPr id="6" name="Rectangle 5"/>
              <p:cNvSpPr/>
              <p:nvPr/>
            </p:nvSpPr>
            <p:spPr>
              <a:xfrm>
                <a:off x="5600700" y="1524000"/>
                <a:ext cx="5359400" cy="4064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7" name="Rectangle 6"/>
              <p:cNvSpPr/>
              <p:nvPr/>
            </p:nvSpPr>
            <p:spPr>
              <a:xfrm>
                <a:off x="7300912" y="3810000"/>
                <a:ext cx="4611688" cy="7239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8" name="Rectangle 7"/>
              <p:cNvSpPr/>
              <p:nvPr/>
            </p:nvSpPr>
            <p:spPr>
              <a:xfrm>
                <a:off x="7339012" y="5080000"/>
                <a:ext cx="4611688" cy="292100"/>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grpSp>
        <p:sp>
          <p:nvSpPr>
            <p:cNvPr id="10" name="TextBox 9"/>
            <p:cNvSpPr txBox="1"/>
            <p:nvPr/>
          </p:nvSpPr>
          <p:spPr>
            <a:xfrm>
              <a:off x="5346700" y="1184938"/>
              <a:ext cx="6845300" cy="369332"/>
            </a:xfrm>
            <a:prstGeom prst="rect">
              <a:avLst/>
            </a:prstGeom>
            <a:noFill/>
          </p:spPr>
          <p:txBody>
            <a:bodyPr wrap="square" rtlCol="0">
              <a:spAutoFit/>
            </a:bodyPr>
            <a:lstStyle/>
            <a:p>
              <a:r>
                <a:rPr lang="en-US" dirty="0" smtClean="0">
                  <a:solidFill>
                    <a:srgbClr val="002060"/>
                  </a:solidFill>
                </a:rPr>
                <a:t>Top 10 cities and States by number of LEED certified projects</a:t>
              </a:r>
              <a:endParaRPr lang="en-US" dirty="0">
                <a:solidFill>
                  <a:srgbClr val="002060"/>
                </a:solidFill>
              </a:endParaRPr>
            </a:p>
          </p:txBody>
        </p:sp>
      </p:grpSp>
      <p:sp>
        <p:nvSpPr>
          <p:cNvPr id="12" name="TextBox 11"/>
          <p:cNvSpPr txBox="1"/>
          <p:nvPr/>
        </p:nvSpPr>
        <p:spPr>
          <a:xfrm>
            <a:off x="7415212" y="6174601"/>
            <a:ext cx="2887579" cy="276999"/>
          </a:xfrm>
          <a:prstGeom prst="rect">
            <a:avLst/>
          </a:prstGeom>
          <a:noFill/>
        </p:spPr>
        <p:txBody>
          <a:bodyPr wrap="square" rtlCol="0">
            <a:spAutoFit/>
          </a:bodyPr>
          <a:lstStyle/>
          <a:p>
            <a:r>
              <a:rPr lang="en-US" sz="1200" dirty="0" smtClean="0">
                <a:solidFill>
                  <a:schemeClr val="tx1">
                    <a:lumMod val="50000"/>
                    <a:lumOff val="50000"/>
                  </a:schemeClr>
                </a:solidFill>
              </a:rPr>
              <a:t>USGBC</a:t>
            </a:r>
            <a:endParaRPr lang="en-US" dirty="0">
              <a:solidFill>
                <a:schemeClr val="tx1">
                  <a:lumMod val="50000"/>
                  <a:lumOff val="50000"/>
                </a:schemeClr>
              </a:solidFill>
            </a:endParaRPr>
          </a:p>
        </p:txBody>
      </p:sp>
    </p:spTree>
    <p:extLst>
      <p:ext uri="{BB962C8B-B14F-4D97-AF65-F5344CB8AC3E}">
        <p14:creationId xmlns:p14="http://schemas.microsoft.com/office/powerpoint/2010/main" val="4097013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pic>
        <p:nvPicPr>
          <p:cNvPr id="4" name="Picture 3"/>
          <p:cNvPicPr>
            <a:picLocks noChangeAspect="1"/>
          </p:cNvPicPr>
          <p:nvPr/>
        </p:nvPicPr>
        <p:blipFill>
          <a:blip r:embed="rId2"/>
          <a:stretch>
            <a:fillRect/>
          </a:stretch>
        </p:blipFill>
        <p:spPr>
          <a:xfrm>
            <a:off x="635000" y="368300"/>
            <a:ext cx="8242300" cy="6214607"/>
          </a:xfrm>
          <a:prstGeom prst="rect">
            <a:avLst/>
          </a:prstGeom>
        </p:spPr>
      </p:pic>
      <p:pic>
        <p:nvPicPr>
          <p:cNvPr id="5" name="Picture 4"/>
          <p:cNvPicPr>
            <a:picLocks noChangeAspect="1"/>
          </p:cNvPicPr>
          <p:nvPr/>
        </p:nvPicPr>
        <p:blipFill>
          <a:blip r:embed="rId3"/>
          <a:stretch>
            <a:fillRect/>
          </a:stretch>
        </p:blipFill>
        <p:spPr>
          <a:xfrm>
            <a:off x="5981700" y="3917950"/>
            <a:ext cx="2628900" cy="2476500"/>
          </a:xfrm>
          <a:prstGeom prst="rect">
            <a:avLst/>
          </a:prstGeom>
        </p:spPr>
      </p:pic>
    </p:spTree>
    <p:extLst>
      <p:ext uri="{BB962C8B-B14F-4D97-AF65-F5344CB8AC3E}">
        <p14:creationId xmlns:p14="http://schemas.microsoft.com/office/powerpoint/2010/main" val="964248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5704" y="508001"/>
            <a:ext cx="7744096" cy="5622262"/>
          </a:xfrm>
          <a:prstGeom prst="rect">
            <a:avLst/>
          </a:prstGeom>
        </p:spPr>
      </p:pic>
    </p:spTree>
    <p:extLst>
      <p:ext uri="{BB962C8B-B14F-4D97-AF65-F5344CB8AC3E}">
        <p14:creationId xmlns:p14="http://schemas.microsoft.com/office/powerpoint/2010/main" val="160774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38175" y="333374"/>
            <a:ext cx="8401916" cy="5610225"/>
          </a:xfrm>
          <a:prstGeom prst="rect">
            <a:avLst/>
          </a:prstGeom>
        </p:spPr>
      </p:pic>
    </p:spTree>
    <p:extLst>
      <p:ext uri="{BB962C8B-B14F-4D97-AF65-F5344CB8AC3E}">
        <p14:creationId xmlns:p14="http://schemas.microsoft.com/office/powerpoint/2010/main" val="1436626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TotalTime>
  <Words>789</Words>
  <Application>Microsoft Office PowerPoint</Application>
  <PresentationFormat>Widescreen</PresentationFormat>
  <Paragraphs>147</Paragraphs>
  <Slides>20</Slides>
  <Notes>4</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Trebuchet MS</vt:lpstr>
      <vt:lpstr>Wingdings 3</vt:lpstr>
      <vt:lpstr>Facet</vt:lpstr>
      <vt:lpstr>LEED Buildings and their effects on permeability </vt:lpstr>
      <vt:lpstr>Outline</vt:lpstr>
      <vt:lpstr>Conclusions</vt:lpstr>
      <vt:lpstr>LEED Building Basics</vt:lpstr>
      <vt:lpstr>To be green or to not be green</vt:lpstr>
      <vt:lpstr>Finding this out (Methodology)</vt:lpstr>
      <vt:lpstr>Data Collection</vt:lpstr>
      <vt:lpstr>PowerPoint Presentation</vt:lpstr>
      <vt:lpstr>PowerPoint Presentation</vt:lpstr>
      <vt:lpstr>Summary Stats, all cities</vt:lpstr>
      <vt:lpstr>Houston, Tx</vt:lpstr>
      <vt:lpstr>Los Angeles, Ca</vt:lpstr>
      <vt:lpstr>San Diego, Ca</vt:lpstr>
      <vt:lpstr>San Francisco, Ca</vt:lpstr>
      <vt:lpstr>GIS Data </vt:lpstr>
      <vt:lpstr>Characteristic Results</vt:lpstr>
      <vt:lpstr>Conclusions &amp; Discussion</vt:lpstr>
      <vt:lpstr>Questions?</vt:lpstr>
      <vt:lpstr>Sources and References:</vt:lpstr>
      <vt:lpstr>Image Citations</vt:lpstr>
    </vt:vector>
  </TitlesOfParts>
  <Company>Cockrell School of Engineering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Abel, Kelsey</dc:creator>
  <cp:lastModifiedBy>Abel, Kelsey</cp:lastModifiedBy>
  <cp:revision>34</cp:revision>
  <dcterms:created xsi:type="dcterms:W3CDTF">2016-11-07T05:59:48Z</dcterms:created>
  <dcterms:modified xsi:type="dcterms:W3CDTF">2016-11-29T16:30:52Z</dcterms:modified>
</cp:coreProperties>
</file>