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57" r:id="rId6"/>
    <p:sldId id="309" r:id="rId7"/>
    <p:sldId id="270" r:id="rId8"/>
    <p:sldId id="310" r:id="rId9"/>
    <p:sldId id="308" r:id="rId10"/>
    <p:sldId id="292" r:id="rId11"/>
    <p:sldId id="298" r:id="rId12"/>
    <p:sldId id="312" r:id="rId13"/>
    <p:sldId id="311" r:id="rId14"/>
    <p:sldId id="313" r:id="rId15"/>
    <p:sldId id="300" r:id="rId16"/>
    <p:sldId id="291" r:id="rId17"/>
    <p:sldId id="3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736"/>
    <a:srgbClr val="F3793A"/>
    <a:srgbClr val="E6E6E6"/>
    <a:srgbClr val="D9510D"/>
    <a:srgbClr val="F6996A"/>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82493" autoAdjust="0"/>
  </p:normalViewPr>
  <p:slideViewPr>
    <p:cSldViewPr snapToGrid="0">
      <p:cViewPr varScale="1">
        <p:scale>
          <a:sx n="108" d="100"/>
          <a:sy n="108" d="100"/>
        </p:scale>
        <p:origin x="18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BD271-69ED-459C-88D2-BD2EC5ACCCCB}" type="datetimeFigureOut">
              <a:rPr lang="en-US" smtClean="0"/>
              <a:t>11/29/2016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84BC3-CCD1-4DD3-9962-6E92F3B1E8B9}" type="slidenum">
              <a:rPr lang="en-US" smtClean="0"/>
              <a:t>‹#›</a:t>
            </a:fld>
            <a:endParaRPr lang="en-US"/>
          </a:p>
        </p:txBody>
      </p:sp>
    </p:spTree>
    <p:extLst>
      <p:ext uri="{BB962C8B-B14F-4D97-AF65-F5344CB8AC3E}">
        <p14:creationId xmlns:p14="http://schemas.microsoft.com/office/powerpoint/2010/main" val="307016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84BC3-CCD1-4DD3-9962-6E92F3B1E8B9}" type="slidenum">
              <a:rPr lang="en-US" smtClean="0"/>
              <a:t>1</a:t>
            </a:fld>
            <a:endParaRPr lang="en-US"/>
          </a:p>
        </p:txBody>
      </p:sp>
    </p:spTree>
    <p:extLst>
      <p:ext uri="{BB962C8B-B14F-4D97-AF65-F5344CB8AC3E}">
        <p14:creationId xmlns:p14="http://schemas.microsoft.com/office/powerpoint/2010/main" val="197656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Hypoxia</a:t>
            </a:r>
            <a:r>
              <a:rPr lang="en-US" baseline="0" dirty="0"/>
              <a:t> is defined as dissolved o2 less than 2 mg/L. Does not occur in the winter, are most intense in the summer. </a:t>
            </a:r>
            <a:r>
              <a:rPr lang="en-US" dirty="0"/>
              <a:t>This is something that we already know, but what we don’t know</a:t>
            </a:r>
            <a:r>
              <a:rPr lang="en-US" baseline="0" dirty="0"/>
              <a:t> is how hypoxic zones and offshore drilling rigs interact</a:t>
            </a:r>
            <a:endParaRPr lang="en-US" dirty="0"/>
          </a:p>
        </p:txBody>
      </p:sp>
      <p:sp>
        <p:nvSpPr>
          <p:cNvPr id="4" name="Slide Number Placeholder 3"/>
          <p:cNvSpPr>
            <a:spLocks noGrp="1"/>
          </p:cNvSpPr>
          <p:nvPr>
            <p:ph type="sldNum" sz="quarter" idx="10"/>
          </p:nvPr>
        </p:nvSpPr>
        <p:spPr/>
        <p:txBody>
          <a:bodyPr/>
          <a:lstStyle/>
          <a:p>
            <a:fld id="{B2384BC3-CCD1-4DD3-9962-6E92F3B1E8B9}" type="slidenum">
              <a:rPr lang="en-US" smtClean="0"/>
              <a:t>3</a:t>
            </a:fld>
            <a:endParaRPr lang="en-US"/>
          </a:p>
        </p:txBody>
      </p:sp>
    </p:spTree>
    <p:extLst>
      <p:ext uri="{BB962C8B-B14F-4D97-AF65-F5344CB8AC3E}">
        <p14:creationId xmlns:p14="http://schemas.microsoft.com/office/powerpoint/2010/main" val="154424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About 200 are</a:t>
            </a:r>
            <a:r>
              <a:rPr lang="en-US" sz="1200" kern="1200" baseline="0" dirty="0">
                <a:solidFill>
                  <a:schemeClr val="tx1"/>
                </a:solidFill>
                <a:effectLst/>
                <a:latin typeface="+mn-lt"/>
                <a:ea typeface="+mn-ea"/>
                <a:cs typeface="+mn-cs"/>
              </a:rPr>
              <a:t> being removed by explosive severance every year. </a:t>
            </a:r>
            <a:r>
              <a:rPr lang="en-US" sz="1200" kern="1200" dirty="0">
                <a:solidFill>
                  <a:schemeClr val="tx1"/>
                </a:solidFill>
                <a:effectLst/>
                <a:latin typeface="+mn-lt"/>
                <a:ea typeface="+mn-ea"/>
                <a:cs typeface="+mn-cs"/>
              </a:rPr>
              <a:t>For Red snapper, explosive severance was estimated to kill 71% of fish present (</a:t>
            </a:r>
            <a:r>
              <a:rPr lang="en-US" sz="1200" kern="1200" dirty="0" err="1">
                <a:solidFill>
                  <a:schemeClr val="tx1"/>
                </a:solidFill>
                <a:effectLst/>
                <a:latin typeface="+mn-lt"/>
                <a:ea typeface="+mn-ea"/>
                <a:cs typeface="+mn-cs"/>
              </a:rPr>
              <a:t>Gitshlag</a:t>
            </a:r>
            <a:r>
              <a:rPr lang="en-US" sz="1200" kern="1200" dirty="0">
                <a:solidFill>
                  <a:schemeClr val="tx1"/>
                </a:solidFill>
                <a:effectLst/>
                <a:latin typeface="+mn-lt"/>
                <a:ea typeface="+mn-ea"/>
                <a:cs typeface="+mn-cs"/>
              </a:rPr>
              <a:t> et al. 2003). My</a:t>
            </a:r>
            <a:r>
              <a:rPr lang="en-US" sz="1200" kern="1200" baseline="0" dirty="0">
                <a:solidFill>
                  <a:schemeClr val="tx1"/>
                </a:solidFill>
                <a:effectLst/>
                <a:latin typeface="+mn-lt"/>
                <a:ea typeface="+mn-ea"/>
                <a:cs typeface="+mn-cs"/>
              </a:rPr>
              <a:t> thesis work will aim to improve this estimate, as well as provide estimates for other species</a:t>
            </a:r>
            <a:r>
              <a:rPr lang="en-US" sz="1200" kern="1200" baseline="0">
                <a:solidFill>
                  <a:schemeClr val="tx1"/>
                </a:solidFill>
                <a:effectLst/>
                <a:latin typeface="+mn-lt"/>
                <a:ea typeface="+mn-ea"/>
                <a:cs typeface="+mn-cs"/>
              </a:rPr>
              <a:t>. </a:t>
            </a:r>
            <a:r>
              <a:rPr lang="en-US" baseline="0"/>
              <a:t>Knowledge </a:t>
            </a:r>
            <a:r>
              <a:rPr lang="en-US" baseline="0" dirty="0"/>
              <a:t>of how which and how many platforms fall within hypoxic zones could: improve </a:t>
            </a:r>
            <a:r>
              <a:rPr lang="en-US" baseline="0" dirty="0" err="1"/>
              <a:t>severace</a:t>
            </a:r>
            <a:r>
              <a:rPr lang="en-US" baseline="0" dirty="0"/>
              <a:t> planning to reduce ecological impacts, be foundational for research studying hypoxia impacts on drilling rigs, be informative for fishermen planning their next fishing trip. </a:t>
            </a:r>
            <a:endParaRPr lang="en-US" dirty="0"/>
          </a:p>
        </p:txBody>
      </p:sp>
      <p:sp>
        <p:nvSpPr>
          <p:cNvPr id="4" name="Slide Number Placeholder 3"/>
          <p:cNvSpPr>
            <a:spLocks noGrp="1"/>
          </p:cNvSpPr>
          <p:nvPr>
            <p:ph type="sldNum" sz="quarter" idx="10"/>
          </p:nvPr>
        </p:nvSpPr>
        <p:spPr/>
        <p:txBody>
          <a:bodyPr/>
          <a:lstStyle/>
          <a:p>
            <a:fld id="{B2384BC3-CCD1-4DD3-9962-6E92F3B1E8B9}" type="slidenum">
              <a:rPr lang="en-US" smtClean="0"/>
              <a:t>4</a:t>
            </a:fld>
            <a:endParaRPr lang="en-US"/>
          </a:p>
        </p:txBody>
      </p:sp>
    </p:spTree>
    <p:extLst>
      <p:ext uri="{BB962C8B-B14F-4D97-AF65-F5344CB8AC3E}">
        <p14:creationId xmlns:p14="http://schemas.microsoft.com/office/powerpoint/2010/main" val="8803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thesis</a:t>
            </a:r>
            <a:r>
              <a:rPr lang="en-US" baseline="0" dirty="0"/>
              <a:t> work will quantify impacts of explosive severance. Whenever you want to identify a problem, you also want to propose a solution. </a:t>
            </a:r>
            <a:r>
              <a:rPr lang="en-US" dirty="0"/>
              <a:t>Minimizing ecological impacts</a:t>
            </a:r>
          </a:p>
        </p:txBody>
      </p:sp>
      <p:sp>
        <p:nvSpPr>
          <p:cNvPr id="4" name="Slide Number Placeholder 3"/>
          <p:cNvSpPr>
            <a:spLocks noGrp="1"/>
          </p:cNvSpPr>
          <p:nvPr>
            <p:ph type="sldNum" sz="quarter" idx="10"/>
          </p:nvPr>
        </p:nvSpPr>
        <p:spPr/>
        <p:txBody>
          <a:bodyPr/>
          <a:lstStyle/>
          <a:p>
            <a:fld id="{B2384BC3-CCD1-4DD3-9962-6E92F3B1E8B9}" type="slidenum">
              <a:rPr lang="en-US" smtClean="0"/>
              <a:t>5</a:t>
            </a:fld>
            <a:endParaRPr lang="en-US"/>
          </a:p>
        </p:txBody>
      </p:sp>
    </p:spTree>
    <p:extLst>
      <p:ext uri="{BB962C8B-B14F-4D97-AF65-F5344CB8AC3E}">
        <p14:creationId xmlns:p14="http://schemas.microsoft.com/office/powerpoint/2010/main" val="108289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Bureau of</a:t>
            </a:r>
            <a:r>
              <a:rPr lang="en-US" baseline="0" dirty="0"/>
              <a:t> safety and environmental enforcement. #s as of oct 2016. </a:t>
            </a:r>
            <a:r>
              <a:rPr lang="en-US" dirty="0"/>
              <a:t>Since 2001</a:t>
            </a:r>
            <a:r>
              <a:rPr lang="en-US" baseline="0" dirty="0"/>
              <a:t> with this sampling protocol, but studied since 1985</a:t>
            </a:r>
            <a:endParaRPr lang="en-US" dirty="0"/>
          </a:p>
        </p:txBody>
      </p:sp>
      <p:sp>
        <p:nvSpPr>
          <p:cNvPr id="4" name="Slide Number Placeholder 3"/>
          <p:cNvSpPr>
            <a:spLocks noGrp="1"/>
          </p:cNvSpPr>
          <p:nvPr>
            <p:ph type="sldNum" sz="quarter" idx="10"/>
          </p:nvPr>
        </p:nvSpPr>
        <p:spPr/>
        <p:txBody>
          <a:bodyPr/>
          <a:lstStyle/>
          <a:p>
            <a:fld id="{B2384BC3-CCD1-4DD3-9962-6E92F3B1E8B9}" type="slidenum">
              <a:rPr lang="en-US" smtClean="0"/>
              <a:t>6</a:t>
            </a:fld>
            <a:endParaRPr lang="en-US"/>
          </a:p>
        </p:txBody>
      </p:sp>
    </p:spTree>
    <p:extLst>
      <p:ext uri="{BB962C8B-B14F-4D97-AF65-F5344CB8AC3E}">
        <p14:creationId xmlns:p14="http://schemas.microsoft.com/office/powerpoint/2010/main" val="71504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AE6758-8E9A-4EB1-917A-8C7E0642D0AE}"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131654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AE6758-8E9A-4EB1-917A-8C7E0642D0AE}"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111193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AE6758-8E9A-4EB1-917A-8C7E0642D0AE}"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312725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2524" y="159646"/>
            <a:ext cx="7429501" cy="1325563"/>
          </a:xfrm>
        </p:spPr>
        <p:txBody>
          <a:bodyPr>
            <a:normAutofit/>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152525" y="1608207"/>
            <a:ext cx="74295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AE6758-8E9A-4EB1-917A-8C7E0642D0AE}"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ED462-A6ED-4092-8C9E-5F630720A1AE}" type="slidenum">
              <a:rPr lang="en-US" smtClean="0"/>
              <a:t>‹#›</a:t>
            </a:fld>
            <a:endParaRPr lang="en-US"/>
          </a:p>
        </p:txBody>
      </p:sp>
      <p:sp>
        <p:nvSpPr>
          <p:cNvPr id="8" name="Rectangle 7"/>
          <p:cNvSpPr/>
          <p:nvPr userDrawn="1"/>
        </p:nvSpPr>
        <p:spPr>
          <a:xfrm rot="5400000">
            <a:off x="-3086100" y="3086100"/>
            <a:ext cx="6858000" cy="685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6953250" y="5895975"/>
            <a:ext cx="1905000" cy="962025"/>
          </a:xfrm>
          <a:prstGeom prst="rect">
            <a:avLst/>
          </a:prstGeom>
        </p:spPr>
      </p:pic>
    </p:spTree>
    <p:extLst>
      <p:ext uri="{BB962C8B-B14F-4D97-AF65-F5344CB8AC3E}">
        <p14:creationId xmlns:p14="http://schemas.microsoft.com/office/powerpoint/2010/main" val="327134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224" y="1709739"/>
            <a:ext cx="7472363"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38224" y="4589464"/>
            <a:ext cx="7472364"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7AE6758-8E9A-4EB1-917A-8C7E0642D0AE}" type="datetimeFigureOut">
              <a:rPr lang="en-US" smtClean="0"/>
              <a:pPr/>
              <a:t>11/29/2016</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F4ED462-A6ED-4092-8C9E-5F630720A1AE}" type="slidenum">
              <a:rPr lang="en-US" smtClean="0"/>
              <a:pPr/>
              <a:t>‹#›</a:t>
            </a:fld>
            <a:endParaRPr lang="en-US"/>
          </a:p>
        </p:txBody>
      </p:sp>
      <p:sp>
        <p:nvSpPr>
          <p:cNvPr id="8" name="Rectangle 7"/>
          <p:cNvSpPr/>
          <p:nvPr userDrawn="1"/>
        </p:nvSpPr>
        <p:spPr>
          <a:xfrm rot="5400000">
            <a:off x="-3086100" y="3086100"/>
            <a:ext cx="6858000" cy="685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a:stretch>
            <a:fillRect/>
          </a:stretch>
        </p:blipFill>
        <p:spPr>
          <a:xfrm>
            <a:off x="6958012" y="5875338"/>
            <a:ext cx="1905000" cy="962025"/>
          </a:xfrm>
          <a:prstGeom prst="rect">
            <a:avLst/>
          </a:prstGeom>
        </p:spPr>
      </p:pic>
    </p:spTree>
    <p:extLst>
      <p:ext uri="{BB962C8B-B14F-4D97-AF65-F5344CB8AC3E}">
        <p14:creationId xmlns:p14="http://schemas.microsoft.com/office/powerpoint/2010/main" val="43079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E6758-8E9A-4EB1-917A-8C7E0642D0AE}"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11527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AE6758-8E9A-4EB1-917A-8C7E0642D0AE}"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359328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E6758-8E9A-4EB1-917A-8C7E0642D0AE}"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83896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E6758-8E9A-4EB1-917A-8C7E0642D0AE}"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152468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AE6758-8E9A-4EB1-917A-8C7E0642D0AE}"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95029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AE6758-8E9A-4EB1-917A-8C7E0642D0AE}"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ED462-A6ED-4092-8C9E-5F630720A1AE}" type="slidenum">
              <a:rPr lang="en-US" smtClean="0"/>
              <a:t>‹#›</a:t>
            </a:fld>
            <a:endParaRPr lang="en-US"/>
          </a:p>
        </p:txBody>
      </p:sp>
    </p:spTree>
    <p:extLst>
      <p:ext uri="{BB962C8B-B14F-4D97-AF65-F5344CB8AC3E}">
        <p14:creationId xmlns:p14="http://schemas.microsoft.com/office/powerpoint/2010/main" val="173290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E6758-8E9A-4EB1-917A-8C7E0642D0AE}" type="datetimeFigureOut">
              <a:rPr lang="en-US" smtClean="0"/>
              <a:t>11/29/2016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ED462-A6ED-4092-8C9E-5F630720A1AE}" type="slidenum">
              <a:rPr lang="en-US" smtClean="0"/>
              <a:t>‹#›</a:t>
            </a:fld>
            <a:endParaRPr lang="en-US"/>
          </a:p>
        </p:txBody>
      </p:sp>
    </p:spTree>
    <p:extLst>
      <p:ext uri="{BB962C8B-B14F-4D97-AF65-F5344CB8AC3E}">
        <p14:creationId xmlns:p14="http://schemas.microsoft.com/office/powerpoint/2010/main" val="2829079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4" y="696192"/>
            <a:ext cx="7472363" cy="3876676"/>
          </a:xfrm>
        </p:spPr>
        <p:txBody>
          <a:bodyPr>
            <a:noAutofit/>
          </a:bodyPr>
          <a:lstStyle/>
          <a:p>
            <a:r>
              <a:rPr lang="en-US" sz="3800" dirty="0"/>
              <a:t>Offshore petroleum platforms and dissolved oxygen in the northern Gulf of Mexico</a:t>
            </a:r>
            <a:br>
              <a:rPr lang="en-US" sz="3800" dirty="0"/>
            </a:br>
            <a:endParaRPr lang="en-US" sz="3800" dirty="0"/>
          </a:p>
        </p:txBody>
      </p:sp>
      <p:sp>
        <p:nvSpPr>
          <p:cNvPr id="3" name="Text Placeholder 2"/>
          <p:cNvSpPr>
            <a:spLocks noGrp="1"/>
          </p:cNvSpPr>
          <p:nvPr>
            <p:ph type="body" idx="1"/>
          </p:nvPr>
        </p:nvSpPr>
        <p:spPr/>
        <p:txBody>
          <a:bodyPr>
            <a:normAutofit/>
          </a:bodyPr>
          <a:lstStyle/>
          <a:p>
            <a:r>
              <a:rPr lang="en-US" sz="1800" dirty="0"/>
              <a:t>Derek G. </a:t>
            </a:r>
            <a:r>
              <a:rPr lang="en-US" sz="1800" dirty="0" err="1"/>
              <a:t>Bolser</a:t>
            </a:r>
            <a:endParaRPr lang="en-US" sz="1800" dirty="0"/>
          </a:p>
          <a:p>
            <a:r>
              <a:rPr lang="en-US" sz="1800" dirty="0"/>
              <a:t>Geographic Information Systems in Water Resources</a:t>
            </a:r>
          </a:p>
          <a:p>
            <a:r>
              <a:rPr lang="en-US" sz="1800" dirty="0"/>
              <a:t>November 29th, 2016</a:t>
            </a:r>
          </a:p>
        </p:txBody>
      </p:sp>
      <p:pic>
        <p:nvPicPr>
          <p:cNvPr id="13314" name="Picture 2" descr="Image result for university of texas marine science instit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2" y="58541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0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results- platforms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18" y="3048000"/>
            <a:ext cx="6656316" cy="3628345"/>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882852103"/>
              </p:ext>
            </p:extLst>
          </p:nvPr>
        </p:nvGraphicFramePr>
        <p:xfrm>
          <a:off x="1152521" y="1355832"/>
          <a:ext cx="7812802" cy="1481960"/>
        </p:xfrm>
        <a:graphic>
          <a:graphicData uri="http://schemas.openxmlformats.org/drawingml/2006/table">
            <a:tbl>
              <a:tblPr firstRow="1" firstCol="1" bandRow="1">
                <a:tableStyleId>{5C22544A-7EE6-4342-B048-85BDC9FD1C3A}</a:tableStyleId>
              </a:tblPr>
              <a:tblGrid>
                <a:gridCol w="3906401">
                  <a:extLst>
                    <a:ext uri="{9D8B030D-6E8A-4147-A177-3AD203B41FA5}">
                      <a16:colId xmlns:a16="http://schemas.microsoft.com/office/drawing/2014/main" val="2617509463"/>
                    </a:ext>
                  </a:extLst>
                </a:gridCol>
                <a:gridCol w="3906401">
                  <a:extLst>
                    <a:ext uri="{9D8B030D-6E8A-4147-A177-3AD203B41FA5}">
                      <a16:colId xmlns:a16="http://schemas.microsoft.com/office/drawing/2014/main" val="738002003"/>
                    </a:ext>
                  </a:extLst>
                </a:gridCol>
              </a:tblGrid>
              <a:tr h="370490">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Class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Number of platforms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831143"/>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Hypoxic (0-2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93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5619331"/>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Near-hypoxic (2-5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1,309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0659202"/>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Not hypoxic (5+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139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7659696"/>
                  </a:ext>
                </a:extLst>
              </a:tr>
            </a:tbl>
          </a:graphicData>
        </a:graphic>
      </p:graphicFrame>
    </p:spTree>
    <p:extLst>
      <p:ext uri="{BB962C8B-B14F-4D97-AF65-F5344CB8AC3E}">
        <p14:creationId xmlns:p14="http://schemas.microsoft.com/office/powerpoint/2010/main" val="86277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results- dissolved oxygen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66071"/>
              </p:ext>
            </p:extLst>
          </p:nvPr>
        </p:nvGraphicFramePr>
        <p:xfrm>
          <a:off x="1152521" y="1485208"/>
          <a:ext cx="7634126" cy="1436668"/>
        </p:xfrm>
        <a:graphic>
          <a:graphicData uri="http://schemas.openxmlformats.org/drawingml/2006/table">
            <a:tbl>
              <a:tblPr firstRow="1" firstCol="1" bandRow="1">
                <a:tableStyleId>{5C22544A-7EE6-4342-B048-85BDC9FD1C3A}</a:tableStyleId>
              </a:tblPr>
              <a:tblGrid>
                <a:gridCol w="3817063">
                  <a:extLst>
                    <a:ext uri="{9D8B030D-6E8A-4147-A177-3AD203B41FA5}">
                      <a16:colId xmlns:a16="http://schemas.microsoft.com/office/drawing/2014/main" val="1992551386"/>
                    </a:ext>
                  </a:extLst>
                </a:gridCol>
                <a:gridCol w="3817063">
                  <a:extLst>
                    <a:ext uri="{9D8B030D-6E8A-4147-A177-3AD203B41FA5}">
                      <a16:colId xmlns:a16="http://schemas.microsoft.com/office/drawing/2014/main" val="202902186"/>
                    </a:ext>
                  </a:extLst>
                </a:gridCol>
              </a:tblGrid>
              <a:tr h="359167">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Class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Area (km^2)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8780145"/>
                  </a:ext>
                </a:extLst>
              </a:tr>
              <a:tr h="359167">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Hypoxic (0-2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1,351.2498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5233827"/>
                  </a:ext>
                </a:extLst>
              </a:tr>
              <a:tr h="359167">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Near-hypoxic (2-5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19,782.8712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9346822"/>
                  </a:ext>
                </a:extLst>
              </a:tr>
              <a:tr h="359167">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Not hypoxic (5+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2,442.7895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6891899"/>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41" y="3163614"/>
            <a:ext cx="6659001" cy="3603928"/>
          </a:xfrm>
          <a:prstGeom prst="rect">
            <a:avLst/>
          </a:prstGeom>
        </p:spPr>
      </p:pic>
    </p:spTree>
    <p:extLst>
      <p:ext uri="{BB962C8B-B14F-4D97-AF65-F5344CB8AC3E}">
        <p14:creationId xmlns:p14="http://schemas.microsoft.com/office/powerpoint/2010/main" val="150895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3" name="TextBox 2"/>
          <p:cNvSpPr txBox="1"/>
          <p:nvPr/>
        </p:nvSpPr>
        <p:spPr>
          <a:xfrm>
            <a:off x="1282148" y="1485209"/>
            <a:ext cx="738477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may be a sufficient number of platforms in hypoxic areas to meet demolition demands in some locations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This process undertaken with real-time data could be used to better plan explosive severance, or at least accurately quantify impacts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11" y="4014951"/>
            <a:ext cx="6595263" cy="2755681"/>
          </a:xfrm>
          <a:prstGeom prst="rect">
            <a:avLst/>
          </a:prstGeom>
        </p:spPr>
      </p:pic>
      <p:sp>
        <p:nvSpPr>
          <p:cNvPr id="14" name="TextBox 13"/>
          <p:cNvSpPr txBox="1"/>
          <p:nvPr/>
        </p:nvSpPr>
        <p:spPr>
          <a:xfrm>
            <a:off x="861848" y="6358759"/>
            <a:ext cx="1513490" cy="369332"/>
          </a:xfrm>
          <a:prstGeom prst="rect">
            <a:avLst/>
          </a:prstGeom>
          <a:noFill/>
        </p:spPr>
        <p:txBody>
          <a:bodyPr wrap="square" rtlCol="0">
            <a:spAutoFit/>
          </a:bodyPr>
          <a:lstStyle/>
          <a:p>
            <a:r>
              <a:rPr lang="en-US" dirty="0">
                <a:solidFill>
                  <a:schemeClr val="bg1"/>
                </a:solidFill>
              </a:rPr>
              <a:t>Oil price</a:t>
            </a:r>
          </a:p>
        </p:txBody>
      </p:sp>
    </p:spTree>
    <p:extLst>
      <p:ext uri="{BB962C8B-B14F-4D97-AF65-F5344CB8AC3E}">
        <p14:creationId xmlns:p14="http://schemas.microsoft.com/office/powerpoint/2010/main" val="123345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152524" y="1469846"/>
            <a:ext cx="8434820" cy="4351338"/>
          </a:xfrm>
        </p:spPr>
        <p:txBody>
          <a:bodyPr/>
          <a:lstStyle/>
          <a:p>
            <a:pPr marL="0" indent="0">
              <a:buNone/>
            </a:pPr>
            <a:r>
              <a:rPr lang="en-US" dirty="0"/>
              <a:t>Thank you Dr. </a:t>
            </a:r>
            <a:r>
              <a:rPr lang="en-US" dirty="0" err="1"/>
              <a:t>Maidment</a:t>
            </a:r>
            <a:r>
              <a:rPr lang="en-US" dirty="0"/>
              <a:t> and Paul </a:t>
            </a:r>
            <a:r>
              <a:rPr lang="en-US" dirty="0" err="1"/>
              <a:t>Ruess</a:t>
            </a:r>
            <a:r>
              <a:rPr lang="en-US" dirty="0"/>
              <a:t>!</a:t>
            </a:r>
          </a:p>
          <a:p>
            <a:pPr marL="0" indent="0">
              <a:buNone/>
            </a:pPr>
            <a:endParaRPr lang="en-US" dirty="0"/>
          </a:p>
        </p:txBody>
      </p:sp>
      <p:pic>
        <p:nvPicPr>
          <p:cNvPr id="9218" name="Picture 2" descr="Image result for reef fish oil 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70" y="2195850"/>
            <a:ext cx="51149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1870" y="5636518"/>
            <a:ext cx="2133600" cy="369332"/>
          </a:xfrm>
          <a:prstGeom prst="rect">
            <a:avLst/>
          </a:prstGeom>
          <a:noFill/>
        </p:spPr>
        <p:txBody>
          <a:bodyPr wrap="square" rtlCol="0">
            <a:spAutoFit/>
          </a:bodyPr>
          <a:lstStyle/>
          <a:p>
            <a:r>
              <a:rPr lang="en-US" dirty="0" err="1">
                <a:solidFill>
                  <a:schemeClr val="bg1"/>
                </a:solidFill>
              </a:rPr>
              <a:t>InHabitat</a:t>
            </a:r>
            <a:endParaRPr lang="en-US" dirty="0">
              <a:solidFill>
                <a:schemeClr val="bg1"/>
              </a:solidFill>
            </a:endParaRPr>
          </a:p>
        </p:txBody>
      </p:sp>
      <p:pic>
        <p:nvPicPr>
          <p:cNvPr id="6" name="Picture 2" descr="Image result for university of texas marine science instit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2" y="58541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2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42" name="Picture 2" descr="Image result for fishing oil 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729" y="1208689"/>
            <a:ext cx="6187089" cy="46403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1688" y="5479674"/>
            <a:ext cx="1932882" cy="369332"/>
          </a:xfrm>
          <a:prstGeom prst="rect">
            <a:avLst/>
          </a:prstGeom>
          <a:noFill/>
        </p:spPr>
        <p:txBody>
          <a:bodyPr wrap="square" rtlCol="0">
            <a:spAutoFit/>
          </a:bodyPr>
          <a:lstStyle/>
          <a:p>
            <a:r>
              <a:rPr lang="en-US" dirty="0"/>
              <a:t>Home run charters</a:t>
            </a:r>
          </a:p>
        </p:txBody>
      </p:sp>
      <p:pic>
        <p:nvPicPr>
          <p:cNvPr id="13" name="Picture 2" descr="Image result for university of texas marine science instit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29" y="584900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8252" y="5973417"/>
            <a:ext cx="5098774"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Reference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Gallaway</a:t>
            </a:r>
            <a:r>
              <a:rPr lang="en-US" sz="1200" dirty="0">
                <a:latin typeface="Arial" panose="020B0604020202020204" pitchFamily="34" charset="0"/>
                <a:cs typeface="Arial" panose="020B0604020202020204" pitchFamily="34" charset="0"/>
              </a:rPr>
              <a:t>, B. J., S. T. </a:t>
            </a:r>
            <a:r>
              <a:rPr lang="en-US" sz="1200" dirty="0" err="1">
                <a:latin typeface="Arial" panose="020B0604020202020204" pitchFamily="34" charset="0"/>
                <a:cs typeface="Arial" panose="020B0604020202020204" pitchFamily="34" charset="0"/>
              </a:rPr>
              <a:t>Szedlmayer</a:t>
            </a:r>
            <a:r>
              <a:rPr lang="en-US" sz="1200" dirty="0">
                <a:latin typeface="Arial" panose="020B0604020202020204" pitchFamily="34" charset="0"/>
                <a:cs typeface="Arial" panose="020B0604020202020204" pitchFamily="34" charset="0"/>
              </a:rPr>
              <a:t>, and W. J. Gazey. 2009. "A life history review for red snapper in the Gulf of Mexico with an evaluation of the importance of offshore petroleum platforms and other artificial reefs." </a:t>
            </a:r>
            <a:r>
              <a:rPr lang="en-US" sz="1200" i="1" dirty="0">
                <a:latin typeface="Arial" panose="020B0604020202020204" pitchFamily="34" charset="0"/>
                <a:cs typeface="Arial" panose="020B0604020202020204" pitchFamily="34" charset="0"/>
              </a:rPr>
              <a:t>Reviews in Fisheries Science</a:t>
            </a:r>
            <a:r>
              <a:rPr lang="en-US" sz="1200" dirty="0">
                <a:latin typeface="Arial" panose="020B0604020202020204" pitchFamily="34" charset="0"/>
                <a:cs typeface="Arial" panose="020B0604020202020204" pitchFamily="34" charset="0"/>
              </a:rPr>
              <a:t> 17.1: 48-67. </a:t>
            </a:r>
          </a:p>
        </p:txBody>
      </p:sp>
    </p:spTree>
    <p:extLst>
      <p:ext uri="{BB962C8B-B14F-4D97-AF65-F5344CB8AC3E}">
        <p14:creationId xmlns:p14="http://schemas.microsoft.com/office/powerpoint/2010/main" val="32941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2524" y="159646"/>
            <a:ext cx="7762876" cy="1325563"/>
          </a:xfrm>
        </p:spPr>
        <p:txBody>
          <a:bodyPr>
            <a:normAutofit/>
          </a:bodyPr>
          <a:lstStyle/>
          <a:p>
            <a:r>
              <a:rPr lang="en-US" sz="3200" dirty="0"/>
              <a:t>Overview</a:t>
            </a:r>
          </a:p>
        </p:txBody>
      </p:sp>
      <p:sp>
        <p:nvSpPr>
          <p:cNvPr id="8" name="Text Placeholder 2"/>
          <p:cNvSpPr txBox="1">
            <a:spLocks/>
          </p:cNvSpPr>
          <p:nvPr/>
        </p:nvSpPr>
        <p:spPr>
          <a:xfrm>
            <a:off x="669129" y="6620556"/>
            <a:ext cx="1538290" cy="2374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p:txBody>
      </p:sp>
      <p:sp>
        <p:nvSpPr>
          <p:cNvPr id="3" name="TextBox 2"/>
          <p:cNvSpPr txBox="1"/>
          <p:nvPr/>
        </p:nvSpPr>
        <p:spPr>
          <a:xfrm>
            <a:off x="1438274" y="1624357"/>
            <a:ext cx="6838122" cy="4154984"/>
          </a:xfrm>
          <a:prstGeom prst="rect">
            <a:avLst/>
          </a:prstGeom>
          <a:noFill/>
        </p:spPr>
        <p:txBody>
          <a:bodyPr wrap="square" rtlCol="0">
            <a:spAutoFit/>
          </a:bodyPr>
          <a:lstStyle/>
          <a:p>
            <a:pPr marL="285750" indent="-285750">
              <a:buFontTx/>
              <a:buChar char="-"/>
            </a:pPr>
            <a:r>
              <a:rPr lang="en-US" sz="2400" dirty="0">
                <a:latin typeface="Arial" panose="020B0604020202020204" pitchFamily="34" charset="0"/>
                <a:cs typeface="Arial" panose="020B0604020202020204" pitchFamily="34" charset="0"/>
              </a:rPr>
              <a:t>Background</a:t>
            </a:r>
          </a:p>
          <a:p>
            <a:pPr marL="285750" indent="-285750">
              <a:buFontTx/>
              <a:buChar char="-"/>
            </a:pPr>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Objectives</a:t>
            </a:r>
          </a:p>
          <a:p>
            <a:pPr marL="285750" indent="-285750">
              <a:buFontTx/>
              <a:buChar char="-"/>
            </a:pPr>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Data</a:t>
            </a:r>
          </a:p>
          <a:p>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Methods </a:t>
            </a:r>
          </a:p>
          <a:p>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Results</a:t>
            </a:r>
          </a:p>
          <a:p>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Significance </a:t>
            </a:r>
            <a:r>
              <a:rPr lang="en-US" sz="2400" dirty="0"/>
              <a:t> </a:t>
            </a:r>
          </a:p>
        </p:txBody>
      </p:sp>
      <p:pic>
        <p:nvPicPr>
          <p:cNvPr id="9" name="Picture 2" descr="Image result for offshore drilling rig gulf of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448" y="2014967"/>
            <a:ext cx="4655696" cy="337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40901" y="5031758"/>
            <a:ext cx="1470990" cy="369332"/>
          </a:xfrm>
          <a:prstGeom prst="rect">
            <a:avLst/>
          </a:prstGeom>
          <a:noFill/>
        </p:spPr>
        <p:txBody>
          <a:bodyPr wrap="square" rtlCol="0">
            <a:spAutoFit/>
          </a:bodyPr>
          <a:lstStyle/>
          <a:p>
            <a:r>
              <a:rPr lang="en-US" dirty="0">
                <a:solidFill>
                  <a:schemeClr val="bg1"/>
                </a:solidFill>
              </a:rPr>
              <a:t>Rig Fusion</a:t>
            </a:r>
          </a:p>
        </p:txBody>
      </p:sp>
      <p:pic>
        <p:nvPicPr>
          <p:cNvPr id="10" name="Picture 2" descr="Image result for university of texas marine science instit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2" y="58541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152524" y="1271876"/>
            <a:ext cx="7429500" cy="4351338"/>
          </a:xfrm>
        </p:spPr>
        <p:txBody>
          <a:bodyPr/>
          <a:lstStyle/>
          <a:p>
            <a:r>
              <a:rPr lang="en-US" dirty="0"/>
              <a:t>Transient hypoxic zones are known to exist in the northern Gulf of Mexico</a:t>
            </a:r>
          </a:p>
          <a:p>
            <a:pPr lvl="1"/>
            <a:r>
              <a:rPr lang="en-US" dirty="0"/>
              <a:t>These phenomena are well studied, and are caused by excess nutrient input</a:t>
            </a:r>
          </a:p>
          <a:p>
            <a:pPr lvl="1"/>
            <a:r>
              <a:rPr lang="en-US" dirty="0"/>
              <a:t>Most marine organisms cannot survive in hypoxic zones</a:t>
            </a:r>
          </a:p>
          <a:p>
            <a:endParaRPr lang="en-US" dirty="0"/>
          </a:p>
        </p:txBody>
      </p:sp>
      <p:pic>
        <p:nvPicPr>
          <p:cNvPr id="3076" name="Picture 4" descr="Image result for gulf of mexico hypox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80" y="3849986"/>
            <a:ext cx="6545960" cy="2705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1280" y="6251714"/>
            <a:ext cx="2763493" cy="369332"/>
          </a:xfrm>
          <a:prstGeom prst="rect">
            <a:avLst/>
          </a:prstGeom>
          <a:noFill/>
        </p:spPr>
        <p:txBody>
          <a:bodyPr wrap="square" rtlCol="0">
            <a:spAutoFit/>
          </a:bodyPr>
          <a:lstStyle/>
          <a:p>
            <a:r>
              <a:rPr lang="en-US" dirty="0">
                <a:solidFill>
                  <a:schemeClr val="bg1"/>
                </a:solidFill>
              </a:rPr>
              <a:t>Population Education</a:t>
            </a:r>
          </a:p>
        </p:txBody>
      </p:sp>
    </p:spTree>
    <p:extLst>
      <p:ext uri="{BB962C8B-B14F-4D97-AF65-F5344CB8AC3E}">
        <p14:creationId xmlns:p14="http://schemas.microsoft.com/office/powerpoint/2010/main" val="159636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2525" y="1382666"/>
            <a:ext cx="7429500" cy="4351338"/>
          </a:xfrm>
        </p:spPr>
        <p:txBody>
          <a:bodyPr>
            <a:normAutofit/>
          </a:bodyPr>
          <a:lstStyle/>
          <a:p>
            <a:r>
              <a:rPr lang="en-US" dirty="0"/>
              <a:t>Offshore petroleum platforms are important habitat for many marine organisms</a:t>
            </a:r>
          </a:p>
          <a:p>
            <a:pPr lvl="1"/>
            <a:r>
              <a:rPr lang="en-US" dirty="0"/>
              <a:t>68% of age 2 red snapper in the Gulf reside on these platforms (</a:t>
            </a:r>
            <a:r>
              <a:rPr lang="en-US" dirty="0" err="1"/>
              <a:t>Gallaway</a:t>
            </a:r>
            <a:r>
              <a:rPr lang="en-US" dirty="0"/>
              <a:t> et al. 2009)</a:t>
            </a:r>
          </a:p>
          <a:p>
            <a:pPr lvl="1"/>
            <a:r>
              <a:rPr lang="en-US" dirty="0"/>
              <a:t>Offshore petroleum platforms are temporary structures by legal definition </a:t>
            </a:r>
          </a:p>
          <a:p>
            <a:pPr marL="457200" lvl="1" indent="0">
              <a:buNone/>
            </a:pPr>
            <a:endParaRPr lang="en-US" dirty="0"/>
          </a:p>
        </p:txBody>
      </p:sp>
      <p:sp>
        <p:nvSpPr>
          <p:cNvPr id="4" name="Title 3"/>
          <p:cNvSpPr>
            <a:spLocks noGrp="1"/>
          </p:cNvSpPr>
          <p:nvPr>
            <p:ph type="title"/>
          </p:nvPr>
        </p:nvSpPr>
        <p:spPr/>
        <p:txBody>
          <a:bodyPr>
            <a:normAutofit/>
          </a:bodyPr>
          <a:lstStyle/>
          <a:p>
            <a:r>
              <a:rPr lang="en-US" sz="3200" dirty="0"/>
              <a:t>Background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454" y="17942"/>
            <a:ext cx="2407399" cy="1314363"/>
          </a:xfrm>
          <a:prstGeom prst="rect">
            <a:avLst/>
          </a:prstGeom>
        </p:spPr>
      </p:pic>
      <p:sp>
        <p:nvSpPr>
          <p:cNvPr id="8" name="TextBox 7"/>
          <p:cNvSpPr txBox="1"/>
          <p:nvPr/>
        </p:nvSpPr>
        <p:spPr>
          <a:xfrm>
            <a:off x="7543800" y="1115877"/>
            <a:ext cx="1600200" cy="369332"/>
          </a:xfrm>
          <a:prstGeom prst="rect">
            <a:avLst/>
          </a:prstGeom>
          <a:noFill/>
        </p:spPr>
        <p:txBody>
          <a:bodyPr wrap="square" rtlCol="0">
            <a:spAutoFit/>
          </a:bodyPr>
          <a:lstStyle/>
          <a:p>
            <a:r>
              <a:rPr lang="en-US" dirty="0"/>
              <a:t>FL dept. of ag.</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303" y="3633877"/>
            <a:ext cx="5613210" cy="3093895"/>
          </a:xfrm>
          <a:prstGeom prst="rect">
            <a:avLst/>
          </a:prstGeom>
        </p:spPr>
      </p:pic>
    </p:spTree>
    <p:extLst>
      <p:ext uri="{BB962C8B-B14F-4D97-AF65-F5344CB8AC3E}">
        <p14:creationId xmlns:p14="http://schemas.microsoft.com/office/powerpoint/2010/main" val="321532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Proof-of-concept study to quantify how many platforms fall within hypoxic zones.</a:t>
            </a:r>
          </a:p>
          <a:p>
            <a:pPr lvl="1"/>
            <a:r>
              <a:rPr lang="en-US" dirty="0"/>
              <a:t>If a sufficient number are found, a similar map with real-time data may be used to inform explosive severance decisions</a:t>
            </a:r>
          </a:p>
          <a:p>
            <a:r>
              <a:rPr lang="en-US" dirty="0"/>
              <a:t>Quantify total hypoxic area within range of data.</a:t>
            </a:r>
          </a:p>
          <a:p>
            <a:pPr lvl="1"/>
            <a:endParaRPr lang="en-US" dirty="0"/>
          </a:p>
        </p:txBody>
      </p:sp>
      <p:pic>
        <p:nvPicPr>
          <p:cNvPr id="4" name="Picture 2" descr="Image result for oil rig unde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803" y="4045226"/>
            <a:ext cx="3794941" cy="2713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9803" y="6435443"/>
            <a:ext cx="1838740" cy="646331"/>
          </a:xfrm>
          <a:prstGeom prst="rect">
            <a:avLst/>
          </a:prstGeom>
          <a:noFill/>
        </p:spPr>
        <p:txBody>
          <a:bodyPr wrap="square" rtlCol="0">
            <a:spAutoFit/>
          </a:bodyPr>
          <a:lstStyle/>
          <a:p>
            <a:r>
              <a:rPr lang="en-US" dirty="0">
                <a:solidFill>
                  <a:schemeClr val="bg1"/>
                </a:solidFill>
              </a:rPr>
              <a:t>Erich Schlegel</a:t>
            </a:r>
          </a:p>
          <a:p>
            <a:endParaRPr lang="en-US" dirty="0">
              <a:solidFill>
                <a:schemeClr val="bg1"/>
              </a:solidFill>
            </a:endParaRPr>
          </a:p>
        </p:txBody>
      </p:sp>
      <p:pic>
        <p:nvPicPr>
          <p:cNvPr id="6" name="Picture 2" descr="Image result for university of texas marine science institu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522" y="58541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1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Hypoxia data from USGS and NOAA</a:t>
            </a:r>
          </a:p>
          <a:p>
            <a:pPr lvl="1"/>
            <a:r>
              <a:rPr lang="en-US" dirty="0"/>
              <a:t>Measurements have been taken with CTD devices every June &amp; July since 2001</a:t>
            </a:r>
          </a:p>
          <a:p>
            <a:r>
              <a:rPr lang="en-US" dirty="0"/>
              <a:t>Platform location data from the BSEE </a:t>
            </a:r>
          </a:p>
          <a:p>
            <a:pPr lvl="1"/>
            <a:r>
              <a:rPr lang="en-US" dirty="0"/>
              <a:t>There are 7225 platforms in the Gulf</a:t>
            </a:r>
          </a:p>
        </p:txBody>
      </p:sp>
      <p:pic>
        <p:nvPicPr>
          <p:cNvPr id="6148" name="Picture 4" descr="Image result for usgs hypoxia c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30" y="3858128"/>
            <a:ext cx="5715000" cy="27245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2503" y="6213342"/>
            <a:ext cx="1431235" cy="369332"/>
          </a:xfrm>
          <a:prstGeom prst="rect">
            <a:avLst/>
          </a:prstGeom>
          <a:noFill/>
        </p:spPr>
        <p:txBody>
          <a:bodyPr wrap="square" rtlCol="0">
            <a:spAutoFit/>
          </a:bodyPr>
          <a:lstStyle/>
          <a:p>
            <a:r>
              <a:rPr lang="en-US" dirty="0"/>
              <a:t>USGS</a:t>
            </a:r>
          </a:p>
        </p:txBody>
      </p:sp>
    </p:spTree>
    <p:extLst>
      <p:ext uri="{BB962C8B-B14F-4D97-AF65-F5344CB8AC3E}">
        <p14:creationId xmlns:p14="http://schemas.microsoft.com/office/powerpoint/2010/main" val="109810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1152524" y="1208814"/>
            <a:ext cx="7429500" cy="4351338"/>
          </a:xfrm>
        </p:spPr>
        <p:txBody>
          <a:bodyPr/>
          <a:lstStyle/>
          <a:p>
            <a:r>
              <a:rPr lang="en-US" dirty="0"/>
              <a:t>Somewhat similar to the flood inundation mapping we did in exercise 5</a:t>
            </a:r>
          </a:p>
          <a:p>
            <a:pPr lvl="1"/>
            <a:r>
              <a:rPr lang="en-US" dirty="0"/>
              <a:t>Spatial join tool was very useful—thanks, Dr. </a:t>
            </a:r>
            <a:r>
              <a:rPr lang="en-US" dirty="0" err="1"/>
              <a:t>Maidment</a:t>
            </a:r>
            <a:r>
              <a:rPr lang="en-US" dirty="0"/>
              <a:t>!</a:t>
            </a:r>
          </a:p>
          <a:p>
            <a:r>
              <a:rPr lang="en-US" dirty="0"/>
              <a:t>Data had to be transformed back and forth between points and </a:t>
            </a:r>
            <a:r>
              <a:rPr lang="en-US" dirty="0" err="1"/>
              <a:t>rasters</a:t>
            </a:r>
            <a:r>
              <a:rPr lang="en-US" dirty="0"/>
              <a:t> several times.</a:t>
            </a:r>
          </a:p>
        </p:txBody>
      </p:sp>
      <p:sp>
        <p:nvSpPr>
          <p:cNvPr id="6" name="Text Placeholder 2"/>
          <p:cNvSpPr txBox="1">
            <a:spLocks/>
          </p:cNvSpPr>
          <p:nvPr/>
        </p:nvSpPr>
        <p:spPr>
          <a:xfrm>
            <a:off x="669129" y="6620556"/>
            <a:ext cx="3611926" cy="2374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628" y="3888828"/>
            <a:ext cx="5046372" cy="18625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8" y="3677831"/>
            <a:ext cx="3192184" cy="3061447"/>
          </a:xfrm>
          <a:prstGeom prst="rect">
            <a:avLst/>
          </a:prstGeom>
        </p:spPr>
      </p:pic>
      <p:sp>
        <p:nvSpPr>
          <p:cNvPr id="8" name="TextBox 7"/>
          <p:cNvSpPr txBox="1"/>
          <p:nvPr/>
        </p:nvSpPr>
        <p:spPr>
          <a:xfrm>
            <a:off x="4424854" y="5328745"/>
            <a:ext cx="2039007" cy="369332"/>
          </a:xfrm>
          <a:prstGeom prst="rect">
            <a:avLst/>
          </a:prstGeom>
          <a:noFill/>
        </p:spPr>
        <p:txBody>
          <a:bodyPr wrap="square" rtlCol="0">
            <a:spAutoFit/>
          </a:bodyPr>
          <a:lstStyle/>
          <a:p>
            <a:r>
              <a:rPr lang="en-US" dirty="0"/>
              <a:t>2013 northern Gulf</a:t>
            </a:r>
          </a:p>
        </p:txBody>
      </p:sp>
      <p:sp>
        <p:nvSpPr>
          <p:cNvPr id="9" name="TextBox 8"/>
          <p:cNvSpPr txBox="1"/>
          <p:nvPr/>
        </p:nvSpPr>
        <p:spPr>
          <a:xfrm>
            <a:off x="830318" y="5328745"/>
            <a:ext cx="1439916" cy="646331"/>
          </a:xfrm>
          <a:prstGeom prst="rect">
            <a:avLst/>
          </a:prstGeom>
          <a:noFill/>
        </p:spPr>
        <p:txBody>
          <a:bodyPr wrap="square" rtlCol="0">
            <a:spAutoFit/>
          </a:bodyPr>
          <a:lstStyle/>
          <a:p>
            <a:r>
              <a:rPr lang="en-US" dirty="0"/>
              <a:t>Exercise 5- Onion Creek</a:t>
            </a:r>
          </a:p>
        </p:txBody>
      </p:sp>
    </p:spTree>
    <p:extLst>
      <p:ext uri="{BB962C8B-B14F-4D97-AF65-F5344CB8AC3E}">
        <p14:creationId xmlns:p14="http://schemas.microsoft.com/office/powerpoint/2010/main" val="26031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results- platforms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8442888"/>
              </p:ext>
            </p:extLst>
          </p:nvPr>
        </p:nvGraphicFramePr>
        <p:xfrm>
          <a:off x="1152523" y="1292773"/>
          <a:ext cx="7854842" cy="1440492"/>
        </p:xfrm>
        <a:graphic>
          <a:graphicData uri="http://schemas.openxmlformats.org/drawingml/2006/table">
            <a:tbl>
              <a:tblPr firstRow="1" firstCol="1" bandRow="1">
                <a:tableStyleId>{5C22544A-7EE6-4342-B048-85BDC9FD1C3A}</a:tableStyleId>
              </a:tblPr>
              <a:tblGrid>
                <a:gridCol w="3927421">
                  <a:extLst>
                    <a:ext uri="{9D8B030D-6E8A-4147-A177-3AD203B41FA5}">
                      <a16:colId xmlns:a16="http://schemas.microsoft.com/office/drawing/2014/main" val="4114476589"/>
                    </a:ext>
                  </a:extLst>
                </a:gridCol>
                <a:gridCol w="3927421">
                  <a:extLst>
                    <a:ext uri="{9D8B030D-6E8A-4147-A177-3AD203B41FA5}">
                      <a16:colId xmlns:a16="http://schemas.microsoft.com/office/drawing/2014/main" val="2348389454"/>
                    </a:ext>
                  </a:extLst>
                </a:gridCol>
              </a:tblGrid>
              <a:tr h="360123">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Class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Number of platforms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1937002"/>
                  </a:ext>
                </a:extLst>
              </a:tr>
              <a:tr h="360123">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Hypoxic (0-2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460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5831306"/>
                  </a:ext>
                </a:extLst>
              </a:tr>
              <a:tr h="360123">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Near-hypoxic (2-5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612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8526244"/>
                  </a:ext>
                </a:extLst>
              </a:tr>
              <a:tr h="360123">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Not hypoxic (5+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311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4025942"/>
                  </a:ext>
                </a:extLst>
              </a:tr>
            </a:tbl>
          </a:graphicData>
        </a:graphic>
      </p:graphicFrame>
      <p:sp>
        <p:nvSpPr>
          <p:cNvPr id="9" name="Rectangle 1"/>
          <p:cNvSpPr>
            <a:spLocks noChangeArrowheads="1"/>
          </p:cNvSpPr>
          <p:nvPr/>
        </p:nvSpPr>
        <p:spPr bwMode="auto">
          <a:xfrm>
            <a:off x="-676924" y="-1428405"/>
            <a:ext cx="1073043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64" y="3137670"/>
            <a:ext cx="6563932" cy="3600414"/>
          </a:xfrm>
          <a:prstGeom prst="rect">
            <a:avLst/>
          </a:prstGeom>
        </p:spPr>
      </p:pic>
    </p:spTree>
    <p:extLst>
      <p:ext uri="{BB962C8B-B14F-4D97-AF65-F5344CB8AC3E}">
        <p14:creationId xmlns:p14="http://schemas.microsoft.com/office/powerpoint/2010/main" val="362646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results- dissolved oxygen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240523"/>
              </p:ext>
            </p:extLst>
          </p:nvPr>
        </p:nvGraphicFramePr>
        <p:xfrm>
          <a:off x="977461" y="1587063"/>
          <a:ext cx="7767146" cy="1481960"/>
        </p:xfrm>
        <a:graphic>
          <a:graphicData uri="http://schemas.openxmlformats.org/drawingml/2006/table">
            <a:tbl>
              <a:tblPr firstRow="1" firstCol="1" bandRow="1">
                <a:tableStyleId>{5C22544A-7EE6-4342-B048-85BDC9FD1C3A}</a:tableStyleId>
              </a:tblPr>
              <a:tblGrid>
                <a:gridCol w="3883573">
                  <a:extLst>
                    <a:ext uri="{9D8B030D-6E8A-4147-A177-3AD203B41FA5}">
                      <a16:colId xmlns:a16="http://schemas.microsoft.com/office/drawing/2014/main" val="1240898431"/>
                    </a:ext>
                  </a:extLst>
                </a:gridCol>
                <a:gridCol w="3883573">
                  <a:extLst>
                    <a:ext uri="{9D8B030D-6E8A-4147-A177-3AD203B41FA5}">
                      <a16:colId xmlns:a16="http://schemas.microsoft.com/office/drawing/2014/main" val="3640577086"/>
                    </a:ext>
                  </a:extLst>
                </a:gridCol>
              </a:tblGrid>
              <a:tr h="370490">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Class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Area (km^2)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4184007"/>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Hypoxic (0-2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7,082.2924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1344327"/>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Near-hypoxic (2-5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11,883.069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9157854"/>
                  </a:ext>
                </a:extLst>
              </a:tr>
              <a:tr h="37049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Not hypoxic (5+ mg/L O2)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2,424.9211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530256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1" y="3170877"/>
            <a:ext cx="6420162" cy="3492670"/>
          </a:xfrm>
          <a:prstGeom prst="rect">
            <a:avLst/>
          </a:prstGeom>
        </p:spPr>
      </p:pic>
    </p:spTree>
    <p:extLst>
      <p:ext uri="{BB962C8B-B14F-4D97-AF65-F5344CB8AC3E}">
        <p14:creationId xmlns:p14="http://schemas.microsoft.com/office/powerpoint/2010/main" val="2884925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79C73D5036394A856F4AC82989D90A" ma:contentTypeVersion="0" ma:contentTypeDescription="Create a new document." ma:contentTypeScope="" ma:versionID="92713611e285773f5f52bbd512ec93e0">
  <xsd:schema xmlns:xsd="http://www.w3.org/2001/XMLSchema" xmlns:xs="http://www.w3.org/2001/XMLSchema" xmlns:p="http://schemas.microsoft.com/office/2006/metadata/properties" targetNamespace="http://schemas.microsoft.com/office/2006/metadata/properties" ma:root="true" ma:fieldsID="219b929499dfb36f2ed0ad1f440b1a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9787BC-DF15-426F-9FE5-66DE671A1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870F79-1BFE-45E9-87E8-B68071BB3829}">
  <ds:schemaRefs>
    <ds:schemaRef ds:uri="http://schemas.microsoft.com/sharepoint/v3/contenttype/forms"/>
  </ds:schemaRefs>
</ds:datastoreItem>
</file>

<file path=customXml/itemProps3.xml><?xml version="1.0" encoding="utf-8"?>
<ds:datastoreItem xmlns:ds="http://schemas.openxmlformats.org/officeDocument/2006/customXml" ds:itemID="{37BE133F-5CD3-4BC2-B7EA-8466DF4F7E3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11082</TotalTime>
  <Words>678</Words>
  <Application>Microsoft Office PowerPoint</Application>
  <PresentationFormat>On-screen Show (4:3)</PresentationFormat>
  <Paragraphs>100</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Offshore petroleum platforms and dissolved oxygen in the northern Gulf of Mexico </vt:lpstr>
      <vt:lpstr>Overview</vt:lpstr>
      <vt:lpstr>Background</vt:lpstr>
      <vt:lpstr>Background</vt:lpstr>
      <vt:lpstr>Objectives</vt:lpstr>
      <vt:lpstr>Data</vt:lpstr>
      <vt:lpstr>Methods</vt:lpstr>
      <vt:lpstr>2013 results- platforms</vt:lpstr>
      <vt:lpstr>2013 results- dissolved oxygen</vt:lpstr>
      <vt:lpstr>2015 results- platforms</vt:lpstr>
      <vt:lpstr>2015 results- dissolved oxygen</vt:lpstr>
      <vt:lpstr>Significance</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Bolser,Derek Gordon</dc:creator>
  <cp:lastModifiedBy>Maidment, David R</cp:lastModifiedBy>
  <cp:revision>198</cp:revision>
  <dcterms:created xsi:type="dcterms:W3CDTF">2015-01-29T00:45:12Z</dcterms:created>
  <dcterms:modified xsi:type="dcterms:W3CDTF">2016-11-29T17:16:39Z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0x0101006B79C73D5036394A856F4AC82989D90A</vt:lpwstr>
  </property>
</Properties>
</file>