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9" r:id="rId1"/>
    <p:sldMasterId id="2147483669" r:id="rId2"/>
  </p:sldMasterIdLst>
  <p:notesMasterIdLst>
    <p:notesMasterId r:id="rId16"/>
  </p:notesMasterIdLst>
  <p:sldIdLst>
    <p:sldId id="710" r:id="rId3"/>
    <p:sldId id="709" r:id="rId4"/>
    <p:sldId id="715" r:id="rId5"/>
    <p:sldId id="711" r:id="rId6"/>
    <p:sldId id="712" r:id="rId7"/>
    <p:sldId id="713" r:id="rId8"/>
    <p:sldId id="714" r:id="rId9"/>
    <p:sldId id="717" r:id="rId10"/>
    <p:sldId id="718" r:id="rId11"/>
    <p:sldId id="719" r:id="rId12"/>
    <p:sldId id="720" r:id="rId13"/>
    <p:sldId id="721" r:id="rId14"/>
    <p:sldId id="722" r:id="rId15"/>
  </p:sldIdLst>
  <p:sldSz cx="9144000" cy="6858000" type="screen4x3"/>
  <p:notesSz cx="6858000" cy="9313863"/>
  <p:defaultTextStyle>
    <a:defPPr>
      <a:defRPr lang="en-US"/>
    </a:defPPr>
    <a:lvl1pPr algn="l" rtl="0" fontAlgn="base">
      <a:spcBef>
        <a:spcPct val="0"/>
      </a:spcBef>
      <a:spcAft>
        <a:spcPct val="0"/>
      </a:spcAft>
      <a:defRPr sz="2400" kern="1200">
        <a:solidFill>
          <a:schemeClr val="tx1"/>
        </a:solidFill>
        <a:latin typeface="Arial" charset="0"/>
        <a:ea typeface="ヒラギノ角ゴ Pro W3"/>
        <a:cs typeface="Arial" charset="0"/>
      </a:defRPr>
    </a:lvl1pPr>
    <a:lvl2pPr marL="457200" algn="l" rtl="0" fontAlgn="base">
      <a:spcBef>
        <a:spcPct val="0"/>
      </a:spcBef>
      <a:spcAft>
        <a:spcPct val="0"/>
      </a:spcAft>
      <a:defRPr sz="2400" kern="1200">
        <a:solidFill>
          <a:schemeClr val="tx1"/>
        </a:solidFill>
        <a:latin typeface="Arial" charset="0"/>
        <a:ea typeface="ヒラギノ角ゴ Pro W3"/>
        <a:cs typeface="Arial" charset="0"/>
      </a:defRPr>
    </a:lvl2pPr>
    <a:lvl3pPr marL="914400" algn="l" rtl="0" fontAlgn="base">
      <a:spcBef>
        <a:spcPct val="0"/>
      </a:spcBef>
      <a:spcAft>
        <a:spcPct val="0"/>
      </a:spcAft>
      <a:defRPr sz="2400" kern="1200">
        <a:solidFill>
          <a:schemeClr val="tx1"/>
        </a:solidFill>
        <a:latin typeface="Arial" charset="0"/>
        <a:ea typeface="ヒラギノ角ゴ Pro W3"/>
        <a:cs typeface="Arial" charset="0"/>
      </a:defRPr>
    </a:lvl3pPr>
    <a:lvl4pPr marL="1371600" algn="l" rtl="0" fontAlgn="base">
      <a:spcBef>
        <a:spcPct val="0"/>
      </a:spcBef>
      <a:spcAft>
        <a:spcPct val="0"/>
      </a:spcAft>
      <a:defRPr sz="2400" kern="1200">
        <a:solidFill>
          <a:schemeClr val="tx1"/>
        </a:solidFill>
        <a:latin typeface="Arial" charset="0"/>
        <a:ea typeface="ヒラギノ角ゴ Pro W3"/>
        <a:cs typeface="Arial" charset="0"/>
      </a:defRPr>
    </a:lvl4pPr>
    <a:lvl5pPr marL="1828800" algn="l" rtl="0" fontAlgn="base">
      <a:spcBef>
        <a:spcPct val="0"/>
      </a:spcBef>
      <a:spcAft>
        <a:spcPct val="0"/>
      </a:spcAft>
      <a:defRPr sz="2400" kern="1200">
        <a:solidFill>
          <a:schemeClr val="tx1"/>
        </a:solidFill>
        <a:latin typeface="Arial" charset="0"/>
        <a:ea typeface="ヒラギノ角ゴ Pro W3"/>
        <a:cs typeface="Arial" charset="0"/>
      </a:defRPr>
    </a:lvl5pPr>
    <a:lvl6pPr marL="2286000" algn="l" defTabSz="914400" rtl="0" eaLnBrk="1" latinLnBrk="0" hangingPunct="1">
      <a:defRPr sz="2400" kern="1200">
        <a:solidFill>
          <a:schemeClr val="tx1"/>
        </a:solidFill>
        <a:latin typeface="Arial" charset="0"/>
        <a:ea typeface="ヒラギノ角ゴ Pro W3"/>
        <a:cs typeface="Arial" charset="0"/>
      </a:defRPr>
    </a:lvl6pPr>
    <a:lvl7pPr marL="2743200" algn="l" defTabSz="914400" rtl="0" eaLnBrk="1" latinLnBrk="0" hangingPunct="1">
      <a:defRPr sz="2400" kern="1200">
        <a:solidFill>
          <a:schemeClr val="tx1"/>
        </a:solidFill>
        <a:latin typeface="Arial" charset="0"/>
        <a:ea typeface="ヒラギノ角ゴ Pro W3"/>
        <a:cs typeface="Arial" charset="0"/>
      </a:defRPr>
    </a:lvl7pPr>
    <a:lvl8pPr marL="3200400" algn="l" defTabSz="914400" rtl="0" eaLnBrk="1" latinLnBrk="0" hangingPunct="1">
      <a:defRPr sz="2400" kern="1200">
        <a:solidFill>
          <a:schemeClr val="tx1"/>
        </a:solidFill>
        <a:latin typeface="Arial" charset="0"/>
        <a:ea typeface="ヒラギノ角ゴ Pro W3"/>
        <a:cs typeface="Arial" charset="0"/>
      </a:defRPr>
    </a:lvl8pPr>
    <a:lvl9pPr marL="3657600" algn="l" defTabSz="914400" rtl="0" eaLnBrk="1" latinLnBrk="0" hangingPunct="1">
      <a:defRPr sz="2400" kern="1200">
        <a:solidFill>
          <a:schemeClr val="tx1"/>
        </a:solidFill>
        <a:latin typeface="Arial" charset="0"/>
        <a:ea typeface="ヒラギノ角ゴ Pro W3"/>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531F"/>
    <a:srgbClr val="C01338"/>
    <a:srgbClr val="C00000"/>
    <a:srgbClr val="79C82A"/>
    <a:srgbClr val="DE7E7A"/>
    <a:srgbClr val="D61C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4" autoAdjust="0"/>
    <p:restoredTop sz="78981" autoAdjust="0"/>
  </p:normalViewPr>
  <p:slideViewPr>
    <p:cSldViewPr>
      <p:cViewPr varScale="1">
        <p:scale>
          <a:sx n="104" d="100"/>
          <a:sy n="104" d="100"/>
        </p:scale>
        <p:origin x="180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oleObject" Target="NO%20NAME:GISWR%20Final%20Project:Statistics%20Summ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Suitability Analysis Comparison</a:t>
            </a:r>
          </a:p>
        </c:rich>
      </c:tx>
      <c:overlay val="0"/>
      <c:spPr>
        <a:noFill/>
        <a:ln>
          <a:noFill/>
        </a:ln>
        <a:effectLst/>
      </c:spPr>
    </c:title>
    <c:autoTitleDeleted val="0"/>
    <c:plotArea>
      <c:layout/>
      <c:barChart>
        <c:barDir val="col"/>
        <c:grouping val="clustered"/>
        <c:varyColors val="0"/>
        <c:ser>
          <c:idx val="0"/>
          <c:order val="0"/>
          <c:tx>
            <c:v>Bainbridge</c:v>
          </c:tx>
          <c:spPr>
            <a:solidFill>
              <a:schemeClr val="accent1"/>
            </a:solidFill>
            <a:ln>
              <a:noFill/>
            </a:ln>
            <a:effectLst/>
          </c:spPr>
          <c:invertIfNegative val="0"/>
          <c:cat>
            <c:strRef>
              <c:f>Sheet2!$A$2:$A$10</c:f>
              <c:strCache>
                <c:ptCount val="9"/>
                <c:pt idx="0">
                  <c:v>Slope</c:v>
                </c:pt>
                <c:pt idx="1">
                  <c:v>Aspect</c:v>
                </c:pt>
                <c:pt idx="2">
                  <c:v>Heat Load Index</c:v>
                </c:pt>
                <c:pt idx="3">
                  <c:v>Frost Free Period</c:v>
                </c:pt>
                <c:pt idx="4">
                  <c:v>Growing Degree Days</c:v>
                </c:pt>
                <c:pt idx="5">
                  <c:v>Annual Precipitation</c:v>
                </c:pt>
                <c:pt idx="6">
                  <c:v>Soil Drainage</c:v>
                </c:pt>
                <c:pt idx="7">
                  <c:v>Soil pH</c:v>
                </c:pt>
                <c:pt idx="8">
                  <c:v>Soil Organic Matter</c:v>
                </c:pt>
              </c:strCache>
            </c:strRef>
          </c:cat>
          <c:val>
            <c:numRef>
              <c:f>Sheet2!$E$2:$E$10</c:f>
              <c:numCache>
                <c:formatCode>General</c:formatCode>
                <c:ptCount val="9"/>
                <c:pt idx="0">
                  <c:v>0.78639999999999999</c:v>
                </c:pt>
                <c:pt idx="1">
                  <c:v>0.41</c:v>
                </c:pt>
                <c:pt idx="2">
                  <c:v>0.80289999999999995</c:v>
                </c:pt>
                <c:pt idx="3">
                  <c:v>1.476</c:v>
                </c:pt>
                <c:pt idx="4">
                  <c:v>0.13109999999999999</c:v>
                </c:pt>
                <c:pt idx="5">
                  <c:v>0.26219999999999999</c:v>
                </c:pt>
                <c:pt idx="6">
                  <c:v>1.64</c:v>
                </c:pt>
                <c:pt idx="7">
                  <c:v>0.65500000000000003</c:v>
                </c:pt>
                <c:pt idx="8">
                  <c:v>0</c:v>
                </c:pt>
              </c:numCache>
            </c:numRef>
          </c:val>
          <c:extLst>
            <c:ext xmlns:c16="http://schemas.microsoft.com/office/drawing/2014/chart" uri="{C3380CC4-5D6E-409C-BE32-E72D297353CC}">
              <c16:uniqueId val="{00000001-9E15-4993-BAE3-A3695ECD1272}"/>
            </c:ext>
          </c:extLst>
        </c:ser>
        <c:ser>
          <c:idx val="1"/>
          <c:order val="1"/>
          <c:tx>
            <c:v>Red Mountain Estate</c:v>
          </c:tx>
          <c:spPr>
            <a:solidFill>
              <a:schemeClr val="accent2"/>
            </a:solidFill>
            <a:ln>
              <a:noFill/>
            </a:ln>
            <a:effectLst/>
          </c:spPr>
          <c:invertIfNegative val="0"/>
          <c:cat>
            <c:strRef>
              <c:f>Sheet2!$A$2:$A$10</c:f>
              <c:strCache>
                <c:ptCount val="9"/>
                <c:pt idx="0">
                  <c:v>Slope</c:v>
                </c:pt>
                <c:pt idx="1">
                  <c:v>Aspect</c:v>
                </c:pt>
                <c:pt idx="2">
                  <c:v>Heat Load Index</c:v>
                </c:pt>
                <c:pt idx="3">
                  <c:v>Frost Free Period</c:v>
                </c:pt>
                <c:pt idx="4">
                  <c:v>Growing Degree Days</c:v>
                </c:pt>
                <c:pt idx="5">
                  <c:v>Annual Precipitation</c:v>
                </c:pt>
                <c:pt idx="6">
                  <c:v>Soil Drainage</c:v>
                </c:pt>
                <c:pt idx="7">
                  <c:v>Soil pH</c:v>
                </c:pt>
                <c:pt idx="8">
                  <c:v>Soil Organic Matter</c:v>
                </c:pt>
              </c:strCache>
            </c:strRef>
          </c:cat>
          <c:val>
            <c:numRef>
              <c:f>Sheet2!$I$2:$I$10</c:f>
              <c:numCache>
                <c:formatCode>General</c:formatCode>
                <c:ptCount val="9"/>
                <c:pt idx="0">
                  <c:v>0.49149999999999999</c:v>
                </c:pt>
                <c:pt idx="1">
                  <c:v>0.57399999999999995</c:v>
                </c:pt>
                <c:pt idx="2">
                  <c:v>0.80289999999999995</c:v>
                </c:pt>
                <c:pt idx="3">
                  <c:v>1.1808000000000001</c:v>
                </c:pt>
                <c:pt idx="4">
                  <c:v>0.91769999999999996</c:v>
                </c:pt>
                <c:pt idx="5">
                  <c:v>1.1798999999999999</c:v>
                </c:pt>
                <c:pt idx="6">
                  <c:v>1.3120000000000001</c:v>
                </c:pt>
                <c:pt idx="7">
                  <c:v>0.65500000000000003</c:v>
                </c:pt>
                <c:pt idx="8">
                  <c:v>0.32750000000000001</c:v>
                </c:pt>
              </c:numCache>
            </c:numRef>
          </c:val>
          <c:extLst>
            <c:ext xmlns:c16="http://schemas.microsoft.com/office/drawing/2014/chart" uri="{C3380CC4-5D6E-409C-BE32-E72D297353CC}">
              <c16:uniqueId val="{00000002-9E15-4993-BAE3-A3695ECD1272}"/>
            </c:ext>
          </c:extLst>
        </c:ser>
        <c:dLbls>
          <c:showLegendKey val="0"/>
          <c:showVal val="0"/>
          <c:showCatName val="0"/>
          <c:showSerName val="0"/>
          <c:showPercent val="0"/>
          <c:showBubbleSize val="0"/>
        </c:dLbls>
        <c:gapWidth val="219"/>
        <c:overlap val="-27"/>
        <c:axId val="2104523752"/>
        <c:axId val="2106020744"/>
      </c:barChart>
      <c:catAx>
        <c:axId val="2104523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6020744"/>
        <c:crosses val="autoZero"/>
        <c:auto val="1"/>
        <c:lblAlgn val="ctr"/>
        <c:lblOffset val="100"/>
        <c:noMultiLvlLbl val="0"/>
      </c:catAx>
      <c:valAx>
        <c:axId val="2106020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Weighted Score</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4523752"/>
        <c:crosses val="autoZero"/>
        <c:crossBetween val="between"/>
      </c:valAx>
      <c:spPr>
        <a:noFill/>
        <a:ln w="25400">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693"/>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eaLnBrk="0" hangingPunct="0">
              <a:defRPr sz="1200">
                <a:cs typeface="ヒラギノ角ゴ Pro W3"/>
              </a:defRPr>
            </a:lvl1pPr>
          </a:lstStyle>
          <a:p>
            <a:pPr>
              <a:defRPr/>
            </a:pPr>
            <a:endParaRPr lang="en-US"/>
          </a:p>
        </p:txBody>
      </p:sp>
      <p:sp>
        <p:nvSpPr>
          <p:cNvPr id="24579" name="Rectangle 3"/>
          <p:cNvSpPr>
            <a:spLocks noGrp="1" noChangeArrowheads="1"/>
          </p:cNvSpPr>
          <p:nvPr>
            <p:ph type="dt" idx="1"/>
          </p:nvPr>
        </p:nvSpPr>
        <p:spPr bwMode="auto">
          <a:xfrm>
            <a:off x="3884613" y="0"/>
            <a:ext cx="2971800" cy="465693"/>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algn="r" eaLnBrk="0" hangingPunct="0">
              <a:defRPr sz="1200">
                <a:cs typeface="ヒラギノ角ゴ Pro W3"/>
              </a:defRPr>
            </a:lvl1pPr>
          </a:lstStyle>
          <a:p>
            <a:pPr>
              <a:defRPr/>
            </a:pPr>
            <a:fld id="{F6FD56A5-6355-4B13-B783-7CC5477550B3}" type="datetimeFigureOut">
              <a:rPr lang="en-US"/>
              <a:pPr>
                <a:defRPr/>
              </a:pPr>
              <a:t>11/29/2016</a:t>
            </a:fld>
            <a:endParaRPr lang="en-US"/>
          </a:p>
        </p:txBody>
      </p:sp>
      <p:sp>
        <p:nvSpPr>
          <p:cNvPr id="16388" name="Rectangle 4"/>
          <p:cNvSpPr>
            <a:spLocks noGrp="1" noRot="1" noChangeAspect="1" noChangeArrowheads="1" noTextEdit="1"/>
          </p:cNvSpPr>
          <p:nvPr>
            <p:ph type="sldImg" idx="2"/>
          </p:nvPr>
        </p:nvSpPr>
        <p:spPr bwMode="auto">
          <a:xfrm>
            <a:off x="1101725" y="700088"/>
            <a:ext cx="4654550" cy="3490912"/>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85800" y="4424085"/>
            <a:ext cx="5486400" cy="4191238"/>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0" y="8846554"/>
            <a:ext cx="2971800" cy="465693"/>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eaLnBrk="0" hangingPunct="0">
              <a:defRPr sz="1200">
                <a:cs typeface="ヒラギノ角ゴ Pro W3"/>
              </a:defRPr>
            </a:lvl1pPr>
          </a:lstStyle>
          <a:p>
            <a:pPr>
              <a:defRPr/>
            </a:pPr>
            <a:endParaRPr lang="en-US"/>
          </a:p>
        </p:txBody>
      </p:sp>
      <p:sp>
        <p:nvSpPr>
          <p:cNvPr id="24583" name="Rectangle 7"/>
          <p:cNvSpPr>
            <a:spLocks noGrp="1" noChangeArrowheads="1"/>
          </p:cNvSpPr>
          <p:nvPr>
            <p:ph type="sldNum" sz="quarter" idx="5"/>
          </p:nvPr>
        </p:nvSpPr>
        <p:spPr bwMode="auto">
          <a:xfrm>
            <a:off x="3884613" y="8846554"/>
            <a:ext cx="2971800" cy="465693"/>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algn="r" eaLnBrk="0" hangingPunct="0">
              <a:defRPr sz="1200">
                <a:cs typeface="ヒラギノ角ゴ Pro W3"/>
              </a:defRPr>
            </a:lvl1pPr>
          </a:lstStyle>
          <a:p>
            <a:pPr>
              <a:defRPr/>
            </a:pPr>
            <a:fld id="{6E074355-CE0D-4C68-A6CB-C364ED71B33B}" type="slidenum">
              <a:rPr lang="en-US"/>
              <a:pPr>
                <a:defRPr/>
              </a:pPr>
              <a:t>‹#›</a:t>
            </a:fld>
            <a:endParaRPr lang="en-US"/>
          </a:p>
        </p:txBody>
      </p:sp>
    </p:spTree>
    <p:extLst>
      <p:ext uri="{BB962C8B-B14F-4D97-AF65-F5344CB8AC3E}">
        <p14:creationId xmlns:p14="http://schemas.microsoft.com/office/powerpoint/2010/main" val="15090979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E074355-CE0D-4C68-A6CB-C364ED71B33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05479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10</a:t>
            </a:fld>
            <a:endParaRPr lang="en-US"/>
          </a:p>
        </p:txBody>
      </p:sp>
    </p:spTree>
    <p:extLst>
      <p:ext uri="{BB962C8B-B14F-4D97-AF65-F5344CB8AC3E}">
        <p14:creationId xmlns:p14="http://schemas.microsoft.com/office/powerpoint/2010/main" val="3014342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11</a:t>
            </a:fld>
            <a:endParaRPr lang="en-US"/>
          </a:p>
        </p:txBody>
      </p:sp>
    </p:spTree>
    <p:extLst>
      <p:ext uri="{BB962C8B-B14F-4D97-AF65-F5344CB8AC3E}">
        <p14:creationId xmlns:p14="http://schemas.microsoft.com/office/powerpoint/2010/main" val="3701207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12</a:t>
            </a:fld>
            <a:endParaRPr lang="en-US"/>
          </a:p>
        </p:txBody>
      </p:sp>
    </p:spTree>
    <p:extLst>
      <p:ext uri="{BB962C8B-B14F-4D97-AF65-F5344CB8AC3E}">
        <p14:creationId xmlns:p14="http://schemas.microsoft.com/office/powerpoint/2010/main" val="1334583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13</a:t>
            </a:fld>
            <a:endParaRPr lang="en-US"/>
          </a:p>
        </p:txBody>
      </p:sp>
    </p:spTree>
    <p:extLst>
      <p:ext uri="{BB962C8B-B14F-4D97-AF65-F5344CB8AC3E}">
        <p14:creationId xmlns:p14="http://schemas.microsoft.com/office/powerpoint/2010/main" val="3600709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Bainbridge Vineyards:</a:t>
            </a:r>
          </a:p>
          <a:p>
            <a:r>
              <a:rPr lang="en-US" dirty="0"/>
              <a:t>Located on Bainbridge Island,</a:t>
            </a:r>
            <a:r>
              <a:rPr lang="en-US" baseline="0" dirty="0"/>
              <a:t> WA (Puget Sound)</a:t>
            </a:r>
          </a:p>
          <a:p>
            <a:r>
              <a:rPr lang="en-US" baseline="0" dirty="0"/>
              <a:t>7 acres of farmland, producing 1,200 cases/</a:t>
            </a:r>
            <a:r>
              <a:rPr lang="en-US" baseline="0" dirty="0" err="1"/>
              <a:t>yr</a:t>
            </a:r>
            <a:r>
              <a:rPr lang="en-US" baseline="0" dirty="0"/>
              <a:t> of wine</a:t>
            </a:r>
          </a:p>
          <a:p>
            <a:r>
              <a:rPr lang="en-US" baseline="0" dirty="0"/>
              <a:t>Main varietals = Pinot Noir, Muller-Thurgau, and Pinot Gris</a:t>
            </a:r>
          </a:p>
          <a:p>
            <a:endParaRPr lang="en-US" baseline="0" dirty="0"/>
          </a:p>
          <a:p>
            <a:r>
              <a:rPr lang="en-US" baseline="0" dirty="0"/>
              <a:t>Red Mountain Estate Vineyards:</a:t>
            </a:r>
          </a:p>
          <a:p>
            <a:r>
              <a:rPr lang="en-US" baseline="0" dirty="0"/>
              <a:t>Yakima Valley, WA</a:t>
            </a:r>
          </a:p>
          <a:p>
            <a:r>
              <a:rPr lang="en-US" baseline="0" dirty="0"/>
              <a:t>32.45 acres planted area</a:t>
            </a:r>
          </a:p>
          <a:p>
            <a:r>
              <a:rPr lang="en-US" baseline="0" dirty="0"/>
              <a:t>Growing predominantly cabernet sauvignon, cabernet franc, and merlot</a:t>
            </a:r>
          </a:p>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2</a:t>
            </a:fld>
            <a:endParaRPr lang="en-US"/>
          </a:p>
        </p:txBody>
      </p:sp>
    </p:spTree>
    <p:extLst>
      <p:ext uri="{BB962C8B-B14F-4D97-AF65-F5344CB8AC3E}">
        <p14:creationId xmlns:p14="http://schemas.microsoft.com/office/powerpoint/2010/main" val="3863852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3</a:t>
            </a:fld>
            <a:endParaRPr lang="en-US"/>
          </a:p>
        </p:txBody>
      </p:sp>
    </p:spTree>
    <p:extLst>
      <p:ext uri="{BB962C8B-B14F-4D97-AF65-F5344CB8AC3E}">
        <p14:creationId xmlns:p14="http://schemas.microsoft.com/office/powerpoint/2010/main" val="1068938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category I examined was topography.</a:t>
            </a:r>
            <a:r>
              <a:rPr lang="en-US" baseline="0" dirty="0"/>
              <a:t>  In addition to a few other variables, I (with the help of Sara </a:t>
            </a:r>
            <a:r>
              <a:rPr lang="en-US" baseline="0" dirty="0" err="1"/>
              <a:t>Goeking</a:t>
            </a:r>
            <a:r>
              <a:rPr lang="en-US" baseline="0" dirty="0"/>
              <a:t>) looked at the Heat Load Index</a:t>
            </a:r>
          </a:p>
          <a:p>
            <a:r>
              <a:rPr lang="en-US" baseline="0" dirty="0"/>
              <a:t>HLI = equation for annual direct incident solar radiation and heat load</a:t>
            </a:r>
          </a:p>
          <a:p>
            <a:pPr marL="171450" indent="-171450">
              <a:buFontTx/>
              <a:buChar char="-"/>
            </a:pPr>
            <a:r>
              <a:rPr lang="en-US" baseline="0" dirty="0"/>
              <a:t>Function of latitude, slope, and aspect, and can be derived in GIS from elevation data</a:t>
            </a:r>
          </a:p>
          <a:p>
            <a:pPr marL="171450" indent="-171450">
              <a:buFontTx/>
              <a:buChar char="-"/>
            </a:pPr>
            <a:r>
              <a:rPr lang="en-US" baseline="0" dirty="0"/>
              <a:t>Steeper slopes = increased HLI, Southwestern aspect = increased HLI, lower latitudes = increased HLI</a:t>
            </a:r>
          </a:p>
          <a:p>
            <a:pPr marL="171450" indent="-171450">
              <a:buFontTx/>
              <a:buChar char="-"/>
            </a:pPr>
            <a:endParaRPr lang="en-US" baseline="0" dirty="0"/>
          </a:p>
          <a:p>
            <a:pPr marL="0" indent="0">
              <a:buFontTx/>
              <a:buNone/>
            </a:pPr>
            <a:r>
              <a:rPr lang="en-US" baseline="0" dirty="0"/>
              <a:t>I used model builder to convert my NED30m data into HLI as follows</a:t>
            </a:r>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4</a:t>
            </a:fld>
            <a:endParaRPr lang="en-US"/>
          </a:p>
        </p:txBody>
      </p:sp>
    </p:spTree>
    <p:extLst>
      <p:ext uri="{BB962C8B-B14F-4D97-AF65-F5344CB8AC3E}">
        <p14:creationId xmlns:p14="http://schemas.microsoft.com/office/powerpoint/2010/main" val="3265302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HLI, I</a:t>
            </a:r>
            <a:r>
              <a:rPr lang="en-US" baseline="0" dirty="0"/>
              <a:t> looked at the following topographical parameters: slope, aspect, and elevation, all of which you will notice are involved in the calculation of heat load index.</a:t>
            </a:r>
          </a:p>
          <a:p>
            <a:endParaRPr lang="en-US" baseline="0" dirty="0"/>
          </a:p>
          <a:p>
            <a:r>
              <a:rPr lang="en-US" baseline="0" dirty="0"/>
              <a:t>Slope is important for surface and internal water drainage.  Slopes in excess of 15% are not recommended b/c of risk of soil erosion, equipment roll over.</a:t>
            </a:r>
          </a:p>
          <a:p>
            <a:endParaRPr lang="en-US" baseline="0" dirty="0"/>
          </a:p>
          <a:p>
            <a:r>
              <a:rPr lang="en-US" baseline="0" dirty="0"/>
              <a:t>Aspect is important because it affects the total heat balance of a vineyard.  Studies by Johnstone, et al have shown that minimum temps on northerly slopes were 1-2.5 degrees cooler than on corresponding southerly slopes.</a:t>
            </a:r>
          </a:p>
          <a:p>
            <a:endParaRPr lang="en-US" baseline="0" dirty="0"/>
          </a:p>
          <a:p>
            <a:r>
              <a:rPr lang="en-US" baseline="0" dirty="0"/>
              <a:t>Elevation is largely negligible with respect to this project, as both sites are at relatively low elevation.</a:t>
            </a:r>
          </a:p>
          <a:p>
            <a:endParaRPr lang="en-US" baseline="0" dirty="0"/>
          </a:p>
          <a:p>
            <a:r>
              <a:rPr lang="en-US" baseline="0" dirty="0"/>
              <a:t>Heat load index, as mentioned before, tell us a lot about how the topography affects the incident solar energy at the vineyards.  Noting that the model does not adjust for cloud cover, atmospheric differences, and shading, the values predicted for both vineyards is almost identical.</a:t>
            </a:r>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5</a:t>
            </a:fld>
            <a:endParaRPr lang="en-US"/>
          </a:p>
        </p:txBody>
      </p:sp>
    </p:spTree>
    <p:extLst>
      <p:ext uri="{BB962C8B-B14F-4D97-AF65-F5344CB8AC3E}">
        <p14:creationId xmlns:p14="http://schemas.microsoft.com/office/powerpoint/2010/main" val="3976537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Length of frost-free period is one of the most important metrics in determining whether</a:t>
            </a:r>
            <a:r>
              <a:rPr lang="en-US" baseline="0" dirty="0"/>
              <a:t> grapes will ripen or not.</a:t>
            </a:r>
          </a:p>
          <a:p>
            <a:pPr marL="171450" indent="-171450">
              <a:buFontTx/>
              <a:buChar char="-"/>
            </a:pPr>
            <a:r>
              <a:rPr lang="en-US" baseline="0" dirty="0"/>
              <a:t>Determined as number of days between last winter frost and first fall frost</a:t>
            </a:r>
          </a:p>
          <a:p>
            <a:pPr marL="171450" indent="-171450">
              <a:buFontTx/>
              <a:buChar char="-"/>
            </a:pPr>
            <a:r>
              <a:rPr lang="en-US" baseline="0" dirty="0"/>
              <a:t>A minimum of 160 frost-free days is recommended for most vineyards (Read) although some varietals may </a:t>
            </a:r>
            <a:r>
              <a:rPr lang="en-US" baseline="0" dirty="0" err="1"/>
              <a:t>ripes</a:t>
            </a:r>
            <a:r>
              <a:rPr lang="en-US" baseline="0" dirty="0"/>
              <a:t> with a season as short as 150 days</a:t>
            </a:r>
          </a:p>
          <a:p>
            <a:pPr marL="171450" indent="-171450">
              <a:buFontTx/>
              <a:buChar char="-"/>
            </a:pPr>
            <a:endParaRPr lang="en-US" baseline="0" dirty="0"/>
          </a:p>
          <a:p>
            <a:pPr marL="0" indent="0">
              <a:buFontTx/>
              <a:buNone/>
            </a:pPr>
            <a:r>
              <a:rPr lang="en-US" baseline="0" dirty="0"/>
              <a:t>Growing-degree days:</a:t>
            </a:r>
          </a:p>
          <a:p>
            <a:pPr marL="171450" indent="-171450">
              <a:buFontTx/>
              <a:buChar char="-"/>
            </a:pPr>
            <a:r>
              <a:rPr lang="en-US" baseline="0" dirty="0"/>
              <a:t>Defined as the sum of (average daily temp – 50 degrees F) for all days from April 1 – Oct 31</a:t>
            </a:r>
          </a:p>
          <a:p>
            <a:pPr marL="171450" indent="-171450">
              <a:buFontTx/>
              <a:buChar char="-"/>
            </a:pPr>
            <a:r>
              <a:rPr lang="en-US" baseline="0" dirty="0"/>
              <a:t>Used to quantify heat available for grapevine development, assumes that for all practical purposes, photosynthesis and respiration cease below 50F</a:t>
            </a:r>
          </a:p>
          <a:p>
            <a:pPr marL="171450" indent="-171450">
              <a:buFontTx/>
              <a:buChar char="-"/>
            </a:pPr>
            <a:endParaRPr lang="en-US" baseline="0" dirty="0"/>
          </a:p>
          <a:p>
            <a:pPr marL="0" indent="0">
              <a:buFontTx/>
              <a:buNone/>
            </a:pPr>
            <a:r>
              <a:rPr lang="en-US" baseline="0" dirty="0"/>
              <a:t>Average precipitation:</a:t>
            </a:r>
          </a:p>
          <a:p>
            <a:pPr marL="171450" indent="-171450">
              <a:buFontTx/>
              <a:buChar char="-"/>
            </a:pPr>
            <a:r>
              <a:rPr lang="en-US" baseline="0" dirty="0"/>
              <a:t>Obviously precipitation is important for growing any crop, however, precipitation brings cloud cover and moderates temperature</a:t>
            </a:r>
          </a:p>
          <a:p>
            <a:pPr marL="171450" indent="-171450">
              <a:buFontTx/>
              <a:buChar char="-"/>
            </a:pPr>
            <a:r>
              <a:rPr lang="en-US" baseline="0" dirty="0"/>
              <a:t>The precipitation in Bainbridge is 5x that of RME, which explains why despite a higher HLI and more frost free days, Bainbridge has substantially fewer growing degree days than does RME</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6</a:t>
            </a:fld>
            <a:endParaRPr lang="en-US"/>
          </a:p>
        </p:txBody>
      </p:sp>
    </p:spTree>
    <p:extLst>
      <p:ext uri="{BB962C8B-B14F-4D97-AF65-F5344CB8AC3E}">
        <p14:creationId xmlns:p14="http://schemas.microsoft.com/office/powerpoint/2010/main" val="3181044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Soil influences grapevine productivity and wine quality.  There are infinitely many factors that can be considered with respect to soil, but some compromises need to be made so that the selection process does not become too biased toward soil considerations</a:t>
            </a:r>
          </a:p>
          <a:p>
            <a:endParaRPr lang="en-US" dirty="0"/>
          </a:p>
          <a:p>
            <a:r>
              <a:rPr lang="en-US" dirty="0"/>
              <a:t>Used the NRCS (Natural</a:t>
            </a:r>
            <a:r>
              <a:rPr lang="en-US" baseline="0" dirty="0"/>
              <a:t> Resources Conservation Service) Web Soil Survey to examine soil pH, drainage, and organic matter</a:t>
            </a:r>
          </a:p>
          <a:p>
            <a:pPr marL="171450" indent="-171450">
              <a:buFontTx/>
              <a:buChar char="-"/>
            </a:pPr>
            <a:r>
              <a:rPr lang="en-US" baseline="0" dirty="0"/>
              <a:t>Soil drainage is the most important soil trait</a:t>
            </a:r>
          </a:p>
          <a:p>
            <a:pPr marL="628650" lvl="1" indent="-171450">
              <a:buFontTx/>
              <a:buChar char="-"/>
            </a:pPr>
            <a:r>
              <a:rPr lang="en-US" baseline="0" dirty="0"/>
              <a:t>Waterlogged soils increase root rot, fungus, and pathogens</a:t>
            </a:r>
          </a:p>
          <a:p>
            <a:pPr marL="628650" lvl="1" indent="-171450">
              <a:buFontTx/>
              <a:buChar char="-"/>
            </a:pPr>
            <a:r>
              <a:rPr lang="en-US" baseline="0" dirty="0"/>
              <a:t>Also forces deeper root systems, which increases drought resistance</a:t>
            </a:r>
          </a:p>
          <a:p>
            <a:pPr marL="171450" lvl="0" indent="-171450">
              <a:buFontTx/>
              <a:buChar char="-"/>
            </a:pPr>
            <a:r>
              <a:rPr lang="en-US" baseline="0" dirty="0"/>
              <a:t>Organic matter contributes porosity, structure, nutrients, and moisture holding ability</a:t>
            </a:r>
          </a:p>
          <a:p>
            <a:pPr marL="628650" lvl="1" indent="-171450">
              <a:buFontTx/>
              <a:buChar char="-"/>
            </a:pPr>
            <a:r>
              <a:rPr lang="en-US" baseline="0" dirty="0"/>
              <a:t>Organic matter greater than 5% can be counter productive since excessive N can lead to supra-optimal vine growth</a:t>
            </a:r>
          </a:p>
          <a:p>
            <a:pPr marL="628650" lvl="1" indent="-171450">
              <a:buFontTx/>
              <a:buChar char="-"/>
            </a:pPr>
            <a:r>
              <a:rPr lang="en-US" baseline="0" dirty="0"/>
              <a:t>Low organic matter </a:t>
            </a:r>
            <a:r>
              <a:rPr lang="en-US" baseline="0" dirty="0" err="1"/>
              <a:t>valvues</a:t>
            </a:r>
            <a:r>
              <a:rPr lang="en-US" baseline="0" dirty="0"/>
              <a:t> can be amended with compost, manure, </a:t>
            </a:r>
            <a:r>
              <a:rPr lang="en-US" baseline="0" dirty="0" err="1"/>
              <a:t>etc</a:t>
            </a:r>
            <a:endParaRPr lang="en-US" baseline="0" dirty="0"/>
          </a:p>
          <a:p>
            <a:pPr marL="171450" lvl="0" indent="-171450">
              <a:buFontTx/>
              <a:buChar char="-"/>
            </a:pPr>
            <a:r>
              <a:rPr lang="en-US" baseline="0" dirty="0"/>
              <a:t>pH</a:t>
            </a:r>
          </a:p>
          <a:p>
            <a:pPr marL="628650" lvl="1" indent="-171450">
              <a:buFontTx/>
              <a:buChar char="-"/>
            </a:pPr>
            <a:r>
              <a:rPr lang="en-US" baseline="0" dirty="0"/>
              <a:t>Acidic to neutral soils are best (5.5-7), but grapes can tolerate a wide range</a:t>
            </a:r>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7</a:t>
            </a:fld>
            <a:endParaRPr lang="en-US"/>
          </a:p>
        </p:txBody>
      </p:sp>
    </p:spTree>
    <p:extLst>
      <p:ext uri="{BB962C8B-B14F-4D97-AF65-F5344CB8AC3E}">
        <p14:creationId xmlns:p14="http://schemas.microsoft.com/office/powerpoint/2010/main" val="672305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8</a:t>
            </a:fld>
            <a:endParaRPr lang="en-US"/>
          </a:p>
        </p:txBody>
      </p:sp>
    </p:spTree>
    <p:extLst>
      <p:ext uri="{BB962C8B-B14F-4D97-AF65-F5344CB8AC3E}">
        <p14:creationId xmlns:p14="http://schemas.microsoft.com/office/powerpoint/2010/main" val="80532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9</a:t>
            </a:fld>
            <a:endParaRPr lang="en-US"/>
          </a:p>
        </p:txBody>
      </p:sp>
    </p:spTree>
    <p:extLst>
      <p:ext uri="{BB962C8B-B14F-4D97-AF65-F5344CB8AC3E}">
        <p14:creationId xmlns:p14="http://schemas.microsoft.com/office/powerpoint/2010/main" val="3856431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29790"/>
            <a:ext cx="7772400" cy="1470660"/>
          </a:xfrm>
        </p:spPr>
        <p:txBody>
          <a:bodyPr/>
          <a:lstStyle>
            <a:lvl1pPr>
              <a:defRPr>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85000"/>
                    <a:lumOff val="1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56133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2332037"/>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332037"/>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043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420687" y="855347"/>
            <a:ext cx="3008313" cy="1162050"/>
          </a:xfrm>
        </p:spPr>
        <p:txBody>
          <a:bodyPr anchor="b"/>
          <a:lstStyle>
            <a:lvl1pPr algn="l">
              <a:defRPr sz="2000" b="1"/>
            </a:lvl1pPr>
          </a:lstStyle>
          <a:p>
            <a:r>
              <a:rPr lang="en-US" dirty="0"/>
              <a:t>Click to edit Master title style</a:t>
            </a:r>
          </a:p>
        </p:txBody>
      </p:sp>
      <p:sp>
        <p:nvSpPr>
          <p:cNvPr id="6" name="Content Placeholder 2"/>
          <p:cNvSpPr>
            <a:spLocks noGrp="1"/>
          </p:cNvSpPr>
          <p:nvPr>
            <p:ph idx="1"/>
          </p:nvPr>
        </p:nvSpPr>
        <p:spPr>
          <a:xfrm>
            <a:off x="3575050" y="1227846"/>
            <a:ext cx="5111750" cy="54015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half" idx="2"/>
          </p:nvPr>
        </p:nvSpPr>
        <p:spPr>
          <a:xfrm>
            <a:off x="420687" y="2135506"/>
            <a:ext cx="3008313" cy="41890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349021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1792288" y="5105400"/>
            <a:ext cx="5486400" cy="567690"/>
          </a:xfrm>
        </p:spPr>
        <p:txBody>
          <a:bodyPr anchor="b"/>
          <a:lstStyle>
            <a:lvl1pPr algn="l">
              <a:defRPr sz="2000" b="1"/>
            </a:lvl1pPr>
          </a:lstStyle>
          <a:p>
            <a:r>
              <a:rPr lang="en-US" dirty="0"/>
              <a:t>Click to edit Master title style</a:t>
            </a:r>
          </a:p>
        </p:txBody>
      </p:sp>
      <p:sp>
        <p:nvSpPr>
          <p:cNvPr id="6" name="Picture Placeholder 2"/>
          <p:cNvSpPr>
            <a:spLocks noGrp="1"/>
          </p:cNvSpPr>
          <p:nvPr>
            <p:ph type="pic" idx="1"/>
          </p:nvPr>
        </p:nvSpPr>
        <p:spPr>
          <a:xfrm>
            <a:off x="1792288" y="9144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p:cNvSpPr>
            <a:spLocks noGrp="1"/>
          </p:cNvSpPr>
          <p:nvPr>
            <p:ph type="body" sz="half" idx="2"/>
          </p:nvPr>
        </p:nvSpPr>
        <p:spPr>
          <a:xfrm>
            <a:off x="1792288" y="5673090"/>
            <a:ext cx="5486400" cy="80391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26708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2316480"/>
            <a:ext cx="8229600" cy="39319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0783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4406900"/>
            <a:ext cx="7772400" cy="1362075"/>
          </a:xfrm>
        </p:spPr>
        <p:txBody>
          <a:bodyPr anchor="t"/>
          <a:lstStyle>
            <a:lvl1pPr algn="l">
              <a:defRPr sz="4000" b="1" cap="all">
                <a:latin typeface="Arial"/>
              </a:defRPr>
            </a:lvl1pPr>
          </a:lstStyle>
          <a:p>
            <a:r>
              <a:rPr lang="en-US" dirty="0"/>
              <a:t>Click to edit Master title style</a:t>
            </a:r>
          </a:p>
        </p:txBody>
      </p:sp>
      <p:sp>
        <p:nvSpPr>
          <p:cNvPr id="5"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75000"/>
                    <a:lumOff val="2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85988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65960"/>
            <a:ext cx="4038600" cy="40233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65960"/>
            <a:ext cx="4038600" cy="40233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6750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0687" y="855347"/>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227846"/>
            <a:ext cx="5111750" cy="54015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20687" y="2135506"/>
            <a:ext cx="3008313" cy="41890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436964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400"/>
            <a:ext cx="5486400" cy="567690"/>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9144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673090"/>
            <a:ext cx="5486400" cy="80391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36138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969085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36637"/>
            <a:ext cx="8229600" cy="1143000"/>
          </a:xfrm>
        </p:spPr>
        <p:txBody>
          <a:bodyPr/>
          <a:lstStyle/>
          <a:p>
            <a:r>
              <a:rPr lang="en-US"/>
              <a:t>Click to edit Master title style</a:t>
            </a:r>
          </a:p>
        </p:txBody>
      </p:sp>
      <p:sp>
        <p:nvSpPr>
          <p:cNvPr id="3" name="Content Placeholder 2"/>
          <p:cNvSpPr>
            <a:spLocks noGrp="1"/>
          </p:cNvSpPr>
          <p:nvPr>
            <p:ph idx="1"/>
          </p:nvPr>
        </p:nvSpPr>
        <p:spPr>
          <a:xfrm>
            <a:off x="457200" y="2362200"/>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7501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79158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382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240280"/>
            <a:ext cx="8229600" cy="39319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182391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7" r:id="rId5"/>
    <p:sldLayoutId id="2147483668" r:id="rId6"/>
  </p:sldLayoutIdLst>
  <p:txStyles>
    <p:titleStyle>
      <a:lvl1pPr algn="ctr" defTabSz="457200" rtl="0" eaLnBrk="1" latinLnBrk="0" hangingPunct="1">
        <a:spcBef>
          <a:spcPct val="0"/>
        </a:spcBef>
        <a:buNone/>
        <a:defRPr sz="4400" kern="1200">
          <a:solidFill>
            <a:schemeClr val="tx1">
              <a:lumMod val="85000"/>
              <a:lumOff val="15000"/>
            </a:schemeClr>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85000"/>
              <a:lumOff val="15000"/>
            </a:schemeClr>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lumMod val="85000"/>
              <a:lumOff val="15000"/>
            </a:schemeClr>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lumMod val="85000"/>
              <a:lumOff val="15000"/>
            </a:schemeClr>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lumMod val="85000"/>
              <a:lumOff val="15000"/>
            </a:schemeClr>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lumMod val="85000"/>
              <a:lumOff val="15000"/>
            </a:schemeClr>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239963"/>
            <a:ext cx="8229600" cy="3886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163865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7" r:id="rId5"/>
    <p:sldLayoutId id="2147483678" r:id="rId6"/>
  </p:sldLayoutIdLst>
  <p:txStyles>
    <p:titleStyle>
      <a:lvl1pPr algn="ctr" defTabSz="457200" rtl="0" eaLnBrk="1" latinLnBrk="0" hangingPunct="1">
        <a:spcBef>
          <a:spcPct val="0"/>
        </a:spcBef>
        <a:buNone/>
        <a:defRPr sz="4400" kern="1200">
          <a:solidFill>
            <a:schemeClr val="tx1">
              <a:lumMod val="75000"/>
              <a:lumOff val="25000"/>
            </a:schemeClr>
          </a:solidFill>
          <a:latin typeface=""/>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7.tif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slide" Target="slide8.xml"/><Relationship Id="rId5" Type="http://schemas.openxmlformats.org/officeDocument/2006/relationships/image" Target="../media/image1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Applying GIS to Determine Suitability for Viticulture in Washington State</a:t>
            </a:r>
          </a:p>
        </p:txBody>
      </p:sp>
      <p:sp>
        <p:nvSpPr>
          <p:cNvPr id="5" name="Subtitle 4"/>
          <p:cNvSpPr>
            <a:spLocks noGrp="1"/>
          </p:cNvSpPr>
          <p:nvPr>
            <p:ph type="subTitle" idx="1"/>
          </p:nvPr>
        </p:nvSpPr>
        <p:spPr/>
        <p:txBody>
          <a:bodyPr/>
          <a:lstStyle/>
          <a:p>
            <a:endParaRPr lang="en-US" dirty="0"/>
          </a:p>
          <a:p>
            <a:r>
              <a:rPr lang="en-US" dirty="0"/>
              <a:t>By: Mark Gockowski</a:t>
            </a:r>
          </a:p>
        </p:txBody>
      </p:sp>
    </p:spTree>
    <p:extLst>
      <p:ext uri="{BB962C8B-B14F-4D97-AF65-F5344CB8AC3E}">
        <p14:creationId xmlns:p14="http://schemas.microsoft.com/office/powerpoint/2010/main" val="545692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229600" cy="533400"/>
          </a:xfrm>
        </p:spPr>
        <p:txBody>
          <a:bodyPr>
            <a:normAutofit/>
          </a:bodyPr>
          <a:lstStyle/>
          <a:p>
            <a:pPr algn="l"/>
            <a:r>
              <a:rPr lang="en-US" sz="2800" dirty="0"/>
              <a:t>Suitability Analysis</a:t>
            </a:r>
          </a:p>
        </p:txBody>
      </p:sp>
      <p:sp>
        <p:nvSpPr>
          <p:cNvPr id="4" name="Title 1"/>
          <p:cNvSpPr txBox="1">
            <a:spLocks/>
          </p:cNvSpPr>
          <p:nvPr/>
        </p:nvSpPr>
        <p:spPr>
          <a:xfrm>
            <a:off x="457200" y="952500"/>
            <a:ext cx="8229600" cy="685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lumMod val="75000"/>
                    <a:lumOff val="25000"/>
                  </a:schemeClr>
                </a:solidFill>
                <a:latin typeface=""/>
                <a:ea typeface="+mj-ea"/>
                <a:cs typeface="+mj-cs"/>
              </a:defRPr>
            </a:lvl1pPr>
          </a:lstStyle>
          <a:p>
            <a:pPr algn="l" fontAlgn="auto">
              <a:spcAft>
                <a:spcPts val="0"/>
              </a:spcAft>
            </a:pPr>
            <a:r>
              <a:rPr lang="en-US" sz="1800" dirty="0">
                <a:solidFill>
                  <a:schemeClr val="accent6"/>
                </a:solidFill>
              </a:rPr>
              <a:t>Results:</a:t>
            </a:r>
          </a:p>
        </p:txBody>
      </p:sp>
      <p:graphicFrame>
        <p:nvGraphicFramePr>
          <p:cNvPr id="6" name="Table 5"/>
          <p:cNvGraphicFramePr>
            <a:graphicFrameLocks noGrp="1"/>
          </p:cNvGraphicFramePr>
          <p:nvPr>
            <p:extLst>
              <p:ext uri="{D42A27DB-BD31-4B8C-83A1-F6EECF244321}">
                <p14:modId xmlns:p14="http://schemas.microsoft.com/office/powerpoint/2010/main" val="4052543780"/>
              </p:ext>
            </p:extLst>
          </p:nvPr>
        </p:nvGraphicFramePr>
        <p:xfrm>
          <a:off x="228600" y="1700134"/>
          <a:ext cx="8686800" cy="4830652"/>
        </p:xfrm>
        <a:graphic>
          <a:graphicData uri="http://schemas.openxmlformats.org/drawingml/2006/table">
            <a:tbl>
              <a:tblPr firstRow="1" bandRow="1">
                <a:tableStyleId>{93296810-A885-4BE3-A3E7-6D5BEEA58F35}</a:tableStyleId>
              </a:tblPr>
              <a:tblGrid>
                <a:gridCol w="1874179">
                  <a:extLst>
                    <a:ext uri="{9D8B030D-6E8A-4147-A177-3AD203B41FA5}">
                      <a16:colId xmlns:a16="http://schemas.microsoft.com/office/drawing/2014/main" val="52670856"/>
                    </a:ext>
                  </a:extLst>
                </a:gridCol>
                <a:gridCol w="1569799">
                  <a:extLst>
                    <a:ext uri="{9D8B030D-6E8A-4147-A177-3AD203B41FA5}">
                      <a16:colId xmlns:a16="http://schemas.microsoft.com/office/drawing/2014/main" val="448639990"/>
                    </a:ext>
                  </a:extLst>
                </a:gridCol>
                <a:gridCol w="2250334">
                  <a:extLst>
                    <a:ext uri="{9D8B030D-6E8A-4147-A177-3AD203B41FA5}">
                      <a16:colId xmlns:a16="http://schemas.microsoft.com/office/drawing/2014/main" val="3421173480"/>
                    </a:ext>
                  </a:extLst>
                </a:gridCol>
                <a:gridCol w="1496244">
                  <a:extLst>
                    <a:ext uri="{9D8B030D-6E8A-4147-A177-3AD203B41FA5}">
                      <a16:colId xmlns:a16="http://schemas.microsoft.com/office/drawing/2014/main" val="546416723"/>
                    </a:ext>
                  </a:extLst>
                </a:gridCol>
                <a:gridCol w="1496244">
                  <a:extLst>
                    <a:ext uri="{9D8B030D-6E8A-4147-A177-3AD203B41FA5}">
                      <a16:colId xmlns:a16="http://schemas.microsoft.com/office/drawing/2014/main" val="2640367308"/>
                    </a:ext>
                  </a:extLst>
                </a:gridCol>
              </a:tblGrid>
              <a:tr h="640080">
                <a:tc>
                  <a:txBody>
                    <a:bodyPr/>
                    <a:lstStyle/>
                    <a:p>
                      <a:pPr algn="ctr"/>
                      <a:r>
                        <a:rPr lang="en-US" dirty="0"/>
                        <a:t>Variable</a:t>
                      </a:r>
                    </a:p>
                  </a:txBody>
                  <a:tcPr/>
                </a:tc>
                <a:tc>
                  <a:txBody>
                    <a:bodyPr/>
                    <a:lstStyle/>
                    <a:p>
                      <a:pPr algn="ctr"/>
                      <a:r>
                        <a:rPr lang="en-US" dirty="0"/>
                        <a:t>Bainbridge Value</a:t>
                      </a:r>
                    </a:p>
                  </a:txBody>
                  <a:tcPr/>
                </a:tc>
                <a:tc>
                  <a:txBody>
                    <a:bodyPr/>
                    <a:lstStyle/>
                    <a:p>
                      <a:pPr algn="ctr"/>
                      <a:r>
                        <a:rPr lang="en-US" dirty="0"/>
                        <a:t>Bainbridge</a:t>
                      </a:r>
                      <a:r>
                        <a:rPr lang="en-US" baseline="0" dirty="0"/>
                        <a:t> Score</a:t>
                      </a:r>
                      <a:endParaRPr lang="en-US" dirty="0"/>
                    </a:p>
                  </a:txBody>
                  <a:tcPr/>
                </a:tc>
                <a:tc>
                  <a:txBody>
                    <a:bodyPr/>
                    <a:lstStyle/>
                    <a:p>
                      <a:pPr algn="ctr"/>
                      <a:r>
                        <a:rPr lang="en-US" dirty="0"/>
                        <a:t>RME Value</a:t>
                      </a:r>
                    </a:p>
                  </a:txBody>
                  <a:tcPr/>
                </a:tc>
                <a:tc>
                  <a:txBody>
                    <a:bodyPr/>
                    <a:lstStyle/>
                    <a:p>
                      <a:pPr algn="ctr"/>
                      <a:r>
                        <a:rPr lang="en-US" dirty="0"/>
                        <a:t>RME Score</a:t>
                      </a:r>
                    </a:p>
                  </a:txBody>
                  <a:tcPr/>
                </a:tc>
                <a:extLst>
                  <a:ext uri="{0D108BD9-81ED-4DB2-BD59-A6C34878D82A}">
                    <a16:rowId xmlns:a16="http://schemas.microsoft.com/office/drawing/2014/main" val="905725972"/>
                  </a:ext>
                </a:extLst>
              </a:tr>
              <a:tr h="365760">
                <a:tc>
                  <a:txBody>
                    <a:bodyPr/>
                    <a:lstStyle/>
                    <a:p>
                      <a:pPr algn="ctr"/>
                      <a:r>
                        <a:rPr lang="en-US" dirty="0"/>
                        <a:t>Slope</a:t>
                      </a:r>
                    </a:p>
                  </a:txBody>
                  <a:tcPr/>
                </a:tc>
                <a:tc>
                  <a:txBody>
                    <a:bodyPr/>
                    <a:lstStyle/>
                    <a:p>
                      <a:pPr algn="ctr"/>
                      <a:r>
                        <a:rPr lang="en-US" sz="1800" dirty="0"/>
                        <a:t>10.12</a:t>
                      </a:r>
                    </a:p>
                  </a:txBody>
                  <a:tcPr/>
                </a:tc>
                <a:tc>
                  <a:txBody>
                    <a:bodyPr/>
                    <a:lstStyle/>
                    <a:p>
                      <a:pPr algn="ctr"/>
                      <a:r>
                        <a:rPr lang="en-US" dirty="0"/>
                        <a:t>8</a:t>
                      </a:r>
                    </a:p>
                  </a:txBody>
                  <a:tcPr/>
                </a:tc>
                <a:tc>
                  <a:txBody>
                    <a:bodyPr/>
                    <a:lstStyle/>
                    <a:p>
                      <a:pPr algn="ctr"/>
                      <a:r>
                        <a:rPr lang="en-US" dirty="0"/>
                        <a:t>3.84</a:t>
                      </a:r>
                    </a:p>
                  </a:txBody>
                  <a:tcPr/>
                </a:tc>
                <a:tc>
                  <a:txBody>
                    <a:bodyPr/>
                    <a:lstStyle/>
                    <a:p>
                      <a:pPr algn="ctr"/>
                      <a:r>
                        <a:rPr lang="en-US" dirty="0"/>
                        <a:t>5</a:t>
                      </a:r>
                    </a:p>
                  </a:txBody>
                  <a:tcPr/>
                </a:tc>
                <a:extLst>
                  <a:ext uri="{0D108BD9-81ED-4DB2-BD59-A6C34878D82A}">
                    <a16:rowId xmlns:a16="http://schemas.microsoft.com/office/drawing/2014/main" val="1543467989"/>
                  </a:ext>
                </a:extLst>
              </a:tr>
              <a:tr h="384703">
                <a:tc>
                  <a:txBody>
                    <a:bodyPr/>
                    <a:lstStyle/>
                    <a:p>
                      <a:pPr algn="ctr"/>
                      <a:r>
                        <a:rPr lang="en-US" dirty="0"/>
                        <a:t>Aspect</a:t>
                      </a:r>
                    </a:p>
                  </a:txBody>
                  <a:tcPr/>
                </a:tc>
                <a:tc>
                  <a:txBody>
                    <a:bodyPr/>
                    <a:lstStyle/>
                    <a:p>
                      <a:pPr algn="ctr"/>
                      <a:r>
                        <a:rPr lang="en-US" sz="1800" dirty="0"/>
                        <a:t>270.5 (W)</a:t>
                      </a:r>
                    </a:p>
                  </a:txBody>
                  <a:tcPr/>
                </a:tc>
                <a:tc>
                  <a:txBody>
                    <a:bodyPr/>
                    <a:lstStyle/>
                    <a:p>
                      <a:pPr algn="ctr"/>
                      <a:r>
                        <a:rPr lang="en-US" dirty="0"/>
                        <a:t>5</a:t>
                      </a:r>
                    </a:p>
                  </a:txBody>
                  <a:tcPr/>
                </a:tc>
                <a:tc>
                  <a:txBody>
                    <a:bodyPr/>
                    <a:lstStyle/>
                    <a:p>
                      <a:pPr algn="ctr"/>
                      <a:r>
                        <a:rPr lang="en-US" dirty="0"/>
                        <a:t>234.11 (SW)</a:t>
                      </a:r>
                    </a:p>
                  </a:txBody>
                  <a:tcPr/>
                </a:tc>
                <a:tc>
                  <a:txBody>
                    <a:bodyPr/>
                    <a:lstStyle/>
                    <a:p>
                      <a:pPr algn="ctr"/>
                      <a:r>
                        <a:rPr lang="en-US" dirty="0"/>
                        <a:t>7</a:t>
                      </a:r>
                    </a:p>
                  </a:txBody>
                  <a:tcPr/>
                </a:tc>
                <a:extLst>
                  <a:ext uri="{0D108BD9-81ED-4DB2-BD59-A6C34878D82A}">
                    <a16:rowId xmlns:a16="http://schemas.microsoft.com/office/drawing/2014/main" val="3341626703"/>
                  </a:ext>
                </a:extLst>
              </a:tr>
              <a:tr h="384703">
                <a:tc>
                  <a:txBody>
                    <a:bodyPr/>
                    <a:lstStyle/>
                    <a:p>
                      <a:pPr algn="ctr"/>
                      <a:r>
                        <a:rPr lang="en-US" dirty="0"/>
                        <a:t>Heat Load Index</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0.736</a:t>
                      </a:r>
                    </a:p>
                  </a:txBody>
                  <a:tcPr/>
                </a:tc>
                <a:tc>
                  <a:txBody>
                    <a:bodyPr/>
                    <a:lstStyle/>
                    <a:p>
                      <a:pPr algn="ctr"/>
                      <a:r>
                        <a:rPr lang="en-US" dirty="0"/>
                        <a:t>7</a:t>
                      </a:r>
                    </a:p>
                  </a:txBody>
                  <a:tcPr/>
                </a:tc>
                <a:tc>
                  <a:txBody>
                    <a:bodyPr/>
                    <a:lstStyle/>
                    <a:p>
                      <a:pPr algn="ctr"/>
                      <a:r>
                        <a:rPr lang="en-US" dirty="0"/>
                        <a:t>0.714</a:t>
                      </a:r>
                    </a:p>
                  </a:txBody>
                  <a:tcPr/>
                </a:tc>
                <a:tc>
                  <a:txBody>
                    <a:bodyPr/>
                    <a:lstStyle/>
                    <a:p>
                      <a:pPr algn="ctr"/>
                      <a:r>
                        <a:rPr lang="en-US" dirty="0"/>
                        <a:t>7</a:t>
                      </a:r>
                    </a:p>
                  </a:txBody>
                  <a:tcPr/>
                </a:tc>
                <a:extLst>
                  <a:ext uri="{0D108BD9-81ED-4DB2-BD59-A6C34878D82A}">
                    <a16:rowId xmlns:a16="http://schemas.microsoft.com/office/drawing/2014/main" val="1143598377"/>
                  </a:ext>
                </a:extLst>
              </a:tr>
              <a:tr h="384703">
                <a:tc>
                  <a:txBody>
                    <a:bodyPr/>
                    <a:lstStyle/>
                    <a:p>
                      <a:pPr algn="ctr"/>
                      <a:r>
                        <a:rPr lang="en-US" dirty="0"/>
                        <a:t>Frost Free Period</a:t>
                      </a:r>
                    </a:p>
                  </a:txBody>
                  <a:tcPr/>
                </a:tc>
                <a:tc>
                  <a:txBody>
                    <a:bodyPr/>
                    <a:lstStyle/>
                    <a:p>
                      <a:pPr algn="ctr"/>
                      <a:r>
                        <a:rPr lang="en-US" sz="1800" dirty="0"/>
                        <a:t>184.8</a:t>
                      </a:r>
                    </a:p>
                  </a:txBody>
                  <a:tcPr/>
                </a:tc>
                <a:tc>
                  <a:txBody>
                    <a:bodyPr/>
                    <a:lstStyle/>
                    <a:p>
                      <a:pPr algn="ctr"/>
                      <a:r>
                        <a:rPr lang="en-US" dirty="0"/>
                        <a:t>10</a:t>
                      </a:r>
                    </a:p>
                  </a:txBody>
                  <a:tcPr/>
                </a:tc>
                <a:tc>
                  <a:txBody>
                    <a:bodyPr/>
                    <a:lstStyle/>
                    <a:p>
                      <a:pPr algn="ctr"/>
                      <a:r>
                        <a:rPr lang="en-US" dirty="0"/>
                        <a:t>172.57</a:t>
                      </a:r>
                    </a:p>
                  </a:txBody>
                  <a:tcPr/>
                </a:tc>
                <a:tc>
                  <a:txBody>
                    <a:bodyPr/>
                    <a:lstStyle/>
                    <a:p>
                      <a:pPr algn="ctr"/>
                      <a:r>
                        <a:rPr lang="en-US" dirty="0"/>
                        <a:t>8</a:t>
                      </a:r>
                    </a:p>
                  </a:txBody>
                  <a:tcPr/>
                </a:tc>
                <a:extLst>
                  <a:ext uri="{0D108BD9-81ED-4DB2-BD59-A6C34878D82A}">
                    <a16:rowId xmlns:a16="http://schemas.microsoft.com/office/drawing/2014/main" val="2450413759"/>
                  </a:ext>
                </a:extLst>
              </a:tr>
              <a:tr h="640080">
                <a:tc>
                  <a:txBody>
                    <a:bodyPr/>
                    <a:lstStyle/>
                    <a:p>
                      <a:pPr algn="ctr"/>
                      <a:r>
                        <a:rPr lang="en-US" dirty="0"/>
                        <a:t>Growing Degree Days</a:t>
                      </a:r>
                    </a:p>
                  </a:txBody>
                  <a:tcPr/>
                </a:tc>
                <a:tc>
                  <a:txBody>
                    <a:bodyPr/>
                    <a:lstStyle/>
                    <a:p>
                      <a:pPr algn="ctr"/>
                      <a:r>
                        <a:rPr lang="en-US" sz="1800" dirty="0"/>
                        <a:t>1600</a:t>
                      </a:r>
                    </a:p>
                  </a:txBody>
                  <a:tcPr/>
                </a:tc>
                <a:tc>
                  <a:txBody>
                    <a:bodyPr/>
                    <a:lstStyle/>
                    <a:p>
                      <a:pPr algn="ctr"/>
                      <a:r>
                        <a:rPr lang="en-US" dirty="0"/>
                        <a:t>1</a:t>
                      </a:r>
                    </a:p>
                  </a:txBody>
                  <a:tcPr/>
                </a:tc>
                <a:tc>
                  <a:txBody>
                    <a:bodyPr/>
                    <a:lstStyle/>
                    <a:p>
                      <a:pPr algn="ctr"/>
                      <a:r>
                        <a:rPr lang="en-US" dirty="0"/>
                        <a:t>3172</a:t>
                      </a:r>
                    </a:p>
                  </a:txBody>
                  <a:tcPr/>
                </a:tc>
                <a:tc>
                  <a:txBody>
                    <a:bodyPr/>
                    <a:lstStyle/>
                    <a:p>
                      <a:pPr algn="ctr"/>
                      <a:r>
                        <a:rPr lang="en-US" dirty="0"/>
                        <a:t>7</a:t>
                      </a:r>
                    </a:p>
                  </a:txBody>
                  <a:tcPr/>
                </a:tc>
                <a:extLst>
                  <a:ext uri="{0D108BD9-81ED-4DB2-BD59-A6C34878D82A}">
                    <a16:rowId xmlns:a16="http://schemas.microsoft.com/office/drawing/2014/main" val="4270176477"/>
                  </a:ext>
                </a:extLst>
              </a:tr>
              <a:tr h="640080">
                <a:tc>
                  <a:txBody>
                    <a:bodyPr/>
                    <a:lstStyle/>
                    <a:p>
                      <a:pPr algn="ctr"/>
                      <a:r>
                        <a:rPr lang="en-US" dirty="0"/>
                        <a:t>Annual Precipitation</a:t>
                      </a:r>
                    </a:p>
                  </a:txBody>
                  <a:tcPr/>
                </a:tc>
                <a:tc>
                  <a:txBody>
                    <a:bodyPr/>
                    <a:lstStyle/>
                    <a:p>
                      <a:pPr algn="ctr"/>
                      <a:r>
                        <a:rPr lang="en-US" sz="1800" dirty="0"/>
                        <a:t>41.19</a:t>
                      </a:r>
                    </a:p>
                  </a:txBody>
                  <a:tcPr/>
                </a:tc>
                <a:tc>
                  <a:txBody>
                    <a:bodyPr/>
                    <a:lstStyle/>
                    <a:p>
                      <a:pPr algn="ctr"/>
                      <a:r>
                        <a:rPr lang="en-US" dirty="0"/>
                        <a:t>2</a:t>
                      </a:r>
                    </a:p>
                  </a:txBody>
                  <a:tcPr/>
                </a:tc>
                <a:tc>
                  <a:txBody>
                    <a:bodyPr/>
                    <a:lstStyle/>
                    <a:p>
                      <a:pPr algn="ctr"/>
                      <a:r>
                        <a:rPr lang="en-US" dirty="0"/>
                        <a:t>8.57</a:t>
                      </a:r>
                    </a:p>
                  </a:txBody>
                  <a:tcPr/>
                </a:tc>
                <a:tc>
                  <a:txBody>
                    <a:bodyPr/>
                    <a:lstStyle/>
                    <a:p>
                      <a:pPr algn="ctr"/>
                      <a:r>
                        <a:rPr lang="en-US" dirty="0"/>
                        <a:t>9</a:t>
                      </a:r>
                    </a:p>
                  </a:txBody>
                  <a:tcPr/>
                </a:tc>
                <a:extLst>
                  <a:ext uri="{0D108BD9-81ED-4DB2-BD59-A6C34878D82A}">
                    <a16:rowId xmlns:a16="http://schemas.microsoft.com/office/drawing/2014/main" val="729588953"/>
                  </a:ext>
                </a:extLst>
              </a:tr>
              <a:tr h="384703">
                <a:tc>
                  <a:txBody>
                    <a:bodyPr/>
                    <a:lstStyle/>
                    <a:p>
                      <a:pPr algn="ctr"/>
                      <a:r>
                        <a:rPr lang="en-US" dirty="0"/>
                        <a:t>Soil Drainage</a:t>
                      </a:r>
                    </a:p>
                  </a:txBody>
                  <a:tcPr/>
                </a:tc>
                <a:tc>
                  <a:txBody>
                    <a:bodyPr/>
                    <a:lstStyle/>
                    <a:p>
                      <a:pPr algn="ctr"/>
                      <a:r>
                        <a:rPr lang="en-US" sz="1800" dirty="0"/>
                        <a:t>5</a:t>
                      </a:r>
                    </a:p>
                  </a:txBody>
                  <a:tcPr/>
                </a:tc>
                <a:tc>
                  <a:txBody>
                    <a:bodyPr/>
                    <a:lstStyle/>
                    <a:p>
                      <a:pPr algn="ctr"/>
                      <a:r>
                        <a:rPr lang="en-US" dirty="0"/>
                        <a:t>10</a:t>
                      </a:r>
                    </a:p>
                  </a:txBody>
                  <a:tcPr/>
                </a:tc>
                <a:tc>
                  <a:txBody>
                    <a:bodyPr/>
                    <a:lstStyle/>
                    <a:p>
                      <a:pPr algn="ctr"/>
                      <a:r>
                        <a:rPr lang="en-US" dirty="0"/>
                        <a:t>6.62</a:t>
                      </a:r>
                    </a:p>
                  </a:txBody>
                  <a:tcPr/>
                </a:tc>
                <a:tc>
                  <a:txBody>
                    <a:bodyPr/>
                    <a:lstStyle/>
                    <a:p>
                      <a:pPr algn="ctr"/>
                      <a:r>
                        <a:rPr lang="en-US" dirty="0"/>
                        <a:t>8</a:t>
                      </a:r>
                    </a:p>
                  </a:txBody>
                  <a:tcPr/>
                </a:tc>
                <a:extLst>
                  <a:ext uri="{0D108BD9-81ED-4DB2-BD59-A6C34878D82A}">
                    <a16:rowId xmlns:a16="http://schemas.microsoft.com/office/drawing/2014/main" val="4134954359"/>
                  </a:ext>
                </a:extLst>
              </a:tr>
              <a:tr h="365760">
                <a:tc>
                  <a:txBody>
                    <a:bodyPr/>
                    <a:lstStyle/>
                    <a:p>
                      <a:pPr algn="ctr"/>
                      <a:r>
                        <a:rPr lang="en-US" dirty="0"/>
                        <a:t>Soil pH</a:t>
                      </a:r>
                    </a:p>
                  </a:txBody>
                  <a:tcPr/>
                </a:tc>
                <a:tc>
                  <a:txBody>
                    <a:bodyPr/>
                    <a:lstStyle/>
                    <a:p>
                      <a:pPr algn="ctr"/>
                      <a:r>
                        <a:rPr lang="en-US" sz="1800" dirty="0"/>
                        <a:t>5.5</a:t>
                      </a:r>
                    </a:p>
                  </a:txBody>
                  <a:tcPr/>
                </a:tc>
                <a:tc>
                  <a:txBody>
                    <a:bodyPr/>
                    <a:lstStyle/>
                    <a:p>
                      <a:pPr algn="ctr"/>
                      <a:r>
                        <a:rPr lang="en-US" dirty="0"/>
                        <a:t>10</a:t>
                      </a:r>
                    </a:p>
                  </a:txBody>
                  <a:tcPr/>
                </a:tc>
                <a:tc>
                  <a:txBody>
                    <a:bodyPr/>
                    <a:lstStyle/>
                    <a:p>
                      <a:pPr algn="ctr"/>
                      <a:r>
                        <a:rPr lang="en-US" dirty="0"/>
                        <a:t>7.45</a:t>
                      </a:r>
                    </a:p>
                  </a:txBody>
                  <a:tcPr/>
                </a:tc>
                <a:tc>
                  <a:txBody>
                    <a:bodyPr/>
                    <a:lstStyle/>
                    <a:p>
                      <a:pPr algn="ctr"/>
                      <a:r>
                        <a:rPr lang="en-US" dirty="0"/>
                        <a:t>10</a:t>
                      </a:r>
                    </a:p>
                  </a:txBody>
                  <a:tcPr/>
                </a:tc>
                <a:extLst>
                  <a:ext uri="{0D108BD9-81ED-4DB2-BD59-A6C34878D82A}">
                    <a16:rowId xmlns:a16="http://schemas.microsoft.com/office/drawing/2014/main" val="2567882330"/>
                  </a:ext>
                </a:extLst>
              </a:tr>
              <a:tr h="640080">
                <a:tc>
                  <a:txBody>
                    <a:bodyPr/>
                    <a:lstStyle/>
                    <a:p>
                      <a:pPr algn="ctr"/>
                      <a:r>
                        <a:rPr lang="en-US" dirty="0"/>
                        <a:t>Soil Organic Matter</a:t>
                      </a:r>
                    </a:p>
                  </a:txBody>
                  <a:tcPr/>
                </a:tc>
                <a:tc>
                  <a:txBody>
                    <a:bodyPr/>
                    <a:lstStyle/>
                    <a:p>
                      <a:pPr algn="ctr"/>
                      <a:r>
                        <a:rPr lang="en-US" sz="1800" dirty="0"/>
                        <a:t>7.72</a:t>
                      </a:r>
                    </a:p>
                  </a:txBody>
                  <a:tcPr/>
                </a:tc>
                <a:tc>
                  <a:txBody>
                    <a:bodyPr/>
                    <a:lstStyle/>
                    <a:p>
                      <a:pPr algn="ctr"/>
                      <a:r>
                        <a:rPr lang="en-US" dirty="0"/>
                        <a:t>0</a:t>
                      </a:r>
                    </a:p>
                  </a:txBody>
                  <a:tcPr/>
                </a:tc>
                <a:tc>
                  <a:txBody>
                    <a:bodyPr/>
                    <a:lstStyle/>
                    <a:p>
                      <a:pPr algn="ctr"/>
                      <a:r>
                        <a:rPr lang="en-US" dirty="0"/>
                        <a:t>0.92</a:t>
                      </a:r>
                    </a:p>
                  </a:txBody>
                  <a:tcPr/>
                </a:tc>
                <a:tc>
                  <a:txBody>
                    <a:bodyPr/>
                    <a:lstStyle/>
                    <a:p>
                      <a:pPr algn="ctr"/>
                      <a:r>
                        <a:rPr lang="en-US" dirty="0"/>
                        <a:t>5</a:t>
                      </a:r>
                    </a:p>
                  </a:txBody>
                  <a:tcPr/>
                </a:tc>
                <a:extLst>
                  <a:ext uri="{0D108BD9-81ED-4DB2-BD59-A6C34878D82A}">
                    <a16:rowId xmlns:a16="http://schemas.microsoft.com/office/drawing/2014/main" val="3790578663"/>
                  </a:ext>
                </a:extLst>
              </a:tr>
            </a:tbl>
          </a:graphicData>
        </a:graphic>
      </p:graphicFrame>
    </p:spTree>
    <p:extLst>
      <p:ext uri="{BB962C8B-B14F-4D97-AF65-F5344CB8AC3E}">
        <p14:creationId xmlns:p14="http://schemas.microsoft.com/office/powerpoint/2010/main" val="1128048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229600" cy="533400"/>
          </a:xfrm>
        </p:spPr>
        <p:txBody>
          <a:bodyPr>
            <a:normAutofit/>
          </a:bodyPr>
          <a:lstStyle/>
          <a:p>
            <a:pPr algn="l"/>
            <a:r>
              <a:rPr lang="en-US" sz="2800" dirty="0"/>
              <a:t>Suitability Analysis</a:t>
            </a:r>
          </a:p>
        </p:txBody>
      </p:sp>
      <p:sp>
        <p:nvSpPr>
          <p:cNvPr id="4" name="Title 1"/>
          <p:cNvSpPr txBox="1">
            <a:spLocks/>
          </p:cNvSpPr>
          <p:nvPr/>
        </p:nvSpPr>
        <p:spPr>
          <a:xfrm>
            <a:off x="457200" y="952500"/>
            <a:ext cx="8229600" cy="685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lumMod val="75000"/>
                    <a:lumOff val="25000"/>
                  </a:schemeClr>
                </a:solidFill>
                <a:latin typeface=""/>
                <a:ea typeface="+mj-ea"/>
                <a:cs typeface="+mj-cs"/>
              </a:defRPr>
            </a:lvl1pPr>
          </a:lstStyle>
          <a:p>
            <a:pPr algn="l" fontAlgn="auto">
              <a:spcAft>
                <a:spcPts val="0"/>
              </a:spcAft>
            </a:pPr>
            <a:r>
              <a:rPr lang="en-US" sz="1800" dirty="0">
                <a:solidFill>
                  <a:schemeClr val="accent6"/>
                </a:solidFill>
              </a:rPr>
              <a:t>Results:</a:t>
            </a:r>
          </a:p>
        </p:txBody>
      </p:sp>
      <p:sp>
        <p:nvSpPr>
          <p:cNvPr id="8" name="TextBox 7"/>
          <p:cNvSpPr txBox="1"/>
          <p:nvPr/>
        </p:nvSpPr>
        <p:spPr>
          <a:xfrm>
            <a:off x="779489" y="5739359"/>
            <a:ext cx="3505200" cy="338554"/>
          </a:xfrm>
          <a:prstGeom prst="rect">
            <a:avLst/>
          </a:prstGeom>
          <a:noFill/>
        </p:spPr>
        <p:txBody>
          <a:bodyPr wrap="square" rtlCol="0">
            <a:spAutoFit/>
          </a:bodyPr>
          <a:lstStyle/>
          <a:p>
            <a:r>
              <a:rPr lang="en-US" sz="1600" dirty="0"/>
              <a:t>Bainbridge Total Score: </a:t>
            </a:r>
            <a:r>
              <a:rPr lang="en-US" sz="1600" b="1" dirty="0"/>
              <a:t>6.1636</a:t>
            </a:r>
          </a:p>
        </p:txBody>
      </p:sp>
      <p:sp>
        <p:nvSpPr>
          <p:cNvPr id="9" name="TextBox 8"/>
          <p:cNvSpPr txBox="1"/>
          <p:nvPr/>
        </p:nvSpPr>
        <p:spPr>
          <a:xfrm>
            <a:off x="4572000" y="5739359"/>
            <a:ext cx="3505200" cy="338554"/>
          </a:xfrm>
          <a:prstGeom prst="rect">
            <a:avLst/>
          </a:prstGeom>
          <a:noFill/>
        </p:spPr>
        <p:txBody>
          <a:bodyPr wrap="square" rtlCol="0">
            <a:spAutoFit/>
          </a:bodyPr>
          <a:lstStyle/>
          <a:p>
            <a:r>
              <a:rPr lang="en-US" sz="1600" dirty="0"/>
              <a:t>RME Total Score: </a:t>
            </a:r>
            <a:r>
              <a:rPr lang="en-US" sz="1600" b="1" dirty="0"/>
              <a:t>7.4413</a:t>
            </a:r>
          </a:p>
        </p:txBody>
      </p:sp>
      <p:graphicFrame>
        <p:nvGraphicFramePr>
          <p:cNvPr id="10" name="Chart 9">
            <a:extLst>
              <a:ext uri="{FF2B5EF4-FFF2-40B4-BE49-F238E27FC236}">
                <a16:creationId xmlns:a16="http://schemas.microsoft.com/office/drawing/2014/main" id="{7987DCBC-1F45-483F-83F6-D5765B6D03EB}"/>
              </a:ext>
            </a:extLst>
          </p:cNvPr>
          <p:cNvGraphicFramePr>
            <a:graphicFrameLocks/>
          </p:cNvGraphicFramePr>
          <p:nvPr>
            <p:extLst>
              <p:ext uri="{D42A27DB-BD31-4B8C-83A1-F6EECF244321}">
                <p14:modId xmlns:p14="http://schemas.microsoft.com/office/powerpoint/2010/main" val="2250889867"/>
              </p:ext>
            </p:extLst>
          </p:nvPr>
        </p:nvGraphicFramePr>
        <p:xfrm>
          <a:off x="990600" y="1600200"/>
          <a:ext cx="6610350" cy="37807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7207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229600" cy="838200"/>
          </a:xfrm>
        </p:spPr>
        <p:txBody>
          <a:bodyPr>
            <a:normAutofit/>
          </a:bodyPr>
          <a:lstStyle/>
          <a:p>
            <a:pPr algn="l"/>
            <a:r>
              <a:rPr lang="en-US" sz="2800" dirty="0"/>
              <a:t>Further Work</a:t>
            </a:r>
          </a:p>
        </p:txBody>
      </p:sp>
      <p:sp>
        <p:nvSpPr>
          <p:cNvPr id="3" name="Content Placeholder 2"/>
          <p:cNvSpPr>
            <a:spLocks noGrp="1"/>
          </p:cNvSpPr>
          <p:nvPr>
            <p:ph idx="1"/>
          </p:nvPr>
        </p:nvSpPr>
        <p:spPr>
          <a:xfrm>
            <a:off x="381000" y="1981200"/>
            <a:ext cx="8229600" cy="3886200"/>
          </a:xfrm>
        </p:spPr>
        <p:txBody>
          <a:bodyPr>
            <a:normAutofit fontScale="85000" lnSpcReduction="10000"/>
          </a:bodyPr>
          <a:lstStyle/>
          <a:p>
            <a:r>
              <a:rPr lang="en-US" dirty="0"/>
              <a:t>Improvements to weight rating score model</a:t>
            </a:r>
          </a:p>
          <a:p>
            <a:pPr lvl="1"/>
            <a:r>
              <a:rPr lang="en-US" dirty="0"/>
              <a:t>Define a specific set of weights and values for each parameter specific to each grape varietal</a:t>
            </a:r>
          </a:p>
          <a:p>
            <a:pPr lvl="1"/>
            <a:r>
              <a:rPr lang="en-US" dirty="0"/>
              <a:t>Automate a GIS function to determine “ideal grape varietal” for a given GIS polygon</a:t>
            </a:r>
          </a:p>
          <a:p>
            <a:pPr lvl="1"/>
            <a:r>
              <a:rPr lang="en-US" dirty="0"/>
              <a:t>Include additional parameters to the model to better capture terroir </a:t>
            </a:r>
          </a:p>
          <a:p>
            <a:pPr lvl="1"/>
            <a:r>
              <a:rPr lang="en-US" dirty="0"/>
              <a:t>Improve the output from the model from a simple score from 0-10 to a predicted average percent yield, etc.</a:t>
            </a:r>
          </a:p>
          <a:p>
            <a:pPr lvl="1"/>
            <a:r>
              <a:rPr lang="en-US" dirty="0"/>
              <a:t>Many more!</a:t>
            </a:r>
          </a:p>
        </p:txBody>
      </p:sp>
    </p:spTree>
    <p:extLst>
      <p:ext uri="{BB962C8B-B14F-4D97-AF65-F5344CB8AC3E}">
        <p14:creationId xmlns:p14="http://schemas.microsoft.com/office/powerpoint/2010/main" val="3874513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276600"/>
            <a:ext cx="4343400" cy="838200"/>
          </a:xfrm>
        </p:spPr>
        <p:txBody>
          <a:bodyPr>
            <a:noAutofit/>
          </a:bodyPr>
          <a:lstStyle/>
          <a:p>
            <a:r>
              <a:rPr lang="en-US" sz="6000" dirty="0"/>
              <a:t>Questions?</a:t>
            </a:r>
          </a:p>
        </p:txBody>
      </p:sp>
    </p:spTree>
    <p:extLst>
      <p:ext uri="{BB962C8B-B14F-4D97-AF65-F5344CB8AC3E}">
        <p14:creationId xmlns:p14="http://schemas.microsoft.com/office/powerpoint/2010/main" val="32212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635" y="533400"/>
            <a:ext cx="8229600" cy="1143000"/>
          </a:xfrm>
        </p:spPr>
        <p:txBody>
          <a:bodyPr/>
          <a:lstStyle/>
          <a:p>
            <a:pPr algn="l"/>
            <a:r>
              <a:rPr lang="en-US" dirty="0"/>
              <a:t>The Vineyards</a:t>
            </a:r>
          </a:p>
        </p:txBody>
      </p:sp>
      <p:sp>
        <p:nvSpPr>
          <p:cNvPr id="3" name="Content Placeholder 2"/>
          <p:cNvSpPr>
            <a:spLocks noGrp="1"/>
          </p:cNvSpPr>
          <p:nvPr>
            <p:ph sz="half" idx="1"/>
          </p:nvPr>
        </p:nvSpPr>
        <p:spPr>
          <a:xfrm>
            <a:off x="685800" y="1981200"/>
            <a:ext cx="4038600" cy="386810"/>
          </a:xfrm>
        </p:spPr>
        <p:txBody>
          <a:bodyPr>
            <a:normAutofit/>
          </a:bodyPr>
          <a:lstStyle/>
          <a:p>
            <a:pPr marL="0" indent="0">
              <a:buNone/>
            </a:pPr>
            <a:r>
              <a:rPr lang="en-US" sz="1600" dirty="0"/>
              <a:t>1. Bainbridge Vineyards</a:t>
            </a:r>
          </a:p>
        </p:txBody>
      </p:sp>
      <p:sp>
        <p:nvSpPr>
          <p:cNvPr id="6" name="Content Placeholder 5"/>
          <p:cNvSpPr>
            <a:spLocks noGrp="1"/>
          </p:cNvSpPr>
          <p:nvPr>
            <p:ph sz="half" idx="2"/>
          </p:nvPr>
        </p:nvSpPr>
        <p:spPr>
          <a:xfrm>
            <a:off x="5334000" y="2011681"/>
            <a:ext cx="4038600" cy="391524"/>
          </a:xfrm>
        </p:spPr>
        <p:txBody>
          <a:bodyPr>
            <a:normAutofit/>
          </a:bodyPr>
          <a:lstStyle/>
          <a:p>
            <a:pPr marL="0" indent="0">
              <a:buNone/>
            </a:pPr>
            <a:r>
              <a:rPr lang="en-US" sz="1600" dirty="0"/>
              <a:t>2. Red Mountain Estate Vineyards</a:t>
            </a:r>
          </a:p>
        </p:txBody>
      </p:sp>
      <p:pic>
        <p:nvPicPr>
          <p:cNvPr id="7" name="Picture 6"/>
          <p:cNvPicPr>
            <a:picLocks noChangeAspect="1"/>
          </p:cNvPicPr>
          <p:nvPr/>
        </p:nvPicPr>
        <p:blipFill rotWithShape="1">
          <a:blip r:embed="rId3"/>
          <a:srcRect t="6828"/>
          <a:stretch/>
        </p:blipFill>
        <p:spPr>
          <a:xfrm>
            <a:off x="762000" y="2438400"/>
            <a:ext cx="7541824" cy="3657600"/>
          </a:xfrm>
          <a:prstGeom prst="rect">
            <a:avLst/>
          </a:prstGeom>
        </p:spPr>
      </p:pic>
    </p:spTree>
    <p:extLst>
      <p:ext uri="{BB962C8B-B14F-4D97-AF65-F5344CB8AC3E}">
        <p14:creationId xmlns:p14="http://schemas.microsoft.com/office/powerpoint/2010/main" val="86700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Agenda</a:t>
            </a:r>
          </a:p>
        </p:txBody>
      </p:sp>
      <p:sp>
        <p:nvSpPr>
          <p:cNvPr id="8" name="Content Placeholder 7"/>
          <p:cNvSpPr>
            <a:spLocks noGrp="1"/>
          </p:cNvSpPr>
          <p:nvPr>
            <p:ph idx="1"/>
          </p:nvPr>
        </p:nvSpPr>
        <p:spPr/>
        <p:txBody>
          <a:bodyPr>
            <a:normAutofit/>
          </a:bodyPr>
          <a:lstStyle/>
          <a:p>
            <a:pPr marL="514350" indent="-514350">
              <a:buFont typeface="+mj-lt"/>
              <a:buAutoNum type="arabicPeriod"/>
            </a:pPr>
            <a:r>
              <a:rPr lang="en-US" dirty="0"/>
              <a:t>Data Collection</a:t>
            </a:r>
          </a:p>
          <a:p>
            <a:pPr marL="914400" lvl="1" indent="-514350">
              <a:buFont typeface="+mj-lt"/>
              <a:buAutoNum type="romanUcPeriod"/>
            </a:pPr>
            <a:r>
              <a:rPr lang="en-US" dirty="0"/>
              <a:t>Topography Considerations</a:t>
            </a:r>
          </a:p>
          <a:p>
            <a:pPr marL="914400" lvl="1" indent="-514350">
              <a:buFont typeface="+mj-lt"/>
              <a:buAutoNum type="romanUcPeriod"/>
            </a:pPr>
            <a:r>
              <a:rPr lang="en-US" dirty="0"/>
              <a:t>Climate Considerations</a:t>
            </a:r>
          </a:p>
          <a:p>
            <a:pPr marL="914400" lvl="1" indent="-514350">
              <a:buFont typeface="+mj-lt"/>
              <a:buAutoNum type="romanUcPeriod"/>
            </a:pPr>
            <a:r>
              <a:rPr lang="en-US" dirty="0"/>
              <a:t>Soil Considerations</a:t>
            </a:r>
          </a:p>
          <a:p>
            <a:pPr marL="571500" indent="-571500">
              <a:buFont typeface="+mj-lt"/>
              <a:buAutoNum type="arabicPeriod"/>
            </a:pPr>
            <a:r>
              <a:rPr lang="en-US" dirty="0"/>
              <a:t>Suitability Analysis</a:t>
            </a:r>
          </a:p>
          <a:p>
            <a:pPr marL="514350" indent="-514350">
              <a:buFont typeface="+mj-lt"/>
              <a:buAutoNum type="arabicPeriod"/>
            </a:pPr>
            <a:r>
              <a:rPr lang="en-US" dirty="0"/>
              <a:t>Further Work</a:t>
            </a:r>
          </a:p>
        </p:txBody>
      </p:sp>
    </p:spTree>
    <p:extLst>
      <p:ext uri="{BB962C8B-B14F-4D97-AF65-F5344CB8AC3E}">
        <p14:creationId xmlns:p14="http://schemas.microsoft.com/office/powerpoint/2010/main" val="427452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229600" cy="685800"/>
          </a:xfrm>
        </p:spPr>
        <p:txBody>
          <a:bodyPr>
            <a:normAutofit/>
          </a:bodyPr>
          <a:lstStyle/>
          <a:p>
            <a:pPr algn="l"/>
            <a:r>
              <a:rPr lang="en-US" sz="2800" dirty="0"/>
              <a:t>Topography Considerations</a:t>
            </a:r>
          </a:p>
        </p:txBody>
      </p:sp>
      <p:sp>
        <p:nvSpPr>
          <p:cNvPr id="4" name="Title 1"/>
          <p:cNvSpPr txBox="1">
            <a:spLocks/>
          </p:cNvSpPr>
          <p:nvPr/>
        </p:nvSpPr>
        <p:spPr>
          <a:xfrm>
            <a:off x="457200" y="952500"/>
            <a:ext cx="8229600" cy="685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lumMod val="75000"/>
                    <a:lumOff val="25000"/>
                  </a:schemeClr>
                </a:solidFill>
                <a:latin typeface=""/>
                <a:ea typeface="+mj-ea"/>
                <a:cs typeface="+mj-cs"/>
              </a:defRPr>
            </a:lvl1pPr>
          </a:lstStyle>
          <a:p>
            <a:pPr algn="l" fontAlgn="auto">
              <a:spcAft>
                <a:spcPts val="0"/>
              </a:spcAft>
            </a:pPr>
            <a:r>
              <a:rPr lang="en-US" sz="1800" dirty="0">
                <a:solidFill>
                  <a:schemeClr val="accent6"/>
                </a:solidFill>
              </a:rPr>
              <a:t>Heat Load Index:</a:t>
            </a:r>
          </a:p>
        </p:txBody>
      </p:sp>
      <p:pic>
        <p:nvPicPr>
          <p:cNvPr id="5" name="Picture 4"/>
          <p:cNvPicPr>
            <a:picLocks noChangeAspect="1"/>
          </p:cNvPicPr>
          <p:nvPr/>
        </p:nvPicPr>
        <p:blipFill>
          <a:blip r:embed="rId3"/>
          <a:stretch>
            <a:fillRect/>
          </a:stretch>
        </p:blipFill>
        <p:spPr>
          <a:xfrm>
            <a:off x="4800600" y="1068354"/>
            <a:ext cx="3810000" cy="2549592"/>
          </a:xfrm>
          <a:prstGeom prst="rect">
            <a:avLst/>
          </a:prstGeom>
        </p:spPr>
      </p:pic>
      <p:sp>
        <p:nvSpPr>
          <p:cNvPr id="6" name="TextBox 5"/>
          <p:cNvSpPr txBox="1"/>
          <p:nvPr/>
        </p:nvSpPr>
        <p:spPr>
          <a:xfrm>
            <a:off x="609600" y="1828800"/>
            <a:ext cx="4191000" cy="1569660"/>
          </a:xfrm>
          <a:prstGeom prst="rect">
            <a:avLst/>
          </a:prstGeom>
          <a:noFill/>
        </p:spPr>
        <p:txBody>
          <a:bodyPr wrap="square" rtlCol="0">
            <a:spAutoFit/>
          </a:bodyPr>
          <a:lstStyle/>
          <a:p>
            <a:pPr marL="342900" indent="-342900">
              <a:buFont typeface="Arial" panose="020B0604020202020204" pitchFamily="34" charset="0"/>
              <a:buChar char="•"/>
            </a:pPr>
            <a:r>
              <a:rPr lang="en-US" sz="1600" dirty="0"/>
              <a:t>Approximation of solar radiation based on slope, aspect, and latitude</a:t>
            </a:r>
          </a:p>
          <a:p>
            <a:pPr marL="342900" indent="-342900">
              <a:buFont typeface="Arial" panose="020B0604020202020204" pitchFamily="34" charset="0"/>
              <a:buChar char="•"/>
            </a:pPr>
            <a:r>
              <a:rPr lang="en-US" sz="1600" dirty="0"/>
              <a:t>Does </a:t>
            </a:r>
            <a:r>
              <a:rPr lang="en-US" sz="1600" b="1" dirty="0"/>
              <a:t>not</a:t>
            </a:r>
            <a:r>
              <a:rPr lang="en-US" sz="1600" dirty="0"/>
              <a:t> account for cloud cover, difference in atmospheric coefficient, and shading</a:t>
            </a:r>
          </a:p>
          <a:p>
            <a:pPr marL="342900" indent="-342900">
              <a:buFont typeface="Arial" panose="020B0604020202020204" pitchFamily="34" charset="0"/>
              <a:buChar char="•"/>
            </a:pPr>
            <a:endParaRPr lang="en-US" sz="1600" dirty="0"/>
          </a:p>
        </p:txBody>
      </p:sp>
      <p:pic>
        <p:nvPicPr>
          <p:cNvPr id="7" name="Picture 6"/>
          <p:cNvPicPr>
            <a:picLocks noChangeAspect="1"/>
          </p:cNvPicPr>
          <p:nvPr/>
        </p:nvPicPr>
        <p:blipFill>
          <a:blip r:embed="rId4"/>
          <a:stretch>
            <a:fillRect/>
          </a:stretch>
        </p:blipFill>
        <p:spPr>
          <a:xfrm>
            <a:off x="685800" y="3733800"/>
            <a:ext cx="8001000" cy="2429822"/>
          </a:xfrm>
          <a:prstGeom prst="rect">
            <a:avLst/>
          </a:prstGeom>
        </p:spPr>
      </p:pic>
    </p:spTree>
    <p:extLst>
      <p:ext uri="{BB962C8B-B14F-4D97-AF65-F5344CB8AC3E}">
        <p14:creationId xmlns:p14="http://schemas.microsoft.com/office/powerpoint/2010/main" val="3582542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1150" t="8955" r="9658" b="2985"/>
          <a:stretch/>
        </p:blipFill>
        <p:spPr>
          <a:xfrm>
            <a:off x="598613" y="1484972"/>
            <a:ext cx="3581400" cy="5153722"/>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0710" t="9138" r="10345" b="17759"/>
          <a:stretch/>
        </p:blipFill>
        <p:spPr>
          <a:xfrm>
            <a:off x="4369051" y="1484972"/>
            <a:ext cx="4451099" cy="5334000"/>
          </a:xfrm>
          <a:prstGeom prst="rect">
            <a:avLst/>
          </a:prstGeom>
        </p:spPr>
      </p:pic>
      <p:sp>
        <p:nvSpPr>
          <p:cNvPr id="2" name="Title 1"/>
          <p:cNvSpPr>
            <a:spLocks noGrp="1"/>
          </p:cNvSpPr>
          <p:nvPr>
            <p:ph type="title"/>
          </p:nvPr>
        </p:nvSpPr>
        <p:spPr>
          <a:xfrm>
            <a:off x="152400" y="609600"/>
            <a:ext cx="8229600" cy="685800"/>
          </a:xfrm>
        </p:spPr>
        <p:txBody>
          <a:bodyPr>
            <a:normAutofit/>
          </a:bodyPr>
          <a:lstStyle/>
          <a:p>
            <a:pPr algn="l"/>
            <a:r>
              <a:rPr lang="en-US" sz="2800" dirty="0"/>
              <a:t>Topography Considerations</a:t>
            </a:r>
          </a:p>
        </p:txBody>
      </p:sp>
      <p:sp>
        <p:nvSpPr>
          <p:cNvPr id="4" name="Title 1"/>
          <p:cNvSpPr txBox="1">
            <a:spLocks/>
          </p:cNvSpPr>
          <p:nvPr/>
        </p:nvSpPr>
        <p:spPr>
          <a:xfrm>
            <a:off x="457200" y="952500"/>
            <a:ext cx="8229600" cy="685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lumMod val="75000"/>
                    <a:lumOff val="25000"/>
                  </a:schemeClr>
                </a:solidFill>
                <a:latin typeface=""/>
                <a:ea typeface="+mj-ea"/>
                <a:cs typeface="+mj-cs"/>
              </a:defRPr>
            </a:lvl1pPr>
          </a:lstStyle>
          <a:p>
            <a:pPr algn="l" fontAlgn="auto">
              <a:spcAft>
                <a:spcPts val="0"/>
              </a:spcAft>
            </a:pPr>
            <a:r>
              <a:rPr lang="en-US" sz="1800" dirty="0">
                <a:solidFill>
                  <a:schemeClr val="accent6"/>
                </a:solidFill>
              </a:rPr>
              <a:t>Summary:</a:t>
            </a:r>
          </a:p>
        </p:txBody>
      </p:sp>
      <p:graphicFrame>
        <p:nvGraphicFramePr>
          <p:cNvPr id="9" name="Table 8"/>
          <p:cNvGraphicFramePr>
            <a:graphicFrameLocks noGrp="1"/>
          </p:cNvGraphicFramePr>
          <p:nvPr>
            <p:extLst>
              <p:ext uri="{D42A27DB-BD31-4B8C-83A1-F6EECF244321}">
                <p14:modId xmlns:p14="http://schemas.microsoft.com/office/powerpoint/2010/main" val="2368316384"/>
              </p:ext>
            </p:extLst>
          </p:nvPr>
        </p:nvGraphicFramePr>
        <p:xfrm>
          <a:off x="142875" y="2884312"/>
          <a:ext cx="8629650" cy="2544116"/>
        </p:xfrm>
        <a:graphic>
          <a:graphicData uri="http://schemas.openxmlformats.org/drawingml/2006/table">
            <a:tbl>
              <a:tblPr firstRow="1" bandRow="1">
                <a:tableStyleId>{93296810-A885-4BE3-A3E7-6D5BEEA58F35}</a:tableStyleId>
              </a:tblPr>
              <a:tblGrid>
                <a:gridCol w="2876550">
                  <a:extLst>
                    <a:ext uri="{9D8B030D-6E8A-4147-A177-3AD203B41FA5}">
                      <a16:colId xmlns:a16="http://schemas.microsoft.com/office/drawing/2014/main" val="2476083690"/>
                    </a:ext>
                  </a:extLst>
                </a:gridCol>
                <a:gridCol w="2876550">
                  <a:extLst>
                    <a:ext uri="{9D8B030D-6E8A-4147-A177-3AD203B41FA5}">
                      <a16:colId xmlns:a16="http://schemas.microsoft.com/office/drawing/2014/main" val="334203594"/>
                    </a:ext>
                  </a:extLst>
                </a:gridCol>
                <a:gridCol w="2876550">
                  <a:extLst>
                    <a:ext uri="{9D8B030D-6E8A-4147-A177-3AD203B41FA5}">
                      <a16:colId xmlns:a16="http://schemas.microsoft.com/office/drawing/2014/main" val="1383494412"/>
                    </a:ext>
                  </a:extLst>
                </a:gridCol>
              </a:tblGrid>
              <a:tr h="701040">
                <a:tc>
                  <a:txBody>
                    <a:bodyPr/>
                    <a:lstStyle/>
                    <a:p>
                      <a:pPr algn="ctr"/>
                      <a:r>
                        <a:rPr lang="en-US" sz="2000" dirty="0"/>
                        <a:t>Category</a:t>
                      </a:r>
                    </a:p>
                  </a:txBody>
                  <a:tcPr/>
                </a:tc>
                <a:tc>
                  <a:txBody>
                    <a:bodyPr/>
                    <a:lstStyle/>
                    <a:p>
                      <a:pPr algn="ctr"/>
                      <a:r>
                        <a:rPr lang="en-US" sz="2000" dirty="0"/>
                        <a:t>Bainbridge Average</a:t>
                      </a:r>
                    </a:p>
                  </a:txBody>
                  <a:tcPr/>
                </a:tc>
                <a:tc>
                  <a:txBody>
                    <a:bodyPr/>
                    <a:lstStyle/>
                    <a:p>
                      <a:pPr algn="ctr"/>
                      <a:r>
                        <a:rPr lang="en-US" sz="2000" dirty="0"/>
                        <a:t>Red Mountain Estate Average</a:t>
                      </a:r>
                    </a:p>
                  </a:txBody>
                  <a:tcPr/>
                </a:tc>
                <a:extLst>
                  <a:ext uri="{0D108BD9-81ED-4DB2-BD59-A6C34878D82A}">
                    <a16:rowId xmlns:a16="http://schemas.microsoft.com/office/drawing/2014/main" val="1561456699"/>
                  </a:ext>
                </a:extLst>
              </a:tr>
              <a:tr h="460769">
                <a:tc>
                  <a:txBody>
                    <a:bodyPr/>
                    <a:lstStyle/>
                    <a:p>
                      <a:pPr algn="ctr"/>
                      <a:r>
                        <a:rPr lang="en-US" sz="2000" dirty="0"/>
                        <a:t>Slope (% drop)</a:t>
                      </a:r>
                    </a:p>
                  </a:txBody>
                  <a:tcPr/>
                </a:tc>
                <a:tc>
                  <a:txBody>
                    <a:bodyPr/>
                    <a:lstStyle/>
                    <a:p>
                      <a:pPr algn="ctr"/>
                      <a:r>
                        <a:rPr lang="en-US" sz="2000" dirty="0"/>
                        <a:t>10.12</a:t>
                      </a:r>
                    </a:p>
                  </a:txBody>
                  <a:tcPr/>
                </a:tc>
                <a:tc>
                  <a:txBody>
                    <a:bodyPr/>
                    <a:lstStyle/>
                    <a:p>
                      <a:pPr algn="ctr"/>
                      <a:r>
                        <a:rPr lang="en-US" sz="2000" dirty="0"/>
                        <a:t>3.84</a:t>
                      </a:r>
                    </a:p>
                  </a:txBody>
                  <a:tcPr/>
                </a:tc>
                <a:extLst>
                  <a:ext uri="{0D108BD9-81ED-4DB2-BD59-A6C34878D82A}">
                    <a16:rowId xmlns:a16="http://schemas.microsoft.com/office/drawing/2014/main" val="3332302735"/>
                  </a:ext>
                </a:extLst>
              </a:tr>
              <a:tr h="460769">
                <a:tc>
                  <a:txBody>
                    <a:bodyPr/>
                    <a:lstStyle/>
                    <a:p>
                      <a:pPr algn="ctr"/>
                      <a:r>
                        <a:rPr lang="en-US" sz="2000" dirty="0"/>
                        <a:t>Aspect (degrees)</a:t>
                      </a:r>
                    </a:p>
                  </a:txBody>
                  <a:tcPr/>
                </a:tc>
                <a:tc>
                  <a:txBody>
                    <a:bodyPr/>
                    <a:lstStyle/>
                    <a:p>
                      <a:pPr algn="ctr"/>
                      <a:r>
                        <a:rPr lang="en-US" sz="2000" dirty="0"/>
                        <a:t>270.5 (W)</a:t>
                      </a:r>
                    </a:p>
                  </a:txBody>
                  <a:tcPr/>
                </a:tc>
                <a:tc>
                  <a:txBody>
                    <a:bodyPr/>
                    <a:lstStyle/>
                    <a:p>
                      <a:pPr algn="ctr"/>
                      <a:r>
                        <a:rPr lang="en-US" sz="2000" dirty="0"/>
                        <a:t>234.11 (SW)</a:t>
                      </a:r>
                    </a:p>
                  </a:txBody>
                  <a:tcPr/>
                </a:tc>
                <a:extLst>
                  <a:ext uri="{0D108BD9-81ED-4DB2-BD59-A6C34878D82A}">
                    <a16:rowId xmlns:a16="http://schemas.microsoft.com/office/drawing/2014/main" val="918566621"/>
                  </a:ext>
                </a:extLst>
              </a:tr>
              <a:tr h="460769">
                <a:tc>
                  <a:txBody>
                    <a:bodyPr/>
                    <a:lstStyle/>
                    <a:p>
                      <a:pPr algn="ctr"/>
                      <a:r>
                        <a:rPr lang="en-US" sz="2000" dirty="0"/>
                        <a:t>Elevation (meters)</a:t>
                      </a:r>
                    </a:p>
                  </a:txBody>
                  <a:tcPr/>
                </a:tc>
                <a:tc>
                  <a:txBody>
                    <a:bodyPr/>
                    <a:lstStyle/>
                    <a:p>
                      <a:pPr algn="ctr"/>
                      <a:r>
                        <a:rPr lang="en-US" sz="2000" dirty="0"/>
                        <a:t>74.39</a:t>
                      </a:r>
                    </a:p>
                  </a:txBody>
                  <a:tcPr/>
                </a:tc>
                <a:tc>
                  <a:txBody>
                    <a:bodyPr/>
                    <a:lstStyle/>
                    <a:p>
                      <a:pPr algn="ctr"/>
                      <a:r>
                        <a:rPr lang="en-US" sz="2000" dirty="0"/>
                        <a:t>216.05</a:t>
                      </a:r>
                    </a:p>
                  </a:txBody>
                  <a:tcPr/>
                </a:tc>
                <a:extLst>
                  <a:ext uri="{0D108BD9-81ED-4DB2-BD59-A6C34878D82A}">
                    <a16:rowId xmlns:a16="http://schemas.microsoft.com/office/drawing/2014/main" val="4106931565"/>
                  </a:ext>
                </a:extLst>
              </a:tr>
              <a:tr h="460769">
                <a:tc>
                  <a:txBody>
                    <a:bodyPr/>
                    <a:lstStyle/>
                    <a:p>
                      <a:pPr algn="ctr"/>
                      <a:r>
                        <a:rPr lang="en-US" sz="2000" dirty="0"/>
                        <a:t>Heat Load Index</a:t>
                      </a:r>
                    </a:p>
                  </a:txBody>
                  <a:tcPr/>
                </a:tc>
                <a:tc>
                  <a:txBody>
                    <a:bodyPr/>
                    <a:lstStyle/>
                    <a:p>
                      <a:pPr algn="ctr"/>
                      <a:r>
                        <a:rPr lang="en-US" sz="2000" dirty="0"/>
                        <a:t>0.736</a:t>
                      </a:r>
                    </a:p>
                  </a:txBody>
                  <a:tcPr/>
                </a:tc>
                <a:tc>
                  <a:txBody>
                    <a:bodyPr/>
                    <a:lstStyle/>
                    <a:p>
                      <a:pPr algn="ctr"/>
                      <a:r>
                        <a:rPr lang="en-US" sz="2000" dirty="0"/>
                        <a:t>0.714</a:t>
                      </a:r>
                    </a:p>
                  </a:txBody>
                  <a:tcPr/>
                </a:tc>
                <a:extLst>
                  <a:ext uri="{0D108BD9-81ED-4DB2-BD59-A6C34878D82A}">
                    <a16:rowId xmlns:a16="http://schemas.microsoft.com/office/drawing/2014/main" val="1254496908"/>
                  </a:ext>
                </a:extLst>
              </a:tr>
            </a:tbl>
          </a:graphicData>
        </a:graphic>
      </p:graphicFrame>
    </p:spTree>
    <p:extLst>
      <p:ext uri="{BB962C8B-B14F-4D97-AF65-F5344CB8AC3E}">
        <p14:creationId xmlns:p14="http://schemas.microsoft.com/office/powerpoint/2010/main" val="132197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229600" cy="685800"/>
          </a:xfrm>
        </p:spPr>
        <p:txBody>
          <a:bodyPr>
            <a:normAutofit/>
          </a:bodyPr>
          <a:lstStyle/>
          <a:p>
            <a:pPr algn="l"/>
            <a:r>
              <a:rPr lang="en-US" sz="2800" dirty="0"/>
              <a:t>Climate Considerations</a:t>
            </a:r>
          </a:p>
        </p:txBody>
      </p:sp>
      <p:sp>
        <p:nvSpPr>
          <p:cNvPr id="4" name="Title 1"/>
          <p:cNvSpPr txBox="1">
            <a:spLocks/>
          </p:cNvSpPr>
          <p:nvPr/>
        </p:nvSpPr>
        <p:spPr>
          <a:xfrm>
            <a:off x="457200" y="952500"/>
            <a:ext cx="8229600" cy="685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lumMod val="75000"/>
                    <a:lumOff val="25000"/>
                  </a:schemeClr>
                </a:solidFill>
                <a:latin typeface=""/>
                <a:ea typeface="+mj-ea"/>
                <a:cs typeface="+mj-cs"/>
              </a:defRPr>
            </a:lvl1pPr>
          </a:lstStyle>
          <a:p>
            <a:pPr algn="l" fontAlgn="auto">
              <a:spcAft>
                <a:spcPts val="0"/>
              </a:spcAft>
            </a:pPr>
            <a:r>
              <a:rPr lang="en-US" sz="1800" dirty="0">
                <a:solidFill>
                  <a:schemeClr val="accent6"/>
                </a:solidFill>
              </a:rPr>
              <a:t>Summary:</a:t>
            </a:r>
          </a:p>
        </p:txBody>
      </p:sp>
      <p:graphicFrame>
        <p:nvGraphicFramePr>
          <p:cNvPr id="9" name="Table 8"/>
          <p:cNvGraphicFramePr>
            <a:graphicFrameLocks noGrp="1"/>
          </p:cNvGraphicFramePr>
          <p:nvPr>
            <p:extLst>
              <p:ext uri="{D42A27DB-BD31-4B8C-83A1-F6EECF244321}">
                <p14:modId xmlns:p14="http://schemas.microsoft.com/office/powerpoint/2010/main" val="2440217889"/>
              </p:ext>
            </p:extLst>
          </p:nvPr>
        </p:nvGraphicFramePr>
        <p:xfrm>
          <a:off x="485774" y="2418024"/>
          <a:ext cx="7972425" cy="2662384"/>
        </p:xfrm>
        <a:graphic>
          <a:graphicData uri="http://schemas.openxmlformats.org/drawingml/2006/table">
            <a:tbl>
              <a:tblPr firstRow="1" bandRow="1">
                <a:tableStyleId>{93296810-A885-4BE3-A3E7-6D5BEEA58F35}</a:tableStyleId>
              </a:tblPr>
              <a:tblGrid>
                <a:gridCol w="2657475">
                  <a:extLst>
                    <a:ext uri="{9D8B030D-6E8A-4147-A177-3AD203B41FA5}">
                      <a16:colId xmlns:a16="http://schemas.microsoft.com/office/drawing/2014/main" val="2476083690"/>
                    </a:ext>
                  </a:extLst>
                </a:gridCol>
                <a:gridCol w="2657475">
                  <a:extLst>
                    <a:ext uri="{9D8B030D-6E8A-4147-A177-3AD203B41FA5}">
                      <a16:colId xmlns:a16="http://schemas.microsoft.com/office/drawing/2014/main" val="334203594"/>
                    </a:ext>
                  </a:extLst>
                </a:gridCol>
                <a:gridCol w="2657475">
                  <a:extLst>
                    <a:ext uri="{9D8B030D-6E8A-4147-A177-3AD203B41FA5}">
                      <a16:colId xmlns:a16="http://schemas.microsoft.com/office/drawing/2014/main" val="1383494412"/>
                    </a:ext>
                  </a:extLst>
                </a:gridCol>
              </a:tblGrid>
              <a:tr h="701040">
                <a:tc>
                  <a:txBody>
                    <a:bodyPr/>
                    <a:lstStyle/>
                    <a:p>
                      <a:pPr algn="ctr"/>
                      <a:r>
                        <a:rPr lang="en-US" sz="2000" dirty="0"/>
                        <a:t>Category</a:t>
                      </a:r>
                    </a:p>
                  </a:txBody>
                  <a:tcPr/>
                </a:tc>
                <a:tc>
                  <a:txBody>
                    <a:bodyPr/>
                    <a:lstStyle/>
                    <a:p>
                      <a:pPr algn="ctr"/>
                      <a:r>
                        <a:rPr lang="en-US" sz="2000" dirty="0"/>
                        <a:t>Bainbridge Average</a:t>
                      </a:r>
                    </a:p>
                  </a:txBody>
                  <a:tcPr/>
                </a:tc>
                <a:tc>
                  <a:txBody>
                    <a:bodyPr/>
                    <a:lstStyle/>
                    <a:p>
                      <a:pPr algn="ctr"/>
                      <a:r>
                        <a:rPr lang="en-US" sz="2000" dirty="0"/>
                        <a:t>Red Mountain Estate Average</a:t>
                      </a:r>
                    </a:p>
                  </a:txBody>
                  <a:tcPr/>
                </a:tc>
                <a:extLst>
                  <a:ext uri="{0D108BD9-81ED-4DB2-BD59-A6C34878D82A}">
                    <a16:rowId xmlns:a16="http://schemas.microsoft.com/office/drawing/2014/main" val="1561456699"/>
                  </a:ext>
                </a:extLst>
              </a:tr>
              <a:tr h="630152">
                <a:tc>
                  <a:txBody>
                    <a:bodyPr/>
                    <a:lstStyle/>
                    <a:p>
                      <a:pPr algn="ctr"/>
                      <a:r>
                        <a:rPr lang="en-US" sz="2000" dirty="0"/>
                        <a:t>Frost</a:t>
                      </a:r>
                      <a:r>
                        <a:rPr lang="en-US" sz="2000" baseline="0" dirty="0"/>
                        <a:t>-Free Period (days)</a:t>
                      </a:r>
                      <a:endParaRPr lang="en-US" sz="2000" dirty="0"/>
                    </a:p>
                  </a:txBody>
                  <a:tcPr/>
                </a:tc>
                <a:tc>
                  <a:txBody>
                    <a:bodyPr/>
                    <a:lstStyle/>
                    <a:p>
                      <a:pPr algn="ctr"/>
                      <a:r>
                        <a:rPr lang="en-US" sz="2000" dirty="0"/>
                        <a:t>184.8</a:t>
                      </a:r>
                    </a:p>
                  </a:txBody>
                  <a:tcPr/>
                </a:tc>
                <a:tc>
                  <a:txBody>
                    <a:bodyPr/>
                    <a:lstStyle/>
                    <a:p>
                      <a:pPr algn="ctr"/>
                      <a:r>
                        <a:rPr lang="en-US" sz="2000" dirty="0"/>
                        <a:t>172.57</a:t>
                      </a:r>
                    </a:p>
                  </a:txBody>
                  <a:tcPr/>
                </a:tc>
                <a:extLst>
                  <a:ext uri="{0D108BD9-81ED-4DB2-BD59-A6C34878D82A}">
                    <a16:rowId xmlns:a16="http://schemas.microsoft.com/office/drawing/2014/main" val="3332302735"/>
                  </a:ext>
                </a:extLst>
              </a:tr>
              <a:tr h="630152">
                <a:tc>
                  <a:txBody>
                    <a:bodyPr/>
                    <a:lstStyle/>
                    <a:p>
                      <a:pPr algn="ctr"/>
                      <a:r>
                        <a:rPr lang="en-US" sz="2000" dirty="0"/>
                        <a:t>Growing-Degree Days</a:t>
                      </a:r>
                    </a:p>
                  </a:txBody>
                  <a:tcPr/>
                </a:tc>
                <a:tc>
                  <a:txBody>
                    <a:bodyPr/>
                    <a:lstStyle/>
                    <a:p>
                      <a:pPr algn="ctr"/>
                      <a:r>
                        <a:rPr lang="en-US" sz="2000" dirty="0"/>
                        <a:t>1600</a:t>
                      </a:r>
                    </a:p>
                  </a:txBody>
                  <a:tcPr/>
                </a:tc>
                <a:tc>
                  <a:txBody>
                    <a:bodyPr/>
                    <a:lstStyle/>
                    <a:p>
                      <a:pPr algn="ctr"/>
                      <a:r>
                        <a:rPr lang="en-US" sz="2000" dirty="0"/>
                        <a:t>3172</a:t>
                      </a:r>
                    </a:p>
                  </a:txBody>
                  <a:tcPr/>
                </a:tc>
                <a:extLst>
                  <a:ext uri="{0D108BD9-81ED-4DB2-BD59-A6C34878D82A}">
                    <a16:rowId xmlns:a16="http://schemas.microsoft.com/office/drawing/2014/main" val="918566621"/>
                  </a:ext>
                </a:extLst>
              </a:tr>
              <a:tr h="701040">
                <a:tc>
                  <a:txBody>
                    <a:bodyPr/>
                    <a:lstStyle/>
                    <a:p>
                      <a:pPr algn="ctr"/>
                      <a:r>
                        <a:rPr lang="en-US" sz="2000" dirty="0"/>
                        <a:t>Annual Precipitation</a:t>
                      </a:r>
                      <a:r>
                        <a:rPr lang="en-US" sz="2000" baseline="0" dirty="0"/>
                        <a:t> (inches)</a:t>
                      </a:r>
                      <a:endParaRPr lang="en-US" sz="2000" dirty="0"/>
                    </a:p>
                  </a:txBody>
                  <a:tcPr/>
                </a:tc>
                <a:tc>
                  <a:txBody>
                    <a:bodyPr/>
                    <a:lstStyle/>
                    <a:p>
                      <a:pPr algn="ctr"/>
                      <a:r>
                        <a:rPr lang="en-US" sz="2000" dirty="0"/>
                        <a:t>41.19</a:t>
                      </a:r>
                    </a:p>
                  </a:txBody>
                  <a:tcPr/>
                </a:tc>
                <a:tc>
                  <a:txBody>
                    <a:bodyPr/>
                    <a:lstStyle/>
                    <a:p>
                      <a:pPr algn="ctr"/>
                      <a:r>
                        <a:rPr lang="en-US" sz="2000" dirty="0"/>
                        <a:t>8.73</a:t>
                      </a:r>
                    </a:p>
                  </a:txBody>
                  <a:tcPr/>
                </a:tc>
                <a:extLst>
                  <a:ext uri="{0D108BD9-81ED-4DB2-BD59-A6C34878D82A}">
                    <a16:rowId xmlns:a16="http://schemas.microsoft.com/office/drawing/2014/main" val="4106931565"/>
                  </a:ext>
                </a:extLst>
              </a:tr>
            </a:tbl>
          </a:graphicData>
        </a:graphic>
      </p:graphicFrame>
      <p:pic>
        <p:nvPicPr>
          <p:cNvPr id="3" name="Picture 2" descr="Screen Shot 2016-11-28 at 1.06.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219200"/>
            <a:ext cx="6970396" cy="5432270"/>
          </a:xfrm>
          <a:prstGeom prst="rect">
            <a:avLst/>
          </a:prstGeom>
        </p:spPr>
      </p:pic>
    </p:spTree>
    <p:extLst>
      <p:ext uri="{BB962C8B-B14F-4D97-AF65-F5344CB8AC3E}">
        <p14:creationId xmlns:p14="http://schemas.microsoft.com/office/powerpoint/2010/main" val="249430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440052"/>
            <a:ext cx="8229600" cy="1143000"/>
          </a:xfrm>
        </p:spPr>
        <p:txBody>
          <a:bodyPr>
            <a:normAutofit/>
          </a:bodyPr>
          <a:lstStyle/>
          <a:p>
            <a:pPr algn="l"/>
            <a:r>
              <a:rPr lang="en-US" sz="2800" dirty="0"/>
              <a:t>Soil Considerations</a:t>
            </a:r>
          </a:p>
        </p:txBody>
      </p:sp>
      <p:sp>
        <p:nvSpPr>
          <p:cNvPr id="5" name="Content Placeholder 4"/>
          <p:cNvSpPr>
            <a:spLocks noGrp="1"/>
          </p:cNvSpPr>
          <p:nvPr>
            <p:ph idx="1"/>
          </p:nvPr>
        </p:nvSpPr>
        <p:spPr/>
        <p:txBody>
          <a:bodyPr/>
          <a:lstStyle/>
          <a:p>
            <a:endParaRPr lang="en-US"/>
          </a:p>
        </p:txBody>
      </p:sp>
      <p:sp>
        <p:nvSpPr>
          <p:cNvPr id="4" name="Title 1"/>
          <p:cNvSpPr txBox="1">
            <a:spLocks/>
          </p:cNvSpPr>
          <p:nvPr/>
        </p:nvSpPr>
        <p:spPr>
          <a:xfrm>
            <a:off x="457200" y="952500"/>
            <a:ext cx="8229600" cy="685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lumMod val="75000"/>
                    <a:lumOff val="25000"/>
                  </a:schemeClr>
                </a:solidFill>
                <a:latin typeface=""/>
                <a:ea typeface="+mj-ea"/>
                <a:cs typeface="+mj-cs"/>
              </a:defRPr>
            </a:lvl1pPr>
          </a:lstStyle>
          <a:p>
            <a:pPr algn="l" fontAlgn="auto">
              <a:spcAft>
                <a:spcPts val="0"/>
              </a:spcAft>
            </a:pPr>
            <a:r>
              <a:rPr lang="en-US" sz="1800" dirty="0">
                <a:solidFill>
                  <a:schemeClr val="accent6"/>
                </a:solidFill>
              </a:rPr>
              <a:t>Summary:</a:t>
            </a:r>
          </a:p>
        </p:txBody>
      </p:sp>
      <p:graphicFrame>
        <p:nvGraphicFramePr>
          <p:cNvPr id="9" name="Table 8"/>
          <p:cNvGraphicFramePr>
            <a:graphicFrameLocks noGrp="1"/>
          </p:cNvGraphicFramePr>
          <p:nvPr>
            <p:extLst>
              <p:ext uri="{D42A27DB-BD31-4B8C-83A1-F6EECF244321}">
                <p14:modId xmlns:p14="http://schemas.microsoft.com/office/powerpoint/2010/main" val="1982163118"/>
              </p:ext>
            </p:extLst>
          </p:nvPr>
        </p:nvGraphicFramePr>
        <p:xfrm>
          <a:off x="485774" y="2418024"/>
          <a:ext cx="7972425" cy="2662384"/>
        </p:xfrm>
        <a:graphic>
          <a:graphicData uri="http://schemas.openxmlformats.org/drawingml/2006/table">
            <a:tbl>
              <a:tblPr firstRow="1" bandRow="1">
                <a:tableStyleId>{93296810-A885-4BE3-A3E7-6D5BEEA58F35}</a:tableStyleId>
              </a:tblPr>
              <a:tblGrid>
                <a:gridCol w="2657475">
                  <a:extLst>
                    <a:ext uri="{9D8B030D-6E8A-4147-A177-3AD203B41FA5}">
                      <a16:colId xmlns:a16="http://schemas.microsoft.com/office/drawing/2014/main" val="2476083690"/>
                    </a:ext>
                  </a:extLst>
                </a:gridCol>
                <a:gridCol w="2657475">
                  <a:extLst>
                    <a:ext uri="{9D8B030D-6E8A-4147-A177-3AD203B41FA5}">
                      <a16:colId xmlns:a16="http://schemas.microsoft.com/office/drawing/2014/main" val="334203594"/>
                    </a:ext>
                  </a:extLst>
                </a:gridCol>
                <a:gridCol w="2657475">
                  <a:extLst>
                    <a:ext uri="{9D8B030D-6E8A-4147-A177-3AD203B41FA5}">
                      <a16:colId xmlns:a16="http://schemas.microsoft.com/office/drawing/2014/main" val="1383494412"/>
                    </a:ext>
                  </a:extLst>
                </a:gridCol>
              </a:tblGrid>
              <a:tr h="701040">
                <a:tc>
                  <a:txBody>
                    <a:bodyPr/>
                    <a:lstStyle/>
                    <a:p>
                      <a:pPr algn="ctr"/>
                      <a:r>
                        <a:rPr lang="en-US" sz="2000" dirty="0"/>
                        <a:t>Category</a:t>
                      </a:r>
                    </a:p>
                  </a:txBody>
                  <a:tcPr/>
                </a:tc>
                <a:tc>
                  <a:txBody>
                    <a:bodyPr/>
                    <a:lstStyle/>
                    <a:p>
                      <a:pPr algn="ctr"/>
                      <a:r>
                        <a:rPr lang="en-US" sz="2000" dirty="0"/>
                        <a:t>Bainbridge Average</a:t>
                      </a:r>
                    </a:p>
                  </a:txBody>
                  <a:tcPr/>
                </a:tc>
                <a:tc>
                  <a:txBody>
                    <a:bodyPr/>
                    <a:lstStyle/>
                    <a:p>
                      <a:pPr algn="ctr"/>
                      <a:r>
                        <a:rPr lang="en-US" sz="2000" dirty="0"/>
                        <a:t>Red Mountain Estate Average</a:t>
                      </a:r>
                    </a:p>
                  </a:txBody>
                  <a:tcPr/>
                </a:tc>
                <a:extLst>
                  <a:ext uri="{0D108BD9-81ED-4DB2-BD59-A6C34878D82A}">
                    <a16:rowId xmlns:a16="http://schemas.microsoft.com/office/drawing/2014/main" val="1561456699"/>
                  </a:ext>
                </a:extLst>
              </a:tr>
              <a:tr h="701040">
                <a:tc>
                  <a:txBody>
                    <a:bodyPr/>
                    <a:lstStyle/>
                    <a:p>
                      <a:pPr algn="ctr"/>
                      <a:r>
                        <a:rPr lang="en-US" sz="2000" dirty="0"/>
                        <a:t>Soil Drainage</a:t>
                      </a:r>
                    </a:p>
                  </a:txBody>
                  <a:tcPr/>
                </a:tc>
                <a:tc>
                  <a:txBody>
                    <a:bodyPr/>
                    <a:lstStyle/>
                    <a:p>
                      <a:pPr algn="ctr"/>
                      <a:r>
                        <a:rPr lang="en-US" sz="2000" dirty="0"/>
                        <a:t>5 (Moderately</a:t>
                      </a:r>
                      <a:r>
                        <a:rPr lang="en-US" sz="2000" baseline="0" dirty="0"/>
                        <a:t> well- drained)</a:t>
                      </a:r>
                      <a:endParaRPr lang="en-US" sz="2000" dirty="0"/>
                    </a:p>
                  </a:txBody>
                  <a:tcPr/>
                </a:tc>
                <a:tc>
                  <a:txBody>
                    <a:bodyPr/>
                    <a:lstStyle/>
                    <a:p>
                      <a:pPr algn="ctr"/>
                      <a:r>
                        <a:rPr lang="en-US" sz="2000" dirty="0"/>
                        <a:t>6.62 (Somewhat excessively drained)</a:t>
                      </a:r>
                    </a:p>
                  </a:txBody>
                  <a:tcPr/>
                </a:tc>
                <a:extLst>
                  <a:ext uri="{0D108BD9-81ED-4DB2-BD59-A6C34878D82A}">
                    <a16:rowId xmlns:a16="http://schemas.microsoft.com/office/drawing/2014/main" val="3332302735"/>
                  </a:ext>
                </a:extLst>
              </a:tr>
              <a:tr h="630152">
                <a:tc>
                  <a:txBody>
                    <a:bodyPr/>
                    <a:lstStyle/>
                    <a:p>
                      <a:pPr algn="ctr"/>
                      <a:r>
                        <a:rPr lang="en-US" sz="2000" dirty="0"/>
                        <a:t>Soil pH</a:t>
                      </a:r>
                    </a:p>
                  </a:txBody>
                  <a:tcPr/>
                </a:tc>
                <a:tc>
                  <a:txBody>
                    <a:bodyPr/>
                    <a:lstStyle/>
                    <a:p>
                      <a:pPr algn="ctr"/>
                      <a:r>
                        <a:rPr lang="en-US" sz="2000" dirty="0"/>
                        <a:t>5.5</a:t>
                      </a:r>
                    </a:p>
                  </a:txBody>
                  <a:tcPr/>
                </a:tc>
                <a:tc>
                  <a:txBody>
                    <a:bodyPr/>
                    <a:lstStyle/>
                    <a:p>
                      <a:pPr algn="ctr"/>
                      <a:r>
                        <a:rPr lang="en-US" sz="2000" dirty="0"/>
                        <a:t>7.45</a:t>
                      </a:r>
                    </a:p>
                  </a:txBody>
                  <a:tcPr/>
                </a:tc>
                <a:extLst>
                  <a:ext uri="{0D108BD9-81ED-4DB2-BD59-A6C34878D82A}">
                    <a16:rowId xmlns:a16="http://schemas.microsoft.com/office/drawing/2014/main" val="918566621"/>
                  </a:ext>
                </a:extLst>
              </a:tr>
              <a:tr h="630152">
                <a:tc>
                  <a:txBody>
                    <a:bodyPr/>
                    <a:lstStyle/>
                    <a:p>
                      <a:pPr algn="ctr"/>
                      <a:r>
                        <a:rPr lang="en-US" sz="2000" dirty="0"/>
                        <a:t>Soil Organic Matter (%)</a:t>
                      </a:r>
                    </a:p>
                  </a:txBody>
                  <a:tcPr/>
                </a:tc>
                <a:tc>
                  <a:txBody>
                    <a:bodyPr/>
                    <a:lstStyle/>
                    <a:p>
                      <a:pPr algn="ctr"/>
                      <a:r>
                        <a:rPr lang="en-US" sz="2000" dirty="0"/>
                        <a:t>7.72</a:t>
                      </a:r>
                    </a:p>
                  </a:txBody>
                  <a:tcPr/>
                </a:tc>
                <a:tc>
                  <a:txBody>
                    <a:bodyPr/>
                    <a:lstStyle/>
                    <a:p>
                      <a:pPr algn="ctr"/>
                      <a:r>
                        <a:rPr lang="en-US" sz="2000" dirty="0"/>
                        <a:t>0.92</a:t>
                      </a:r>
                    </a:p>
                  </a:txBody>
                  <a:tcPr/>
                </a:tc>
                <a:extLst>
                  <a:ext uri="{0D108BD9-81ED-4DB2-BD59-A6C34878D82A}">
                    <a16:rowId xmlns:a16="http://schemas.microsoft.com/office/drawing/2014/main" val="4106931565"/>
                  </a:ext>
                </a:extLst>
              </a:tr>
            </a:tbl>
          </a:graphicData>
        </a:graphic>
      </p:graphicFrame>
      <p:pic>
        <p:nvPicPr>
          <p:cNvPr id="7" name="Picture 6"/>
          <p:cNvPicPr>
            <a:picLocks noChangeAspect="1"/>
          </p:cNvPicPr>
          <p:nvPr/>
        </p:nvPicPr>
        <p:blipFill>
          <a:blip r:embed="rId3"/>
          <a:stretch>
            <a:fillRect/>
          </a:stretch>
        </p:blipFill>
        <p:spPr>
          <a:xfrm>
            <a:off x="19050" y="1447800"/>
            <a:ext cx="5610225" cy="3780152"/>
          </a:xfrm>
          <a:prstGeom prst="rect">
            <a:avLst/>
          </a:prstGeom>
        </p:spPr>
      </p:pic>
      <p:pic>
        <p:nvPicPr>
          <p:cNvPr id="3" name="Picture 2"/>
          <p:cNvPicPr>
            <a:picLocks noChangeAspect="1"/>
          </p:cNvPicPr>
          <p:nvPr/>
        </p:nvPicPr>
        <p:blipFill rotWithShape="1">
          <a:blip r:embed="rId4"/>
          <a:srcRect l="6974" r="4080"/>
          <a:stretch/>
        </p:blipFill>
        <p:spPr>
          <a:xfrm>
            <a:off x="4800600" y="762000"/>
            <a:ext cx="4191000" cy="5638800"/>
          </a:xfrm>
          <a:prstGeom prst="rect">
            <a:avLst/>
          </a:prstGeom>
        </p:spPr>
      </p:pic>
      <mc:AlternateContent xmlns:mc="http://schemas.openxmlformats.org/markup-compatibility/2006">
        <mc:Choice xmlns:pslz="http://schemas.microsoft.com/office/powerpoint/2016/slidezoom" xmlns="" Requires="pslz">
          <p:graphicFrame>
            <p:nvGraphicFramePr>
              <p:cNvPr id="8" name="Slide Zoom 7"/>
              <p:cNvGraphicFramePr>
                <a:graphicFrameLocks noChangeAspect="1"/>
              </p:cNvGraphicFramePr>
              <p:nvPr>
                <p:extLst>
                  <p:ext uri="{D42A27DB-BD31-4B8C-83A1-F6EECF244321}">
                    <p14:modId xmlns:p14="http://schemas.microsoft.com/office/powerpoint/2010/main" val="3646743589"/>
                  </p:ext>
                </p:extLst>
              </p:nvPr>
            </p:nvGraphicFramePr>
            <p:xfrm>
              <a:off x="-6172200" y="5441950"/>
              <a:ext cx="2286000" cy="1714500"/>
            </p:xfrm>
            <a:graphic>
              <a:graphicData uri="http://schemas.microsoft.com/office/powerpoint/2016/slidezoom">
                <pslz:sldZm>
                  <pslz:sldZmObj sldId="717" cId="698037705">
                    <pslz:zmPr id="{781AFD4E-9DE2-4708-979A-67F5E58313A3}" returnToParent="0" transitionDur="1000">
                      <p166:blipFill xmlns:p166="http://schemas.microsoft.com/office/powerpoint/2016/6/main">
                        <a:blip r:embed="rId5"/>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8" name="Slide Zoom 7">
                <a:hlinkClick r:id="rId6" action="ppaction://hlinksldjump"/>
              </p:cNvPr>
              <p:cNvPicPr>
                <a:picLocks noGrp="1" noRot="1" noChangeAspect="1" noMove="1" noResize="1" noEditPoints="1" noAdjustHandles="1" noChangeArrowheads="1" noChangeShapeType="1"/>
              </p:cNvPicPr>
              <p:nvPr/>
            </p:nvPicPr>
            <p:blipFill>
              <a:blip r:embed="rId7"/>
              <a:stretch>
                <a:fillRect/>
              </a:stretch>
            </p:blipFill>
            <p:spPr>
              <a:xfrm>
                <a:off x="-6172200" y="5441950"/>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56569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229600" cy="685800"/>
          </a:xfrm>
        </p:spPr>
        <p:txBody>
          <a:bodyPr>
            <a:normAutofit/>
          </a:bodyPr>
          <a:lstStyle/>
          <a:p>
            <a:pPr algn="l"/>
            <a:r>
              <a:rPr lang="en-US" sz="2800" dirty="0"/>
              <a:t>Suitability Analysis</a:t>
            </a:r>
          </a:p>
        </p:txBody>
      </p:sp>
      <p:sp>
        <p:nvSpPr>
          <p:cNvPr id="4" name="Title 1"/>
          <p:cNvSpPr txBox="1">
            <a:spLocks/>
          </p:cNvSpPr>
          <p:nvPr/>
        </p:nvSpPr>
        <p:spPr>
          <a:xfrm>
            <a:off x="457200" y="952500"/>
            <a:ext cx="8229600" cy="685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lumMod val="75000"/>
                    <a:lumOff val="25000"/>
                  </a:schemeClr>
                </a:solidFill>
                <a:latin typeface=""/>
                <a:ea typeface="+mj-ea"/>
                <a:cs typeface="+mj-cs"/>
              </a:defRPr>
            </a:lvl1pPr>
          </a:lstStyle>
          <a:p>
            <a:pPr algn="l" fontAlgn="auto">
              <a:spcAft>
                <a:spcPts val="0"/>
              </a:spcAft>
            </a:pPr>
            <a:r>
              <a:rPr lang="en-US" sz="1800" dirty="0">
                <a:solidFill>
                  <a:schemeClr val="accent6"/>
                </a:solidFill>
              </a:rPr>
              <a:t>General Approach:</a:t>
            </a:r>
          </a:p>
        </p:txBody>
      </p:sp>
      <mc:AlternateContent xmlns:mc="http://schemas.openxmlformats.org/markup-compatibility/2006" xmlns:a14="http://schemas.microsoft.com/office/drawing/2010/main">
        <mc:Choice Requires="a14">
          <p:sp>
            <p:nvSpPr>
              <p:cNvPr id="5" name="TextBox 4"/>
              <p:cNvSpPr txBox="1"/>
              <p:nvPr/>
            </p:nvSpPr>
            <p:spPr>
              <a:xfrm>
                <a:off x="609600" y="1638300"/>
                <a:ext cx="7772400" cy="1629164"/>
              </a:xfrm>
              <a:prstGeom prst="rect">
                <a:avLst/>
              </a:prstGeom>
              <a:noFill/>
            </p:spPr>
            <p:txBody>
              <a:bodyPr wrap="square" rtlCol="0">
                <a:spAutoFit/>
              </a:bodyPr>
              <a:lstStyle/>
              <a:p>
                <a:pPr marL="342900" indent="-342900">
                  <a:buFont typeface="Arial" panose="020B0604020202020204" pitchFamily="34" charset="0"/>
                  <a:buChar char="•"/>
                </a:pPr>
                <a:r>
                  <a:rPr lang="en-US" dirty="0"/>
                  <a:t>Weight-rating score model</a:t>
                </a:r>
              </a:p>
              <a:p>
                <a:pPr marL="800100" lvl="1" indent="-342900">
                  <a:buFont typeface="Arial" panose="020B0604020202020204" pitchFamily="34" charset="0"/>
                  <a:buChar char="•"/>
                </a:pPr>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=0</m:t>
                        </m:r>
                      </m:sub>
                      <m:sup>
                        <m:r>
                          <a:rPr lang="en-US" b="0" i="1" smtClean="0">
                            <a:latin typeface="Cambria Math" panose="02040503050406030204" pitchFamily="18" charset="0"/>
                          </a:rPr>
                          <m:t>𝑛</m:t>
                        </m:r>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𝑖</m:t>
                            </m:r>
                          </m:sub>
                        </m:sSub>
                      </m:e>
                    </m:nary>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𝑗</m:t>
                        </m:r>
                      </m:sub>
                    </m:sSub>
                  </m:oMath>
                </a14:m>
                <a:endParaRPr lang="en-US" dirty="0"/>
              </a:p>
              <a:p>
                <a:pPr marL="800100" lvl="1" indent="-342900">
                  <a:buFont typeface="Arial" panose="020B0604020202020204" pitchFamily="34" charset="0"/>
                  <a:buChar char="•"/>
                </a:pPr>
                <a:r>
                  <a:rPr lang="en-US" dirty="0"/>
                  <a:t>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𝑖</m:t>
                        </m:r>
                      </m:sub>
                    </m:sSub>
                  </m:oMath>
                </a14:m>
                <a:r>
                  <a:rPr lang="en-US" dirty="0"/>
                  <a:t> = weight of the </a:t>
                </a:r>
                <a:r>
                  <a:rPr lang="en-US" dirty="0" err="1"/>
                  <a:t>i</a:t>
                </a:r>
                <a:r>
                  <a:rPr lang="en-US" baseline="30000" dirty="0" err="1"/>
                  <a:t>th</a:t>
                </a:r>
                <a:r>
                  <a:rPr lang="en-US" dirty="0"/>
                  <a:t> variable</a:t>
                </a:r>
              </a:p>
              <a:p>
                <a:pPr marL="800100" lvl="1" indent="-342900">
                  <a:buFont typeface="Arial" panose="020B0604020202020204" pitchFamily="34" charset="0"/>
                  <a:buChar char="•"/>
                </a:pPr>
                <a:r>
                  <a:rPr lang="en-US" dirty="0"/>
                  <a:t>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𝑗</m:t>
                        </m:r>
                      </m:sub>
                    </m:sSub>
                  </m:oMath>
                </a14:m>
                <a:r>
                  <a:rPr lang="en-US" dirty="0"/>
                  <a:t> = score of the </a:t>
                </a:r>
                <a:r>
                  <a:rPr lang="en-US" dirty="0" err="1"/>
                  <a:t>j</a:t>
                </a:r>
                <a:r>
                  <a:rPr lang="en-US" baseline="30000" dirty="0" err="1"/>
                  <a:t>th</a:t>
                </a:r>
                <a:r>
                  <a:rPr lang="en-US" dirty="0"/>
                  <a:t> class in the </a:t>
                </a:r>
                <a:r>
                  <a:rPr lang="en-US" dirty="0" err="1"/>
                  <a:t>i</a:t>
                </a:r>
                <a:r>
                  <a:rPr lang="en-US" baseline="30000" dirty="0" err="1"/>
                  <a:t>th</a:t>
                </a:r>
                <a:r>
                  <a:rPr lang="en-US" dirty="0"/>
                  <a:t> variable</a:t>
                </a:r>
              </a:p>
            </p:txBody>
          </p:sp>
        </mc:Choice>
        <mc:Fallback xmlns="">
          <p:sp>
            <p:nvSpPr>
              <p:cNvPr id="5" name="TextBox 4"/>
              <p:cNvSpPr txBox="1">
                <a:spLocks noRot="1" noChangeAspect="1" noMove="1" noResize="1" noEditPoints="1" noAdjustHandles="1" noChangeArrowheads="1" noChangeShapeType="1" noTextEdit="1"/>
              </p:cNvSpPr>
              <p:nvPr/>
            </p:nvSpPr>
            <p:spPr>
              <a:xfrm>
                <a:off x="609600" y="1638300"/>
                <a:ext cx="7772400" cy="1629164"/>
              </a:xfrm>
              <a:prstGeom prst="rect">
                <a:avLst/>
              </a:prstGeom>
              <a:blipFill>
                <a:blip r:embed="rId3"/>
                <a:stretch>
                  <a:fillRect l="-1020" t="-14232" b="-6742"/>
                </a:stretch>
              </a:blipFill>
            </p:spPr>
            <p:txBody>
              <a:bodyPr/>
              <a:lstStyle/>
              <a:p>
                <a:r>
                  <a:rPr lang="en-US">
                    <a:noFill/>
                  </a:rPr>
                  <a:t> </a:t>
                </a:r>
              </a:p>
            </p:txBody>
          </p:sp>
        </mc:Fallback>
      </mc:AlternateContent>
    </p:spTree>
    <p:extLst>
      <p:ext uri="{BB962C8B-B14F-4D97-AF65-F5344CB8AC3E}">
        <p14:creationId xmlns:p14="http://schemas.microsoft.com/office/powerpoint/2010/main" val="698037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229600" cy="685800"/>
          </a:xfrm>
        </p:spPr>
        <p:txBody>
          <a:bodyPr>
            <a:normAutofit/>
          </a:bodyPr>
          <a:lstStyle/>
          <a:p>
            <a:pPr algn="l"/>
            <a:r>
              <a:rPr lang="en-US" sz="2800" dirty="0"/>
              <a:t>Suitability Analysis</a:t>
            </a:r>
          </a:p>
        </p:txBody>
      </p:sp>
      <p:sp>
        <p:nvSpPr>
          <p:cNvPr id="4" name="Title 1"/>
          <p:cNvSpPr txBox="1">
            <a:spLocks/>
          </p:cNvSpPr>
          <p:nvPr/>
        </p:nvSpPr>
        <p:spPr>
          <a:xfrm>
            <a:off x="457200" y="952500"/>
            <a:ext cx="8229600" cy="685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lumMod val="75000"/>
                    <a:lumOff val="25000"/>
                  </a:schemeClr>
                </a:solidFill>
                <a:latin typeface=""/>
                <a:ea typeface="+mj-ea"/>
                <a:cs typeface="+mj-cs"/>
              </a:defRPr>
            </a:lvl1pPr>
          </a:lstStyle>
          <a:p>
            <a:pPr algn="l" fontAlgn="auto">
              <a:spcAft>
                <a:spcPts val="0"/>
              </a:spcAft>
            </a:pPr>
            <a:r>
              <a:rPr lang="en-US" sz="1800" dirty="0">
                <a:solidFill>
                  <a:schemeClr val="accent6"/>
                </a:solidFill>
              </a:rPr>
              <a:t>General Approach:</a:t>
            </a:r>
          </a:p>
        </p:txBody>
      </p:sp>
      <p:graphicFrame>
        <p:nvGraphicFramePr>
          <p:cNvPr id="6" name="Table 5"/>
          <p:cNvGraphicFramePr>
            <a:graphicFrameLocks noGrp="1"/>
          </p:cNvGraphicFramePr>
          <p:nvPr>
            <p:extLst>
              <p:ext uri="{D42A27DB-BD31-4B8C-83A1-F6EECF244321}">
                <p14:modId xmlns:p14="http://schemas.microsoft.com/office/powerpoint/2010/main" val="2266835701"/>
              </p:ext>
            </p:extLst>
          </p:nvPr>
        </p:nvGraphicFramePr>
        <p:xfrm>
          <a:off x="1120425" y="1447800"/>
          <a:ext cx="6293549" cy="5156200"/>
        </p:xfrm>
        <a:graphic>
          <a:graphicData uri="http://schemas.openxmlformats.org/drawingml/2006/table">
            <a:tbl>
              <a:tblPr firstRow="1" bandRow="1">
                <a:tableStyleId>{93296810-A885-4BE3-A3E7-6D5BEEA58F35}</a:tableStyleId>
              </a:tblPr>
              <a:tblGrid>
                <a:gridCol w="2229549">
                  <a:extLst>
                    <a:ext uri="{9D8B030D-6E8A-4147-A177-3AD203B41FA5}">
                      <a16:colId xmlns:a16="http://schemas.microsoft.com/office/drawing/2014/main" val="52670856"/>
                    </a:ext>
                  </a:extLst>
                </a:gridCol>
                <a:gridCol w="2032000">
                  <a:extLst>
                    <a:ext uri="{9D8B030D-6E8A-4147-A177-3AD203B41FA5}">
                      <a16:colId xmlns:a16="http://schemas.microsoft.com/office/drawing/2014/main" val="448639990"/>
                    </a:ext>
                  </a:extLst>
                </a:gridCol>
                <a:gridCol w="2032000">
                  <a:extLst>
                    <a:ext uri="{9D8B030D-6E8A-4147-A177-3AD203B41FA5}">
                      <a16:colId xmlns:a16="http://schemas.microsoft.com/office/drawing/2014/main" val="3421173480"/>
                    </a:ext>
                  </a:extLst>
                </a:gridCol>
              </a:tblGrid>
              <a:tr h="370840">
                <a:tc>
                  <a:txBody>
                    <a:bodyPr/>
                    <a:lstStyle/>
                    <a:p>
                      <a:pPr algn="ctr"/>
                      <a:r>
                        <a:rPr lang="en-US" dirty="0"/>
                        <a:t>Variable</a:t>
                      </a:r>
                    </a:p>
                  </a:txBody>
                  <a:tcPr/>
                </a:tc>
                <a:tc>
                  <a:txBody>
                    <a:bodyPr/>
                    <a:lstStyle/>
                    <a:p>
                      <a:pPr algn="ctr"/>
                      <a:r>
                        <a:rPr lang="en-US" dirty="0" err="1"/>
                        <a:t>W</a:t>
                      </a:r>
                      <a:r>
                        <a:rPr lang="en-US" baseline="-25000" dirty="0" err="1"/>
                        <a:t>scale</a:t>
                      </a:r>
                      <a:endParaRPr lang="en-US" dirty="0"/>
                    </a:p>
                  </a:txBody>
                  <a:tcPr/>
                </a:tc>
                <a:tc>
                  <a:txBody>
                    <a:bodyPr/>
                    <a:lstStyle/>
                    <a:p>
                      <a:pPr algn="ctr"/>
                      <a:r>
                        <a:rPr lang="en-US" dirty="0" err="1"/>
                        <a:t>W</a:t>
                      </a:r>
                      <a:r>
                        <a:rPr lang="en-US" baseline="-25000" dirty="0" err="1"/>
                        <a:t>normalized</a:t>
                      </a:r>
                      <a:endParaRPr lang="en-US" dirty="0"/>
                    </a:p>
                  </a:txBody>
                  <a:tcPr/>
                </a:tc>
                <a:extLst>
                  <a:ext uri="{0D108BD9-81ED-4DB2-BD59-A6C34878D82A}">
                    <a16:rowId xmlns:a16="http://schemas.microsoft.com/office/drawing/2014/main" val="905725972"/>
                  </a:ext>
                </a:extLst>
              </a:tr>
              <a:tr h="370840">
                <a:tc>
                  <a:txBody>
                    <a:bodyPr/>
                    <a:lstStyle/>
                    <a:p>
                      <a:pPr algn="ctr"/>
                      <a:r>
                        <a:rPr lang="en-US" dirty="0"/>
                        <a:t>Slope</a:t>
                      </a:r>
                    </a:p>
                  </a:txBody>
                  <a:tcPr/>
                </a:tc>
                <a:tc>
                  <a:txBody>
                    <a:bodyPr/>
                    <a:lstStyle/>
                    <a:p>
                      <a:pPr algn="ctr"/>
                      <a:r>
                        <a:rPr lang="en-US" dirty="0"/>
                        <a:t>6</a:t>
                      </a:r>
                    </a:p>
                  </a:txBody>
                  <a:tcPr/>
                </a:tc>
                <a:tc>
                  <a:txBody>
                    <a:bodyPr/>
                    <a:lstStyle/>
                    <a:p>
                      <a:pPr algn="ctr"/>
                      <a:r>
                        <a:rPr lang="en-US" dirty="0"/>
                        <a:t>9.83%</a:t>
                      </a:r>
                    </a:p>
                  </a:txBody>
                  <a:tcPr/>
                </a:tc>
                <a:extLst>
                  <a:ext uri="{0D108BD9-81ED-4DB2-BD59-A6C34878D82A}">
                    <a16:rowId xmlns:a16="http://schemas.microsoft.com/office/drawing/2014/main" val="1543467989"/>
                  </a:ext>
                </a:extLst>
              </a:tr>
              <a:tr h="370840">
                <a:tc>
                  <a:txBody>
                    <a:bodyPr/>
                    <a:lstStyle/>
                    <a:p>
                      <a:pPr algn="ctr"/>
                      <a:r>
                        <a:rPr lang="en-US" dirty="0"/>
                        <a:t>Aspect</a:t>
                      </a:r>
                    </a:p>
                  </a:txBody>
                  <a:tcPr/>
                </a:tc>
                <a:tc>
                  <a:txBody>
                    <a:bodyPr/>
                    <a:lstStyle/>
                    <a:p>
                      <a:pPr algn="ctr"/>
                      <a:r>
                        <a:rPr lang="en-US" dirty="0"/>
                        <a:t>5</a:t>
                      </a:r>
                    </a:p>
                  </a:txBody>
                  <a:tcPr/>
                </a:tc>
                <a:tc>
                  <a:txBody>
                    <a:bodyPr/>
                    <a:lstStyle/>
                    <a:p>
                      <a:pPr algn="ctr"/>
                      <a:r>
                        <a:rPr lang="en-US" dirty="0"/>
                        <a:t>8.2%</a:t>
                      </a:r>
                    </a:p>
                  </a:txBody>
                  <a:tcPr/>
                </a:tc>
                <a:extLst>
                  <a:ext uri="{0D108BD9-81ED-4DB2-BD59-A6C34878D82A}">
                    <a16:rowId xmlns:a16="http://schemas.microsoft.com/office/drawing/2014/main" val="3341626703"/>
                  </a:ext>
                </a:extLst>
              </a:tr>
              <a:tr h="370840">
                <a:tc>
                  <a:txBody>
                    <a:bodyPr/>
                    <a:lstStyle/>
                    <a:p>
                      <a:pPr algn="ctr"/>
                      <a:r>
                        <a:rPr lang="en-US" dirty="0"/>
                        <a:t>Heat Load Index</a:t>
                      </a:r>
                    </a:p>
                  </a:txBody>
                  <a:tcPr/>
                </a:tc>
                <a:tc>
                  <a:txBody>
                    <a:bodyPr/>
                    <a:lstStyle/>
                    <a:p>
                      <a:pPr algn="ctr"/>
                      <a:r>
                        <a:rPr lang="en-US" dirty="0"/>
                        <a:t>7</a:t>
                      </a:r>
                    </a:p>
                  </a:txBody>
                  <a:tcPr/>
                </a:tc>
                <a:tc>
                  <a:txBody>
                    <a:bodyPr/>
                    <a:lstStyle/>
                    <a:p>
                      <a:pPr algn="ctr"/>
                      <a:r>
                        <a:rPr lang="en-US" dirty="0"/>
                        <a:t>11.47%</a:t>
                      </a:r>
                    </a:p>
                  </a:txBody>
                  <a:tcPr/>
                </a:tc>
                <a:extLst>
                  <a:ext uri="{0D108BD9-81ED-4DB2-BD59-A6C34878D82A}">
                    <a16:rowId xmlns:a16="http://schemas.microsoft.com/office/drawing/2014/main" val="1143598377"/>
                  </a:ext>
                </a:extLst>
              </a:tr>
              <a:tr h="370840">
                <a:tc>
                  <a:txBody>
                    <a:bodyPr/>
                    <a:lstStyle/>
                    <a:p>
                      <a:pPr algn="ctr"/>
                      <a:r>
                        <a:rPr lang="en-US" dirty="0"/>
                        <a:t>Frost Free Period</a:t>
                      </a:r>
                    </a:p>
                  </a:txBody>
                  <a:tcPr/>
                </a:tc>
                <a:tc>
                  <a:txBody>
                    <a:bodyPr/>
                    <a:lstStyle/>
                    <a:p>
                      <a:pPr algn="ctr"/>
                      <a:r>
                        <a:rPr lang="en-US" dirty="0"/>
                        <a:t>9</a:t>
                      </a:r>
                    </a:p>
                  </a:txBody>
                  <a:tcPr/>
                </a:tc>
                <a:tc>
                  <a:txBody>
                    <a:bodyPr/>
                    <a:lstStyle/>
                    <a:p>
                      <a:pPr algn="ctr"/>
                      <a:r>
                        <a:rPr lang="en-US" dirty="0"/>
                        <a:t>14.75%</a:t>
                      </a:r>
                    </a:p>
                  </a:txBody>
                  <a:tcPr/>
                </a:tc>
                <a:extLst>
                  <a:ext uri="{0D108BD9-81ED-4DB2-BD59-A6C34878D82A}">
                    <a16:rowId xmlns:a16="http://schemas.microsoft.com/office/drawing/2014/main" val="2450413759"/>
                  </a:ext>
                </a:extLst>
              </a:tr>
              <a:tr h="640080">
                <a:tc>
                  <a:txBody>
                    <a:bodyPr/>
                    <a:lstStyle/>
                    <a:p>
                      <a:pPr algn="ctr"/>
                      <a:r>
                        <a:rPr lang="en-US" dirty="0"/>
                        <a:t>Growing Degree Days</a:t>
                      </a:r>
                    </a:p>
                  </a:txBody>
                  <a:tcPr/>
                </a:tc>
                <a:tc>
                  <a:txBody>
                    <a:bodyPr/>
                    <a:lstStyle/>
                    <a:p>
                      <a:pPr algn="ctr"/>
                      <a:r>
                        <a:rPr lang="en-US" dirty="0"/>
                        <a:t>8</a:t>
                      </a:r>
                    </a:p>
                  </a:txBody>
                  <a:tcPr/>
                </a:tc>
                <a:tc>
                  <a:txBody>
                    <a:bodyPr/>
                    <a:lstStyle/>
                    <a:p>
                      <a:pPr algn="ctr"/>
                      <a:r>
                        <a:rPr lang="en-US" dirty="0"/>
                        <a:t>13.11%</a:t>
                      </a:r>
                    </a:p>
                  </a:txBody>
                  <a:tcPr/>
                </a:tc>
                <a:extLst>
                  <a:ext uri="{0D108BD9-81ED-4DB2-BD59-A6C34878D82A}">
                    <a16:rowId xmlns:a16="http://schemas.microsoft.com/office/drawing/2014/main" val="4270176477"/>
                  </a:ext>
                </a:extLst>
              </a:tr>
              <a:tr h="640080">
                <a:tc>
                  <a:txBody>
                    <a:bodyPr/>
                    <a:lstStyle/>
                    <a:p>
                      <a:pPr algn="ctr"/>
                      <a:r>
                        <a:rPr lang="en-US" dirty="0"/>
                        <a:t>Annual Precipitation</a:t>
                      </a:r>
                    </a:p>
                  </a:txBody>
                  <a:tcPr/>
                </a:tc>
                <a:tc>
                  <a:txBody>
                    <a:bodyPr/>
                    <a:lstStyle/>
                    <a:p>
                      <a:pPr algn="ctr"/>
                      <a:r>
                        <a:rPr lang="en-US" dirty="0"/>
                        <a:t>8</a:t>
                      </a:r>
                    </a:p>
                  </a:txBody>
                  <a:tcPr/>
                </a:tc>
                <a:tc>
                  <a:txBody>
                    <a:bodyPr/>
                    <a:lstStyle/>
                    <a:p>
                      <a:pPr algn="ctr"/>
                      <a:r>
                        <a:rPr lang="en-US" dirty="0"/>
                        <a:t>13.11%</a:t>
                      </a:r>
                    </a:p>
                  </a:txBody>
                  <a:tcPr/>
                </a:tc>
                <a:extLst>
                  <a:ext uri="{0D108BD9-81ED-4DB2-BD59-A6C34878D82A}">
                    <a16:rowId xmlns:a16="http://schemas.microsoft.com/office/drawing/2014/main" val="729588953"/>
                  </a:ext>
                </a:extLst>
              </a:tr>
              <a:tr h="370840">
                <a:tc>
                  <a:txBody>
                    <a:bodyPr/>
                    <a:lstStyle/>
                    <a:p>
                      <a:pPr algn="ctr"/>
                      <a:r>
                        <a:rPr lang="en-US" dirty="0"/>
                        <a:t>Soil Drainage</a:t>
                      </a:r>
                    </a:p>
                  </a:txBody>
                  <a:tcPr/>
                </a:tc>
                <a:tc>
                  <a:txBody>
                    <a:bodyPr/>
                    <a:lstStyle/>
                    <a:p>
                      <a:pPr algn="ctr"/>
                      <a:r>
                        <a:rPr lang="en-US" dirty="0"/>
                        <a:t>10</a:t>
                      </a:r>
                    </a:p>
                  </a:txBody>
                  <a:tcPr/>
                </a:tc>
                <a:tc>
                  <a:txBody>
                    <a:bodyPr/>
                    <a:lstStyle/>
                    <a:p>
                      <a:pPr algn="ctr"/>
                      <a:r>
                        <a:rPr lang="en-US" dirty="0"/>
                        <a:t>16.4%</a:t>
                      </a:r>
                    </a:p>
                  </a:txBody>
                  <a:tcPr/>
                </a:tc>
                <a:extLst>
                  <a:ext uri="{0D108BD9-81ED-4DB2-BD59-A6C34878D82A}">
                    <a16:rowId xmlns:a16="http://schemas.microsoft.com/office/drawing/2014/main" val="4134954359"/>
                  </a:ext>
                </a:extLst>
              </a:tr>
              <a:tr h="370840">
                <a:tc>
                  <a:txBody>
                    <a:bodyPr/>
                    <a:lstStyle/>
                    <a:p>
                      <a:pPr algn="ctr"/>
                      <a:r>
                        <a:rPr lang="en-US" dirty="0"/>
                        <a:t>Soil pH</a:t>
                      </a:r>
                    </a:p>
                  </a:txBody>
                  <a:tcPr/>
                </a:tc>
                <a:tc>
                  <a:txBody>
                    <a:bodyPr/>
                    <a:lstStyle/>
                    <a:p>
                      <a:pPr algn="ctr"/>
                      <a:r>
                        <a:rPr lang="en-US" dirty="0"/>
                        <a:t>4</a:t>
                      </a:r>
                    </a:p>
                  </a:txBody>
                  <a:tcPr/>
                </a:tc>
                <a:tc>
                  <a:txBody>
                    <a:bodyPr/>
                    <a:lstStyle/>
                    <a:p>
                      <a:pPr algn="ctr"/>
                      <a:r>
                        <a:rPr lang="en-US" dirty="0"/>
                        <a:t>6.55%</a:t>
                      </a:r>
                    </a:p>
                  </a:txBody>
                  <a:tcPr/>
                </a:tc>
                <a:extLst>
                  <a:ext uri="{0D108BD9-81ED-4DB2-BD59-A6C34878D82A}">
                    <a16:rowId xmlns:a16="http://schemas.microsoft.com/office/drawing/2014/main" val="2567882330"/>
                  </a:ext>
                </a:extLst>
              </a:tr>
              <a:tr h="640080">
                <a:tc>
                  <a:txBody>
                    <a:bodyPr/>
                    <a:lstStyle/>
                    <a:p>
                      <a:pPr algn="ctr"/>
                      <a:r>
                        <a:rPr lang="en-US" dirty="0"/>
                        <a:t>Soil Organic Matter</a:t>
                      </a:r>
                    </a:p>
                  </a:txBody>
                  <a:tcPr/>
                </a:tc>
                <a:tc>
                  <a:txBody>
                    <a:bodyPr/>
                    <a:lstStyle/>
                    <a:p>
                      <a:pPr algn="ctr"/>
                      <a:r>
                        <a:rPr lang="en-US" dirty="0"/>
                        <a:t>4</a:t>
                      </a:r>
                    </a:p>
                  </a:txBody>
                  <a:tcPr/>
                </a:tc>
                <a:tc>
                  <a:txBody>
                    <a:bodyPr/>
                    <a:lstStyle/>
                    <a:p>
                      <a:pPr algn="ctr"/>
                      <a:r>
                        <a:rPr lang="en-US" dirty="0"/>
                        <a:t>6.55%</a:t>
                      </a:r>
                    </a:p>
                  </a:txBody>
                  <a:tcPr/>
                </a:tc>
                <a:extLst>
                  <a:ext uri="{0D108BD9-81ED-4DB2-BD59-A6C34878D82A}">
                    <a16:rowId xmlns:a16="http://schemas.microsoft.com/office/drawing/2014/main" val="3790578663"/>
                  </a:ext>
                </a:extLst>
              </a:tr>
              <a:tr h="640080">
                <a:tc>
                  <a:txBody>
                    <a:bodyPr/>
                    <a:lstStyle/>
                    <a:p>
                      <a:pPr algn="ctr"/>
                      <a:r>
                        <a:rPr lang="en-US" dirty="0"/>
                        <a:t>SUM</a:t>
                      </a:r>
                    </a:p>
                  </a:txBody>
                  <a:tcPr/>
                </a:tc>
                <a:tc>
                  <a:txBody>
                    <a:bodyPr/>
                    <a:lstStyle/>
                    <a:p>
                      <a:pPr algn="ctr"/>
                      <a:r>
                        <a:rPr lang="en-US" dirty="0"/>
                        <a:t>61</a:t>
                      </a:r>
                    </a:p>
                  </a:txBody>
                  <a:tcPr/>
                </a:tc>
                <a:tc>
                  <a:txBody>
                    <a:bodyPr/>
                    <a:lstStyle/>
                    <a:p>
                      <a:pPr algn="ctr"/>
                      <a:r>
                        <a:rPr lang="en-US" dirty="0"/>
                        <a:t>100%</a:t>
                      </a:r>
                    </a:p>
                  </a:txBody>
                  <a:tcPr/>
                </a:tc>
                <a:extLst>
                  <a:ext uri="{0D108BD9-81ED-4DB2-BD59-A6C34878D82A}">
                    <a16:rowId xmlns:a16="http://schemas.microsoft.com/office/drawing/2014/main" val="2476934447"/>
                  </a:ext>
                </a:extLst>
              </a:tr>
            </a:tbl>
          </a:graphicData>
        </a:graphic>
      </p:graphicFrame>
    </p:spTree>
    <p:extLst>
      <p:ext uri="{BB962C8B-B14F-4D97-AF65-F5344CB8AC3E}">
        <p14:creationId xmlns:p14="http://schemas.microsoft.com/office/powerpoint/2010/main" val="3800124319"/>
      </p:ext>
    </p:extLst>
  </p:cSld>
  <p:clrMapOvr>
    <a:masterClrMapping/>
  </p:clrMapOvr>
</p:sld>
</file>

<file path=ppt/theme/theme1.xml><?xml version="1.0" encoding="utf-8"?>
<a:theme xmlns:a="http://schemas.openxmlformats.org/drawingml/2006/main" name="4-3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3 White Backgr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4-3_UT_Formal_powerpoint (1)</Template>
  <TotalTime>822</TotalTime>
  <Words>1064</Words>
  <Application>Microsoft Office PowerPoint</Application>
  <PresentationFormat>On-screen Show (4:3)</PresentationFormat>
  <Paragraphs>228</Paragraphs>
  <Slides>13</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Cambria Math</vt:lpstr>
      <vt:lpstr>ヒラギノ角ゴ Pro W3</vt:lpstr>
      <vt:lpstr>4-3 Light Background</vt:lpstr>
      <vt:lpstr>4-3 White Backgroud</vt:lpstr>
      <vt:lpstr>Applying GIS to Determine Suitability for Viticulture in Washington State</vt:lpstr>
      <vt:lpstr>The Vineyards</vt:lpstr>
      <vt:lpstr>Agenda</vt:lpstr>
      <vt:lpstr>Topography Considerations</vt:lpstr>
      <vt:lpstr>Topography Considerations</vt:lpstr>
      <vt:lpstr>Climate Considerations</vt:lpstr>
      <vt:lpstr>Soil Considerations</vt:lpstr>
      <vt:lpstr>Suitability Analysis</vt:lpstr>
      <vt:lpstr>Suitability Analysis</vt:lpstr>
      <vt:lpstr>Suitability Analysis</vt:lpstr>
      <vt:lpstr>Suitability Analysis</vt:lpstr>
      <vt:lpstr>Further Work</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GIS to Determine Grape Cultivar Suitability in Washington State</dc:title>
  <dc:subject/>
  <dc:creator>Emma Blumstein</dc:creator>
  <cp:keywords/>
  <dc:description/>
  <cp:lastModifiedBy>Maidment, David R</cp:lastModifiedBy>
  <cp:revision>32</cp:revision>
  <cp:lastPrinted>2011-01-24T02:49:42Z</cp:lastPrinted>
  <dcterms:created xsi:type="dcterms:W3CDTF">2016-11-24T15:07:05Z</dcterms:created>
  <dcterms:modified xsi:type="dcterms:W3CDTF">2016-11-29T17:17:35Z</dcterms:modified>
  <cp:category/>
</cp:coreProperties>
</file>