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avi" ContentType="video/x-msvideo"/>
  <Default Extension="tiff" ContentType="image/tif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256" r:id="rId2"/>
    <p:sldId id="257" r:id="rId3"/>
    <p:sldId id="264" r:id="rId4"/>
    <p:sldId id="265" r:id="rId5"/>
    <p:sldId id="266" r:id="rId6"/>
    <p:sldId id="263" r:id="rId7"/>
    <p:sldId id="262" r:id="rId8"/>
    <p:sldId id="272" r:id="rId9"/>
    <p:sldId id="270" r:id="rId10"/>
    <p:sldId id="268" r:id="rId11"/>
    <p:sldId id="269" r:id="rId12"/>
    <p:sldId id="271" r:id="rId13"/>
    <p:sldId id="258" r:id="rId14"/>
    <p:sldId id="259" r:id="rId15"/>
    <p:sldId id="278" r:id="rId16"/>
    <p:sldId id="279" r:id="rId17"/>
    <p:sldId id="280" r:id="rId18"/>
    <p:sldId id="281" r:id="rId19"/>
    <p:sldId id="276" r:id="rId20"/>
    <p:sldId id="282" r:id="rId21"/>
    <p:sldId id="283" r:id="rId22"/>
    <p:sldId id="26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74" autoAdjust="0"/>
    <p:restoredTop sz="81867" autoAdjust="0"/>
  </p:normalViewPr>
  <p:slideViewPr>
    <p:cSldViewPr snapToGrid="0">
      <p:cViewPr varScale="1">
        <p:scale>
          <a:sx n="61" d="100"/>
          <a:sy n="61" d="100"/>
        </p:scale>
        <p:origin x="1200"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81740F3-747C-4E54-AB01-28C84E3D128D}" type="datetimeFigureOut">
              <a:rPr lang="en-US" smtClean="0"/>
              <a:t>11/28/2016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2200FC-1C2F-489E-AA15-B77E0C356EA6}" type="slidenum">
              <a:rPr lang="en-US" smtClean="0"/>
              <a:t>‹#›</a:t>
            </a:fld>
            <a:endParaRPr lang="en-US"/>
          </a:p>
        </p:txBody>
      </p:sp>
    </p:spTree>
    <p:extLst>
      <p:ext uri="{BB962C8B-B14F-4D97-AF65-F5344CB8AC3E}">
        <p14:creationId xmlns:p14="http://schemas.microsoft.com/office/powerpoint/2010/main" val="18772511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E240C0-DBBD-4132-BD5E-FE287CFC0448}" type="datetimeFigureOut">
              <a:rPr lang="en-US" smtClean="0"/>
              <a:t>11/28/2016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16B4E5-6C43-4E90-B95F-5902391AB148}" type="slidenum">
              <a:rPr lang="en-US" smtClean="0"/>
              <a:t>‹#›</a:t>
            </a:fld>
            <a:endParaRPr lang="en-US"/>
          </a:p>
        </p:txBody>
      </p:sp>
    </p:spTree>
    <p:extLst>
      <p:ext uri="{BB962C8B-B14F-4D97-AF65-F5344CB8AC3E}">
        <p14:creationId xmlns:p14="http://schemas.microsoft.com/office/powerpoint/2010/main" val="2127497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Shown in exercises</a:t>
            </a:r>
            <a:r>
              <a:rPr lang="en-US" baseline="0" dirty="0" smtClean="0"/>
              <a:t> there is a longitudinal correlation for evaporation. In addition there is a trend in precipitation.</a:t>
            </a:r>
            <a:endParaRPr lang="en-US" dirty="0"/>
          </a:p>
        </p:txBody>
      </p:sp>
      <p:sp>
        <p:nvSpPr>
          <p:cNvPr id="4" name="Slide Number Placeholder 3"/>
          <p:cNvSpPr>
            <a:spLocks noGrp="1"/>
          </p:cNvSpPr>
          <p:nvPr>
            <p:ph type="sldNum" sz="quarter" idx="10"/>
          </p:nvPr>
        </p:nvSpPr>
        <p:spPr/>
        <p:txBody>
          <a:bodyPr/>
          <a:lstStyle/>
          <a:p>
            <a:fld id="{3B16B4E5-6C43-4E90-B95F-5902391AB148}" type="slidenum">
              <a:rPr lang="en-US" smtClean="0"/>
              <a:t>4</a:t>
            </a:fld>
            <a:endParaRPr lang="en-US"/>
          </a:p>
        </p:txBody>
      </p:sp>
    </p:spTree>
    <p:extLst>
      <p:ext uri="{BB962C8B-B14F-4D97-AF65-F5344CB8AC3E}">
        <p14:creationId xmlns:p14="http://schemas.microsoft.com/office/powerpoint/2010/main" val="1080973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Interesting</a:t>
            </a:r>
            <a:r>
              <a:rPr lang="en-US" baseline="0" dirty="0" smtClean="0"/>
              <a:t>ly enough there is a strong correlation between Average Precipitation and population density</a:t>
            </a:r>
          </a:p>
          <a:p>
            <a:endParaRPr lang="en-US" dirty="0"/>
          </a:p>
        </p:txBody>
      </p:sp>
      <p:sp>
        <p:nvSpPr>
          <p:cNvPr id="4" name="Slide Number Placeholder 3"/>
          <p:cNvSpPr>
            <a:spLocks noGrp="1"/>
          </p:cNvSpPr>
          <p:nvPr>
            <p:ph type="sldNum" sz="quarter" idx="10"/>
          </p:nvPr>
        </p:nvSpPr>
        <p:spPr/>
        <p:txBody>
          <a:bodyPr/>
          <a:lstStyle/>
          <a:p>
            <a:fld id="{3B16B4E5-6C43-4E90-B95F-5902391AB148}" type="slidenum">
              <a:rPr lang="en-US" smtClean="0"/>
              <a:t>5</a:t>
            </a:fld>
            <a:endParaRPr lang="en-US"/>
          </a:p>
        </p:txBody>
      </p:sp>
    </p:spTree>
    <p:extLst>
      <p:ext uri="{BB962C8B-B14F-4D97-AF65-F5344CB8AC3E}">
        <p14:creationId xmlns:p14="http://schemas.microsoft.com/office/powerpoint/2010/main" val="3278679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Green is at or above </a:t>
            </a:r>
            <a:r>
              <a:rPr lang="en-US" dirty="0" smtClean="0"/>
              <a:t>90</a:t>
            </a:r>
            <a:r>
              <a:rPr lang="en-US" dirty="0" smtClean="0"/>
              <a:t>% capacity.</a:t>
            </a:r>
            <a:r>
              <a:rPr lang="en-US" baseline="0" dirty="0" smtClean="0"/>
              <a:t> Western reservoirs stay constantly below 70 % and Easter reservoirs fluctuate between 70-110%. Learn more about flood pool etc.</a:t>
            </a:r>
          </a:p>
          <a:p>
            <a:endParaRPr lang="en-US" dirty="0"/>
          </a:p>
        </p:txBody>
      </p:sp>
      <p:sp>
        <p:nvSpPr>
          <p:cNvPr id="4" name="Slide Number Placeholder 3"/>
          <p:cNvSpPr>
            <a:spLocks noGrp="1"/>
          </p:cNvSpPr>
          <p:nvPr>
            <p:ph type="sldNum" sz="quarter" idx="10"/>
          </p:nvPr>
        </p:nvSpPr>
        <p:spPr/>
        <p:txBody>
          <a:bodyPr/>
          <a:lstStyle/>
          <a:p>
            <a:fld id="{3B16B4E5-6C43-4E90-B95F-5902391AB148}" type="slidenum">
              <a:rPr lang="en-US" smtClean="0"/>
              <a:t>6</a:t>
            </a:fld>
            <a:endParaRPr lang="en-US"/>
          </a:p>
        </p:txBody>
      </p:sp>
    </p:spTree>
    <p:extLst>
      <p:ext uri="{BB962C8B-B14F-4D97-AF65-F5344CB8AC3E}">
        <p14:creationId xmlns:p14="http://schemas.microsoft.com/office/powerpoint/2010/main" val="2322710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snapshots of capacity over time. 2011-2012 was the worst</a:t>
            </a:r>
            <a:r>
              <a:rPr lang="en-US" baseline="0" dirty="0" smtClean="0"/>
              <a:t> drought.</a:t>
            </a:r>
            <a:endParaRPr lang="en-US" dirty="0"/>
          </a:p>
        </p:txBody>
      </p:sp>
      <p:sp>
        <p:nvSpPr>
          <p:cNvPr id="4" name="Slide Number Placeholder 3"/>
          <p:cNvSpPr>
            <a:spLocks noGrp="1"/>
          </p:cNvSpPr>
          <p:nvPr>
            <p:ph type="sldNum" sz="quarter" idx="10"/>
          </p:nvPr>
        </p:nvSpPr>
        <p:spPr/>
        <p:txBody>
          <a:bodyPr/>
          <a:lstStyle/>
          <a:p>
            <a:fld id="{3B16B4E5-6C43-4E90-B95F-5902391AB148}" type="slidenum">
              <a:rPr lang="en-US" smtClean="0"/>
              <a:t>7</a:t>
            </a:fld>
            <a:endParaRPr lang="en-US"/>
          </a:p>
        </p:txBody>
      </p:sp>
    </p:spTree>
    <p:extLst>
      <p:ext uri="{BB962C8B-B14F-4D97-AF65-F5344CB8AC3E}">
        <p14:creationId xmlns:p14="http://schemas.microsoft.com/office/powerpoint/2010/main" val="610405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Historical</a:t>
            </a:r>
            <a:r>
              <a:rPr lang="en-US" baseline="0" dirty="0" smtClean="0"/>
              <a:t> averages for each reservoir was found from initial reservoir construction to the year 2000. In this animation I try to show the percentage deviation from historical water storage or in other words what is normal. Lake OH </a:t>
            </a:r>
            <a:r>
              <a:rPr lang="en-US" baseline="0" dirty="0" err="1" smtClean="0"/>
              <a:t>Ivie</a:t>
            </a:r>
            <a:r>
              <a:rPr lang="en-US" baseline="0" dirty="0" smtClean="0"/>
              <a:t>, EV Spence, and Lake Meredith are frequently in the range of 40-96% deviation.</a:t>
            </a:r>
            <a:endParaRPr lang="en-US" dirty="0"/>
          </a:p>
        </p:txBody>
      </p:sp>
      <p:sp>
        <p:nvSpPr>
          <p:cNvPr id="4" name="Slide Number Placeholder 3"/>
          <p:cNvSpPr>
            <a:spLocks noGrp="1"/>
          </p:cNvSpPr>
          <p:nvPr>
            <p:ph type="sldNum" sz="quarter" idx="10"/>
          </p:nvPr>
        </p:nvSpPr>
        <p:spPr/>
        <p:txBody>
          <a:bodyPr/>
          <a:lstStyle/>
          <a:p>
            <a:fld id="{3B16B4E5-6C43-4E90-B95F-5902391AB148}" type="slidenum">
              <a:rPr lang="en-US" smtClean="0"/>
              <a:t>13</a:t>
            </a:fld>
            <a:endParaRPr lang="en-US"/>
          </a:p>
        </p:txBody>
      </p:sp>
    </p:spTree>
    <p:extLst>
      <p:ext uri="{BB962C8B-B14F-4D97-AF65-F5344CB8AC3E}">
        <p14:creationId xmlns:p14="http://schemas.microsoft.com/office/powerpoint/2010/main" val="2396468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snapshots for percent deviation. Reservoirs on the western side of the state were severely hit by the drought. The bottom right image shows the average deviation over the course of the 15 year period of study. I will next examine OH </a:t>
            </a:r>
            <a:r>
              <a:rPr lang="en-US" dirty="0" err="1" smtClean="0"/>
              <a:t>Ivie</a:t>
            </a:r>
            <a:r>
              <a:rPr lang="en-US" dirty="0" smtClean="0"/>
              <a:t>, EV Spence, Lake Meredith, and lake Travis to show historical trends.</a:t>
            </a:r>
            <a:endParaRPr lang="en-US" dirty="0"/>
          </a:p>
        </p:txBody>
      </p:sp>
      <p:sp>
        <p:nvSpPr>
          <p:cNvPr id="4" name="Slide Number Placeholder 3"/>
          <p:cNvSpPr>
            <a:spLocks noGrp="1"/>
          </p:cNvSpPr>
          <p:nvPr>
            <p:ph type="sldNum" sz="quarter" idx="10"/>
          </p:nvPr>
        </p:nvSpPr>
        <p:spPr/>
        <p:txBody>
          <a:bodyPr/>
          <a:lstStyle/>
          <a:p>
            <a:fld id="{3B16B4E5-6C43-4E90-B95F-5902391AB148}" type="slidenum">
              <a:rPr lang="en-US" smtClean="0"/>
              <a:t>14</a:t>
            </a:fld>
            <a:endParaRPr lang="en-US"/>
          </a:p>
        </p:txBody>
      </p:sp>
    </p:spTree>
    <p:extLst>
      <p:ext uri="{BB962C8B-B14F-4D97-AF65-F5344CB8AC3E}">
        <p14:creationId xmlns:p14="http://schemas.microsoft.com/office/powerpoint/2010/main" val="332929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D77927F-B8B3-4B2C-98D0-49DBE727161F}" type="datetimeFigureOut">
              <a:rPr lang="en-US" smtClean="0"/>
              <a:t>11/28/2016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4594D1-EFE4-48C6-B01F-8D09650869C0}" type="slidenum">
              <a:rPr lang="en-US" smtClean="0"/>
              <a:t>‹#›</a:t>
            </a:fld>
            <a:endParaRPr lang="en-US"/>
          </a:p>
        </p:txBody>
      </p:sp>
    </p:spTree>
    <p:extLst>
      <p:ext uri="{BB962C8B-B14F-4D97-AF65-F5344CB8AC3E}">
        <p14:creationId xmlns:p14="http://schemas.microsoft.com/office/powerpoint/2010/main" val="1283385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77927F-B8B3-4B2C-98D0-49DBE727161F}" type="datetimeFigureOut">
              <a:rPr lang="en-US" smtClean="0"/>
              <a:t>11/28/2016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4594D1-EFE4-48C6-B01F-8D09650869C0}" type="slidenum">
              <a:rPr lang="en-US" smtClean="0"/>
              <a:t>‹#›</a:t>
            </a:fld>
            <a:endParaRPr lang="en-US"/>
          </a:p>
        </p:txBody>
      </p:sp>
    </p:spTree>
    <p:extLst>
      <p:ext uri="{BB962C8B-B14F-4D97-AF65-F5344CB8AC3E}">
        <p14:creationId xmlns:p14="http://schemas.microsoft.com/office/powerpoint/2010/main" val="1590884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77927F-B8B3-4B2C-98D0-49DBE727161F}" type="datetimeFigureOut">
              <a:rPr lang="en-US" smtClean="0"/>
              <a:t>11/28/2016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4594D1-EFE4-48C6-B01F-8D09650869C0}" type="slidenum">
              <a:rPr lang="en-US" smtClean="0"/>
              <a:t>‹#›</a:t>
            </a:fld>
            <a:endParaRPr lang="en-US"/>
          </a:p>
        </p:txBody>
      </p:sp>
    </p:spTree>
    <p:extLst>
      <p:ext uri="{BB962C8B-B14F-4D97-AF65-F5344CB8AC3E}">
        <p14:creationId xmlns:p14="http://schemas.microsoft.com/office/powerpoint/2010/main" val="840857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77927F-B8B3-4B2C-98D0-49DBE727161F}" type="datetimeFigureOut">
              <a:rPr lang="en-US" smtClean="0"/>
              <a:t>11/28/2016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4594D1-EFE4-48C6-B01F-8D09650869C0}" type="slidenum">
              <a:rPr lang="en-US" smtClean="0"/>
              <a:t>‹#›</a:t>
            </a:fld>
            <a:endParaRPr lang="en-US"/>
          </a:p>
        </p:txBody>
      </p:sp>
    </p:spTree>
    <p:extLst>
      <p:ext uri="{BB962C8B-B14F-4D97-AF65-F5344CB8AC3E}">
        <p14:creationId xmlns:p14="http://schemas.microsoft.com/office/powerpoint/2010/main" val="3856566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77927F-B8B3-4B2C-98D0-49DBE727161F}" type="datetimeFigureOut">
              <a:rPr lang="en-US" smtClean="0"/>
              <a:t>11/28/2016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4594D1-EFE4-48C6-B01F-8D09650869C0}" type="slidenum">
              <a:rPr lang="en-US" smtClean="0"/>
              <a:t>‹#›</a:t>
            </a:fld>
            <a:endParaRPr lang="en-US"/>
          </a:p>
        </p:txBody>
      </p:sp>
    </p:spTree>
    <p:extLst>
      <p:ext uri="{BB962C8B-B14F-4D97-AF65-F5344CB8AC3E}">
        <p14:creationId xmlns:p14="http://schemas.microsoft.com/office/powerpoint/2010/main" val="1407882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D77927F-B8B3-4B2C-98D0-49DBE727161F}" type="datetimeFigureOut">
              <a:rPr lang="en-US" smtClean="0"/>
              <a:t>11/28/2016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4594D1-EFE4-48C6-B01F-8D09650869C0}" type="slidenum">
              <a:rPr lang="en-US" smtClean="0"/>
              <a:t>‹#›</a:t>
            </a:fld>
            <a:endParaRPr lang="en-US"/>
          </a:p>
        </p:txBody>
      </p:sp>
    </p:spTree>
    <p:extLst>
      <p:ext uri="{BB962C8B-B14F-4D97-AF65-F5344CB8AC3E}">
        <p14:creationId xmlns:p14="http://schemas.microsoft.com/office/powerpoint/2010/main" val="1956451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D77927F-B8B3-4B2C-98D0-49DBE727161F}" type="datetimeFigureOut">
              <a:rPr lang="en-US" smtClean="0"/>
              <a:t>11/28/2016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4594D1-EFE4-48C6-B01F-8D09650869C0}" type="slidenum">
              <a:rPr lang="en-US" smtClean="0"/>
              <a:t>‹#›</a:t>
            </a:fld>
            <a:endParaRPr lang="en-US"/>
          </a:p>
        </p:txBody>
      </p:sp>
    </p:spTree>
    <p:extLst>
      <p:ext uri="{BB962C8B-B14F-4D97-AF65-F5344CB8AC3E}">
        <p14:creationId xmlns:p14="http://schemas.microsoft.com/office/powerpoint/2010/main" val="2508611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D77927F-B8B3-4B2C-98D0-49DBE727161F}" type="datetimeFigureOut">
              <a:rPr lang="en-US" smtClean="0"/>
              <a:t>11/28/2016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4594D1-EFE4-48C6-B01F-8D09650869C0}" type="slidenum">
              <a:rPr lang="en-US" smtClean="0"/>
              <a:t>‹#›</a:t>
            </a:fld>
            <a:endParaRPr lang="en-US"/>
          </a:p>
        </p:txBody>
      </p:sp>
    </p:spTree>
    <p:extLst>
      <p:ext uri="{BB962C8B-B14F-4D97-AF65-F5344CB8AC3E}">
        <p14:creationId xmlns:p14="http://schemas.microsoft.com/office/powerpoint/2010/main" val="532894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77927F-B8B3-4B2C-98D0-49DBE727161F}" type="datetimeFigureOut">
              <a:rPr lang="en-US" smtClean="0"/>
              <a:t>11/28/2016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4594D1-EFE4-48C6-B01F-8D09650869C0}" type="slidenum">
              <a:rPr lang="en-US" smtClean="0"/>
              <a:t>‹#›</a:t>
            </a:fld>
            <a:endParaRPr lang="en-US"/>
          </a:p>
        </p:txBody>
      </p:sp>
    </p:spTree>
    <p:extLst>
      <p:ext uri="{BB962C8B-B14F-4D97-AF65-F5344CB8AC3E}">
        <p14:creationId xmlns:p14="http://schemas.microsoft.com/office/powerpoint/2010/main" val="1247221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77927F-B8B3-4B2C-98D0-49DBE727161F}" type="datetimeFigureOut">
              <a:rPr lang="en-US" smtClean="0"/>
              <a:t>11/28/2016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4594D1-EFE4-48C6-B01F-8D09650869C0}" type="slidenum">
              <a:rPr lang="en-US" smtClean="0"/>
              <a:t>‹#›</a:t>
            </a:fld>
            <a:endParaRPr lang="en-US"/>
          </a:p>
        </p:txBody>
      </p:sp>
    </p:spTree>
    <p:extLst>
      <p:ext uri="{BB962C8B-B14F-4D97-AF65-F5344CB8AC3E}">
        <p14:creationId xmlns:p14="http://schemas.microsoft.com/office/powerpoint/2010/main" val="3249028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77927F-B8B3-4B2C-98D0-49DBE727161F}" type="datetimeFigureOut">
              <a:rPr lang="en-US" smtClean="0"/>
              <a:t>11/28/2016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4594D1-EFE4-48C6-B01F-8D09650869C0}" type="slidenum">
              <a:rPr lang="en-US" smtClean="0"/>
              <a:t>‹#›</a:t>
            </a:fld>
            <a:endParaRPr lang="en-US"/>
          </a:p>
        </p:txBody>
      </p:sp>
    </p:spTree>
    <p:extLst>
      <p:ext uri="{BB962C8B-B14F-4D97-AF65-F5344CB8AC3E}">
        <p14:creationId xmlns:p14="http://schemas.microsoft.com/office/powerpoint/2010/main" val="3204606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77927F-B8B3-4B2C-98D0-49DBE727161F}" type="datetimeFigureOut">
              <a:rPr lang="en-US" smtClean="0"/>
              <a:t>11/28/2016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4594D1-EFE4-48C6-B01F-8D09650869C0}" type="slidenum">
              <a:rPr lang="en-US" smtClean="0"/>
              <a:t>‹#›</a:t>
            </a:fld>
            <a:endParaRPr lang="en-US"/>
          </a:p>
        </p:txBody>
      </p:sp>
    </p:spTree>
    <p:extLst>
      <p:ext uri="{BB962C8B-B14F-4D97-AF65-F5344CB8AC3E}">
        <p14:creationId xmlns:p14="http://schemas.microsoft.com/office/powerpoint/2010/main" val="31645217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t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cosatx.us/departments-services/water-utilities/water-resources" TargetMode="External"/><Relationship Id="rId2" Type="http://schemas.openxmlformats.org/officeDocument/2006/relationships/hyperlink" Target="http://abilenetx.com/city-hall/departments/water-utilities/water-production" TargetMode="External"/><Relationship Id="rId1" Type="http://schemas.openxmlformats.org/officeDocument/2006/relationships/slideLayout" Target="../slideLayouts/slideLayout2.xml"/><Relationship Id="rId6" Type="http://schemas.openxmlformats.org/officeDocument/2006/relationships/hyperlink" Target="http://www.census.gov/population/www/censusdata/density.html" TargetMode="External"/><Relationship Id="rId5" Type="http://schemas.openxmlformats.org/officeDocument/2006/relationships/hyperlink" Target="https://www.mylubbock.us/departmental-websites/departments/water-department/home" TargetMode="External"/><Relationship Id="rId4" Type="http://schemas.openxmlformats.org/officeDocument/2006/relationships/hyperlink" Target="http://amarillo.gov/?page_id=210"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Texas Reservoir Storage</a:t>
            </a:r>
            <a:endParaRPr lang="en-US" dirty="0"/>
          </a:p>
        </p:txBody>
      </p:sp>
      <p:sp>
        <p:nvSpPr>
          <p:cNvPr id="3" name="Subtitle 2"/>
          <p:cNvSpPr>
            <a:spLocks noGrp="1"/>
          </p:cNvSpPr>
          <p:nvPr>
            <p:ph type="subTitle" idx="1"/>
          </p:nvPr>
        </p:nvSpPr>
        <p:spPr/>
        <p:txBody>
          <a:bodyPr/>
          <a:lstStyle/>
          <a:p>
            <a:r>
              <a:rPr lang="en-US" dirty="0" smtClean="0"/>
              <a:t>Michael Link</a:t>
            </a:r>
            <a:endParaRPr lang="en-US" dirty="0"/>
          </a:p>
        </p:txBody>
      </p:sp>
    </p:spTree>
    <p:extLst>
      <p:ext uri="{BB962C8B-B14F-4D97-AF65-F5344CB8AC3E}">
        <p14:creationId xmlns:p14="http://schemas.microsoft.com/office/powerpoint/2010/main" val="31103916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O.H. </a:t>
            </a:r>
            <a:r>
              <a:rPr lang="en-US" dirty="0" err="1" smtClean="0"/>
              <a:t>Ivie</a:t>
            </a:r>
            <a:r>
              <a:rPr lang="en-US" dirty="0" smtClean="0"/>
              <a:t> </a:t>
            </a:r>
            <a:r>
              <a:rPr lang="en-US" dirty="0" smtClean="0"/>
              <a:t>(23 years)</a:t>
            </a:r>
            <a:endParaRPr lang="en-US" dirty="0"/>
          </a:p>
        </p:txBody>
      </p:sp>
      <p:sp>
        <p:nvSpPr>
          <p:cNvPr id="3" name="Content Placeholder 2"/>
          <p:cNvSpPr>
            <a:spLocks noGrp="1"/>
          </p:cNvSpPr>
          <p:nvPr>
            <p:ph idx="1"/>
          </p:nvPr>
        </p:nvSpPr>
        <p:spPr>
          <a:xfrm>
            <a:off x="838200" y="1555169"/>
            <a:ext cx="10515600" cy="4351338"/>
          </a:xfrm>
        </p:spPr>
        <p:txBody>
          <a:bodyPr/>
          <a:lstStyle/>
          <a:p>
            <a:r>
              <a:rPr lang="en-US" dirty="0" smtClean="0"/>
              <a:t>Supports Cities of Abilene, San Angelo, </a:t>
            </a:r>
            <a:r>
              <a:rPr lang="en-US" dirty="0" smtClean="0"/>
              <a:t>O</a:t>
            </a:r>
            <a:r>
              <a:rPr lang="en-US" dirty="0" smtClean="0"/>
              <a:t>dessa, ...</a:t>
            </a:r>
            <a:endParaRPr lang="en-US" dirty="0" smtClean="0"/>
          </a:p>
          <a:p>
            <a:r>
              <a:rPr lang="en-US" dirty="0" smtClean="0"/>
              <a:t>O.H</a:t>
            </a:r>
            <a:r>
              <a:rPr lang="en-US" dirty="0"/>
              <a:t>. </a:t>
            </a:r>
            <a:r>
              <a:rPr lang="en-US" dirty="0" err="1"/>
              <a:t>Ivie</a:t>
            </a:r>
            <a:r>
              <a:rPr lang="en-US" dirty="0"/>
              <a:t> </a:t>
            </a:r>
            <a:r>
              <a:rPr lang="en-US" dirty="0" smtClean="0"/>
              <a:t>consistently below </a:t>
            </a:r>
            <a:r>
              <a:rPr lang="en-US" dirty="0"/>
              <a:t>50% </a:t>
            </a:r>
            <a:r>
              <a:rPr lang="en-US" dirty="0" smtClean="0"/>
              <a:t>capacity</a:t>
            </a:r>
            <a:endParaRPr lang="en-US" dirty="0"/>
          </a:p>
          <a:p>
            <a:endParaRPr lang="en-US" dirty="0" smtClean="0"/>
          </a:p>
          <a:p>
            <a:endParaRPr lang="en-US" dirty="0"/>
          </a:p>
        </p:txBody>
      </p:sp>
      <p:pic>
        <p:nvPicPr>
          <p:cNvPr id="5" name="Picture 4"/>
          <p:cNvPicPr>
            <a:picLocks noChangeAspect="1"/>
          </p:cNvPicPr>
          <p:nvPr/>
        </p:nvPicPr>
        <p:blipFill>
          <a:blip r:embed="rId2"/>
          <a:stretch>
            <a:fillRect/>
          </a:stretch>
        </p:blipFill>
        <p:spPr>
          <a:xfrm>
            <a:off x="838200" y="2571942"/>
            <a:ext cx="9724823" cy="3739041"/>
          </a:xfrm>
          <a:prstGeom prst="rect">
            <a:avLst/>
          </a:prstGeom>
        </p:spPr>
      </p:pic>
      <p:pic>
        <p:nvPicPr>
          <p:cNvPr id="4" name="Picture 3"/>
          <p:cNvPicPr>
            <a:picLocks noChangeAspect="1"/>
          </p:cNvPicPr>
          <p:nvPr/>
        </p:nvPicPr>
        <p:blipFill>
          <a:blip r:embed="rId3"/>
          <a:stretch>
            <a:fillRect/>
          </a:stretch>
        </p:blipFill>
        <p:spPr>
          <a:xfrm>
            <a:off x="8359402" y="0"/>
            <a:ext cx="3832598" cy="2948152"/>
          </a:xfrm>
          <a:prstGeom prst="rect">
            <a:avLst/>
          </a:prstGeom>
        </p:spPr>
      </p:pic>
    </p:spTree>
    <p:extLst>
      <p:ext uri="{BB962C8B-B14F-4D97-AF65-F5344CB8AC3E}">
        <p14:creationId xmlns:p14="http://schemas.microsoft.com/office/powerpoint/2010/main" val="25904225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 Spence </a:t>
            </a:r>
            <a:r>
              <a:rPr lang="en-US" dirty="0" smtClean="0"/>
              <a:t>(20 years)</a:t>
            </a:r>
            <a:endParaRPr lang="en-US" dirty="0"/>
          </a:p>
        </p:txBody>
      </p:sp>
      <p:sp>
        <p:nvSpPr>
          <p:cNvPr id="3" name="Content Placeholder 2"/>
          <p:cNvSpPr>
            <a:spLocks noGrp="1"/>
          </p:cNvSpPr>
          <p:nvPr>
            <p:ph idx="1"/>
          </p:nvPr>
        </p:nvSpPr>
        <p:spPr>
          <a:xfrm>
            <a:off x="838200" y="1426380"/>
            <a:ext cx="10515600" cy="4351338"/>
          </a:xfrm>
        </p:spPr>
        <p:txBody>
          <a:bodyPr/>
          <a:lstStyle/>
          <a:p>
            <a:r>
              <a:rPr lang="en-US" dirty="0" smtClean="0"/>
              <a:t>Supports San </a:t>
            </a:r>
            <a:r>
              <a:rPr lang="en-US" dirty="0" smtClean="0"/>
              <a:t>Angelo, Big Spring, ...</a:t>
            </a:r>
            <a:endParaRPr lang="en-US" dirty="0" smtClean="0"/>
          </a:p>
          <a:p>
            <a:r>
              <a:rPr lang="en-US" dirty="0"/>
              <a:t>E.V. Spence below </a:t>
            </a:r>
            <a:r>
              <a:rPr lang="en-US" dirty="0" smtClean="0"/>
              <a:t>20</a:t>
            </a:r>
            <a:r>
              <a:rPr lang="en-US" dirty="0"/>
              <a:t>% capacity from </a:t>
            </a:r>
            <a:r>
              <a:rPr lang="en-US" dirty="0" smtClean="0"/>
              <a:t>2000-2015</a:t>
            </a:r>
          </a:p>
          <a:p>
            <a:endParaRPr lang="en-US" dirty="0" smtClean="0"/>
          </a:p>
          <a:p>
            <a:endParaRPr lang="en-US" dirty="0"/>
          </a:p>
        </p:txBody>
      </p:sp>
      <p:pic>
        <p:nvPicPr>
          <p:cNvPr id="4" name="Picture 3"/>
          <p:cNvPicPr>
            <a:picLocks noChangeAspect="1"/>
          </p:cNvPicPr>
          <p:nvPr/>
        </p:nvPicPr>
        <p:blipFill>
          <a:blip r:embed="rId2"/>
          <a:stretch>
            <a:fillRect/>
          </a:stretch>
        </p:blipFill>
        <p:spPr>
          <a:xfrm>
            <a:off x="477592" y="2500605"/>
            <a:ext cx="10331003" cy="3943930"/>
          </a:xfrm>
          <a:prstGeom prst="rect">
            <a:avLst/>
          </a:prstGeom>
        </p:spPr>
      </p:pic>
      <p:pic>
        <p:nvPicPr>
          <p:cNvPr id="5" name="Picture 4"/>
          <p:cNvPicPr>
            <a:picLocks noChangeAspect="1"/>
          </p:cNvPicPr>
          <p:nvPr/>
        </p:nvPicPr>
        <p:blipFill>
          <a:blip r:embed="rId3"/>
          <a:stretch>
            <a:fillRect/>
          </a:stretch>
        </p:blipFill>
        <p:spPr>
          <a:xfrm>
            <a:off x="8371490" y="0"/>
            <a:ext cx="3820510" cy="2922100"/>
          </a:xfrm>
          <a:prstGeom prst="rect">
            <a:avLst/>
          </a:prstGeom>
        </p:spPr>
      </p:pic>
    </p:spTree>
    <p:extLst>
      <p:ext uri="{BB962C8B-B14F-4D97-AF65-F5344CB8AC3E}">
        <p14:creationId xmlns:p14="http://schemas.microsoft.com/office/powerpoint/2010/main" val="350148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Lake Meredith </a:t>
            </a:r>
            <a:r>
              <a:rPr lang="en-US" dirty="0" smtClean="0"/>
              <a:t>(21 years)</a:t>
            </a:r>
            <a:endParaRPr lang="en-US" dirty="0"/>
          </a:p>
        </p:txBody>
      </p:sp>
      <p:sp>
        <p:nvSpPr>
          <p:cNvPr id="3" name="Content Placeholder 2"/>
          <p:cNvSpPr>
            <a:spLocks noGrp="1"/>
          </p:cNvSpPr>
          <p:nvPr>
            <p:ph idx="1"/>
          </p:nvPr>
        </p:nvSpPr>
        <p:spPr>
          <a:xfrm>
            <a:off x="838200" y="1400622"/>
            <a:ext cx="10515600" cy="4351338"/>
          </a:xfrm>
        </p:spPr>
        <p:txBody>
          <a:bodyPr/>
          <a:lstStyle/>
          <a:p>
            <a:r>
              <a:rPr lang="en-US" dirty="0" smtClean="0"/>
              <a:t>Provides Water for Lubbock and Amarillo TX</a:t>
            </a:r>
          </a:p>
          <a:p>
            <a:r>
              <a:rPr lang="en-US" dirty="0" smtClean="0"/>
              <a:t>Average 21 percent Capacity since 2000</a:t>
            </a:r>
          </a:p>
          <a:p>
            <a:endParaRPr lang="en-US" dirty="0"/>
          </a:p>
        </p:txBody>
      </p:sp>
      <p:pic>
        <p:nvPicPr>
          <p:cNvPr id="4" name="Picture 3"/>
          <p:cNvPicPr>
            <a:picLocks noChangeAspect="1"/>
          </p:cNvPicPr>
          <p:nvPr/>
        </p:nvPicPr>
        <p:blipFill>
          <a:blip r:embed="rId2"/>
          <a:stretch>
            <a:fillRect/>
          </a:stretch>
        </p:blipFill>
        <p:spPr>
          <a:xfrm>
            <a:off x="838200" y="2682267"/>
            <a:ext cx="10312489" cy="3985971"/>
          </a:xfrm>
          <a:prstGeom prst="rect">
            <a:avLst/>
          </a:prstGeom>
        </p:spPr>
      </p:pic>
      <p:pic>
        <p:nvPicPr>
          <p:cNvPr id="5" name="Picture 4"/>
          <p:cNvPicPr>
            <a:picLocks noChangeAspect="1"/>
          </p:cNvPicPr>
          <p:nvPr/>
        </p:nvPicPr>
        <p:blipFill>
          <a:blip r:embed="rId3"/>
          <a:stretch>
            <a:fillRect/>
          </a:stretch>
        </p:blipFill>
        <p:spPr>
          <a:xfrm>
            <a:off x="8610038" y="0"/>
            <a:ext cx="3581962" cy="2682267"/>
          </a:xfrm>
          <a:prstGeom prst="rect">
            <a:avLst/>
          </a:prstGeom>
        </p:spPr>
      </p:pic>
    </p:spTree>
    <p:extLst>
      <p:ext uri="{BB962C8B-B14F-4D97-AF65-F5344CB8AC3E}">
        <p14:creationId xmlns:p14="http://schemas.microsoft.com/office/powerpoint/2010/main" val="29510949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808" y="-141668"/>
            <a:ext cx="10890161" cy="1325563"/>
          </a:xfrm>
        </p:spPr>
        <p:txBody>
          <a:bodyPr/>
          <a:lstStyle/>
          <a:p>
            <a:pPr algn="ctr"/>
            <a:r>
              <a:rPr lang="en-US" dirty="0" smtClean="0"/>
              <a:t>Percent Historical Deviation </a:t>
            </a:r>
            <a:r>
              <a:rPr lang="en-US" dirty="0" smtClean="0"/>
              <a:t>2000-2015</a:t>
            </a:r>
            <a:endParaRPr lang="en-US" sz="2800" dirty="0"/>
          </a:p>
        </p:txBody>
      </p:sp>
      <p:pic>
        <p:nvPicPr>
          <p:cNvPr id="5" name="Mappbbppppy">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8972" y="1056068"/>
            <a:ext cx="12203722" cy="6864439"/>
          </a:xfr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0637" y="5151549"/>
            <a:ext cx="1524000" cy="1371600"/>
          </a:xfrm>
          <a:prstGeom prst="rect">
            <a:avLst/>
          </a:prstGeom>
        </p:spPr>
      </p:pic>
    </p:spTree>
    <p:extLst>
      <p:ext uri="{BB962C8B-B14F-4D97-AF65-F5344CB8AC3E}">
        <p14:creationId xmlns:p14="http://schemas.microsoft.com/office/powerpoint/2010/main" val="38204439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02594984"/>
              </p:ext>
            </p:extLst>
          </p:nvPr>
        </p:nvGraphicFramePr>
        <p:xfrm>
          <a:off x="838200" y="141668"/>
          <a:ext cx="10515600" cy="6568225"/>
        </p:xfrm>
        <a:graphic>
          <a:graphicData uri="http://schemas.openxmlformats.org/drawingml/2006/table">
            <a:tbl>
              <a:tblPr bandRow="1">
                <a:tableStyleId>{93296810-A885-4BE3-A3E7-6D5BEEA58F35}</a:tableStyleId>
              </a:tblPr>
              <a:tblGrid>
                <a:gridCol w="5257800"/>
                <a:gridCol w="5257800"/>
              </a:tblGrid>
              <a:tr h="386366">
                <a:tc>
                  <a:txBody>
                    <a:bodyPr/>
                    <a:lstStyle/>
                    <a:p>
                      <a:r>
                        <a:rPr lang="en-US" dirty="0" smtClean="0"/>
                        <a:t>2005</a:t>
                      </a:r>
                      <a:endParaRPr lang="en-US" dirty="0"/>
                    </a:p>
                  </a:txBody>
                  <a:tcPr/>
                </a:tc>
                <a:tc>
                  <a:txBody>
                    <a:bodyPr/>
                    <a:lstStyle/>
                    <a:p>
                      <a:r>
                        <a:rPr lang="en-US" dirty="0" smtClean="0"/>
                        <a:t>2011</a:t>
                      </a:r>
                      <a:endParaRPr lang="en-US" dirty="0"/>
                    </a:p>
                  </a:txBody>
                  <a:tcPr/>
                </a:tc>
              </a:tr>
              <a:tr h="2975020">
                <a:tc>
                  <a:txBody>
                    <a:bodyPr/>
                    <a:lstStyle/>
                    <a:p>
                      <a:endParaRPr lang="en-US" dirty="0"/>
                    </a:p>
                  </a:txBody>
                  <a:tcPr/>
                </a:tc>
                <a:tc>
                  <a:txBody>
                    <a:bodyPr/>
                    <a:lstStyle/>
                    <a:p>
                      <a:endParaRPr lang="en-US" dirty="0"/>
                    </a:p>
                  </a:txBody>
                  <a:tcPr/>
                </a:tc>
              </a:tr>
              <a:tr h="370840">
                <a:tc>
                  <a:txBody>
                    <a:bodyPr/>
                    <a:lstStyle/>
                    <a:p>
                      <a:r>
                        <a:rPr lang="en-US" dirty="0" smtClean="0"/>
                        <a:t>2012</a:t>
                      </a:r>
                      <a:endParaRPr lang="en-US" dirty="0"/>
                    </a:p>
                  </a:txBody>
                  <a:tcPr/>
                </a:tc>
                <a:tc>
                  <a:txBody>
                    <a:bodyPr/>
                    <a:lstStyle/>
                    <a:p>
                      <a:r>
                        <a:rPr lang="en-US" dirty="0" smtClean="0"/>
                        <a:t>Averaged Deviation (2000-2015)</a:t>
                      </a:r>
                      <a:endParaRPr lang="en-US" dirty="0"/>
                    </a:p>
                  </a:txBody>
                  <a:tcPr/>
                </a:tc>
              </a:tr>
              <a:tr h="2835999">
                <a:tc>
                  <a:txBody>
                    <a:bodyPr/>
                    <a:lstStyle/>
                    <a:p>
                      <a:endParaRPr lang="en-US"/>
                    </a:p>
                  </a:txBody>
                  <a:tcPr/>
                </a:tc>
                <a:tc>
                  <a:txBody>
                    <a:bodyPr/>
                    <a:lstStyle/>
                    <a:p>
                      <a:endParaRPr lang="en-US" dirty="0"/>
                    </a:p>
                  </a:txBody>
                  <a:tcPr/>
                </a:tc>
              </a:tr>
            </a:tbl>
          </a:graphicData>
        </a:graphic>
      </p:graphicFrame>
      <p:pic>
        <p:nvPicPr>
          <p:cNvPr id="7" name="Picture 6"/>
          <p:cNvPicPr>
            <a:picLocks noChangeAspect="1"/>
          </p:cNvPicPr>
          <p:nvPr/>
        </p:nvPicPr>
        <p:blipFill>
          <a:blip r:embed="rId3"/>
          <a:stretch>
            <a:fillRect/>
          </a:stretch>
        </p:blipFill>
        <p:spPr>
          <a:xfrm>
            <a:off x="7130677" y="533791"/>
            <a:ext cx="3474068" cy="2760707"/>
          </a:xfrm>
          <a:prstGeom prst="rect">
            <a:avLst/>
          </a:prstGeom>
        </p:spPr>
      </p:pic>
      <p:pic>
        <p:nvPicPr>
          <p:cNvPr id="8" name="Picture 7"/>
          <p:cNvPicPr>
            <a:picLocks noChangeAspect="1"/>
          </p:cNvPicPr>
          <p:nvPr/>
        </p:nvPicPr>
        <p:blipFill>
          <a:blip r:embed="rId4"/>
          <a:stretch>
            <a:fillRect/>
          </a:stretch>
        </p:blipFill>
        <p:spPr>
          <a:xfrm>
            <a:off x="1693795" y="3928474"/>
            <a:ext cx="3478552" cy="2781419"/>
          </a:xfrm>
          <a:prstGeom prst="rect">
            <a:avLst/>
          </a:prstGeom>
        </p:spPr>
      </p:pic>
      <p:pic>
        <p:nvPicPr>
          <p:cNvPr id="10" name="Picture 9"/>
          <p:cNvPicPr>
            <a:picLocks noChangeAspect="1"/>
          </p:cNvPicPr>
          <p:nvPr/>
        </p:nvPicPr>
        <p:blipFill>
          <a:blip r:embed="rId5"/>
          <a:stretch>
            <a:fillRect/>
          </a:stretch>
        </p:blipFill>
        <p:spPr>
          <a:xfrm>
            <a:off x="1561970" y="533791"/>
            <a:ext cx="3610377" cy="2945111"/>
          </a:xfrm>
          <a:prstGeom prst="rect">
            <a:avLst/>
          </a:prstGeom>
        </p:spPr>
      </p:pic>
      <p:pic>
        <p:nvPicPr>
          <p:cNvPr id="11" name="Picture 10"/>
          <p:cNvPicPr>
            <a:picLocks noChangeAspect="1"/>
          </p:cNvPicPr>
          <p:nvPr/>
        </p:nvPicPr>
        <p:blipFill>
          <a:blip r:embed="rId6"/>
          <a:stretch>
            <a:fillRect/>
          </a:stretch>
        </p:blipFill>
        <p:spPr>
          <a:xfrm>
            <a:off x="7130677" y="3849971"/>
            <a:ext cx="3493035" cy="2859922"/>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73637" y="2142890"/>
            <a:ext cx="1543318" cy="1371600"/>
          </a:xfrm>
          <a:prstGeom prst="rect">
            <a:avLst/>
          </a:prstGeom>
        </p:spPr>
      </p:pic>
    </p:spTree>
    <p:extLst>
      <p:ext uri="{BB962C8B-B14F-4D97-AF65-F5344CB8AC3E}">
        <p14:creationId xmlns:p14="http://schemas.microsoft.com/office/powerpoint/2010/main" val="41683211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8898" y="-185125"/>
            <a:ext cx="9114632" cy="7043125"/>
          </a:xfrm>
          <a:prstGeom prst="rect">
            <a:avLst/>
          </a:prstGeom>
        </p:spPr>
      </p:pic>
      <p:pic>
        <p:nvPicPr>
          <p:cNvPr id="5" name="Picture 4"/>
          <p:cNvPicPr>
            <a:picLocks noChangeAspect="1"/>
          </p:cNvPicPr>
          <p:nvPr/>
        </p:nvPicPr>
        <p:blipFill>
          <a:blip r:embed="rId3"/>
          <a:stretch>
            <a:fillRect/>
          </a:stretch>
        </p:blipFill>
        <p:spPr>
          <a:xfrm>
            <a:off x="838200" y="505499"/>
            <a:ext cx="3110569" cy="2370377"/>
          </a:xfrm>
          <a:prstGeom prst="rect">
            <a:avLst/>
          </a:prstGeom>
        </p:spPr>
      </p:pic>
    </p:spTree>
    <p:extLst>
      <p:ext uri="{BB962C8B-B14F-4D97-AF65-F5344CB8AC3E}">
        <p14:creationId xmlns:p14="http://schemas.microsoft.com/office/powerpoint/2010/main" val="33822391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0468" y="6513678"/>
            <a:ext cx="10515600" cy="123606"/>
          </a:xfrm>
        </p:spPr>
        <p:txBody>
          <a:bodyPr>
            <a:noAutofit/>
          </a:bodyPr>
          <a:lstStyle/>
          <a:p>
            <a:r>
              <a:rPr lang="en-US" sz="2000" dirty="0" smtClean="0"/>
              <a:t>Slide from Dr. </a:t>
            </a:r>
            <a:r>
              <a:rPr lang="en-US" sz="2000" dirty="0" err="1" smtClean="0"/>
              <a:t>Maidment’s</a:t>
            </a:r>
            <a:r>
              <a:rPr lang="en-US" sz="2000" dirty="0" smtClean="0"/>
              <a:t> Texas Drought Planning Presentation</a:t>
            </a:r>
            <a:endParaRPr lang="en-US" sz="2000" dirty="0"/>
          </a:p>
        </p:txBody>
      </p:sp>
      <p:sp>
        <p:nvSpPr>
          <p:cNvPr id="3" name="Content Placeholder 2"/>
          <p:cNvSpPr>
            <a:spLocks noGrp="1"/>
          </p:cNvSpPr>
          <p:nvPr>
            <p:ph idx="1"/>
          </p:nvPr>
        </p:nvSpPr>
        <p:spPr>
          <a:xfrm>
            <a:off x="6324600" y="2976508"/>
            <a:ext cx="10515600" cy="4351338"/>
          </a:xfrm>
        </p:spPr>
        <p:txBody>
          <a:bodyPr/>
          <a:lstStyle/>
          <a:p>
            <a:endParaRPr lang="en-US" dirty="0"/>
          </a:p>
        </p:txBody>
      </p:sp>
      <p:pic>
        <p:nvPicPr>
          <p:cNvPr id="4" name="Picture 3" descr="System Map with Projects - January 2012.tiff"/>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3302" y="-127309"/>
            <a:ext cx="10089931" cy="6527508"/>
          </a:xfrm>
          <a:prstGeom prst="rect">
            <a:avLst/>
          </a:prstGeom>
          <a:solidFill>
            <a:schemeClr val="bg1"/>
          </a:solidFill>
        </p:spPr>
      </p:pic>
    </p:spTree>
    <p:extLst>
      <p:ext uri="{BB962C8B-B14F-4D97-AF65-F5344CB8AC3E}">
        <p14:creationId xmlns:p14="http://schemas.microsoft.com/office/powerpoint/2010/main" val="17095322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Case Study: San Angelo</a:t>
            </a:r>
            <a:endParaRPr lang="en-US" dirty="0"/>
          </a:p>
        </p:txBody>
      </p:sp>
      <p:sp>
        <p:nvSpPr>
          <p:cNvPr id="3" name="Content Placeholder 2"/>
          <p:cNvSpPr>
            <a:spLocks noGrp="1"/>
          </p:cNvSpPr>
          <p:nvPr>
            <p:ph idx="1"/>
          </p:nvPr>
        </p:nvSpPr>
        <p:spPr/>
        <p:txBody>
          <a:bodyPr>
            <a:normAutofit/>
          </a:bodyPr>
          <a:lstStyle/>
          <a:p>
            <a:r>
              <a:rPr lang="en-US" dirty="0" smtClean="0"/>
              <a:t>Population ~ 100,000</a:t>
            </a:r>
          </a:p>
          <a:p>
            <a:r>
              <a:rPr lang="en-US" dirty="0" smtClean="0"/>
              <a:t>Water Sources – EV Spence, OH </a:t>
            </a:r>
            <a:r>
              <a:rPr lang="en-US" dirty="0" err="1" smtClean="0"/>
              <a:t>Ivie</a:t>
            </a:r>
            <a:r>
              <a:rPr lang="en-US" dirty="0" smtClean="0"/>
              <a:t>, ..</a:t>
            </a:r>
          </a:p>
          <a:p>
            <a:r>
              <a:rPr lang="en-US" dirty="0"/>
              <a:t>Previous Contingency Plan</a:t>
            </a:r>
          </a:p>
          <a:p>
            <a:pPr lvl="1"/>
            <a:r>
              <a:rPr lang="en-US" dirty="0"/>
              <a:t>1 portable toilet per two houses</a:t>
            </a:r>
          </a:p>
          <a:p>
            <a:pPr lvl="1"/>
            <a:r>
              <a:rPr lang="en-US" dirty="0"/>
              <a:t>5 gallons of water per person per day</a:t>
            </a:r>
          </a:p>
          <a:p>
            <a:pPr lvl="1"/>
            <a:r>
              <a:rPr lang="en-US" dirty="0"/>
              <a:t>1.2 million </a:t>
            </a:r>
            <a:r>
              <a:rPr lang="en-US" dirty="0" smtClean="0"/>
              <a:t>dollars per </a:t>
            </a:r>
            <a:r>
              <a:rPr lang="en-US" dirty="0" smtClean="0"/>
              <a:t>day</a:t>
            </a:r>
          </a:p>
          <a:p>
            <a:r>
              <a:rPr lang="en-US" dirty="0" smtClean="0"/>
              <a:t>Mayor Alvin New (2009-2013)</a:t>
            </a:r>
          </a:p>
        </p:txBody>
      </p:sp>
    </p:spTree>
    <p:extLst>
      <p:ext uri="{BB962C8B-B14F-4D97-AF65-F5344CB8AC3E}">
        <p14:creationId xmlns:p14="http://schemas.microsoft.com/office/powerpoint/2010/main" val="22021763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San </a:t>
            </a:r>
            <a:r>
              <a:rPr lang="en-US" dirty="0" smtClean="0"/>
              <a:t>Angelo</a:t>
            </a:r>
            <a:endParaRPr lang="en-US" dirty="0"/>
          </a:p>
        </p:txBody>
      </p:sp>
      <p:sp>
        <p:nvSpPr>
          <p:cNvPr id="3" name="Content Placeholder 2"/>
          <p:cNvSpPr>
            <a:spLocks noGrp="1"/>
          </p:cNvSpPr>
          <p:nvPr>
            <p:ph idx="1"/>
          </p:nvPr>
        </p:nvSpPr>
        <p:spPr/>
        <p:txBody>
          <a:bodyPr/>
          <a:lstStyle/>
          <a:p>
            <a:r>
              <a:rPr lang="en-US" dirty="0"/>
              <a:t>Hickory Aquifer Project</a:t>
            </a:r>
          </a:p>
          <a:p>
            <a:pPr lvl="1"/>
            <a:r>
              <a:rPr lang="en-US" dirty="0"/>
              <a:t>Acquired </a:t>
            </a:r>
            <a:r>
              <a:rPr lang="en-US" dirty="0" smtClean="0"/>
              <a:t>water rights in 1970’s</a:t>
            </a:r>
            <a:endParaRPr lang="en-US" dirty="0" smtClean="0"/>
          </a:p>
          <a:p>
            <a:pPr lvl="1"/>
            <a:r>
              <a:rPr lang="en-US" dirty="0" smtClean="0"/>
              <a:t>62 </a:t>
            </a:r>
            <a:r>
              <a:rPr lang="en-US" dirty="0"/>
              <a:t>miles </a:t>
            </a:r>
            <a:r>
              <a:rPr lang="en-US" dirty="0" smtClean="0"/>
              <a:t>southeast near Brady TX</a:t>
            </a:r>
            <a:endParaRPr lang="en-US" dirty="0"/>
          </a:p>
          <a:p>
            <a:pPr lvl="1"/>
            <a:r>
              <a:rPr lang="en-US" dirty="0" smtClean="0"/>
              <a:t>120 </a:t>
            </a:r>
            <a:r>
              <a:rPr lang="en-US" dirty="0"/>
              <a:t>million for infrastructure (2009)</a:t>
            </a:r>
          </a:p>
          <a:p>
            <a:pPr lvl="1"/>
            <a:r>
              <a:rPr lang="en-US" dirty="0" smtClean="0"/>
              <a:t>43 </a:t>
            </a:r>
            <a:r>
              <a:rPr lang="en-US" dirty="0"/>
              <a:t>million for land purchase (Nov 2016</a:t>
            </a:r>
            <a:r>
              <a:rPr lang="en-US" dirty="0" smtClean="0"/>
              <a:t>)</a:t>
            </a:r>
          </a:p>
          <a:p>
            <a:pPr lvl="1"/>
            <a:r>
              <a:rPr lang="en-US" dirty="0"/>
              <a:t>9 MGD capacity (12 MGD for city</a:t>
            </a:r>
            <a:r>
              <a:rPr lang="en-US" dirty="0" smtClean="0"/>
              <a:t>)</a:t>
            </a:r>
            <a:endParaRPr lang="en-US" dirty="0"/>
          </a:p>
          <a:p>
            <a:r>
              <a:rPr lang="en-US" dirty="0" smtClean="0"/>
              <a:t>Radioactive Materials</a:t>
            </a:r>
            <a:endParaRPr lang="en-US" dirty="0"/>
          </a:p>
        </p:txBody>
      </p:sp>
    </p:spTree>
    <p:extLst>
      <p:ext uri="{BB962C8B-B14F-4D97-AF65-F5344CB8AC3E}">
        <p14:creationId xmlns:p14="http://schemas.microsoft.com/office/powerpoint/2010/main" val="40899629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r>
              <a:rPr lang="en-US" dirty="0" smtClean="0"/>
              <a:t>Eastern Texas reservoir levels are not concerning</a:t>
            </a:r>
          </a:p>
          <a:p>
            <a:r>
              <a:rPr lang="en-US" dirty="0" smtClean="0"/>
              <a:t>Western </a:t>
            </a:r>
            <a:r>
              <a:rPr lang="en-US" dirty="0"/>
              <a:t>T</a:t>
            </a:r>
            <a:r>
              <a:rPr lang="en-US" dirty="0" smtClean="0"/>
              <a:t>exas cities should continue to evaluate water resource options</a:t>
            </a:r>
          </a:p>
          <a:p>
            <a:r>
              <a:rPr lang="en-US" dirty="0" smtClean="0"/>
              <a:t>Potential Solutions</a:t>
            </a:r>
          </a:p>
          <a:p>
            <a:pPr lvl="1"/>
            <a:r>
              <a:rPr lang="en-US" dirty="0" smtClean="0"/>
              <a:t>Cradle to cradle</a:t>
            </a:r>
          </a:p>
          <a:p>
            <a:pPr lvl="1"/>
            <a:r>
              <a:rPr lang="en-US" dirty="0" smtClean="0"/>
              <a:t>Groundwater infrastructure</a:t>
            </a:r>
          </a:p>
          <a:p>
            <a:pPr marL="457200" lvl="1" indent="0">
              <a:buNone/>
            </a:pPr>
            <a:endParaRPr lang="en-US" dirty="0"/>
          </a:p>
        </p:txBody>
      </p:sp>
    </p:spTree>
    <p:extLst>
      <p:ext uri="{BB962C8B-B14F-4D97-AF65-F5344CB8AC3E}">
        <p14:creationId xmlns:p14="http://schemas.microsoft.com/office/powerpoint/2010/main" val="25613821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8394" y="164170"/>
            <a:ext cx="9015211" cy="6966300"/>
          </a:xfrm>
        </p:spPr>
      </p:pic>
    </p:spTree>
    <p:extLst>
      <p:ext uri="{BB962C8B-B14F-4D97-AF65-F5344CB8AC3E}">
        <p14:creationId xmlns:p14="http://schemas.microsoft.com/office/powerpoint/2010/main" val="11470016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a:bodyPr>
          <a:lstStyle/>
          <a:p>
            <a:r>
              <a:rPr lang="en-US" sz="2000" dirty="0"/>
              <a:t>City of Abilene: Water Production. (</a:t>
            </a:r>
            <a:r>
              <a:rPr lang="en-US" sz="2000" dirty="0" err="1"/>
              <a:t>n.d.</a:t>
            </a:r>
            <a:r>
              <a:rPr lang="en-US" sz="2000" dirty="0"/>
              <a:t>). Retrieved November 20, 2016, from </a:t>
            </a:r>
            <a:r>
              <a:rPr lang="en-US" sz="2000" u="sng" dirty="0">
                <a:hlinkClick r:id="rId2"/>
              </a:rPr>
              <a:t>http://</a:t>
            </a:r>
            <a:r>
              <a:rPr lang="en-US" sz="2000" u="sng" dirty="0" smtClean="0">
                <a:hlinkClick r:id="rId2"/>
              </a:rPr>
              <a:t>abilenetx.com/city-hall/departments/water-utilities/water-production</a:t>
            </a:r>
            <a:endParaRPr lang="en-US" sz="2000" u="sng" dirty="0" smtClean="0"/>
          </a:p>
          <a:p>
            <a:r>
              <a:rPr lang="en-US" sz="2000" dirty="0"/>
              <a:t>Water Resources. (</a:t>
            </a:r>
            <a:r>
              <a:rPr lang="en-US" sz="2000" dirty="0" err="1"/>
              <a:t>n.d.</a:t>
            </a:r>
            <a:r>
              <a:rPr lang="en-US" sz="2000" dirty="0"/>
              <a:t>). Retrieved November 20, 2016, from </a:t>
            </a:r>
            <a:r>
              <a:rPr lang="en-US" sz="2000" u="sng" dirty="0">
                <a:hlinkClick r:id="rId3"/>
              </a:rPr>
              <a:t>http://</a:t>
            </a:r>
            <a:r>
              <a:rPr lang="en-US" sz="2000" u="sng" dirty="0" smtClean="0">
                <a:hlinkClick r:id="rId3"/>
              </a:rPr>
              <a:t>www.cosatx.us/departments-services/water-utilities/water-resources</a:t>
            </a:r>
            <a:endParaRPr lang="en-US" sz="2000" u="sng" dirty="0" smtClean="0"/>
          </a:p>
          <a:p>
            <a:r>
              <a:rPr lang="en-US" sz="2000" dirty="0"/>
              <a:t>Utilities. (</a:t>
            </a:r>
            <a:r>
              <a:rPr lang="en-US" sz="2000" dirty="0" err="1"/>
              <a:t>n.d.</a:t>
            </a:r>
            <a:r>
              <a:rPr lang="en-US" sz="2000" dirty="0"/>
              <a:t>). Retrieved November 20, 2016, from </a:t>
            </a:r>
            <a:r>
              <a:rPr lang="en-US" sz="2000" u="sng" dirty="0">
                <a:hlinkClick r:id="rId4"/>
              </a:rPr>
              <a:t>http://amarillo.gov/?</a:t>
            </a:r>
            <a:r>
              <a:rPr lang="en-US" sz="2000" u="sng" dirty="0" smtClean="0">
                <a:hlinkClick r:id="rId4"/>
              </a:rPr>
              <a:t>page_id=210</a:t>
            </a:r>
            <a:endParaRPr lang="en-US" sz="2000" u="sng" dirty="0" smtClean="0"/>
          </a:p>
          <a:p>
            <a:r>
              <a:rPr lang="en-US" sz="2000" dirty="0"/>
              <a:t>City of Lubbock - Water Department - Home. (</a:t>
            </a:r>
            <a:r>
              <a:rPr lang="en-US" sz="2000" dirty="0" err="1"/>
              <a:t>n.d.</a:t>
            </a:r>
            <a:r>
              <a:rPr lang="en-US" sz="2000" dirty="0"/>
              <a:t>). Retrieved November 20, 2016, from </a:t>
            </a:r>
            <a:r>
              <a:rPr lang="en-US" sz="2000" u="sng" dirty="0">
                <a:hlinkClick r:id="rId5"/>
              </a:rPr>
              <a:t>https://</a:t>
            </a:r>
            <a:r>
              <a:rPr lang="en-US" sz="2000" u="sng" dirty="0" smtClean="0">
                <a:hlinkClick r:id="rId5"/>
              </a:rPr>
              <a:t>www.mylubbock.us/departmental-websites/departments/water-department/home</a:t>
            </a:r>
            <a:endParaRPr lang="en-US" sz="2000" u="sng" dirty="0" smtClean="0"/>
          </a:p>
          <a:p>
            <a:r>
              <a:rPr lang="en-US" sz="2000" dirty="0"/>
              <a:t>Division, P. (</a:t>
            </a:r>
            <a:r>
              <a:rPr lang="en-US" sz="2000" dirty="0" err="1"/>
              <a:t>n.d.</a:t>
            </a:r>
            <a:r>
              <a:rPr lang="en-US" sz="2000" dirty="0"/>
              <a:t>). Density Using Land Area. Retrieved November 20, 2016, from </a:t>
            </a:r>
            <a:r>
              <a:rPr lang="en-US" sz="2000" u="sng" dirty="0">
                <a:hlinkClick r:id="rId6"/>
              </a:rPr>
              <a:t>http://www.census.gov/population/www/censusdata/density.html</a:t>
            </a:r>
            <a:endParaRPr lang="en-US" sz="2000" dirty="0"/>
          </a:p>
          <a:p>
            <a:endParaRPr lang="en-US" dirty="0"/>
          </a:p>
        </p:txBody>
      </p:sp>
    </p:spTree>
    <p:extLst>
      <p:ext uri="{BB962C8B-B14F-4D97-AF65-F5344CB8AC3E}">
        <p14:creationId xmlns:p14="http://schemas.microsoft.com/office/powerpoint/2010/main" val="25968146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Questions?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4189959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693" y="184820"/>
            <a:ext cx="10515600" cy="1325563"/>
          </a:xfrm>
        </p:spPr>
        <p:txBody>
          <a:bodyPr/>
          <a:lstStyle/>
          <a:p>
            <a:pPr algn="ctr"/>
            <a:r>
              <a:rPr lang="en-US" dirty="0" smtClean="0"/>
              <a:t>Projection Till Zero Percent Capacity</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830295667"/>
              </p:ext>
            </p:extLst>
          </p:nvPr>
        </p:nvGraphicFramePr>
        <p:xfrm>
          <a:off x="1481070" y="1265685"/>
          <a:ext cx="8656158" cy="5100029"/>
        </p:xfrm>
        <a:graphic>
          <a:graphicData uri="http://schemas.openxmlformats.org/drawingml/2006/table">
            <a:tbl>
              <a:tblPr/>
              <a:tblGrid>
                <a:gridCol w="4099923"/>
                <a:gridCol w="2327346"/>
                <a:gridCol w="2228889"/>
              </a:tblGrid>
              <a:tr h="463639">
                <a:tc>
                  <a:txBody>
                    <a:bodyPr/>
                    <a:lstStyle/>
                    <a:p>
                      <a:pPr algn="l" fontAlgn="b"/>
                      <a:r>
                        <a:rPr lang="en-US" sz="1800" b="1" i="0" u="none" strike="noStrike" dirty="0">
                          <a:solidFill>
                            <a:srgbClr val="FFFFFF"/>
                          </a:solidFill>
                          <a:effectLst/>
                          <a:latin typeface="Calibri" panose="020F0502020204030204" pitchFamily="34" charset="0"/>
                        </a:rPr>
                        <a:t>Reservoir</a:t>
                      </a:r>
                    </a:p>
                  </a:txBody>
                  <a:tcPr marL="9525" marR="9525" marT="9525" marB="0" anchor="b">
                    <a:lnL w="6350" cap="flat" cmpd="sng" algn="ctr">
                      <a:solidFill>
                        <a:srgbClr val="A9D08E"/>
                      </a:solidFill>
                      <a:prstDash val="solid"/>
                      <a:round/>
                      <a:headEnd type="none" w="med" len="med"/>
                      <a:tailEnd type="none" w="med" len="med"/>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70AD47"/>
                    </a:solidFill>
                  </a:tcPr>
                </a:tc>
                <a:tc>
                  <a:txBody>
                    <a:bodyPr/>
                    <a:lstStyle/>
                    <a:p>
                      <a:pPr algn="l" fontAlgn="b"/>
                      <a:r>
                        <a:rPr lang="en-US" sz="1800" b="1" i="0" u="none" strike="noStrike" dirty="0">
                          <a:solidFill>
                            <a:srgbClr val="FFFFFF"/>
                          </a:solidFill>
                          <a:effectLst/>
                          <a:latin typeface="Calibri" panose="020F0502020204030204" pitchFamily="34" charset="0"/>
                        </a:rPr>
                        <a:t>R^2</a:t>
                      </a:r>
                    </a:p>
                  </a:txBody>
                  <a:tcPr marL="9525" marR="9525" marT="9525" marB="0" anchor="b">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70AD47"/>
                    </a:solidFill>
                  </a:tcPr>
                </a:tc>
                <a:tc>
                  <a:txBody>
                    <a:bodyPr/>
                    <a:lstStyle/>
                    <a:p>
                      <a:pPr algn="l" fontAlgn="b"/>
                      <a:r>
                        <a:rPr lang="en-US" sz="1800" b="1" i="0" u="none" strike="noStrike">
                          <a:solidFill>
                            <a:srgbClr val="FFFFFF"/>
                          </a:solidFill>
                          <a:effectLst/>
                          <a:latin typeface="Calibri" panose="020F0502020204030204" pitchFamily="34" charset="0"/>
                        </a:rPr>
                        <a:t>Years Till</a:t>
                      </a:r>
                    </a:p>
                  </a:txBody>
                  <a:tcPr marL="9525" marR="9525" marT="9525" marB="0" anchor="b">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70AD47"/>
                    </a:solidFill>
                  </a:tcPr>
                </a:tc>
              </a:tr>
              <a:tr h="463639">
                <a:tc>
                  <a:txBody>
                    <a:bodyPr/>
                    <a:lstStyle/>
                    <a:p>
                      <a:pPr algn="l" fontAlgn="b">
                        <a:buClr>
                          <a:srgbClr val="000000"/>
                        </a:buClr>
                        <a:buSzPts val="1100"/>
                        <a:buFont typeface="Calibri" panose="020F0502020204030204" pitchFamily="34" charset="0"/>
                        <a:buNone/>
                      </a:pPr>
                      <a:r>
                        <a:rPr lang="en-US" sz="2400" b="0" i="0" u="none" strike="noStrike" dirty="0" smtClean="0">
                          <a:solidFill>
                            <a:srgbClr val="000000"/>
                          </a:solidFill>
                          <a:effectLst/>
                          <a:latin typeface="Calibri" panose="020F0502020204030204" pitchFamily="34" charset="0"/>
                        </a:rPr>
                        <a:t>O.H.</a:t>
                      </a:r>
                      <a:r>
                        <a:rPr lang="en-US" sz="2400" b="0" i="0" u="none" strike="noStrike" baseline="0" dirty="0" smtClean="0">
                          <a:solidFill>
                            <a:srgbClr val="000000"/>
                          </a:solidFill>
                          <a:effectLst/>
                          <a:latin typeface="Calibri" panose="020F0502020204030204" pitchFamily="34" charset="0"/>
                        </a:rPr>
                        <a:t> </a:t>
                      </a:r>
                      <a:r>
                        <a:rPr lang="en-US" sz="2400" b="0" i="0" u="none" strike="noStrike" baseline="0" dirty="0" err="1" smtClean="0">
                          <a:solidFill>
                            <a:srgbClr val="000000"/>
                          </a:solidFill>
                          <a:effectLst/>
                          <a:latin typeface="Calibri" panose="020F0502020204030204" pitchFamily="34" charset="0"/>
                        </a:rPr>
                        <a:t>Ivie</a:t>
                      </a:r>
                      <a:endParaRPr lang="en-US" sz="2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A9D08E"/>
                      </a:solidFill>
                      <a:prstDash val="solid"/>
                      <a:round/>
                      <a:headEnd type="none" w="med" len="med"/>
                      <a:tailEnd type="none" w="med" len="med"/>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2EFDA"/>
                    </a:solidFill>
                  </a:tcPr>
                </a:tc>
                <a:tc>
                  <a:txBody>
                    <a:bodyPr/>
                    <a:lstStyle/>
                    <a:p>
                      <a:pPr algn="l" fontAlgn="b"/>
                      <a:r>
                        <a:rPr lang="en-US" sz="1800" b="0" i="0" u="none" strike="noStrike" dirty="0">
                          <a:solidFill>
                            <a:srgbClr val="000000"/>
                          </a:solidFill>
                          <a:effectLst/>
                          <a:latin typeface="Calibri" panose="020F0502020204030204" pitchFamily="34" charset="0"/>
                        </a:rPr>
                        <a:t>0.52</a:t>
                      </a:r>
                    </a:p>
                  </a:txBody>
                  <a:tcPr marL="9525" marR="9525" marT="9525" marB="0" anchor="b">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2EFDA"/>
                    </a:solidFill>
                  </a:tcPr>
                </a:tc>
                <a:tc>
                  <a:txBody>
                    <a:bodyPr/>
                    <a:lstStyle/>
                    <a:p>
                      <a:pPr algn="l" fontAlgn="b"/>
                      <a:r>
                        <a:rPr lang="en-US" sz="1800" b="0" i="0" u="none" strike="noStrike" dirty="0">
                          <a:solidFill>
                            <a:srgbClr val="000000"/>
                          </a:solidFill>
                          <a:effectLst/>
                          <a:latin typeface="Calibri" panose="020F0502020204030204" pitchFamily="34" charset="0"/>
                        </a:rPr>
                        <a:t>23</a:t>
                      </a:r>
                    </a:p>
                  </a:txBody>
                  <a:tcPr marL="9525" marR="9525" marT="9525" marB="0" anchor="b">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2EFDA"/>
                    </a:solidFill>
                  </a:tcPr>
                </a:tc>
              </a:tr>
              <a:tr h="463639">
                <a:tc>
                  <a:txBody>
                    <a:bodyPr/>
                    <a:lstStyle/>
                    <a:p>
                      <a:pPr algn="l" fontAlgn="b">
                        <a:buClr>
                          <a:srgbClr val="000000"/>
                        </a:buClr>
                        <a:buSzPts val="1100"/>
                        <a:buFont typeface="Calibri" panose="020F0502020204030204" pitchFamily="34" charset="0"/>
                        <a:buNone/>
                      </a:pPr>
                      <a:r>
                        <a:rPr lang="en-US" sz="2400" b="0" i="0" u="none" strike="noStrike" dirty="0" smtClean="0">
                          <a:solidFill>
                            <a:srgbClr val="000000"/>
                          </a:solidFill>
                          <a:effectLst/>
                          <a:latin typeface="Calibri" panose="020F0502020204030204" pitchFamily="34" charset="0"/>
                        </a:rPr>
                        <a:t>E.V.</a:t>
                      </a:r>
                      <a:r>
                        <a:rPr lang="en-US" sz="2400" b="0" i="0" u="none" strike="noStrike" baseline="0" dirty="0" smtClean="0">
                          <a:solidFill>
                            <a:srgbClr val="000000"/>
                          </a:solidFill>
                          <a:effectLst/>
                          <a:latin typeface="Calibri" panose="020F0502020204030204" pitchFamily="34" charset="0"/>
                        </a:rPr>
                        <a:t> Spence</a:t>
                      </a:r>
                      <a:endParaRPr lang="en-US" sz="2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A9D08E"/>
                      </a:solidFill>
                      <a:prstDash val="solid"/>
                      <a:round/>
                      <a:headEnd type="none" w="med" len="med"/>
                      <a:tailEnd type="none" w="med" len="med"/>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Calibri" panose="020F0502020204030204" pitchFamily="34" charset="0"/>
                        </a:rPr>
                        <a:t>0.48</a:t>
                      </a:r>
                    </a:p>
                  </a:txBody>
                  <a:tcPr marL="9525" marR="9525" marT="9525" marB="0" anchor="b">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Calibri" panose="020F0502020204030204" pitchFamily="34" charset="0"/>
                        </a:rPr>
                        <a:t>20</a:t>
                      </a:r>
                    </a:p>
                  </a:txBody>
                  <a:tcPr marL="9525" marR="9525" marT="9525" marB="0" anchor="b">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tcPr>
                </a:tc>
              </a:tr>
              <a:tr h="463639">
                <a:tc>
                  <a:txBody>
                    <a:bodyPr/>
                    <a:lstStyle/>
                    <a:p>
                      <a:pPr algn="l" fontAlgn="b">
                        <a:buClr>
                          <a:srgbClr val="000000"/>
                        </a:buClr>
                        <a:buSzPts val="1100"/>
                        <a:buFont typeface="Calibri" panose="020F0502020204030204" pitchFamily="34" charset="0"/>
                        <a:buNone/>
                      </a:pPr>
                      <a:r>
                        <a:rPr lang="en-US" sz="2400" b="0" i="0" u="none" strike="noStrike" dirty="0" smtClean="0">
                          <a:solidFill>
                            <a:srgbClr val="000000"/>
                          </a:solidFill>
                          <a:effectLst/>
                          <a:latin typeface="Calibri" panose="020F0502020204030204" pitchFamily="34" charset="0"/>
                        </a:rPr>
                        <a:t>Choke Canyon</a:t>
                      </a:r>
                      <a:endParaRPr lang="en-US" sz="2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A9D08E"/>
                      </a:solidFill>
                      <a:prstDash val="solid"/>
                      <a:round/>
                      <a:headEnd type="none" w="med" len="med"/>
                      <a:tailEnd type="none" w="med" len="med"/>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2EFDA"/>
                    </a:solidFill>
                  </a:tcPr>
                </a:tc>
                <a:tc>
                  <a:txBody>
                    <a:bodyPr/>
                    <a:lstStyle/>
                    <a:p>
                      <a:pPr algn="l" fontAlgn="b"/>
                      <a:r>
                        <a:rPr lang="en-US" sz="1800" b="0" i="0" u="none" strike="noStrike" dirty="0">
                          <a:solidFill>
                            <a:srgbClr val="000000"/>
                          </a:solidFill>
                          <a:effectLst/>
                          <a:latin typeface="Calibri" panose="020F0502020204030204" pitchFamily="34" charset="0"/>
                        </a:rPr>
                        <a:t>0.29</a:t>
                      </a:r>
                    </a:p>
                  </a:txBody>
                  <a:tcPr marL="9525" marR="9525" marT="9525" marB="0" anchor="b">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2EFDA"/>
                    </a:solidFill>
                  </a:tcPr>
                </a:tc>
                <a:tc>
                  <a:txBody>
                    <a:bodyPr/>
                    <a:lstStyle/>
                    <a:p>
                      <a:pPr algn="l" fontAlgn="b"/>
                      <a:r>
                        <a:rPr lang="en-US" sz="1800" b="0" i="0" u="none" strike="noStrike" dirty="0">
                          <a:solidFill>
                            <a:srgbClr val="000000"/>
                          </a:solidFill>
                          <a:effectLst/>
                          <a:latin typeface="Calibri" panose="020F0502020204030204" pitchFamily="34" charset="0"/>
                        </a:rPr>
                        <a:t>11</a:t>
                      </a:r>
                    </a:p>
                  </a:txBody>
                  <a:tcPr marL="9525" marR="9525" marT="9525" marB="0" anchor="b">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2EFDA"/>
                    </a:solidFill>
                  </a:tcPr>
                </a:tc>
              </a:tr>
              <a:tr h="463639">
                <a:tc>
                  <a:txBody>
                    <a:bodyPr/>
                    <a:lstStyle/>
                    <a:p>
                      <a:pPr algn="l" fontAlgn="b">
                        <a:buClr>
                          <a:srgbClr val="000000"/>
                        </a:buClr>
                        <a:buSzPts val="1100"/>
                        <a:buFont typeface="Calibri" panose="020F0502020204030204" pitchFamily="34" charset="0"/>
                        <a:buNone/>
                      </a:pPr>
                      <a:r>
                        <a:rPr lang="en-US" sz="2400" b="0" i="0" u="none" strike="noStrike" dirty="0" smtClean="0">
                          <a:solidFill>
                            <a:srgbClr val="000000"/>
                          </a:solidFill>
                          <a:effectLst/>
                          <a:latin typeface="Calibri" panose="020F0502020204030204" pitchFamily="34" charset="0"/>
                        </a:rPr>
                        <a:t>Kemp</a:t>
                      </a:r>
                      <a:endParaRPr lang="en-US" sz="2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A9D08E"/>
                      </a:solidFill>
                      <a:prstDash val="solid"/>
                      <a:round/>
                      <a:headEnd type="none" w="med" len="med"/>
                      <a:tailEnd type="none" w="med" len="med"/>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tcPr>
                </a:tc>
                <a:tc>
                  <a:txBody>
                    <a:bodyPr/>
                    <a:lstStyle/>
                    <a:p>
                      <a:pPr algn="l" fontAlgn="b"/>
                      <a:r>
                        <a:rPr lang="en-US" sz="1800" b="0" i="0" u="none" strike="noStrike">
                          <a:solidFill>
                            <a:srgbClr val="000000"/>
                          </a:solidFill>
                          <a:effectLst/>
                          <a:latin typeface="Calibri" panose="020F0502020204030204" pitchFamily="34" charset="0"/>
                        </a:rPr>
                        <a:t>0.35</a:t>
                      </a:r>
                    </a:p>
                  </a:txBody>
                  <a:tcPr marL="9525" marR="9525" marT="9525" marB="0" anchor="b">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Calibri" panose="020F0502020204030204" pitchFamily="34" charset="0"/>
                        </a:rPr>
                        <a:t>19</a:t>
                      </a:r>
                    </a:p>
                  </a:txBody>
                  <a:tcPr marL="9525" marR="9525" marT="9525" marB="0" anchor="b">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tcPr>
                </a:tc>
              </a:tr>
              <a:tr h="463639">
                <a:tc>
                  <a:txBody>
                    <a:bodyPr/>
                    <a:lstStyle/>
                    <a:p>
                      <a:pPr algn="l" fontAlgn="b">
                        <a:buClr>
                          <a:srgbClr val="000000"/>
                        </a:buClr>
                        <a:buSzPts val="1100"/>
                        <a:buFont typeface="Calibri" panose="020F0502020204030204" pitchFamily="34" charset="0"/>
                        <a:buNone/>
                      </a:pPr>
                      <a:r>
                        <a:rPr lang="en-US" sz="2400" b="0" i="0" u="none" strike="noStrike" dirty="0" smtClean="0">
                          <a:solidFill>
                            <a:srgbClr val="000000"/>
                          </a:solidFill>
                          <a:effectLst/>
                          <a:latin typeface="Calibri" panose="020F0502020204030204" pitchFamily="34" charset="0"/>
                        </a:rPr>
                        <a:t>Lewisville</a:t>
                      </a:r>
                      <a:endParaRPr lang="en-US" sz="2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A9D08E"/>
                      </a:solidFill>
                      <a:prstDash val="solid"/>
                      <a:round/>
                      <a:headEnd type="none" w="med" len="med"/>
                      <a:tailEnd type="none" w="med" len="med"/>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2EFDA"/>
                    </a:solidFill>
                  </a:tcPr>
                </a:tc>
                <a:tc>
                  <a:txBody>
                    <a:bodyPr/>
                    <a:lstStyle/>
                    <a:p>
                      <a:pPr algn="l" fontAlgn="b"/>
                      <a:r>
                        <a:rPr lang="en-US" sz="1800" b="0" i="0" u="none" strike="noStrike">
                          <a:solidFill>
                            <a:srgbClr val="000000"/>
                          </a:solidFill>
                          <a:effectLst/>
                          <a:latin typeface="Calibri" panose="020F0502020204030204" pitchFamily="34" charset="0"/>
                        </a:rPr>
                        <a:t>0.01</a:t>
                      </a:r>
                    </a:p>
                  </a:txBody>
                  <a:tcPr marL="9525" marR="9525" marT="9525" marB="0" anchor="b">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2EFDA"/>
                    </a:solidFill>
                  </a:tcPr>
                </a:tc>
                <a:tc>
                  <a:txBody>
                    <a:bodyPr/>
                    <a:lstStyle/>
                    <a:p>
                      <a:pPr algn="l" fontAlgn="b"/>
                      <a:r>
                        <a:rPr lang="en-US" sz="1800" b="0" i="0" u="none" strike="noStrike" dirty="0">
                          <a:solidFill>
                            <a:srgbClr val="000000"/>
                          </a:solidFill>
                          <a:effectLst/>
                          <a:latin typeface="Calibri" panose="020F0502020204030204" pitchFamily="34" charset="0"/>
                        </a:rPr>
                        <a:t>319</a:t>
                      </a:r>
                    </a:p>
                  </a:txBody>
                  <a:tcPr marL="9525" marR="9525" marT="9525" marB="0" anchor="b">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2EFDA"/>
                    </a:solidFill>
                  </a:tcPr>
                </a:tc>
              </a:tr>
              <a:tr h="463639">
                <a:tc>
                  <a:txBody>
                    <a:bodyPr/>
                    <a:lstStyle/>
                    <a:p>
                      <a:pPr algn="l" fontAlgn="b"/>
                      <a:r>
                        <a:rPr lang="en-US" sz="2400" b="0" i="0" u="none" strike="noStrike">
                          <a:solidFill>
                            <a:srgbClr val="000000"/>
                          </a:solidFill>
                          <a:effectLst/>
                          <a:latin typeface="Calibri" panose="020F0502020204030204" pitchFamily="34" charset="0"/>
                        </a:rPr>
                        <a:t>Meredith</a:t>
                      </a:r>
                    </a:p>
                  </a:txBody>
                  <a:tcPr marL="9525" marR="9525" marT="9525" marB="0" anchor="b">
                    <a:lnL w="6350" cap="flat" cmpd="sng" algn="ctr">
                      <a:solidFill>
                        <a:srgbClr val="A9D08E"/>
                      </a:solidFill>
                      <a:prstDash val="solid"/>
                      <a:round/>
                      <a:headEnd type="none" w="med" len="med"/>
                      <a:tailEnd type="none" w="med" len="med"/>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tcPr>
                </a:tc>
                <a:tc>
                  <a:txBody>
                    <a:bodyPr/>
                    <a:lstStyle/>
                    <a:p>
                      <a:pPr algn="l" fontAlgn="b"/>
                      <a:r>
                        <a:rPr lang="en-US" sz="1800" b="0" i="0" u="none" strike="noStrike">
                          <a:solidFill>
                            <a:srgbClr val="000000"/>
                          </a:solidFill>
                          <a:effectLst/>
                          <a:latin typeface="Calibri" panose="020F0502020204030204" pitchFamily="34" charset="0"/>
                        </a:rPr>
                        <a:t>0.71</a:t>
                      </a:r>
                    </a:p>
                  </a:txBody>
                  <a:tcPr marL="9525" marR="9525" marT="9525" marB="0" anchor="b">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Calibri" panose="020F0502020204030204" pitchFamily="34" charset="0"/>
                        </a:rPr>
                        <a:t>21</a:t>
                      </a:r>
                    </a:p>
                  </a:txBody>
                  <a:tcPr marL="9525" marR="9525" marT="9525" marB="0" anchor="b">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tcPr>
                </a:tc>
              </a:tr>
              <a:tr h="463639">
                <a:tc>
                  <a:txBody>
                    <a:bodyPr/>
                    <a:lstStyle/>
                    <a:p>
                      <a:pPr algn="l" fontAlgn="b"/>
                      <a:r>
                        <a:rPr lang="en-US" sz="2400" b="0" i="0" u="none" strike="noStrike">
                          <a:solidFill>
                            <a:srgbClr val="000000"/>
                          </a:solidFill>
                          <a:effectLst/>
                          <a:latin typeface="Calibri" panose="020F0502020204030204" pitchFamily="34" charset="0"/>
                        </a:rPr>
                        <a:t>RedBluff</a:t>
                      </a:r>
                    </a:p>
                  </a:txBody>
                  <a:tcPr marL="9525" marR="9525" marT="9525" marB="0" anchor="b">
                    <a:lnL w="6350" cap="flat" cmpd="sng" algn="ctr">
                      <a:solidFill>
                        <a:srgbClr val="A9D08E"/>
                      </a:solidFill>
                      <a:prstDash val="solid"/>
                      <a:round/>
                      <a:headEnd type="none" w="med" len="med"/>
                      <a:tailEnd type="none" w="med" len="med"/>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2EFDA"/>
                    </a:solidFill>
                  </a:tcPr>
                </a:tc>
                <a:tc>
                  <a:txBody>
                    <a:bodyPr/>
                    <a:lstStyle/>
                    <a:p>
                      <a:pPr algn="l" fontAlgn="b"/>
                      <a:r>
                        <a:rPr lang="en-US" sz="1800" b="0" i="0" u="none" strike="noStrike" dirty="0">
                          <a:solidFill>
                            <a:srgbClr val="000000"/>
                          </a:solidFill>
                          <a:effectLst/>
                          <a:latin typeface="Calibri" panose="020F0502020204030204" pitchFamily="34" charset="0"/>
                        </a:rPr>
                        <a:t>0.05</a:t>
                      </a:r>
                    </a:p>
                  </a:txBody>
                  <a:tcPr marL="9525" marR="9525" marT="9525" marB="0" anchor="b">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2EFDA"/>
                    </a:solidFill>
                  </a:tcPr>
                </a:tc>
                <a:tc>
                  <a:txBody>
                    <a:bodyPr/>
                    <a:lstStyle/>
                    <a:p>
                      <a:pPr algn="l" fontAlgn="b"/>
                      <a:r>
                        <a:rPr lang="en-US" sz="1800" b="0" i="0" u="none" strike="noStrike" dirty="0">
                          <a:solidFill>
                            <a:srgbClr val="000000"/>
                          </a:solidFill>
                          <a:effectLst/>
                          <a:latin typeface="Calibri" panose="020F0502020204030204" pitchFamily="34" charset="0"/>
                        </a:rPr>
                        <a:t>-23</a:t>
                      </a:r>
                    </a:p>
                  </a:txBody>
                  <a:tcPr marL="9525" marR="9525" marT="9525" marB="0" anchor="b">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2EFDA"/>
                    </a:solidFill>
                  </a:tcPr>
                </a:tc>
              </a:tr>
              <a:tr h="463639">
                <a:tc>
                  <a:txBody>
                    <a:bodyPr/>
                    <a:lstStyle/>
                    <a:p>
                      <a:pPr algn="l" fontAlgn="b"/>
                      <a:r>
                        <a:rPr lang="en-US" sz="2400" b="0" i="0" u="none" strike="noStrike">
                          <a:solidFill>
                            <a:srgbClr val="000000"/>
                          </a:solidFill>
                          <a:effectLst/>
                          <a:latin typeface="Calibri" panose="020F0502020204030204" pitchFamily="34" charset="0"/>
                        </a:rPr>
                        <a:t>Sam Rayburn</a:t>
                      </a:r>
                    </a:p>
                  </a:txBody>
                  <a:tcPr marL="9525" marR="9525" marT="9525" marB="0" anchor="b">
                    <a:lnL w="6350" cap="flat" cmpd="sng" algn="ctr">
                      <a:solidFill>
                        <a:srgbClr val="A9D08E"/>
                      </a:solidFill>
                      <a:prstDash val="solid"/>
                      <a:round/>
                      <a:headEnd type="none" w="med" len="med"/>
                      <a:tailEnd type="none" w="med" len="med"/>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tcPr>
                </a:tc>
                <a:tc>
                  <a:txBody>
                    <a:bodyPr/>
                    <a:lstStyle/>
                    <a:p>
                      <a:pPr algn="l" fontAlgn="b"/>
                      <a:r>
                        <a:rPr lang="en-US" sz="1800" b="0" i="0" u="none" strike="noStrike">
                          <a:solidFill>
                            <a:srgbClr val="000000"/>
                          </a:solidFill>
                          <a:effectLst/>
                          <a:latin typeface="Calibri" panose="020F0502020204030204" pitchFamily="34" charset="0"/>
                        </a:rPr>
                        <a:t>0.12</a:t>
                      </a:r>
                    </a:p>
                  </a:txBody>
                  <a:tcPr marL="9525" marR="9525" marT="9525" marB="0" anchor="b">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Calibri" panose="020F0502020204030204" pitchFamily="34" charset="0"/>
                        </a:rPr>
                        <a:t>134</a:t>
                      </a:r>
                    </a:p>
                  </a:txBody>
                  <a:tcPr marL="9525" marR="9525" marT="9525" marB="0" anchor="b">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tcPr>
                </a:tc>
              </a:tr>
              <a:tr h="463639">
                <a:tc>
                  <a:txBody>
                    <a:bodyPr/>
                    <a:lstStyle/>
                    <a:p>
                      <a:pPr algn="l" fontAlgn="b"/>
                      <a:r>
                        <a:rPr lang="en-US" sz="2400" b="0" i="0" u="none" strike="noStrike">
                          <a:solidFill>
                            <a:srgbClr val="000000"/>
                          </a:solidFill>
                          <a:effectLst/>
                          <a:latin typeface="Calibri" panose="020F0502020204030204" pitchFamily="34" charset="0"/>
                        </a:rPr>
                        <a:t>Texana</a:t>
                      </a:r>
                    </a:p>
                  </a:txBody>
                  <a:tcPr marL="9525" marR="9525" marT="9525" marB="0" anchor="b">
                    <a:lnL w="6350" cap="flat" cmpd="sng" algn="ctr">
                      <a:solidFill>
                        <a:srgbClr val="A9D08E"/>
                      </a:solidFill>
                      <a:prstDash val="solid"/>
                      <a:round/>
                      <a:headEnd type="none" w="med" len="med"/>
                      <a:tailEnd type="none" w="med" len="med"/>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2EFDA"/>
                    </a:solidFill>
                  </a:tcPr>
                </a:tc>
                <a:tc>
                  <a:txBody>
                    <a:bodyPr/>
                    <a:lstStyle/>
                    <a:p>
                      <a:pPr algn="l" fontAlgn="b"/>
                      <a:r>
                        <a:rPr lang="en-US" sz="1800" b="0" i="0" u="none" strike="noStrike">
                          <a:solidFill>
                            <a:srgbClr val="000000"/>
                          </a:solidFill>
                          <a:effectLst/>
                          <a:latin typeface="Calibri" panose="020F0502020204030204" pitchFamily="34" charset="0"/>
                        </a:rPr>
                        <a:t>0.20</a:t>
                      </a:r>
                    </a:p>
                  </a:txBody>
                  <a:tcPr marL="9525" marR="9525" marT="9525" marB="0" anchor="b">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2EFDA"/>
                    </a:solidFill>
                  </a:tcPr>
                </a:tc>
                <a:tc>
                  <a:txBody>
                    <a:bodyPr/>
                    <a:lstStyle/>
                    <a:p>
                      <a:pPr algn="l" fontAlgn="b"/>
                      <a:r>
                        <a:rPr lang="en-US" sz="1800" b="0" i="0" u="none" strike="noStrike" dirty="0">
                          <a:solidFill>
                            <a:srgbClr val="000000"/>
                          </a:solidFill>
                          <a:effectLst/>
                          <a:latin typeface="Calibri" panose="020F0502020204030204" pitchFamily="34" charset="0"/>
                        </a:rPr>
                        <a:t>97</a:t>
                      </a:r>
                    </a:p>
                  </a:txBody>
                  <a:tcPr marL="9525" marR="9525" marT="9525" marB="0" anchor="b">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E2EFDA"/>
                    </a:solidFill>
                  </a:tcPr>
                </a:tc>
              </a:tr>
              <a:tr h="463639">
                <a:tc>
                  <a:txBody>
                    <a:bodyPr/>
                    <a:lstStyle/>
                    <a:p>
                      <a:pPr algn="l" fontAlgn="b"/>
                      <a:r>
                        <a:rPr lang="en-US" sz="2400" b="0" i="0" u="none" strike="noStrike" dirty="0">
                          <a:solidFill>
                            <a:srgbClr val="000000"/>
                          </a:solidFill>
                          <a:effectLst/>
                          <a:latin typeface="Calibri" panose="020F0502020204030204" pitchFamily="34" charset="0"/>
                        </a:rPr>
                        <a:t>Travis</a:t>
                      </a:r>
                    </a:p>
                  </a:txBody>
                  <a:tcPr marL="9525" marR="9525" marT="9525" marB="0" anchor="b">
                    <a:lnL w="6350" cap="flat" cmpd="sng" algn="ctr">
                      <a:solidFill>
                        <a:srgbClr val="A9D08E"/>
                      </a:solidFill>
                      <a:prstDash val="solid"/>
                      <a:round/>
                      <a:headEnd type="none" w="med" len="med"/>
                      <a:tailEnd type="none" w="med" len="med"/>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tcPr>
                </a:tc>
                <a:tc>
                  <a:txBody>
                    <a:bodyPr/>
                    <a:lstStyle/>
                    <a:p>
                      <a:pPr algn="l" fontAlgn="b"/>
                      <a:r>
                        <a:rPr lang="en-US" sz="1800" b="0" i="0" u="none" strike="noStrike">
                          <a:solidFill>
                            <a:srgbClr val="000000"/>
                          </a:solidFill>
                          <a:effectLst/>
                          <a:latin typeface="Calibri" panose="020F0502020204030204" pitchFamily="34" charset="0"/>
                        </a:rPr>
                        <a:t>0.67</a:t>
                      </a:r>
                    </a:p>
                  </a:txBody>
                  <a:tcPr marL="9525" marR="9525" marT="9525" marB="0" anchor="b">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Calibri" panose="020F0502020204030204" pitchFamily="34" charset="0"/>
                        </a:rPr>
                        <a:t>23</a:t>
                      </a:r>
                    </a:p>
                  </a:txBody>
                  <a:tcPr marL="9525" marR="9525" marT="9525" marB="0" anchor="b">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481430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a:t>
            </a:r>
            <a:endParaRPr lang="en-US" dirty="0"/>
          </a:p>
        </p:txBody>
      </p:sp>
      <p:sp>
        <p:nvSpPr>
          <p:cNvPr id="3" name="Content Placeholder 2"/>
          <p:cNvSpPr>
            <a:spLocks noGrp="1"/>
          </p:cNvSpPr>
          <p:nvPr>
            <p:ph idx="1"/>
          </p:nvPr>
        </p:nvSpPr>
        <p:spPr>
          <a:xfrm>
            <a:off x="838200" y="1481070"/>
            <a:ext cx="10515600" cy="4695893"/>
          </a:xfrm>
        </p:spPr>
        <p:txBody>
          <a:bodyPr>
            <a:normAutofit/>
          </a:bodyPr>
          <a:lstStyle/>
          <a:p>
            <a:r>
              <a:rPr lang="en-US" dirty="0" smtClean="0"/>
              <a:t>Initial: Project time till </a:t>
            </a:r>
            <a:r>
              <a:rPr lang="en-US" dirty="0" smtClean="0"/>
              <a:t>Texas took regulatory action based off of California</a:t>
            </a:r>
          </a:p>
          <a:p>
            <a:r>
              <a:rPr lang="en-US" dirty="0" smtClean="0"/>
              <a:t>California enacted restrictions when reservoirs were higher</a:t>
            </a:r>
          </a:p>
          <a:p>
            <a:r>
              <a:rPr lang="en-US" dirty="0" smtClean="0"/>
              <a:t>Western Texas had already put into place minor water restrictions</a:t>
            </a:r>
            <a:endParaRPr lang="en-US" dirty="0" smtClean="0"/>
          </a:p>
          <a:p>
            <a:r>
              <a:rPr lang="en-US" dirty="0" smtClean="0"/>
              <a:t>Final</a:t>
            </a:r>
            <a:r>
              <a:rPr lang="en-US" dirty="0" smtClean="0"/>
              <a:t>: </a:t>
            </a:r>
            <a:r>
              <a:rPr lang="en-US" dirty="0" smtClean="0"/>
              <a:t>Provide </a:t>
            </a:r>
            <a:r>
              <a:rPr lang="en-US" dirty="0" smtClean="0"/>
              <a:t>visual representation of changes in water storage capacity across the state of Texas</a:t>
            </a:r>
          </a:p>
        </p:txBody>
      </p:sp>
    </p:spTree>
    <p:extLst>
      <p:ext uri="{BB962C8B-B14F-4D97-AF65-F5344CB8AC3E}">
        <p14:creationId xmlns:p14="http://schemas.microsoft.com/office/powerpoint/2010/main" val="29223018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55746" y="254909"/>
            <a:ext cx="8280507" cy="6398574"/>
          </a:xfrm>
        </p:spPr>
      </p:pic>
    </p:spTree>
    <p:extLst>
      <p:ext uri="{BB962C8B-B14F-4D97-AF65-F5344CB8AC3E}">
        <p14:creationId xmlns:p14="http://schemas.microsoft.com/office/powerpoint/2010/main" val="11992682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Population Centers and Precipitation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36460933"/>
              </p:ext>
            </p:extLst>
          </p:nvPr>
        </p:nvGraphicFramePr>
        <p:xfrm>
          <a:off x="838200" y="1395435"/>
          <a:ext cx="10515600" cy="4953850"/>
        </p:xfrm>
        <a:graphic>
          <a:graphicData uri="http://schemas.openxmlformats.org/drawingml/2006/table">
            <a:tbl>
              <a:tblPr bandRow="1">
                <a:tableStyleId>{93296810-A885-4BE3-A3E7-6D5BEEA58F35}</a:tableStyleId>
              </a:tblPr>
              <a:tblGrid>
                <a:gridCol w="5257800"/>
                <a:gridCol w="5257800"/>
              </a:tblGrid>
              <a:tr h="502276">
                <a:tc>
                  <a:txBody>
                    <a:bodyPr/>
                    <a:lstStyle/>
                    <a:p>
                      <a:r>
                        <a:rPr lang="en-US" dirty="0" smtClean="0"/>
                        <a:t>Population Density</a:t>
                      </a:r>
                      <a:endParaRPr lang="en-US" dirty="0"/>
                    </a:p>
                  </a:txBody>
                  <a:tcPr/>
                </a:tc>
                <a:tc>
                  <a:txBody>
                    <a:bodyPr/>
                    <a:lstStyle/>
                    <a:p>
                      <a:r>
                        <a:rPr lang="en-US" dirty="0" smtClean="0"/>
                        <a:t>Average</a:t>
                      </a:r>
                      <a:r>
                        <a:rPr lang="en-US" baseline="0" dirty="0" smtClean="0"/>
                        <a:t> Precipitation (2000-2015)</a:t>
                      </a:r>
                      <a:endParaRPr lang="en-US" dirty="0"/>
                    </a:p>
                  </a:txBody>
                  <a:tcPr/>
                </a:tc>
              </a:tr>
              <a:tr h="4451574">
                <a:tc>
                  <a:txBody>
                    <a:bodyPr/>
                    <a:lstStyle/>
                    <a:p>
                      <a:endParaRPr lang="en-US" dirty="0"/>
                    </a:p>
                  </a:txBody>
                  <a:tcPr/>
                </a:tc>
                <a:tc>
                  <a:txBody>
                    <a:bodyPr/>
                    <a:lstStyle/>
                    <a:p>
                      <a:endParaRPr lang="en-US" dirty="0"/>
                    </a:p>
                  </a:txBody>
                  <a:tcPr/>
                </a:tc>
              </a:tr>
            </a:tbl>
          </a:graphicData>
        </a:graphic>
      </p:graphicFrame>
      <p:pic>
        <p:nvPicPr>
          <p:cNvPr id="5" name="Picture 4"/>
          <p:cNvPicPr>
            <a:picLocks noChangeAspect="1"/>
          </p:cNvPicPr>
          <p:nvPr/>
        </p:nvPicPr>
        <p:blipFill>
          <a:blip r:embed="rId3"/>
          <a:stretch>
            <a:fillRect/>
          </a:stretch>
        </p:blipFill>
        <p:spPr>
          <a:xfrm>
            <a:off x="1546457" y="2123371"/>
            <a:ext cx="3825240" cy="3793230"/>
          </a:xfrm>
          <a:prstGeom prst="rect">
            <a:avLst/>
          </a:prstGeom>
        </p:spPr>
      </p:pic>
      <p:pic>
        <p:nvPicPr>
          <p:cNvPr id="6" name="Picture 5"/>
          <p:cNvPicPr>
            <a:picLocks noChangeAspect="1"/>
          </p:cNvPicPr>
          <p:nvPr/>
        </p:nvPicPr>
        <p:blipFill>
          <a:blip r:embed="rId4"/>
          <a:stretch>
            <a:fillRect/>
          </a:stretch>
        </p:blipFill>
        <p:spPr>
          <a:xfrm>
            <a:off x="6413679" y="2127747"/>
            <a:ext cx="4353380" cy="3489226"/>
          </a:xfrm>
          <a:prstGeom prst="rect">
            <a:avLst/>
          </a:prstGeom>
        </p:spPr>
      </p:pic>
      <p:pic>
        <p:nvPicPr>
          <p:cNvPr id="7" name="Picture 6"/>
          <p:cNvPicPr>
            <a:picLocks noChangeAspect="1"/>
          </p:cNvPicPr>
          <p:nvPr/>
        </p:nvPicPr>
        <p:blipFill>
          <a:blip r:embed="rId5"/>
          <a:stretch>
            <a:fillRect/>
          </a:stretch>
        </p:blipFill>
        <p:spPr>
          <a:xfrm>
            <a:off x="1546457" y="4568812"/>
            <a:ext cx="1090775" cy="1042754"/>
          </a:xfrm>
          <a:prstGeom prst="rect">
            <a:avLst/>
          </a:prstGeom>
        </p:spPr>
      </p:pic>
      <p:pic>
        <p:nvPicPr>
          <p:cNvPr id="8" name="Picture 7"/>
          <p:cNvPicPr>
            <a:picLocks noChangeAspect="1"/>
          </p:cNvPicPr>
          <p:nvPr/>
        </p:nvPicPr>
        <p:blipFill>
          <a:blip r:embed="rId6"/>
          <a:stretch>
            <a:fillRect/>
          </a:stretch>
        </p:blipFill>
        <p:spPr>
          <a:xfrm>
            <a:off x="6413679" y="4456735"/>
            <a:ext cx="852890" cy="1160238"/>
          </a:xfrm>
          <a:prstGeom prst="rect">
            <a:avLst/>
          </a:prstGeom>
        </p:spPr>
      </p:pic>
    </p:spTree>
    <p:extLst>
      <p:ext uri="{BB962C8B-B14F-4D97-AF65-F5344CB8AC3E}">
        <p14:creationId xmlns:p14="http://schemas.microsoft.com/office/powerpoint/2010/main" val="23886852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1230" y="197700"/>
            <a:ext cx="10515600" cy="1325563"/>
          </a:xfrm>
        </p:spPr>
        <p:txBody>
          <a:bodyPr/>
          <a:lstStyle/>
          <a:p>
            <a:pPr algn="ctr"/>
            <a:r>
              <a:rPr lang="en-US" dirty="0" smtClean="0"/>
              <a:t>Percent Capacity 2001-2015</a:t>
            </a:r>
            <a:endParaRPr lang="en-US" dirty="0"/>
          </a:p>
        </p:txBody>
      </p:sp>
      <p:pic>
        <p:nvPicPr>
          <p:cNvPr id="4" name="MapofPerc_Capacity">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95496" y="1197734"/>
            <a:ext cx="11228762" cy="6316037"/>
          </a:xfrm>
        </p:spPr>
      </p:pic>
      <p:pic>
        <p:nvPicPr>
          <p:cNvPr id="5" name="Picture 4"/>
          <p:cNvPicPr>
            <a:picLocks noChangeAspect="1"/>
          </p:cNvPicPr>
          <p:nvPr/>
        </p:nvPicPr>
        <p:blipFill>
          <a:blip r:embed="rId6"/>
          <a:stretch>
            <a:fillRect/>
          </a:stretch>
        </p:blipFill>
        <p:spPr>
          <a:xfrm>
            <a:off x="1108857" y="4355752"/>
            <a:ext cx="1628775" cy="1466850"/>
          </a:xfrm>
          <a:prstGeom prst="rect">
            <a:avLst/>
          </a:prstGeom>
        </p:spPr>
      </p:pic>
    </p:spTree>
    <p:extLst>
      <p:ext uri="{BB962C8B-B14F-4D97-AF65-F5344CB8AC3E}">
        <p14:creationId xmlns:p14="http://schemas.microsoft.com/office/powerpoint/2010/main" val="2559641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5708175"/>
              </p:ext>
            </p:extLst>
          </p:nvPr>
        </p:nvGraphicFramePr>
        <p:xfrm>
          <a:off x="683654" y="289775"/>
          <a:ext cx="10515600" cy="6568225"/>
        </p:xfrm>
        <a:graphic>
          <a:graphicData uri="http://schemas.openxmlformats.org/drawingml/2006/table">
            <a:tbl>
              <a:tblPr bandRow="1">
                <a:tableStyleId>{93296810-A885-4BE3-A3E7-6D5BEEA58F35}</a:tableStyleId>
              </a:tblPr>
              <a:tblGrid>
                <a:gridCol w="5257800"/>
                <a:gridCol w="5257800"/>
              </a:tblGrid>
              <a:tr h="386366">
                <a:tc>
                  <a:txBody>
                    <a:bodyPr/>
                    <a:lstStyle/>
                    <a:p>
                      <a:r>
                        <a:rPr lang="en-US" dirty="0" smtClean="0"/>
                        <a:t>2005</a:t>
                      </a:r>
                      <a:endParaRPr lang="en-US" dirty="0"/>
                    </a:p>
                  </a:txBody>
                  <a:tcPr/>
                </a:tc>
                <a:tc>
                  <a:txBody>
                    <a:bodyPr/>
                    <a:lstStyle/>
                    <a:p>
                      <a:r>
                        <a:rPr lang="en-US" dirty="0" smtClean="0"/>
                        <a:t>2011</a:t>
                      </a:r>
                      <a:endParaRPr lang="en-US" dirty="0"/>
                    </a:p>
                  </a:txBody>
                  <a:tcPr/>
                </a:tc>
              </a:tr>
              <a:tr h="2975020">
                <a:tc>
                  <a:txBody>
                    <a:bodyPr/>
                    <a:lstStyle/>
                    <a:p>
                      <a:endParaRPr lang="en-US" dirty="0"/>
                    </a:p>
                  </a:txBody>
                  <a:tcPr/>
                </a:tc>
                <a:tc>
                  <a:txBody>
                    <a:bodyPr/>
                    <a:lstStyle/>
                    <a:p>
                      <a:endParaRPr lang="en-US" dirty="0"/>
                    </a:p>
                  </a:txBody>
                  <a:tcPr/>
                </a:tc>
              </a:tr>
              <a:tr h="370840">
                <a:tc>
                  <a:txBody>
                    <a:bodyPr/>
                    <a:lstStyle/>
                    <a:p>
                      <a:r>
                        <a:rPr lang="en-US" dirty="0" smtClean="0"/>
                        <a:t>2012</a:t>
                      </a:r>
                      <a:endParaRPr lang="en-US" dirty="0"/>
                    </a:p>
                  </a:txBody>
                  <a:tcPr/>
                </a:tc>
                <a:tc>
                  <a:txBody>
                    <a:bodyPr/>
                    <a:lstStyle/>
                    <a:p>
                      <a:r>
                        <a:rPr lang="en-US" dirty="0" smtClean="0"/>
                        <a:t>2015</a:t>
                      </a:r>
                      <a:endParaRPr lang="en-US" dirty="0"/>
                    </a:p>
                  </a:txBody>
                  <a:tcPr/>
                </a:tc>
              </a:tr>
              <a:tr h="2835999">
                <a:tc>
                  <a:txBody>
                    <a:bodyPr/>
                    <a:lstStyle/>
                    <a:p>
                      <a:endParaRPr lang="en-US" dirty="0"/>
                    </a:p>
                  </a:txBody>
                  <a:tcPr/>
                </a:tc>
                <a:tc>
                  <a:txBody>
                    <a:bodyPr/>
                    <a:lstStyle/>
                    <a:p>
                      <a:endParaRPr lang="en-US" dirty="0"/>
                    </a:p>
                  </a:txBody>
                  <a:tcPr/>
                </a:tc>
              </a:tr>
            </a:tbl>
          </a:graphicData>
        </a:graphic>
      </p:graphicFrame>
      <p:pic>
        <p:nvPicPr>
          <p:cNvPr id="5" name="Picture 4"/>
          <p:cNvPicPr>
            <a:picLocks noChangeAspect="1"/>
          </p:cNvPicPr>
          <p:nvPr/>
        </p:nvPicPr>
        <p:blipFill>
          <a:blip r:embed="rId3"/>
          <a:stretch>
            <a:fillRect/>
          </a:stretch>
        </p:blipFill>
        <p:spPr>
          <a:xfrm>
            <a:off x="1481703" y="656823"/>
            <a:ext cx="3634563" cy="2962878"/>
          </a:xfrm>
          <a:prstGeom prst="rect">
            <a:avLst/>
          </a:prstGeom>
        </p:spPr>
      </p:pic>
      <p:pic>
        <p:nvPicPr>
          <p:cNvPr id="6" name="Picture 5"/>
          <p:cNvPicPr>
            <a:picLocks noChangeAspect="1"/>
          </p:cNvPicPr>
          <p:nvPr/>
        </p:nvPicPr>
        <p:blipFill>
          <a:blip r:embed="rId4"/>
          <a:stretch>
            <a:fillRect/>
          </a:stretch>
        </p:blipFill>
        <p:spPr>
          <a:xfrm>
            <a:off x="6855880" y="656823"/>
            <a:ext cx="3455134" cy="2871988"/>
          </a:xfrm>
          <a:prstGeom prst="rect">
            <a:avLst/>
          </a:prstGeom>
        </p:spPr>
      </p:pic>
      <p:pic>
        <p:nvPicPr>
          <p:cNvPr id="7" name="Picture 6"/>
          <p:cNvPicPr>
            <a:picLocks noChangeAspect="1"/>
          </p:cNvPicPr>
          <p:nvPr/>
        </p:nvPicPr>
        <p:blipFill>
          <a:blip r:embed="rId5"/>
          <a:stretch>
            <a:fillRect/>
          </a:stretch>
        </p:blipFill>
        <p:spPr>
          <a:xfrm>
            <a:off x="1596981" y="4052265"/>
            <a:ext cx="3412902" cy="2812287"/>
          </a:xfrm>
          <a:prstGeom prst="rect">
            <a:avLst/>
          </a:prstGeom>
        </p:spPr>
      </p:pic>
      <p:pic>
        <p:nvPicPr>
          <p:cNvPr id="8" name="Picture 7"/>
          <p:cNvPicPr>
            <a:picLocks noChangeAspect="1"/>
          </p:cNvPicPr>
          <p:nvPr/>
        </p:nvPicPr>
        <p:blipFill>
          <a:blip r:embed="rId6"/>
          <a:stretch>
            <a:fillRect/>
          </a:stretch>
        </p:blipFill>
        <p:spPr>
          <a:xfrm>
            <a:off x="6978127" y="4052264"/>
            <a:ext cx="3462548" cy="2805735"/>
          </a:xfrm>
          <a:prstGeom prst="rect">
            <a:avLst/>
          </a:prstGeom>
        </p:spPr>
      </p:pic>
      <p:pic>
        <p:nvPicPr>
          <p:cNvPr id="9" name="Picture 8"/>
          <p:cNvPicPr>
            <a:picLocks noChangeAspect="1"/>
          </p:cNvPicPr>
          <p:nvPr/>
        </p:nvPicPr>
        <p:blipFill>
          <a:blip r:embed="rId7"/>
          <a:stretch>
            <a:fillRect/>
          </a:stretch>
        </p:blipFill>
        <p:spPr>
          <a:xfrm>
            <a:off x="5191982" y="2189408"/>
            <a:ext cx="1588182" cy="1430293"/>
          </a:xfrm>
          <a:prstGeom prst="rect">
            <a:avLst/>
          </a:prstGeom>
        </p:spPr>
      </p:pic>
    </p:spTree>
    <p:extLst>
      <p:ext uri="{BB962C8B-B14F-4D97-AF65-F5344CB8AC3E}">
        <p14:creationId xmlns:p14="http://schemas.microsoft.com/office/powerpoint/2010/main" val="2103670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555" y="64394"/>
            <a:ext cx="10515600" cy="1325563"/>
          </a:xfrm>
        </p:spPr>
        <p:txBody>
          <a:bodyPr/>
          <a:lstStyle/>
          <a:p>
            <a:pPr algn="ctr"/>
            <a:r>
              <a:rPr lang="en-US" dirty="0" smtClean="0"/>
              <a:t>Projection Till Zero Percent Capacity</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842778604"/>
              </p:ext>
            </p:extLst>
          </p:nvPr>
        </p:nvGraphicFramePr>
        <p:xfrm>
          <a:off x="1610931" y="1325563"/>
          <a:ext cx="8415937" cy="2318195"/>
        </p:xfrm>
        <a:graphic>
          <a:graphicData uri="http://schemas.openxmlformats.org/drawingml/2006/table">
            <a:tbl>
              <a:tblPr/>
              <a:tblGrid>
                <a:gridCol w="3558792"/>
                <a:gridCol w="2690111"/>
                <a:gridCol w="2167034"/>
              </a:tblGrid>
              <a:tr h="463639">
                <a:tc>
                  <a:txBody>
                    <a:bodyPr/>
                    <a:lstStyle/>
                    <a:p>
                      <a:pPr algn="l" fontAlgn="b"/>
                      <a:r>
                        <a:rPr lang="en-US" sz="1800" b="1" i="0" u="none" strike="noStrike" dirty="0">
                          <a:solidFill>
                            <a:srgbClr val="FFFFFF"/>
                          </a:solidFill>
                          <a:effectLst/>
                          <a:latin typeface="Calibri" panose="020F0502020204030204" pitchFamily="34" charset="0"/>
                        </a:rPr>
                        <a:t>Reservoir</a:t>
                      </a:r>
                    </a:p>
                  </a:txBody>
                  <a:tcPr marL="9525" marR="9525" marT="9525" marB="0" anchor="b">
                    <a:lnL w="6350" cap="flat" cmpd="sng" algn="ctr">
                      <a:solidFill>
                        <a:srgbClr val="A9D08E"/>
                      </a:solidFill>
                      <a:prstDash val="solid"/>
                      <a:round/>
                      <a:headEnd type="none" w="med" len="med"/>
                      <a:tailEnd type="none" w="med" len="med"/>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70AD47"/>
                    </a:solidFill>
                  </a:tcPr>
                </a:tc>
                <a:tc>
                  <a:txBody>
                    <a:bodyPr/>
                    <a:lstStyle/>
                    <a:p>
                      <a:pPr algn="l" fontAlgn="b"/>
                      <a:r>
                        <a:rPr lang="en-US" sz="1800" b="1" i="0" u="none" strike="noStrike" dirty="0">
                          <a:solidFill>
                            <a:srgbClr val="FFFFFF"/>
                          </a:solidFill>
                          <a:effectLst/>
                          <a:latin typeface="Calibri" panose="020F0502020204030204" pitchFamily="34" charset="0"/>
                        </a:rPr>
                        <a:t>R^2</a:t>
                      </a:r>
                    </a:p>
                  </a:txBody>
                  <a:tcPr marL="9525" marR="9525" marT="9525" marB="0" anchor="b">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70AD47"/>
                    </a:solidFill>
                  </a:tcPr>
                </a:tc>
                <a:tc>
                  <a:txBody>
                    <a:bodyPr/>
                    <a:lstStyle/>
                    <a:p>
                      <a:pPr algn="l" fontAlgn="b"/>
                      <a:r>
                        <a:rPr lang="en-US" sz="1800" b="1" i="0" u="none" strike="noStrike">
                          <a:solidFill>
                            <a:srgbClr val="FFFFFF"/>
                          </a:solidFill>
                          <a:effectLst/>
                          <a:latin typeface="Calibri" panose="020F0502020204030204" pitchFamily="34" charset="0"/>
                        </a:rPr>
                        <a:t>Years Till</a:t>
                      </a:r>
                    </a:p>
                  </a:txBody>
                  <a:tcPr marL="9525" marR="9525" marT="9525" marB="0" anchor="b">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rgbClr val="70AD47"/>
                    </a:solidFill>
                  </a:tcPr>
                </a:tc>
              </a:tr>
              <a:tr h="463639">
                <a:tc>
                  <a:txBody>
                    <a:bodyPr/>
                    <a:lstStyle/>
                    <a:p>
                      <a:pPr algn="l" fontAlgn="b">
                        <a:buClr>
                          <a:srgbClr val="000000"/>
                        </a:buClr>
                        <a:buSzPts val="1100"/>
                        <a:buFont typeface="Calibri" panose="020F0502020204030204" pitchFamily="34" charset="0"/>
                        <a:buNone/>
                      </a:pPr>
                      <a:r>
                        <a:rPr lang="en-US" sz="2400" b="0" i="0" u="none" strike="noStrike" dirty="0" smtClean="0">
                          <a:solidFill>
                            <a:srgbClr val="000000"/>
                          </a:solidFill>
                          <a:effectLst/>
                          <a:latin typeface="Calibri" panose="020F0502020204030204" pitchFamily="34" charset="0"/>
                        </a:rPr>
                        <a:t>O.H.</a:t>
                      </a:r>
                      <a:r>
                        <a:rPr lang="en-US" sz="2400" b="0" i="0" u="none" strike="noStrike" baseline="0" dirty="0" smtClean="0">
                          <a:solidFill>
                            <a:srgbClr val="000000"/>
                          </a:solidFill>
                          <a:effectLst/>
                          <a:latin typeface="Calibri" panose="020F0502020204030204" pitchFamily="34" charset="0"/>
                        </a:rPr>
                        <a:t> </a:t>
                      </a:r>
                      <a:r>
                        <a:rPr lang="en-US" sz="2400" b="0" i="0" u="none" strike="noStrike" baseline="0" dirty="0" err="1" smtClean="0">
                          <a:solidFill>
                            <a:srgbClr val="000000"/>
                          </a:solidFill>
                          <a:effectLst/>
                          <a:latin typeface="Calibri" panose="020F0502020204030204" pitchFamily="34" charset="0"/>
                        </a:rPr>
                        <a:t>Ivie</a:t>
                      </a:r>
                      <a:endParaRPr lang="en-US" sz="2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A9D08E"/>
                      </a:solidFill>
                      <a:prstDash val="solid"/>
                      <a:round/>
                      <a:headEnd type="none" w="med" len="med"/>
                      <a:tailEnd type="none" w="med" len="med"/>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chemeClr val="accent6">
                        <a:lumMod val="20000"/>
                        <a:lumOff val="80000"/>
                      </a:schemeClr>
                    </a:solidFill>
                  </a:tcPr>
                </a:tc>
                <a:tc>
                  <a:txBody>
                    <a:bodyPr/>
                    <a:lstStyle/>
                    <a:p>
                      <a:pPr algn="l" fontAlgn="b"/>
                      <a:r>
                        <a:rPr lang="en-US" sz="1800" b="0" i="0" u="none" strike="noStrike" dirty="0">
                          <a:solidFill>
                            <a:srgbClr val="000000"/>
                          </a:solidFill>
                          <a:effectLst/>
                          <a:latin typeface="Calibri" panose="020F0502020204030204" pitchFamily="34" charset="0"/>
                        </a:rPr>
                        <a:t>0.52</a:t>
                      </a:r>
                    </a:p>
                  </a:txBody>
                  <a:tcPr marL="9525" marR="9525" marT="9525" marB="0" anchor="b">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chemeClr val="accent6">
                        <a:lumMod val="20000"/>
                        <a:lumOff val="80000"/>
                      </a:schemeClr>
                    </a:solidFill>
                  </a:tcPr>
                </a:tc>
                <a:tc>
                  <a:txBody>
                    <a:bodyPr/>
                    <a:lstStyle/>
                    <a:p>
                      <a:pPr algn="l" fontAlgn="b"/>
                      <a:r>
                        <a:rPr lang="en-US" sz="1800" b="0" i="0" u="none" strike="noStrike" dirty="0">
                          <a:solidFill>
                            <a:srgbClr val="000000"/>
                          </a:solidFill>
                          <a:effectLst/>
                          <a:latin typeface="Calibri" panose="020F0502020204030204" pitchFamily="34" charset="0"/>
                        </a:rPr>
                        <a:t>23</a:t>
                      </a:r>
                    </a:p>
                  </a:txBody>
                  <a:tcPr marL="9525" marR="9525" marT="9525" marB="0" anchor="b">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chemeClr val="accent6">
                        <a:lumMod val="20000"/>
                        <a:lumOff val="80000"/>
                      </a:schemeClr>
                    </a:solidFill>
                  </a:tcPr>
                </a:tc>
              </a:tr>
              <a:tr h="463639">
                <a:tc>
                  <a:txBody>
                    <a:bodyPr/>
                    <a:lstStyle/>
                    <a:p>
                      <a:pPr algn="l" fontAlgn="b">
                        <a:buClr>
                          <a:srgbClr val="000000"/>
                        </a:buClr>
                        <a:buSzPts val="1100"/>
                        <a:buFont typeface="Calibri" panose="020F0502020204030204" pitchFamily="34" charset="0"/>
                        <a:buNone/>
                      </a:pPr>
                      <a:r>
                        <a:rPr lang="en-US" sz="2400" b="0" i="0" u="none" strike="noStrike" dirty="0" smtClean="0">
                          <a:solidFill>
                            <a:srgbClr val="000000"/>
                          </a:solidFill>
                          <a:effectLst/>
                          <a:latin typeface="Calibri" panose="020F0502020204030204" pitchFamily="34" charset="0"/>
                        </a:rPr>
                        <a:t>E.V.</a:t>
                      </a:r>
                      <a:r>
                        <a:rPr lang="en-US" sz="2400" b="0" i="0" u="none" strike="noStrike" baseline="0" dirty="0" smtClean="0">
                          <a:solidFill>
                            <a:srgbClr val="000000"/>
                          </a:solidFill>
                          <a:effectLst/>
                          <a:latin typeface="Calibri" panose="020F0502020204030204" pitchFamily="34" charset="0"/>
                        </a:rPr>
                        <a:t> Spence</a:t>
                      </a:r>
                      <a:endParaRPr lang="en-US" sz="2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A9D08E"/>
                      </a:solidFill>
                      <a:prstDash val="solid"/>
                      <a:round/>
                      <a:headEnd type="none" w="med" len="med"/>
                      <a:tailEnd type="none" w="med" len="med"/>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chemeClr val="accent6">
                        <a:lumMod val="20000"/>
                        <a:lumOff val="80000"/>
                      </a:schemeClr>
                    </a:solidFill>
                  </a:tcPr>
                </a:tc>
                <a:tc>
                  <a:txBody>
                    <a:bodyPr/>
                    <a:lstStyle/>
                    <a:p>
                      <a:pPr algn="l" fontAlgn="b"/>
                      <a:r>
                        <a:rPr lang="en-US" sz="1800" b="0" i="0" u="none" strike="noStrike" dirty="0">
                          <a:solidFill>
                            <a:srgbClr val="000000"/>
                          </a:solidFill>
                          <a:effectLst/>
                          <a:latin typeface="Calibri" panose="020F0502020204030204" pitchFamily="34" charset="0"/>
                        </a:rPr>
                        <a:t>0.48</a:t>
                      </a:r>
                    </a:p>
                  </a:txBody>
                  <a:tcPr marL="9525" marR="9525" marT="9525" marB="0" anchor="b">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chemeClr val="accent6">
                        <a:lumMod val="20000"/>
                        <a:lumOff val="80000"/>
                      </a:schemeClr>
                    </a:solidFill>
                  </a:tcPr>
                </a:tc>
                <a:tc>
                  <a:txBody>
                    <a:bodyPr/>
                    <a:lstStyle/>
                    <a:p>
                      <a:pPr algn="l" fontAlgn="b"/>
                      <a:r>
                        <a:rPr lang="en-US" sz="1800" b="0" i="0" u="none" strike="noStrike" dirty="0">
                          <a:solidFill>
                            <a:srgbClr val="000000"/>
                          </a:solidFill>
                          <a:effectLst/>
                          <a:latin typeface="Calibri" panose="020F0502020204030204" pitchFamily="34" charset="0"/>
                        </a:rPr>
                        <a:t>20</a:t>
                      </a:r>
                    </a:p>
                  </a:txBody>
                  <a:tcPr marL="9525" marR="9525" marT="9525" marB="0" anchor="b">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chemeClr val="accent6">
                        <a:lumMod val="20000"/>
                        <a:lumOff val="80000"/>
                      </a:schemeClr>
                    </a:solidFill>
                  </a:tcPr>
                </a:tc>
              </a:tr>
              <a:tr h="463639">
                <a:tc>
                  <a:txBody>
                    <a:bodyPr/>
                    <a:lstStyle/>
                    <a:p>
                      <a:pPr algn="l" fontAlgn="b"/>
                      <a:r>
                        <a:rPr lang="en-US" sz="2400" b="0" i="0" u="none" strike="noStrike" dirty="0">
                          <a:solidFill>
                            <a:srgbClr val="000000"/>
                          </a:solidFill>
                          <a:effectLst/>
                          <a:latin typeface="Calibri" panose="020F0502020204030204" pitchFamily="34" charset="0"/>
                        </a:rPr>
                        <a:t>Meredith</a:t>
                      </a:r>
                    </a:p>
                  </a:txBody>
                  <a:tcPr marL="9525" marR="9525" marT="9525" marB="0" anchor="b">
                    <a:lnL w="6350" cap="flat" cmpd="sng" algn="ctr">
                      <a:solidFill>
                        <a:srgbClr val="A9D08E"/>
                      </a:solidFill>
                      <a:prstDash val="solid"/>
                      <a:round/>
                      <a:headEnd type="none" w="med" len="med"/>
                      <a:tailEnd type="none" w="med" len="med"/>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chemeClr val="accent6">
                        <a:lumMod val="20000"/>
                        <a:lumOff val="80000"/>
                      </a:schemeClr>
                    </a:solidFill>
                  </a:tcPr>
                </a:tc>
                <a:tc>
                  <a:txBody>
                    <a:bodyPr/>
                    <a:lstStyle/>
                    <a:p>
                      <a:pPr algn="l" fontAlgn="b"/>
                      <a:r>
                        <a:rPr lang="en-US" sz="1800" b="0" i="0" u="none" strike="noStrike">
                          <a:solidFill>
                            <a:srgbClr val="000000"/>
                          </a:solidFill>
                          <a:effectLst/>
                          <a:latin typeface="Calibri" panose="020F0502020204030204" pitchFamily="34" charset="0"/>
                        </a:rPr>
                        <a:t>0.71</a:t>
                      </a:r>
                    </a:p>
                  </a:txBody>
                  <a:tcPr marL="9525" marR="9525" marT="9525" marB="0" anchor="b">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chemeClr val="accent6">
                        <a:lumMod val="20000"/>
                        <a:lumOff val="80000"/>
                      </a:schemeClr>
                    </a:solidFill>
                  </a:tcPr>
                </a:tc>
                <a:tc>
                  <a:txBody>
                    <a:bodyPr/>
                    <a:lstStyle/>
                    <a:p>
                      <a:pPr algn="l" fontAlgn="b"/>
                      <a:r>
                        <a:rPr lang="en-US" sz="1800" b="0" i="0" u="none" strike="noStrike" dirty="0">
                          <a:solidFill>
                            <a:srgbClr val="000000"/>
                          </a:solidFill>
                          <a:effectLst/>
                          <a:latin typeface="Calibri" panose="020F0502020204030204" pitchFamily="34" charset="0"/>
                        </a:rPr>
                        <a:t>21</a:t>
                      </a:r>
                    </a:p>
                  </a:txBody>
                  <a:tcPr marL="9525" marR="9525" marT="9525" marB="0" anchor="b">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chemeClr val="accent6">
                        <a:lumMod val="20000"/>
                        <a:lumOff val="80000"/>
                      </a:schemeClr>
                    </a:solidFill>
                  </a:tcPr>
                </a:tc>
              </a:tr>
              <a:tr h="463639">
                <a:tc>
                  <a:txBody>
                    <a:bodyPr/>
                    <a:lstStyle/>
                    <a:p>
                      <a:pPr algn="l" fontAlgn="b"/>
                      <a:r>
                        <a:rPr lang="en-US" sz="2400" b="0" i="0" u="none" strike="noStrike" dirty="0">
                          <a:solidFill>
                            <a:srgbClr val="000000"/>
                          </a:solidFill>
                          <a:effectLst/>
                          <a:latin typeface="Calibri" panose="020F0502020204030204" pitchFamily="34" charset="0"/>
                        </a:rPr>
                        <a:t>Travis</a:t>
                      </a:r>
                    </a:p>
                  </a:txBody>
                  <a:tcPr marL="9525" marR="9525" marT="9525" marB="0" anchor="b">
                    <a:lnL w="6350" cap="flat" cmpd="sng" algn="ctr">
                      <a:solidFill>
                        <a:srgbClr val="A9D08E"/>
                      </a:solidFill>
                      <a:prstDash val="solid"/>
                      <a:round/>
                      <a:headEnd type="none" w="med" len="med"/>
                      <a:tailEnd type="none" w="med" len="med"/>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chemeClr val="accent6">
                        <a:lumMod val="20000"/>
                        <a:lumOff val="80000"/>
                      </a:schemeClr>
                    </a:solidFill>
                  </a:tcPr>
                </a:tc>
                <a:tc>
                  <a:txBody>
                    <a:bodyPr/>
                    <a:lstStyle/>
                    <a:p>
                      <a:pPr algn="l" fontAlgn="b"/>
                      <a:r>
                        <a:rPr lang="en-US" sz="1800" b="0" i="0" u="none" strike="noStrike">
                          <a:solidFill>
                            <a:srgbClr val="000000"/>
                          </a:solidFill>
                          <a:effectLst/>
                          <a:latin typeface="Calibri" panose="020F0502020204030204" pitchFamily="34" charset="0"/>
                        </a:rPr>
                        <a:t>0.67</a:t>
                      </a:r>
                    </a:p>
                  </a:txBody>
                  <a:tcPr marL="9525" marR="9525" marT="9525" marB="0" anchor="b">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chemeClr val="accent6">
                        <a:lumMod val="20000"/>
                        <a:lumOff val="80000"/>
                      </a:schemeClr>
                    </a:solidFill>
                  </a:tcPr>
                </a:tc>
                <a:tc>
                  <a:txBody>
                    <a:bodyPr/>
                    <a:lstStyle/>
                    <a:p>
                      <a:pPr algn="l" fontAlgn="b"/>
                      <a:r>
                        <a:rPr lang="en-US" sz="1800" b="0" i="0" u="none" strike="noStrike" dirty="0">
                          <a:solidFill>
                            <a:srgbClr val="000000"/>
                          </a:solidFill>
                          <a:effectLst/>
                          <a:latin typeface="Calibri" panose="020F0502020204030204" pitchFamily="34" charset="0"/>
                        </a:rPr>
                        <a:t>23</a:t>
                      </a:r>
                    </a:p>
                  </a:txBody>
                  <a:tcPr marL="9525" marR="9525" marT="9525" marB="0" anchor="b">
                    <a:lnL>
                      <a:noFill/>
                    </a:lnL>
                    <a:lnR>
                      <a:noFill/>
                    </a:lnR>
                    <a:lnT w="6350" cap="flat" cmpd="sng" algn="ctr">
                      <a:solidFill>
                        <a:srgbClr val="A9D08E"/>
                      </a:solidFill>
                      <a:prstDash val="solid"/>
                      <a:round/>
                      <a:headEnd type="none" w="med" len="med"/>
                      <a:tailEnd type="none" w="med" len="med"/>
                    </a:lnT>
                    <a:lnB w="6350" cap="flat" cmpd="sng" algn="ctr">
                      <a:solidFill>
                        <a:srgbClr val="A9D08E"/>
                      </a:solidFill>
                      <a:prstDash val="solid"/>
                      <a:round/>
                      <a:headEnd type="none" w="med" len="med"/>
                      <a:tailEnd type="none" w="med" len="med"/>
                    </a:lnB>
                    <a:solidFill>
                      <a:schemeClr val="accent6">
                        <a:lumMod val="20000"/>
                        <a:lumOff val="80000"/>
                      </a:schemeClr>
                    </a:solidFill>
                  </a:tcPr>
                </a:tc>
              </a:tr>
            </a:tbl>
          </a:graphicData>
        </a:graphic>
      </p:graphicFrame>
    </p:spTree>
    <p:extLst>
      <p:ext uri="{BB962C8B-B14F-4D97-AF65-F5344CB8AC3E}">
        <p14:creationId xmlns:p14="http://schemas.microsoft.com/office/powerpoint/2010/main" val="39460190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Lake Travis </a:t>
            </a:r>
            <a:r>
              <a:rPr lang="en-US" dirty="0" smtClean="0"/>
              <a:t>(23 years)</a:t>
            </a:r>
            <a:endParaRPr lang="en-US" dirty="0"/>
          </a:p>
        </p:txBody>
      </p:sp>
      <p:sp>
        <p:nvSpPr>
          <p:cNvPr id="3" name="Content Placeholder 2"/>
          <p:cNvSpPr>
            <a:spLocks noGrp="1"/>
          </p:cNvSpPr>
          <p:nvPr>
            <p:ph idx="1"/>
          </p:nvPr>
        </p:nvSpPr>
        <p:spPr>
          <a:xfrm>
            <a:off x="838200" y="1555169"/>
            <a:ext cx="10515600" cy="4351338"/>
          </a:xfrm>
        </p:spPr>
        <p:txBody>
          <a:bodyPr/>
          <a:lstStyle/>
          <a:p>
            <a:r>
              <a:rPr lang="en-US" dirty="0" smtClean="0"/>
              <a:t>Provides water for Austin TX</a:t>
            </a:r>
          </a:p>
          <a:p>
            <a:endParaRPr lang="en-US" dirty="0"/>
          </a:p>
        </p:txBody>
      </p:sp>
      <p:pic>
        <p:nvPicPr>
          <p:cNvPr id="4" name="Picture 3"/>
          <p:cNvPicPr>
            <a:picLocks noChangeAspect="1"/>
          </p:cNvPicPr>
          <p:nvPr/>
        </p:nvPicPr>
        <p:blipFill>
          <a:blip r:embed="rId2"/>
          <a:stretch>
            <a:fillRect/>
          </a:stretch>
        </p:blipFill>
        <p:spPr>
          <a:xfrm>
            <a:off x="553792" y="2578199"/>
            <a:ext cx="10308062" cy="3993291"/>
          </a:xfrm>
          <a:prstGeom prst="rect">
            <a:avLst/>
          </a:prstGeom>
        </p:spPr>
      </p:pic>
      <p:pic>
        <p:nvPicPr>
          <p:cNvPr id="5" name="Picture 4"/>
          <p:cNvPicPr>
            <a:picLocks noChangeAspect="1"/>
          </p:cNvPicPr>
          <p:nvPr/>
        </p:nvPicPr>
        <p:blipFill>
          <a:blip r:embed="rId3"/>
          <a:stretch>
            <a:fillRect/>
          </a:stretch>
        </p:blipFill>
        <p:spPr>
          <a:xfrm>
            <a:off x="8276896" y="0"/>
            <a:ext cx="3915103" cy="2904161"/>
          </a:xfrm>
          <a:prstGeom prst="rect">
            <a:avLst/>
          </a:prstGeom>
        </p:spPr>
      </p:pic>
    </p:spTree>
    <p:extLst>
      <p:ext uri="{BB962C8B-B14F-4D97-AF65-F5344CB8AC3E}">
        <p14:creationId xmlns:p14="http://schemas.microsoft.com/office/powerpoint/2010/main" val="13116701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2306</TotalTime>
  <Words>662</Words>
  <Application>Microsoft Office PowerPoint</Application>
  <PresentationFormat>Widescreen</PresentationFormat>
  <Paragraphs>123</Paragraphs>
  <Slides>22</Slides>
  <Notes>6</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Texas Reservoir Storage</vt:lpstr>
      <vt:lpstr>PowerPoint Presentation</vt:lpstr>
      <vt:lpstr>Objective</vt:lpstr>
      <vt:lpstr>PowerPoint Presentation</vt:lpstr>
      <vt:lpstr>Population Centers and Precipitation</vt:lpstr>
      <vt:lpstr>Percent Capacity 2001-2015</vt:lpstr>
      <vt:lpstr>PowerPoint Presentation</vt:lpstr>
      <vt:lpstr>Projection Till Zero Percent Capacity</vt:lpstr>
      <vt:lpstr>Lake Travis (23 years)</vt:lpstr>
      <vt:lpstr>O.H. Ivie (23 years)</vt:lpstr>
      <vt:lpstr>E.V. Spence (20 years)</vt:lpstr>
      <vt:lpstr>Lake Meredith (21 years)</vt:lpstr>
      <vt:lpstr>Percent Historical Deviation 2000-2015</vt:lpstr>
      <vt:lpstr>PowerPoint Presentation</vt:lpstr>
      <vt:lpstr>PowerPoint Presentation</vt:lpstr>
      <vt:lpstr>Slide from Dr. Maidment’s Texas Drought Planning Presentation</vt:lpstr>
      <vt:lpstr>Case Study: San Angelo</vt:lpstr>
      <vt:lpstr>San Angelo</vt:lpstr>
      <vt:lpstr>Conclusions</vt:lpstr>
      <vt:lpstr>References</vt:lpstr>
      <vt:lpstr>Questions?</vt:lpstr>
      <vt:lpstr>Projection Till Zero Percent Capacity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link</dc:creator>
  <cp:lastModifiedBy>michael link</cp:lastModifiedBy>
  <cp:revision>54</cp:revision>
  <cp:lastPrinted>2016-11-28T18:35:38Z</cp:lastPrinted>
  <dcterms:created xsi:type="dcterms:W3CDTF">2016-11-21T22:04:52Z</dcterms:created>
  <dcterms:modified xsi:type="dcterms:W3CDTF">2016-11-29T16:46:56Z</dcterms:modified>
</cp:coreProperties>
</file>