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media/image14.tif" ContentType="image/png"/>
  <Override PartName="/ppt/media/image15.tif" ContentType="image/png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70" r:id="rId7"/>
    <p:sldId id="262" r:id="rId8"/>
    <p:sldId id="269" r:id="rId9"/>
    <p:sldId id="263" r:id="rId10"/>
    <p:sldId id="268" r:id="rId11"/>
    <p:sldId id="27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1" autoAdjust="0"/>
    <p:restoredTop sz="84149" autoAdjust="0"/>
  </p:normalViewPr>
  <p:slideViewPr>
    <p:cSldViewPr snapToGrid="0">
      <p:cViewPr varScale="1">
        <p:scale>
          <a:sx n="110" d="100"/>
          <a:sy n="110" d="100"/>
        </p:scale>
        <p:origin x="46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96" d="100"/>
        <a:sy n="29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TRAVELDRIVE:GIS:TermProject:Data:Rates_GI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TRAVELDRIVE:GIS:TermProject:Data:Rates_GI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31750">
              <a:noFill/>
            </a:ln>
          </c:spPr>
          <c:trendline>
            <c:trendlineType val="linear"/>
            <c:dispRSqr val="0"/>
            <c:dispEq val="0"/>
          </c:trendline>
          <c:trendline>
            <c:trendlineType val="linear"/>
            <c:dispRSqr val="1"/>
            <c:dispEq val="0"/>
            <c:trendlineLbl>
              <c:layout>
                <c:manualLayout>
                  <c:x val="0.17449199497298101"/>
                  <c:y val="-2.0511571274152599E-2"/>
                </c:manualLayout>
              </c:layout>
              <c:numFmt formatCode="#,##0.00" sourceLinked="0"/>
            </c:trendlineLbl>
          </c:trendline>
          <c:xVal>
            <c:numRef>
              <c:f>Sheet2!$G$2:$G$38</c:f>
              <c:numCache>
                <c:formatCode>General</c:formatCode>
                <c:ptCount val="37"/>
                <c:pt idx="0">
                  <c:v>6470</c:v>
                </c:pt>
                <c:pt idx="1">
                  <c:v>6360</c:v>
                </c:pt>
                <c:pt idx="2">
                  <c:v>6100</c:v>
                </c:pt>
                <c:pt idx="3">
                  <c:v>4710</c:v>
                </c:pt>
                <c:pt idx="5">
                  <c:v>8060</c:v>
                </c:pt>
                <c:pt idx="6">
                  <c:v>4080</c:v>
                </c:pt>
                <c:pt idx="7">
                  <c:v>5510</c:v>
                </c:pt>
                <c:pt idx="8">
                  <c:v>10480</c:v>
                </c:pt>
                <c:pt idx="9">
                  <c:v>9230</c:v>
                </c:pt>
                <c:pt idx="10">
                  <c:v>6640</c:v>
                </c:pt>
                <c:pt idx="11">
                  <c:v>7200</c:v>
                </c:pt>
                <c:pt idx="12">
                  <c:v>4150</c:v>
                </c:pt>
                <c:pt idx="13">
                  <c:v>7330</c:v>
                </c:pt>
                <c:pt idx="14">
                  <c:v>4030</c:v>
                </c:pt>
                <c:pt idx="15">
                  <c:v>3620</c:v>
                </c:pt>
                <c:pt idx="16">
                  <c:v>6440</c:v>
                </c:pt>
                <c:pt idx="17">
                  <c:v>7280</c:v>
                </c:pt>
                <c:pt idx="18">
                  <c:v>8380</c:v>
                </c:pt>
                <c:pt idx="19">
                  <c:v>6760</c:v>
                </c:pt>
                <c:pt idx="20">
                  <c:v>5700</c:v>
                </c:pt>
                <c:pt idx="21">
                  <c:v>4310</c:v>
                </c:pt>
                <c:pt idx="22">
                  <c:v>7630</c:v>
                </c:pt>
                <c:pt idx="23">
                  <c:v>7110</c:v>
                </c:pt>
                <c:pt idx="24">
                  <c:v>7730</c:v>
                </c:pt>
                <c:pt idx="25">
                  <c:v>7210</c:v>
                </c:pt>
                <c:pt idx="26">
                  <c:v>8180</c:v>
                </c:pt>
                <c:pt idx="27">
                  <c:v>8120</c:v>
                </c:pt>
                <c:pt idx="28">
                  <c:v>7160</c:v>
                </c:pt>
                <c:pt idx="29">
                  <c:v>6870</c:v>
                </c:pt>
                <c:pt idx="30">
                  <c:v>8910</c:v>
                </c:pt>
                <c:pt idx="31">
                  <c:v>5800</c:v>
                </c:pt>
                <c:pt idx="32">
                  <c:v>8910</c:v>
                </c:pt>
                <c:pt idx="33">
                  <c:v>6440</c:v>
                </c:pt>
                <c:pt idx="34">
                  <c:v>5400</c:v>
                </c:pt>
                <c:pt idx="35">
                  <c:v>5860</c:v>
                </c:pt>
                <c:pt idx="36">
                  <c:v>8670</c:v>
                </c:pt>
              </c:numCache>
            </c:numRef>
          </c:xVal>
          <c:yVal>
            <c:numRef>
              <c:f>Sheet2!$E$2:$E$38</c:f>
              <c:numCache>
                <c:formatCode>0.00</c:formatCode>
                <c:ptCount val="37"/>
                <c:pt idx="0">
                  <c:v>15.8809090909091</c:v>
                </c:pt>
                <c:pt idx="1">
                  <c:v>24.2316</c:v>
                </c:pt>
                <c:pt idx="2">
                  <c:v>36.370481283422407</c:v>
                </c:pt>
                <c:pt idx="3">
                  <c:v>23.99077540106952</c:v>
                </c:pt>
                <c:pt idx="4">
                  <c:v>30.474705882352939</c:v>
                </c:pt>
                <c:pt idx="5">
                  <c:v>77.614104278074862</c:v>
                </c:pt>
                <c:pt idx="6">
                  <c:v>39.4696</c:v>
                </c:pt>
                <c:pt idx="7">
                  <c:v>32.055697860962539</c:v>
                </c:pt>
                <c:pt idx="8">
                  <c:v>41.944400000000002</c:v>
                </c:pt>
                <c:pt idx="9">
                  <c:v>48.546604278074867</c:v>
                </c:pt>
                <c:pt idx="10">
                  <c:v>29.465199999999999</c:v>
                </c:pt>
                <c:pt idx="11">
                  <c:v>23.963999999999999</c:v>
                </c:pt>
                <c:pt idx="12">
                  <c:v>23.39</c:v>
                </c:pt>
                <c:pt idx="13">
                  <c:v>53.14</c:v>
                </c:pt>
                <c:pt idx="14">
                  <c:v>28.72883689839572</c:v>
                </c:pt>
                <c:pt idx="15">
                  <c:v>41.618556149732633</c:v>
                </c:pt>
                <c:pt idx="16">
                  <c:v>42.188440000000007</c:v>
                </c:pt>
                <c:pt idx="17">
                  <c:v>53.312941176470588</c:v>
                </c:pt>
                <c:pt idx="18">
                  <c:v>78.268983957219234</c:v>
                </c:pt>
                <c:pt idx="19">
                  <c:v>28.0579679144385</c:v>
                </c:pt>
                <c:pt idx="20">
                  <c:v>36.674010695187157</c:v>
                </c:pt>
                <c:pt idx="21">
                  <c:v>23.379010695187169</c:v>
                </c:pt>
                <c:pt idx="22">
                  <c:v>30.543181818181822</c:v>
                </c:pt>
                <c:pt idx="23">
                  <c:v>37.92</c:v>
                </c:pt>
                <c:pt idx="24">
                  <c:v>59.1875</c:v>
                </c:pt>
                <c:pt idx="25">
                  <c:v>32.742263000000001</c:v>
                </c:pt>
                <c:pt idx="26">
                  <c:v>30.614999999999998</c:v>
                </c:pt>
                <c:pt idx="27">
                  <c:v>37.288325090228568</c:v>
                </c:pt>
                <c:pt idx="28">
                  <c:v>26.701898141959632</c:v>
                </c:pt>
                <c:pt idx="29">
                  <c:v>51.954999999999998</c:v>
                </c:pt>
                <c:pt idx="30">
                  <c:v>59.318800000000003</c:v>
                </c:pt>
                <c:pt idx="31">
                  <c:v>35.206000000000003</c:v>
                </c:pt>
                <c:pt idx="32">
                  <c:v>49.503848415987143</c:v>
                </c:pt>
                <c:pt idx="33">
                  <c:v>32.630800000000001</c:v>
                </c:pt>
                <c:pt idx="34">
                  <c:v>34.69</c:v>
                </c:pt>
                <c:pt idx="35">
                  <c:v>47.414405828097863</c:v>
                </c:pt>
                <c:pt idx="36">
                  <c:v>27.1647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AA7-4C7F-96AD-B510FA30EC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31750776"/>
        <c:axId val="-2130415448"/>
      </c:scatterChart>
      <c:valAx>
        <c:axId val="-213175077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Water Usage (gallons)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-2130415448"/>
        <c:crosses val="autoZero"/>
        <c:crossBetween val="midCat"/>
      </c:valAx>
      <c:valAx>
        <c:axId val="-213041544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Water Rate ($)</a:t>
                </a:r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crossAx val="-2131750776"/>
        <c:crosses val="autoZero"/>
        <c:crossBetween val="midCat"/>
      </c:valAx>
    </c:plotArea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31750">
              <a:noFill/>
            </a:ln>
          </c:spPr>
          <c:trendline>
            <c:trendlineType val="linear"/>
            <c:dispRSqr val="0"/>
            <c:dispEq val="0"/>
          </c:trendline>
          <c:trendline>
            <c:trendlineType val="linear"/>
            <c:dispRSqr val="1"/>
            <c:dispEq val="0"/>
            <c:trendlineLbl>
              <c:layout>
                <c:manualLayout>
                  <c:x val="-3.4048065420393799E-2"/>
                  <c:y val="0.112142729896319"/>
                </c:manualLayout>
              </c:layout>
              <c:numFmt formatCode="#,##0.00" sourceLinked="0"/>
            </c:trendlineLbl>
          </c:trendline>
          <c:trendline>
            <c:trendlineType val="linear"/>
            <c:dispRSqr val="0"/>
            <c:dispEq val="0"/>
          </c:trendline>
          <c:xVal>
            <c:numRef>
              <c:f>Sheet2!$H$2:$H$25</c:f>
              <c:numCache>
                <c:formatCode>General</c:formatCode>
                <c:ptCount val="24"/>
                <c:pt idx="0">
                  <c:v>53.7</c:v>
                </c:pt>
                <c:pt idx="1">
                  <c:v>36.9</c:v>
                </c:pt>
                <c:pt idx="2">
                  <c:v>41.9</c:v>
                </c:pt>
                <c:pt idx="3">
                  <c:v>49.9</c:v>
                </c:pt>
                <c:pt idx="4">
                  <c:v>16.100000000000001</c:v>
                </c:pt>
                <c:pt idx="6">
                  <c:v>13.5</c:v>
                </c:pt>
                <c:pt idx="7">
                  <c:v>46</c:v>
                </c:pt>
                <c:pt idx="8">
                  <c:v>4.2</c:v>
                </c:pt>
                <c:pt idx="9">
                  <c:v>11.3</c:v>
                </c:pt>
                <c:pt idx="10">
                  <c:v>15.6</c:v>
                </c:pt>
                <c:pt idx="11">
                  <c:v>52.4</c:v>
                </c:pt>
                <c:pt idx="12">
                  <c:v>39.299999999999997</c:v>
                </c:pt>
                <c:pt idx="13">
                  <c:v>15.8</c:v>
                </c:pt>
                <c:pt idx="14">
                  <c:v>41.5</c:v>
                </c:pt>
                <c:pt idx="15">
                  <c:v>20.7</c:v>
                </c:pt>
                <c:pt idx="16">
                  <c:v>43.8</c:v>
                </c:pt>
                <c:pt idx="17">
                  <c:v>49.7</c:v>
                </c:pt>
                <c:pt idx="18">
                  <c:v>10.3</c:v>
                </c:pt>
                <c:pt idx="19">
                  <c:v>33.5</c:v>
                </c:pt>
                <c:pt idx="20">
                  <c:v>42.4</c:v>
                </c:pt>
                <c:pt idx="21">
                  <c:v>30.6</c:v>
                </c:pt>
                <c:pt idx="22">
                  <c:v>13.66</c:v>
                </c:pt>
                <c:pt idx="23">
                  <c:v>49.8</c:v>
                </c:pt>
              </c:numCache>
            </c:numRef>
          </c:xVal>
          <c:yVal>
            <c:numRef>
              <c:f>Sheet2!$E$2:$E$25</c:f>
              <c:numCache>
                <c:formatCode>0.00</c:formatCode>
                <c:ptCount val="24"/>
                <c:pt idx="0">
                  <c:v>15.8809090909091</c:v>
                </c:pt>
                <c:pt idx="1">
                  <c:v>24.2316</c:v>
                </c:pt>
                <c:pt idx="2">
                  <c:v>36.370481283422407</c:v>
                </c:pt>
                <c:pt idx="3">
                  <c:v>23.99077540106952</c:v>
                </c:pt>
                <c:pt idx="4">
                  <c:v>30.474705882352939</c:v>
                </c:pt>
                <c:pt idx="5">
                  <c:v>77.614104278074862</c:v>
                </c:pt>
                <c:pt idx="6">
                  <c:v>39.4696</c:v>
                </c:pt>
                <c:pt idx="7">
                  <c:v>32.055697860962539</c:v>
                </c:pt>
                <c:pt idx="8">
                  <c:v>41.944400000000002</c:v>
                </c:pt>
                <c:pt idx="9">
                  <c:v>48.546604278074867</c:v>
                </c:pt>
                <c:pt idx="10">
                  <c:v>29.465199999999999</c:v>
                </c:pt>
                <c:pt idx="11">
                  <c:v>23.963999999999999</c:v>
                </c:pt>
                <c:pt idx="12">
                  <c:v>23.39</c:v>
                </c:pt>
                <c:pt idx="13">
                  <c:v>53.14</c:v>
                </c:pt>
                <c:pt idx="14">
                  <c:v>28.72883689839572</c:v>
                </c:pt>
                <c:pt idx="15">
                  <c:v>41.618556149732633</c:v>
                </c:pt>
                <c:pt idx="16">
                  <c:v>42.188440000000007</c:v>
                </c:pt>
                <c:pt idx="17">
                  <c:v>53.312941176470588</c:v>
                </c:pt>
                <c:pt idx="18">
                  <c:v>78.268983957219234</c:v>
                </c:pt>
                <c:pt idx="19">
                  <c:v>28.0579679144385</c:v>
                </c:pt>
                <c:pt idx="20">
                  <c:v>36.674010695187157</c:v>
                </c:pt>
                <c:pt idx="21">
                  <c:v>23.379010695187169</c:v>
                </c:pt>
                <c:pt idx="22">
                  <c:v>30.543181818181822</c:v>
                </c:pt>
                <c:pt idx="23">
                  <c:v>37.92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D29-4BBF-B305-400AC3AB9C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29962680"/>
        <c:axId val="2106970632"/>
      </c:scatterChart>
      <c:valAx>
        <c:axId val="21299626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Average</a:t>
                </a:r>
                <a:r>
                  <a:rPr lang="en-US" baseline="0"/>
                  <a:t> Annual Precipitation (in)</a:t>
                </a:r>
                <a:endParaRPr lang="en-US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106970632"/>
        <c:crosses val="autoZero"/>
        <c:crossBetween val="midCat"/>
      </c:valAx>
      <c:valAx>
        <c:axId val="210697063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Water</a:t>
                </a:r>
                <a:r>
                  <a:rPr lang="en-US" baseline="0"/>
                  <a:t> Rate ($)</a:t>
                </a:r>
                <a:endParaRPr lang="en-US"/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crossAx val="2129962680"/>
        <c:crosses val="autoZero"/>
        <c:crossBetween val="midCat"/>
      </c:valAx>
    </c:plotArea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CC3C3E-2CCC-4E72-9062-B313C81A70AD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5449CD-5911-47B7-85D5-01D150ACA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56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Driving factors behind the</a:t>
            </a:r>
            <a:r>
              <a:rPr lang="en-US" baseline="0" dirty="0" smtClean="0"/>
              <a:t> variability in water rates – I want to do an exploratory analysis</a:t>
            </a:r>
          </a:p>
          <a:p>
            <a:r>
              <a:rPr lang="en-US" baseline="0" dirty="0" smtClean="0"/>
              <a:t>Rates have increased 23% from 2000-2010</a:t>
            </a:r>
          </a:p>
          <a:p>
            <a:r>
              <a:rPr lang="en-US" baseline="0" dirty="0" smtClean="0"/>
              <a:t>Population shift to some water scarce areas and aging infrastructure</a:t>
            </a:r>
          </a:p>
          <a:p>
            <a:r>
              <a:rPr lang="en-US" baseline="0" dirty="0" smtClean="0"/>
              <a:t>ASCE estimates that over $1 trillion dollars is needed to fix water infrastructure and billions of gallons of water lost daily from leaky pipes</a:t>
            </a:r>
          </a:p>
          <a:p>
            <a:r>
              <a:rPr lang="en-US" baseline="0" dirty="0" smtClean="0"/>
              <a:t>So some factors affecting water rates are the type of water source used and the availability of it, amount of water used, climate such as precipitation drought tendency and temp, population/utility size, type of rate structure, condition of existing infrastructure, new more stringent regulations on water quality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449CD-5911-47B7-85D5-01D150ACA60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097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Increasing</a:t>
            </a:r>
            <a:r>
              <a:rPr lang="en-US" baseline="0" dirty="0" smtClean="0"/>
              <a:t> block rate most common – so I’ll show a quick example of determining the rate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449CD-5911-47B7-85D5-01D150ACA60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7740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Only focusing on single family housing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449CD-5911-47B7-85D5-01D150ACA60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2485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Discuss</a:t>
            </a:r>
            <a:r>
              <a:rPr lang="en-US" baseline="0" dirty="0" smtClean="0"/>
              <a:t> data collection – rate</a:t>
            </a:r>
          </a:p>
          <a:p>
            <a:r>
              <a:rPr lang="en-US" baseline="0" dirty="0" smtClean="0"/>
              <a:t>Usage taken from the USGS 2010 water use survey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449CD-5911-47B7-85D5-01D150ACA60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7936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Reiterate that dots are rate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449CD-5911-47B7-85D5-01D150ACA60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3270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r>
              <a:rPr lang="en-US" baseline="0" dirty="0" smtClean="0"/>
              <a:t>s you can see there is more clear of a correlation like in CA, NM and parts of TX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the Eastern 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449CD-5911-47B7-85D5-01D150ACA60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3980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did</a:t>
            </a:r>
            <a:r>
              <a:rPr lang="en-US" baseline="0" dirty="0" smtClean="0"/>
              <a:t> an analysis on these factors as well in excel and they had weak correlations to water rate.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449CD-5911-47B7-85D5-01D150ACA60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0363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 my research, even studies done with</a:t>
            </a:r>
            <a:r>
              <a:rPr lang="en-US" baseline="0" dirty="0" smtClean="0"/>
              <a:t> more locations sampled and more factors come up with a similar result of weak direct correlations</a:t>
            </a:r>
          </a:p>
          <a:p>
            <a:r>
              <a:rPr lang="en-US" baseline="0" dirty="0" smtClean="0"/>
              <a:t>I do think it could be interesting if this could be expanded upon for more locations with more varying utility sizes and collect data on utilities operating costs which is a more direct correlated variable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449CD-5911-47B7-85D5-01D150ACA60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19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05E23-E7EB-4283-82CF-517F6586F8D8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AA993-87AD-447D-9B01-907D31B92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058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05E23-E7EB-4283-82CF-517F6586F8D8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AA993-87AD-447D-9B01-907D31B92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015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05E23-E7EB-4283-82CF-517F6586F8D8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AA993-87AD-447D-9B01-907D31B92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314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05E23-E7EB-4283-82CF-517F6586F8D8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AA993-87AD-447D-9B01-907D31B92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782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05E23-E7EB-4283-82CF-517F6586F8D8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AA993-87AD-447D-9B01-907D31B92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98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05E23-E7EB-4283-82CF-517F6586F8D8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AA993-87AD-447D-9B01-907D31B92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344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05E23-E7EB-4283-82CF-517F6586F8D8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AA993-87AD-447D-9B01-907D31B92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40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05E23-E7EB-4283-82CF-517F6586F8D8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AA993-87AD-447D-9B01-907D31B92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824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05E23-E7EB-4283-82CF-517F6586F8D8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AA993-87AD-447D-9B01-907D31B92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719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05E23-E7EB-4283-82CF-517F6586F8D8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AA993-87AD-447D-9B01-907D31B92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931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05E23-E7EB-4283-82CF-517F6586F8D8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AA993-87AD-447D-9B01-907D31B92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777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05E23-E7EB-4283-82CF-517F6586F8D8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5AA993-87AD-447D-9B01-907D31B92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643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tif"/><Relationship Id="rId4" Type="http://schemas.openxmlformats.org/officeDocument/2006/relationships/image" Target="../media/image8.t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tif"/><Relationship Id="rId5" Type="http://schemas.openxmlformats.org/officeDocument/2006/relationships/image" Target="../media/image14.tif"/><Relationship Id="rId4" Type="http://schemas.openxmlformats.org/officeDocument/2006/relationships/image" Target="../media/image13.t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p of domestic water use for 20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73" y="0"/>
            <a:ext cx="10832841" cy="6860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560849" y="0"/>
            <a:ext cx="3557239" cy="2787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691169" y="3827655"/>
            <a:ext cx="1538109" cy="23835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62472" y="2216"/>
            <a:ext cx="10832841" cy="6858000"/>
          </a:xfrm>
          <a:prstGeom prst="rect">
            <a:avLst/>
          </a:prstGeom>
          <a:solidFill>
            <a:schemeClr val="accent1">
              <a:lumMod val="50000"/>
              <a:alpha val="6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>
                <a:solidFill>
                  <a:schemeClr val="bg1"/>
                </a:solidFill>
                <a:latin typeface="+mn-lt"/>
              </a:rPr>
              <a:t>Water Rates in the </a:t>
            </a:r>
            <a:br>
              <a:rPr lang="en-US" sz="6600" b="1" dirty="0" smtClean="0">
                <a:solidFill>
                  <a:schemeClr val="bg1"/>
                </a:solidFill>
                <a:latin typeface="+mn-lt"/>
              </a:rPr>
            </a:br>
            <a:r>
              <a:rPr lang="en-US" sz="6600" b="1" dirty="0" smtClean="0">
                <a:solidFill>
                  <a:schemeClr val="bg1"/>
                </a:solidFill>
                <a:latin typeface="+mn-lt"/>
              </a:rPr>
              <a:t>United States</a:t>
            </a:r>
            <a:endParaRPr lang="en-US" sz="6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91561"/>
            <a:ext cx="9144000" cy="2123720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November 29, 2016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Rachel Turner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University of Texas at Austin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GIS in Water Resources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47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+mn-lt"/>
              </a:rPr>
              <a:t>References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269" y="1825625"/>
            <a:ext cx="11004109" cy="4351338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Prism Climate Group, Oregon State University. &lt;http</a:t>
            </a:r>
            <a:r>
              <a:rPr lang="en-US" sz="2000" dirty="0">
                <a:solidFill>
                  <a:schemeClr val="bg1"/>
                </a:solidFill>
              </a:rPr>
              <a:t>://</a:t>
            </a:r>
            <a:r>
              <a:rPr lang="en-US" sz="2000" dirty="0" err="1">
                <a:solidFill>
                  <a:schemeClr val="bg1"/>
                </a:solidFill>
              </a:rPr>
              <a:t>prism.oregonstate.edu</a:t>
            </a:r>
            <a:r>
              <a:rPr lang="en-US" sz="2000" dirty="0">
                <a:solidFill>
                  <a:schemeClr val="bg1"/>
                </a:solidFill>
              </a:rPr>
              <a:t>/</a:t>
            </a:r>
            <a:r>
              <a:rPr lang="en-US" sz="2000" dirty="0" err="1">
                <a:solidFill>
                  <a:schemeClr val="bg1"/>
                </a:solidFill>
              </a:rPr>
              <a:t>normals</a:t>
            </a:r>
            <a:r>
              <a:rPr lang="en-US" sz="2000" dirty="0" smtClean="0">
                <a:solidFill>
                  <a:schemeClr val="bg1"/>
                </a:solidFill>
              </a:rPr>
              <a:t>/&gt; 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U.S. Drought Monitor, The National Drought Mitigation Center. &lt;http</a:t>
            </a:r>
            <a:r>
              <a:rPr lang="en-US" sz="2000" dirty="0">
                <a:solidFill>
                  <a:schemeClr val="bg1"/>
                </a:solidFill>
              </a:rPr>
              <a:t>://droughtmonitor.unl.edu/MapsAndData/</a:t>
            </a:r>
            <a:r>
              <a:rPr lang="en-US" sz="2000" dirty="0" err="1" smtClean="0">
                <a:solidFill>
                  <a:schemeClr val="bg1"/>
                </a:solidFill>
              </a:rPr>
              <a:t>GISData.aspx</a:t>
            </a:r>
            <a:r>
              <a:rPr lang="en-US" sz="2000" dirty="0" smtClean="0">
                <a:solidFill>
                  <a:schemeClr val="bg1"/>
                </a:solidFill>
              </a:rPr>
              <a:t>&gt;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America’s Water: An Exploratory </a:t>
            </a:r>
            <a:r>
              <a:rPr lang="en-US" sz="2000" dirty="0">
                <a:solidFill>
                  <a:schemeClr val="bg1"/>
                </a:solidFill>
              </a:rPr>
              <a:t>A</a:t>
            </a:r>
            <a:r>
              <a:rPr lang="en-US" sz="2000" dirty="0" smtClean="0">
                <a:solidFill>
                  <a:schemeClr val="bg1"/>
                </a:solidFill>
              </a:rPr>
              <a:t>nalysis of Municipal Water Survey Data. </a:t>
            </a:r>
            <a:r>
              <a:rPr lang="en-US" sz="2000" dirty="0" err="1" smtClean="0">
                <a:solidFill>
                  <a:schemeClr val="bg1"/>
                </a:solidFill>
              </a:rPr>
              <a:t>Rahill</a:t>
            </a:r>
            <a:r>
              <a:rPr lang="en-US" sz="2000" dirty="0" smtClean="0">
                <a:solidFill>
                  <a:schemeClr val="bg1"/>
                </a:solidFill>
              </a:rPr>
              <a:t>, Bianca. &lt;http</a:t>
            </a:r>
            <a:r>
              <a:rPr lang="en-US" sz="2000" dirty="0">
                <a:solidFill>
                  <a:schemeClr val="bg1"/>
                </a:solidFill>
              </a:rPr>
              <a:t>://growingblue.com/wp-content/uploads/2013/10/</a:t>
            </a:r>
            <a:r>
              <a:rPr lang="en-US" sz="2000" dirty="0" err="1" smtClean="0">
                <a:solidFill>
                  <a:schemeClr val="bg1"/>
                </a:solidFill>
              </a:rPr>
              <a:t>Aquanauts_Study_Data.pdf</a:t>
            </a:r>
            <a:r>
              <a:rPr lang="en-US" sz="2000" dirty="0" smtClean="0">
                <a:solidFill>
                  <a:schemeClr val="bg1"/>
                </a:solidFill>
              </a:rPr>
              <a:t>&gt;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Why Water Rates are Likely to Increase, </a:t>
            </a:r>
            <a:r>
              <a:rPr lang="en-US" sz="2000" dirty="0">
                <a:solidFill>
                  <a:schemeClr val="bg1"/>
                </a:solidFill>
              </a:rPr>
              <a:t>Columbia University. </a:t>
            </a:r>
            <a:r>
              <a:rPr lang="en-US" sz="2000" dirty="0" smtClean="0">
                <a:solidFill>
                  <a:schemeClr val="bg1"/>
                </a:solidFill>
              </a:rPr>
              <a:t>&lt;http</a:t>
            </a:r>
            <a:r>
              <a:rPr lang="en-US" sz="2000" dirty="0">
                <a:solidFill>
                  <a:schemeClr val="bg1"/>
                </a:solidFill>
              </a:rPr>
              <a:t>://</a:t>
            </a:r>
            <a:r>
              <a:rPr lang="en-US" sz="2000" dirty="0" err="1">
                <a:solidFill>
                  <a:schemeClr val="bg1"/>
                </a:solidFill>
              </a:rPr>
              <a:t>growingblue.com</a:t>
            </a:r>
            <a:r>
              <a:rPr lang="en-US" sz="2000" dirty="0">
                <a:solidFill>
                  <a:schemeClr val="bg1"/>
                </a:solidFill>
              </a:rPr>
              <a:t>/case-studies/why-water-rates-are-likely-to-increase</a:t>
            </a:r>
            <a:r>
              <a:rPr lang="en-US" sz="2000" dirty="0" smtClean="0">
                <a:solidFill>
                  <a:schemeClr val="bg1"/>
                </a:solidFill>
              </a:rPr>
              <a:t>/&gt;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Water Sense, US EPA. &lt;https</a:t>
            </a:r>
            <a:r>
              <a:rPr lang="en-US" sz="2000" dirty="0">
                <a:solidFill>
                  <a:schemeClr val="bg1"/>
                </a:solidFill>
              </a:rPr>
              <a:t>://www3.epa.gov/watersense/our_water/</a:t>
            </a:r>
            <a:r>
              <a:rPr lang="en-US" sz="2000" dirty="0" err="1" smtClean="0">
                <a:solidFill>
                  <a:schemeClr val="bg1"/>
                </a:solidFill>
              </a:rPr>
              <a:t>understanding_your_bill.html</a:t>
            </a:r>
            <a:r>
              <a:rPr lang="en-US" sz="2000" dirty="0" smtClean="0">
                <a:solidFill>
                  <a:schemeClr val="bg1"/>
                </a:solidFill>
              </a:rPr>
              <a:t>&gt;</a:t>
            </a:r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38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p of domestic water use for 20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73" y="0"/>
            <a:ext cx="10832841" cy="6860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560849" y="0"/>
            <a:ext cx="3557239" cy="2787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691169" y="3827655"/>
            <a:ext cx="1538109" cy="23835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62472" y="2216"/>
            <a:ext cx="10832841" cy="6858000"/>
          </a:xfrm>
          <a:prstGeom prst="rect">
            <a:avLst/>
          </a:prstGeom>
          <a:solidFill>
            <a:schemeClr val="accent1">
              <a:lumMod val="50000"/>
              <a:alpha val="6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927345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sz="6600" b="1" dirty="0" smtClean="0">
                <a:solidFill>
                  <a:schemeClr val="bg1"/>
                </a:solidFill>
                <a:latin typeface="+mn-lt"/>
              </a:rPr>
              <a:t>Thank You!</a:t>
            </a:r>
            <a:br>
              <a:rPr lang="en-US" sz="6600" b="1" dirty="0" smtClean="0">
                <a:solidFill>
                  <a:schemeClr val="bg1"/>
                </a:solidFill>
                <a:latin typeface="+mn-lt"/>
              </a:rPr>
            </a:br>
            <a:r>
              <a:rPr lang="en-US" sz="6600" b="1" dirty="0">
                <a:solidFill>
                  <a:schemeClr val="bg1"/>
                </a:solidFill>
                <a:latin typeface="+mn-lt"/>
              </a:rPr>
              <a:t/>
            </a:r>
            <a:br>
              <a:rPr lang="en-US" sz="6600" b="1" dirty="0">
                <a:solidFill>
                  <a:schemeClr val="bg1"/>
                </a:solidFill>
                <a:latin typeface="+mn-lt"/>
              </a:rPr>
            </a:br>
            <a:r>
              <a:rPr lang="en-US" sz="6600" b="1" dirty="0" smtClean="0">
                <a:solidFill>
                  <a:schemeClr val="bg1"/>
                </a:solidFill>
                <a:latin typeface="+mn-lt"/>
              </a:rPr>
              <a:t>Any Questions?</a:t>
            </a:r>
            <a:endParaRPr lang="en-US" sz="66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0804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435" y="664384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i="1" dirty="0">
                <a:solidFill>
                  <a:schemeClr val="bg1"/>
                </a:solidFill>
              </a:rPr>
              <a:t>What factors affect water rates?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062" y="1989947"/>
            <a:ext cx="10515600" cy="4351338"/>
          </a:xfrm>
        </p:spPr>
        <p:txBody>
          <a:bodyPr>
            <a:normAutofit/>
          </a:bodyPr>
          <a:lstStyle/>
          <a:p>
            <a:pPr lvl="1"/>
            <a:r>
              <a:rPr lang="en-US" sz="3200" dirty="0" smtClean="0">
                <a:solidFill>
                  <a:schemeClr val="bg1"/>
                </a:solidFill>
              </a:rPr>
              <a:t>Water Source/Availability</a:t>
            </a:r>
          </a:p>
          <a:p>
            <a:pPr lvl="1"/>
            <a:r>
              <a:rPr lang="en-US" sz="3200" dirty="0" smtClean="0">
                <a:solidFill>
                  <a:schemeClr val="bg1"/>
                </a:solidFill>
              </a:rPr>
              <a:t>Water Usage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Climate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Population</a:t>
            </a:r>
          </a:p>
          <a:p>
            <a:pPr lvl="1"/>
            <a:r>
              <a:rPr lang="en-US" sz="3200" dirty="0" smtClean="0">
                <a:solidFill>
                  <a:schemeClr val="bg1"/>
                </a:solidFill>
              </a:rPr>
              <a:t>Rate Structure</a:t>
            </a:r>
          </a:p>
          <a:p>
            <a:pPr lvl="1"/>
            <a:r>
              <a:rPr lang="en-US" sz="3200" dirty="0" smtClean="0">
                <a:solidFill>
                  <a:schemeClr val="bg1"/>
                </a:solidFill>
              </a:rPr>
              <a:t>Existing Infrastructure</a:t>
            </a:r>
          </a:p>
          <a:p>
            <a:pPr lvl="1"/>
            <a:r>
              <a:rPr lang="en-US" sz="3200" dirty="0" smtClean="0">
                <a:solidFill>
                  <a:schemeClr val="bg1"/>
                </a:solidFill>
              </a:rPr>
              <a:t>New Regulations</a:t>
            </a:r>
          </a:p>
          <a:p>
            <a:pPr lvl="1"/>
            <a:endParaRPr lang="en-US" sz="3200" dirty="0" smtClean="0">
              <a:solidFill>
                <a:schemeClr val="bg1"/>
              </a:solidFill>
            </a:endParaRPr>
          </a:p>
          <a:p>
            <a:pPr lvl="1"/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4887" b="9505"/>
          <a:stretch/>
        </p:blipFill>
        <p:spPr>
          <a:xfrm>
            <a:off x="7611979" y="0"/>
            <a:ext cx="4580021" cy="686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9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+mn-lt"/>
              </a:rPr>
              <a:t>Rate Structures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3050671" cy="234772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426" y="1690688"/>
            <a:ext cx="3147636" cy="23477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947" y="1690688"/>
            <a:ext cx="3248803" cy="23477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8200" y="4272743"/>
            <a:ext cx="3458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Rate is constant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64426" y="4272742"/>
            <a:ext cx="34580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Rate increases as </a:t>
            </a:r>
          </a:p>
          <a:p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        usage </a:t>
            </a:r>
            <a:r>
              <a:rPr lang="en-US" sz="2400" dirty="0">
                <a:solidFill>
                  <a:schemeClr val="bg1"/>
                </a:solidFill>
              </a:rPr>
              <a:t>i</a:t>
            </a:r>
            <a:r>
              <a:rPr lang="en-US" sz="2400" dirty="0" smtClean="0">
                <a:solidFill>
                  <a:schemeClr val="bg1"/>
                </a:solidFill>
              </a:rPr>
              <a:t>ncreases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Goal: Promote conservation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176947" y="4272743"/>
            <a:ext cx="34580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Rates vary seasonally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Goal: Promote conservation during peak periods</a:t>
            </a:r>
          </a:p>
        </p:txBody>
      </p:sp>
    </p:spTree>
    <p:extLst>
      <p:ext uri="{BB962C8B-B14F-4D97-AF65-F5344CB8AC3E}">
        <p14:creationId xmlns:p14="http://schemas.microsoft.com/office/powerpoint/2010/main" val="689394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+mn-lt"/>
              </a:rPr>
              <a:t>Rate Calculation Example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372100" cy="51752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Rate = Fixed + Volume Charge</a:t>
            </a:r>
          </a:p>
          <a:p>
            <a:pPr marL="0" indent="0">
              <a:buNone/>
            </a:pP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59443"/>
          <a:stretch/>
        </p:blipFill>
        <p:spPr>
          <a:xfrm>
            <a:off x="9262563" y="2164180"/>
            <a:ext cx="2672261" cy="29388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49668"/>
          <a:stretch/>
        </p:blipFill>
        <p:spPr>
          <a:xfrm>
            <a:off x="6400301" y="1962427"/>
            <a:ext cx="2672261" cy="364712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500563" y="3505200"/>
            <a:ext cx="1224212" cy="21411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281613" y="3547864"/>
            <a:ext cx="1653087" cy="90983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62025" y="2419350"/>
            <a:ext cx="4600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Fixed: </a:t>
            </a:r>
          </a:p>
          <a:p>
            <a:endParaRPr lang="en-US" sz="400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5/8” Meter Size		            </a:t>
            </a:r>
            <a:r>
              <a:rPr lang="en-US" b="1" dirty="0" smtClean="0">
                <a:solidFill>
                  <a:schemeClr val="bg1"/>
                </a:solidFill>
              </a:rPr>
              <a:t>$10.72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62025" y="3356450"/>
            <a:ext cx="460057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Volume (assume 7,500 gal/month usage): </a:t>
            </a:r>
          </a:p>
          <a:p>
            <a:endParaRPr lang="en-US" sz="400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0 – 2,992 gallons	29.92 x $0.0619 = $1.85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2,992 – 4,489	14.97 x $0.1083 = $1.62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4,489 – 5,985	14.96 x $0.1391 = $2.08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5,985 – 7,481	14.96 x $0.1701 = $2.54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7,481 – 7,500	  0.19 x $0.2010 = </a:t>
            </a:r>
            <a:r>
              <a:rPr lang="en-US" u="sng" dirty="0" smtClean="0">
                <a:solidFill>
                  <a:schemeClr val="bg1"/>
                </a:solidFill>
              </a:rPr>
              <a:t>$0.04</a:t>
            </a:r>
          </a:p>
          <a:p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 smtClean="0">
                <a:solidFill>
                  <a:schemeClr val="bg1"/>
                </a:solidFill>
              </a:rPr>
              <a:t>		               </a:t>
            </a:r>
            <a:r>
              <a:rPr lang="en-US" b="1" dirty="0" smtClean="0">
                <a:solidFill>
                  <a:schemeClr val="bg1"/>
                </a:solidFill>
              </a:rPr>
              <a:t>$8.13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32473" y="5500590"/>
            <a:ext cx="46005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Fees 			            </a:t>
            </a:r>
            <a:r>
              <a:rPr lang="en-US" b="1" dirty="0" smtClean="0">
                <a:solidFill>
                  <a:schemeClr val="bg1"/>
                </a:solidFill>
              </a:rPr>
              <a:t>$15.10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		TOTAL:	            $33.95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00829" y="6062134"/>
            <a:ext cx="831571" cy="389466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761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884" y="-143108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+mn-lt"/>
              </a:rPr>
              <a:t>GIS Mapping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" t="13918" r="1649" b="27836"/>
          <a:stretch/>
        </p:blipFill>
        <p:spPr>
          <a:xfrm>
            <a:off x="0" y="2603006"/>
            <a:ext cx="6164751" cy="2961007"/>
          </a:xfrm>
          <a:prstGeom prst="rect">
            <a:avLst/>
          </a:prstGeom>
        </p:spPr>
      </p:pic>
      <p:pic>
        <p:nvPicPr>
          <p:cNvPr id="5" name="Picture 4"/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" t="14061" r="1795" b="28242"/>
          <a:stretch/>
        </p:blipFill>
        <p:spPr>
          <a:xfrm>
            <a:off x="6233032" y="563985"/>
            <a:ext cx="5958968" cy="28348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" t="13576" r="1982" b="28001"/>
          <a:stretch/>
        </p:blipFill>
        <p:spPr>
          <a:xfrm>
            <a:off x="6230112" y="4078861"/>
            <a:ext cx="5961888" cy="2779139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827687" y="2069652"/>
            <a:ext cx="4645633" cy="5778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Water Cost at Fixed Usage ($)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248400" y="35776"/>
            <a:ext cx="5943599" cy="6222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Actual Water Usage (gal/month)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910138" y="3555855"/>
            <a:ext cx="4644905" cy="595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Water Cost at Actual Usage ($)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" t="13918" r="1649" b="27836"/>
          <a:stretch/>
        </p:blipFill>
        <p:spPr>
          <a:xfrm>
            <a:off x="712785" y="1555570"/>
            <a:ext cx="10650418" cy="5115529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2363607" y="791818"/>
            <a:ext cx="7700574" cy="10608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Water Cost ($) 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2316690" y="1177279"/>
            <a:ext cx="7700574" cy="5239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 smtClean="0">
                <a:solidFill>
                  <a:schemeClr val="bg1"/>
                </a:solidFill>
              </a:rPr>
              <a:t>at Fixed </a:t>
            </a:r>
            <a:r>
              <a:rPr lang="en-US" sz="1800" dirty="0">
                <a:solidFill>
                  <a:schemeClr val="bg1"/>
                </a:solidFill>
              </a:rPr>
              <a:t>U</a:t>
            </a:r>
            <a:r>
              <a:rPr lang="en-US" sz="1800" dirty="0" smtClean="0">
                <a:solidFill>
                  <a:schemeClr val="bg1"/>
                </a:solidFill>
              </a:rPr>
              <a:t>sage (7,500 gal/month)</a:t>
            </a:r>
          </a:p>
        </p:txBody>
      </p:sp>
    </p:spTree>
    <p:extLst>
      <p:ext uri="{BB962C8B-B14F-4D97-AF65-F5344CB8AC3E}">
        <p14:creationId xmlns:p14="http://schemas.microsoft.com/office/powerpoint/2010/main" val="2823900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2" grpId="0"/>
      <p:bldP spid="13" grpId="0"/>
      <p:bldP spid="13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4" t="13818" r="1795" b="27757"/>
          <a:stretch/>
        </p:blipFill>
        <p:spPr>
          <a:xfrm>
            <a:off x="178866" y="924448"/>
            <a:ext cx="11808930" cy="5515410"/>
          </a:xfrm>
          <a:prstGeom prst="rect">
            <a:avLst/>
          </a:prstGeom>
        </p:spPr>
      </p:pic>
      <p:sp>
        <p:nvSpPr>
          <p:cNvPr id="15" name="Content Placeholder 2"/>
          <p:cNvSpPr txBox="1">
            <a:spLocks/>
          </p:cNvSpPr>
          <p:nvPr/>
        </p:nvSpPr>
        <p:spPr>
          <a:xfrm>
            <a:off x="3341118" y="357772"/>
            <a:ext cx="6081241" cy="6222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Average Annual Precipitation (inches)</a:t>
            </a:r>
          </a:p>
        </p:txBody>
      </p:sp>
    </p:spTree>
    <p:extLst>
      <p:ext uri="{BB962C8B-B14F-4D97-AF65-F5344CB8AC3E}">
        <p14:creationId xmlns:p14="http://schemas.microsoft.com/office/powerpoint/2010/main" val="68578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" t="13576" r="1607" b="27758"/>
          <a:stretch/>
        </p:blipFill>
        <p:spPr>
          <a:xfrm>
            <a:off x="200103" y="983866"/>
            <a:ext cx="11793368" cy="5509644"/>
          </a:xfrm>
          <a:prstGeom prst="rect">
            <a:avLst/>
          </a:prstGeom>
        </p:spPr>
      </p:pic>
      <p:sp>
        <p:nvSpPr>
          <p:cNvPr id="17" name="Content Placeholder 2"/>
          <p:cNvSpPr txBox="1">
            <a:spLocks/>
          </p:cNvSpPr>
          <p:nvPr/>
        </p:nvSpPr>
        <p:spPr>
          <a:xfrm>
            <a:off x="3738313" y="375657"/>
            <a:ext cx="4582666" cy="6222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Drought Intensity</a:t>
            </a:r>
          </a:p>
        </p:txBody>
      </p:sp>
    </p:spTree>
    <p:extLst>
      <p:ext uri="{BB962C8B-B14F-4D97-AF65-F5344CB8AC3E}">
        <p14:creationId xmlns:p14="http://schemas.microsoft.com/office/powerpoint/2010/main" val="156603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" t="13576" r="1982" b="27758"/>
          <a:stretch/>
        </p:blipFill>
        <p:spPr>
          <a:xfrm>
            <a:off x="2518510" y="196773"/>
            <a:ext cx="7115695" cy="33307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" t="13818" r="1795" b="28000"/>
          <a:stretch/>
        </p:blipFill>
        <p:spPr>
          <a:xfrm>
            <a:off x="6027806" y="3673793"/>
            <a:ext cx="5954134" cy="2855505"/>
          </a:xfrm>
          <a:prstGeom prst="rect">
            <a:avLst/>
          </a:prstGeom>
        </p:spPr>
      </p:pic>
      <p:grpSp>
        <p:nvGrpSpPr>
          <p:cNvPr id="13" name="Group 12"/>
          <p:cNvGrpSpPr>
            <a:grpSpLocks noChangeAspect="1"/>
          </p:cNvGrpSpPr>
          <p:nvPr/>
        </p:nvGrpSpPr>
        <p:grpSpPr>
          <a:xfrm>
            <a:off x="286055" y="3667140"/>
            <a:ext cx="5584947" cy="2853755"/>
            <a:chOff x="0" y="510915"/>
            <a:chExt cx="11421687" cy="583617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318"/>
            <a:stretch/>
          </p:blipFill>
          <p:spPr>
            <a:xfrm>
              <a:off x="0" y="510915"/>
              <a:ext cx="11421687" cy="583617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34500" y="3907121"/>
              <a:ext cx="1981200" cy="2223129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4868536" y="221179"/>
            <a:ext cx="241133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Primary Water Source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967532" y="3682948"/>
            <a:ext cx="219148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Population Density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7542958" y="3700837"/>
            <a:ext cx="292074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Average Annual Temperature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55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+mn-lt"/>
              </a:rPr>
              <a:t>Results &amp; Conclusions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014047" cy="4351338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No strong correlations can be made directly between individual factors and water rates with the current data</a:t>
            </a:r>
          </a:p>
          <a:p>
            <a:pPr marL="0" indent="0">
              <a:buNone/>
            </a:pPr>
            <a:endParaRPr lang="en-US" sz="3200" dirty="0" smtClean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chemeClr val="bg1"/>
                </a:solidFill>
              </a:rPr>
              <a:t>Water rates are very complex with driving factors that vary widely from city to city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5064938"/>
              </p:ext>
            </p:extLst>
          </p:nvPr>
        </p:nvGraphicFramePr>
        <p:xfrm>
          <a:off x="7991410" y="447213"/>
          <a:ext cx="3813791" cy="26832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5988358"/>
              </p:ext>
            </p:extLst>
          </p:nvPr>
        </p:nvGraphicFramePr>
        <p:xfrm>
          <a:off x="7977453" y="3206290"/>
          <a:ext cx="3845633" cy="2857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5996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506</TotalTime>
  <Words>531</Words>
  <Application>Microsoft Office PowerPoint</Application>
  <PresentationFormat>Widescreen</PresentationFormat>
  <Paragraphs>88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Water Rates in the  United States</vt:lpstr>
      <vt:lpstr>What factors affect water rates?</vt:lpstr>
      <vt:lpstr>Rate Structures</vt:lpstr>
      <vt:lpstr>Rate Calculation Example</vt:lpstr>
      <vt:lpstr>GIS Mapping</vt:lpstr>
      <vt:lpstr>PowerPoint Presentation</vt:lpstr>
      <vt:lpstr>PowerPoint Presentation</vt:lpstr>
      <vt:lpstr>PowerPoint Presentation</vt:lpstr>
      <vt:lpstr>Results &amp; Conclusions</vt:lpstr>
      <vt:lpstr>References</vt:lpstr>
      <vt:lpstr>Thank You!  Any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Turner, Rachel J</dc:creator>
  <cp:lastModifiedBy>Maidment, David R</cp:lastModifiedBy>
  <cp:revision>36</cp:revision>
  <dcterms:created xsi:type="dcterms:W3CDTF">2016-11-28T16:25:13Z</dcterms:created>
  <dcterms:modified xsi:type="dcterms:W3CDTF">2016-11-29T17:19:35Z</dcterms:modified>
</cp:coreProperties>
</file>