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lbe\Documents\ArcGIS\Projects\TermProject\trends%20water%20u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lbe\Documents\ArcGIS\Projects\TermProject\trends%20water%20u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lbe\Documents\ArcGIS\Projects\TermProject\trends%20water%20u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lbe\Documents\ArcGIS\Projects\TermProject\trends%20water%20u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Water Use Trend</a:t>
            </a:r>
            <a:r>
              <a:rPr lang="en-US" baseline="0"/>
              <a:t> Over the Years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 use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45409.52</c:v>
                </c:pt>
                <c:pt idx="1">
                  <c:v>51172.91</c:v>
                </c:pt>
                <c:pt idx="2">
                  <c:v>45719.73</c:v>
                </c:pt>
                <c:pt idx="3">
                  <c:v>37962.18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11-4757-98A3-28E4297B5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242736"/>
        <c:axId val="49124548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25% Urban Reduction</c:v>
                </c:tx>
                <c:spPr>
                  <a:ln w="19050" cap="rnd">
                    <a:solidFill>
                      <a:schemeClr val="accent2"/>
                    </a:solidFill>
                    <a:prstDash val="dash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Sheet1!$A$8:$A$12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1990</c:v>
                      </c:pt>
                      <c:pt idx="1">
                        <c:v>2000</c:v>
                      </c:pt>
                      <c:pt idx="2">
                        <c:v>2005</c:v>
                      </c:pt>
                      <c:pt idx="3">
                        <c:v>2010</c:v>
                      </c:pt>
                      <c:pt idx="4">
                        <c:v>2015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Sheet1!$B$8:$B$12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45409.52</c:v>
                      </c:pt>
                      <c:pt idx="1">
                        <c:v>51172.91</c:v>
                      </c:pt>
                      <c:pt idx="2">
                        <c:v>45719.73</c:v>
                      </c:pt>
                      <c:pt idx="3">
                        <c:v>37962.18</c:v>
                      </c:pt>
                      <c:pt idx="4">
                        <c:v>35815.9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4011-4757-98A3-28E4297B5B43}"/>
                  </c:ext>
                </c:extLst>
              </c15:ser>
            </c15:filteredScatterSeries>
          </c:ext>
        </c:extLst>
      </c:scatterChart>
      <c:valAx>
        <c:axId val="49124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245480"/>
        <c:crosses val="autoZero"/>
        <c:crossBetween val="midCat"/>
      </c:valAx>
      <c:valAx>
        <c:axId val="49124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Water Use (Mgal/d)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242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</a:t>
            </a:r>
            <a:r>
              <a:rPr lang="en-US" baseline="0"/>
              <a:t> W</a:t>
            </a:r>
            <a:r>
              <a:rPr lang="en-US"/>
              <a:t>ater Use per Person (Gal/d)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71944739638683"/>
          <c:y val="0.14919127988748243"/>
          <c:w val="0.82173219978746015"/>
          <c:h val="0.670516739205067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avg water use per person (Gal/d)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Sheet1!$A$25:$A$27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xVal>
          <c:yVal>
            <c:numRef>
              <c:f>Sheet1!$B$25:$B$27</c:f>
              <c:numCache>
                <c:formatCode>General</c:formatCode>
                <c:ptCount val="3"/>
                <c:pt idx="0">
                  <c:v>200</c:v>
                </c:pt>
                <c:pt idx="1">
                  <c:v>190</c:v>
                </c:pt>
                <c:pt idx="2">
                  <c:v>280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77D-4269-B07A-261E8FC85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057512"/>
        <c:axId val="497202592"/>
      </c:scatterChart>
      <c:valAx>
        <c:axId val="381057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202592"/>
        <c:crosses val="autoZero"/>
        <c:crossBetween val="midCat"/>
      </c:valAx>
      <c:valAx>
        <c:axId val="49720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Avg</a:t>
                </a:r>
                <a:r>
                  <a:rPr lang="en-US" dirty="0"/>
                  <a:t> Water Use per person (Gal/d)</a:t>
                </a:r>
              </a:p>
            </c:rich>
          </c:tx>
          <c:layout>
            <c:manualLayout>
              <c:xMode val="edge"/>
              <c:yMode val="edge"/>
              <c:x val="0"/>
              <c:y val="0.1316943675846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057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Water Use per Acre (Gal/d)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avg water use per acre (Gal/d)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Sheet1!$A$34:$A$36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xVal>
          <c:yVal>
            <c:numRef>
              <c:f>Sheet1!$B$34:$B$36</c:f>
              <c:numCache>
                <c:formatCode>General</c:formatCode>
                <c:ptCount val="3"/>
                <c:pt idx="0">
                  <c:v>2900</c:v>
                </c:pt>
                <c:pt idx="1">
                  <c:v>2790</c:v>
                </c:pt>
                <c:pt idx="2">
                  <c:v>3760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5DE-4C23-A802-B4A5C60D3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553272"/>
        <c:axId val="536712912"/>
      </c:scatterChart>
      <c:valAx>
        <c:axId val="535553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712912"/>
        <c:crosses val="autoZero"/>
        <c:crossBetween val="midCat"/>
      </c:valAx>
      <c:valAx>
        <c:axId val="53671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</a:t>
                </a:r>
                <a:r>
                  <a:rPr lang="en-US" baseline="0"/>
                  <a:t> water use per acre (Gal/d)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4288889663409261E-2"/>
              <c:y val="9.88502238502238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53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Water Use Trend</a:t>
            </a:r>
            <a:r>
              <a:rPr lang="en-US" baseline="0"/>
              <a:t> Over the Years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 use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45409.52</c:v>
                </c:pt>
                <c:pt idx="1">
                  <c:v>51172.91</c:v>
                </c:pt>
                <c:pt idx="2">
                  <c:v>45719.73</c:v>
                </c:pt>
                <c:pt idx="3">
                  <c:v>37962.18</c:v>
                </c:pt>
                <c:pt idx="4">
                  <c:v>38545.9</c:v>
                </c:pt>
                <c:pt idx="5">
                  <c:v>39301.9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14F-4C9E-8ECC-715E12D2C48C}"/>
            </c:ext>
          </c:extLst>
        </c:ser>
        <c:ser>
          <c:idx val="1"/>
          <c:order val="1"/>
          <c:tx>
            <c:v>25% Urban Reduction</c:v>
          </c:tx>
          <c:spPr>
            <a:ln w="19050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Sheet1!$A$8:$A$13</c:f>
              <c:numCache>
                <c:formatCode>General</c:formatCode>
                <c:ptCount val="6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xVal>
          <c:yVal>
            <c:numRef>
              <c:f>Sheet1!$B$8:$B$13</c:f>
              <c:numCache>
                <c:formatCode>General</c:formatCode>
                <c:ptCount val="6"/>
                <c:pt idx="0">
                  <c:v>45409.52</c:v>
                </c:pt>
                <c:pt idx="1">
                  <c:v>51172.91</c:v>
                </c:pt>
                <c:pt idx="2">
                  <c:v>45719.73</c:v>
                </c:pt>
                <c:pt idx="3">
                  <c:v>37962.18</c:v>
                </c:pt>
                <c:pt idx="4">
                  <c:v>35815.9</c:v>
                </c:pt>
                <c:pt idx="5">
                  <c:v>36382.9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14F-4C9E-8ECC-715E12D2C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58440"/>
        <c:axId val="210451384"/>
        <c:extLst/>
      </c:scatterChart>
      <c:valAx>
        <c:axId val="210458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1384"/>
        <c:crosses val="autoZero"/>
        <c:crossBetween val="midCat"/>
      </c:valAx>
      <c:valAx>
        <c:axId val="21045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Water Use (Mgal/d)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8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0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0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5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0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18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52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5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9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237E2F-74C1-43D0-A6DA-4F32A49BF7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617082-70BC-4710-82D6-67516B07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California Water 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Ellyn weimer</a:t>
            </a:r>
          </a:p>
          <a:p>
            <a:r>
              <a:rPr lang="en-US" dirty="0" smtClean="0"/>
              <a:t>Intro to </a:t>
            </a:r>
            <a:r>
              <a:rPr lang="en-US" dirty="0" err="1" smtClean="0"/>
              <a:t>Arcgis</a:t>
            </a:r>
            <a:r>
              <a:rPr lang="en-US" dirty="0" smtClean="0"/>
              <a:t>, University of </a:t>
            </a:r>
            <a:r>
              <a:rPr lang="en-US" dirty="0" err="1" smtClean="0"/>
              <a:t>texas</a:t>
            </a:r>
            <a:r>
              <a:rPr lang="en-US" dirty="0" smtClean="0"/>
              <a:t> at </a:t>
            </a:r>
            <a:r>
              <a:rPr lang="en-US" dirty="0" err="1" smtClean="0"/>
              <a:t>austin</a:t>
            </a:r>
            <a:endParaRPr lang="en-US" dirty="0" smtClean="0"/>
          </a:p>
          <a:p>
            <a:r>
              <a:rPr lang="en-US" dirty="0" smtClean="0"/>
              <a:t>November 29,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503" y="29370"/>
            <a:ext cx="10364451" cy="1596177"/>
          </a:xfrm>
        </p:spPr>
        <p:txBody>
          <a:bodyPr/>
          <a:lstStyle/>
          <a:p>
            <a:r>
              <a:rPr lang="en-US" dirty="0" smtClean="0"/>
              <a:t>California-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3172" y="1625547"/>
            <a:ext cx="7319595" cy="4433959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Most Populous State in the United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Today: about 39 million people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Host of a large amount of water intensive agriculture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i.e. Nuts (almonds, walnuts), Fruits (grapes, oranges), and dairy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Heavily hit by drought, especially in recent years (2011-current)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But also hard hit on and off since the early 1900’s. </a:t>
            </a:r>
            <a:endParaRPr lang="en-US" dirty="0"/>
          </a:p>
          <a:p>
            <a:pPr marL="0" indent="0" algn="r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How does this affect water usage?</a:t>
            </a:r>
            <a:endParaRPr lang="en-US" sz="1800" dirty="0"/>
          </a:p>
        </p:txBody>
      </p:sp>
      <p:pic>
        <p:nvPicPr>
          <p:cNvPr id="1026" name="Picture 2" descr="Image result for california drou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67" y="1187516"/>
            <a:ext cx="4472042" cy="29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lifor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03" y="3080680"/>
            <a:ext cx="3040126" cy="34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586" y="698161"/>
            <a:ext cx="5472205" cy="180331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Water Trends: </a:t>
            </a:r>
            <a:br>
              <a:rPr lang="en-US" sz="4000" dirty="0" smtClean="0"/>
            </a:br>
            <a:r>
              <a:rPr lang="en-US" sz="4000" dirty="0" smtClean="0"/>
              <a:t>Total Water Usage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5" y="2736004"/>
            <a:ext cx="3015166" cy="3838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17" y="2739738"/>
            <a:ext cx="3006022" cy="3834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9" y="2736004"/>
            <a:ext cx="2966138" cy="38385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66266" y="3290064"/>
            <a:ext cx="33204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USGS Water-Use Data </a:t>
            </a:r>
          </a:p>
          <a:p>
            <a:r>
              <a:rPr lang="en-US" dirty="0" smtClean="0"/>
              <a:t>(by county)</a:t>
            </a:r>
          </a:p>
          <a:p>
            <a:r>
              <a:rPr lang="en-US" dirty="0" smtClean="0"/>
              <a:t>Areas of water use include:</a:t>
            </a:r>
          </a:p>
          <a:p>
            <a:r>
              <a:rPr lang="en-US" dirty="0" smtClean="0"/>
              <a:t>-Public</a:t>
            </a:r>
          </a:p>
          <a:p>
            <a:r>
              <a:rPr lang="en-US" dirty="0" smtClean="0"/>
              <a:t>-Domestic</a:t>
            </a:r>
          </a:p>
          <a:p>
            <a:r>
              <a:rPr lang="en-US" dirty="0" smtClean="0"/>
              <a:t>-Industrial</a:t>
            </a:r>
          </a:p>
          <a:p>
            <a:r>
              <a:rPr lang="en-US" dirty="0" smtClean="0"/>
              <a:t>-Thermoelectric</a:t>
            </a:r>
          </a:p>
          <a:p>
            <a:r>
              <a:rPr lang="en-US" dirty="0" smtClean="0"/>
              <a:t>-Mining</a:t>
            </a:r>
          </a:p>
          <a:p>
            <a:r>
              <a:rPr lang="en-US" dirty="0" smtClean="0"/>
              <a:t>-Irrigation</a:t>
            </a:r>
          </a:p>
          <a:p>
            <a:r>
              <a:rPr lang="en-US" dirty="0" smtClean="0"/>
              <a:t>-Livestock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459039"/>
              </p:ext>
            </p:extLst>
          </p:nvPr>
        </p:nvGraphicFramePr>
        <p:xfrm>
          <a:off x="6600791" y="331724"/>
          <a:ext cx="4942371" cy="253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000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51" y="645949"/>
            <a:ext cx="3978265" cy="1596177"/>
          </a:xfrm>
        </p:spPr>
        <p:txBody>
          <a:bodyPr/>
          <a:lstStyle/>
          <a:p>
            <a:pPr algn="l"/>
            <a:r>
              <a:rPr lang="en-US" dirty="0" smtClean="0"/>
              <a:t>Water Trends: </a:t>
            </a:r>
            <a:br>
              <a:rPr lang="en-US" dirty="0" smtClean="0"/>
            </a:br>
            <a:r>
              <a:rPr lang="en-US" dirty="0" smtClean="0"/>
              <a:t>Population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520476"/>
              </p:ext>
            </p:extLst>
          </p:nvPr>
        </p:nvGraphicFramePr>
        <p:xfrm>
          <a:off x="6589922" y="135594"/>
          <a:ext cx="5179660" cy="293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2916936"/>
            <a:ext cx="2805130" cy="3630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31" y="2916936"/>
            <a:ext cx="2806238" cy="3631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2916936"/>
            <a:ext cx="2806238" cy="36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0624" y="432702"/>
            <a:ext cx="7382882" cy="1758923"/>
          </a:xfrm>
        </p:spPr>
        <p:txBody>
          <a:bodyPr/>
          <a:lstStyle/>
          <a:p>
            <a:r>
              <a:rPr lang="en-US" dirty="0" smtClean="0"/>
              <a:t>Water Trends: </a:t>
            </a:r>
            <a:br>
              <a:rPr lang="en-US" dirty="0" smtClean="0"/>
            </a:br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6" y="2449874"/>
            <a:ext cx="3356818" cy="4344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84" y="2449874"/>
            <a:ext cx="3356818" cy="434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02" y="2449873"/>
            <a:ext cx="3356818" cy="4344118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46129"/>
              </p:ext>
            </p:extLst>
          </p:nvPr>
        </p:nvGraphicFramePr>
        <p:xfrm>
          <a:off x="6886402" y="64008"/>
          <a:ext cx="4074206" cy="249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64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555" y="333207"/>
            <a:ext cx="7022591" cy="1596177"/>
          </a:xfrm>
        </p:spPr>
        <p:txBody>
          <a:bodyPr/>
          <a:lstStyle/>
          <a:p>
            <a:pPr algn="l"/>
            <a:r>
              <a:rPr lang="en-US" dirty="0" smtClean="0"/>
              <a:t>Water Trends: </a:t>
            </a:r>
            <a:br>
              <a:rPr lang="en-US" dirty="0" smtClean="0"/>
            </a:br>
            <a:r>
              <a:rPr lang="en-US" dirty="0" smtClean="0"/>
              <a:t>Population v Agriculture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9" y="1931217"/>
            <a:ext cx="3631831" cy="4700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40" y="1933050"/>
            <a:ext cx="3631831" cy="470001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27889"/>
              </p:ext>
            </p:extLst>
          </p:nvPr>
        </p:nvGraphicFramePr>
        <p:xfrm>
          <a:off x="8115807" y="2941347"/>
          <a:ext cx="3652521" cy="235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607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</a:t>
                      </a:r>
                      <a:r>
                        <a:rPr lang="en-US" dirty="0" err="1" smtClean="0"/>
                        <a:t>Agr</a:t>
                      </a:r>
                      <a:r>
                        <a:rPr lang="en-US" dirty="0" smtClean="0"/>
                        <a:t>. (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Pop (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989"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989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989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5807" y="2478024"/>
            <a:ext cx="341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of Total Water Use: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6490" y="2294945"/>
            <a:ext cx="415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wants 25% Urban water use reduction: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Assuming population was only thing changing:</a:t>
            </a:r>
          </a:p>
          <a:p>
            <a:endParaRPr lang="en-US" dirty="0"/>
          </a:p>
          <a:p>
            <a:r>
              <a:rPr lang="en-US" dirty="0" smtClean="0"/>
              <a:t>shown with and without 25% urban water use reduction</a:t>
            </a:r>
          </a:p>
          <a:p>
            <a:endParaRPr lang="en-US" dirty="0"/>
          </a:p>
          <a:p>
            <a:r>
              <a:rPr lang="en-US" dirty="0" smtClean="0"/>
              <a:t>25% reduction leads to ~2700 </a:t>
            </a:r>
            <a:r>
              <a:rPr lang="en-US" dirty="0" err="1" smtClean="0"/>
              <a:t>Mgal</a:t>
            </a:r>
            <a:r>
              <a:rPr lang="en-US" dirty="0" smtClean="0"/>
              <a:t>/d less used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257417"/>
              </p:ext>
            </p:extLst>
          </p:nvPr>
        </p:nvGraphicFramePr>
        <p:xfrm>
          <a:off x="417893" y="2044954"/>
          <a:ext cx="7135051" cy="434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29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Hard to predict water trends today when don’t have 2015 water use data, especially water use trends throughout drought from 2011 to current.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Water Availability affects water usage rates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Population and agriculture have large impact on water usage rates, but not the entire story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51" y="2465605"/>
            <a:ext cx="10364451" cy="1596177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207</TotalTime>
  <Words>307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Courier New</vt:lpstr>
      <vt:lpstr>Tw Cen MT</vt:lpstr>
      <vt:lpstr>Droplet</vt:lpstr>
      <vt:lpstr>California Water Trends</vt:lpstr>
      <vt:lpstr>California- Background</vt:lpstr>
      <vt:lpstr>Water Trends:  Total Water Usage</vt:lpstr>
      <vt:lpstr>Water Trends:  Population</vt:lpstr>
      <vt:lpstr>Water Trends:  Agriculture</vt:lpstr>
      <vt:lpstr>Water Trends:  Population v Agriculture</vt:lpstr>
      <vt:lpstr>Future Trends</vt:lpstr>
      <vt:lpstr>Conclusions and Limitations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Water Trends</dc:title>
  <dc:creator>ellyn weimer</dc:creator>
  <cp:lastModifiedBy>Maidment, David R</cp:lastModifiedBy>
  <cp:revision>15</cp:revision>
  <dcterms:created xsi:type="dcterms:W3CDTF">2016-11-28T21:13:03Z</dcterms:created>
  <dcterms:modified xsi:type="dcterms:W3CDTF">2016-11-29T17:21:25Z</dcterms:modified>
</cp:coreProperties>
</file>