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46" r:id="rId3"/>
    <p:sldMasterId id="2147483750" r:id="rId4"/>
  </p:sldMasterIdLst>
  <p:notesMasterIdLst>
    <p:notesMasterId r:id="rId77"/>
  </p:notesMasterIdLst>
  <p:handoutMasterIdLst>
    <p:handoutMasterId r:id="rId78"/>
  </p:handoutMasterIdLst>
  <p:sldIdLst>
    <p:sldId id="312" r:id="rId5"/>
    <p:sldId id="371" r:id="rId6"/>
    <p:sldId id="379" r:id="rId7"/>
    <p:sldId id="304" r:id="rId8"/>
    <p:sldId id="306" r:id="rId9"/>
    <p:sldId id="414" r:id="rId10"/>
    <p:sldId id="258" r:id="rId11"/>
    <p:sldId id="259" r:id="rId12"/>
    <p:sldId id="262" r:id="rId13"/>
    <p:sldId id="280" r:id="rId14"/>
    <p:sldId id="415" r:id="rId15"/>
    <p:sldId id="455" r:id="rId16"/>
    <p:sldId id="454" r:id="rId17"/>
    <p:sldId id="281" r:id="rId18"/>
    <p:sldId id="376" r:id="rId19"/>
    <p:sldId id="282" r:id="rId20"/>
    <p:sldId id="283" r:id="rId21"/>
    <p:sldId id="284" r:id="rId22"/>
    <p:sldId id="286" r:id="rId23"/>
    <p:sldId id="322" r:id="rId24"/>
    <p:sldId id="456" r:id="rId25"/>
    <p:sldId id="348" r:id="rId26"/>
    <p:sldId id="347" r:id="rId27"/>
    <p:sldId id="309" r:id="rId28"/>
    <p:sldId id="310" r:id="rId29"/>
    <p:sldId id="366" r:id="rId30"/>
    <p:sldId id="295" r:id="rId31"/>
    <p:sldId id="297" r:id="rId32"/>
    <p:sldId id="343" r:id="rId33"/>
    <p:sldId id="344" r:id="rId34"/>
    <p:sldId id="298" r:id="rId35"/>
    <p:sldId id="299" r:id="rId36"/>
    <p:sldId id="453" r:id="rId37"/>
    <p:sldId id="447" r:id="rId38"/>
    <p:sldId id="448" r:id="rId39"/>
    <p:sldId id="449" r:id="rId40"/>
    <p:sldId id="450" r:id="rId41"/>
    <p:sldId id="451" r:id="rId42"/>
    <p:sldId id="369" r:id="rId43"/>
    <p:sldId id="416" r:id="rId44"/>
    <p:sldId id="300" r:id="rId45"/>
    <p:sldId id="301" r:id="rId46"/>
    <p:sldId id="269" r:id="rId47"/>
    <p:sldId id="268" r:id="rId48"/>
    <p:sldId id="438" r:id="rId49"/>
    <p:sldId id="457" r:id="rId50"/>
    <p:sldId id="458" r:id="rId51"/>
    <p:sldId id="442" r:id="rId52"/>
    <p:sldId id="443" r:id="rId53"/>
    <p:sldId id="444" r:id="rId54"/>
    <p:sldId id="452" r:id="rId55"/>
    <p:sldId id="446" r:id="rId56"/>
    <p:sldId id="357" r:id="rId57"/>
    <p:sldId id="356" r:id="rId58"/>
    <p:sldId id="424" r:id="rId59"/>
    <p:sldId id="425" r:id="rId60"/>
    <p:sldId id="318" r:id="rId61"/>
    <p:sldId id="459" r:id="rId62"/>
    <p:sldId id="328" r:id="rId63"/>
    <p:sldId id="417" r:id="rId64"/>
    <p:sldId id="418" r:id="rId65"/>
    <p:sldId id="422" r:id="rId66"/>
    <p:sldId id="359" r:id="rId67"/>
    <p:sldId id="358" r:id="rId68"/>
    <p:sldId id="355" r:id="rId69"/>
    <p:sldId id="353" r:id="rId70"/>
    <p:sldId id="354" r:id="rId71"/>
    <p:sldId id="327" r:id="rId72"/>
    <p:sldId id="397" r:id="rId73"/>
    <p:sldId id="440" r:id="rId74"/>
    <p:sldId id="441" r:id="rId75"/>
    <p:sldId id="429" r:id="rId76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595" autoAdjust="0"/>
  </p:normalViewPr>
  <p:slideViewPr>
    <p:cSldViewPr snapToGrid="0">
      <p:cViewPr varScale="1">
        <p:scale>
          <a:sx n="103" d="100"/>
          <a:sy n="103" d="100"/>
        </p:scale>
        <p:origin x="117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75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t" anchorCtr="0" compatLnSpc="1">
            <a:prstTxWarp prst="textNoShape">
              <a:avLst/>
            </a:prstTxWarp>
          </a:bodyPr>
          <a:lstStyle>
            <a:lvl1pPr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30" y="0"/>
            <a:ext cx="3038371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t" anchorCtr="0" compatLnSpc="1">
            <a:prstTxWarp prst="textNoShape">
              <a:avLst/>
            </a:prstTxWarp>
          </a:bodyPr>
          <a:lstStyle>
            <a:lvl1pPr algn="r"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271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b" anchorCtr="0" compatLnSpc="1">
            <a:prstTxWarp prst="textNoShape">
              <a:avLst/>
            </a:prstTxWarp>
          </a:bodyPr>
          <a:lstStyle>
            <a:lvl1pPr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30" y="8774271"/>
            <a:ext cx="3038371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b" anchorCtr="0" compatLnSpc="1">
            <a:prstTxWarp prst="textNoShape">
              <a:avLst/>
            </a:prstTxWarp>
          </a:bodyPr>
          <a:lstStyle>
            <a:lvl1pPr algn="r" defTabSz="922703">
              <a:defRPr sz="1200"/>
            </a:lvl1pPr>
          </a:lstStyle>
          <a:p>
            <a:pPr>
              <a:defRPr/>
            </a:pPr>
            <a:fld id="{43CE3461-B3C0-46E7-94BE-66E904EA6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437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9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437" y="877269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ABF31C-7928-49D7-9B65-7644C9974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34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AE2E6-46A3-4215-9196-392702D919D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784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7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9A578C-EE7B-42C2-ABA2-BDAD59146E53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This diagram depicts the geographic hierarchy, as a series of nesting relationships, based on the legal, administrative, or areal relationships of the entities.    For example, a line joining the lower-level entity “place” and the higher-level entity “state” means that a place cannot cross a state boundary.</a:t>
            </a:r>
          </a:p>
        </p:txBody>
      </p:sp>
    </p:spTree>
    <p:extLst>
      <p:ext uri="{BB962C8B-B14F-4D97-AF65-F5344CB8AC3E}">
        <p14:creationId xmlns:p14="http://schemas.microsoft.com/office/powerpoint/2010/main" val="280480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C45B09-9731-44D8-AE46-3302C9F58B2C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7E252-B3E1-4926-853A-CA7E5F6A0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33B9-F8DE-4897-8474-88169EA1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D035-EDB9-493E-B98B-3557F8A9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7CD0-0794-49F7-AE6B-89C61F4BD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3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4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29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14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9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53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3E8EC-16C9-49FB-93AD-B8922F3F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8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41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8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94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497263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DBB4CF79-8568-4FEA-8571-213864A507C7}" type="slidenum">
              <a:rPr lang="en-US" sz="180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05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15325" y="6492875"/>
            <a:ext cx="828675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0557D8F-4990-41E9-840C-D8E3EDBF1D2F}" type="slidenum">
              <a:rPr lang="en-US" sz="180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6096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5DE329AA-E0F0-4C8A-94AF-AF83385F534B}" type="slidenum">
              <a:rPr lang="en-US" sz="1800">
                <a:solidFill>
                  <a:prstClr val="black"/>
                </a:solidFill>
                <a:latin typeface="Arial" charset="0"/>
                <a:cs typeface="Arial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1303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1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36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8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2C00C-8698-42F6-9CA0-BF98E275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87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8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17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34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90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88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57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7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BE8D1-B26E-44A3-BBD8-75BE448BF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391A-A986-45EB-86EF-209E2558F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5A09-9E6A-42FD-8BC3-00AD3D38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79BC-A05F-491F-822C-CFD45EF00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1C77-0210-4329-9F4F-F02D82A31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5290-F885-4B64-A1E8-76EE0E91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7250CC5-E589-48A3-B4F1-2491DE0F1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44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2900"/>
            <a:ext cx="91948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91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1C5696"/>
        </a:buClr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9/5/2016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43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ationalmap.gov/viewer.html" TargetMode="External"/><Relationship Id="rId4" Type="http://schemas.openxmlformats.org/officeDocument/2006/relationships/hyperlink" Target="http://ned.usgs.gov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nationalmap.gov/viewer.html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horizon-systems.com/nhdplus/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arcgis.com/home/item.html?id=5600cf6b463043ec97b764fb258997b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lta.cr.usgs.gov/SRTM" TargetMode="Externa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sheds.cr.usgs.gov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ta.cr.usgs.gov/GTOPO3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ta.cr.usgs.gov/HYDRO1K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ebsoilsurvey.sc.egov.usda.gov/App/WebSoilSurvey.aspx" TargetMode="External"/><Relationship Id="rId2" Type="http://schemas.openxmlformats.org/officeDocument/2006/relationships/hyperlink" Target="http://www.nrcs.usda.gov/wps/portal/nrcs/site/soils/home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dg.sc.egov.usda.gov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dg.sc.egov.usda.gov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ebsoilsurvey.nrcs.usda.gov/DataAvailability/SoilDataAvailabilityMap.pdf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landcover.usgs.gov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mrlc.gov/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caee.utexas.edu/prof/maidment/giswr2014/Census/AccessingCensusData.pdf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www.caee.utexas.edu/prof/maidment/giswr2014/census/census.gdb.zip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i.noaa.gov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climate.gov/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rism.oregonstate.edu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aterdata.usgs.gov/nwis/r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hyperlink" Target="http://water.usgs.gov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cuahsi.org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noaa.gov/tools/nwm-image-viewer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hydroshare.org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doc.arcgis.com/en/living-atlas/" TargetMode="Externa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://landscape2.arcgis.com/arcgis/services/" TargetMode="External"/><Relationship Id="rId7" Type="http://schemas.openxmlformats.org/officeDocument/2006/relationships/image" Target="../media/image66.png"/><Relationship Id="rId2" Type="http://schemas.openxmlformats.org/officeDocument/2006/relationships/hyperlink" Target="http://landscape1.arcgis.com/arcgis/services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hydro.arcgis.com/arcgis/services" TargetMode="External"/><Relationship Id="rId5" Type="http://schemas.openxmlformats.org/officeDocument/2006/relationships/hyperlink" Target="http://elevation.arcgis.com/arcgis/services" TargetMode="External"/><Relationship Id="rId4" Type="http://schemas.openxmlformats.org/officeDocument/2006/relationships/hyperlink" Target="http://landscape3.arcgis.com/arcgis/servic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nhd.usgs.gov/wbd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pro.arcgis.com/en/pro-app/help/projects/connect-to-a-gis-server.htm" TargetMode="Externa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elevation.arcgis.com/arcgis/services" TargetMode="Externa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ater.weather.gov/ahps/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nviroatlas.epa.gov/enviroatla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nris.org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twdb.texas.gov/mapping/gisdata.asp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cc.nrcs.usda.gov/snote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map.gov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cbrfc.noaa.gov/station/sweplot/sweplot.cgi?tglu1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gis.utah.gov/" TargetMode="Externa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data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geology.utah.gov/maps/gis/index.htm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cc.dri.edu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rriverinfo.org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hd.usgs.gov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1534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Data Sources for GIS in Water Resources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by David R. Maidment, and David G. Tarboton 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GIS in Water Resources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Fall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1676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089" y="1675319"/>
            <a:ext cx="4950691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Digital Elevation Model</a:t>
            </a:r>
            <a:r>
              <a:rPr lang="en-US" dirty="0" smtClean="0"/>
              <a:t> with 1 arc-second (30m), 1/3 arc-second (10m) and some 1/9 arc second (3m) cells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Distributed as part of the National Map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Derived from USGS </a:t>
            </a:r>
            <a:r>
              <a:rPr lang="en-US" dirty="0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dirty="0" smtClean="0">
                <a:cs typeface="Times New Roman" pitchFamily="18" charset="0"/>
              </a:rPr>
              <a:t> quadrangle sheets and at higher resolution from LIDAR </a:t>
            </a:r>
            <a:endParaRPr lang="en-US" dirty="0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981200" y="59436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Get the data: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895600" y="1059876"/>
            <a:ext cx="269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http://ned.usgs.gov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1492" y="5915072"/>
            <a:ext cx="4518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http://nationalmap.gov/viewer.html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6945"/>
            <a:ext cx="7772400" cy="753761"/>
          </a:xfrm>
        </p:spPr>
        <p:txBody>
          <a:bodyPr/>
          <a:lstStyle/>
          <a:p>
            <a:r>
              <a:rPr lang="en-US" sz="3600" dirty="0" smtClean="0"/>
              <a:t>National Elevation Dataset Availability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65004" y="6227638"/>
            <a:ext cx="52620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nationalmap.gov/viewer.html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0" y="1115908"/>
            <a:ext cx="8501062" cy="50173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51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71004"/>
            <a:ext cx="3814763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Slope</a:t>
            </a:r>
          </a:p>
          <a:p>
            <a:pPr eaLnBrk="1" hangingPunct="1"/>
            <a:r>
              <a:rPr lang="en-US" dirty="0" smtClean="0"/>
              <a:t>Elevation</a:t>
            </a:r>
          </a:p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Mean annual flow</a:t>
            </a:r>
          </a:p>
          <a:p>
            <a:pPr lvl="1" eaLnBrk="1" hangingPunct="1"/>
            <a:r>
              <a:rPr lang="en-US" dirty="0" smtClean="0">
                <a:solidFill>
                  <a:srgbClr val="FF3300"/>
                </a:solidFill>
              </a:rPr>
              <a:t>Corresponding velocity</a:t>
            </a:r>
          </a:p>
          <a:p>
            <a:pPr eaLnBrk="1" hangingPunct="1"/>
            <a:r>
              <a:rPr lang="en-US" dirty="0" smtClean="0"/>
              <a:t>Drainage area</a:t>
            </a:r>
          </a:p>
          <a:p>
            <a:pPr eaLnBrk="1" hangingPunct="1"/>
            <a:r>
              <a:rPr lang="en-US" dirty="0" smtClean="0"/>
              <a:t>% of upstream drainage area in different land uses</a:t>
            </a:r>
          </a:p>
          <a:p>
            <a:pPr eaLnBrk="1" hangingPunct="1"/>
            <a:r>
              <a:rPr lang="en-US" dirty="0" smtClean="0"/>
              <a:t>Stream order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644"/>
          <a:stretch/>
        </p:blipFill>
        <p:spPr>
          <a:xfrm>
            <a:off x="4043363" y="1971004"/>
            <a:ext cx="5100637" cy="404879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019800" y="4138612"/>
            <a:ext cx="1371600" cy="3571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43363" y="5458692"/>
            <a:ext cx="1290637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3363" y="4147848"/>
            <a:ext cx="1366837" cy="184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68763" y="3380509"/>
            <a:ext cx="1100138" cy="157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4" y="220391"/>
            <a:ext cx="7856442" cy="1472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4874" y="6234460"/>
            <a:ext cx="6774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http://www.horizon-systems.com/nhdplus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5" y="32117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Foundation for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4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Geospatial Hydrologic Framework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for the United States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2.7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million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reach catchments in 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average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area 3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km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reach length 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Uniquely labelled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472" y="6519176"/>
            <a:ext cx="7255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7"/>
              </a:rPr>
              <a:t>http://www.arcgis.com/home/item.html?id=5600cf6b463043ec97b764fb258997be</a:t>
            </a:r>
            <a:r>
              <a:rPr lang="en-US" sz="1600" dirty="0" smtClean="0">
                <a:hlinkClick r:id="rId7"/>
              </a:rPr>
              <a:t>#</a:t>
            </a:r>
            <a:r>
              <a:rPr lang="en-US" sz="1600" dirty="0" smtClean="0"/>
              <a:t>!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79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52400"/>
            <a:ext cx="83058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smtClean="0"/>
              <a:t>Digital Elevation Model (DEM)-30 meter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72517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8" b="7780"/>
          <a:stretch/>
        </p:blipFill>
        <p:spPr bwMode="auto">
          <a:xfrm>
            <a:off x="76200" y="3424542"/>
            <a:ext cx="2743200" cy="326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8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Austin West 30 Meter DEM</a:t>
            </a:r>
          </a:p>
        </p:txBody>
      </p:sp>
      <p:pic>
        <p:nvPicPr>
          <p:cNvPr id="26627" name="Picture 3" descr="aus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15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514600" y="2162766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 b="1"/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 dirty="0"/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329625"/>
            <a:ext cx="5745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3300"/>
                </a:solidFill>
              </a:rPr>
              <a:t>Eight Direction</a:t>
            </a:r>
            <a:r>
              <a:rPr lang="en-US" sz="3200" dirty="0"/>
              <a:t> Pour Point Model</a:t>
            </a:r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597568" y="57912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Water </a:t>
            </a:r>
            <a:r>
              <a:rPr lang="en-US" dirty="0" smtClean="0"/>
              <a:t>in a given cell flows one or more of eight adjacent cells in </a:t>
            </a:r>
            <a:r>
              <a:rPr lang="en-US" dirty="0"/>
              <a:t>the direction of </a:t>
            </a:r>
            <a:r>
              <a:rPr lang="en-US" dirty="0">
                <a:solidFill>
                  <a:srgbClr val="FF3300"/>
                </a:solidFill>
              </a:rPr>
              <a:t>steepest </a:t>
            </a:r>
            <a:r>
              <a:rPr lang="en-US" dirty="0" smtClean="0">
                <a:solidFill>
                  <a:srgbClr val="FF3300"/>
                </a:solidFill>
              </a:rPr>
              <a:t>descent (ArcGIS)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79299" y="914400"/>
            <a:ext cx="86526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ArcGIS raster operations involved in watershed delineation are derived from the premise that “water flows downhill, in doing so, will follow the </a:t>
            </a:r>
            <a:r>
              <a:rPr lang="en-US" dirty="0" smtClean="0">
                <a:solidFill>
                  <a:srgbClr val="FF3300"/>
                </a:solidFill>
              </a:rPr>
              <a:t>steepest descent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Flow </a:t>
            </a:r>
            <a:r>
              <a:rPr lang="en-US" smtClean="0">
                <a:solidFill>
                  <a:schemeClr val="tx1"/>
                </a:solidFill>
              </a:rPr>
              <a:t>Direction</a:t>
            </a:r>
            <a:r>
              <a:rPr lang="en-US" smtClean="0"/>
              <a:t> Grid</a:t>
            </a:r>
          </a:p>
        </p:txBody>
      </p:sp>
      <p:pic>
        <p:nvPicPr>
          <p:cNvPr id="28675" name="Picture 3" descr="f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19200"/>
            <a:ext cx="6477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457200" y="3276600"/>
            <a:ext cx="1524000" cy="1600200"/>
            <a:chOff x="2261" y="1517"/>
            <a:chExt cx="1149" cy="1094"/>
          </a:xfrm>
        </p:grpSpPr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32</a:t>
              </a:r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16</a:t>
              </a:r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8</a:t>
              </a:r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64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b="1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4</a:t>
              </a:r>
            </a:p>
          </p:txBody>
        </p: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8692" name="Rectangle 12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128</a:t>
                </a:r>
              </a:p>
            </p:txBody>
          </p:sp>
          <p:sp>
            <p:nvSpPr>
              <p:cNvPr id="28693" name="Rectangle 13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</a:t>
                </a:r>
              </a:p>
            </p:txBody>
          </p:sp>
          <p:sp>
            <p:nvSpPr>
              <p:cNvPr id="28694" name="Rectangle 14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2</a:t>
                </a:r>
              </a:p>
            </p:txBody>
          </p:sp>
        </p:grp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6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Line 17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Line 18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0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21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22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Delineation of</a:t>
            </a:r>
            <a:r>
              <a:rPr lang="en-US" smtClean="0">
                <a:solidFill>
                  <a:srgbClr val="FF3300"/>
                </a:solidFill>
              </a:rPr>
              <a:t> </a:t>
            </a:r>
            <a:r>
              <a:rPr lang="en-US" smtClean="0">
                <a:solidFill>
                  <a:srgbClr val="66CCFF"/>
                </a:solidFill>
              </a:rPr>
              <a:t>Streams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Watersheds</a:t>
            </a:r>
            <a:r>
              <a:rPr lang="en-US" smtClean="0"/>
              <a:t> on a DEM </a:t>
            </a:r>
          </a:p>
        </p:txBody>
      </p:sp>
      <p:pic>
        <p:nvPicPr>
          <p:cNvPr id="29699" name="Picture 3" descr="stream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865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/>
                </a:solidFill>
              </a:rPr>
              <a:t>Outline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638800"/>
          </a:xfrm>
        </p:spPr>
        <p:txBody>
          <a:bodyPr/>
          <a:lstStyle/>
          <a:p>
            <a:r>
              <a:rPr lang="en-US" dirty="0"/>
              <a:t>The hierarchical system of watersheds and basins </a:t>
            </a:r>
          </a:p>
          <a:p>
            <a:r>
              <a:rPr lang="en-US" dirty="0" smtClean="0"/>
              <a:t>Where </a:t>
            </a:r>
            <a:r>
              <a:rPr lang="en-US" dirty="0"/>
              <a:t>to obtain </a:t>
            </a:r>
            <a:r>
              <a:rPr lang="en-US" dirty="0" smtClean="0"/>
              <a:t>data and maps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National/State/Global Data repositories</a:t>
            </a:r>
          </a:p>
          <a:p>
            <a:pPr lvl="1"/>
            <a:r>
              <a:rPr lang="en-US" sz="2400" dirty="0" smtClean="0"/>
              <a:t>Hydrography</a:t>
            </a:r>
            <a:endParaRPr lang="en-US" sz="2400" dirty="0"/>
          </a:p>
          <a:p>
            <a:pPr lvl="1"/>
            <a:r>
              <a:rPr lang="en-US" sz="2400" dirty="0"/>
              <a:t>USGS National Water Information System</a:t>
            </a:r>
          </a:p>
          <a:p>
            <a:pPr lvl="1"/>
            <a:r>
              <a:rPr lang="en-US" sz="2400" dirty="0" smtClean="0"/>
              <a:t>Land Cover</a:t>
            </a:r>
          </a:p>
          <a:p>
            <a:pPr lvl="1"/>
            <a:r>
              <a:rPr lang="en-US" sz="2400" dirty="0" smtClean="0"/>
              <a:t>Census</a:t>
            </a:r>
            <a:endParaRPr lang="en-US" sz="2400" dirty="0"/>
          </a:p>
          <a:p>
            <a:pPr lvl="1"/>
            <a:r>
              <a:rPr lang="en-US" sz="2400" dirty="0"/>
              <a:t>Elevation</a:t>
            </a:r>
          </a:p>
          <a:p>
            <a:pPr lvl="1"/>
            <a:r>
              <a:rPr lang="en-US" sz="2400" dirty="0" smtClean="0"/>
              <a:t>Soil (</a:t>
            </a:r>
            <a:r>
              <a:rPr lang="en-US" sz="2400" dirty="0" err="1" smtClean="0"/>
              <a:t>Statsgo</a:t>
            </a:r>
            <a:r>
              <a:rPr lang="en-US" sz="2400" dirty="0" smtClean="0"/>
              <a:t>/</a:t>
            </a:r>
            <a:r>
              <a:rPr lang="en-US" sz="2400" dirty="0" err="1" smtClean="0"/>
              <a:t>Surgo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Weather</a:t>
            </a:r>
          </a:p>
          <a:p>
            <a:pPr lvl="1"/>
            <a:r>
              <a:rPr lang="en-US" sz="2400" dirty="0" smtClean="0"/>
              <a:t>Regional data for Texas and Utah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0"/>
          <a:ext cx="7848600" cy="652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Bitmap Image" r:id="rId3" imgW="5990476" imgH="4982270" progId="Paint.Picture">
                  <p:embed/>
                </p:oleObj>
              </mc:Choice>
              <mc:Fallback>
                <p:oleObj name="Bitmap Image" r:id="rId3" imgW="5990476" imgH="498227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7848600" cy="652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037254" y="1549760"/>
            <a:ext cx="37880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lta.cr.usgs.gov/SRTM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SRTM Topographic Data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83856" y="6215688"/>
            <a:ext cx="401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http://www2.jpl.nasa.gov/srtm/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302" y="1557484"/>
            <a:ext cx="5323662" cy="46582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77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derived from SRTM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5867400"/>
            <a:ext cx="4010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hlinkClick r:id="rId3"/>
              </a:rPr>
              <a:t>http://hydrosheds.cr.usgs.gov/</a:t>
            </a:r>
            <a:r>
              <a:rPr lang="en-US" i="1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GTOPO30</a:t>
            </a:r>
            <a:r>
              <a:rPr lang="en-US" smtClean="0"/>
              <a:t> - 1 km Digital Elevation Model of the Earth</a:t>
            </a:r>
          </a:p>
        </p:txBody>
      </p:sp>
      <p:pic>
        <p:nvPicPr>
          <p:cNvPr id="45059" name="Picture 3" descr="gtopo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78486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62000" y="6096000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hlinkClick r:id="rId3"/>
              </a:rPr>
              <a:t>https://lta.cr.usgs.gov/GTOPO30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Drainage</a:t>
            </a:r>
            <a:r>
              <a:rPr lang="en-US" smtClean="0"/>
              <a:t> in North America</a:t>
            </a:r>
          </a:p>
        </p:txBody>
      </p:sp>
      <p:pic>
        <p:nvPicPr>
          <p:cNvPr id="46083" name="Picture 3" descr="nast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43751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384925" y="2098675"/>
            <a:ext cx="17668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Hydro1K is</a:t>
            </a:r>
          </a:p>
          <a:p>
            <a:r>
              <a:rPr lang="en-US"/>
              <a:t>derived from</a:t>
            </a:r>
          </a:p>
          <a:p>
            <a:r>
              <a:rPr lang="en-US"/>
              <a:t>GTOPO30</a:t>
            </a:r>
          </a:p>
          <a:p>
            <a:r>
              <a:rPr lang="en-US"/>
              <a:t>using raster </a:t>
            </a:r>
          </a:p>
          <a:p>
            <a:r>
              <a:rPr lang="en-US"/>
              <a:t>GIS analysis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33400" y="60198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hlinkClick r:id="rId3"/>
              </a:rPr>
              <a:t>https://lta.cr.usgs.gov/HYDRO1K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7772400" cy="1470025"/>
          </a:xfrm>
        </p:spPr>
        <p:txBody>
          <a:bodyPr/>
          <a:lstStyle/>
          <a:p>
            <a:r>
              <a:rPr lang="en-US" dirty="0" smtClean="0"/>
              <a:t>Soil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8839200" cy="17526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/>
              <a:t>Natural Resources Conservation Service (</a:t>
            </a:r>
            <a:r>
              <a:rPr lang="en-US" sz="2800" dirty="0" smtClean="0"/>
              <a:t>NRCS)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State Soil Geographic Database-STATSGO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Soil </a:t>
            </a:r>
            <a:r>
              <a:rPr lang="en-US" sz="2800" dirty="0"/>
              <a:t>Survey Geographic </a:t>
            </a:r>
            <a:r>
              <a:rPr lang="en-US" sz="2800" dirty="0" smtClean="0"/>
              <a:t>Database- SSURGO</a:t>
            </a:r>
            <a:endParaRPr lang="en-US" sz="2800" dirty="0"/>
          </a:p>
          <a:p>
            <a:pPr algn="l"/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81000" y="3819828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www.nrcs.usda.gov/wps/portal/nrcs/site/soils/home/</a:t>
            </a:r>
            <a:r>
              <a:rPr lang="en-US" dirty="0" smtClean="0"/>
              <a:t>    </a:t>
            </a:r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websoilsurvey.sc.egov.usda.gov/App/WebSoilSurvey.aspx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https://gdg.sc.egov.usda.gov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9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stats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9280"/>
            <a:ext cx="686593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81000" y="983680"/>
            <a:ext cx="424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1:250,000 Scale Soil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83" y="1440880"/>
            <a:ext cx="6847210" cy="502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2694" y="6396335"/>
            <a:ext cx="3829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https://gdg.sc.egov.usda.gov/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117193" y="2285999"/>
            <a:ext cx="213677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1:24,000 scale</a:t>
            </a:r>
          </a:p>
          <a:p>
            <a:r>
              <a:rPr lang="en-US" dirty="0"/>
              <a:t>soil information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0" y="762000"/>
            <a:ext cx="2371162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SSURGO:</a:t>
            </a:r>
          </a:p>
          <a:p>
            <a:r>
              <a:rPr lang="en-US" dirty="0"/>
              <a:t>County Level </a:t>
            </a:r>
          </a:p>
          <a:p>
            <a:r>
              <a:rPr lang="en-US" dirty="0"/>
              <a:t>Digital Soil Maps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3695" y="6243925"/>
            <a:ext cx="915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websoilsurvey.nrcs.usda.gov/DataAvailability/SoilDataAvailabilityMap.pdf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855" y="630454"/>
            <a:ext cx="6693356" cy="5072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Ssurgo for Travis County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308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497998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86000" y="2133600"/>
            <a:ext cx="24384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4343400"/>
            <a:ext cx="43434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000" y="5867400"/>
            <a:ext cx="594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103 soil map units described by 7530 polygons of average area  35.37 ha (87 acres)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30225" y="38100"/>
            <a:ext cx="7772400" cy="83064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Watershed Hierarchy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01025" y="2051003"/>
            <a:ext cx="2211387" cy="3692525"/>
            <a:chOff x="6248400" y="1565275"/>
            <a:chExt cx="3354387" cy="3692525"/>
          </a:xfrm>
        </p:grpSpPr>
        <p:sp>
          <p:nvSpPr>
            <p:cNvPr id="10242" name="Line 1026"/>
            <p:cNvSpPr>
              <a:spLocks noChangeShapeType="1"/>
            </p:cNvSpPr>
            <p:nvPr/>
          </p:nvSpPr>
          <p:spPr bwMode="auto">
            <a:xfrm>
              <a:off x="7513637" y="1828800"/>
              <a:ext cx="0" cy="3429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5" name="Oval 1029"/>
            <p:cNvSpPr>
              <a:spLocks noChangeArrowheads="1"/>
            </p:cNvSpPr>
            <p:nvPr/>
          </p:nvSpPr>
          <p:spPr bwMode="auto">
            <a:xfrm>
              <a:off x="6248400" y="1981200"/>
              <a:ext cx="2514600" cy="457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" name="Oval 1030"/>
            <p:cNvSpPr>
              <a:spLocks noChangeArrowheads="1"/>
            </p:cNvSpPr>
            <p:nvPr/>
          </p:nvSpPr>
          <p:spPr bwMode="auto">
            <a:xfrm>
              <a:off x="6478587" y="2681288"/>
              <a:ext cx="2057400" cy="304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Oval 1031"/>
            <p:cNvSpPr>
              <a:spLocks noChangeArrowheads="1"/>
            </p:cNvSpPr>
            <p:nvPr/>
          </p:nvSpPr>
          <p:spPr bwMode="auto">
            <a:xfrm>
              <a:off x="6678612" y="3138488"/>
              <a:ext cx="1676400" cy="304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1032"/>
            <p:cNvSpPr>
              <a:spLocks noChangeArrowheads="1"/>
            </p:cNvSpPr>
            <p:nvPr/>
          </p:nvSpPr>
          <p:spPr bwMode="auto">
            <a:xfrm>
              <a:off x="6827837" y="3657600"/>
              <a:ext cx="1358900" cy="228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1033"/>
            <p:cNvSpPr>
              <a:spLocks noChangeArrowheads="1"/>
            </p:cNvSpPr>
            <p:nvPr/>
          </p:nvSpPr>
          <p:spPr bwMode="auto">
            <a:xfrm>
              <a:off x="6977062" y="4114800"/>
              <a:ext cx="10668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Text Box 1034"/>
            <p:cNvSpPr txBox="1">
              <a:spLocks noChangeArrowheads="1"/>
            </p:cNvSpPr>
            <p:nvPr/>
          </p:nvSpPr>
          <p:spPr bwMode="auto">
            <a:xfrm>
              <a:off x="8351837" y="3581400"/>
              <a:ext cx="1057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8 HUC</a:t>
              </a:r>
            </a:p>
          </p:txBody>
        </p:sp>
        <p:sp>
          <p:nvSpPr>
            <p:cNvPr id="10251" name="Text Box 1035"/>
            <p:cNvSpPr txBox="1">
              <a:spLocks noChangeArrowheads="1"/>
            </p:cNvSpPr>
            <p:nvPr/>
          </p:nvSpPr>
          <p:spPr bwMode="auto">
            <a:xfrm>
              <a:off x="8656637" y="25908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10252" name="Text Box 1036"/>
            <p:cNvSpPr txBox="1">
              <a:spLocks noChangeArrowheads="1"/>
            </p:cNvSpPr>
            <p:nvPr/>
          </p:nvSpPr>
          <p:spPr bwMode="auto">
            <a:xfrm>
              <a:off x="8885237" y="20574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10253" name="Text Box 1037"/>
            <p:cNvSpPr txBox="1">
              <a:spLocks noChangeArrowheads="1"/>
            </p:cNvSpPr>
            <p:nvPr/>
          </p:nvSpPr>
          <p:spPr bwMode="auto">
            <a:xfrm>
              <a:off x="8504237" y="31242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6</a:t>
              </a:r>
            </a:p>
          </p:txBody>
        </p:sp>
        <p:sp>
          <p:nvSpPr>
            <p:cNvPr id="10254" name="Text Box 1038"/>
            <p:cNvSpPr txBox="1">
              <a:spLocks noChangeArrowheads="1"/>
            </p:cNvSpPr>
            <p:nvPr/>
          </p:nvSpPr>
          <p:spPr bwMode="auto">
            <a:xfrm>
              <a:off x="7894637" y="4724400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NHDPlus</a:t>
              </a:r>
            </a:p>
          </p:txBody>
        </p:sp>
        <p:sp>
          <p:nvSpPr>
            <p:cNvPr id="10255" name="Text Box 1039"/>
            <p:cNvSpPr txBox="1">
              <a:spLocks noChangeArrowheads="1"/>
            </p:cNvSpPr>
            <p:nvPr/>
          </p:nvSpPr>
          <p:spPr bwMode="auto">
            <a:xfrm>
              <a:off x="8199437" y="396240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10</a:t>
              </a:r>
            </a:p>
          </p:txBody>
        </p:sp>
        <p:sp>
          <p:nvSpPr>
            <p:cNvPr id="10256" name="Oval 1040"/>
            <p:cNvSpPr>
              <a:spLocks noChangeArrowheads="1"/>
            </p:cNvSpPr>
            <p:nvPr/>
          </p:nvSpPr>
          <p:spPr bwMode="auto">
            <a:xfrm>
              <a:off x="7132637" y="4419600"/>
              <a:ext cx="7620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Text Box 1041"/>
            <p:cNvSpPr txBox="1">
              <a:spLocks noChangeArrowheads="1"/>
            </p:cNvSpPr>
            <p:nvPr/>
          </p:nvSpPr>
          <p:spPr bwMode="auto">
            <a:xfrm>
              <a:off x="8047037" y="434340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12</a:t>
              </a:r>
            </a:p>
          </p:txBody>
        </p:sp>
        <p:sp>
          <p:nvSpPr>
            <p:cNvPr id="10258" name="Oval 1042"/>
            <p:cNvSpPr>
              <a:spLocks noChangeArrowheads="1"/>
            </p:cNvSpPr>
            <p:nvPr/>
          </p:nvSpPr>
          <p:spPr bwMode="auto">
            <a:xfrm>
              <a:off x="7285037" y="4800600"/>
              <a:ext cx="457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Text Box 1047"/>
            <p:cNvSpPr txBox="1">
              <a:spLocks noChangeArrowheads="1"/>
            </p:cNvSpPr>
            <p:nvPr/>
          </p:nvSpPr>
          <p:spPr bwMode="auto">
            <a:xfrm>
              <a:off x="8564562" y="1565275"/>
              <a:ext cx="10382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Digit #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88783" y="711060"/>
            <a:ext cx="8347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Each hydrologic unit is identified by a unique hydrologic unit code (HUC) consisting of two to </a:t>
            </a:r>
            <a:r>
              <a:rPr lang="en-US" sz="2200" dirty="0" smtClean="0"/>
              <a:t>or more digits </a:t>
            </a:r>
            <a:r>
              <a:rPr lang="en-US" sz="2200" dirty="0"/>
              <a:t>based on the </a:t>
            </a:r>
            <a:r>
              <a:rPr lang="en-US" sz="2200" dirty="0" smtClean="0"/>
              <a:t>levels </a:t>
            </a:r>
            <a:r>
              <a:rPr lang="en-US" sz="2200" dirty="0"/>
              <a:t>of classification in the hydrologic unit system.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746" y="5816311"/>
            <a:ext cx="3156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HAW HUC 8 </a:t>
            </a:r>
            <a:r>
              <a:rPr lang="en-US" b="1" dirty="0" smtClean="0"/>
              <a:t>03030002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797724" y="5872820"/>
            <a:ext cx="4695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Little Creek HUC 12 </a:t>
            </a:r>
            <a:r>
              <a:rPr lang="en-US" b="1" dirty="0" smtClean="0"/>
              <a:t>030300020603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29" y="2235856"/>
            <a:ext cx="5853414" cy="30815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1923191" y="3929016"/>
            <a:ext cx="779639" cy="1887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771552" y="3988476"/>
            <a:ext cx="410048" cy="18843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2140"/>
          <a:stretch/>
        </p:blipFill>
        <p:spPr>
          <a:xfrm>
            <a:off x="0" y="0"/>
            <a:ext cx="9144000" cy="6879771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81400" y="6248400"/>
            <a:ext cx="34378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http://landcover.usgs.gov</a:t>
            </a:r>
            <a:r>
              <a:rPr lang="en-US" dirty="0" smtClean="0">
                <a:solidFill>
                  <a:schemeClr val="accent2"/>
                </a:solidFill>
                <a:hlinkClick r:id="rId3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9458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National Land Cover Dataset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914400" y="60960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Get the data: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1763" y="6074073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http://www.mrlc.gov/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0" y="1360058"/>
            <a:ext cx="354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1992, 2001, </a:t>
            </a:r>
            <a:r>
              <a:rPr lang="en-US" dirty="0" smtClean="0"/>
              <a:t>2006 and 2011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39" y="1865604"/>
            <a:ext cx="7932161" cy="4164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 descr="land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4938"/>
            <a:ext cx="80010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844552A-584E-42B4-B1DF-685DB7A26765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762000"/>
            <a:ext cx="6705600" cy="5400675"/>
          </a:xfrm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04800" y="76200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altLang="en-US" sz="3200">
                <a:solidFill>
                  <a:prstClr val="black"/>
                </a:solidFill>
              </a:rPr>
              <a:t>Hierarchy of Census Geographic Entities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5821" y="5674616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11,000,000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6903" y="5118179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220,000 (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avg</a:t>
            </a: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 600 households/block grp)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1682" y="42976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74,000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03" y="5302845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US Population: 316 million</a:t>
            </a:r>
            <a:b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US Households: 133 million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674" y="618480"/>
            <a:ext cx="8124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ea typeface="Calibri" panose="020F0502020204030204" pitchFamily="34" charset="0"/>
                <a:hlinkClick r:id="rId4"/>
              </a:rPr>
              <a:t>http://www.caee.utexas.edu/prof/maidment/giswr2014/Census/AccessingCensusData.pdf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8921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sz="3600" smtClean="0">
                <a:latin typeface="Arial" charset="0"/>
              </a:rPr>
              <a:t>American Community Survey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14925"/>
          </a:xfrm>
        </p:spPr>
        <p:txBody>
          <a:bodyPr/>
          <a:lstStyle/>
          <a:p>
            <a:r>
              <a:rPr lang="en-US" altLang="en-US" sz="2000" smtClean="0">
                <a:latin typeface="Arial" charset="0"/>
              </a:rPr>
              <a:t>Source of detailed demographic and housing characteristics, including:</a:t>
            </a:r>
          </a:p>
          <a:p>
            <a:pPr lvl="1"/>
            <a:r>
              <a:rPr lang="en-US" altLang="en-US" sz="1600" smtClean="0">
                <a:latin typeface="Arial" charset="0"/>
              </a:rPr>
              <a:t>Income</a:t>
            </a:r>
          </a:p>
          <a:p>
            <a:pPr lvl="1"/>
            <a:r>
              <a:rPr lang="en-US" altLang="en-US" sz="1600" smtClean="0">
                <a:latin typeface="Arial" charset="0"/>
              </a:rPr>
              <a:t>Language spoken at home</a:t>
            </a:r>
          </a:p>
          <a:p>
            <a:pPr lvl="1"/>
            <a:r>
              <a:rPr lang="en-US" altLang="en-US" sz="1600" smtClean="0">
                <a:latin typeface="Arial" charset="0"/>
              </a:rPr>
              <a:t>Educational attainment</a:t>
            </a:r>
          </a:p>
          <a:p>
            <a:pPr lvl="1"/>
            <a:r>
              <a:rPr lang="en-US" altLang="en-US" sz="1600" smtClean="0">
                <a:latin typeface="Arial" charset="0"/>
              </a:rPr>
              <a:t>Occupation</a:t>
            </a:r>
          </a:p>
          <a:p>
            <a:pPr lvl="1"/>
            <a:r>
              <a:rPr lang="en-US" altLang="en-US" sz="1600" smtClean="0">
                <a:latin typeface="Arial" charset="0"/>
              </a:rPr>
              <a:t>Place of work and journey to work</a:t>
            </a:r>
          </a:p>
          <a:p>
            <a:r>
              <a:rPr lang="en-US" altLang="en-US" sz="2000" smtClean="0">
                <a:latin typeface="Arial" charset="0"/>
              </a:rPr>
              <a:t>Data collected annually from approximately 3 million households per year.  Approximately 250,000 households per month.</a:t>
            </a:r>
          </a:p>
          <a:p>
            <a:r>
              <a:rPr lang="en-US" altLang="en-US" sz="2000" smtClean="0">
                <a:latin typeface="Arial" charset="0"/>
              </a:rPr>
              <a:t>Data collected throughout the year—produces period estimates rather than point estimates.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42963" y="4710113"/>
          <a:ext cx="7132636" cy="1260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1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31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3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31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067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1-Year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3-Year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5-Year</a:t>
                      </a:r>
                      <a:r>
                        <a:rPr lang="en-US" sz="1800" baseline="0" dirty="0" smtClean="0"/>
                        <a:t>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80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Geographic</a:t>
                      </a:r>
                      <a:r>
                        <a:rPr lang="en-US" sz="1800" baseline="0" dirty="0" smtClean="0"/>
                        <a:t> Areas 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65,000 or more population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20,000 or more population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All areas,</a:t>
                      </a:r>
                      <a:r>
                        <a:rPr lang="en-US" sz="1800" baseline="0" dirty="0" smtClean="0"/>
                        <a:t> block group or higher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5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18" y="4267378"/>
            <a:ext cx="2171700" cy="125730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425" y="4619029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Census Block 370210020004000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2" y="5131570"/>
            <a:ext cx="3102703" cy="16110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94186" y="3677271"/>
            <a:ext cx="2400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Census Block Group 370210020004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23" y="1731663"/>
            <a:ext cx="3400425" cy="312420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59106" y="3016764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Zip Code 28803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20" y="2906503"/>
            <a:ext cx="2943225" cy="2733675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8" y="530498"/>
            <a:ext cx="4635844" cy="3453491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2642" y="1980244"/>
            <a:ext cx="1332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Buncombe County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89" y="-677028"/>
            <a:ext cx="6296025" cy="3152775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94547" y="962331"/>
            <a:ext cx="1097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North Carolina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43499" y="1100831"/>
            <a:ext cx="23701" cy="40045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37901" y="3677271"/>
            <a:ext cx="3781806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  <a:cs typeface="Arial" charset="0"/>
              </a:rPr>
              <a:t>Scales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  <a:cs typeface="Arial" charset="0"/>
              </a:rPr>
              <a:t>Data Aggregation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945" y="5752411"/>
            <a:ext cx="2351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A single property – 211 Caribou Rd</a:t>
            </a:r>
          </a:p>
        </p:txBody>
      </p:sp>
    </p:spTree>
    <p:extLst>
      <p:ext uri="{BB962C8B-B14F-4D97-AF65-F5344CB8AC3E}">
        <p14:creationId xmlns:p14="http://schemas.microsoft.com/office/powerpoint/2010/main" val="4495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91" y="-30018"/>
            <a:ext cx="8229600" cy="1143000"/>
          </a:xfrm>
        </p:spPr>
        <p:txBody>
          <a:bodyPr/>
          <a:lstStyle/>
          <a:p>
            <a:r>
              <a:rPr lang="en-US" dirty="0" smtClean="0"/>
              <a:t>Census Block Groups for the US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6" y="1223342"/>
            <a:ext cx="83248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4255" y="2831068"/>
            <a:ext cx="66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State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6982" y="2831068"/>
            <a:ext cx="85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831068"/>
            <a:ext cx="64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Tract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831068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Block Group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0400"/>
            <a:ext cx="4905375" cy="34766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835000"/>
            <a:ext cx="843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hlinkClick r:id="rId4"/>
              </a:rPr>
              <a:t>http://www.caee.utexas.edu/prof/maidment/giswr2014/census/census.gdb.zip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(308MB)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938712"/>
            <a:ext cx="558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Definition query to isolate Travis and Williamson Counties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4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Census Block Groups in Travis and Williamson Counties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257800" cy="521584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700639" cy="10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4922921"/>
            <a:ext cx="143244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Travis 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692339"/>
            <a:ext cx="195066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Williamson 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Demographic Analysis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3041072" cy="30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729988" cy="270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67743"/>
            <a:ext cx="3115054" cy="31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ent Arrow 2"/>
          <p:cNvSpPr/>
          <p:nvPr/>
        </p:nvSpPr>
        <p:spPr>
          <a:xfrm>
            <a:off x="3200400" y="1600200"/>
            <a:ext cx="533400" cy="439674"/>
          </a:xfrm>
          <a:prstGeom prst="ben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715000" y="3228069"/>
            <a:ext cx="533400" cy="439674"/>
          </a:xfrm>
          <a:prstGeom prst="ben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447906"/>
            <a:ext cx="14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Two Counties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4724400"/>
            <a:ext cx="113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307 Tracts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2035" y="5809673"/>
            <a:ext cx="18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823 Block Groups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389" y="2230582"/>
            <a:ext cx="7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Travis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3395" y="1450705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Williamson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5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2" y="1247114"/>
            <a:ext cx="8349962" cy="41708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529525" y="5807583"/>
            <a:ext cx="3631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https://www.ncei.noaa.gov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77200" cy="106521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Hydrologic Unit Code Watersheds</a:t>
            </a:r>
          </a:p>
        </p:txBody>
      </p:sp>
      <p:sp>
        <p:nvSpPr>
          <p:cNvPr id="9219" name="Text Box 1028"/>
          <p:cNvSpPr txBox="1">
            <a:spLocks noChangeArrowheads="1"/>
          </p:cNvSpPr>
          <p:nvPr/>
        </p:nvSpPr>
        <p:spPr bwMode="auto">
          <a:xfrm>
            <a:off x="1676400" y="1219200"/>
            <a:ext cx="71865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~ 2000 </a:t>
            </a:r>
            <a:r>
              <a:rPr lang="en-US" sz="2800" dirty="0" smtClean="0"/>
              <a:t>HUC 8 for </a:t>
            </a:r>
            <a:r>
              <a:rPr lang="en-US" sz="2800" dirty="0"/>
              <a:t>US, about the size of counties</a:t>
            </a:r>
          </a:p>
        </p:txBody>
      </p:sp>
      <p:pic>
        <p:nvPicPr>
          <p:cNvPr id="9220" name="Picture 1029" descr="huc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7705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24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7227" y="325913"/>
            <a:ext cx="6694055" cy="683490"/>
          </a:xfrm>
        </p:spPr>
        <p:txBody>
          <a:bodyPr/>
          <a:lstStyle/>
          <a:p>
            <a:r>
              <a:rPr lang="en-US" sz="3600" dirty="0" smtClean="0">
                <a:hlinkClick r:id="rId2"/>
              </a:rPr>
              <a:t>www.climate.gov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7" y="1613212"/>
            <a:ext cx="8324749" cy="451808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01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4" y="1105903"/>
            <a:ext cx="8937625" cy="64669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PRISM Mean Annual Precipitation (Oregon State U.)</a:t>
            </a:r>
          </a:p>
        </p:txBody>
      </p:sp>
      <p:pic>
        <p:nvPicPr>
          <p:cNvPr id="38916" name="Picture 4" descr="climate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7429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713158" y="6172200"/>
            <a:ext cx="3717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http://prism.oregonstate.edu/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619" y="1828800"/>
            <a:ext cx="6367462" cy="439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National Water Information System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433705" y="2592936"/>
            <a:ext cx="2275609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Web access to USGS water </a:t>
            </a:r>
          </a:p>
          <a:p>
            <a:r>
              <a:rPr lang="en-US" dirty="0"/>
              <a:t>resources data in real time</a:t>
            </a:r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2061152" y="5650923"/>
            <a:ext cx="447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http://waterdata.usgs.gov/usa/nwis/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06" y="1600778"/>
            <a:ext cx="5769473" cy="32413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26" y="47625"/>
            <a:ext cx="8229600" cy="9429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USGS Water Watch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680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Web access to USGS water resources data in real time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209800" y="6172200"/>
            <a:ext cx="429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2"/>
              </a:rPr>
              <a:t>waterdata.usgs.gov/nwis/rt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14600"/>
            <a:ext cx="2472118" cy="272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805" y="990600"/>
            <a:ext cx="5929104" cy="45581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9296400" cy="118586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USGS National Water Information System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985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Real-time and Historic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Streamflow and stage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Groundwater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Water Quality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Site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Tabular or Graphical Format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105400" y="4038600"/>
          <a:ext cx="335280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" name="Bitmap Image" r:id="rId3" imgW="4374259" imgH="2918713" progId="Paint.Picture">
                  <p:embed/>
                </p:oleObj>
              </mc:Choice>
              <mc:Fallback>
                <p:oleObj name="Bitmap Image" r:id="rId3" imgW="4374259" imgH="291871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38600"/>
                        <a:ext cx="3352800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143000" y="4038600"/>
          <a:ext cx="3700463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Bitmap Image" r:id="rId5" imgW="3436918" imgH="1783235" progId="Paint.Picture">
                  <p:embed/>
                </p:oleObj>
              </mc:Choice>
              <mc:Fallback>
                <p:oleObj name="Bitmap Image" r:id="rId5" imgW="3436918" imgH="178323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3533"/>
                      <a:stretch>
                        <a:fillRect/>
                      </a:stretch>
                    </p:blipFill>
                    <p:spPr bwMode="auto">
                      <a:xfrm>
                        <a:off x="1143000" y="4038600"/>
                        <a:ext cx="3700463" cy="222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88298" y="757535"/>
            <a:ext cx="282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http://water.usgs.gov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CUAHSI Water Data Services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267575" cy="511749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8437" y="1130490"/>
            <a:ext cx="230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hlinkClick r:id="rId3"/>
              </a:rPr>
              <a:t>http://data.cuahsi.org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7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45" y="96416"/>
            <a:ext cx="7772400" cy="575388"/>
          </a:xfrm>
        </p:spPr>
        <p:txBody>
          <a:bodyPr/>
          <a:lstStyle/>
          <a:p>
            <a:r>
              <a:rPr lang="en-US" sz="3600" dirty="0" smtClean="0"/>
              <a:t>NOAA National Water Model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82" y="561483"/>
            <a:ext cx="7275837" cy="58457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6774" y="6407216"/>
            <a:ext cx="7590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water.noaa.gov/tools/nwm-image-viewer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02433"/>
          </a:xfrm>
        </p:spPr>
        <p:txBody>
          <a:bodyPr/>
          <a:lstStyle/>
          <a:p>
            <a:r>
              <a:rPr lang="en-US" dirty="0" smtClean="0"/>
              <a:t>HydroShare NWM Apps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418" y="898085"/>
            <a:ext cx="6321165" cy="4961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9760" y="6036907"/>
            <a:ext cx="3484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http://apps.hydroshare.org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7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ArcGIS Online: Living Atlas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76400"/>
            <a:ext cx="3883710" cy="21336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62400"/>
            <a:ext cx="3529013" cy="272952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704109"/>
            <a:ext cx="3864495" cy="210589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610" y="3200400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Land Cover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456" y="61722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Soils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7887" y="3124200"/>
            <a:ext cx="104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Elevation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7689" y="1138535"/>
            <a:ext cx="5248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21"/>
                </a:solidFill>
                <a:latin typeface="arial" panose="020B0604020202020204" pitchFamily="34" charset="0"/>
                <a:hlinkClick r:id="rId5"/>
              </a:rPr>
              <a:t>http://doc.arcgis.com/en/living-atlas/</a:t>
            </a:r>
            <a:r>
              <a:rPr lang="en-US" dirty="0" smtClean="0">
                <a:solidFill>
                  <a:srgbClr val="006621"/>
                </a:solidFill>
                <a:latin typeface="arial" panose="020B0604020202020204" pitchFamily="34" charset="0"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1143000"/>
          </a:xfrm>
        </p:spPr>
        <p:txBody>
          <a:bodyPr/>
          <a:lstStyle/>
          <a:p>
            <a:r>
              <a:rPr lang="en-US" dirty="0" smtClean="0"/>
              <a:t>ArcGIS Online Services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29364" y="4414983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landscape1.arcgis.com/arcgis/services/</a:t>
            </a:r>
            <a:endParaRPr lang="en-US" sz="1800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landscape2.arcgis.com/arcgis/services/</a:t>
            </a:r>
            <a:endParaRPr lang="en-US" sz="1800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landscape3.arcgis.com/arcgis/services/</a:t>
            </a:r>
            <a:endParaRPr lang="en-US" sz="1800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dirty="0">
                <a:hlinkClick r:id="rId5"/>
              </a:rPr>
              <a:t>http://</a:t>
            </a:r>
            <a:r>
              <a:rPr lang="en-US" sz="1800" dirty="0" smtClean="0">
                <a:hlinkClick r:id="rId5"/>
              </a:rPr>
              <a:t>elevation.arcgis.com/arcgis/services</a:t>
            </a:r>
            <a:r>
              <a:rPr lang="en-US" sz="1800" dirty="0" smtClean="0"/>
              <a:t> </a:t>
            </a:r>
            <a:endParaRPr lang="en-US" sz="1800" u="sng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hydro.arcgis.com/arcgis/services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36245"/>
          <a:stretch/>
        </p:blipFill>
        <p:spPr>
          <a:xfrm>
            <a:off x="287693" y="1078348"/>
            <a:ext cx="3817871" cy="5189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48498"/>
          <a:stretch/>
        </p:blipFill>
        <p:spPr>
          <a:xfrm>
            <a:off x="4181765" y="1078348"/>
            <a:ext cx="3506659" cy="32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Watershed Boundary Dataset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National Program by </a:t>
            </a:r>
            <a:r>
              <a:rPr lang="en-US" dirty="0" smtClean="0">
                <a:solidFill>
                  <a:srgbClr val="FF3300"/>
                </a:solidFill>
              </a:rPr>
              <a:t>USGS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3300"/>
                </a:solidFill>
              </a:rPr>
              <a:t>USDA</a:t>
            </a:r>
            <a:r>
              <a:rPr lang="en-US" dirty="0" smtClean="0"/>
              <a:t> (NRCS)</a:t>
            </a:r>
          </a:p>
          <a:p>
            <a:pPr eaLnBrk="1" hangingPunct="1"/>
            <a:r>
              <a:rPr lang="en-US" dirty="0" smtClean="0"/>
              <a:t>Boundaries for </a:t>
            </a:r>
            <a:r>
              <a:rPr lang="en-US" dirty="0" smtClean="0">
                <a:solidFill>
                  <a:srgbClr val="FF3300"/>
                </a:solidFill>
              </a:rPr>
              <a:t>10- and 12- digit</a:t>
            </a:r>
            <a:r>
              <a:rPr lang="en-US" dirty="0" smtClean="0"/>
              <a:t> watersheds</a:t>
            </a:r>
          </a:p>
          <a:p>
            <a:pPr eaLnBrk="1" hangingPunct="1"/>
            <a:r>
              <a:rPr lang="en-US" dirty="0" smtClean="0"/>
              <a:t>First cut is by </a:t>
            </a:r>
            <a:r>
              <a:rPr lang="en-US" dirty="0" smtClean="0">
                <a:solidFill>
                  <a:srgbClr val="FF3300"/>
                </a:solidFill>
              </a:rPr>
              <a:t>automated delineation</a:t>
            </a:r>
            <a:r>
              <a:rPr lang="en-US" dirty="0" smtClean="0"/>
              <a:t> from NED</a:t>
            </a:r>
          </a:p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Hand checked</a:t>
            </a:r>
            <a:r>
              <a:rPr lang="en-US" dirty="0" smtClean="0"/>
              <a:t> and edited </a:t>
            </a:r>
          </a:p>
        </p:txBody>
      </p:sp>
      <p:pic>
        <p:nvPicPr>
          <p:cNvPr id="11268" name="Picture 1028" descr="wash_fi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32004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29" descr="wash_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0"/>
            <a:ext cx="25146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1030"/>
          <p:cNvSpPr>
            <a:spLocks noChangeShapeType="1"/>
          </p:cNvSpPr>
          <p:nvPr/>
        </p:nvSpPr>
        <p:spPr bwMode="auto">
          <a:xfrm flipH="1" flipV="1">
            <a:off x="5257800" y="2667000"/>
            <a:ext cx="1219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 flipV="1">
            <a:off x="7086600" y="4343400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1032"/>
          <p:cNvSpPr txBox="1">
            <a:spLocks noChangeArrowheads="1"/>
          </p:cNvSpPr>
          <p:nvPr/>
        </p:nvSpPr>
        <p:spPr bwMode="auto">
          <a:xfrm>
            <a:off x="6400800" y="2057400"/>
            <a:ext cx="257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10-digit watersheds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975152"/>
            <a:ext cx="836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u="sng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nhd.usgs.gov/wbd.html</a:t>
            </a:r>
            <a:r>
              <a:rPr lang="en-US" u="sng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Ready to Use Services in ArcGIS Pro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493" y="6158481"/>
            <a:ext cx="910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pro.arcgis.com/en/pro-app/help/projects/connect-to-a-gis-server.htm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" y="1135861"/>
            <a:ext cx="9085013" cy="491549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23682" y="3272010"/>
            <a:ext cx="2181340" cy="22915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 Services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3445" y="1060632"/>
            <a:ext cx="5822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elevation.arcgis.com/arcgis/services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30" y="1522297"/>
            <a:ext cx="8516340" cy="50659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618702" y="3624550"/>
            <a:ext cx="2181340" cy="16525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Dynamic Map Services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313349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433571" cy="29370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057400" y="5486400"/>
            <a:ext cx="32145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28" y="4506191"/>
            <a:ext cx="2576514" cy="21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514600" y="3657600"/>
            <a:ext cx="1828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8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305800" cy="69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hlinkClick r:id="rId3"/>
              </a:rPr>
              <a:t>http://water.weather.gov/ahps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74" y="24809"/>
            <a:ext cx="7772400" cy="889591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http://water.weather.gov/ahps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1" y="1219200"/>
            <a:ext cx="8646162" cy="551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2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909"/>
            <a:ext cx="9091588" cy="6219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00675" cy="17716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00337" y="1043709"/>
            <a:ext cx="5751945" cy="369455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>
                <a:hlinkClick r:id="rId4"/>
              </a:rPr>
              <a:t>http://enviroatlas.epa.gov/enviroatlas</a:t>
            </a:r>
            <a:r>
              <a:rPr lang="en-US" sz="2800" dirty="0" smtClean="0">
                <a:hlinkClick r:id="rId4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9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1748"/>
            <a:ext cx="7772400" cy="1143000"/>
          </a:xfrm>
        </p:spPr>
        <p:txBody>
          <a:bodyPr/>
          <a:lstStyle/>
          <a:p>
            <a:r>
              <a:rPr lang="en-US" dirty="0" err="1" smtClean="0"/>
              <a:t>EnviroAtlas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109" y="1634839"/>
            <a:ext cx="6883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All data is available for download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Some data is available for download as web service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3430"/>
          <a:stretch/>
        </p:blipFill>
        <p:spPr>
          <a:xfrm>
            <a:off x="3657600" y="4067468"/>
            <a:ext cx="5458691" cy="236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41854" y="5789196"/>
            <a:ext cx="632691" cy="21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3563" y="5789196"/>
            <a:ext cx="1203037" cy="205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17" y="2615927"/>
            <a:ext cx="3429000" cy="3448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6036" y="4276439"/>
            <a:ext cx="1311564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57600" y="4378039"/>
            <a:ext cx="2401455" cy="1411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7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24025"/>
            <a:ext cx="5510426" cy="43989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2669"/>
            <a:ext cx="7043737" cy="1596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955" y="1768787"/>
            <a:ext cx="8370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Texas Natural Resource </a:t>
            </a:r>
            <a:r>
              <a:rPr lang="en-US" dirty="0"/>
              <a:t>Information System  </a:t>
            </a:r>
            <a:r>
              <a:rPr lang="en-US" dirty="0">
                <a:hlinkClick r:id="rId4"/>
              </a:rPr>
              <a:t>http://www.tnris.org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dirty="0" smtClean="0"/>
              <a:t>TWDB </a:t>
            </a:r>
            <a:r>
              <a:rPr lang="en-US" sz="2400" u="sng" dirty="0">
                <a:hlinkClick r:id="rId2"/>
              </a:rPr>
              <a:t>http://www.twdb.texas.gov/mapping/gisdata.asp</a:t>
            </a:r>
            <a:r>
              <a:rPr lang="en-US" sz="2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24000"/>
            <a:ext cx="7505700" cy="509315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98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78486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8384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533400" y="4953000"/>
            <a:ext cx="4888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http://www.wcc.nrcs.usda.gov/snotel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1145" y="64808"/>
            <a:ext cx="7772400" cy="708890"/>
          </a:xfrm>
        </p:spPr>
        <p:txBody>
          <a:bodyPr/>
          <a:lstStyle/>
          <a:p>
            <a:r>
              <a:rPr lang="en-US" dirty="0" smtClean="0"/>
              <a:t>The National Map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6" y="1235363"/>
            <a:ext cx="7782660" cy="48840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0041" y="653683"/>
            <a:ext cx="3014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spc="-15" dirty="0">
                <a:solidFill>
                  <a:srgbClr val="0000FF"/>
                </a:solidFill>
                <a:ea typeface="Times New Roman" panose="02020603050405020304" pitchFamily="18" charset="0"/>
                <a:hlinkClick r:id="rId3"/>
              </a:rPr>
              <a:t>http://nationalmap.gov/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3235" y="6165545"/>
            <a:ext cx="8557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Times New Roman" panose="02020603050405020304" pitchFamily="18" charset="0"/>
              </a:rPr>
              <a:t>A</a:t>
            </a:r>
            <a:r>
              <a:rPr lang="en-US" spc="-20" dirty="0">
                <a:ea typeface="Times New Roman" panose="02020603050405020304" pitchFamily="18" charset="0"/>
              </a:rPr>
              <a:t> </a:t>
            </a:r>
            <a:r>
              <a:rPr lang="en-US" spc="-5" dirty="0">
                <a:ea typeface="Times New Roman" panose="02020603050405020304" pitchFamily="18" charset="0"/>
              </a:rPr>
              <a:t>c</a:t>
            </a:r>
            <a:r>
              <a:rPr lang="en-US" spc="20" dirty="0">
                <a:ea typeface="Times New Roman" panose="02020603050405020304" pitchFamily="18" charset="0"/>
              </a:rPr>
              <a:t>e</a:t>
            </a:r>
            <a:r>
              <a:rPr lang="en-US" spc="-20" dirty="0">
                <a:ea typeface="Times New Roman" panose="02020603050405020304" pitchFamily="18" charset="0"/>
              </a:rPr>
              <a:t>n</a:t>
            </a:r>
            <a:r>
              <a:rPr lang="en-US" spc="25" dirty="0">
                <a:ea typeface="Times New Roman" panose="02020603050405020304" pitchFamily="18" charset="0"/>
              </a:rPr>
              <a:t>t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spc="20" dirty="0">
                <a:ea typeface="Times New Roman" panose="02020603050405020304" pitchFamily="18" charset="0"/>
              </a:rPr>
              <a:t>a</a:t>
            </a:r>
            <a:r>
              <a:rPr lang="en-US" dirty="0">
                <a:ea typeface="Times New Roman" panose="02020603050405020304" pitchFamily="18" charset="0"/>
              </a:rPr>
              <a:t>l</a:t>
            </a:r>
            <a:r>
              <a:rPr lang="en-US" spc="-35" dirty="0">
                <a:ea typeface="Times New Roman" panose="02020603050405020304" pitchFamily="18" charset="0"/>
              </a:rPr>
              <a:t> </a:t>
            </a:r>
            <a:r>
              <a:rPr lang="en-US" spc="-10" dirty="0">
                <a:ea typeface="Times New Roman" panose="02020603050405020304" pitchFamily="18" charset="0"/>
              </a:rPr>
              <a:t>s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dirty="0">
                <a:ea typeface="Times New Roman" panose="02020603050405020304" pitchFamily="18" charset="0"/>
              </a:rPr>
              <a:t>u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spc="-5" dirty="0">
                <a:ea typeface="Times New Roman" panose="02020603050405020304" pitchFamily="18" charset="0"/>
              </a:rPr>
              <a:t>c</a:t>
            </a:r>
            <a:r>
              <a:rPr lang="en-US" dirty="0">
                <a:ea typeface="Times New Roman" panose="02020603050405020304" pitchFamily="18" charset="0"/>
              </a:rPr>
              <a:t>e</a:t>
            </a:r>
            <a:r>
              <a:rPr lang="en-US" spc="5" dirty="0">
                <a:ea typeface="Times New Roman" panose="02020603050405020304" pitchFamily="18" charset="0"/>
              </a:rPr>
              <a:t> </a:t>
            </a:r>
            <a:r>
              <a:rPr lang="en-US" spc="-45" dirty="0">
                <a:ea typeface="Times New Roman" panose="02020603050405020304" pitchFamily="18" charset="0"/>
              </a:rPr>
              <a:t>f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dirty="0">
                <a:ea typeface="Times New Roman" panose="02020603050405020304" pitchFamily="18" charset="0"/>
              </a:rPr>
              <a:t>r</a:t>
            </a:r>
            <a:r>
              <a:rPr lang="en-US" spc="20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US</a:t>
            </a:r>
            <a:r>
              <a:rPr lang="en-US" spc="-5" dirty="0">
                <a:ea typeface="Times New Roman" panose="02020603050405020304" pitchFamily="18" charset="0"/>
              </a:rPr>
              <a:t> </a:t>
            </a:r>
            <a:r>
              <a:rPr lang="en-US" spc="-25" dirty="0">
                <a:ea typeface="Times New Roman" panose="02020603050405020304" pitchFamily="18" charset="0"/>
              </a:rPr>
              <a:t>G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spc="-25" dirty="0">
                <a:ea typeface="Times New Roman" panose="02020603050405020304" pitchFamily="18" charset="0"/>
              </a:rPr>
              <a:t>v</a:t>
            </a:r>
            <a:r>
              <a:rPr lang="en-US" spc="-5" dirty="0">
                <a:ea typeface="Times New Roman" panose="02020603050405020304" pitchFamily="18" charset="0"/>
              </a:rPr>
              <a:t>e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n</a:t>
            </a:r>
            <a:r>
              <a:rPr lang="en-US" spc="-30" dirty="0">
                <a:ea typeface="Times New Roman" panose="02020603050405020304" pitchFamily="18" charset="0"/>
              </a:rPr>
              <a:t>m</a:t>
            </a:r>
            <a:r>
              <a:rPr lang="en-US" spc="20" dirty="0">
                <a:ea typeface="Times New Roman" panose="02020603050405020304" pitchFamily="18" charset="0"/>
              </a:rPr>
              <a:t>e</a:t>
            </a:r>
            <a:r>
              <a:rPr lang="en-US" spc="-25" dirty="0">
                <a:ea typeface="Times New Roman" panose="02020603050405020304" pitchFamily="18" charset="0"/>
              </a:rPr>
              <a:t>n</a:t>
            </a:r>
            <a:r>
              <a:rPr lang="en-US" dirty="0">
                <a:ea typeface="Times New Roman" panose="02020603050405020304" pitchFamily="18" charset="0"/>
              </a:rPr>
              <a:t>t</a:t>
            </a:r>
            <a:r>
              <a:rPr lang="en-US" spc="40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d</a:t>
            </a:r>
            <a:r>
              <a:rPr lang="en-US" spc="-5" dirty="0">
                <a:ea typeface="Times New Roman" panose="02020603050405020304" pitchFamily="18" charset="0"/>
              </a:rPr>
              <a:t>a</a:t>
            </a:r>
            <a:r>
              <a:rPr lang="en-US" spc="25" dirty="0">
                <a:ea typeface="Times New Roman" panose="02020603050405020304" pitchFamily="18" charset="0"/>
              </a:rPr>
              <a:t>t</a:t>
            </a:r>
            <a:r>
              <a:rPr lang="en-US" spc="-30" dirty="0"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1145" y="4027055"/>
            <a:ext cx="1420091" cy="166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1145" y="3686607"/>
            <a:ext cx="1420091" cy="166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1372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97134"/>
            <a:ext cx="7010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SNOTEL System for Measuring Snow and Supporting Spring Runoff and Water Supply Forecasts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tarb\Dave\etc\Photos\Carlisle_SNOTEL_Halfcovered_IMG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921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USU Doc Daniels SNOTEL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507148"/>
            <a:ext cx="6273800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Measuring Snow Water Equivalent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64223"/>
            <a:ext cx="4261338" cy="56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"/>
            <a:ext cx="8401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5715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hlinkClick r:id="rId3"/>
              </a:rPr>
              <a:t>http://www.cbrfc.noaa.gov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CBRFC SNOTEL Ensemble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6442" y="6391019"/>
            <a:ext cx="83873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2"/>
              </a:rPr>
              <a:t>http://www.cbrfc.noaa.gov/station/sweplot/sweplot.cgi?tglu1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13" y="989526"/>
            <a:ext cx="7954241" cy="53635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3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9144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http://gis.utah.gov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6"/>
          <a:stretch/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94091"/>
            <a:ext cx="7667625" cy="55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152400"/>
            <a:ext cx="78581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 smtClean="0"/>
              <a:t>Utah GIS Portal Download GIS Data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3505200" y="6375219"/>
            <a:ext cx="3314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http://gis.utah.gov/data/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37519"/>
            <a:ext cx="5324475" cy="66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9275" y="6320135"/>
            <a:ext cx="5562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http://geology.utah.gov/maps/gis/index.htm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3058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971800" y="2971800"/>
            <a:ext cx="3341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http://www.wrcc.dri.edu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dirty="0" smtClean="0"/>
              <a:t>Bear River Watershed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20" y="1697921"/>
            <a:ext cx="7920835" cy="4648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298297"/>
            <a:ext cx="556260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963295">
              <a:lnSpc>
                <a:spcPts val="1370"/>
              </a:lnSpc>
              <a:spcBef>
                <a:spcPts val="385"/>
              </a:spcBef>
              <a:spcAft>
                <a:spcPts val="0"/>
              </a:spcAft>
            </a:pPr>
            <a:r>
              <a:rPr lang="en-US" spc="-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p: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spc="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pc="-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ea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</a:t>
            </a:r>
            <a:r>
              <a:rPr lang="en-US" spc="-4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g/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46291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520700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50875" y="3265488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River networks</a:t>
            </a:r>
          </a:p>
          <a:p>
            <a:r>
              <a:rPr lang="en-US" dirty="0"/>
              <a:t>for 8-digit HUC </a:t>
            </a:r>
          </a:p>
          <a:p>
            <a:r>
              <a:rPr lang="en-US" dirty="0"/>
              <a:t>watersheds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838200" y="5867400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http://nhd.usgs.gov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73"/>
            <a:ext cx="8229600" cy="1219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 on NASA Worldview</a:t>
            </a:r>
            <a:br>
              <a:rPr lang="en-US" dirty="0" smtClean="0"/>
            </a:br>
            <a:r>
              <a:rPr lang="en-US" sz="3600" dirty="0" smtClean="0"/>
              <a:t>(Shrinking Great Salt Lake)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17053" y="5870107"/>
            <a:ext cx="43087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https://earthdata.nasa.gov/labs/worldview/?p=geographic&amp;l=MODIS_Aqua_CorrectedReflectance_TrueColor,MODIS_Terra_CorrectedReflectance_TrueColor,Reference_Features,Coastlines&amp;t=2012-05-11&amp;v=-114.20487628044651,40.12581729563662,-</a:t>
            </a:r>
            <a:r>
              <a:rPr lang="en-US" sz="1100" dirty="0" smtClean="0">
                <a:solidFill>
                  <a:prstClr val="black"/>
                </a:solidFill>
              </a:rPr>
              <a:t>110.51347003044651,42.16048526438662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29" y="1339273"/>
            <a:ext cx="3460288" cy="3716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8282" y="5231881"/>
            <a:ext cx="1609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2012-05-11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436" y="1339273"/>
            <a:ext cx="3500582" cy="37353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5870106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https://earthdata.nasa.gov/labs/worldview/?p=geographic&amp;l=MODIS_Aqua_CorrectedReflectance_TrueColor,MODIS_Terra_CorrectedReflectance_TrueColor,Reference_Features,Coastlines&amp;t=2015-08-31&amp;v=-114.20487628044651,40.12581729563662,-110.51347003044651,42.16048526438662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6503" y="5252266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2015-08-31</a:t>
            </a:r>
          </a:p>
        </p:txBody>
      </p:sp>
    </p:spTree>
    <p:extLst>
      <p:ext uri="{BB962C8B-B14F-4D97-AF65-F5344CB8AC3E}">
        <p14:creationId xmlns:p14="http://schemas.microsoft.com/office/powerpoint/2010/main" val="1806691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86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Smoke from Fires over W US</a:t>
            </a:r>
            <a:br>
              <a:rPr lang="en-US" dirty="0" smtClean="0"/>
            </a:br>
            <a:r>
              <a:rPr lang="en-US" sz="3600" dirty="0" smtClean="0"/>
              <a:t>MODIS 2015-08-19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988291" y="6263497"/>
            <a:ext cx="7564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https://earthdata.nasa.gov/labs/worldview/?p=geographic&amp;l=MODIS_Aqua_CorrectedReflectance_TrueColor,MODIS_Terra_CorrectedReflectance_TrueColor,Reference_Features,Coastlines&amp;t=2015-08-19&amp;v=-134.01859698357154,33.61092471751162,-104.48734698357154,49.88826846751162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32" y="1283247"/>
            <a:ext cx="6474113" cy="49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37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964"/>
            <a:ext cx="8229600" cy="4916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a plethora of data sources available</a:t>
            </a:r>
          </a:p>
          <a:p>
            <a:r>
              <a:rPr lang="en-US" dirty="0" smtClean="0"/>
              <a:t>Knowing what is available is important to scope GIS analyses and projects</a:t>
            </a:r>
          </a:p>
          <a:p>
            <a:r>
              <a:rPr lang="en-US" dirty="0" smtClean="0"/>
              <a:t>GIS is about creating knowledge, telling </a:t>
            </a:r>
            <a:r>
              <a:rPr lang="en-US" dirty="0"/>
              <a:t>stories, making decisions – all involve </a:t>
            </a:r>
            <a:r>
              <a:rPr lang="en-US" dirty="0">
                <a:solidFill>
                  <a:srgbClr val="FF0000"/>
                </a:solidFill>
              </a:rPr>
              <a:t>integrating information from multiple sources</a:t>
            </a:r>
          </a:p>
          <a:p>
            <a:r>
              <a:rPr lang="en-US" dirty="0"/>
              <a:t>The way that data is organized can enhance or inhibit the analyses that can be done</a:t>
            </a:r>
          </a:p>
          <a:p>
            <a:r>
              <a:rPr lang="en-US" dirty="0"/>
              <a:t>Data dissemination is increasingly becoming service based </a:t>
            </a:r>
          </a:p>
        </p:txBody>
      </p:sp>
    </p:spTree>
    <p:extLst>
      <p:ext uri="{BB962C8B-B14F-4D97-AF65-F5344CB8AC3E}">
        <p14:creationId xmlns:p14="http://schemas.microsoft.com/office/powerpoint/2010/main" val="66688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76898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163" y="663575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6883400" cy="1125538"/>
          </a:xfrm>
        </p:spPr>
        <p:txBody>
          <a:bodyPr/>
          <a:lstStyle/>
          <a:p>
            <a:pPr eaLnBrk="1" hangingPunct="1"/>
            <a:r>
              <a:rPr lang="en-US" dirty="0" smtClean="0"/>
              <a:t>River Reach Codes</a:t>
            </a:r>
            <a:br>
              <a:rPr lang="en-US" dirty="0" smtClean="0"/>
            </a:br>
            <a:r>
              <a:rPr lang="en-US" sz="3200" dirty="0" smtClean="0"/>
              <a:t>Used for river address locations</a:t>
            </a:r>
          </a:p>
        </p:txBody>
      </p:sp>
      <p:pic>
        <p:nvPicPr>
          <p:cNvPr id="19459" name="Picture 3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3" y="1897063"/>
            <a:ext cx="45370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269038" y="2319338"/>
            <a:ext cx="2317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ReachCode = </a:t>
            </a:r>
          </a:p>
          <a:p>
            <a:pPr algn="ctr"/>
            <a:r>
              <a:rPr lang="en-US" b="1">
                <a:solidFill>
                  <a:srgbClr val="008000"/>
                </a:solidFill>
              </a:rPr>
              <a:t>12030102</a:t>
            </a:r>
            <a:r>
              <a:rPr lang="en-US" b="1">
                <a:solidFill>
                  <a:schemeClr val="accent2"/>
                </a:solidFill>
              </a:rPr>
              <a:t>000151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903913" y="2659063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65113" y="3649663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ReachCode</a:t>
            </a:r>
            <a:r>
              <a:rPr lang="en-US" b="1" dirty="0"/>
              <a:t> = </a:t>
            </a:r>
            <a:r>
              <a:rPr lang="en-US" b="1" dirty="0">
                <a:solidFill>
                  <a:srgbClr val="008000"/>
                </a:solidFill>
              </a:rPr>
              <a:t>12030102</a:t>
            </a:r>
            <a:r>
              <a:rPr lang="en-US" b="1" dirty="0">
                <a:solidFill>
                  <a:schemeClr val="accent2"/>
                </a:solidFill>
              </a:rPr>
              <a:t>000005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627313" y="3497263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01638" y="4986338"/>
            <a:ext cx="98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HUC#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722313" y="43354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560513" y="4945063"/>
            <a:ext cx="140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Segment#</a:t>
            </a:r>
            <a:endParaRPr lang="en-US" b="1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 flipV="1">
            <a:off x="2170113" y="4411663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4943475" y="3989388"/>
            <a:ext cx="239713" cy="25558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854700" y="4910138"/>
            <a:ext cx="2317750" cy="1187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C0128"/>
                </a:solidFill>
              </a:rPr>
              <a:t>Location 0.392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on Reach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12030102000005</a:t>
            </a: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5062538" y="4095750"/>
            <a:ext cx="930275" cy="1049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eneral_Logo_new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4721</TotalTime>
  <Words>1181</Words>
  <Application>Microsoft Office PowerPoint</Application>
  <PresentationFormat>On-screen Show (4:3)</PresentationFormat>
  <Paragraphs>280</Paragraphs>
  <Slides>72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ＭＳ Ｐゴシック</vt:lpstr>
      <vt:lpstr>Arial</vt:lpstr>
      <vt:lpstr>Arial</vt:lpstr>
      <vt:lpstr>Calibri</vt:lpstr>
      <vt:lpstr>Times New Roman</vt:lpstr>
      <vt:lpstr>Default Design</vt:lpstr>
      <vt:lpstr>Office Theme</vt:lpstr>
      <vt:lpstr>1_General_Logo_new4</vt:lpstr>
      <vt:lpstr>2_Office Theme</vt:lpstr>
      <vt:lpstr>Bitmap Image</vt:lpstr>
      <vt:lpstr>Data Sources for GIS in Water Resources  by David R. Maidment, and David G. Tarboton   GIS in Water Resources Fall 2016</vt:lpstr>
      <vt:lpstr>Outline</vt:lpstr>
      <vt:lpstr>Watershed Hierarchy</vt:lpstr>
      <vt:lpstr>Hydrologic Unit Code Watersheds</vt:lpstr>
      <vt:lpstr>Watershed Boundary Dataset</vt:lpstr>
      <vt:lpstr>The National Map</vt:lpstr>
      <vt:lpstr>PowerPoint Presentation</vt:lpstr>
      <vt:lpstr>PowerPoint Presentation</vt:lpstr>
      <vt:lpstr>River Reach Codes Used for river address locations</vt:lpstr>
      <vt:lpstr>National Elevation Dataset</vt:lpstr>
      <vt:lpstr>National Elevation Dataset Availability</vt:lpstr>
      <vt:lpstr>PowerPoint Presentation</vt:lpstr>
      <vt:lpstr>NHDPlus Version 2.1 </vt:lpstr>
      <vt:lpstr>Digital Elevation Model (DEM)</vt:lpstr>
      <vt:lpstr>PowerPoint Presentation</vt:lpstr>
      <vt:lpstr>Austin West 30 Meter DEM</vt:lpstr>
      <vt:lpstr>PowerPoint Presentation</vt:lpstr>
      <vt:lpstr>Flow Direction Grid</vt:lpstr>
      <vt:lpstr>Delineation of Streams and Watersheds on a DEM </vt:lpstr>
      <vt:lpstr>PowerPoint Presentation</vt:lpstr>
      <vt:lpstr>SRTM Topographic Data</vt:lpstr>
      <vt:lpstr>HydroSheds derived from SRTM</vt:lpstr>
      <vt:lpstr>PowerPoint Presentation</vt:lpstr>
      <vt:lpstr>GTOPO30 - 1 km Digital Elevation Model of the Earth</vt:lpstr>
      <vt:lpstr>Drainage in North America</vt:lpstr>
      <vt:lpstr>Soil Data</vt:lpstr>
      <vt:lpstr>PowerPoint Presentation</vt:lpstr>
      <vt:lpstr>PowerPoint Presentation</vt:lpstr>
      <vt:lpstr>Ssurgo for Travis County</vt:lpstr>
      <vt:lpstr>PowerPoint Presentation</vt:lpstr>
      <vt:lpstr>National Land Cover Dataset</vt:lpstr>
      <vt:lpstr>PowerPoint Presentation</vt:lpstr>
      <vt:lpstr>PowerPoint Presentation</vt:lpstr>
      <vt:lpstr>American Community Survey</vt:lpstr>
      <vt:lpstr>PowerPoint Presentation</vt:lpstr>
      <vt:lpstr>Census Block Groups for the US</vt:lpstr>
      <vt:lpstr>Census Block Groups in Travis and Williamson Counties</vt:lpstr>
      <vt:lpstr>Demographic Analysis</vt:lpstr>
      <vt:lpstr>PowerPoint Presentation</vt:lpstr>
      <vt:lpstr>www.climate.gov </vt:lpstr>
      <vt:lpstr>PRISM Mean Annual Precipitation (Oregon State U.)</vt:lpstr>
      <vt:lpstr>National Water Information System</vt:lpstr>
      <vt:lpstr>USGS Water Watch</vt:lpstr>
      <vt:lpstr>USGS National Water Information System.</vt:lpstr>
      <vt:lpstr>CUAHSI Water Data Services</vt:lpstr>
      <vt:lpstr>NOAA National Water Model</vt:lpstr>
      <vt:lpstr>HydroShare NWM Apps</vt:lpstr>
      <vt:lpstr>ArcGIS Online: Living Atlas</vt:lpstr>
      <vt:lpstr>ArcGIS Online Services</vt:lpstr>
      <vt:lpstr>Ready to Use Services in ArcGIS Pro</vt:lpstr>
      <vt:lpstr>Elevation Services</vt:lpstr>
      <vt:lpstr>Other Dynamic Map Services</vt:lpstr>
      <vt:lpstr>http://water.weather.gov/ahps/ </vt:lpstr>
      <vt:lpstr>http://water.weather.gov/ahps/ </vt:lpstr>
      <vt:lpstr>http://enviroatlas.epa.gov/enviroatlas/ </vt:lpstr>
      <vt:lpstr>EnviroAtlas</vt:lpstr>
      <vt:lpstr>PowerPoint Presentation</vt:lpstr>
      <vt:lpstr>TWDB http://www.twdb.texas.gov/mapping/gisdata.asp </vt:lpstr>
      <vt:lpstr>PowerPoint Presentation</vt:lpstr>
      <vt:lpstr>PowerPoint Presentation</vt:lpstr>
      <vt:lpstr>USU Doc Daniels SNOTEL Site</vt:lpstr>
      <vt:lpstr>Measuring Snow Water Equivalent</vt:lpstr>
      <vt:lpstr>http://www.cbrfc.noaa.gov </vt:lpstr>
      <vt:lpstr>CBRFC SNOTEL Ensemble</vt:lpstr>
      <vt:lpstr>http://gis.utah.gov </vt:lpstr>
      <vt:lpstr>PowerPoint Presentation</vt:lpstr>
      <vt:lpstr>PowerPoint Presentation</vt:lpstr>
      <vt:lpstr>PowerPoint Presentation</vt:lpstr>
      <vt:lpstr>Bear River Watershed</vt:lpstr>
      <vt:lpstr>MODIS on NASA Worldview (Shrinking Great Salt Lake)</vt:lpstr>
      <vt:lpstr>Smoke from Fires over W US MODIS 2015-08-19</vt:lpstr>
      <vt:lpstr>Summary</vt:lpstr>
    </vt:vector>
  </TitlesOfParts>
  <Company>Center for Research in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Hydro Data Programs</dc:title>
  <dc:creator>David R. Maidment</dc:creator>
  <cp:lastModifiedBy>CAEE-maidment</cp:lastModifiedBy>
  <cp:revision>234</cp:revision>
  <cp:lastPrinted>2014-09-09T14:11:24Z</cp:lastPrinted>
  <dcterms:created xsi:type="dcterms:W3CDTF">2001-09-11T16:12:13Z</dcterms:created>
  <dcterms:modified xsi:type="dcterms:W3CDTF">2016-09-06T01:10:03Z</dcterms:modified>
</cp:coreProperties>
</file>