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5" r:id="rId2"/>
    <p:sldMasterId id="2147483657" r:id="rId3"/>
    <p:sldMasterId id="2147484302" r:id="rId4"/>
    <p:sldMasterId id="2147484417" r:id="rId5"/>
  </p:sldMasterIdLst>
  <p:notesMasterIdLst>
    <p:notesMasterId r:id="rId47"/>
  </p:notesMasterIdLst>
  <p:handoutMasterIdLst>
    <p:handoutMasterId r:id="rId48"/>
  </p:handoutMasterIdLst>
  <p:sldIdLst>
    <p:sldId id="645" r:id="rId6"/>
    <p:sldId id="668" r:id="rId7"/>
    <p:sldId id="653" r:id="rId8"/>
    <p:sldId id="586" r:id="rId9"/>
    <p:sldId id="598" r:id="rId10"/>
    <p:sldId id="619" r:id="rId11"/>
    <p:sldId id="657" r:id="rId12"/>
    <p:sldId id="599" r:id="rId13"/>
    <p:sldId id="572" r:id="rId14"/>
    <p:sldId id="587" r:id="rId15"/>
    <p:sldId id="588" r:id="rId16"/>
    <p:sldId id="589" r:id="rId17"/>
    <p:sldId id="591" r:id="rId18"/>
    <p:sldId id="640" r:id="rId19"/>
    <p:sldId id="590" r:id="rId20"/>
    <p:sldId id="596" r:id="rId21"/>
    <p:sldId id="669" r:id="rId22"/>
    <p:sldId id="604" r:id="rId23"/>
    <p:sldId id="606" r:id="rId24"/>
    <p:sldId id="607" r:id="rId25"/>
    <p:sldId id="565" r:id="rId26"/>
    <p:sldId id="566" r:id="rId27"/>
    <p:sldId id="608" r:id="rId28"/>
    <p:sldId id="610" r:id="rId29"/>
    <p:sldId id="670" r:id="rId30"/>
    <p:sldId id="671" r:id="rId31"/>
    <p:sldId id="672" r:id="rId32"/>
    <p:sldId id="673" r:id="rId33"/>
    <p:sldId id="674" r:id="rId34"/>
    <p:sldId id="675" r:id="rId35"/>
    <p:sldId id="676" r:id="rId36"/>
    <p:sldId id="677" r:id="rId37"/>
    <p:sldId id="678" r:id="rId38"/>
    <p:sldId id="679" r:id="rId39"/>
    <p:sldId id="680" r:id="rId40"/>
    <p:sldId id="681" r:id="rId41"/>
    <p:sldId id="682" r:id="rId42"/>
    <p:sldId id="683" r:id="rId43"/>
    <p:sldId id="684" r:id="rId44"/>
    <p:sldId id="685" r:id="rId45"/>
    <p:sldId id="622" r:id="rId46"/>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FF"/>
    <a:srgbClr val="FF5050"/>
    <a:srgbClr val="99CCFF"/>
    <a:srgbClr val="00CCFF"/>
    <a:srgbClr val="C0C0C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31" d="100"/>
          <a:sy n="131" d="100"/>
        </p:scale>
        <p:origin x="1044" y="13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46083" name="Rectangle 3"/>
          <p:cNvSpPr>
            <a:spLocks noGrp="1" noChangeArrowheads="1"/>
          </p:cNvSpPr>
          <p:nvPr>
            <p:ph type="dt" sz="quarter" idx="1"/>
          </p:nvPr>
        </p:nvSpPr>
        <p:spPr bwMode="auto">
          <a:xfrm>
            <a:off x="3977957"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46084" name="Rectangle 4"/>
          <p:cNvSpPr>
            <a:spLocks noGrp="1" noChangeArrowheads="1"/>
          </p:cNvSpPr>
          <p:nvPr>
            <p:ph type="ftr" sz="quarter" idx="2"/>
          </p:nvPr>
        </p:nvSpPr>
        <p:spPr bwMode="auto">
          <a:xfrm>
            <a:off x="0"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46085" name="Rectangle 5"/>
          <p:cNvSpPr>
            <a:spLocks noGrp="1" noChangeArrowheads="1"/>
          </p:cNvSpPr>
          <p:nvPr>
            <p:ph type="sldNum" sz="quarter" idx="3"/>
          </p:nvPr>
        </p:nvSpPr>
        <p:spPr bwMode="auto">
          <a:xfrm>
            <a:off x="3977957"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8195" name="Rectangle 3"/>
          <p:cNvSpPr>
            <a:spLocks noGrp="1" noChangeArrowheads="1"/>
          </p:cNvSpPr>
          <p:nvPr>
            <p:ph type="dt" idx="1"/>
          </p:nvPr>
        </p:nvSpPr>
        <p:spPr bwMode="auto">
          <a:xfrm>
            <a:off x="3977957"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990" y="4420950"/>
            <a:ext cx="5147945" cy="4187349"/>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8199" name="Rectangle 7"/>
          <p:cNvSpPr>
            <a:spLocks noGrp="1" noChangeArrowheads="1"/>
          </p:cNvSpPr>
          <p:nvPr>
            <p:ph type="sldNum" sz="quarter" idx="5"/>
          </p:nvPr>
        </p:nvSpPr>
        <p:spPr bwMode="auto">
          <a:xfrm>
            <a:off x="3977957"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a:solidFill>
                  <a:srgbClr val="000000"/>
                </a:solidFill>
              </a:rPr>
              <a:pPr/>
              <a:t>3</a:t>
            </a:fld>
            <a:endParaRPr lang="en-US" sz="1200">
              <a:solidFill>
                <a:srgbClr val="000000"/>
              </a:solidFill>
            </a:endParaRPr>
          </a:p>
        </p:txBody>
      </p:sp>
    </p:spTree>
    <p:extLst>
      <p:ext uri="{BB962C8B-B14F-4D97-AF65-F5344CB8AC3E}">
        <p14:creationId xmlns:p14="http://schemas.microsoft.com/office/powerpoint/2010/main" val="22585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250822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a:pPr/>
              <a:t>12</a:t>
            </a:fld>
            <a:endParaRPr lang="en-US" sz="1200"/>
          </a:p>
        </p:txBody>
      </p:sp>
      <p:sp>
        <p:nvSpPr>
          <p:cNvPr id="113667" name="Rectangle 2"/>
          <p:cNvSpPr>
            <a:spLocks noGrp="1" noRot="1" noChangeAspect="1" noChangeArrowheads="1" noTextEdit="1"/>
          </p:cNvSpPr>
          <p:nvPr>
            <p:ph type="sldImg"/>
          </p:nvPr>
        </p:nvSpPr>
        <p:spPr>
          <a:xfrm>
            <a:off x="1157288" y="690563"/>
            <a:ext cx="4708525" cy="3532187"/>
          </a:xfrm>
          <a:ln/>
        </p:spPr>
      </p:sp>
      <p:sp>
        <p:nvSpPr>
          <p:cNvPr id="113668"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943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a:pPr/>
              <a:t>15</a:t>
            </a:fld>
            <a:endParaRPr lang="en-US" sz="1200"/>
          </a:p>
        </p:txBody>
      </p:sp>
      <p:sp>
        <p:nvSpPr>
          <p:cNvPr id="114691" name="Rectangle 2"/>
          <p:cNvSpPr>
            <a:spLocks noGrp="1" noRot="1" noChangeAspect="1" noChangeArrowheads="1" noTextEdit="1"/>
          </p:cNvSpPr>
          <p:nvPr>
            <p:ph type="sldImg"/>
          </p:nvPr>
        </p:nvSpPr>
        <p:spPr>
          <a:xfrm>
            <a:off x="1157288" y="690563"/>
            <a:ext cx="4708525" cy="3532187"/>
          </a:xfrm>
          <a:ln/>
        </p:spPr>
      </p:sp>
      <p:sp>
        <p:nvSpPr>
          <p:cNvPr id="114692"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071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7B4CB1-2974-4181-8A0E-3F5CED0E2B86}" type="slidenum">
              <a:rPr lang="en-US" sz="1200"/>
              <a:pPr/>
              <a:t>25</a:t>
            </a:fld>
            <a:endParaRPr lang="en-US" sz="1200"/>
          </a:p>
        </p:txBody>
      </p:sp>
      <p:sp>
        <p:nvSpPr>
          <p:cNvPr id="118787" name="Rectangle 2"/>
          <p:cNvSpPr>
            <a:spLocks noGrp="1" noRot="1" noChangeAspect="1" noChangeArrowheads="1" noTextEdit="1"/>
          </p:cNvSpPr>
          <p:nvPr>
            <p:ph type="sldImg"/>
          </p:nvPr>
        </p:nvSpPr>
        <p:spPr>
          <a:xfrm>
            <a:off x="1185863" y="695325"/>
            <a:ext cx="4654550" cy="3490913"/>
          </a:xfrm>
          <a:ln/>
        </p:spPr>
      </p:sp>
      <p:sp>
        <p:nvSpPr>
          <p:cNvPr id="118788" name="Rectangle 3"/>
          <p:cNvSpPr>
            <a:spLocks noGrp="1" noChangeArrowheads="1"/>
          </p:cNvSpPr>
          <p:nvPr>
            <p:ph type="body" idx="1"/>
          </p:nvPr>
        </p:nvSpPr>
        <p:spPr>
          <a:xfrm>
            <a:off x="937616" y="4422540"/>
            <a:ext cx="5144695" cy="418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8" rIns="91274" bIns="45638"/>
          <a:lstStyle/>
          <a:p>
            <a:endParaRPr lang="en-US" smtClean="0"/>
          </a:p>
        </p:txBody>
      </p:sp>
    </p:spTree>
    <p:extLst>
      <p:ext uri="{BB962C8B-B14F-4D97-AF65-F5344CB8AC3E}">
        <p14:creationId xmlns:p14="http://schemas.microsoft.com/office/powerpoint/2010/main" val="424929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93AE2741-9964-40EF-AC7A-EF6F97B2991A}" type="slidenum">
              <a:rPr lang="en-US" sz="1200"/>
              <a:pPr/>
              <a:t>26</a:t>
            </a:fld>
            <a:endParaRPr lang="en-US" sz="1200"/>
          </a:p>
        </p:txBody>
      </p:sp>
      <p:sp>
        <p:nvSpPr>
          <p:cNvPr id="119811" name="Rectangle 2"/>
          <p:cNvSpPr>
            <a:spLocks noGrp="1" noRot="1" noChangeAspect="1" noChangeArrowheads="1" noTextEdit="1"/>
          </p:cNvSpPr>
          <p:nvPr>
            <p:ph type="sldImg"/>
          </p:nvPr>
        </p:nvSpPr>
        <p:spPr>
          <a:xfrm>
            <a:off x="1220788" y="709613"/>
            <a:ext cx="4592637" cy="3444875"/>
          </a:xfrm>
          <a:ln w="12700" cap="flat"/>
        </p:spPr>
      </p:sp>
      <p:sp>
        <p:nvSpPr>
          <p:cNvPr id="119812" name="Rectangle 3"/>
          <p:cNvSpPr>
            <a:spLocks noGrp="1" noChangeArrowheads="1"/>
          </p:cNvSpPr>
          <p:nvPr>
            <p:ph type="body" idx="1"/>
          </p:nvPr>
        </p:nvSpPr>
        <p:spPr>
          <a:xfrm>
            <a:off x="926240" y="4392346"/>
            <a:ext cx="5177195" cy="4236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48" tIns="45884" rIns="93348" bIns="45884"/>
          <a:lstStyle/>
          <a:p>
            <a:pPr defTabSz="943345"/>
            <a:endParaRPr lang="en-US" smtClean="0"/>
          </a:p>
        </p:txBody>
      </p:sp>
    </p:spTree>
    <p:extLst>
      <p:ext uri="{BB962C8B-B14F-4D97-AF65-F5344CB8AC3E}">
        <p14:creationId xmlns:p14="http://schemas.microsoft.com/office/powerpoint/2010/main" val="56872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28</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419425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105628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2BD6595-6DF6-4956-A6CC-ACCE821A987A}" type="datetime1">
              <a:rPr lang="en-US" sz="1000">
                <a:solidFill>
                  <a:srgbClr val="EEECE1"/>
                </a:solidFill>
              </a:rPr>
              <a:pPr/>
              <a:t>9/22/2016</a:t>
            </a:fld>
            <a:endParaRPr lang="en-US" sz="1000">
              <a:solidFill>
                <a:srgbClr val="EEECE1"/>
              </a:solidFill>
            </a:endParaRPr>
          </a:p>
        </p:txBody>
      </p:sp>
      <p:sp>
        <p:nvSpPr>
          <p:cNvPr id="146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10447C9-EB66-4932-BE6E-723C8C027004}" type="slidenum">
              <a:rPr lang="en-US" sz="1000">
                <a:solidFill>
                  <a:srgbClr val="EEECE1"/>
                </a:solidFill>
              </a:rPr>
              <a:pPr/>
              <a:t>36</a:t>
            </a:fld>
            <a:endParaRPr lang="en-US" sz="1000">
              <a:solidFill>
                <a:srgbClr val="EEECE1"/>
              </a:solidFill>
            </a:endParaRPr>
          </a:p>
        </p:txBody>
      </p:sp>
      <p:sp>
        <p:nvSpPr>
          <p:cNvPr id="146436" name="Rectangle 2"/>
          <p:cNvSpPr>
            <a:spLocks noGrp="1" noRot="1" noChangeAspect="1" noChangeArrowheads="1" noTextEdit="1"/>
          </p:cNvSpPr>
          <p:nvPr>
            <p:ph type="sldImg"/>
          </p:nvPr>
        </p:nvSpPr>
        <p:spPr>
          <a:xfrm>
            <a:off x="1277938" y="666750"/>
            <a:ext cx="4548187" cy="3411538"/>
          </a:xfrm>
          <a:ln/>
        </p:spPr>
      </p:sp>
      <p:sp>
        <p:nvSpPr>
          <p:cNvPr id="146437" name="Rectangle 3"/>
          <p:cNvSpPr>
            <a:spLocks noGrp="1" noChangeArrowheads="1"/>
          </p:cNvSpPr>
          <p:nvPr>
            <p:ph type="body" idx="1"/>
          </p:nvPr>
        </p:nvSpPr>
        <p:spPr>
          <a:xfrm>
            <a:off x="963266" y="4316398"/>
            <a:ext cx="5140625" cy="4028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9" rIns="92558" bIns="46279"/>
          <a:lstStyle/>
          <a:p>
            <a:endParaRPr lang="en-US" dirty="0" smtClean="0">
              <a:latin typeface="Arial" pitchFamily="34" charset="0"/>
            </a:endParaRPr>
          </a:p>
        </p:txBody>
      </p:sp>
    </p:spTree>
    <p:extLst>
      <p:ext uri="{BB962C8B-B14F-4D97-AF65-F5344CB8AC3E}">
        <p14:creationId xmlns:p14="http://schemas.microsoft.com/office/powerpoint/2010/main" val="185546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098EA-5548-41F0-83E4-658F2A54E22A}" type="slidenum">
              <a:rPr lang="en-US"/>
              <a:pPr>
                <a:defRPr/>
              </a:pPr>
              <a:t>‹#›</a:t>
            </a:fld>
            <a:endParaRPr lang="en-US"/>
          </a:p>
        </p:txBody>
      </p:sp>
    </p:spTree>
    <p:extLst>
      <p:ext uri="{BB962C8B-B14F-4D97-AF65-F5344CB8AC3E}">
        <p14:creationId xmlns:p14="http://schemas.microsoft.com/office/powerpoint/2010/main" val="188707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A530FB-A0C0-411C-B4F5-BCF995D32FFA}" type="slidenum">
              <a:rPr lang="en-US"/>
              <a:pPr>
                <a:defRPr/>
              </a:pPr>
              <a:t>‹#›</a:t>
            </a:fld>
            <a:endParaRPr lang="en-US"/>
          </a:p>
        </p:txBody>
      </p:sp>
    </p:spTree>
    <p:extLst>
      <p:ext uri="{BB962C8B-B14F-4D97-AF65-F5344CB8AC3E}">
        <p14:creationId xmlns:p14="http://schemas.microsoft.com/office/powerpoint/2010/main" val="563551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C97E1-CAD9-4056-B666-BB4E122F971B}" type="slidenum">
              <a:rPr lang="en-US"/>
              <a:pPr>
                <a:defRPr/>
              </a:pPr>
              <a:t>‹#›</a:t>
            </a:fld>
            <a:endParaRPr lang="en-US"/>
          </a:p>
        </p:txBody>
      </p:sp>
    </p:spTree>
    <p:extLst>
      <p:ext uri="{BB962C8B-B14F-4D97-AF65-F5344CB8AC3E}">
        <p14:creationId xmlns:p14="http://schemas.microsoft.com/office/powerpoint/2010/main" val="57919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F3ED87-2A24-46D6-A8BF-C3A3A08E85C7}" type="slidenum">
              <a:rPr lang="en-US"/>
              <a:pPr>
                <a:defRPr/>
              </a:pPr>
              <a:t>‹#›</a:t>
            </a:fld>
            <a:endParaRPr lang="en-US"/>
          </a:p>
        </p:txBody>
      </p:sp>
    </p:spTree>
    <p:extLst>
      <p:ext uri="{BB962C8B-B14F-4D97-AF65-F5344CB8AC3E}">
        <p14:creationId xmlns:p14="http://schemas.microsoft.com/office/powerpoint/2010/main" val="2057338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152FAE-FB22-4867-A8B3-61B2339A84DD}" type="slidenum">
              <a:rPr lang="en-US"/>
              <a:pPr>
                <a:defRPr/>
              </a:pPr>
              <a:t>‹#›</a:t>
            </a:fld>
            <a:endParaRPr lang="en-US"/>
          </a:p>
        </p:txBody>
      </p:sp>
    </p:spTree>
    <p:extLst>
      <p:ext uri="{BB962C8B-B14F-4D97-AF65-F5344CB8AC3E}">
        <p14:creationId xmlns:p14="http://schemas.microsoft.com/office/powerpoint/2010/main" val="81174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566023-76F9-4EE0-BAB4-4F85AD6B2151}" type="slidenum">
              <a:rPr lang="en-US"/>
              <a:pPr>
                <a:defRPr/>
              </a:pPr>
              <a:t>‹#›</a:t>
            </a:fld>
            <a:endParaRPr lang="en-US"/>
          </a:p>
        </p:txBody>
      </p:sp>
    </p:spTree>
    <p:extLst>
      <p:ext uri="{BB962C8B-B14F-4D97-AF65-F5344CB8AC3E}">
        <p14:creationId xmlns:p14="http://schemas.microsoft.com/office/powerpoint/2010/main" val="233483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D5ED47-6D84-43DD-B348-7E233D4EB4D1}" type="slidenum">
              <a:rPr lang="en-US"/>
              <a:pPr>
                <a:defRPr/>
              </a:pPr>
              <a:t>‹#›</a:t>
            </a:fld>
            <a:endParaRPr lang="en-US"/>
          </a:p>
        </p:txBody>
      </p:sp>
    </p:spTree>
    <p:extLst>
      <p:ext uri="{BB962C8B-B14F-4D97-AF65-F5344CB8AC3E}">
        <p14:creationId xmlns:p14="http://schemas.microsoft.com/office/powerpoint/2010/main" val="389414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75D6F-31BA-4640-9B51-60915C207D80}" type="slidenum">
              <a:rPr lang="en-US"/>
              <a:pPr>
                <a:defRPr/>
              </a:pPr>
              <a:t>‹#›</a:t>
            </a:fld>
            <a:endParaRPr lang="en-US"/>
          </a:p>
        </p:txBody>
      </p:sp>
    </p:spTree>
    <p:extLst>
      <p:ext uri="{BB962C8B-B14F-4D97-AF65-F5344CB8AC3E}">
        <p14:creationId xmlns:p14="http://schemas.microsoft.com/office/powerpoint/2010/main" val="192890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D2443E-7B71-4B70-A8C3-4D44D5366924}" type="slidenum">
              <a:rPr lang="en-US"/>
              <a:pPr>
                <a:defRPr/>
              </a:pPr>
              <a:t>‹#›</a:t>
            </a:fld>
            <a:endParaRPr lang="en-US"/>
          </a:p>
        </p:txBody>
      </p:sp>
    </p:spTree>
    <p:extLst>
      <p:ext uri="{BB962C8B-B14F-4D97-AF65-F5344CB8AC3E}">
        <p14:creationId xmlns:p14="http://schemas.microsoft.com/office/powerpoint/2010/main" val="238709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2336D-72F1-4590-B255-200F54B78CFD}" type="slidenum">
              <a:rPr lang="en-US"/>
              <a:pPr>
                <a:defRPr/>
              </a:pPr>
              <a:t>‹#›</a:t>
            </a:fld>
            <a:endParaRPr lang="en-US"/>
          </a:p>
        </p:txBody>
      </p:sp>
    </p:spTree>
    <p:extLst>
      <p:ext uri="{BB962C8B-B14F-4D97-AF65-F5344CB8AC3E}">
        <p14:creationId xmlns:p14="http://schemas.microsoft.com/office/powerpoint/2010/main" val="111360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1A7FD-CED9-43B4-B472-F022684E2656}" type="slidenum">
              <a:rPr lang="en-US"/>
              <a:pPr>
                <a:defRPr/>
              </a:pPr>
              <a:t>‹#›</a:t>
            </a:fld>
            <a:endParaRPr lang="en-US"/>
          </a:p>
        </p:txBody>
      </p:sp>
    </p:spTree>
    <p:extLst>
      <p:ext uri="{BB962C8B-B14F-4D97-AF65-F5344CB8AC3E}">
        <p14:creationId xmlns:p14="http://schemas.microsoft.com/office/powerpoint/2010/main" val="223903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641424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9/22/2016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9/22/2016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9/22/2016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9/22/2016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9/22/2016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9/22/2016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9/22/2016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9/22/2016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9/22/2016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9/22/2016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9/22/2016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0F891E-84B2-4A67-9C70-C71BE6C2E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9/22/2016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hyperlink" Target="https://pro.arcgis.com/en/pro-app/tool-reference/spatial-analyst/an-overview-of-the-hydrology-tools.ht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34.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47.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9.emf"/><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hyperlink" Target="http://resources.arcgis.com/en/communities/hydro/" TargetMode="External"/><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9.xml"/><Relationship Id="rId7" Type="http://schemas.openxmlformats.org/officeDocument/2006/relationships/oleObject" Target="../embeddings/oleObject13.bin"/><Relationship Id="rId12" Type="http://schemas.openxmlformats.org/officeDocument/2006/relationships/hyperlink" Target="http://hydrology.usu.edu/taudem/" TargetMode="External"/><Relationship Id="rId2" Type="http://schemas.openxmlformats.org/officeDocument/2006/relationships/slideLayout" Target="../slideLayouts/slideLayout29.xml"/><Relationship Id="rId1" Type="http://schemas.openxmlformats.org/officeDocument/2006/relationships/vmlDrawing" Target="../drawings/vmlDrawing8.v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oleObject" Target="../embeddings/oleObject12.bin"/><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gateway.cigi.illinois.edu/" TargetMode="External"/><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2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8.wmf"/><Relationship Id="rId2" Type="http://schemas.openxmlformats.org/officeDocument/2006/relationships/vmlDrawing" Target="../drawings/vmlDrawing4.vml"/><Relationship Id="rId1" Type="http://schemas.openxmlformats.org/officeDocument/2006/relationships/themeOverride" Target="../theme/themeOverride4.x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085" y="2402818"/>
            <a:ext cx="2378869" cy="3850481"/>
          </a:xfrm>
          <a:prstGeom prst="rect">
            <a:avLst/>
          </a:prstGeom>
        </p:spPr>
      </p:pic>
      <p:pic>
        <p:nvPicPr>
          <p:cNvPr id="5" name="Picture 4"/>
          <p:cNvPicPr>
            <a:picLocks noChangeAspect="1"/>
          </p:cNvPicPr>
          <p:nvPr/>
        </p:nvPicPr>
        <p:blipFill>
          <a:blip r:embed="rId3"/>
          <a:stretch>
            <a:fillRect/>
          </a:stretch>
        </p:blipFill>
        <p:spPr>
          <a:xfrm>
            <a:off x="2609453" y="2413808"/>
            <a:ext cx="2314575" cy="4071938"/>
          </a:xfrm>
          <a:prstGeom prst="rect">
            <a:avLst/>
          </a:prstGeom>
        </p:spPr>
      </p:pic>
      <p:pic>
        <p:nvPicPr>
          <p:cNvPr id="2" name="Picture 1"/>
          <p:cNvPicPr>
            <a:picLocks noChangeAspect="1"/>
          </p:cNvPicPr>
          <p:nvPr/>
        </p:nvPicPr>
        <p:blipFill>
          <a:blip r:embed="rId4"/>
          <a:stretch>
            <a:fillRect/>
          </a:stretch>
        </p:blipFill>
        <p:spPr>
          <a:xfrm>
            <a:off x="348597" y="1463920"/>
            <a:ext cx="5536406" cy="971550"/>
          </a:xfrm>
          <a:prstGeom prst="rect">
            <a:avLst/>
          </a:prstGeom>
        </p:spPr>
      </p:pic>
      <p:sp>
        <p:nvSpPr>
          <p:cNvPr id="60418" name="Title 1"/>
          <p:cNvSpPr>
            <a:spLocks noGrp="1"/>
          </p:cNvSpPr>
          <p:nvPr>
            <p:ph type="title"/>
          </p:nvPr>
        </p:nvSpPr>
        <p:spPr>
          <a:xfrm>
            <a:off x="0" y="39510"/>
            <a:ext cx="9144001" cy="807317"/>
          </a:xfrm>
        </p:spPr>
        <p:txBody>
          <a:bodyPr/>
          <a:lstStyle/>
          <a:p>
            <a:r>
              <a:rPr lang="en-US" sz="2800" b="0" dirty="0">
                <a:latin typeface="Arial" charset="0"/>
              </a:rPr>
              <a:t>Digital Elevation Model Based Watershed and Stream Network Delineation</a:t>
            </a:r>
            <a:endParaRPr lang="en-US" sz="2800" dirty="0" smtClean="0"/>
          </a:p>
        </p:txBody>
      </p:sp>
      <p:sp>
        <p:nvSpPr>
          <p:cNvPr id="8" name="TextBox 7"/>
          <p:cNvSpPr txBox="1"/>
          <p:nvPr/>
        </p:nvSpPr>
        <p:spPr>
          <a:xfrm>
            <a:off x="656382" y="6455748"/>
            <a:ext cx="1266452" cy="338554"/>
          </a:xfrm>
          <a:prstGeom prst="rect">
            <a:avLst/>
          </a:prstGeom>
          <a:noFill/>
        </p:spPr>
        <p:txBody>
          <a:bodyPr wrap="square" rtlCol="0">
            <a:spAutoFit/>
          </a:bodyPr>
          <a:lstStyle/>
          <a:p>
            <a:r>
              <a:rPr lang="en-US" sz="1600" dirty="0" smtClean="0">
                <a:solidFill>
                  <a:srgbClr val="FF0000"/>
                </a:solidFill>
                <a:latin typeface="+mn-lt"/>
              </a:rPr>
              <a:t>How to use</a:t>
            </a:r>
            <a:endParaRPr lang="en-US" sz="1600" dirty="0">
              <a:solidFill>
                <a:srgbClr val="FF0000"/>
              </a:solidFill>
              <a:latin typeface="+mn-lt"/>
            </a:endParaRPr>
          </a:p>
        </p:txBody>
      </p:sp>
      <p:sp>
        <p:nvSpPr>
          <p:cNvPr id="9" name="TextBox 8"/>
          <p:cNvSpPr txBox="1"/>
          <p:nvPr/>
        </p:nvSpPr>
        <p:spPr>
          <a:xfrm>
            <a:off x="348597" y="809968"/>
            <a:ext cx="7686720" cy="615553"/>
          </a:xfrm>
          <a:prstGeom prst="rect">
            <a:avLst/>
          </a:prstGeom>
          <a:noFill/>
        </p:spPr>
        <p:txBody>
          <a:bodyPr wrap="none" rtlCol="0">
            <a:spAutoFit/>
          </a:bodyPr>
          <a:lstStyle/>
          <a:p>
            <a:r>
              <a:rPr lang="en-US" sz="2000" u="sng" dirty="0">
                <a:latin typeface="+mn-lt"/>
              </a:rPr>
              <a:t>Reading</a:t>
            </a:r>
            <a:r>
              <a:rPr lang="en-US" sz="2000" dirty="0">
                <a:latin typeface="+mn-lt"/>
              </a:rPr>
              <a:t> </a:t>
            </a:r>
            <a:endParaRPr lang="en-US" sz="2000" dirty="0" smtClean="0">
              <a:latin typeface="+mn-lt"/>
            </a:endParaRPr>
          </a:p>
          <a:p>
            <a:r>
              <a:rPr lang="en-US" sz="1400" dirty="0">
                <a:solidFill>
                  <a:srgbClr val="FF0000"/>
                </a:solidFill>
                <a:latin typeface="+mn-lt"/>
                <a:hlinkClick r:id="rId5"/>
              </a:rPr>
              <a:t>https://</a:t>
            </a:r>
            <a:r>
              <a:rPr lang="en-US" sz="1400" dirty="0" smtClean="0">
                <a:solidFill>
                  <a:srgbClr val="FF0000"/>
                </a:solidFill>
                <a:latin typeface="+mn-lt"/>
                <a:hlinkClick r:id="rId5"/>
              </a:rPr>
              <a:t>pro.arcgis.com/en/pro-app/tool-reference/spatial-analyst/an-overview-of-the-hydrology-tools.htm</a:t>
            </a:r>
            <a:r>
              <a:rPr lang="en-US" sz="1400" dirty="0" smtClean="0">
                <a:solidFill>
                  <a:srgbClr val="FF0000"/>
                </a:solidFill>
                <a:latin typeface="+mn-lt"/>
              </a:rPr>
              <a:t> </a:t>
            </a:r>
            <a:endParaRPr lang="en-US" sz="1400" dirty="0">
              <a:solidFill>
                <a:srgbClr val="FF0000"/>
              </a:solidFill>
              <a:latin typeface="+mn-lt"/>
            </a:endParaRPr>
          </a:p>
        </p:txBody>
      </p:sp>
      <p:sp>
        <p:nvSpPr>
          <p:cNvPr id="12" name="Rounded Rectangle 11"/>
          <p:cNvSpPr/>
          <p:nvPr/>
        </p:nvSpPr>
        <p:spPr bwMode="auto">
          <a:xfrm>
            <a:off x="2747738" y="1812627"/>
            <a:ext cx="804354" cy="2317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1546270" y="2109105"/>
            <a:ext cx="2181368" cy="2265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3069350" y="6485746"/>
            <a:ext cx="1854678" cy="338554"/>
          </a:xfrm>
          <a:prstGeom prst="rect">
            <a:avLst/>
          </a:prstGeom>
          <a:solidFill>
            <a:schemeClr val="bg1"/>
          </a:solidFill>
        </p:spPr>
        <p:txBody>
          <a:bodyPr wrap="square" rtlCol="0">
            <a:spAutoFit/>
          </a:bodyPr>
          <a:lstStyle/>
          <a:p>
            <a:r>
              <a:rPr lang="en-US" sz="1600" dirty="0" smtClean="0">
                <a:solidFill>
                  <a:srgbClr val="FF0000"/>
                </a:solidFill>
                <a:latin typeface="+mn-lt"/>
              </a:rPr>
              <a:t>Understanding</a:t>
            </a:r>
            <a:endParaRPr lang="en-US" sz="1600" dirty="0">
              <a:solidFill>
                <a:srgbClr val="FF0000"/>
              </a:solidFill>
              <a:latin typeface="+mn-lt"/>
            </a:endParaRPr>
          </a:p>
        </p:txBody>
      </p:sp>
      <p:cxnSp>
        <p:nvCxnSpPr>
          <p:cNvPr id="17" name="Straight Arrow Connector 16"/>
          <p:cNvCxnSpPr/>
          <p:nvPr/>
        </p:nvCxnSpPr>
        <p:spPr bwMode="auto">
          <a:xfrm flipV="1">
            <a:off x="1922834" y="2862237"/>
            <a:ext cx="890704" cy="3232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rotWithShape="1">
          <a:blip r:embed="rId6"/>
          <a:srcRect l="27258" t="11127" b="24277"/>
          <a:stretch/>
        </p:blipFill>
        <p:spPr>
          <a:xfrm>
            <a:off x="5030814" y="2289967"/>
            <a:ext cx="3827618" cy="440962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683395" y="613218"/>
            <a:ext cx="48981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dirty="0" smtClean="0"/>
              <a:t>Eight Direction (D8) Flow Model</a:t>
            </a:r>
            <a:endParaRPr lang="en-US" dirty="0"/>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23520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665163"/>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a:solidFill>
                  <a:srgbClr val="FF3300"/>
                </a:solidFill>
              </a:rPr>
              <a:t>Flow Accumulation </a:t>
            </a:r>
            <a:br>
              <a:rPr lang="en-US" sz="3200">
                <a:solidFill>
                  <a:srgbClr val="FF3300"/>
                </a:solidFill>
              </a:rPr>
            </a:br>
            <a:r>
              <a:rPr lang="en-US" sz="3200">
                <a:solidFill>
                  <a:srgbClr val="FF3300"/>
                </a:solidFill>
              </a:rPr>
              <a:t>&gt; 10 Cell Threshold</a:t>
            </a:r>
          </a:p>
        </p:txBody>
      </p:sp>
      <p:grpSp>
        <p:nvGrpSpPr>
          <p:cNvPr id="69636" name="Group 134"/>
          <p:cNvGrpSpPr>
            <a:grpSpLocks/>
          </p:cNvGrpSpPr>
          <p:nvPr/>
        </p:nvGrpSpPr>
        <p:grpSpPr bwMode="auto">
          <a:xfrm>
            <a:off x="2016125" y="3454400"/>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23520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511175"/>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t>The area draining each grid cell </a:t>
            </a:r>
            <a:r>
              <a:rPr lang="en-US" sz="3200" b="1" dirty="0">
                <a:solidFill>
                  <a:schemeClr val="accent2"/>
                </a:solidFill>
              </a:rPr>
              <a:t>includes</a:t>
            </a:r>
            <a:r>
              <a:rPr lang="en-US" sz="3200" dirty="0"/>
              <a:t>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25</a:t>
              </a: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1224139" y="1728611"/>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1989314"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2751314" y="17286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3514902"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4276902" y="17286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2751314" y="47258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3514902" y="4725811"/>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4276902" y="47258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1224139" y="2477911"/>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1989314"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2751314" y="2477911"/>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3514902"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4276902" y="2477911"/>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1224139" y="3225624"/>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1989314"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2751314" y="3225624"/>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3514902"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4276902" y="3225624"/>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1224139" y="3976511"/>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1989314" y="39765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2751314" y="39765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3514902" y="39765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4276902" y="39765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1989314" y="47258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1225727" y="4725811"/>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1701977" y="1995311"/>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2390952" y="2115961"/>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1606727" y="3608211"/>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3860977" y="5084586"/>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1601964" y="4333699"/>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1714677" y="4835349"/>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3225977" y="4824236"/>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2222677" y="5424311"/>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2103614" y="4459111"/>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2448102" y="3312936"/>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1732139" y="2593799"/>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2851327" y="2252486"/>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2872758" y="2986705"/>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4359451" y="4443237"/>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2848151" y="4467049"/>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3634758" y="2245343"/>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3619677" y="3716161"/>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3984802" y="4825824"/>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4388027" y="2966861"/>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3121202" y="2803349"/>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3891139" y="2073099"/>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3911777" y="3584399"/>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3620471" y="4455142"/>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3862564" y="5065536"/>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3633964" y="4454349"/>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2996582" y="3950318"/>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1190802" y="1707974"/>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Box 54"/>
          <p:cNvSpPr txBox="1"/>
          <p:nvPr/>
        </p:nvSpPr>
        <p:spPr>
          <a:xfrm>
            <a:off x="5547434" y="2298255"/>
            <a:ext cx="277935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23116"/>
            <a:ext cx="8039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1143000"/>
          </a:xfrm>
        </p:spPr>
        <p:txBody>
          <a:bodyPr/>
          <a:lstStyle/>
          <a:p>
            <a:r>
              <a:rPr lang="en-US" dirty="0" smtClean="0"/>
              <a:t>Watershed and Stream Grids</a:t>
            </a:r>
            <a:endParaRPr lang="en-US" dirty="0"/>
          </a:p>
        </p:txBody>
      </p:sp>
      <p:sp>
        <p:nvSpPr>
          <p:cNvPr id="3" name="TextBox 2"/>
          <p:cNvSpPr txBox="1"/>
          <p:nvPr/>
        </p:nvSpPr>
        <p:spPr>
          <a:xfrm>
            <a:off x="3951112" y="5034844"/>
            <a:ext cx="4064000" cy="1631216"/>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94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175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4274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1178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5594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1576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1165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7164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6499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6324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532709" y="253406"/>
            <a:ext cx="7720476" cy="1143000"/>
          </a:xfrm>
        </p:spPr>
        <p:txBody>
          <a:bodyPr/>
          <a:lstStyle/>
          <a:p>
            <a:r>
              <a:rPr lang="en-US" dirty="0" smtClean="0"/>
              <a:t>Outline</a:t>
            </a:r>
          </a:p>
        </p:txBody>
      </p:sp>
      <p:sp>
        <p:nvSpPr>
          <p:cNvPr id="3077" name="Content Placeholder 2"/>
          <p:cNvSpPr>
            <a:spLocks noGrp="1"/>
          </p:cNvSpPr>
          <p:nvPr>
            <p:ph idx="1"/>
          </p:nvPr>
        </p:nvSpPr>
        <p:spPr>
          <a:xfrm>
            <a:off x="3213090" y="1752290"/>
            <a:ext cx="5558051" cy="4559300"/>
          </a:xfrm>
        </p:spPr>
        <p:txBody>
          <a:bodyPr/>
          <a:lstStyle/>
          <a:p>
            <a:r>
              <a:rPr lang="en-US" dirty="0" smtClean="0"/>
              <a:t>DEM Pit removal</a:t>
            </a:r>
          </a:p>
          <a:p>
            <a:r>
              <a:rPr lang="en-US" dirty="0" smtClean="0"/>
              <a:t>Flow direction field derivation</a:t>
            </a:r>
          </a:p>
          <a:p>
            <a:r>
              <a:rPr lang="en-US" dirty="0" smtClean="0"/>
              <a:t>Flow Accumulation</a:t>
            </a:r>
          </a:p>
          <a:p>
            <a:r>
              <a:rPr lang="en-US" dirty="0" smtClean="0"/>
              <a:t>Channels and Watersheds</a:t>
            </a:r>
          </a:p>
          <a:p>
            <a:r>
              <a:rPr lang="en-US" dirty="0" smtClean="0"/>
              <a:t>Raster to Vector Connection</a:t>
            </a:r>
          </a:p>
          <a:p>
            <a:r>
              <a:rPr lang="en-US" dirty="0"/>
              <a:t>Using vector stream </a:t>
            </a:r>
            <a:r>
              <a:rPr lang="en-US" dirty="0" smtClean="0"/>
              <a:t>information</a:t>
            </a:r>
          </a:p>
          <a:p>
            <a:r>
              <a:rPr lang="en-US" dirty="0" smtClean="0"/>
              <a:t>DEM Conditioning</a:t>
            </a:r>
          </a:p>
          <a:p>
            <a:r>
              <a:rPr lang="en-US" dirty="0" smtClean="0"/>
              <a:t>Hydrologic Terrain Analysis Software </a:t>
            </a:r>
          </a:p>
          <a:p>
            <a:endParaRPr lang="en-US" sz="2400" dirty="0" smtClean="0"/>
          </a:p>
        </p:txBody>
      </p:sp>
      <p:graphicFrame>
        <p:nvGraphicFramePr>
          <p:cNvPr id="3074" name="Object 4"/>
          <p:cNvGraphicFramePr>
            <a:graphicFrameLocks noChangeAspect="1"/>
          </p:cNvGraphicFramePr>
          <p:nvPr>
            <p:extLst/>
          </p:nvPr>
        </p:nvGraphicFramePr>
        <p:xfrm>
          <a:off x="-1" y="3061917"/>
          <a:ext cx="3002507" cy="3509475"/>
        </p:xfrm>
        <a:graphic>
          <a:graphicData uri="http://schemas.openxmlformats.org/presentationml/2006/ole">
            <mc:AlternateContent xmlns:mc="http://schemas.openxmlformats.org/markup-compatibility/2006">
              <mc:Choice xmlns:v="urn:schemas-microsoft-com:vml" Requires="v">
                <p:oleObj spid="_x0000_s29709" name="Graph Sheet" r:id="rId3" imgW="3352680" imgH="2590560" progId="SPLUSGraphSheetFileType">
                  <p:embed/>
                </p:oleObj>
              </mc:Choice>
              <mc:Fallback>
                <p:oleObj name="Graph Sheet" r:id="rId3" imgW="3352680" imgH="2590560"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1" y="3061917"/>
                        <a:ext cx="3002507" cy="3509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56758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29287" y="2196306"/>
            <a:ext cx="1876425" cy="33337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551640"/>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67057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537352"/>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87231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848502"/>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311677"/>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543702"/>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2029102"/>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029" y="1517927"/>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dirty="0">
                <a:solidFill>
                  <a:schemeClr val="tx2"/>
                </a:solidFill>
              </a:rPr>
              <a:t>“Burning In” the Streams </a:t>
            </a:r>
          </a:p>
        </p:txBody>
      </p:sp>
      <p:sp>
        <p:nvSpPr>
          <p:cNvPr id="2" name="Title 1"/>
          <p:cNvSpPr>
            <a:spLocks noGrp="1"/>
          </p:cNvSpPr>
          <p:nvPr>
            <p:ph type="title"/>
          </p:nvPr>
        </p:nvSpPr>
        <p:spPr>
          <a:xfrm>
            <a:off x="685800" y="173831"/>
            <a:ext cx="7772400" cy="1143000"/>
          </a:xfrm>
        </p:spPr>
        <p:txBody>
          <a:bodyPr/>
          <a:lstStyle/>
          <a:p>
            <a:r>
              <a:rPr lang="en-US" dirty="0" smtClean="0"/>
              <a:t>Using Vector Stream Information</a:t>
            </a:r>
            <a:endParaRPr lang="en-US" dirty="0"/>
          </a:p>
        </p:txBody>
      </p:sp>
    </p:spTree>
    <p:extLst>
      <p:ext uri="{BB962C8B-B14F-4D97-AF65-F5344CB8AC3E}">
        <p14:creationId xmlns:p14="http://schemas.microsoft.com/office/powerpoint/2010/main" val="28821979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812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30726" name="Bitmap Image" r:id="rId3" imgW="6638095" imgH="4676190" progId="Paint.Picture">
                  <p:embed/>
                </p:oleObj>
              </mc:Choice>
              <mc:Fallback>
                <p:oleObj name="Bitmap Image" r:id="rId3" imgW="6638095" imgH="4676190" progId="Paint.Picture">
                  <p:embed/>
                  <p:pic>
                    <p:nvPicPr>
                      <p:cNvPr id="7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44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nvPr>
        </p:nvGraphicFramePr>
        <p:xfrm>
          <a:off x="4757554" y="2451087"/>
          <a:ext cx="4077224" cy="3295926"/>
        </p:xfrm>
        <a:graphic>
          <a:graphicData uri="http://schemas.openxmlformats.org/presentationml/2006/ole">
            <mc:AlternateContent xmlns:mc="http://schemas.openxmlformats.org/markup-compatibility/2006">
              <mc:Choice xmlns:v="urn:schemas-microsoft-com:vml" Requires="v">
                <p:oleObj spid="_x0000_s31754" name="Worksheet" r:id="rId4" imgW="2486112" imgH="2009711" progId="Excel.Sheet.8">
                  <p:embed/>
                </p:oleObj>
              </mc:Choice>
              <mc:Fallback>
                <p:oleObj name="Worksheet" r:id="rId4" imgW="2486112" imgH="2009711" progId="Excel.Sheet.8">
                  <p:embed/>
                  <p:pic>
                    <p:nvPicPr>
                      <p:cNvPr id="2" name="Object 1"/>
                      <p:cNvPicPr>
                        <a:picLocks noChangeAspect="1" noChangeArrowheads="1"/>
                      </p:cNvPicPr>
                      <p:nvPr/>
                    </p:nvPicPr>
                    <p:blipFill>
                      <a:blip r:embed="rId5"/>
                      <a:srcRect/>
                      <a:stretch>
                        <a:fillRect/>
                      </a:stretch>
                    </p:blipFill>
                    <p:spPr bwMode="auto">
                      <a:xfrm>
                        <a:off x="4757554" y="2451087"/>
                        <a:ext cx="4077224" cy="32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1371600"/>
          </a:xfrm>
          <a:noFill/>
          <a:ln/>
        </p:spPr>
        <p:txBody>
          <a:bodyPr/>
          <a:lstStyle/>
          <a:p>
            <a:r>
              <a:rPr lang="en-US" sz="3600" dirty="0" smtClean="0"/>
              <a:t>Carving</a:t>
            </a:r>
            <a:endParaRPr lang="en-US" sz="3600" dirty="0"/>
          </a:p>
        </p:txBody>
      </p:sp>
      <p:graphicFrame>
        <p:nvGraphicFramePr>
          <p:cNvPr id="6" name="Object 78"/>
          <p:cNvGraphicFramePr>
            <a:graphicFrameLocks noChangeAspect="1"/>
          </p:cNvGraphicFramePr>
          <p:nvPr>
            <p:extLst/>
          </p:nvPr>
        </p:nvGraphicFramePr>
        <p:xfrm>
          <a:off x="377114" y="2445594"/>
          <a:ext cx="4069787" cy="3290887"/>
        </p:xfrm>
        <a:graphic>
          <a:graphicData uri="http://schemas.openxmlformats.org/presentationml/2006/ole">
            <mc:AlternateContent xmlns:mc="http://schemas.openxmlformats.org/markup-compatibility/2006">
              <mc:Choice xmlns:v="urn:schemas-microsoft-com:vml" Requires="v">
                <p:oleObj spid="_x0000_s31755" name="Worksheet" r:id="rId6" imgW="2486112" imgH="2009711" progId="Excel.Sheet.8">
                  <p:embed/>
                </p:oleObj>
              </mc:Choice>
              <mc:Fallback>
                <p:oleObj name="Worksheet" r:id="rId6" imgW="2486112" imgH="2009711" progId="Excel.Sheet.8">
                  <p:embed/>
                  <p:pic>
                    <p:nvPicPr>
                      <p:cNvPr id="6" name="Object 78"/>
                      <p:cNvPicPr>
                        <a:picLocks noChangeAspect="1" noChangeArrowheads="1"/>
                      </p:cNvPicPr>
                      <p:nvPr/>
                    </p:nvPicPr>
                    <p:blipFill>
                      <a:blip r:embed="rId7"/>
                      <a:srcRect/>
                      <a:stretch>
                        <a:fillRect/>
                      </a:stretch>
                    </p:blipFill>
                    <p:spPr bwMode="auto">
                      <a:xfrm>
                        <a:off x="377114" y="2445594"/>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055107"/>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5390757"/>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782884" y="6048679"/>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8" y="2768608"/>
            <a:ext cx="641445" cy="325144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2795578"/>
            <a:ext cx="709684" cy="32387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6020053"/>
            <a:ext cx="154241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 outlets</a:t>
            </a:r>
            <a:endParaRPr lang="en-US" sz="2000" dirty="0"/>
          </a:p>
        </p:txBody>
      </p:sp>
      <p:sp>
        <p:nvSpPr>
          <p:cNvPr id="18" name="Rectangle 6"/>
          <p:cNvSpPr txBox="1">
            <a:spLocks noChangeArrowheads="1"/>
          </p:cNvSpPr>
          <p:nvPr/>
        </p:nvSpPr>
        <p:spPr bwMode="auto">
          <a:xfrm>
            <a:off x="382137" y="1206508"/>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3418294"/>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067064"/>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494478" y="238760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1" y="241457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1222428"/>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Carved DEM</a:t>
            </a:r>
            <a:endParaRPr lang="en-US" sz="3200" dirty="0"/>
          </a:p>
        </p:txBody>
      </p:sp>
    </p:spTree>
    <p:extLst>
      <p:ext uri="{BB962C8B-B14F-4D97-AF65-F5344CB8AC3E}">
        <p14:creationId xmlns:p14="http://schemas.microsoft.com/office/powerpoint/2010/main" val="4213361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extLst>
      <p:ext uri="{BB962C8B-B14F-4D97-AF65-F5344CB8AC3E}">
        <p14:creationId xmlns:p14="http://schemas.microsoft.com/office/powerpoint/2010/main" val="3298385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dirty="0" smtClean="0"/>
              <a:t>The terrain flow </a:t>
            </a:r>
            <a:r>
              <a:rPr lang="en-US" sz="3200" dirty="0" smtClean="0">
                <a:solidFill>
                  <a:srgbClr val="FF0000"/>
                </a:solidFill>
              </a:rPr>
              <a:t>information model </a:t>
            </a:r>
            <a:r>
              <a:rPr lang="en-US" sz="3200" dirty="0" smtClean="0"/>
              <a:t>for deriving channels, watersheds, and flow related terrain information.  </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355323"/>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180948"/>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1904473"/>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1893361"/>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3765023"/>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482448"/>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2698223"/>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623736"/>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628623"/>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390248"/>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150786"/>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149198"/>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4561" y="5750157"/>
            <a:ext cx="4572000" cy="830997"/>
          </a:xfrm>
          <a:prstGeom prst="rect">
            <a:avLst/>
          </a:prstGeom>
        </p:spPr>
        <p:txBody>
          <a:bodyPr>
            <a:spAutoFit/>
          </a:bodyPr>
          <a:lstStyle/>
          <a:p>
            <a:r>
              <a:rPr lang="en-US" dirty="0">
                <a:solidFill>
                  <a:schemeClr val="accent1">
                    <a:lumMod val="75000"/>
                  </a:schemeClr>
                </a:solidFill>
                <a:latin typeface="Arial" pitchFamily="34" charset="0"/>
                <a:cs typeface="Arial" pitchFamily="34" charset="0"/>
              </a:rPr>
              <a:t>Watersheds are the most basic hydrologic landscape elements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txBox="1">
            <a:spLocks noChangeArrowheads="1"/>
          </p:cNvSpPr>
          <p:nvPr/>
        </p:nvSpPr>
        <p:spPr bwMode="auto">
          <a:xfrm>
            <a:off x="4408228" y="976764"/>
            <a:ext cx="442187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Optimally adjusted</a:t>
            </a:r>
            <a:endParaRPr lang="en-US" sz="2800" dirty="0"/>
          </a:p>
        </p:txBody>
      </p:sp>
      <p:sp>
        <p:nvSpPr>
          <p:cNvPr id="23558" name="Rectangle 6"/>
          <p:cNvSpPr>
            <a:spLocks noGrp="1" noChangeArrowheads="1"/>
          </p:cNvSpPr>
          <p:nvPr>
            <p:ph type="title" idx="4294967295"/>
          </p:nvPr>
        </p:nvSpPr>
        <p:spPr>
          <a:xfrm>
            <a:off x="1473959" y="44171"/>
            <a:ext cx="6196083" cy="1371600"/>
          </a:xfrm>
          <a:noFill/>
          <a:ln/>
        </p:spPr>
        <p:txBody>
          <a:bodyPr/>
          <a:lstStyle/>
          <a:p>
            <a:r>
              <a:rPr lang="en-US" sz="3600" dirty="0" smtClean="0"/>
              <a:t>Minimizing DEM Alterations </a:t>
            </a:r>
            <a:endParaRPr lang="en-US" sz="3600" dirty="0"/>
          </a:p>
        </p:txBody>
      </p:sp>
      <p:graphicFrame>
        <p:nvGraphicFramePr>
          <p:cNvPr id="6" name="Object 78"/>
          <p:cNvGraphicFramePr>
            <a:graphicFrameLocks noChangeAspect="1"/>
          </p:cNvGraphicFramePr>
          <p:nvPr>
            <p:extLst/>
          </p:nvPr>
        </p:nvGraphicFramePr>
        <p:xfrm>
          <a:off x="377114" y="2623018"/>
          <a:ext cx="4069787" cy="3290887"/>
        </p:xfrm>
        <a:graphic>
          <a:graphicData uri="http://schemas.openxmlformats.org/presentationml/2006/ole">
            <mc:AlternateContent xmlns:mc="http://schemas.openxmlformats.org/markup-compatibility/2006">
              <mc:Choice xmlns:v="urn:schemas-microsoft-com:vml" Requires="v">
                <p:oleObj spid="_x0000_s32778" name="Worksheet" r:id="rId4" imgW="2486112" imgH="2009711" progId="Excel.Sheet.8">
                  <p:embed/>
                </p:oleObj>
              </mc:Choice>
              <mc:Fallback>
                <p:oleObj name="Worksheet" r:id="rId4" imgW="2486112" imgH="2009711" progId="Excel.Sheet.8">
                  <p:embed/>
                  <p:pic>
                    <p:nvPicPr>
                      <p:cNvPr id="6" name="Object 78"/>
                      <p:cNvPicPr>
                        <a:picLocks noChangeAspect="1" noChangeArrowheads="1"/>
                      </p:cNvPicPr>
                      <p:nvPr/>
                    </p:nvPicPr>
                    <p:blipFill>
                      <a:blip r:embed="rId5"/>
                      <a:srcRect/>
                      <a:stretch>
                        <a:fillRect/>
                      </a:stretch>
                    </p:blipFill>
                    <p:spPr bwMode="auto">
                      <a:xfrm>
                        <a:off x="377114" y="2623018"/>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232531"/>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350668" y="5568180"/>
            <a:ext cx="919582" cy="6579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905716" y="6226103"/>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8" name="Rectangle 6"/>
          <p:cNvSpPr txBox="1">
            <a:spLocks noChangeArrowheads="1"/>
          </p:cNvSpPr>
          <p:nvPr/>
        </p:nvSpPr>
        <p:spPr bwMode="auto">
          <a:xfrm>
            <a:off x="382137" y="960844"/>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Original DEM</a:t>
            </a:r>
            <a:endParaRPr lang="en-US" sz="2800" dirty="0"/>
          </a:p>
        </p:txBody>
      </p:sp>
      <p:sp>
        <p:nvSpPr>
          <p:cNvPr id="4" name="Freeform 3"/>
          <p:cNvSpPr/>
          <p:nvPr/>
        </p:nvSpPr>
        <p:spPr bwMode="auto">
          <a:xfrm>
            <a:off x="776975" y="3595718"/>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244488"/>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9" name="Object 5"/>
          <p:cNvGraphicFramePr>
            <a:graphicFrameLocks noChangeAspect="1"/>
          </p:cNvGraphicFramePr>
          <p:nvPr>
            <p:extLst/>
          </p:nvPr>
        </p:nvGraphicFramePr>
        <p:xfrm>
          <a:off x="4698287" y="2654381"/>
          <a:ext cx="4077224" cy="3295926"/>
        </p:xfrm>
        <a:graphic>
          <a:graphicData uri="http://schemas.openxmlformats.org/presentationml/2006/ole">
            <mc:AlternateContent xmlns:mc="http://schemas.openxmlformats.org/markup-compatibility/2006">
              <mc:Choice xmlns:v="urn:schemas-microsoft-com:vml" Requires="v">
                <p:oleObj spid="_x0000_s32779" name="Worksheet" r:id="rId6" imgW="2486112" imgH="2009711" progId="Excel.Sheet.8">
                  <p:embed/>
                </p:oleObj>
              </mc:Choice>
              <mc:Fallback>
                <p:oleObj name="Worksheet" r:id="rId6" imgW="2486112" imgH="2009711" progId="Excel.Sheet.8">
                  <p:embed/>
                  <p:pic>
                    <p:nvPicPr>
                      <p:cNvPr id="19" name="Object 5"/>
                      <p:cNvPicPr>
                        <a:picLocks noChangeAspect="1" noChangeArrowheads="1"/>
                      </p:cNvPicPr>
                      <p:nvPr/>
                    </p:nvPicPr>
                    <p:blipFill>
                      <a:blip r:embed="rId7"/>
                      <a:srcRect/>
                      <a:stretch>
                        <a:fillRect/>
                      </a:stretch>
                    </p:blipFill>
                    <p:spPr bwMode="auto">
                      <a:xfrm>
                        <a:off x="4698287" y="2654381"/>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53"/>
          <p:cNvGrpSpPr>
            <a:grpSpLocks noChangeAspect="1"/>
          </p:cNvGrpSpPr>
          <p:nvPr/>
        </p:nvGrpSpPr>
        <p:grpSpPr bwMode="auto">
          <a:xfrm>
            <a:off x="5292573" y="3133790"/>
            <a:ext cx="2431557" cy="2229517"/>
            <a:chOff x="1852" y="1980"/>
            <a:chExt cx="1721" cy="1578"/>
          </a:xfrm>
        </p:grpSpPr>
        <p:sp>
          <p:nvSpPr>
            <p:cNvPr id="22" name="Line 28"/>
            <p:cNvSpPr>
              <a:spLocks noChangeShapeType="1"/>
            </p:cNvSpPr>
            <p:nvPr/>
          </p:nvSpPr>
          <p:spPr bwMode="auto">
            <a:xfrm flipV="1">
              <a:off x="2152" y="267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9"/>
            <p:cNvSpPr>
              <a:spLocks noChangeShapeType="1"/>
            </p:cNvSpPr>
            <p:nvPr/>
          </p:nvSpPr>
          <p:spPr bwMode="auto">
            <a:xfrm flipV="1">
              <a:off x="2152" y="243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0"/>
            <p:cNvSpPr>
              <a:spLocks noChangeShapeType="1"/>
            </p:cNvSpPr>
            <p:nvPr/>
          </p:nvSpPr>
          <p:spPr bwMode="auto">
            <a:xfrm flipV="1">
              <a:off x="2152" y="2202"/>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1"/>
            <p:cNvSpPr>
              <a:spLocks noChangeShapeType="1"/>
            </p:cNvSpPr>
            <p:nvPr/>
          </p:nvSpPr>
          <p:spPr bwMode="auto">
            <a:xfrm flipV="1">
              <a:off x="2152" y="198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flipV="1">
              <a:off x="2152" y="291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5"/>
            <p:cNvSpPr>
              <a:spLocks noChangeShapeType="1"/>
            </p:cNvSpPr>
            <p:nvPr/>
          </p:nvSpPr>
          <p:spPr bwMode="auto">
            <a:xfrm flipV="1">
              <a:off x="21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6"/>
            <p:cNvSpPr>
              <a:spLocks noChangeShapeType="1"/>
            </p:cNvSpPr>
            <p:nvPr/>
          </p:nvSpPr>
          <p:spPr bwMode="auto">
            <a:xfrm flipV="1">
              <a:off x="2428"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7"/>
            <p:cNvSpPr>
              <a:spLocks noChangeShapeType="1"/>
            </p:cNvSpPr>
            <p:nvPr/>
          </p:nvSpPr>
          <p:spPr bwMode="auto">
            <a:xfrm flipV="1">
              <a:off x="18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8"/>
            <p:cNvSpPr>
              <a:spLocks noChangeShapeType="1"/>
            </p:cNvSpPr>
            <p:nvPr/>
          </p:nvSpPr>
          <p:spPr bwMode="auto">
            <a:xfrm flipV="1">
              <a:off x="3573" y="336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6"/>
            <p:cNvSpPr>
              <a:spLocks noChangeShapeType="1"/>
            </p:cNvSpPr>
            <p:nvPr/>
          </p:nvSpPr>
          <p:spPr bwMode="auto">
            <a:xfrm flipH="1">
              <a:off x="2458" y="3126"/>
              <a:ext cx="19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7"/>
            <p:cNvSpPr>
              <a:spLocks noChangeShapeType="1"/>
            </p:cNvSpPr>
            <p:nvPr/>
          </p:nvSpPr>
          <p:spPr bwMode="auto">
            <a:xfrm flipV="1">
              <a:off x="1936"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9"/>
            <p:cNvSpPr>
              <a:spLocks noChangeShapeType="1"/>
            </p:cNvSpPr>
            <p:nvPr/>
          </p:nvSpPr>
          <p:spPr bwMode="auto">
            <a:xfrm flipH="1">
              <a:off x="1908" y="2886"/>
              <a:ext cx="190" cy="0"/>
            </a:xfrm>
            <a:prstGeom prst="line">
              <a:avLst/>
            </a:prstGeom>
            <a:noFill/>
            <a:ln w="2857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0"/>
            <p:cNvSpPr>
              <a:spLocks noChangeShapeType="1"/>
            </p:cNvSpPr>
            <p:nvPr/>
          </p:nvSpPr>
          <p:spPr bwMode="auto">
            <a:xfrm flipH="1" flipV="1">
              <a:off x="2476" y="3156"/>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1"/>
            <p:cNvSpPr>
              <a:spLocks noChangeShapeType="1"/>
            </p:cNvSpPr>
            <p:nvPr/>
          </p:nvSpPr>
          <p:spPr bwMode="auto">
            <a:xfrm flipH="1" flipV="1">
              <a:off x="2194"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87"/>
          <p:cNvSpPr txBox="1">
            <a:spLocks noChangeArrowheads="1"/>
          </p:cNvSpPr>
          <p:nvPr/>
        </p:nvSpPr>
        <p:spPr bwMode="auto">
          <a:xfrm>
            <a:off x="6377661" y="2041518"/>
            <a:ext cx="92525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Carved</a:t>
            </a:r>
            <a:endParaRPr lang="en-US" sz="2000" dirty="0"/>
          </a:p>
        </p:txBody>
      </p:sp>
      <p:sp>
        <p:nvSpPr>
          <p:cNvPr id="38" name="Text Box 87"/>
          <p:cNvSpPr txBox="1">
            <a:spLocks noChangeArrowheads="1"/>
          </p:cNvSpPr>
          <p:nvPr/>
        </p:nvSpPr>
        <p:spPr bwMode="auto">
          <a:xfrm>
            <a:off x="7092162" y="6244745"/>
            <a:ext cx="78098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Filled</a:t>
            </a:r>
            <a:endParaRPr lang="en-US" sz="2000" dirty="0"/>
          </a:p>
        </p:txBody>
      </p:sp>
      <p:sp>
        <p:nvSpPr>
          <p:cNvPr id="39" name="Line 86"/>
          <p:cNvSpPr>
            <a:spLocks noChangeShapeType="1"/>
          </p:cNvSpPr>
          <p:nvPr/>
        </p:nvSpPr>
        <p:spPr bwMode="auto">
          <a:xfrm flipV="1">
            <a:off x="7537245" y="5568178"/>
            <a:ext cx="93442" cy="6765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6"/>
          <p:cNvSpPr>
            <a:spLocks noChangeShapeType="1"/>
          </p:cNvSpPr>
          <p:nvPr/>
        </p:nvSpPr>
        <p:spPr bwMode="auto">
          <a:xfrm flipH="1" flipV="1">
            <a:off x="6174207" y="4897057"/>
            <a:ext cx="1168289" cy="1347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6"/>
          <p:cNvSpPr>
            <a:spLocks noChangeShapeType="1"/>
          </p:cNvSpPr>
          <p:nvPr/>
        </p:nvSpPr>
        <p:spPr bwMode="auto">
          <a:xfrm flipH="1">
            <a:off x="5877502" y="2457546"/>
            <a:ext cx="500157" cy="5722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47291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extLst>
      <p:ext uri="{BB962C8B-B14F-4D97-AF65-F5344CB8AC3E}">
        <p14:creationId xmlns:p14="http://schemas.microsoft.com/office/powerpoint/2010/main" val="3292065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Terrain Analysis Software</a:t>
            </a:r>
            <a:endParaRPr lang="en-US" dirty="0"/>
          </a:p>
        </p:txBody>
      </p:sp>
      <p:sp>
        <p:nvSpPr>
          <p:cNvPr id="3" name="Content Placeholder 2"/>
          <p:cNvSpPr>
            <a:spLocks noGrp="1"/>
          </p:cNvSpPr>
          <p:nvPr>
            <p:ph idx="1"/>
          </p:nvPr>
        </p:nvSpPr>
        <p:spPr/>
        <p:txBody>
          <a:bodyPr/>
          <a:lstStyle/>
          <a:p>
            <a:r>
              <a:rPr lang="en-US" dirty="0" smtClean="0"/>
              <a:t>ArcGIS Online Hydro</a:t>
            </a:r>
          </a:p>
          <a:p>
            <a:r>
              <a:rPr lang="en-US" dirty="0" smtClean="0"/>
              <a:t>ArcGIS Hydrology Tools</a:t>
            </a:r>
          </a:p>
          <a:p>
            <a:r>
              <a:rPr lang="en-US" dirty="0" err="1" smtClean="0"/>
              <a:t>ArcHydro</a:t>
            </a:r>
            <a:endParaRPr lang="en-US" dirty="0" smtClean="0"/>
          </a:p>
          <a:p>
            <a:r>
              <a:rPr lang="en-US" dirty="0" smtClean="0"/>
              <a:t>TauDEM</a:t>
            </a:r>
          </a:p>
          <a:p>
            <a:r>
              <a:rPr lang="en-US" dirty="0" smtClean="0"/>
              <a:t>TauDEM CyberGIS App</a:t>
            </a:r>
          </a:p>
          <a:p>
            <a:r>
              <a:rPr lang="en-US" dirty="0" smtClean="0"/>
              <a:t>[</a:t>
            </a:r>
            <a:r>
              <a:rPr lang="en-US" dirty="0" err="1" smtClean="0"/>
              <a:t>RiverTools</a:t>
            </a:r>
            <a:r>
              <a:rPr lang="en-US" dirty="0" smtClean="0"/>
              <a:t>]</a:t>
            </a:r>
          </a:p>
          <a:p>
            <a:r>
              <a:rPr lang="en-US" dirty="0" smtClean="0"/>
              <a:t>[GRASS]</a:t>
            </a:r>
          </a:p>
          <a:p>
            <a:endParaRPr lang="en-US" dirty="0"/>
          </a:p>
        </p:txBody>
      </p:sp>
    </p:spTree>
    <p:extLst>
      <p:ext uri="{BB962C8B-B14F-4D97-AF65-F5344CB8AC3E}">
        <p14:creationId xmlns:p14="http://schemas.microsoft.com/office/powerpoint/2010/main" val="721788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2" y="0"/>
            <a:ext cx="7772400" cy="1143000"/>
          </a:xfrm>
        </p:spPr>
        <p:txBody>
          <a:bodyPr/>
          <a:lstStyle/>
          <a:p>
            <a:r>
              <a:rPr lang="en-US" dirty="0" smtClean="0"/>
              <a:t>ArcGIS Pro Ready to Use Tools</a:t>
            </a:r>
            <a:endParaRPr lang="en-US" dirty="0"/>
          </a:p>
        </p:txBody>
      </p:sp>
      <p:pic>
        <p:nvPicPr>
          <p:cNvPr id="3" name="Picture 2"/>
          <p:cNvPicPr>
            <a:picLocks noChangeAspect="1"/>
          </p:cNvPicPr>
          <p:nvPr/>
        </p:nvPicPr>
        <p:blipFill>
          <a:blip r:embed="rId2"/>
          <a:stretch>
            <a:fillRect/>
          </a:stretch>
        </p:blipFill>
        <p:spPr>
          <a:xfrm>
            <a:off x="580304" y="1004888"/>
            <a:ext cx="7965976" cy="5853112"/>
          </a:xfrm>
          <a:prstGeom prst="rect">
            <a:avLst/>
          </a:prstGeom>
        </p:spPr>
      </p:pic>
    </p:spTree>
    <p:extLst>
      <p:ext uri="{BB962C8B-B14F-4D97-AF65-F5344CB8AC3E}">
        <p14:creationId xmlns:p14="http://schemas.microsoft.com/office/powerpoint/2010/main" val="2705441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08" y="148453"/>
            <a:ext cx="7772400" cy="1143000"/>
          </a:xfrm>
        </p:spPr>
        <p:txBody>
          <a:bodyPr/>
          <a:lstStyle/>
          <a:p>
            <a:r>
              <a:rPr lang="en-US" dirty="0" smtClean="0"/>
              <a:t>ArcGIS Hydrology Toolset </a:t>
            </a:r>
            <a:endParaRPr lang="en-US" dirty="0"/>
          </a:p>
        </p:txBody>
      </p:sp>
      <p:pic>
        <p:nvPicPr>
          <p:cNvPr id="4" name="Picture 3"/>
          <p:cNvPicPr>
            <a:picLocks noChangeAspect="1"/>
          </p:cNvPicPr>
          <p:nvPr/>
        </p:nvPicPr>
        <p:blipFill>
          <a:blip r:embed="rId2"/>
          <a:stretch>
            <a:fillRect/>
          </a:stretch>
        </p:blipFill>
        <p:spPr>
          <a:xfrm>
            <a:off x="5076962" y="1378879"/>
            <a:ext cx="2531121" cy="2680744"/>
          </a:xfrm>
          <a:prstGeom prst="rect">
            <a:avLst/>
          </a:prstGeom>
        </p:spPr>
      </p:pic>
      <p:pic>
        <p:nvPicPr>
          <p:cNvPr id="6" name="Picture 5"/>
          <p:cNvPicPr>
            <a:picLocks noChangeAspect="1"/>
          </p:cNvPicPr>
          <p:nvPr/>
        </p:nvPicPr>
        <p:blipFill>
          <a:blip r:embed="rId3"/>
          <a:stretch>
            <a:fillRect/>
          </a:stretch>
        </p:blipFill>
        <p:spPr>
          <a:xfrm>
            <a:off x="520856" y="1378879"/>
            <a:ext cx="4207899" cy="4358552"/>
          </a:xfrm>
          <a:prstGeom prst="rect">
            <a:avLst/>
          </a:prstGeom>
        </p:spPr>
      </p:pic>
      <p:pic>
        <p:nvPicPr>
          <p:cNvPr id="5" name="Picture 4"/>
          <p:cNvPicPr>
            <a:picLocks noChangeAspect="1"/>
          </p:cNvPicPr>
          <p:nvPr/>
        </p:nvPicPr>
        <p:blipFill>
          <a:blip r:embed="rId4"/>
          <a:stretch>
            <a:fillRect/>
          </a:stretch>
        </p:blipFill>
        <p:spPr>
          <a:xfrm>
            <a:off x="3640046" y="4226463"/>
            <a:ext cx="4730467" cy="2515343"/>
          </a:xfrm>
          <a:prstGeom prst="rect">
            <a:avLst/>
          </a:prstGeom>
        </p:spPr>
      </p:pic>
    </p:spTree>
    <p:extLst>
      <p:ext uri="{BB962C8B-B14F-4D97-AF65-F5344CB8AC3E}">
        <p14:creationId xmlns:p14="http://schemas.microsoft.com/office/powerpoint/2010/main" val="509585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051"/>
            <a:ext cx="7772400" cy="1143000"/>
          </a:xfrm>
        </p:spPr>
        <p:txBody>
          <a:bodyPr/>
          <a:lstStyle/>
          <a:p>
            <a:r>
              <a:rPr lang="en-US" dirty="0" err="1" smtClean="0"/>
              <a:t>ArcHydro</a:t>
            </a:r>
            <a:endParaRPr lang="en-US" dirty="0"/>
          </a:p>
        </p:txBody>
      </p:sp>
      <p:pic>
        <p:nvPicPr>
          <p:cNvPr id="4" name="Picture 3"/>
          <p:cNvPicPr>
            <a:picLocks noChangeAspect="1"/>
          </p:cNvPicPr>
          <p:nvPr/>
        </p:nvPicPr>
        <p:blipFill>
          <a:blip r:embed="rId2"/>
          <a:stretch>
            <a:fillRect/>
          </a:stretch>
        </p:blipFill>
        <p:spPr>
          <a:xfrm>
            <a:off x="775711" y="1582102"/>
            <a:ext cx="7592577" cy="3695292"/>
          </a:xfrm>
          <a:prstGeom prst="rect">
            <a:avLst/>
          </a:prstGeom>
        </p:spPr>
      </p:pic>
      <p:sp>
        <p:nvSpPr>
          <p:cNvPr id="5" name="Rectangle 4"/>
          <p:cNvSpPr/>
          <p:nvPr/>
        </p:nvSpPr>
        <p:spPr>
          <a:xfrm>
            <a:off x="1095102" y="5556405"/>
            <a:ext cx="6953794" cy="461665"/>
          </a:xfrm>
          <a:prstGeom prst="rect">
            <a:avLst/>
          </a:prstGeom>
        </p:spPr>
        <p:txBody>
          <a:bodyPr wrap="square">
            <a:spAutoFit/>
          </a:bodyPr>
          <a:lstStyle/>
          <a:p>
            <a:r>
              <a:rPr lang="en-US" dirty="0">
                <a:hlinkClick r:id="rId3"/>
              </a:rPr>
              <a:t>http://resources.arcgis.com/en/communities/hydro</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065990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l="39824" t="28926" r="18246" b="26311"/>
          <a:stretch>
            <a:fillRect/>
          </a:stretch>
        </p:blipFill>
        <p:spPr bwMode="auto">
          <a:xfrm>
            <a:off x="2590800" y="3023847"/>
            <a:ext cx="340995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6" name="Object 2"/>
          <p:cNvGraphicFramePr>
            <a:graphicFrameLocks noChangeAspect="1"/>
          </p:cNvGraphicFramePr>
          <p:nvPr>
            <p:extLst/>
          </p:nvPr>
        </p:nvGraphicFramePr>
        <p:xfrm>
          <a:off x="1778438" y="859369"/>
          <a:ext cx="4342569" cy="3790326"/>
        </p:xfrm>
        <a:graphic>
          <a:graphicData uri="http://schemas.openxmlformats.org/presentationml/2006/ole">
            <mc:AlternateContent xmlns:mc="http://schemas.openxmlformats.org/markup-compatibility/2006">
              <mc:Choice xmlns:v="urn:schemas-microsoft-com:vml" Requires="v">
                <p:oleObj spid="_x0000_s33802" name="Bitmap Image" r:id="rId5" imgW="4206605" imgH="3672381" progId="Paint.Picture">
                  <p:embed/>
                </p:oleObj>
              </mc:Choice>
              <mc:Fallback>
                <p:oleObj name="Bitmap Image" r:id="rId5" imgW="4206605" imgH="3672381" progId="Paint.Picture">
                  <p:embed/>
                  <p:pic>
                    <p:nvPicPr>
                      <p:cNvPr id="163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438" y="859369"/>
                        <a:ext cx="4342569" cy="3790326"/>
                      </a:xfrm>
                      <a:prstGeom prst="rect">
                        <a:avLst/>
                      </a:prstGeom>
                      <a:noFill/>
                      <a:ln>
                        <a:noFill/>
                      </a:ln>
                      <a:effectLst/>
                      <a:extLst/>
                    </p:spPr>
                  </p:pic>
                </p:oleObj>
              </mc:Fallback>
            </mc:AlternateContent>
          </a:graphicData>
        </a:graphic>
      </p:graphicFrame>
      <p:sp>
        <p:nvSpPr>
          <p:cNvPr id="2460676" name="Rectangle 4"/>
          <p:cNvSpPr>
            <a:spLocks noGrp="1" noChangeArrowheads="1"/>
          </p:cNvSpPr>
          <p:nvPr>
            <p:ph type="title" idx="4294967295"/>
          </p:nvPr>
        </p:nvSpPr>
        <p:spPr>
          <a:xfrm>
            <a:off x="0" y="0"/>
            <a:ext cx="6415790" cy="647700"/>
          </a:xfrm>
        </p:spPr>
        <p:txBody>
          <a:bodyPr>
            <a:noAutofit/>
          </a:bodyPr>
          <a:lstStyle/>
          <a:p>
            <a:pPr eaLnBrk="1" hangingPunct="1">
              <a:lnSpc>
                <a:spcPct val="85000"/>
              </a:lnSpc>
              <a:defRPr/>
            </a:pPr>
            <a:r>
              <a:rPr lang="en-US" sz="4800" dirty="0" err="1" smtClean="0"/>
              <a:t>TauDEM</a:t>
            </a:r>
            <a:r>
              <a:rPr lang="en-US" sz="4800" dirty="0" smtClean="0"/>
              <a:t> </a:t>
            </a:r>
          </a:p>
        </p:txBody>
      </p:sp>
      <p:graphicFrame>
        <p:nvGraphicFramePr>
          <p:cNvPr id="16387" name="Object 3"/>
          <p:cNvGraphicFramePr>
            <a:graphicFrameLocks noChangeAspect="1"/>
          </p:cNvGraphicFramePr>
          <p:nvPr>
            <p:extLst/>
          </p:nvPr>
        </p:nvGraphicFramePr>
        <p:xfrm>
          <a:off x="0" y="720725"/>
          <a:ext cx="2211388" cy="1905000"/>
        </p:xfrm>
        <a:graphic>
          <a:graphicData uri="http://schemas.openxmlformats.org/presentationml/2006/ole">
            <mc:AlternateContent xmlns:mc="http://schemas.openxmlformats.org/markup-compatibility/2006">
              <mc:Choice xmlns:v="urn:schemas-microsoft-com:vml" Requires="v">
                <p:oleObj spid="_x0000_s33803" name="Picture" r:id="rId7" imgW="2610000" imgH="3600360" progId="Word.Picture.8">
                  <p:embed/>
                </p:oleObj>
              </mc:Choice>
              <mc:Fallback>
                <p:oleObj name="Picture" r:id="rId7" imgW="2610000" imgH="3600360" progId="Word.Picture.8">
                  <p:embed/>
                  <p:pic>
                    <p:nvPicPr>
                      <p:cNvPr id="16387" name="Object 3"/>
                      <p:cNvPicPr>
                        <a:picLocks noChangeAspect="1" noChangeArrowheads="1"/>
                      </p:cNvPicPr>
                      <p:nvPr/>
                    </p:nvPicPr>
                    <p:blipFill>
                      <a:blip r:embed="rId8"/>
                      <a:srcRect t="28261" r="12991" b="17392"/>
                      <a:stretch>
                        <a:fillRect/>
                      </a:stretch>
                    </p:blipFill>
                    <p:spPr bwMode="auto">
                      <a:xfrm>
                        <a:off x="0" y="720725"/>
                        <a:ext cx="22113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1"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545" r="-856"/>
          <a:stretch>
            <a:fillRect/>
          </a:stretch>
        </p:blipFill>
        <p:spPr bwMode="auto">
          <a:xfrm>
            <a:off x="0" y="2698750"/>
            <a:ext cx="43434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3158655" y="3942794"/>
            <a:ext cx="4366205" cy="4650396"/>
          </a:xfrm>
          <a:prstGeom prst="rect">
            <a:avLst/>
          </a:prstGeom>
        </p:spPr>
      </p:pic>
      <p:grpSp>
        <p:nvGrpSpPr>
          <p:cNvPr id="16390" name="Group 7"/>
          <p:cNvGrpSpPr>
            <a:grpSpLocks/>
          </p:cNvGrpSpPr>
          <p:nvPr/>
        </p:nvGrpSpPr>
        <p:grpSpPr bwMode="auto">
          <a:xfrm>
            <a:off x="6686550" y="4587875"/>
            <a:ext cx="2457450" cy="2270125"/>
            <a:chOff x="3861" y="2765"/>
            <a:chExt cx="1575" cy="1455"/>
          </a:xfrm>
        </p:grpSpPr>
        <p:pic>
          <p:nvPicPr>
            <p:cNvPr id="16395" name="Picture 8"/>
            <p:cNvPicPr>
              <a:picLocks noChangeAspect="1" noChangeArrowheads="1"/>
            </p:cNvPicPr>
            <p:nvPr/>
          </p:nvPicPr>
          <p:blipFill>
            <a:blip r:embed="rId11">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9"/>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a:solidFill>
                  <a:srgbClr val="463416"/>
                </a:solidFill>
                <a:latin typeface="Calibri"/>
              </a:endParaRPr>
            </a:p>
          </p:txBody>
        </p:sp>
      </p:grpSp>
      <p:sp>
        <p:nvSpPr>
          <p:cNvPr id="16392" name="Rectangle 11"/>
          <p:cNvSpPr>
            <a:spLocks noChangeArrowheads="1"/>
          </p:cNvSpPr>
          <p:nvPr/>
        </p:nvSpPr>
        <p:spPr bwMode="auto">
          <a:xfrm>
            <a:off x="5588000" y="7578"/>
            <a:ext cx="3556000" cy="4051300"/>
          </a:xfrm>
          <a:prstGeom prst="rect">
            <a:avLst/>
          </a:prstGeom>
          <a:solidFill>
            <a:schemeClr val="bg1"/>
          </a:solidFill>
          <a:ln>
            <a:noFill/>
          </a:ln>
          <a:extLst/>
        </p:spPr>
        <p:txBody>
          <a:bodyPr lIns="92075" tIns="46038" rIns="92075" bIns="46038"/>
          <a:lstStyle/>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Stream and watershed delineation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Multiple flow direction flow field</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Calculation of flow based derivative surfaces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MPI Parallel Implementation for speed up and large problems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Open source platform independent C++ command line executables for each function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Deployed as an ArcGIS Toolbox with python scripts that drive command line executables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CSDMS Cluster Implementation</a:t>
            </a:r>
          </a:p>
          <a:p>
            <a:pPr marL="228600" indent="-228600" eaLnBrk="1" fontAlgn="auto" hangingPunct="1">
              <a:spcBef>
                <a:spcPts val="0"/>
              </a:spcBef>
              <a:spcAft>
                <a:spcPts val="600"/>
              </a:spcAft>
              <a:buFont typeface="Arial" pitchFamily="34" charset="0"/>
              <a:buChar char="•"/>
              <a:defRPr/>
            </a:pPr>
            <a:r>
              <a:rPr lang="en-US" sz="1600" dirty="0" smtClean="0">
                <a:solidFill>
                  <a:prstClr val="black"/>
                </a:solidFill>
                <a:latin typeface="Calibri"/>
              </a:rPr>
              <a:t>Open Topography implementation</a:t>
            </a:r>
          </a:p>
          <a:p>
            <a:pPr marL="228600" indent="-228600" eaLnBrk="1" fontAlgn="auto" hangingPunct="1">
              <a:spcBef>
                <a:spcPts val="0"/>
              </a:spcBef>
              <a:spcAft>
                <a:spcPts val="600"/>
              </a:spcAft>
              <a:buFont typeface="Arial" pitchFamily="34" charset="0"/>
              <a:buChar char="•"/>
              <a:defRPr/>
            </a:pPr>
            <a:r>
              <a:rPr lang="en-US" sz="1600" dirty="0" err="1" smtClean="0">
                <a:solidFill>
                  <a:prstClr val="black"/>
                </a:solidFill>
                <a:latin typeface="Calibri"/>
              </a:rPr>
              <a:t>CyberGIS</a:t>
            </a:r>
            <a:r>
              <a:rPr lang="en-US" sz="1600" dirty="0" smtClean="0">
                <a:solidFill>
                  <a:prstClr val="black"/>
                </a:solidFill>
                <a:latin typeface="Calibri"/>
              </a:rPr>
              <a:t> Implementation</a:t>
            </a:r>
            <a:endParaRPr lang="en-US" sz="1600" dirty="0">
              <a:solidFill>
                <a:prstClr val="black"/>
              </a:solidFill>
              <a:latin typeface="Calibri"/>
            </a:endParaRPr>
          </a:p>
        </p:txBody>
      </p:sp>
      <p:sp>
        <p:nvSpPr>
          <p:cNvPr id="12" name="Rectangle 11"/>
          <p:cNvSpPr/>
          <p:nvPr/>
        </p:nvSpPr>
        <p:spPr>
          <a:xfrm>
            <a:off x="-15767" y="6419638"/>
            <a:ext cx="3630436" cy="369332"/>
          </a:xfrm>
          <a:prstGeom prst="rect">
            <a:avLst/>
          </a:prstGeom>
          <a:solidFill>
            <a:schemeClr val="bg1"/>
          </a:solidFill>
        </p:spPr>
        <p:txBody>
          <a:bodyPr wrap="square">
            <a:spAutoFit/>
          </a:bodyPr>
          <a:lstStyle/>
          <a:p>
            <a:pPr algn="ctr" eaLnBrk="1" fontAlgn="auto" hangingPunct="1">
              <a:spcBef>
                <a:spcPts val="0"/>
              </a:spcBef>
              <a:spcAft>
                <a:spcPts val="0"/>
              </a:spcAft>
            </a:pPr>
            <a:r>
              <a:rPr lang="en-US" sz="1800" dirty="0" smtClean="0">
                <a:solidFill>
                  <a:srgbClr val="4F81BD"/>
                </a:solidFill>
                <a:latin typeface="Calibri"/>
                <a:hlinkClick r:id="rId12"/>
              </a:rPr>
              <a:t>http://hydrology.usu.edu/taudem/</a:t>
            </a:r>
            <a:r>
              <a:rPr lang="en-US" sz="1800" dirty="0" smtClean="0">
                <a:solidFill>
                  <a:srgbClr val="4F81BD"/>
                </a:solidFill>
                <a:latin typeface="Calibri"/>
              </a:rPr>
              <a:t> </a:t>
            </a:r>
            <a:endParaRPr lang="en-US" sz="1800" dirty="0">
              <a:solidFill>
                <a:srgbClr val="4F81BD"/>
              </a:solidFill>
              <a:latin typeface="Calibri"/>
            </a:endParaRPr>
          </a:p>
        </p:txBody>
      </p:sp>
    </p:spTree>
    <p:extLst>
      <p:ext uri="{BB962C8B-B14F-4D97-AF65-F5344CB8AC3E}">
        <p14:creationId xmlns:p14="http://schemas.microsoft.com/office/powerpoint/2010/main" val="22819845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316038"/>
          </a:xfrm>
        </p:spPr>
        <p:txBody>
          <a:bodyPr>
            <a:normAutofit/>
          </a:bodyPr>
          <a:lstStyle/>
          <a:p>
            <a:r>
              <a:rPr lang="en-US" sz="2800" dirty="0" smtClean="0"/>
              <a:t>Workflow to automatically generate stream network upstream of outlet </a:t>
            </a:r>
            <a:endParaRPr lang="en-US" sz="28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578"/>
            <a:ext cx="9160124" cy="531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659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9" y="134138"/>
            <a:ext cx="8952088" cy="721605"/>
          </a:xfrm>
        </p:spPr>
        <p:txBody>
          <a:bodyPr>
            <a:normAutofit fontScale="90000"/>
          </a:bodyPr>
          <a:lstStyle/>
          <a:p>
            <a:r>
              <a:rPr lang="en-US" dirty="0" smtClean="0"/>
              <a:t>Catchments linked to Stream Network</a:t>
            </a:r>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5743"/>
            <a:ext cx="9144000" cy="306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63" name="Picture 3"/>
          <p:cNvPicPr>
            <a:picLocks noChangeAspect="1" noChangeArrowheads="1"/>
          </p:cNvPicPr>
          <p:nvPr/>
        </p:nvPicPr>
        <p:blipFill>
          <a:blip r:embed="rId3" cstate="print"/>
          <a:srcRect/>
          <a:stretch>
            <a:fillRect/>
          </a:stretch>
        </p:blipFill>
        <p:spPr bwMode="auto">
          <a:xfrm>
            <a:off x="112889" y="2271493"/>
            <a:ext cx="5387290" cy="4747589"/>
          </a:xfrm>
          <a:prstGeom prst="rect">
            <a:avLst/>
          </a:prstGeom>
          <a:noFill/>
          <a:ln w="9525" cap="flat" cmpd="sng">
            <a:solidFill>
              <a:srgbClr val="000000"/>
            </a:solidFill>
            <a:prstDash val="solid"/>
            <a:miter lim="800000"/>
            <a:headEnd/>
            <a:tailEnd/>
          </a:ln>
        </p:spPr>
      </p:pic>
      <p:sp>
        <p:nvSpPr>
          <p:cNvPr id="3" name="TextBox 2"/>
          <p:cNvSpPr txBox="1"/>
          <p:nvPr/>
        </p:nvSpPr>
        <p:spPr>
          <a:xfrm>
            <a:off x="5795129" y="4510375"/>
            <a:ext cx="3053921" cy="1323439"/>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The starting point for catchment based distributed hydrologic modeling</a:t>
            </a:r>
            <a:endParaRPr lang="en-US" sz="2000" dirty="0">
              <a:solidFill>
                <a:prstClr val="black"/>
              </a:solidFill>
              <a:latin typeface="Calibri"/>
            </a:endParaRPr>
          </a:p>
        </p:txBody>
      </p:sp>
    </p:spTree>
    <p:extLst>
      <p:ext uri="{BB962C8B-B14F-4D97-AF65-F5344CB8AC3E}">
        <p14:creationId xmlns:p14="http://schemas.microsoft.com/office/powerpoint/2010/main" val="301615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40444" t="25706" r="2680" b="11784"/>
          <a:stretch/>
        </p:blipFill>
        <p:spPr>
          <a:xfrm>
            <a:off x="1824222" y="886691"/>
            <a:ext cx="5394002" cy="4140292"/>
          </a:xfrm>
          <a:prstGeom prst="rect">
            <a:avLst/>
          </a:prstGeom>
        </p:spPr>
      </p:pic>
      <p:sp>
        <p:nvSpPr>
          <p:cNvPr id="5" name="Title 4"/>
          <p:cNvSpPr>
            <a:spLocks noGrp="1"/>
          </p:cNvSpPr>
          <p:nvPr>
            <p:ph type="title"/>
          </p:nvPr>
        </p:nvSpPr>
        <p:spPr>
          <a:xfrm>
            <a:off x="457200" y="274638"/>
            <a:ext cx="8229600" cy="681326"/>
          </a:xfrm>
        </p:spPr>
        <p:txBody>
          <a:bodyPr/>
          <a:lstStyle/>
          <a:p>
            <a:r>
              <a:rPr lang="en-US" dirty="0" smtClean="0"/>
              <a:t>Edge contamination</a:t>
            </a:r>
            <a:endParaRPr lang="en-US" dirty="0"/>
          </a:p>
        </p:txBody>
      </p:sp>
      <p:sp>
        <p:nvSpPr>
          <p:cNvPr id="9" name="TextBox 8"/>
          <p:cNvSpPr txBox="1"/>
          <p:nvPr/>
        </p:nvSpPr>
        <p:spPr>
          <a:xfrm>
            <a:off x="0" y="5143964"/>
            <a:ext cx="9144000" cy="1477328"/>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rPr>
              <a:t>Edge contamination arises when a contributing area value depends on grid cells outside of the domain. This occurs when drainage is inwards from the boundaries or areas with no data values. The algorithm recognizes this and reports "no data" resulting in streaks of "no data" values extending inwards from boundaries along flow paths that enter the domain at a boundary. </a:t>
            </a:r>
          </a:p>
        </p:txBody>
      </p:sp>
    </p:spTree>
    <p:extLst>
      <p:ext uri="{BB962C8B-B14F-4D97-AF65-F5344CB8AC3E}">
        <p14:creationId xmlns:p14="http://schemas.microsoft.com/office/powerpoint/2010/main" val="147645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772400" cy="685800"/>
          </a:xfrm>
        </p:spPr>
        <p:txBody>
          <a:bodyPr/>
          <a:lstStyle/>
          <a:p>
            <a:pPr eaLnBrk="1" hangingPunct="1"/>
            <a:r>
              <a:rPr lang="en-US" smtClean="0"/>
              <a:t>DEM Elevations</a:t>
            </a:r>
          </a:p>
        </p:txBody>
      </p:sp>
      <p:pic>
        <p:nvPicPr>
          <p:cNvPr id="63491"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Contours</a:t>
            </a:r>
            <a:endParaRPr lang="en-US" sz="3200"/>
          </a:p>
        </p:txBody>
      </p:sp>
      <p:sp>
        <p:nvSpPr>
          <p:cNvPr id="63493"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4"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497"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498"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499"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0"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502"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503"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4"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5"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6"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6570" y="868168"/>
            <a:ext cx="6144378" cy="4347605"/>
          </a:xfrm>
          <a:prstGeom prst="rect">
            <a:avLst/>
          </a:prstGeom>
        </p:spPr>
      </p:pic>
      <p:sp>
        <p:nvSpPr>
          <p:cNvPr id="4" name="Title 3"/>
          <p:cNvSpPr>
            <a:spLocks noGrp="1"/>
          </p:cNvSpPr>
          <p:nvPr>
            <p:ph type="title"/>
          </p:nvPr>
        </p:nvSpPr>
        <p:spPr>
          <a:xfrm>
            <a:off x="2018258" y="238201"/>
            <a:ext cx="5107485" cy="530156"/>
          </a:xfrm>
          <a:solidFill>
            <a:schemeClr val="bg1"/>
          </a:solidFill>
        </p:spPr>
        <p:txBody>
          <a:bodyPr>
            <a:normAutofit fontScale="90000"/>
          </a:bodyPr>
          <a:lstStyle/>
          <a:p>
            <a:r>
              <a:rPr lang="en-US" dirty="0" smtClean="0"/>
              <a:t>TauDEM in </a:t>
            </a:r>
            <a:r>
              <a:rPr lang="en-US" dirty="0" err="1" smtClean="0"/>
              <a:t>CyberGIS</a:t>
            </a:r>
            <a:endParaRPr lang="en-US" dirty="0"/>
          </a:p>
        </p:txBody>
      </p:sp>
      <p:sp>
        <p:nvSpPr>
          <p:cNvPr id="7" name="Title 1"/>
          <p:cNvSpPr txBox="1">
            <a:spLocks/>
          </p:cNvSpPr>
          <p:nvPr/>
        </p:nvSpPr>
        <p:spPr>
          <a:xfrm>
            <a:off x="1023594" y="1152780"/>
            <a:ext cx="3433997" cy="361509"/>
          </a:xfrm>
          <a:prstGeom prst="rect">
            <a:avLst/>
          </a:prstGeom>
          <a:solidFill>
            <a:schemeClr val="bg1"/>
          </a:solidFill>
        </p:spPr>
        <p:txBody>
          <a:bodyPr vert="horz" lIns="68580" tIns="34290" rIns="68580" bIns="3429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hlinkClick r:id="rId3"/>
              </a:rPr>
              <a:t>http://gateway.cigi.illinois.edu/</a:t>
            </a:r>
            <a:endParaRPr lang="en-US" sz="1350" dirty="0"/>
          </a:p>
        </p:txBody>
      </p:sp>
      <p:pic>
        <p:nvPicPr>
          <p:cNvPr id="8" name="Picture 7"/>
          <p:cNvPicPr>
            <a:picLocks noChangeAspect="1"/>
          </p:cNvPicPr>
          <p:nvPr/>
        </p:nvPicPr>
        <p:blipFill>
          <a:blip r:embed="rId4"/>
          <a:stretch>
            <a:fillRect/>
          </a:stretch>
        </p:blipFill>
        <p:spPr>
          <a:xfrm>
            <a:off x="3088899" y="2017967"/>
            <a:ext cx="6055101" cy="4284434"/>
          </a:xfrm>
          <a:prstGeom prst="rect">
            <a:avLst/>
          </a:prstGeom>
        </p:spPr>
      </p:pic>
      <p:grpSp>
        <p:nvGrpSpPr>
          <p:cNvPr id="29" name="Group 28"/>
          <p:cNvGrpSpPr/>
          <p:nvPr/>
        </p:nvGrpSpPr>
        <p:grpSpPr>
          <a:xfrm>
            <a:off x="135732" y="4026906"/>
            <a:ext cx="2953167" cy="2377734"/>
            <a:chOff x="-447148" y="3190485"/>
            <a:chExt cx="4384704" cy="3516403"/>
          </a:xfrm>
        </p:grpSpPr>
        <p:pic>
          <p:nvPicPr>
            <p:cNvPr id="9" name="Picture 8"/>
            <p:cNvPicPr>
              <a:picLocks noChangeAspect="1"/>
            </p:cNvPicPr>
            <p:nvPr/>
          </p:nvPicPr>
          <p:blipFill rotWithShape="1">
            <a:blip r:embed="rId5"/>
            <a:srcRect t="60591" b="21525"/>
            <a:stretch/>
          </p:blipFill>
          <p:spPr>
            <a:xfrm>
              <a:off x="-447148" y="5224315"/>
              <a:ext cx="4314825" cy="449701"/>
            </a:xfrm>
            <a:prstGeom prst="rect">
              <a:avLst/>
            </a:prstGeom>
          </p:spPr>
        </p:pic>
        <p:pic>
          <p:nvPicPr>
            <p:cNvPr id="10" name="Picture 9"/>
            <p:cNvPicPr>
              <a:picLocks noChangeAspect="1"/>
            </p:cNvPicPr>
            <p:nvPr/>
          </p:nvPicPr>
          <p:blipFill rotWithShape="1">
            <a:blip r:embed="rId6"/>
            <a:srcRect l="56" b="20916"/>
            <a:stretch/>
          </p:blipFill>
          <p:spPr>
            <a:xfrm>
              <a:off x="-403412" y="3190485"/>
              <a:ext cx="4340968" cy="2033826"/>
            </a:xfrm>
            <a:prstGeom prst="rect">
              <a:avLst/>
            </a:prstGeom>
          </p:spPr>
        </p:pic>
        <p:sp>
          <p:nvSpPr>
            <p:cNvPr id="11" name="TextBox 10"/>
            <p:cNvSpPr txBox="1"/>
            <p:nvPr/>
          </p:nvSpPr>
          <p:spPr>
            <a:xfrm>
              <a:off x="810895" y="4768224"/>
              <a:ext cx="1946495" cy="682751"/>
            </a:xfrm>
            <a:prstGeom prst="rect">
              <a:avLst/>
            </a:prstGeom>
            <a:solidFill>
              <a:schemeClr val="bg1"/>
            </a:solidFill>
          </p:spPr>
          <p:txBody>
            <a:bodyPr wrap="square" rtlCol="0">
              <a:spAutoFit/>
            </a:bodyPr>
            <a:lstStyle/>
            <a:p>
              <a:r>
                <a:rPr lang="en-US" sz="1200" dirty="0"/>
                <a:t>Analysis submitted</a:t>
              </a:r>
            </a:p>
          </p:txBody>
        </p:sp>
        <p:sp>
          <p:nvSpPr>
            <p:cNvPr id="12" name="TextBox 11"/>
            <p:cNvSpPr txBox="1"/>
            <p:nvPr/>
          </p:nvSpPr>
          <p:spPr>
            <a:xfrm>
              <a:off x="810895" y="5273155"/>
              <a:ext cx="1842637" cy="409651"/>
            </a:xfrm>
            <a:prstGeom prst="rect">
              <a:avLst/>
            </a:prstGeom>
            <a:solidFill>
              <a:schemeClr val="bg1"/>
            </a:solidFill>
          </p:spPr>
          <p:txBody>
            <a:bodyPr wrap="none" rtlCol="0">
              <a:spAutoFit/>
            </a:bodyPr>
            <a:lstStyle/>
            <a:p>
              <a:r>
                <a:rPr lang="en-US" sz="1200" dirty="0"/>
                <a:t>Analysis running</a:t>
              </a:r>
            </a:p>
          </p:txBody>
        </p:sp>
        <p:pic>
          <p:nvPicPr>
            <p:cNvPr id="14" name="Picture 13"/>
            <p:cNvPicPr>
              <a:picLocks noChangeAspect="1"/>
            </p:cNvPicPr>
            <p:nvPr/>
          </p:nvPicPr>
          <p:blipFill rotWithShape="1">
            <a:blip r:embed="rId7"/>
            <a:srcRect t="65967"/>
            <a:stretch/>
          </p:blipFill>
          <p:spPr>
            <a:xfrm>
              <a:off x="-447148" y="5690630"/>
              <a:ext cx="4357688" cy="1016258"/>
            </a:xfrm>
            <a:prstGeom prst="rect">
              <a:avLst/>
            </a:prstGeom>
          </p:spPr>
        </p:pic>
        <p:sp>
          <p:nvSpPr>
            <p:cNvPr id="15" name="TextBox 14"/>
            <p:cNvSpPr txBox="1"/>
            <p:nvPr/>
          </p:nvSpPr>
          <p:spPr>
            <a:xfrm>
              <a:off x="810895" y="5768971"/>
              <a:ext cx="2109204" cy="409651"/>
            </a:xfrm>
            <a:prstGeom prst="rect">
              <a:avLst/>
            </a:prstGeom>
            <a:solidFill>
              <a:schemeClr val="bg1"/>
            </a:solidFill>
          </p:spPr>
          <p:txBody>
            <a:bodyPr wrap="none" rtlCol="0">
              <a:spAutoFit/>
            </a:bodyPr>
            <a:lstStyle/>
            <a:p>
              <a:r>
                <a:rPr lang="en-US" sz="1200" dirty="0"/>
                <a:t>Results data created</a:t>
              </a:r>
            </a:p>
          </p:txBody>
        </p:sp>
        <p:sp>
          <p:nvSpPr>
            <p:cNvPr id="16" name="TextBox 15"/>
            <p:cNvSpPr txBox="1"/>
            <p:nvPr/>
          </p:nvSpPr>
          <p:spPr>
            <a:xfrm>
              <a:off x="810895" y="6219809"/>
              <a:ext cx="1800510" cy="409651"/>
            </a:xfrm>
            <a:prstGeom prst="rect">
              <a:avLst/>
            </a:prstGeom>
            <a:solidFill>
              <a:schemeClr val="bg1"/>
            </a:solidFill>
          </p:spPr>
          <p:txBody>
            <a:bodyPr wrap="square" rtlCol="0">
              <a:spAutoFit/>
            </a:bodyPr>
            <a:lstStyle/>
            <a:p>
              <a:r>
                <a:rPr lang="en-US" sz="1200" dirty="0"/>
                <a:t>Results Ready</a:t>
              </a:r>
            </a:p>
          </p:txBody>
        </p:sp>
        <p:cxnSp>
          <p:nvCxnSpPr>
            <p:cNvPr id="24" name="Straight Arrow Connector 23"/>
            <p:cNvCxnSpPr/>
            <p:nvPr/>
          </p:nvCxnSpPr>
          <p:spPr>
            <a:xfrm>
              <a:off x="2868384" y="5928468"/>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68384" y="6408079"/>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68384" y="4969244"/>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68384" y="5448856"/>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0206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176213"/>
            <a:ext cx="7772400" cy="898525"/>
          </a:xfrm>
        </p:spPr>
        <p:txBody>
          <a:bodyPr/>
          <a:lstStyle/>
          <a:p>
            <a:pPr eaLnBrk="1" hangingPunct="1"/>
            <a:r>
              <a:rPr lang="en-US" dirty="0" smtClean="0"/>
              <a:t>Summary Concepts</a:t>
            </a:r>
          </a:p>
        </p:txBody>
      </p:sp>
      <p:sp>
        <p:nvSpPr>
          <p:cNvPr id="109571" name="Rectangle 3"/>
          <p:cNvSpPr>
            <a:spLocks noGrp="1" noChangeArrowheads="1"/>
          </p:cNvSpPr>
          <p:nvPr>
            <p:ph type="body" idx="1"/>
          </p:nvPr>
        </p:nvSpPr>
        <p:spPr>
          <a:xfrm>
            <a:off x="727075" y="1192213"/>
            <a:ext cx="7772400" cy="4775200"/>
          </a:xfrm>
          <a:noFill/>
        </p:spPr>
        <p:txBody>
          <a:bodyPr/>
          <a:lstStyle/>
          <a:p>
            <a:pPr eaLnBrk="1" hangingPunct="1">
              <a:lnSpc>
                <a:spcPct val="90000"/>
              </a:lnSpc>
            </a:pPr>
            <a:r>
              <a:rPr lang="en-US" sz="2800" dirty="0" smtClean="0"/>
              <a:t>The eight direction pour point model approximates the surface flow using eight discrete grid directions </a:t>
            </a:r>
          </a:p>
          <a:p>
            <a:pPr eaLnBrk="1" hangingPunct="1">
              <a:lnSpc>
                <a:spcPct val="90000"/>
              </a:lnSpc>
            </a:pPr>
            <a:r>
              <a:rPr lang="en-US" sz="2800" dirty="0" smtClean="0"/>
              <a:t>The elevation surface represented by a grid digital elevation model is used to derive surfaces representing other hydrologic variables of interest such as</a:t>
            </a:r>
          </a:p>
          <a:p>
            <a:pPr lvl="1" eaLnBrk="1" hangingPunct="1">
              <a:lnSpc>
                <a:spcPct val="90000"/>
              </a:lnSpc>
            </a:pPr>
            <a:r>
              <a:rPr lang="en-US" sz="2400" dirty="0" smtClean="0"/>
              <a:t>Slope</a:t>
            </a:r>
          </a:p>
          <a:p>
            <a:pPr lvl="1" eaLnBrk="1" hangingPunct="1">
              <a:lnSpc>
                <a:spcPct val="90000"/>
              </a:lnSpc>
            </a:pPr>
            <a:r>
              <a:rPr lang="en-US" sz="2400" dirty="0" smtClean="0"/>
              <a:t>Flow direction</a:t>
            </a:r>
          </a:p>
          <a:p>
            <a:pPr lvl="1" eaLnBrk="1" hangingPunct="1">
              <a:lnSpc>
                <a:spcPct val="90000"/>
              </a:lnSpc>
            </a:pPr>
            <a:r>
              <a:rPr lang="en-US" sz="2400" dirty="0" smtClean="0"/>
              <a:t>Drainage area</a:t>
            </a:r>
          </a:p>
          <a:p>
            <a:pPr lvl="1" eaLnBrk="1" hangingPunct="1">
              <a:lnSpc>
                <a:spcPct val="90000"/>
              </a:lnSpc>
            </a:pPr>
            <a:r>
              <a:rPr lang="en-US" sz="2400" dirty="0" smtClean="0"/>
              <a:t>Catchments, watersheds and channel networks</a:t>
            </a:r>
          </a:p>
          <a:p>
            <a:pPr eaLnBrk="1" hangingPunct="1">
              <a:lnSpc>
                <a:spcPct val="90000"/>
              </a:lnSpc>
            </a:pPr>
            <a:r>
              <a:rPr lang="en-US" sz="2800" dirty="0"/>
              <a:t>Software as a service approach is moving functionality into the cloud</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49"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3" name="Object 11">
            <a:hlinkHover r:id="rId4" action="ppaction://hlinksldjump"/>
          </p:cNvPr>
          <p:cNvGraphicFramePr>
            <a:graphicFrameLocks noChangeAspect="1"/>
          </p:cNvGraphicFramePr>
          <p:nvPr>
            <p:extLst>
              <p:ext uri="{D42A27DB-BD31-4B8C-83A1-F6EECF244321}">
                <p14:modId xmlns:p14="http://schemas.microsoft.com/office/powerpoint/2010/main" val="1076353742"/>
              </p:ext>
            </p:extLst>
          </p:nvPr>
        </p:nvGraphicFramePr>
        <p:xfrm>
          <a:off x="4774489" y="1994042"/>
          <a:ext cx="4077224" cy="3295926"/>
        </p:xfrm>
        <a:graphic>
          <a:graphicData uri="http://schemas.openxmlformats.org/presentationml/2006/ole">
            <mc:AlternateContent xmlns:mc="http://schemas.openxmlformats.org/markup-compatibility/2006">
              <mc:Choice xmlns:v="urn:schemas-microsoft-com:vml" Requires="v">
                <p:oleObj spid="_x0000_s22578" name="Worksheet" r:id="rId5" imgW="2486112" imgH="2009711" progId="Excel.Sheet.8">
                  <p:embed/>
                </p:oleObj>
              </mc:Choice>
              <mc:Fallback>
                <p:oleObj name="Worksheet" r:id="rId5" imgW="2486112" imgH="2009711" progId="Excel.Sheet.8">
                  <p:embed/>
                  <p:pic>
                    <p:nvPicPr>
                      <p:cNvPr id="0" name=""/>
                      <p:cNvPicPr>
                        <a:picLocks noChangeArrowheads="1"/>
                      </p:cNvPicPr>
                      <p:nvPr/>
                    </p:nvPicPr>
                    <p:blipFill>
                      <a:blip r:embed="rId6"/>
                      <a:srcRect/>
                      <a:stretch>
                        <a:fillRect/>
                      </a:stretch>
                    </p:blipFill>
                    <p:spPr bwMode="auto">
                      <a:xfrm>
                        <a:off x="4774489" y="1994042"/>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801482"/>
          </a:xfrm>
          <a:noFill/>
          <a:ln/>
        </p:spPr>
        <p:txBody>
          <a:bodyPr/>
          <a:lstStyle/>
          <a:p>
            <a:r>
              <a:rPr lang="en-US" sz="3600" dirty="0" smtClean="0"/>
              <a:t>Pit Filling </a:t>
            </a:r>
            <a:endParaRPr lang="en-US" sz="3600" dirty="0"/>
          </a:p>
        </p:txBody>
      </p:sp>
      <p:graphicFrame>
        <p:nvGraphicFramePr>
          <p:cNvPr id="6" name="Object 78"/>
          <p:cNvGraphicFramePr>
            <a:graphicFrameLocks noChangeAspect="1"/>
          </p:cNvGraphicFramePr>
          <p:nvPr>
            <p:extLst>
              <p:ext uri="{D42A27DB-BD31-4B8C-83A1-F6EECF244321}">
                <p14:modId xmlns:p14="http://schemas.microsoft.com/office/powerpoint/2010/main" val="3902725858"/>
              </p:ext>
            </p:extLst>
          </p:nvPr>
        </p:nvGraphicFramePr>
        <p:xfrm>
          <a:off x="377114" y="1994041"/>
          <a:ext cx="4069787" cy="3290887"/>
        </p:xfrm>
        <a:graphic>
          <a:graphicData uri="http://schemas.openxmlformats.org/presentationml/2006/ole">
            <mc:AlternateContent xmlns:mc="http://schemas.openxmlformats.org/markup-compatibility/2006">
              <mc:Choice xmlns:v="urn:schemas-microsoft-com:vml" Requires="v">
                <p:oleObj spid="_x0000_s22579" name="Worksheet" r:id="rId7" imgW="2486112" imgH="2009711" progId="Excel.Sheet.8">
                  <p:embed/>
                </p:oleObj>
              </mc:Choice>
              <mc:Fallback>
                <p:oleObj name="Worksheet" r:id="rId7" imgW="2486112" imgH="2009711" progId="Excel.Sheet.8">
                  <p:embed/>
                  <p:pic>
                    <p:nvPicPr>
                      <p:cNvPr id="0" name=""/>
                      <p:cNvPicPr>
                        <a:picLocks noChangeAspect="1" noChangeArrowheads="1"/>
                      </p:cNvPicPr>
                      <p:nvPr/>
                    </p:nvPicPr>
                    <p:blipFill>
                      <a:blip r:embed="rId8"/>
                      <a:srcRect/>
                      <a:stretch>
                        <a:fillRect/>
                      </a:stretch>
                    </p:blipFill>
                    <p:spPr bwMode="auto">
                      <a:xfrm>
                        <a:off x="377114" y="1994041"/>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4603554"/>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4939204"/>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864772" y="5597126"/>
            <a:ext cx="567784" cy="400110"/>
          </a:xfrm>
          <a:prstGeom prst="rect">
            <a:avLst/>
          </a:prstGeom>
          <a:noFill/>
          <a:ln w="9525">
            <a:noFill/>
            <a:miter lim="800000"/>
            <a:headEnd/>
            <a:tailEnd/>
          </a:ln>
          <a:effectLs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9" y="3026586"/>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4603554"/>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5568500"/>
            <a:ext cx="13724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Pour Points</a:t>
            </a:r>
          </a:p>
        </p:txBody>
      </p:sp>
      <p:sp>
        <p:nvSpPr>
          <p:cNvPr id="18" name="Rectangle 6"/>
          <p:cNvSpPr txBox="1">
            <a:spLocks noChangeArrowheads="1"/>
          </p:cNvSpPr>
          <p:nvPr/>
        </p:nvSpPr>
        <p:spPr bwMode="auto">
          <a:xfrm>
            <a:off x="382137" y="754955"/>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2966741"/>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4615511"/>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508127" y="2631722"/>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2" y="4234513"/>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770875"/>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Pits Filled</a:t>
            </a:r>
            <a:endParaRPr lang="en-US" sz="3200" dirty="0"/>
          </a:p>
        </p:txBody>
      </p:sp>
      <p:sp>
        <p:nvSpPr>
          <p:cNvPr id="2" name="TextBox 1"/>
          <p:cNvSpPr txBox="1"/>
          <p:nvPr/>
        </p:nvSpPr>
        <p:spPr>
          <a:xfrm>
            <a:off x="483553" y="6000072"/>
            <a:ext cx="3330222" cy="646331"/>
          </a:xfrm>
          <a:prstGeom prst="rect">
            <a:avLst/>
          </a:prstGeom>
          <a:noFill/>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Grid cells or zones completely surrounded by higher terrain</a:t>
            </a:r>
            <a:endParaRPr lang="en-US" sz="18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5062815" y="6000071"/>
            <a:ext cx="3330222" cy="646331"/>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The lowest grid cell adjacent to a pit</a:t>
            </a: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2964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5243513" y="2147888"/>
            <a:ext cx="2589212" cy="2827337"/>
            <a:chOff x="1877" y="1152"/>
            <a:chExt cx="775" cy="749"/>
          </a:xfrm>
        </p:grpSpPr>
        <p:sp>
          <p:nvSpPr>
            <p:cNvPr id="4128" name="Rectangle 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9" name="Rectangle 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30" name="Rectangle 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31" name="Rectangle 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32" name="Rectangle 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33" name="Rectangle 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34" name="Rectangle 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35" name="Rectangle 1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36" name="Rectangle 1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grpSp>
        <p:nvGrpSpPr>
          <p:cNvPr id="4101" name="Group 12"/>
          <p:cNvGrpSpPr>
            <a:grpSpLocks/>
          </p:cNvGrpSpPr>
          <p:nvPr/>
        </p:nvGrpSpPr>
        <p:grpSpPr bwMode="auto">
          <a:xfrm>
            <a:off x="2286000" y="2139950"/>
            <a:ext cx="2589213" cy="2827338"/>
            <a:chOff x="1877" y="1152"/>
            <a:chExt cx="775" cy="749"/>
          </a:xfrm>
        </p:grpSpPr>
        <p:sp>
          <p:nvSpPr>
            <p:cNvPr id="4119"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0"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21"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22"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23"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24"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25"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26"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27"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sp>
        <p:nvSpPr>
          <p:cNvPr id="4102"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06"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27"/>
          <p:cNvSpPr>
            <a:spLocks noChangeShapeType="1"/>
          </p:cNvSpPr>
          <p:nvPr/>
        </p:nvSpPr>
        <p:spPr bwMode="auto">
          <a:xfrm>
            <a:off x="3792538" y="3744913"/>
            <a:ext cx="446087" cy="541337"/>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28"/>
          <p:cNvSpPr>
            <a:spLocks noChangeShapeType="1"/>
          </p:cNvSpPr>
          <p:nvPr/>
        </p:nvSpPr>
        <p:spPr bwMode="auto">
          <a:xfrm>
            <a:off x="6529388" y="3760788"/>
            <a:ext cx="0" cy="606425"/>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Text Box 29"/>
          <p:cNvSpPr txBox="1">
            <a:spLocks noChangeArrowheads="1"/>
          </p:cNvSpPr>
          <p:nvPr/>
        </p:nvSpPr>
        <p:spPr bwMode="auto">
          <a:xfrm>
            <a:off x="1203325"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aphicFrame>
        <p:nvGraphicFramePr>
          <p:cNvPr id="4098" name="Object 30"/>
          <p:cNvGraphicFramePr>
            <a:graphicFrameLocks noChangeAspect="1"/>
          </p:cNvGraphicFramePr>
          <p:nvPr/>
        </p:nvGraphicFramePr>
        <p:xfrm>
          <a:off x="2232025" y="5187950"/>
          <a:ext cx="2468563" cy="1116013"/>
        </p:xfrm>
        <a:graphic>
          <a:graphicData uri="http://schemas.openxmlformats.org/presentationml/2006/ole">
            <mc:AlternateContent xmlns:mc="http://schemas.openxmlformats.org/markup-compatibility/2006">
              <mc:Choice xmlns:v="urn:schemas-microsoft-com:vml" Requires="v">
                <p:oleObj spid="_x0000_s4181" name="Equation" r:id="rId4" imgW="927000" imgH="419040" progId="Equation.3">
                  <p:embed/>
                </p:oleObj>
              </mc:Choice>
              <mc:Fallback>
                <p:oleObj name="Equation" r:id="rId4" imgW="927000" imgH="41904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51879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1"/>
          <p:cNvGraphicFramePr>
            <a:graphicFrameLocks noChangeAspect="1"/>
          </p:cNvGraphicFramePr>
          <p:nvPr/>
        </p:nvGraphicFramePr>
        <p:xfrm>
          <a:off x="5072063" y="5207000"/>
          <a:ext cx="2736850" cy="1157288"/>
        </p:xfrm>
        <a:graphic>
          <a:graphicData uri="http://schemas.openxmlformats.org/presentationml/2006/ole">
            <mc:AlternateContent xmlns:mc="http://schemas.openxmlformats.org/markup-compatibility/2006">
              <mc:Choice xmlns:v="urn:schemas-microsoft-com:vml" Requires="v">
                <p:oleObj spid="_x0000_s4182" name="Equation" r:id="rId6" imgW="927000" imgH="393480" progId="Equation.3">
                  <p:embed/>
                </p:oleObj>
              </mc:Choice>
              <mc:Fallback>
                <p:oleObj name="Equation" r:id="rId6" imgW="927000" imgH="39348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52070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Text Box 32"/>
          <p:cNvSpPr txBox="1">
            <a:spLocks noChangeArrowheads="1"/>
          </p:cNvSpPr>
          <p:nvPr/>
        </p:nvSpPr>
        <p:spPr bwMode="auto">
          <a:xfrm>
            <a:off x="838200" y="536257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Slope:</a:t>
            </a:r>
            <a:endParaRPr lang="en-US"/>
          </a:p>
        </p:txBody>
      </p:sp>
      <p:sp>
        <p:nvSpPr>
          <p:cNvPr id="4111" name="Text Box 33"/>
          <p:cNvSpPr txBox="1">
            <a:spLocks noChangeArrowheads="1"/>
          </p:cNvSpPr>
          <p:nvPr/>
        </p:nvSpPr>
        <p:spPr bwMode="auto">
          <a:xfrm>
            <a:off x="304800" y="76200"/>
            <a:ext cx="74501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Hydrologic Slope </a:t>
            </a:r>
          </a:p>
          <a:p>
            <a:r>
              <a:rPr lang="en-US" sz="4000"/>
              <a:t>	- Direction of Steepest Descent</a:t>
            </a:r>
            <a:endParaRPr lang="en-US"/>
          </a:p>
        </p:txBody>
      </p:sp>
      <p:sp>
        <p:nvSpPr>
          <p:cNvPr id="4112" name="Rectangle 34"/>
          <p:cNvSpPr>
            <a:spLocks noChangeArrowheads="1"/>
          </p:cNvSpPr>
          <p:nvPr/>
        </p:nvSpPr>
        <p:spPr bwMode="auto">
          <a:xfrm>
            <a:off x="5068888" y="5181600"/>
            <a:ext cx="2743200" cy="1295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Line 35"/>
          <p:cNvSpPr>
            <a:spLocks noChangeShapeType="1"/>
          </p:cNvSpPr>
          <p:nvPr/>
        </p:nvSpPr>
        <p:spPr bwMode="auto">
          <a:xfrm>
            <a:off x="5243513" y="1874838"/>
            <a:ext cx="0" cy="188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36"/>
          <p:cNvSpPr>
            <a:spLocks noChangeShapeType="1"/>
          </p:cNvSpPr>
          <p:nvPr/>
        </p:nvSpPr>
        <p:spPr bwMode="auto">
          <a:xfrm>
            <a:off x="6091238" y="1871663"/>
            <a:ext cx="4762"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37"/>
          <p:cNvSpPr>
            <a:spLocks noChangeShapeType="1"/>
          </p:cNvSpPr>
          <p:nvPr/>
        </p:nvSpPr>
        <p:spPr bwMode="auto">
          <a:xfrm>
            <a:off x="5905500" y="1965325"/>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Text Box 38"/>
          <p:cNvSpPr txBox="1">
            <a:spLocks noChangeArrowheads="1"/>
          </p:cNvSpPr>
          <p:nvPr/>
        </p:nvSpPr>
        <p:spPr bwMode="auto">
          <a:xfrm>
            <a:off x="5499100" y="14811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17" name="Line 39"/>
          <p:cNvSpPr>
            <a:spLocks noChangeShapeType="1"/>
          </p:cNvSpPr>
          <p:nvPr/>
        </p:nvSpPr>
        <p:spPr bwMode="auto">
          <a:xfrm flipH="1">
            <a:off x="5241925" y="1965325"/>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3881</TotalTime>
  <Words>1229</Words>
  <Application>Microsoft Office PowerPoint</Application>
  <PresentationFormat>On-screen Show (4:3)</PresentationFormat>
  <Paragraphs>404</Paragraphs>
  <Slides>41</Slides>
  <Notes>9</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5</vt:i4>
      </vt:variant>
      <vt:variant>
        <vt:lpstr>Slide Titles</vt:lpstr>
      </vt:variant>
      <vt:variant>
        <vt:i4>41</vt:i4>
      </vt:variant>
    </vt:vector>
  </HeadingPairs>
  <TitlesOfParts>
    <vt:vector size="58" baseType="lpstr">
      <vt:lpstr>Arial</vt:lpstr>
      <vt:lpstr>Arial Narrow</vt:lpstr>
      <vt:lpstr>Calibri</vt:lpstr>
      <vt:lpstr>Monotype Sorts</vt:lpstr>
      <vt:lpstr>Symbol</vt:lpstr>
      <vt:lpstr>Times New Roman</vt:lpstr>
      <vt:lpstr>Wingdings</vt:lpstr>
      <vt:lpstr>1_Blank Presentation</vt:lpstr>
      <vt:lpstr>2_Blank Presentation</vt:lpstr>
      <vt:lpstr>2_Default Design</vt:lpstr>
      <vt:lpstr>6_Generic (Online)</vt:lpstr>
      <vt:lpstr>Office Theme</vt:lpstr>
      <vt:lpstr>Graph Sheet</vt:lpstr>
      <vt:lpstr>Bitmap Image</vt:lpstr>
      <vt:lpstr>Worksheet</vt:lpstr>
      <vt:lpstr>Equation</vt:lpstr>
      <vt:lpstr>Picture</vt:lpstr>
      <vt:lpstr>Digital Elevation Model Based Watershed and Stream Network Delineation</vt:lpstr>
      <vt:lpstr>Outline</vt:lpstr>
      <vt:lpstr>The terrain flow information model for deriving channels, watersheds, and flow related terrain information.  </vt:lpstr>
      <vt:lpstr>DEM Elevations</vt:lpstr>
      <vt:lpstr>The Pit Removal Problem</vt:lpstr>
      <vt:lpstr>Pit Filling</vt:lpstr>
      <vt:lpstr>Pit Filling </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PowerPoint Presentation</vt:lpstr>
      <vt:lpstr>Watershed and Stream Grids</vt:lpstr>
      <vt:lpstr>PowerPoint Presentation</vt:lpstr>
      <vt:lpstr>PowerPoint Presentation</vt:lpstr>
      <vt:lpstr>PowerPoint Presentation</vt:lpstr>
      <vt:lpstr>Catchments</vt:lpstr>
      <vt:lpstr>Raster Zones and Vector Polygons</vt:lpstr>
      <vt:lpstr>PowerPoint Presentation</vt:lpstr>
      <vt:lpstr>PowerPoint Presentation</vt:lpstr>
      <vt:lpstr>Using Vector Stream Information</vt:lpstr>
      <vt:lpstr>PowerPoint Presentation</vt:lpstr>
      <vt:lpstr>Carving</vt:lpstr>
      <vt:lpstr>Carving</vt:lpstr>
      <vt:lpstr>PowerPoint Presentation</vt:lpstr>
      <vt:lpstr>Minimizing DEM Alterations </vt:lpstr>
      <vt:lpstr>Summary of Key Processing Steps</vt:lpstr>
      <vt:lpstr>Hydrologic Terrain Analysis Software</vt:lpstr>
      <vt:lpstr>ArcGIS Pro Ready to Use Tools</vt:lpstr>
      <vt:lpstr>ArcGIS Hydrology Toolset </vt:lpstr>
      <vt:lpstr>ArcHydro</vt:lpstr>
      <vt:lpstr>TauDEM </vt:lpstr>
      <vt:lpstr>Workflow to automatically generate stream network upstream of outlet </vt:lpstr>
      <vt:lpstr>Catchments linked to Stream Network</vt:lpstr>
      <vt:lpstr>Edge contamination</vt:lpstr>
      <vt:lpstr>TauDEM in CyberGIS</vt:lpstr>
      <vt:lpstr>Summary Concepts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Maidment, David R</cp:lastModifiedBy>
  <cp:revision>204</cp:revision>
  <cp:lastPrinted>2012-09-27T06:08:16Z</cp:lastPrinted>
  <dcterms:created xsi:type="dcterms:W3CDTF">1998-06-30T21:37:06Z</dcterms:created>
  <dcterms:modified xsi:type="dcterms:W3CDTF">2016-09-22T16:47:43Z</dcterms:modified>
</cp:coreProperties>
</file>